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7"/>
  </p:notesMasterIdLst>
  <p:sldIdLst>
    <p:sldId id="256" r:id="rId2"/>
    <p:sldId id="260" r:id="rId3"/>
    <p:sldId id="424" r:id="rId4"/>
    <p:sldId id="423" r:id="rId5"/>
    <p:sldId id="383" r:id="rId6"/>
    <p:sldId id="289" r:id="rId7"/>
    <p:sldId id="425" r:id="rId8"/>
    <p:sldId id="267" r:id="rId9"/>
    <p:sldId id="367" r:id="rId10"/>
    <p:sldId id="368" r:id="rId11"/>
    <p:sldId id="369" r:id="rId12"/>
    <p:sldId id="408" r:id="rId13"/>
    <p:sldId id="421" r:id="rId14"/>
    <p:sldId id="371" r:id="rId15"/>
    <p:sldId id="412" r:id="rId16"/>
    <p:sldId id="428" r:id="rId17"/>
    <p:sldId id="430" r:id="rId18"/>
    <p:sldId id="431" r:id="rId19"/>
    <p:sldId id="432" r:id="rId20"/>
    <p:sldId id="292" r:id="rId21"/>
    <p:sldId id="391" r:id="rId22"/>
    <p:sldId id="392" r:id="rId23"/>
    <p:sldId id="393" r:id="rId24"/>
    <p:sldId id="394" r:id="rId25"/>
    <p:sldId id="396" r:id="rId26"/>
    <p:sldId id="397" r:id="rId27"/>
    <p:sldId id="399" r:id="rId28"/>
    <p:sldId id="401" r:id="rId29"/>
    <p:sldId id="403" r:id="rId30"/>
    <p:sldId id="405" r:id="rId31"/>
    <p:sldId id="414" r:id="rId32"/>
    <p:sldId id="416" r:id="rId33"/>
    <p:sldId id="417" r:id="rId34"/>
    <p:sldId id="418" r:id="rId35"/>
    <p:sldId id="419" r:id="rId36"/>
    <p:sldId id="377" r:id="rId37"/>
    <p:sldId id="378" r:id="rId38"/>
    <p:sldId id="379" r:id="rId39"/>
    <p:sldId id="380" r:id="rId40"/>
    <p:sldId id="381" r:id="rId41"/>
    <p:sldId id="314" r:id="rId42"/>
    <p:sldId id="433" r:id="rId43"/>
    <p:sldId id="315" r:id="rId44"/>
    <p:sldId id="376" r:id="rId45"/>
    <p:sldId id="316" r:id="rId4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3782" autoAdjust="0"/>
  </p:normalViewPr>
  <p:slideViewPr>
    <p:cSldViewPr>
      <p:cViewPr varScale="1">
        <p:scale>
          <a:sx n="37" d="100"/>
          <a:sy n="37" d="100"/>
        </p:scale>
        <p:origin x="-132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ata5.xml.rels><?xml version="1.0" encoding="UTF-8" standalone="yes"?>
<Relationships xmlns="http://schemas.openxmlformats.org/package/2006/relationships"><Relationship Id="rId1" Type="http://schemas.openxmlformats.org/officeDocument/2006/relationships/image" Target="../media/image15.png"/></Relationships>
</file>

<file path=ppt/diagrams/_rels/data6.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5193ED-8AE0-4299-881F-BCDF54669D7A}" type="doc">
      <dgm:prSet loTypeId="urn:microsoft.com/office/officeart/2005/8/layout/vList2" loCatId="list" qsTypeId="urn:microsoft.com/office/officeart/2005/8/quickstyle/simple1" qsCatId="simple" csTypeId="urn:microsoft.com/office/officeart/2005/8/colors/accent1_2" csCatId="accent1" phldr="1"/>
      <dgm:spPr/>
    </dgm:pt>
    <dgm:pt modelId="{986233D4-02A5-4E0C-A7C6-DA46963B5725}">
      <dgm:prSet phldrT="[Texto]" custT="1"/>
      <dgm:spPr>
        <a:solidFill>
          <a:schemeClr val="accent3">
            <a:lumMod val="40000"/>
            <a:lumOff val="60000"/>
          </a:schemeClr>
        </a:solidFill>
      </dgm:spPr>
      <dgm:t>
        <a:bodyPr/>
        <a:lstStyle/>
        <a:p>
          <a:r>
            <a:rPr lang="es-ES" sz="1800" dirty="0" smtClean="0">
              <a:solidFill>
                <a:schemeClr val="tx1">
                  <a:lumMod val="95000"/>
                  <a:lumOff val="5000"/>
                </a:schemeClr>
              </a:solidFill>
              <a:latin typeface="+mj-lt"/>
            </a:rPr>
            <a:t>LATITUD: 78º 07’ 22’’ </a:t>
          </a:r>
          <a:r>
            <a:rPr lang="es-ES" sz="2400" dirty="0" smtClean="0">
              <a:solidFill>
                <a:schemeClr val="tx1">
                  <a:lumMod val="95000"/>
                  <a:lumOff val="5000"/>
                </a:schemeClr>
              </a:solidFill>
              <a:latin typeface="+mj-lt"/>
            </a:rPr>
            <a:t>N</a:t>
          </a:r>
          <a:endParaRPr lang="es-EC" sz="2400" dirty="0">
            <a:latin typeface="+mj-lt"/>
          </a:endParaRPr>
        </a:p>
      </dgm:t>
    </dgm:pt>
    <dgm:pt modelId="{F47E08C8-91EF-40F4-B218-9B91CCE728FA}" type="parTrans" cxnId="{41F7C7C3-9114-4E0F-A612-1E196BE71354}">
      <dgm:prSet/>
      <dgm:spPr/>
      <dgm:t>
        <a:bodyPr/>
        <a:lstStyle/>
        <a:p>
          <a:endParaRPr lang="es-EC"/>
        </a:p>
      </dgm:t>
    </dgm:pt>
    <dgm:pt modelId="{4CD01206-638E-48CF-A0E4-A28824A174AA}" type="sibTrans" cxnId="{41F7C7C3-9114-4E0F-A612-1E196BE71354}">
      <dgm:prSet/>
      <dgm:spPr/>
      <dgm:t>
        <a:bodyPr/>
        <a:lstStyle/>
        <a:p>
          <a:endParaRPr lang="es-EC"/>
        </a:p>
      </dgm:t>
    </dgm:pt>
    <dgm:pt modelId="{C867BC53-B37B-44F1-8911-83266B4BFB63}">
      <dgm:prSet custT="1"/>
      <dgm:spPr>
        <a:solidFill>
          <a:schemeClr val="accent3">
            <a:lumMod val="40000"/>
            <a:lumOff val="60000"/>
          </a:schemeClr>
        </a:solidFill>
      </dgm:spPr>
      <dgm:t>
        <a:bodyPr/>
        <a:lstStyle/>
        <a:p>
          <a:r>
            <a:rPr lang="es-ES" sz="1800" dirty="0" smtClean="0">
              <a:solidFill>
                <a:schemeClr val="tx1">
                  <a:lumMod val="95000"/>
                  <a:lumOff val="5000"/>
                </a:schemeClr>
              </a:solidFill>
              <a:latin typeface="+mj-lt"/>
            </a:rPr>
            <a:t>LONGITUD: 0º 02’ 08’’ </a:t>
          </a:r>
          <a:r>
            <a:rPr lang="es-ES" sz="2400" dirty="0" smtClean="0">
              <a:solidFill>
                <a:schemeClr val="tx1">
                  <a:lumMod val="95000"/>
                  <a:lumOff val="5000"/>
                </a:schemeClr>
              </a:solidFill>
              <a:latin typeface="+mj-lt"/>
            </a:rPr>
            <a:t>W</a:t>
          </a:r>
          <a:endParaRPr lang="es-EC" sz="2400" dirty="0">
            <a:solidFill>
              <a:schemeClr val="tx1">
                <a:lumMod val="95000"/>
                <a:lumOff val="5000"/>
              </a:schemeClr>
            </a:solidFill>
            <a:latin typeface="+mj-lt"/>
          </a:endParaRPr>
        </a:p>
      </dgm:t>
    </dgm:pt>
    <dgm:pt modelId="{0088C793-74DC-42ED-B23E-02AE739D7522}" type="parTrans" cxnId="{C031E26C-3B2F-4A9E-A33F-F64DB6691EF0}">
      <dgm:prSet/>
      <dgm:spPr/>
      <dgm:t>
        <a:bodyPr/>
        <a:lstStyle/>
        <a:p>
          <a:endParaRPr lang="es-EC"/>
        </a:p>
      </dgm:t>
    </dgm:pt>
    <dgm:pt modelId="{639BFC81-BBD1-4003-9C30-3F70755B769B}" type="sibTrans" cxnId="{C031E26C-3B2F-4A9E-A33F-F64DB6691EF0}">
      <dgm:prSet/>
      <dgm:spPr/>
      <dgm:t>
        <a:bodyPr/>
        <a:lstStyle/>
        <a:p>
          <a:endParaRPr lang="es-EC"/>
        </a:p>
      </dgm:t>
    </dgm:pt>
    <dgm:pt modelId="{053414AC-9A05-46E7-90E6-D3132CA4B5FE}">
      <dgm:prSet custT="1"/>
      <dgm:spPr>
        <a:solidFill>
          <a:schemeClr val="accent3">
            <a:lumMod val="40000"/>
            <a:lumOff val="60000"/>
          </a:schemeClr>
        </a:solidFill>
      </dgm:spPr>
      <dgm:t>
        <a:bodyPr/>
        <a:lstStyle/>
        <a:p>
          <a:r>
            <a:rPr lang="es-ES" sz="1800" dirty="0" smtClean="0">
              <a:solidFill>
                <a:schemeClr val="tx1">
                  <a:lumMod val="95000"/>
                  <a:lumOff val="5000"/>
                </a:schemeClr>
              </a:solidFill>
              <a:latin typeface="+mj-lt"/>
            </a:rPr>
            <a:t>ALTITUD: 2830 msnm</a:t>
          </a:r>
          <a:endParaRPr lang="es-EC" sz="2400" dirty="0">
            <a:solidFill>
              <a:schemeClr val="tx1">
                <a:lumMod val="95000"/>
                <a:lumOff val="5000"/>
              </a:schemeClr>
            </a:solidFill>
            <a:latin typeface="+mj-lt"/>
          </a:endParaRPr>
        </a:p>
      </dgm:t>
    </dgm:pt>
    <dgm:pt modelId="{C0BA971A-607D-4990-AA90-50FDDC45E846}" type="parTrans" cxnId="{172616F9-C0A8-4205-858E-D73C5C94C833}">
      <dgm:prSet/>
      <dgm:spPr/>
      <dgm:t>
        <a:bodyPr/>
        <a:lstStyle/>
        <a:p>
          <a:endParaRPr lang="es-EC"/>
        </a:p>
      </dgm:t>
    </dgm:pt>
    <dgm:pt modelId="{08130717-27B8-4D38-B1B0-F353C5E6B0B4}" type="sibTrans" cxnId="{172616F9-C0A8-4205-858E-D73C5C94C833}">
      <dgm:prSet/>
      <dgm:spPr/>
      <dgm:t>
        <a:bodyPr/>
        <a:lstStyle/>
        <a:p>
          <a:endParaRPr lang="es-EC"/>
        </a:p>
      </dgm:t>
    </dgm:pt>
    <dgm:pt modelId="{D54AC594-A987-4E4C-AF5C-256C232DF9AB}" type="pres">
      <dgm:prSet presAssocID="{E55193ED-8AE0-4299-881F-BCDF54669D7A}" presName="linear" presStyleCnt="0">
        <dgm:presLayoutVars>
          <dgm:animLvl val="lvl"/>
          <dgm:resizeHandles val="exact"/>
        </dgm:presLayoutVars>
      </dgm:prSet>
      <dgm:spPr/>
    </dgm:pt>
    <dgm:pt modelId="{056E4AA7-BAF5-43C1-9082-725000BFF1DA}" type="pres">
      <dgm:prSet presAssocID="{986233D4-02A5-4E0C-A7C6-DA46963B5725}" presName="parentText" presStyleLbl="node1" presStyleIdx="0" presStyleCnt="3" custLinFactNeighborX="10000" custLinFactNeighborY="-5275">
        <dgm:presLayoutVars>
          <dgm:chMax val="0"/>
          <dgm:bulletEnabled val="1"/>
        </dgm:presLayoutVars>
      </dgm:prSet>
      <dgm:spPr/>
      <dgm:t>
        <a:bodyPr/>
        <a:lstStyle/>
        <a:p>
          <a:endParaRPr lang="es-EC"/>
        </a:p>
      </dgm:t>
    </dgm:pt>
    <dgm:pt modelId="{F77562ED-7E0B-48F0-9ABF-F63DB42B4C13}" type="pres">
      <dgm:prSet presAssocID="{4CD01206-638E-48CF-A0E4-A28824A174AA}" presName="spacer" presStyleCnt="0"/>
      <dgm:spPr/>
    </dgm:pt>
    <dgm:pt modelId="{8735581E-C948-4664-93EA-79C7BD206D22}" type="pres">
      <dgm:prSet presAssocID="{C867BC53-B37B-44F1-8911-83266B4BFB63}" presName="parentText" presStyleLbl="node1" presStyleIdx="1" presStyleCnt="3">
        <dgm:presLayoutVars>
          <dgm:chMax val="0"/>
          <dgm:bulletEnabled val="1"/>
        </dgm:presLayoutVars>
      </dgm:prSet>
      <dgm:spPr/>
      <dgm:t>
        <a:bodyPr/>
        <a:lstStyle/>
        <a:p>
          <a:endParaRPr lang="es-EC"/>
        </a:p>
      </dgm:t>
    </dgm:pt>
    <dgm:pt modelId="{E3879FA8-8B54-49FC-B64E-8CCC99D2D29F}" type="pres">
      <dgm:prSet presAssocID="{639BFC81-BBD1-4003-9C30-3F70755B769B}" presName="spacer" presStyleCnt="0"/>
      <dgm:spPr/>
    </dgm:pt>
    <dgm:pt modelId="{342A7CFE-73F7-4B05-BF88-258073D34F40}" type="pres">
      <dgm:prSet presAssocID="{053414AC-9A05-46E7-90E6-D3132CA4B5FE}" presName="parentText" presStyleLbl="node1" presStyleIdx="2" presStyleCnt="3">
        <dgm:presLayoutVars>
          <dgm:chMax val="0"/>
          <dgm:bulletEnabled val="1"/>
        </dgm:presLayoutVars>
      </dgm:prSet>
      <dgm:spPr/>
      <dgm:t>
        <a:bodyPr/>
        <a:lstStyle/>
        <a:p>
          <a:endParaRPr lang="es-EC"/>
        </a:p>
      </dgm:t>
    </dgm:pt>
  </dgm:ptLst>
  <dgm:cxnLst>
    <dgm:cxn modelId="{C031E26C-3B2F-4A9E-A33F-F64DB6691EF0}" srcId="{E55193ED-8AE0-4299-881F-BCDF54669D7A}" destId="{C867BC53-B37B-44F1-8911-83266B4BFB63}" srcOrd="1" destOrd="0" parTransId="{0088C793-74DC-42ED-B23E-02AE739D7522}" sibTransId="{639BFC81-BBD1-4003-9C30-3F70755B769B}"/>
    <dgm:cxn modelId="{221086EF-B397-4D46-BBBD-C31B9C48C275}" type="presOf" srcId="{986233D4-02A5-4E0C-A7C6-DA46963B5725}" destId="{056E4AA7-BAF5-43C1-9082-725000BFF1DA}" srcOrd="0" destOrd="0" presId="urn:microsoft.com/office/officeart/2005/8/layout/vList2"/>
    <dgm:cxn modelId="{89283681-3C6B-4C60-92A4-8CF94B3D3A5F}" type="presOf" srcId="{E55193ED-8AE0-4299-881F-BCDF54669D7A}" destId="{D54AC594-A987-4E4C-AF5C-256C232DF9AB}" srcOrd="0" destOrd="0" presId="urn:microsoft.com/office/officeart/2005/8/layout/vList2"/>
    <dgm:cxn modelId="{172616F9-C0A8-4205-858E-D73C5C94C833}" srcId="{E55193ED-8AE0-4299-881F-BCDF54669D7A}" destId="{053414AC-9A05-46E7-90E6-D3132CA4B5FE}" srcOrd="2" destOrd="0" parTransId="{C0BA971A-607D-4990-AA90-50FDDC45E846}" sibTransId="{08130717-27B8-4D38-B1B0-F353C5E6B0B4}"/>
    <dgm:cxn modelId="{0900CD92-649C-44B6-B960-838D5634390D}" type="presOf" srcId="{053414AC-9A05-46E7-90E6-D3132CA4B5FE}" destId="{342A7CFE-73F7-4B05-BF88-258073D34F40}" srcOrd="0" destOrd="0" presId="urn:microsoft.com/office/officeart/2005/8/layout/vList2"/>
    <dgm:cxn modelId="{41F7C7C3-9114-4E0F-A612-1E196BE71354}" srcId="{E55193ED-8AE0-4299-881F-BCDF54669D7A}" destId="{986233D4-02A5-4E0C-A7C6-DA46963B5725}" srcOrd="0" destOrd="0" parTransId="{F47E08C8-91EF-40F4-B218-9B91CCE728FA}" sibTransId="{4CD01206-638E-48CF-A0E4-A28824A174AA}"/>
    <dgm:cxn modelId="{0B656072-3FB3-406C-8014-64B8E27E9572}" type="presOf" srcId="{C867BC53-B37B-44F1-8911-83266B4BFB63}" destId="{8735581E-C948-4664-93EA-79C7BD206D22}" srcOrd="0" destOrd="0" presId="urn:microsoft.com/office/officeart/2005/8/layout/vList2"/>
    <dgm:cxn modelId="{2B9B9015-5E45-467C-967B-5EFBE1447936}" type="presParOf" srcId="{D54AC594-A987-4E4C-AF5C-256C232DF9AB}" destId="{056E4AA7-BAF5-43C1-9082-725000BFF1DA}" srcOrd="0" destOrd="0" presId="urn:microsoft.com/office/officeart/2005/8/layout/vList2"/>
    <dgm:cxn modelId="{E7F0B70B-3EBA-496D-A304-635936C66EE9}" type="presParOf" srcId="{D54AC594-A987-4E4C-AF5C-256C232DF9AB}" destId="{F77562ED-7E0B-48F0-9ABF-F63DB42B4C13}" srcOrd="1" destOrd="0" presId="urn:microsoft.com/office/officeart/2005/8/layout/vList2"/>
    <dgm:cxn modelId="{AE9D68B4-9F6C-4A01-913A-B45BA3418878}" type="presParOf" srcId="{D54AC594-A987-4E4C-AF5C-256C232DF9AB}" destId="{8735581E-C948-4664-93EA-79C7BD206D22}" srcOrd="2" destOrd="0" presId="urn:microsoft.com/office/officeart/2005/8/layout/vList2"/>
    <dgm:cxn modelId="{86366E4E-15F4-4966-BFF0-8B787C89FFE0}" type="presParOf" srcId="{D54AC594-A987-4E4C-AF5C-256C232DF9AB}" destId="{E3879FA8-8B54-49FC-B64E-8CCC99D2D29F}" srcOrd="3" destOrd="0" presId="urn:microsoft.com/office/officeart/2005/8/layout/vList2"/>
    <dgm:cxn modelId="{DA2BCB92-88EE-4D8F-A3DC-98C8FD455228}" type="presParOf" srcId="{D54AC594-A987-4E4C-AF5C-256C232DF9AB}" destId="{342A7CFE-73F7-4B05-BF88-258073D34F4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CA5DF7-1906-4236-ADDD-B39A8D3DBF91}" type="doc">
      <dgm:prSet loTypeId="urn:microsoft.com/office/officeart/2005/8/layout/vList3#3" loCatId="list" qsTypeId="urn:microsoft.com/office/officeart/2005/8/quickstyle/simple3" qsCatId="simple" csTypeId="urn:microsoft.com/office/officeart/2005/8/colors/accent1_2" csCatId="accent1" phldr="1"/>
      <dgm:spPr/>
    </dgm:pt>
    <dgm:pt modelId="{10FA871C-59D9-473F-9925-F548A777D433}">
      <dgm:prSet phldrT="[Texto]" custT="1"/>
      <dgm:spPr/>
      <dgm:t>
        <a:bodyPr/>
        <a:lstStyle/>
        <a:p>
          <a:pPr algn="just"/>
          <a:r>
            <a:rPr lang="es-EC" sz="1800" dirty="0" smtClean="0">
              <a:solidFill>
                <a:schemeClr val="tx1">
                  <a:lumMod val="95000"/>
                  <a:lumOff val="5000"/>
                </a:schemeClr>
              </a:solidFill>
              <a:latin typeface="Times New Roman" pitchFamily="18" charset="0"/>
              <a:cs typeface="Times New Roman" pitchFamily="18" charset="0"/>
            </a:rPr>
            <a:t>*</a:t>
          </a:r>
          <a:r>
            <a:rPr lang="es-EC" sz="2000" dirty="0" smtClean="0">
              <a:solidFill>
                <a:schemeClr val="tx1">
                  <a:lumMod val="95000"/>
                  <a:lumOff val="5000"/>
                </a:schemeClr>
              </a:solidFill>
              <a:latin typeface="Times New Roman" pitchFamily="18" charset="0"/>
              <a:cs typeface="Times New Roman" pitchFamily="18" charset="0"/>
            </a:rPr>
            <a:t>Mejorar sus procesos</a:t>
          </a:r>
        </a:p>
        <a:p>
          <a:pPr marL="88900" indent="-88900" algn="just"/>
          <a:r>
            <a:rPr lang="es-EC" sz="2000" dirty="0" smtClean="0">
              <a:solidFill>
                <a:schemeClr val="tx1">
                  <a:lumMod val="95000"/>
                  <a:lumOff val="5000"/>
                </a:schemeClr>
              </a:solidFill>
              <a:latin typeface="Times New Roman" pitchFamily="18" charset="0"/>
              <a:cs typeface="Times New Roman" pitchFamily="18" charset="0"/>
            </a:rPr>
            <a:t>*Reducir el porcentaje de ausentismo y rotación del personal</a:t>
          </a:r>
        </a:p>
        <a:p>
          <a:pPr algn="just"/>
          <a:r>
            <a:rPr lang="es-EC" sz="2000" dirty="0" smtClean="0">
              <a:solidFill>
                <a:schemeClr val="tx1">
                  <a:lumMod val="95000"/>
                  <a:lumOff val="5000"/>
                </a:schemeClr>
              </a:solidFill>
              <a:latin typeface="Times New Roman" pitchFamily="18" charset="0"/>
              <a:cs typeface="Times New Roman" pitchFamily="18" charset="0"/>
            </a:rPr>
            <a:t>*Cosechar y clasificar flores sin defectos</a:t>
          </a:r>
        </a:p>
        <a:p>
          <a:pPr algn="just"/>
          <a:r>
            <a:rPr lang="es-EC" sz="2000" dirty="0" smtClean="0">
              <a:solidFill>
                <a:schemeClr val="tx1">
                  <a:lumMod val="95000"/>
                  <a:lumOff val="5000"/>
                </a:schemeClr>
              </a:solidFill>
              <a:latin typeface="Times New Roman" pitchFamily="18" charset="0"/>
              <a:cs typeface="Times New Roman" pitchFamily="18" charset="0"/>
            </a:rPr>
            <a:t>*Disminuir la flor de desecho</a:t>
          </a:r>
        </a:p>
        <a:p>
          <a:pPr marL="88900" indent="-88900" algn="just"/>
          <a:r>
            <a:rPr lang="es-EC" sz="2000" dirty="0" smtClean="0">
              <a:solidFill>
                <a:schemeClr val="tx1">
                  <a:lumMod val="95000"/>
                  <a:lumOff val="5000"/>
                </a:schemeClr>
              </a:solidFill>
              <a:latin typeface="Times New Roman" pitchFamily="18" charset="0"/>
              <a:cs typeface="Times New Roman" pitchFamily="18" charset="0"/>
            </a:rPr>
            <a:t>*Mejorar el rendimiento superando los estándares    establecidos por la finca</a:t>
          </a:r>
        </a:p>
        <a:p>
          <a:pPr algn="just"/>
          <a:r>
            <a:rPr lang="es-EC" sz="2000" dirty="0" smtClean="0">
              <a:solidFill>
                <a:schemeClr val="tx1">
                  <a:lumMod val="95000"/>
                  <a:lumOff val="5000"/>
                </a:schemeClr>
              </a:solidFill>
              <a:latin typeface="Times New Roman" pitchFamily="18" charset="0"/>
              <a:cs typeface="Times New Roman" pitchFamily="18" charset="0"/>
            </a:rPr>
            <a:t>*Reducir el número de reclamos de los clientes</a:t>
          </a:r>
        </a:p>
        <a:p>
          <a:pPr marL="88900" indent="-88900" algn="just"/>
          <a:r>
            <a:rPr lang="es-EC" sz="2000" dirty="0" smtClean="0">
              <a:solidFill>
                <a:schemeClr val="tx1">
                  <a:lumMod val="95000"/>
                  <a:lumOff val="5000"/>
                </a:schemeClr>
              </a:solidFill>
              <a:latin typeface="Times New Roman" pitchFamily="18" charset="0"/>
              <a:cs typeface="Times New Roman" pitchFamily="18" charset="0"/>
            </a:rPr>
            <a:t>*Mejorar el clima organizacional que rodea al personal de primera línea para de esta forma lograr un efecto positivo sobre los resultados de la producción.</a:t>
          </a:r>
          <a:endParaRPr lang="es-ES" sz="2000" dirty="0"/>
        </a:p>
      </dgm:t>
    </dgm:pt>
    <dgm:pt modelId="{83EE4513-461C-44D9-8F81-D3D08F728B4D}" type="parTrans" cxnId="{B37B47A9-8DA9-4D5D-8296-033D8935AF8C}">
      <dgm:prSet/>
      <dgm:spPr/>
      <dgm:t>
        <a:bodyPr/>
        <a:lstStyle/>
        <a:p>
          <a:endParaRPr lang="es-ES"/>
        </a:p>
      </dgm:t>
    </dgm:pt>
    <dgm:pt modelId="{2A9B8754-E97A-4DB9-81C6-1F551319D530}" type="sibTrans" cxnId="{B37B47A9-8DA9-4D5D-8296-033D8935AF8C}">
      <dgm:prSet/>
      <dgm:spPr/>
      <dgm:t>
        <a:bodyPr/>
        <a:lstStyle/>
        <a:p>
          <a:endParaRPr lang="es-ES"/>
        </a:p>
      </dgm:t>
    </dgm:pt>
    <dgm:pt modelId="{069C3BBA-6BCF-4888-8288-44023FD9DB4B}" type="pres">
      <dgm:prSet presAssocID="{6BCA5DF7-1906-4236-ADDD-B39A8D3DBF91}" presName="linearFlow" presStyleCnt="0">
        <dgm:presLayoutVars>
          <dgm:dir/>
          <dgm:resizeHandles val="exact"/>
        </dgm:presLayoutVars>
      </dgm:prSet>
      <dgm:spPr/>
    </dgm:pt>
    <dgm:pt modelId="{1F75937F-2F47-4AFE-8EEB-112C573A28DD}" type="pres">
      <dgm:prSet presAssocID="{10FA871C-59D9-473F-9925-F548A777D433}" presName="composite" presStyleCnt="0"/>
      <dgm:spPr/>
    </dgm:pt>
    <dgm:pt modelId="{343DEEAB-1254-4118-B268-51CC45C40E70}" type="pres">
      <dgm:prSet presAssocID="{10FA871C-59D9-473F-9925-F548A777D433}" presName="imgShp" presStyleLbl="fgImgPlace1" presStyleIdx="0" presStyleCnt="1" custScaleX="79517" custScaleY="87192" custLinFactNeighborX="-14793"/>
      <dgm:spPr>
        <a:blipFill rotWithShape="1">
          <a:blip xmlns:r="http://schemas.openxmlformats.org/officeDocument/2006/relationships" r:embed="rId1"/>
          <a:stretch>
            <a:fillRect/>
          </a:stretch>
        </a:blipFill>
      </dgm:spPr>
    </dgm:pt>
    <dgm:pt modelId="{BA5B9207-D0A1-409C-B622-EC498E5F9F73}" type="pres">
      <dgm:prSet presAssocID="{10FA871C-59D9-473F-9925-F548A777D433}" presName="txShp" presStyleLbl="node1" presStyleIdx="0" presStyleCnt="1" custScaleX="150376" custScaleY="133859" custLinFactNeighborX="-9707" custLinFactNeighborY="0">
        <dgm:presLayoutVars>
          <dgm:bulletEnabled val="1"/>
        </dgm:presLayoutVars>
      </dgm:prSet>
      <dgm:spPr/>
      <dgm:t>
        <a:bodyPr/>
        <a:lstStyle/>
        <a:p>
          <a:endParaRPr lang="es-ES"/>
        </a:p>
      </dgm:t>
    </dgm:pt>
  </dgm:ptLst>
  <dgm:cxnLst>
    <dgm:cxn modelId="{B37B47A9-8DA9-4D5D-8296-033D8935AF8C}" srcId="{6BCA5DF7-1906-4236-ADDD-B39A8D3DBF91}" destId="{10FA871C-59D9-473F-9925-F548A777D433}" srcOrd="0" destOrd="0" parTransId="{83EE4513-461C-44D9-8F81-D3D08F728B4D}" sibTransId="{2A9B8754-E97A-4DB9-81C6-1F551319D530}"/>
    <dgm:cxn modelId="{E9760322-D0BA-4D7A-B4C0-0B94601C2FB9}" type="presOf" srcId="{6BCA5DF7-1906-4236-ADDD-B39A8D3DBF91}" destId="{069C3BBA-6BCF-4888-8288-44023FD9DB4B}" srcOrd="0" destOrd="0" presId="urn:microsoft.com/office/officeart/2005/8/layout/vList3#3"/>
    <dgm:cxn modelId="{5D358BB5-BC8D-46BC-99B5-3FD893B00C0B}" type="presOf" srcId="{10FA871C-59D9-473F-9925-F548A777D433}" destId="{BA5B9207-D0A1-409C-B622-EC498E5F9F73}" srcOrd="0" destOrd="0" presId="urn:microsoft.com/office/officeart/2005/8/layout/vList3#3"/>
    <dgm:cxn modelId="{8EE5FB2A-3CC7-4A02-AEE0-2BA70E219660}" type="presParOf" srcId="{069C3BBA-6BCF-4888-8288-44023FD9DB4B}" destId="{1F75937F-2F47-4AFE-8EEB-112C573A28DD}" srcOrd="0" destOrd="0" presId="urn:microsoft.com/office/officeart/2005/8/layout/vList3#3"/>
    <dgm:cxn modelId="{6027296D-D8EE-4373-B443-AEACBBD6854D}" type="presParOf" srcId="{1F75937F-2F47-4AFE-8EEB-112C573A28DD}" destId="{343DEEAB-1254-4118-B268-51CC45C40E70}" srcOrd="0" destOrd="0" presId="urn:microsoft.com/office/officeart/2005/8/layout/vList3#3"/>
    <dgm:cxn modelId="{C10B37A4-B6BE-48F4-95F6-A93A7B7DB46A}" type="presParOf" srcId="{1F75937F-2F47-4AFE-8EEB-112C573A28DD}" destId="{BA5B9207-D0A1-409C-B622-EC498E5F9F73}"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AAC616-50FC-4F7D-8650-0A989D8327F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S"/>
        </a:p>
      </dgm:t>
    </dgm:pt>
    <dgm:pt modelId="{A79C6D2A-B20B-41D3-B809-2A481BC51EC1}">
      <dgm:prSet phldrT="[Texto]" custT="1"/>
      <dgm:spPr/>
      <dgm:t>
        <a:bodyPr/>
        <a:lstStyle/>
        <a:p>
          <a:pPr algn="just"/>
          <a:r>
            <a:rPr lang="es-ES" sz="2000" dirty="0" smtClean="0"/>
            <a:t>ROSAMONT S.A. </a:t>
          </a:r>
          <a:r>
            <a:rPr lang="es-EC" sz="2000" dirty="0" smtClean="0">
              <a:solidFill>
                <a:schemeClr val="tx1">
                  <a:lumMod val="95000"/>
                  <a:lumOff val="5000"/>
                </a:schemeClr>
              </a:solidFill>
              <a:latin typeface="Times New Roman" pitchFamily="18" charset="0"/>
              <a:cs typeface="Times New Roman" pitchFamily="18" charset="0"/>
            </a:rPr>
            <a:t>consciente que el principal recurso que dispone es el talento humano, y siendo prioritario su bienestar enfoca su accionar en :</a:t>
          </a:r>
          <a:endParaRPr lang="es-ES" sz="2000" dirty="0"/>
        </a:p>
      </dgm:t>
    </dgm:pt>
    <dgm:pt modelId="{BAADE102-80F3-4CBF-A378-ED06626340DE}" type="parTrans" cxnId="{77E4D3F4-1A3C-4FBD-A1AA-9D18D6D5638E}">
      <dgm:prSet/>
      <dgm:spPr/>
      <dgm:t>
        <a:bodyPr/>
        <a:lstStyle/>
        <a:p>
          <a:endParaRPr lang="es-ES"/>
        </a:p>
      </dgm:t>
    </dgm:pt>
    <dgm:pt modelId="{B6172540-0F1A-4B2A-A0E6-FCD8EC7BE21E}" type="sibTrans" cxnId="{77E4D3F4-1A3C-4FBD-A1AA-9D18D6D5638E}">
      <dgm:prSet/>
      <dgm:spPr/>
      <dgm:t>
        <a:bodyPr/>
        <a:lstStyle/>
        <a:p>
          <a:endParaRPr lang="es-ES"/>
        </a:p>
      </dgm:t>
    </dgm:pt>
    <dgm:pt modelId="{BE318F1A-A0D7-4906-958C-35F079758628}">
      <dgm:prSet phldrT="[Texto]" custT="1"/>
      <dgm:spPr/>
      <dgm:t>
        <a:bodyPr/>
        <a:lstStyle/>
        <a:p>
          <a:endParaRPr lang="es-ES" sz="2400" dirty="0"/>
        </a:p>
      </dgm:t>
    </dgm:pt>
    <dgm:pt modelId="{11794C7D-330E-4C81-BD7B-302E10522F6E}" type="parTrans" cxnId="{488477D5-F434-416D-9A4F-D278C3A503C5}">
      <dgm:prSet/>
      <dgm:spPr/>
      <dgm:t>
        <a:bodyPr/>
        <a:lstStyle/>
        <a:p>
          <a:endParaRPr lang="es-ES"/>
        </a:p>
      </dgm:t>
    </dgm:pt>
    <dgm:pt modelId="{6FCBACEE-085C-4917-AF54-FF52A70B22C0}" type="sibTrans" cxnId="{488477D5-F434-416D-9A4F-D278C3A503C5}">
      <dgm:prSet/>
      <dgm:spPr/>
      <dgm:t>
        <a:bodyPr/>
        <a:lstStyle/>
        <a:p>
          <a:endParaRPr lang="es-ES"/>
        </a:p>
      </dgm:t>
    </dgm:pt>
    <dgm:pt modelId="{DD7FCC06-E79C-4F02-ADF2-A7B74E5104E5}" type="pres">
      <dgm:prSet presAssocID="{C4AAC616-50FC-4F7D-8650-0A989D8327F4}" presName="linear" presStyleCnt="0">
        <dgm:presLayoutVars>
          <dgm:animLvl val="lvl"/>
          <dgm:resizeHandles val="exact"/>
        </dgm:presLayoutVars>
      </dgm:prSet>
      <dgm:spPr/>
      <dgm:t>
        <a:bodyPr/>
        <a:lstStyle/>
        <a:p>
          <a:endParaRPr lang="es-ES"/>
        </a:p>
      </dgm:t>
    </dgm:pt>
    <dgm:pt modelId="{991F9B2C-D840-4916-9DF5-AA3D10D642C1}" type="pres">
      <dgm:prSet presAssocID="{A79C6D2A-B20B-41D3-B809-2A481BC51EC1}" presName="parentText" presStyleLbl="node1" presStyleIdx="0" presStyleCnt="1" custScaleY="381021" custLinFactNeighborX="-1351" custLinFactNeighborY="-59644">
        <dgm:presLayoutVars>
          <dgm:chMax val="0"/>
          <dgm:bulletEnabled val="1"/>
        </dgm:presLayoutVars>
      </dgm:prSet>
      <dgm:spPr/>
      <dgm:t>
        <a:bodyPr/>
        <a:lstStyle/>
        <a:p>
          <a:endParaRPr lang="es-ES"/>
        </a:p>
      </dgm:t>
    </dgm:pt>
    <dgm:pt modelId="{C10C1598-6A88-4E2B-AFCB-422FF899197D}" type="pres">
      <dgm:prSet presAssocID="{A79C6D2A-B20B-41D3-B809-2A481BC51EC1}" presName="childText" presStyleLbl="revTx" presStyleIdx="0" presStyleCnt="1">
        <dgm:presLayoutVars>
          <dgm:bulletEnabled val="1"/>
        </dgm:presLayoutVars>
      </dgm:prSet>
      <dgm:spPr/>
      <dgm:t>
        <a:bodyPr/>
        <a:lstStyle/>
        <a:p>
          <a:endParaRPr lang="es-ES"/>
        </a:p>
      </dgm:t>
    </dgm:pt>
  </dgm:ptLst>
  <dgm:cxnLst>
    <dgm:cxn modelId="{12E3388A-8573-4B67-AB00-F58CDD99EC71}" type="presOf" srcId="{C4AAC616-50FC-4F7D-8650-0A989D8327F4}" destId="{DD7FCC06-E79C-4F02-ADF2-A7B74E5104E5}" srcOrd="0" destOrd="0" presId="urn:microsoft.com/office/officeart/2005/8/layout/vList2"/>
    <dgm:cxn modelId="{488477D5-F434-416D-9A4F-D278C3A503C5}" srcId="{A79C6D2A-B20B-41D3-B809-2A481BC51EC1}" destId="{BE318F1A-A0D7-4906-958C-35F079758628}" srcOrd="0" destOrd="0" parTransId="{11794C7D-330E-4C81-BD7B-302E10522F6E}" sibTransId="{6FCBACEE-085C-4917-AF54-FF52A70B22C0}"/>
    <dgm:cxn modelId="{77E4D3F4-1A3C-4FBD-A1AA-9D18D6D5638E}" srcId="{C4AAC616-50FC-4F7D-8650-0A989D8327F4}" destId="{A79C6D2A-B20B-41D3-B809-2A481BC51EC1}" srcOrd="0" destOrd="0" parTransId="{BAADE102-80F3-4CBF-A378-ED06626340DE}" sibTransId="{B6172540-0F1A-4B2A-A0E6-FCD8EC7BE21E}"/>
    <dgm:cxn modelId="{667617C5-967C-44C6-978B-E4523F021843}" type="presOf" srcId="{BE318F1A-A0D7-4906-958C-35F079758628}" destId="{C10C1598-6A88-4E2B-AFCB-422FF899197D}" srcOrd="0" destOrd="0" presId="urn:microsoft.com/office/officeart/2005/8/layout/vList2"/>
    <dgm:cxn modelId="{800010BE-C073-4A10-9400-C5D8E7D62C66}" type="presOf" srcId="{A79C6D2A-B20B-41D3-B809-2A481BC51EC1}" destId="{991F9B2C-D840-4916-9DF5-AA3D10D642C1}" srcOrd="0" destOrd="0" presId="urn:microsoft.com/office/officeart/2005/8/layout/vList2"/>
    <dgm:cxn modelId="{7663F211-D39B-4AA0-80F3-40B0996CDE4F}" type="presParOf" srcId="{DD7FCC06-E79C-4F02-ADF2-A7B74E5104E5}" destId="{991F9B2C-D840-4916-9DF5-AA3D10D642C1}" srcOrd="0" destOrd="0" presId="urn:microsoft.com/office/officeart/2005/8/layout/vList2"/>
    <dgm:cxn modelId="{7CAB3E47-6874-48D3-93F3-C3FDAACE21BE}" type="presParOf" srcId="{DD7FCC06-E79C-4F02-ADF2-A7B74E5104E5}" destId="{C10C1598-6A88-4E2B-AFCB-422FF899197D}"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26503B-55E0-4EAD-91B2-DE85A863A2AE}" type="doc">
      <dgm:prSet loTypeId="urn:microsoft.com/office/officeart/2005/8/layout/chevron2" loCatId="list" qsTypeId="urn:microsoft.com/office/officeart/2005/8/quickstyle/simple5" qsCatId="simple" csTypeId="urn:microsoft.com/office/officeart/2005/8/colors/colorful1" csCatId="colorful" phldr="1"/>
      <dgm:spPr/>
      <dgm:t>
        <a:bodyPr/>
        <a:lstStyle/>
        <a:p>
          <a:endParaRPr lang="es-EC"/>
        </a:p>
      </dgm:t>
    </dgm:pt>
    <dgm:pt modelId="{79E839FD-1C19-44A3-972C-6DAAB1D3825F}">
      <dgm:prSet phldrT="[Texto]" custT="1"/>
      <dgm:spPr/>
      <dgm:t>
        <a:bodyPr/>
        <a:lstStyle/>
        <a:p>
          <a:r>
            <a:rPr lang="es-EC" sz="1400" b="1" dirty="0" smtClean="0"/>
            <a:t>Objetivo General</a:t>
          </a:r>
          <a:endParaRPr lang="es-EC" sz="1400" b="1" dirty="0"/>
        </a:p>
      </dgm:t>
    </dgm:pt>
    <dgm:pt modelId="{AA311083-47B4-4DED-B110-55E1ACE29FF7}" type="parTrans" cxnId="{4299DED4-9D47-45F8-8B57-00BF5916AD77}">
      <dgm:prSet/>
      <dgm:spPr/>
      <dgm:t>
        <a:bodyPr/>
        <a:lstStyle/>
        <a:p>
          <a:endParaRPr lang="es-EC"/>
        </a:p>
      </dgm:t>
    </dgm:pt>
    <dgm:pt modelId="{B9FA1CB7-619C-480C-B365-716336544FAA}" type="sibTrans" cxnId="{4299DED4-9D47-45F8-8B57-00BF5916AD77}">
      <dgm:prSet/>
      <dgm:spPr/>
      <dgm:t>
        <a:bodyPr/>
        <a:lstStyle/>
        <a:p>
          <a:endParaRPr lang="es-EC"/>
        </a:p>
      </dgm:t>
    </dgm:pt>
    <dgm:pt modelId="{9A146212-383C-4EBC-8CC7-E7E773CCC7F0}">
      <dgm:prSet phldrT="[Texto]" custT="1"/>
      <dgm:spPr/>
      <dgm:t>
        <a:bodyPr/>
        <a:lstStyle/>
        <a:p>
          <a:r>
            <a:rPr lang="es-ES" sz="2000" b="1" dirty="0" smtClean="0">
              <a:latin typeface="Times New Roman" pitchFamily="18" charset="0"/>
              <a:cs typeface="Times New Roman" pitchFamily="18" charset="0"/>
            </a:rPr>
            <a:t>Implementar estrategias sistémicas basadas en los principios de Stephen Covey para mejorar la calidad de vida laboral del personal de primera línea de la florícola ROSAMONT S.A. </a:t>
          </a:r>
          <a:endParaRPr lang="es-EC" sz="2000" b="1" dirty="0"/>
        </a:p>
      </dgm:t>
    </dgm:pt>
    <dgm:pt modelId="{1BE584F7-F3BD-4070-B59A-3C973AABB5B7}" type="parTrans" cxnId="{0F5D13E5-A2FE-4822-8E11-EE84CDA9DE9E}">
      <dgm:prSet/>
      <dgm:spPr/>
      <dgm:t>
        <a:bodyPr/>
        <a:lstStyle/>
        <a:p>
          <a:endParaRPr lang="es-EC"/>
        </a:p>
      </dgm:t>
    </dgm:pt>
    <dgm:pt modelId="{5F02012C-8A76-4AF8-9D8B-DF4F9F7BC8E5}" type="sibTrans" cxnId="{0F5D13E5-A2FE-4822-8E11-EE84CDA9DE9E}">
      <dgm:prSet/>
      <dgm:spPr/>
      <dgm:t>
        <a:bodyPr/>
        <a:lstStyle/>
        <a:p>
          <a:endParaRPr lang="es-EC"/>
        </a:p>
      </dgm:t>
    </dgm:pt>
    <dgm:pt modelId="{E9E2534D-9651-421D-8D1C-0D7D6A2D8D5E}">
      <dgm:prSet phldrT="[Texto]"/>
      <dgm:spPr/>
      <dgm:t>
        <a:bodyPr/>
        <a:lstStyle/>
        <a:p>
          <a:r>
            <a:rPr lang="es-EC" dirty="0" smtClean="0"/>
            <a:t>Objetivo Específico</a:t>
          </a:r>
          <a:endParaRPr lang="es-EC" dirty="0"/>
        </a:p>
      </dgm:t>
    </dgm:pt>
    <dgm:pt modelId="{E2F03654-DA28-4EA9-B9C1-4F9B2649CAC4}" type="parTrans" cxnId="{BBC35F03-CDA6-4B2A-806C-720BF188CCA3}">
      <dgm:prSet/>
      <dgm:spPr/>
      <dgm:t>
        <a:bodyPr/>
        <a:lstStyle/>
        <a:p>
          <a:endParaRPr lang="es-EC"/>
        </a:p>
      </dgm:t>
    </dgm:pt>
    <dgm:pt modelId="{118DE22E-FAD7-4BE0-9F14-69F585A5ECC8}" type="sibTrans" cxnId="{BBC35F03-CDA6-4B2A-806C-720BF188CCA3}">
      <dgm:prSet/>
      <dgm:spPr/>
      <dgm:t>
        <a:bodyPr/>
        <a:lstStyle/>
        <a:p>
          <a:endParaRPr lang="es-EC"/>
        </a:p>
      </dgm:t>
    </dgm:pt>
    <dgm:pt modelId="{5E16115F-1A3C-473E-A06D-1620701002CE}">
      <dgm:prSet phldrT="[Texto]" custT="1"/>
      <dgm:spPr/>
      <dgm:t>
        <a:bodyPr/>
        <a:lstStyle/>
        <a:p>
          <a:r>
            <a:rPr lang="es-EC" sz="1800" dirty="0" smtClean="0">
              <a:latin typeface="Times New Roman" pitchFamily="18" charset="0"/>
              <a:cs typeface="Times New Roman" pitchFamily="18" charset="0"/>
            </a:rPr>
            <a:t>Establecer un diagnóstico general de la condición laboral del personal </a:t>
          </a:r>
          <a:r>
            <a:rPr lang="es-ES" sz="1800" dirty="0" smtClean="0">
              <a:latin typeface="Times New Roman" pitchFamily="18" charset="0"/>
              <a:cs typeface="Times New Roman" pitchFamily="18" charset="0"/>
            </a:rPr>
            <a:t>de primera línea </a:t>
          </a:r>
          <a:r>
            <a:rPr lang="es-EC" sz="1800" dirty="0" smtClean="0">
              <a:latin typeface="Times New Roman" pitchFamily="18" charset="0"/>
              <a:cs typeface="Times New Roman" pitchFamily="18" charset="0"/>
            </a:rPr>
            <a:t>en la empresa florícola ROSAMONT S.</a:t>
          </a:r>
          <a:r>
            <a:rPr lang="es-EC" sz="1700" dirty="0" smtClean="0">
              <a:latin typeface="Times New Roman" pitchFamily="18" charset="0"/>
              <a:cs typeface="Times New Roman" pitchFamily="18" charset="0"/>
            </a:rPr>
            <a:t>A. </a:t>
          </a:r>
          <a:endParaRPr lang="es-EC" sz="1700" dirty="0"/>
        </a:p>
      </dgm:t>
    </dgm:pt>
    <dgm:pt modelId="{5F894168-CACF-4D81-819C-D06279395342}" type="parTrans" cxnId="{5B679FFC-500F-415A-83F5-05ADC8135877}">
      <dgm:prSet/>
      <dgm:spPr/>
      <dgm:t>
        <a:bodyPr/>
        <a:lstStyle/>
        <a:p>
          <a:endParaRPr lang="es-EC"/>
        </a:p>
      </dgm:t>
    </dgm:pt>
    <dgm:pt modelId="{FA24A0B7-E25C-4BF4-809A-9920148C3C01}" type="sibTrans" cxnId="{5B679FFC-500F-415A-83F5-05ADC8135877}">
      <dgm:prSet/>
      <dgm:spPr/>
      <dgm:t>
        <a:bodyPr/>
        <a:lstStyle/>
        <a:p>
          <a:endParaRPr lang="es-EC"/>
        </a:p>
      </dgm:t>
    </dgm:pt>
    <dgm:pt modelId="{8F8D7F45-E2BA-4348-B772-8AD6BCCC319D}">
      <dgm:prSet phldrT="[Texto]"/>
      <dgm:spPr/>
      <dgm:t>
        <a:bodyPr/>
        <a:lstStyle/>
        <a:p>
          <a:r>
            <a:rPr lang="es-EC" dirty="0" smtClean="0"/>
            <a:t>Objetivo Específico</a:t>
          </a:r>
          <a:endParaRPr lang="es-EC" dirty="0"/>
        </a:p>
      </dgm:t>
    </dgm:pt>
    <dgm:pt modelId="{7BCC44EF-0031-4F0B-A5E2-1678C09D62F6}" type="parTrans" cxnId="{118504B2-7CF4-4BE0-A755-3AF5F134C582}">
      <dgm:prSet/>
      <dgm:spPr/>
      <dgm:t>
        <a:bodyPr/>
        <a:lstStyle/>
        <a:p>
          <a:endParaRPr lang="es-EC"/>
        </a:p>
      </dgm:t>
    </dgm:pt>
    <dgm:pt modelId="{44AC5B58-3DAC-43B5-9E4A-E92F05BB2C9A}" type="sibTrans" cxnId="{118504B2-7CF4-4BE0-A755-3AF5F134C582}">
      <dgm:prSet/>
      <dgm:spPr/>
      <dgm:t>
        <a:bodyPr/>
        <a:lstStyle/>
        <a:p>
          <a:endParaRPr lang="es-EC"/>
        </a:p>
      </dgm:t>
    </dgm:pt>
    <dgm:pt modelId="{1AD10332-5487-4534-8257-366FF0C1F101}">
      <dgm:prSet phldrT="[Texto]" custT="1"/>
      <dgm:spPr/>
      <dgm:t>
        <a:bodyPr/>
        <a:lstStyle/>
        <a:p>
          <a:r>
            <a:rPr lang="es-ES" sz="1800" dirty="0" smtClean="0">
              <a:latin typeface="Times New Roman" pitchFamily="18" charset="0"/>
              <a:cs typeface="Times New Roman" pitchFamily="18" charset="0"/>
            </a:rPr>
            <a:t>Determinar los factores que producen la condición laboral del </a:t>
          </a:r>
          <a:r>
            <a:rPr lang="es-EC" sz="1800" dirty="0" smtClean="0">
              <a:latin typeface="Times New Roman" pitchFamily="18" charset="0"/>
              <a:cs typeface="Times New Roman" pitchFamily="18" charset="0"/>
            </a:rPr>
            <a:t>personal </a:t>
          </a:r>
          <a:r>
            <a:rPr lang="es-ES" sz="1800" dirty="0" smtClean="0">
              <a:latin typeface="Times New Roman" pitchFamily="18" charset="0"/>
              <a:cs typeface="Times New Roman" pitchFamily="18" charset="0"/>
            </a:rPr>
            <a:t>de primera línea </a:t>
          </a:r>
          <a:r>
            <a:rPr lang="es-EC" sz="1800" dirty="0" smtClean="0">
              <a:latin typeface="Times New Roman" pitchFamily="18" charset="0"/>
              <a:cs typeface="Times New Roman" pitchFamily="18" charset="0"/>
            </a:rPr>
            <a:t>en la empresa florícola ROSAMONT S.A.</a:t>
          </a:r>
          <a:endParaRPr lang="es-EC" sz="1800" dirty="0"/>
        </a:p>
      </dgm:t>
    </dgm:pt>
    <dgm:pt modelId="{A2DD760B-6F51-488F-95FB-4DF0254FFD63}" type="parTrans" cxnId="{1A77DE86-CE75-4A0A-BDD8-E481895B711A}">
      <dgm:prSet/>
      <dgm:spPr/>
      <dgm:t>
        <a:bodyPr/>
        <a:lstStyle/>
        <a:p>
          <a:endParaRPr lang="es-EC"/>
        </a:p>
      </dgm:t>
    </dgm:pt>
    <dgm:pt modelId="{38A46408-E94D-4446-99E3-77403BFCAAB5}" type="sibTrans" cxnId="{1A77DE86-CE75-4A0A-BDD8-E481895B711A}">
      <dgm:prSet/>
      <dgm:spPr/>
      <dgm:t>
        <a:bodyPr/>
        <a:lstStyle/>
        <a:p>
          <a:endParaRPr lang="es-EC"/>
        </a:p>
      </dgm:t>
    </dgm:pt>
    <dgm:pt modelId="{2B14B288-23DC-4055-9382-91E2E8472E69}">
      <dgm:prSet phldrT="[Texto]"/>
      <dgm:spPr/>
      <dgm:t>
        <a:bodyPr/>
        <a:lstStyle/>
        <a:p>
          <a:r>
            <a:rPr lang="es-EC" dirty="0" smtClean="0"/>
            <a:t>Objetivo Específico</a:t>
          </a:r>
          <a:endParaRPr lang="es-EC" dirty="0"/>
        </a:p>
      </dgm:t>
    </dgm:pt>
    <dgm:pt modelId="{D1B579C0-4890-4034-AFA3-3F249B507650}" type="parTrans" cxnId="{9B4DEAB0-3047-42D1-873E-4B7B34F6FC0D}">
      <dgm:prSet/>
      <dgm:spPr/>
      <dgm:t>
        <a:bodyPr/>
        <a:lstStyle/>
        <a:p>
          <a:endParaRPr lang="es-EC"/>
        </a:p>
      </dgm:t>
    </dgm:pt>
    <dgm:pt modelId="{6EBE45F8-2BFA-4A15-AAB9-659126863679}" type="sibTrans" cxnId="{9B4DEAB0-3047-42D1-873E-4B7B34F6FC0D}">
      <dgm:prSet/>
      <dgm:spPr/>
      <dgm:t>
        <a:bodyPr/>
        <a:lstStyle/>
        <a:p>
          <a:endParaRPr lang="es-EC"/>
        </a:p>
      </dgm:t>
    </dgm:pt>
    <dgm:pt modelId="{F883CA2B-FD8C-4DE3-B45F-0C30F5366F1A}">
      <dgm:prSet phldrT="[Texto]" custT="1"/>
      <dgm:spPr/>
      <dgm:t>
        <a:bodyPr/>
        <a:lstStyle/>
        <a:p>
          <a:r>
            <a:rPr lang="es-EC" sz="1800" dirty="0" smtClean="0">
              <a:latin typeface="Times New Roman" pitchFamily="18" charset="0"/>
              <a:cs typeface="Times New Roman" pitchFamily="18" charset="0"/>
            </a:rPr>
            <a:t>Efectuar un análisis de la problemática laboral </a:t>
          </a:r>
          <a:r>
            <a:rPr lang="es-ES" sz="1800" dirty="0" smtClean="0">
              <a:latin typeface="Times New Roman" pitchFamily="18" charset="0"/>
              <a:cs typeface="Times New Roman" pitchFamily="18" charset="0"/>
            </a:rPr>
            <a:t>previo al análisis de la condición y los factores que la producen para determinar el diagnóstico. </a:t>
          </a:r>
          <a:endParaRPr lang="es-EC" sz="1800" dirty="0"/>
        </a:p>
      </dgm:t>
    </dgm:pt>
    <dgm:pt modelId="{20E1CDCD-213E-4FA2-BBA7-FC1356256770}" type="parTrans" cxnId="{A365EF66-5692-4844-B223-6774119ED226}">
      <dgm:prSet/>
      <dgm:spPr/>
      <dgm:t>
        <a:bodyPr/>
        <a:lstStyle/>
        <a:p>
          <a:endParaRPr lang="es-EC"/>
        </a:p>
      </dgm:t>
    </dgm:pt>
    <dgm:pt modelId="{4DDE0187-FC82-421E-9DF9-F500C22CC1D3}" type="sibTrans" cxnId="{A365EF66-5692-4844-B223-6774119ED226}">
      <dgm:prSet/>
      <dgm:spPr/>
      <dgm:t>
        <a:bodyPr/>
        <a:lstStyle/>
        <a:p>
          <a:endParaRPr lang="es-EC"/>
        </a:p>
      </dgm:t>
    </dgm:pt>
    <dgm:pt modelId="{30DE31ED-551E-4576-A061-199A0EDE7DFB}">
      <dgm:prSet phldrT="[Texto]"/>
      <dgm:spPr/>
      <dgm:t>
        <a:bodyPr/>
        <a:lstStyle/>
        <a:p>
          <a:r>
            <a:rPr lang="es-EC" dirty="0" smtClean="0"/>
            <a:t>Objetivo Específico</a:t>
          </a:r>
          <a:endParaRPr lang="es-EC" dirty="0"/>
        </a:p>
      </dgm:t>
    </dgm:pt>
    <dgm:pt modelId="{6ECF30C4-36E0-4F29-B2D6-5292B2BE4B71}" type="parTrans" cxnId="{7D53A307-6E74-408D-93A8-ABF69BC27F23}">
      <dgm:prSet/>
      <dgm:spPr/>
      <dgm:t>
        <a:bodyPr/>
        <a:lstStyle/>
        <a:p>
          <a:endParaRPr lang="es-EC"/>
        </a:p>
      </dgm:t>
    </dgm:pt>
    <dgm:pt modelId="{F8E871A1-A2D7-402E-888C-D42881234884}" type="sibTrans" cxnId="{7D53A307-6E74-408D-93A8-ABF69BC27F23}">
      <dgm:prSet/>
      <dgm:spPr/>
      <dgm:t>
        <a:bodyPr/>
        <a:lstStyle/>
        <a:p>
          <a:endParaRPr lang="es-EC"/>
        </a:p>
      </dgm:t>
    </dgm:pt>
    <dgm:pt modelId="{A1F33857-2E64-4D7A-AA36-1C818C82ECB5}">
      <dgm:prSet phldrT="[Texto]" custT="1"/>
      <dgm:spPr/>
      <dgm:t>
        <a:bodyPr/>
        <a:lstStyle/>
        <a:p>
          <a:r>
            <a:rPr lang="es-ES" sz="1800" dirty="0" smtClean="0">
              <a:latin typeface="Times New Roman" pitchFamily="18" charset="0"/>
              <a:cs typeface="Times New Roman" pitchFamily="18" charset="0"/>
            </a:rPr>
            <a:t>Desarrollar estrategias sistémicas orientadas a mejorar la calidad de vida laboral basadas en los principios de Stephen Covey.</a:t>
          </a:r>
          <a:endParaRPr lang="es-EC" sz="1800" dirty="0"/>
        </a:p>
      </dgm:t>
    </dgm:pt>
    <dgm:pt modelId="{3636FA82-F0EB-4EE8-BB00-0B9D97F8BE3E}" type="parTrans" cxnId="{8D71F64A-0037-4BE5-9AB7-3A57EF66FD11}">
      <dgm:prSet/>
      <dgm:spPr/>
      <dgm:t>
        <a:bodyPr/>
        <a:lstStyle/>
        <a:p>
          <a:endParaRPr lang="es-EC"/>
        </a:p>
      </dgm:t>
    </dgm:pt>
    <dgm:pt modelId="{7E1792C4-5149-4E29-BC45-6D55074CA41D}" type="sibTrans" cxnId="{8D71F64A-0037-4BE5-9AB7-3A57EF66FD11}">
      <dgm:prSet/>
      <dgm:spPr/>
      <dgm:t>
        <a:bodyPr/>
        <a:lstStyle/>
        <a:p>
          <a:endParaRPr lang="es-EC"/>
        </a:p>
      </dgm:t>
    </dgm:pt>
    <dgm:pt modelId="{DAFA2944-2AE7-4016-83B2-43B3516E2DAB}" type="pres">
      <dgm:prSet presAssocID="{0226503B-55E0-4EAD-91B2-DE85A863A2AE}" presName="linearFlow" presStyleCnt="0">
        <dgm:presLayoutVars>
          <dgm:dir/>
          <dgm:animLvl val="lvl"/>
          <dgm:resizeHandles val="exact"/>
        </dgm:presLayoutVars>
      </dgm:prSet>
      <dgm:spPr/>
      <dgm:t>
        <a:bodyPr/>
        <a:lstStyle/>
        <a:p>
          <a:endParaRPr lang="es-EC"/>
        </a:p>
      </dgm:t>
    </dgm:pt>
    <dgm:pt modelId="{9BF3908C-1F90-42FD-A9F0-BB0D16B936BD}" type="pres">
      <dgm:prSet presAssocID="{79E839FD-1C19-44A3-972C-6DAAB1D3825F}" presName="composite" presStyleCnt="0"/>
      <dgm:spPr/>
      <dgm:t>
        <a:bodyPr/>
        <a:lstStyle/>
        <a:p>
          <a:endParaRPr lang="es-EC"/>
        </a:p>
      </dgm:t>
    </dgm:pt>
    <dgm:pt modelId="{7ABD295D-976D-4642-898E-5C19A26AF44B}" type="pres">
      <dgm:prSet presAssocID="{79E839FD-1C19-44A3-972C-6DAAB1D3825F}" presName="parentText" presStyleLbl="alignNode1" presStyleIdx="0" presStyleCnt="5">
        <dgm:presLayoutVars>
          <dgm:chMax val="1"/>
          <dgm:bulletEnabled val="1"/>
        </dgm:presLayoutVars>
      </dgm:prSet>
      <dgm:spPr/>
      <dgm:t>
        <a:bodyPr/>
        <a:lstStyle/>
        <a:p>
          <a:endParaRPr lang="es-EC"/>
        </a:p>
      </dgm:t>
    </dgm:pt>
    <dgm:pt modelId="{34F30F71-140F-4A40-826D-823B4E360456}" type="pres">
      <dgm:prSet presAssocID="{79E839FD-1C19-44A3-972C-6DAAB1D3825F}" presName="descendantText" presStyleLbl="alignAcc1" presStyleIdx="0" presStyleCnt="5">
        <dgm:presLayoutVars>
          <dgm:bulletEnabled val="1"/>
        </dgm:presLayoutVars>
      </dgm:prSet>
      <dgm:spPr/>
      <dgm:t>
        <a:bodyPr/>
        <a:lstStyle/>
        <a:p>
          <a:endParaRPr lang="es-EC"/>
        </a:p>
      </dgm:t>
    </dgm:pt>
    <dgm:pt modelId="{96D95D3B-F9DC-4392-A6C0-998C8A58FD06}" type="pres">
      <dgm:prSet presAssocID="{B9FA1CB7-619C-480C-B365-716336544FAA}" presName="sp" presStyleCnt="0"/>
      <dgm:spPr/>
      <dgm:t>
        <a:bodyPr/>
        <a:lstStyle/>
        <a:p>
          <a:endParaRPr lang="es-EC"/>
        </a:p>
      </dgm:t>
    </dgm:pt>
    <dgm:pt modelId="{961CF794-DBA5-4BD4-8A86-2CA739897201}" type="pres">
      <dgm:prSet presAssocID="{E9E2534D-9651-421D-8D1C-0D7D6A2D8D5E}" presName="composite" presStyleCnt="0"/>
      <dgm:spPr/>
      <dgm:t>
        <a:bodyPr/>
        <a:lstStyle/>
        <a:p>
          <a:endParaRPr lang="es-EC"/>
        </a:p>
      </dgm:t>
    </dgm:pt>
    <dgm:pt modelId="{20926077-2A05-4706-B2BE-87FA681CF4CE}" type="pres">
      <dgm:prSet presAssocID="{E9E2534D-9651-421D-8D1C-0D7D6A2D8D5E}" presName="parentText" presStyleLbl="alignNode1" presStyleIdx="1" presStyleCnt="5">
        <dgm:presLayoutVars>
          <dgm:chMax val="1"/>
          <dgm:bulletEnabled val="1"/>
        </dgm:presLayoutVars>
      </dgm:prSet>
      <dgm:spPr/>
      <dgm:t>
        <a:bodyPr/>
        <a:lstStyle/>
        <a:p>
          <a:endParaRPr lang="es-EC"/>
        </a:p>
      </dgm:t>
    </dgm:pt>
    <dgm:pt modelId="{CB2A2C3E-FEAD-4F7F-BD07-C0BC8C70F49B}" type="pres">
      <dgm:prSet presAssocID="{E9E2534D-9651-421D-8D1C-0D7D6A2D8D5E}" presName="descendantText" presStyleLbl="alignAcc1" presStyleIdx="1" presStyleCnt="5" custAng="0">
        <dgm:presLayoutVars>
          <dgm:bulletEnabled val="1"/>
        </dgm:presLayoutVars>
      </dgm:prSet>
      <dgm:spPr/>
      <dgm:t>
        <a:bodyPr/>
        <a:lstStyle/>
        <a:p>
          <a:endParaRPr lang="es-EC"/>
        </a:p>
      </dgm:t>
    </dgm:pt>
    <dgm:pt modelId="{9E90D76C-DEF7-49D5-A9F7-4BFEF930C667}" type="pres">
      <dgm:prSet presAssocID="{118DE22E-FAD7-4BE0-9F14-69F585A5ECC8}" presName="sp" presStyleCnt="0"/>
      <dgm:spPr/>
      <dgm:t>
        <a:bodyPr/>
        <a:lstStyle/>
        <a:p>
          <a:endParaRPr lang="es-EC"/>
        </a:p>
      </dgm:t>
    </dgm:pt>
    <dgm:pt modelId="{55B0D286-2B00-460C-8B70-33BDBE7E5CDE}" type="pres">
      <dgm:prSet presAssocID="{8F8D7F45-E2BA-4348-B772-8AD6BCCC319D}" presName="composite" presStyleCnt="0"/>
      <dgm:spPr/>
      <dgm:t>
        <a:bodyPr/>
        <a:lstStyle/>
        <a:p>
          <a:endParaRPr lang="es-EC"/>
        </a:p>
      </dgm:t>
    </dgm:pt>
    <dgm:pt modelId="{9DBBAC17-B646-4AAB-97C3-094F0A9012DB}" type="pres">
      <dgm:prSet presAssocID="{8F8D7F45-E2BA-4348-B772-8AD6BCCC319D}" presName="parentText" presStyleLbl="alignNode1" presStyleIdx="2" presStyleCnt="5">
        <dgm:presLayoutVars>
          <dgm:chMax val="1"/>
          <dgm:bulletEnabled val="1"/>
        </dgm:presLayoutVars>
      </dgm:prSet>
      <dgm:spPr/>
      <dgm:t>
        <a:bodyPr/>
        <a:lstStyle/>
        <a:p>
          <a:endParaRPr lang="es-EC"/>
        </a:p>
      </dgm:t>
    </dgm:pt>
    <dgm:pt modelId="{2D8668C3-CC7A-4A44-BE3B-C6B199C864AC}" type="pres">
      <dgm:prSet presAssocID="{8F8D7F45-E2BA-4348-B772-8AD6BCCC319D}" presName="descendantText" presStyleLbl="alignAcc1" presStyleIdx="2" presStyleCnt="5">
        <dgm:presLayoutVars>
          <dgm:bulletEnabled val="1"/>
        </dgm:presLayoutVars>
      </dgm:prSet>
      <dgm:spPr/>
      <dgm:t>
        <a:bodyPr/>
        <a:lstStyle/>
        <a:p>
          <a:endParaRPr lang="es-EC"/>
        </a:p>
      </dgm:t>
    </dgm:pt>
    <dgm:pt modelId="{82048F3F-E793-471B-8977-9DCE295C7AD5}" type="pres">
      <dgm:prSet presAssocID="{44AC5B58-3DAC-43B5-9E4A-E92F05BB2C9A}" presName="sp" presStyleCnt="0"/>
      <dgm:spPr/>
      <dgm:t>
        <a:bodyPr/>
        <a:lstStyle/>
        <a:p>
          <a:endParaRPr lang="es-EC"/>
        </a:p>
      </dgm:t>
    </dgm:pt>
    <dgm:pt modelId="{63CD92AF-78A6-46AA-886F-57C5AB5FB4DE}" type="pres">
      <dgm:prSet presAssocID="{2B14B288-23DC-4055-9382-91E2E8472E69}" presName="composite" presStyleCnt="0"/>
      <dgm:spPr/>
      <dgm:t>
        <a:bodyPr/>
        <a:lstStyle/>
        <a:p>
          <a:endParaRPr lang="es-EC"/>
        </a:p>
      </dgm:t>
    </dgm:pt>
    <dgm:pt modelId="{24E88AC4-D389-4556-8C66-21C7AAADC2A0}" type="pres">
      <dgm:prSet presAssocID="{2B14B288-23DC-4055-9382-91E2E8472E69}" presName="parentText" presStyleLbl="alignNode1" presStyleIdx="3" presStyleCnt="5">
        <dgm:presLayoutVars>
          <dgm:chMax val="1"/>
          <dgm:bulletEnabled val="1"/>
        </dgm:presLayoutVars>
      </dgm:prSet>
      <dgm:spPr/>
      <dgm:t>
        <a:bodyPr/>
        <a:lstStyle/>
        <a:p>
          <a:endParaRPr lang="es-EC"/>
        </a:p>
      </dgm:t>
    </dgm:pt>
    <dgm:pt modelId="{04B5BAEB-EEB2-45D0-9134-745CAC2CFB32}" type="pres">
      <dgm:prSet presAssocID="{2B14B288-23DC-4055-9382-91E2E8472E69}" presName="descendantText" presStyleLbl="alignAcc1" presStyleIdx="3" presStyleCnt="5">
        <dgm:presLayoutVars>
          <dgm:bulletEnabled val="1"/>
        </dgm:presLayoutVars>
      </dgm:prSet>
      <dgm:spPr/>
      <dgm:t>
        <a:bodyPr/>
        <a:lstStyle/>
        <a:p>
          <a:endParaRPr lang="es-EC"/>
        </a:p>
      </dgm:t>
    </dgm:pt>
    <dgm:pt modelId="{AE4A417C-D136-4FBF-8699-8F7802BFDAC4}" type="pres">
      <dgm:prSet presAssocID="{6EBE45F8-2BFA-4A15-AAB9-659126863679}" presName="sp" presStyleCnt="0"/>
      <dgm:spPr/>
      <dgm:t>
        <a:bodyPr/>
        <a:lstStyle/>
        <a:p>
          <a:endParaRPr lang="es-EC"/>
        </a:p>
      </dgm:t>
    </dgm:pt>
    <dgm:pt modelId="{40A6C608-2F1E-474B-A15A-8EA10220D3AF}" type="pres">
      <dgm:prSet presAssocID="{30DE31ED-551E-4576-A061-199A0EDE7DFB}" presName="composite" presStyleCnt="0"/>
      <dgm:spPr/>
      <dgm:t>
        <a:bodyPr/>
        <a:lstStyle/>
        <a:p>
          <a:endParaRPr lang="es-EC"/>
        </a:p>
      </dgm:t>
    </dgm:pt>
    <dgm:pt modelId="{9D3D7539-7603-4969-B794-5E454CB16743}" type="pres">
      <dgm:prSet presAssocID="{30DE31ED-551E-4576-A061-199A0EDE7DFB}" presName="parentText" presStyleLbl="alignNode1" presStyleIdx="4" presStyleCnt="5">
        <dgm:presLayoutVars>
          <dgm:chMax val="1"/>
          <dgm:bulletEnabled val="1"/>
        </dgm:presLayoutVars>
      </dgm:prSet>
      <dgm:spPr/>
      <dgm:t>
        <a:bodyPr/>
        <a:lstStyle/>
        <a:p>
          <a:endParaRPr lang="es-EC"/>
        </a:p>
      </dgm:t>
    </dgm:pt>
    <dgm:pt modelId="{95E0641E-FC8F-4FF3-98AE-2DEC972119DB}" type="pres">
      <dgm:prSet presAssocID="{30DE31ED-551E-4576-A061-199A0EDE7DFB}" presName="descendantText" presStyleLbl="alignAcc1" presStyleIdx="4" presStyleCnt="5">
        <dgm:presLayoutVars>
          <dgm:bulletEnabled val="1"/>
        </dgm:presLayoutVars>
      </dgm:prSet>
      <dgm:spPr/>
      <dgm:t>
        <a:bodyPr/>
        <a:lstStyle/>
        <a:p>
          <a:endParaRPr lang="es-EC"/>
        </a:p>
      </dgm:t>
    </dgm:pt>
  </dgm:ptLst>
  <dgm:cxnLst>
    <dgm:cxn modelId="{BBC35F03-CDA6-4B2A-806C-720BF188CCA3}" srcId="{0226503B-55E0-4EAD-91B2-DE85A863A2AE}" destId="{E9E2534D-9651-421D-8D1C-0D7D6A2D8D5E}" srcOrd="1" destOrd="0" parTransId="{E2F03654-DA28-4EA9-B9C1-4F9B2649CAC4}" sibTransId="{118DE22E-FAD7-4BE0-9F14-69F585A5ECC8}"/>
    <dgm:cxn modelId="{F41E0F0E-9586-4AF6-9C40-E20F02F6D4E7}" type="presOf" srcId="{0226503B-55E0-4EAD-91B2-DE85A863A2AE}" destId="{DAFA2944-2AE7-4016-83B2-43B3516E2DAB}" srcOrd="0" destOrd="0" presId="urn:microsoft.com/office/officeart/2005/8/layout/chevron2"/>
    <dgm:cxn modelId="{1A77DE86-CE75-4A0A-BDD8-E481895B711A}" srcId="{8F8D7F45-E2BA-4348-B772-8AD6BCCC319D}" destId="{1AD10332-5487-4534-8257-366FF0C1F101}" srcOrd="0" destOrd="0" parTransId="{A2DD760B-6F51-488F-95FB-4DF0254FFD63}" sibTransId="{38A46408-E94D-4446-99E3-77403BFCAAB5}"/>
    <dgm:cxn modelId="{7D53A307-6E74-408D-93A8-ABF69BC27F23}" srcId="{0226503B-55E0-4EAD-91B2-DE85A863A2AE}" destId="{30DE31ED-551E-4576-A061-199A0EDE7DFB}" srcOrd="4" destOrd="0" parTransId="{6ECF30C4-36E0-4F29-B2D6-5292B2BE4B71}" sibTransId="{F8E871A1-A2D7-402E-888C-D42881234884}"/>
    <dgm:cxn modelId="{C7062A17-6B03-470B-A631-92C1B1D61E13}" type="presOf" srcId="{F883CA2B-FD8C-4DE3-B45F-0C30F5366F1A}" destId="{04B5BAEB-EEB2-45D0-9134-745CAC2CFB32}" srcOrd="0" destOrd="0" presId="urn:microsoft.com/office/officeart/2005/8/layout/chevron2"/>
    <dgm:cxn modelId="{5B679FFC-500F-415A-83F5-05ADC8135877}" srcId="{E9E2534D-9651-421D-8D1C-0D7D6A2D8D5E}" destId="{5E16115F-1A3C-473E-A06D-1620701002CE}" srcOrd="0" destOrd="0" parTransId="{5F894168-CACF-4D81-819C-D06279395342}" sibTransId="{FA24A0B7-E25C-4BF4-809A-9920148C3C01}"/>
    <dgm:cxn modelId="{6B0AF3BE-1AFF-4DC9-84B6-9F38E3E08DA3}" type="presOf" srcId="{30DE31ED-551E-4576-A061-199A0EDE7DFB}" destId="{9D3D7539-7603-4969-B794-5E454CB16743}" srcOrd="0" destOrd="0" presId="urn:microsoft.com/office/officeart/2005/8/layout/chevron2"/>
    <dgm:cxn modelId="{20451F30-D9B5-4E17-8CE7-6AFD0ACDD268}" type="presOf" srcId="{79E839FD-1C19-44A3-972C-6DAAB1D3825F}" destId="{7ABD295D-976D-4642-898E-5C19A26AF44B}" srcOrd="0" destOrd="0" presId="urn:microsoft.com/office/officeart/2005/8/layout/chevron2"/>
    <dgm:cxn modelId="{3026AB40-718A-46D2-B5E0-AF73A7A0B824}" type="presOf" srcId="{1AD10332-5487-4534-8257-366FF0C1F101}" destId="{2D8668C3-CC7A-4A44-BE3B-C6B199C864AC}" srcOrd="0" destOrd="0" presId="urn:microsoft.com/office/officeart/2005/8/layout/chevron2"/>
    <dgm:cxn modelId="{DA5B08C7-9712-434B-B698-E95ADDA48571}" type="presOf" srcId="{5E16115F-1A3C-473E-A06D-1620701002CE}" destId="{CB2A2C3E-FEAD-4F7F-BD07-C0BC8C70F49B}" srcOrd="0" destOrd="0" presId="urn:microsoft.com/office/officeart/2005/8/layout/chevron2"/>
    <dgm:cxn modelId="{118504B2-7CF4-4BE0-A755-3AF5F134C582}" srcId="{0226503B-55E0-4EAD-91B2-DE85A863A2AE}" destId="{8F8D7F45-E2BA-4348-B772-8AD6BCCC319D}" srcOrd="2" destOrd="0" parTransId="{7BCC44EF-0031-4F0B-A5E2-1678C09D62F6}" sibTransId="{44AC5B58-3DAC-43B5-9E4A-E92F05BB2C9A}"/>
    <dgm:cxn modelId="{3DB2F469-B3CF-4B61-8232-9DD13B0B3795}" type="presOf" srcId="{E9E2534D-9651-421D-8D1C-0D7D6A2D8D5E}" destId="{20926077-2A05-4706-B2BE-87FA681CF4CE}" srcOrd="0" destOrd="0" presId="urn:microsoft.com/office/officeart/2005/8/layout/chevron2"/>
    <dgm:cxn modelId="{0F5D13E5-A2FE-4822-8E11-EE84CDA9DE9E}" srcId="{79E839FD-1C19-44A3-972C-6DAAB1D3825F}" destId="{9A146212-383C-4EBC-8CC7-E7E773CCC7F0}" srcOrd="0" destOrd="0" parTransId="{1BE584F7-F3BD-4070-B59A-3C973AABB5B7}" sibTransId="{5F02012C-8A76-4AF8-9D8B-DF4F9F7BC8E5}"/>
    <dgm:cxn modelId="{A365EF66-5692-4844-B223-6774119ED226}" srcId="{2B14B288-23DC-4055-9382-91E2E8472E69}" destId="{F883CA2B-FD8C-4DE3-B45F-0C30F5366F1A}" srcOrd="0" destOrd="0" parTransId="{20E1CDCD-213E-4FA2-BBA7-FC1356256770}" sibTransId="{4DDE0187-FC82-421E-9DF9-F500C22CC1D3}"/>
    <dgm:cxn modelId="{9EAD6F26-BB71-4BA3-B72E-E10E7EDBDD76}" type="presOf" srcId="{9A146212-383C-4EBC-8CC7-E7E773CCC7F0}" destId="{34F30F71-140F-4A40-826D-823B4E360456}" srcOrd="0" destOrd="0" presId="urn:microsoft.com/office/officeart/2005/8/layout/chevron2"/>
    <dgm:cxn modelId="{9B4DEAB0-3047-42D1-873E-4B7B34F6FC0D}" srcId="{0226503B-55E0-4EAD-91B2-DE85A863A2AE}" destId="{2B14B288-23DC-4055-9382-91E2E8472E69}" srcOrd="3" destOrd="0" parTransId="{D1B579C0-4890-4034-AFA3-3F249B507650}" sibTransId="{6EBE45F8-2BFA-4A15-AAB9-659126863679}"/>
    <dgm:cxn modelId="{4299DED4-9D47-45F8-8B57-00BF5916AD77}" srcId="{0226503B-55E0-4EAD-91B2-DE85A863A2AE}" destId="{79E839FD-1C19-44A3-972C-6DAAB1D3825F}" srcOrd="0" destOrd="0" parTransId="{AA311083-47B4-4DED-B110-55E1ACE29FF7}" sibTransId="{B9FA1CB7-619C-480C-B365-716336544FAA}"/>
    <dgm:cxn modelId="{8D71F64A-0037-4BE5-9AB7-3A57EF66FD11}" srcId="{30DE31ED-551E-4576-A061-199A0EDE7DFB}" destId="{A1F33857-2E64-4D7A-AA36-1C818C82ECB5}" srcOrd="0" destOrd="0" parTransId="{3636FA82-F0EB-4EE8-BB00-0B9D97F8BE3E}" sibTransId="{7E1792C4-5149-4E29-BC45-6D55074CA41D}"/>
    <dgm:cxn modelId="{EC87C760-B4F2-4418-AA3F-18355C124F20}" type="presOf" srcId="{A1F33857-2E64-4D7A-AA36-1C818C82ECB5}" destId="{95E0641E-FC8F-4FF3-98AE-2DEC972119DB}" srcOrd="0" destOrd="0" presId="urn:microsoft.com/office/officeart/2005/8/layout/chevron2"/>
    <dgm:cxn modelId="{1AB70449-733B-4811-B008-D8542A3854F7}" type="presOf" srcId="{8F8D7F45-E2BA-4348-B772-8AD6BCCC319D}" destId="{9DBBAC17-B646-4AAB-97C3-094F0A9012DB}" srcOrd="0" destOrd="0" presId="urn:microsoft.com/office/officeart/2005/8/layout/chevron2"/>
    <dgm:cxn modelId="{CC7B7C08-2552-4D93-B31C-084653443D99}" type="presOf" srcId="{2B14B288-23DC-4055-9382-91E2E8472E69}" destId="{24E88AC4-D389-4556-8C66-21C7AAADC2A0}" srcOrd="0" destOrd="0" presId="urn:microsoft.com/office/officeart/2005/8/layout/chevron2"/>
    <dgm:cxn modelId="{58CBB5CB-6AA8-4354-BE35-5BD026B3FEF3}" type="presParOf" srcId="{DAFA2944-2AE7-4016-83B2-43B3516E2DAB}" destId="{9BF3908C-1F90-42FD-A9F0-BB0D16B936BD}" srcOrd="0" destOrd="0" presId="urn:microsoft.com/office/officeart/2005/8/layout/chevron2"/>
    <dgm:cxn modelId="{D8A148BA-FA3C-4B1D-9E39-AED3EF046CFF}" type="presParOf" srcId="{9BF3908C-1F90-42FD-A9F0-BB0D16B936BD}" destId="{7ABD295D-976D-4642-898E-5C19A26AF44B}" srcOrd="0" destOrd="0" presId="urn:microsoft.com/office/officeart/2005/8/layout/chevron2"/>
    <dgm:cxn modelId="{798290A1-BAF6-4614-8AE6-3A13F8AC92A0}" type="presParOf" srcId="{9BF3908C-1F90-42FD-A9F0-BB0D16B936BD}" destId="{34F30F71-140F-4A40-826D-823B4E360456}" srcOrd="1" destOrd="0" presId="urn:microsoft.com/office/officeart/2005/8/layout/chevron2"/>
    <dgm:cxn modelId="{136D4962-AF84-4068-9C18-7B6A9526B781}" type="presParOf" srcId="{DAFA2944-2AE7-4016-83B2-43B3516E2DAB}" destId="{96D95D3B-F9DC-4392-A6C0-998C8A58FD06}" srcOrd="1" destOrd="0" presId="urn:microsoft.com/office/officeart/2005/8/layout/chevron2"/>
    <dgm:cxn modelId="{9D496AB6-BEE3-4E78-AC9E-70BD019391AA}" type="presParOf" srcId="{DAFA2944-2AE7-4016-83B2-43B3516E2DAB}" destId="{961CF794-DBA5-4BD4-8A86-2CA739897201}" srcOrd="2" destOrd="0" presId="urn:microsoft.com/office/officeart/2005/8/layout/chevron2"/>
    <dgm:cxn modelId="{CABA58A0-09B8-479A-AA28-BB0A38B02CBD}" type="presParOf" srcId="{961CF794-DBA5-4BD4-8A86-2CA739897201}" destId="{20926077-2A05-4706-B2BE-87FA681CF4CE}" srcOrd="0" destOrd="0" presId="urn:microsoft.com/office/officeart/2005/8/layout/chevron2"/>
    <dgm:cxn modelId="{A1502541-A318-4AFE-9846-E37769887CC1}" type="presParOf" srcId="{961CF794-DBA5-4BD4-8A86-2CA739897201}" destId="{CB2A2C3E-FEAD-4F7F-BD07-C0BC8C70F49B}" srcOrd="1" destOrd="0" presId="urn:microsoft.com/office/officeart/2005/8/layout/chevron2"/>
    <dgm:cxn modelId="{254BC809-3144-4DC9-A563-5B8605B406E9}" type="presParOf" srcId="{DAFA2944-2AE7-4016-83B2-43B3516E2DAB}" destId="{9E90D76C-DEF7-49D5-A9F7-4BFEF930C667}" srcOrd="3" destOrd="0" presId="urn:microsoft.com/office/officeart/2005/8/layout/chevron2"/>
    <dgm:cxn modelId="{86B4CB2C-860C-4ECC-9009-390CC3081628}" type="presParOf" srcId="{DAFA2944-2AE7-4016-83B2-43B3516E2DAB}" destId="{55B0D286-2B00-460C-8B70-33BDBE7E5CDE}" srcOrd="4" destOrd="0" presId="urn:microsoft.com/office/officeart/2005/8/layout/chevron2"/>
    <dgm:cxn modelId="{9761F217-2238-4949-AAA9-7530B0DAAB10}" type="presParOf" srcId="{55B0D286-2B00-460C-8B70-33BDBE7E5CDE}" destId="{9DBBAC17-B646-4AAB-97C3-094F0A9012DB}" srcOrd="0" destOrd="0" presId="urn:microsoft.com/office/officeart/2005/8/layout/chevron2"/>
    <dgm:cxn modelId="{F29B244D-3488-4ABA-84E4-9C39677C2527}" type="presParOf" srcId="{55B0D286-2B00-460C-8B70-33BDBE7E5CDE}" destId="{2D8668C3-CC7A-4A44-BE3B-C6B199C864AC}" srcOrd="1" destOrd="0" presId="urn:microsoft.com/office/officeart/2005/8/layout/chevron2"/>
    <dgm:cxn modelId="{866C4482-C6DB-440A-82DF-3D3563E53A53}" type="presParOf" srcId="{DAFA2944-2AE7-4016-83B2-43B3516E2DAB}" destId="{82048F3F-E793-471B-8977-9DCE295C7AD5}" srcOrd="5" destOrd="0" presId="urn:microsoft.com/office/officeart/2005/8/layout/chevron2"/>
    <dgm:cxn modelId="{C5059D8D-73C4-46B8-8194-B2E991E95C91}" type="presParOf" srcId="{DAFA2944-2AE7-4016-83B2-43B3516E2DAB}" destId="{63CD92AF-78A6-46AA-886F-57C5AB5FB4DE}" srcOrd="6" destOrd="0" presId="urn:microsoft.com/office/officeart/2005/8/layout/chevron2"/>
    <dgm:cxn modelId="{23082870-56B2-47AA-8D44-F7DEF380FA01}" type="presParOf" srcId="{63CD92AF-78A6-46AA-886F-57C5AB5FB4DE}" destId="{24E88AC4-D389-4556-8C66-21C7AAADC2A0}" srcOrd="0" destOrd="0" presId="urn:microsoft.com/office/officeart/2005/8/layout/chevron2"/>
    <dgm:cxn modelId="{9400DB9D-93EE-4134-AF4D-B5E5BA8C0510}" type="presParOf" srcId="{63CD92AF-78A6-46AA-886F-57C5AB5FB4DE}" destId="{04B5BAEB-EEB2-45D0-9134-745CAC2CFB32}" srcOrd="1" destOrd="0" presId="urn:microsoft.com/office/officeart/2005/8/layout/chevron2"/>
    <dgm:cxn modelId="{CE0DDD0C-0101-46EE-A54D-C524E089E15B}" type="presParOf" srcId="{DAFA2944-2AE7-4016-83B2-43B3516E2DAB}" destId="{AE4A417C-D136-4FBF-8699-8F7802BFDAC4}" srcOrd="7" destOrd="0" presId="urn:microsoft.com/office/officeart/2005/8/layout/chevron2"/>
    <dgm:cxn modelId="{184DC5AD-E88D-46DA-A956-3C55D6F648EF}" type="presParOf" srcId="{DAFA2944-2AE7-4016-83B2-43B3516E2DAB}" destId="{40A6C608-2F1E-474B-A15A-8EA10220D3AF}" srcOrd="8" destOrd="0" presId="urn:microsoft.com/office/officeart/2005/8/layout/chevron2"/>
    <dgm:cxn modelId="{2C04C616-8B5C-4EAB-A3A0-F8FC55CC9F3B}" type="presParOf" srcId="{40A6C608-2F1E-474B-A15A-8EA10220D3AF}" destId="{9D3D7539-7603-4969-B794-5E454CB16743}" srcOrd="0" destOrd="0" presId="urn:microsoft.com/office/officeart/2005/8/layout/chevron2"/>
    <dgm:cxn modelId="{EC7092FA-6225-462F-A1FB-1B6DFF235EC0}" type="presParOf" srcId="{40A6C608-2F1E-474B-A15A-8EA10220D3AF}" destId="{95E0641E-FC8F-4FF3-98AE-2DEC972119D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8957D8-6119-4960-B843-234A3F15279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C"/>
        </a:p>
      </dgm:t>
    </dgm:pt>
    <dgm:pt modelId="{EA07DDE8-A654-44ED-BC34-9FEA4E61CC3E}">
      <dgm:prSet phldrT="[Texto]" custT="1"/>
      <dgm:spPr/>
      <dgm:t>
        <a:bodyPr/>
        <a:lstStyle/>
        <a:p>
          <a:r>
            <a:rPr lang="es-EC" sz="1100" dirty="0" smtClean="0"/>
            <a:t>Se inicia con el requerimiento del puesto vacante </a:t>
          </a:r>
          <a:endParaRPr lang="es-EC" sz="1100" dirty="0"/>
        </a:p>
      </dgm:t>
    </dgm:pt>
    <dgm:pt modelId="{7C7DEDF9-2D76-4879-8457-AA4251E2D274}" type="parTrans" cxnId="{E91D527D-2D91-49D6-98AA-A3EBE4116832}">
      <dgm:prSet/>
      <dgm:spPr/>
      <dgm:t>
        <a:bodyPr/>
        <a:lstStyle/>
        <a:p>
          <a:endParaRPr lang="es-EC"/>
        </a:p>
      </dgm:t>
    </dgm:pt>
    <dgm:pt modelId="{DB147A71-8B21-4311-903D-0D7DA29A8698}" type="sibTrans" cxnId="{E91D527D-2D91-49D6-98AA-A3EBE4116832}">
      <dgm:prSet/>
      <dgm:spPr/>
      <dgm:t>
        <a:bodyPr/>
        <a:lstStyle/>
        <a:p>
          <a:endParaRPr lang="es-EC"/>
        </a:p>
      </dgm:t>
    </dgm:pt>
    <dgm:pt modelId="{3673110B-B46D-4BEC-82B9-374C8F331A94}">
      <dgm:prSet phldrT="[Texto]" custT="1"/>
      <dgm:spPr/>
      <dgm:t>
        <a:bodyPr/>
        <a:lstStyle/>
        <a:p>
          <a:r>
            <a:rPr lang="es-EC" sz="1100" dirty="0" smtClean="0"/>
            <a:t>Se</a:t>
          </a:r>
          <a:r>
            <a:rPr lang="es-EC" sz="1100" baseline="0" dirty="0" smtClean="0"/>
            <a:t> contrata al nuevo personal </a:t>
          </a:r>
          <a:endParaRPr lang="es-EC" sz="1100" dirty="0"/>
        </a:p>
      </dgm:t>
    </dgm:pt>
    <dgm:pt modelId="{9C97E5E9-AB72-4956-83E7-4284A32286D1}" type="parTrans" cxnId="{FD2E04D8-18B1-4019-9AE2-3B4D41712632}">
      <dgm:prSet/>
      <dgm:spPr/>
      <dgm:t>
        <a:bodyPr/>
        <a:lstStyle/>
        <a:p>
          <a:endParaRPr lang="es-EC"/>
        </a:p>
      </dgm:t>
    </dgm:pt>
    <dgm:pt modelId="{CF64A0B8-3877-4281-AF57-8B731251D2C7}" type="sibTrans" cxnId="{FD2E04D8-18B1-4019-9AE2-3B4D41712632}">
      <dgm:prSet/>
      <dgm:spPr/>
      <dgm:t>
        <a:bodyPr/>
        <a:lstStyle/>
        <a:p>
          <a:endParaRPr lang="es-EC"/>
        </a:p>
      </dgm:t>
    </dgm:pt>
    <dgm:pt modelId="{D5C5BDD6-24BB-4683-9A12-4E23C723CD21}">
      <dgm:prSet phldrT="[Texto]" custT="1"/>
      <dgm:spPr/>
      <dgm:t>
        <a:bodyPr/>
        <a:lstStyle/>
        <a:p>
          <a:r>
            <a:rPr lang="es-EC" sz="1100" dirty="0" smtClean="0"/>
            <a:t>El</a:t>
          </a:r>
          <a:r>
            <a:rPr lang="es-EC" sz="1100" baseline="0" dirty="0" smtClean="0"/>
            <a:t> personal contratado es presentado al jefe inmediato, el cual le explica las actividades a desempeñar </a:t>
          </a:r>
          <a:endParaRPr lang="es-EC" sz="1100" dirty="0"/>
        </a:p>
      </dgm:t>
    </dgm:pt>
    <dgm:pt modelId="{1D8FD09C-0BEF-4D82-AFB2-EB4186CAE2D2}" type="parTrans" cxnId="{A683F745-6A9B-4060-8397-EF00B3AEDB5A}">
      <dgm:prSet/>
      <dgm:spPr/>
      <dgm:t>
        <a:bodyPr/>
        <a:lstStyle/>
        <a:p>
          <a:endParaRPr lang="es-EC"/>
        </a:p>
      </dgm:t>
    </dgm:pt>
    <dgm:pt modelId="{50CCEB80-44CE-47CC-A2E7-67CA36F2FD86}" type="sibTrans" cxnId="{A683F745-6A9B-4060-8397-EF00B3AEDB5A}">
      <dgm:prSet/>
      <dgm:spPr/>
      <dgm:t>
        <a:bodyPr/>
        <a:lstStyle/>
        <a:p>
          <a:endParaRPr lang="es-EC"/>
        </a:p>
      </dgm:t>
    </dgm:pt>
    <dgm:pt modelId="{A18A7223-0EBF-4AC7-9D5A-293D56EA8481}">
      <dgm:prSet custT="1"/>
      <dgm:spPr/>
      <dgm:t>
        <a:bodyPr/>
        <a:lstStyle/>
        <a:p>
          <a:r>
            <a:rPr lang="es-EC" sz="1100" dirty="0" smtClean="0"/>
            <a:t>Se</a:t>
          </a:r>
          <a:r>
            <a:rPr lang="es-EC" sz="1100" baseline="0" dirty="0" smtClean="0"/>
            <a:t> coloca un letrero a la entrada de la finca </a:t>
          </a:r>
          <a:endParaRPr lang="es-EC" sz="1100" dirty="0"/>
        </a:p>
      </dgm:t>
    </dgm:pt>
    <dgm:pt modelId="{1E73F0FE-D1ED-4299-8732-1DBD6A613591}" type="parTrans" cxnId="{68A3151C-00C3-4EE6-BDB6-45F961B26CA3}">
      <dgm:prSet/>
      <dgm:spPr/>
      <dgm:t>
        <a:bodyPr/>
        <a:lstStyle/>
        <a:p>
          <a:endParaRPr lang="es-EC"/>
        </a:p>
      </dgm:t>
    </dgm:pt>
    <dgm:pt modelId="{0DF0BA18-F92C-47E5-9EFD-2B267BD29A52}" type="sibTrans" cxnId="{68A3151C-00C3-4EE6-BDB6-45F961B26CA3}">
      <dgm:prSet/>
      <dgm:spPr/>
      <dgm:t>
        <a:bodyPr/>
        <a:lstStyle/>
        <a:p>
          <a:endParaRPr lang="es-EC"/>
        </a:p>
      </dgm:t>
    </dgm:pt>
    <dgm:pt modelId="{D9476963-04E2-4894-ABEC-8C0DBF5E2944}">
      <dgm:prSet custT="1"/>
      <dgm:spPr/>
      <dgm:t>
        <a:bodyPr/>
        <a:lstStyle/>
        <a:p>
          <a:r>
            <a:rPr lang="es-EC" sz="1100" dirty="0" smtClean="0"/>
            <a:t>El proceso de selección se realiza de forma sencilla </a:t>
          </a:r>
          <a:endParaRPr lang="es-EC" sz="1100" dirty="0"/>
        </a:p>
      </dgm:t>
    </dgm:pt>
    <dgm:pt modelId="{66814C88-D544-4570-8B89-22947DAA1203}" type="parTrans" cxnId="{E35ABE1E-0A0F-483A-A0CC-36B9AAE47956}">
      <dgm:prSet/>
      <dgm:spPr/>
      <dgm:t>
        <a:bodyPr/>
        <a:lstStyle/>
        <a:p>
          <a:endParaRPr lang="es-EC"/>
        </a:p>
      </dgm:t>
    </dgm:pt>
    <dgm:pt modelId="{0DB2394D-6B22-4DB3-8CA1-515A731ABA15}" type="sibTrans" cxnId="{E35ABE1E-0A0F-483A-A0CC-36B9AAE47956}">
      <dgm:prSet/>
      <dgm:spPr/>
      <dgm:t>
        <a:bodyPr/>
        <a:lstStyle/>
        <a:p>
          <a:endParaRPr lang="es-EC"/>
        </a:p>
      </dgm:t>
    </dgm:pt>
    <dgm:pt modelId="{079B2EEE-8689-4DAD-9EB0-F0648A86D94E}">
      <dgm:prSet custT="1"/>
      <dgm:spPr/>
      <dgm:t>
        <a:bodyPr/>
        <a:lstStyle/>
        <a:p>
          <a:r>
            <a:rPr lang="es-ES" sz="1100" dirty="0" smtClean="0"/>
            <a:t>El</a:t>
          </a:r>
          <a:r>
            <a:rPr lang="es-ES" sz="1100" baseline="0" dirty="0" smtClean="0"/>
            <a:t> personal de la finca trae a parientes y amigos </a:t>
          </a:r>
          <a:endParaRPr lang="es-ES" sz="1100" dirty="0"/>
        </a:p>
      </dgm:t>
    </dgm:pt>
    <dgm:pt modelId="{E5F607C4-2086-428D-8724-188912814D39}" type="parTrans" cxnId="{823FC332-C017-4AD6-9212-3A9394BB7F3D}">
      <dgm:prSet/>
      <dgm:spPr/>
      <dgm:t>
        <a:bodyPr/>
        <a:lstStyle/>
        <a:p>
          <a:endParaRPr lang="es-EC"/>
        </a:p>
      </dgm:t>
    </dgm:pt>
    <dgm:pt modelId="{D8FF42C9-E03D-4B76-AB80-BCDDDE79610B}" type="sibTrans" cxnId="{823FC332-C017-4AD6-9212-3A9394BB7F3D}">
      <dgm:prSet/>
      <dgm:spPr/>
      <dgm:t>
        <a:bodyPr/>
        <a:lstStyle/>
        <a:p>
          <a:endParaRPr lang="es-EC"/>
        </a:p>
      </dgm:t>
    </dgm:pt>
    <dgm:pt modelId="{E471FD52-5382-4826-A7A3-B82EEE7D793B}">
      <dgm:prSet phldrT="[Texto]" phldr="1"/>
      <dgm:spPr>
        <a:blipFill rotWithShape="0">
          <a:blip xmlns:r="http://schemas.openxmlformats.org/officeDocument/2006/relationships" r:embed="rId1"/>
          <a:stretch>
            <a:fillRect/>
          </a:stretch>
        </a:blipFill>
      </dgm:spPr>
      <dgm:t>
        <a:bodyPr/>
        <a:lstStyle/>
        <a:p>
          <a:endParaRPr lang="es-EC" dirty="0"/>
        </a:p>
      </dgm:t>
    </dgm:pt>
    <dgm:pt modelId="{CEB2C98D-EFD0-4803-BD10-22E69BC658BF}" type="sibTrans" cxnId="{2330C6BA-D43D-42DE-A3DA-6D77366D9276}">
      <dgm:prSet/>
      <dgm:spPr/>
      <dgm:t>
        <a:bodyPr/>
        <a:lstStyle/>
        <a:p>
          <a:endParaRPr lang="es-EC"/>
        </a:p>
      </dgm:t>
    </dgm:pt>
    <dgm:pt modelId="{09EFF3B1-A7A4-4CDC-B9C4-FC9B007493B7}" type="parTrans" cxnId="{2330C6BA-D43D-42DE-A3DA-6D77366D9276}">
      <dgm:prSet/>
      <dgm:spPr/>
      <dgm:t>
        <a:bodyPr/>
        <a:lstStyle/>
        <a:p>
          <a:endParaRPr lang="es-EC"/>
        </a:p>
      </dgm:t>
    </dgm:pt>
    <dgm:pt modelId="{41B31200-CCE8-4CF2-9D83-24AEEA63A63E}" type="pres">
      <dgm:prSet presAssocID="{A68957D8-6119-4960-B843-234A3F152793}" presName="Name0" presStyleCnt="0">
        <dgm:presLayoutVars>
          <dgm:chMax val="1"/>
          <dgm:dir/>
          <dgm:animLvl val="ctr"/>
          <dgm:resizeHandles val="exact"/>
        </dgm:presLayoutVars>
      </dgm:prSet>
      <dgm:spPr/>
      <dgm:t>
        <a:bodyPr/>
        <a:lstStyle/>
        <a:p>
          <a:endParaRPr lang="es-ES"/>
        </a:p>
      </dgm:t>
    </dgm:pt>
    <dgm:pt modelId="{98900CFB-6FC6-406E-A03C-36CD6A766063}" type="pres">
      <dgm:prSet presAssocID="{E471FD52-5382-4826-A7A3-B82EEE7D793B}" presName="centerShape" presStyleLbl="node0" presStyleIdx="0" presStyleCnt="1" custScaleX="140981" custScaleY="122215" custLinFactNeighborX="4874" custLinFactNeighborY="-2713"/>
      <dgm:spPr/>
      <dgm:t>
        <a:bodyPr/>
        <a:lstStyle/>
        <a:p>
          <a:endParaRPr lang="es-EC"/>
        </a:p>
      </dgm:t>
    </dgm:pt>
    <dgm:pt modelId="{12A970C7-0D99-4B95-A625-69D90602F427}" type="pres">
      <dgm:prSet presAssocID="{EA07DDE8-A654-44ED-BC34-9FEA4E61CC3E}" presName="node" presStyleLbl="node1" presStyleIdx="0" presStyleCnt="6" custScaleX="194338" custScaleY="98584">
        <dgm:presLayoutVars>
          <dgm:bulletEnabled val="1"/>
        </dgm:presLayoutVars>
      </dgm:prSet>
      <dgm:spPr/>
      <dgm:t>
        <a:bodyPr/>
        <a:lstStyle/>
        <a:p>
          <a:endParaRPr lang="es-EC"/>
        </a:p>
      </dgm:t>
    </dgm:pt>
    <dgm:pt modelId="{A759B432-32EE-441C-AC7D-09768DB0F957}" type="pres">
      <dgm:prSet presAssocID="{EA07DDE8-A654-44ED-BC34-9FEA4E61CC3E}" presName="dummy" presStyleCnt="0"/>
      <dgm:spPr/>
    </dgm:pt>
    <dgm:pt modelId="{608B3974-6BC1-435E-A3DB-1A17E2677CDE}" type="pres">
      <dgm:prSet presAssocID="{DB147A71-8B21-4311-903D-0D7DA29A8698}" presName="sibTrans" presStyleLbl="sibTrans2D1" presStyleIdx="0" presStyleCnt="6"/>
      <dgm:spPr/>
      <dgm:t>
        <a:bodyPr/>
        <a:lstStyle/>
        <a:p>
          <a:endParaRPr lang="es-ES"/>
        </a:p>
      </dgm:t>
    </dgm:pt>
    <dgm:pt modelId="{5594C694-713B-4EC3-A7F5-0907DF3B77D7}" type="pres">
      <dgm:prSet presAssocID="{D9476963-04E2-4894-ABEC-8C0DBF5E2944}" presName="node" presStyleLbl="node1" presStyleIdx="1" presStyleCnt="6" custScaleX="172272" custScaleY="113293" custRadScaleRad="124330" custRadScaleInc="56166">
        <dgm:presLayoutVars>
          <dgm:bulletEnabled val="1"/>
        </dgm:presLayoutVars>
      </dgm:prSet>
      <dgm:spPr/>
      <dgm:t>
        <a:bodyPr/>
        <a:lstStyle/>
        <a:p>
          <a:endParaRPr lang="es-ES"/>
        </a:p>
      </dgm:t>
    </dgm:pt>
    <dgm:pt modelId="{D9D47D04-B4DB-4879-A7D5-8FE19FE37369}" type="pres">
      <dgm:prSet presAssocID="{D9476963-04E2-4894-ABEC-8C0DBF5E2944}" presName="dummy" presStyleCnt="0"/>
      <dgm:spPr/>
    </dgm:pt>
    <dgm:pt modelId="{3153658C-DB92-484D-9E7A-CC462011AA3A}" type="pres">
      <dgm:prSet presAssocID="{0DB2394D-6B22-4DB3-8CA1-515A731ABA15}" presName="sibTrans" presStyleLbl="sibTrans2D1" presStyleIdx="1" presStyleCnt="6"/>
      <dgm:spPr/>
      <dgm:t>
        <a:bodyPr/>
        <a:lstStyle/>
        <a:p>
          <a:endParaRPr lang="es-ES"/>
        </a:p>
      </dgm:t>
    </dgm:pt>
    <dgm:pt modelId="{6611879D-5AB7-4128-B166-0BAC60C0EB92}" type="pres">
      <dgm:prSet presAssocID="{A18A7223-0EBF-4AC7-9D5A-293D56EA8481}" presName="node" presStyleLbl="node1" presStyleIdx="2" presStyleCnt="6" custScaleX="167527">
        <dgm:presLayoutVars>
          <dgm:bulletEnabled val="1"/>
        </dgm:presLayoutVars>
      </dgm:prSet>
      <dgm:spPr/>
      <dgm:t>
        <a:bodyPr/>
        <a:lstStyle/>
        <a:p>
          <a:endParaRPr lang="es-ES"/>
        </a:p>
      </dgm:t>
    </dgm:pt>
    <dgm:pt modelId="{6EBF67D8-EF65-485C-B9A7-DB1D6D2A42F1}" type="pres">
      <dgm:prSet presAssocID="{A18A7223-0EBF-4AC7-9D5A-293D56EA8481}" presName="dummy" presStyleCnt="0"/>
      <dgm:spPr/>
    </dgm:pt>
    <dgm:pt modelId="{B6334292-5E04-4B3D-8A1A-BF6E5A6FAEE6}" type="pres">
      <dgm:prSet presAssocID="{0DF0BA18-F92C-47E5-9EFD-2B267BD29A52}" presName="sibTrans" presStyleLbl="sibTrans2D1" presStyleIdx="2" presStyleCnt="6" custScaleX="128761" custScaleY="114706"/>
      <dgm:spPr/>
      <dgm:t>
        <a:bodyPr/>
        <a:lstStyle/>
        <a:p>
          <a:endParaRPr lang="es-ES"/>
        </a:p>
      </dgm:t>
    </dgm:pt>
    <dgm:pt modelId="{4FEB3AE1-B0C7-4806-92BF-D3F6B4AC15BF}" type="pres">
      <dgm:prSet presAssocID="{079B2EEE-8689-4DAD-9EB0-F0648A86D94E}" presName="node" presStyleLbl="node1" presStyleIdx="3" presStyleCnt="6" custScaleX="152641">
        <dgm:presLayoutVars>
          <dgm:bulletEnabled val="1"/>
        </dgm:presLayoutVars>
      </dgm:prSet>
      <dgm:spPr/>
      <dgm:t>
        <a:bodyPr/>
        <a:lstStyle/>
        <a:p>
          <a:endParaRPr lang="es-ES"/>
        </a:p>
      </dgm:t>
    </dgm:pt>
    <dgm:pt modelId="{F997DCB8-A30A-40FB-A765-CD993BDE5BCE}" type="pres">
      <dgm:prSet presAssocID="{079B2EEE-8689-4DAD-9EB0-F0648A86D94E}" presName="dummy" presStyleCnt="0"/>
      <dgm:spPr/>
    </dgm:pt>
    <dgm:pt modelId="{1C0126DD-876D-4F42-9350-D2145F649B84}" type="pres">
      <dgm:prSet presAssocID="{D8FF42C9-E03D-4B76-AB80-BCDDDE79610B}" presName="sibTrans" presStyleLbl="sibTrans2D1" presStyleIdx="3" presStyleCnt="6"/>
      <dgm:spPr/>
      <dgm:t>
        <a:bodyPr/>
        <a:lstStyle/>
        <a:p>
          <a:endParaRPr lang="es-ES"/>
        </a:p>
      </dgm:t>
    </dgm:pt>
    <dgm:pt modelId="{F4E5943D-7281-415B-B337-959EDA8E127A}" type="pres">
      <dgm:prSet presAssocID="{3673110B-B46D-4BEC-82B9-374C8F331A94}" presName="node" presStyleLbl="node1" presStyleIdx="4" presStyleCnt="6" custScaleX="148684">
        <dgm:presLayoutVars>
          <dgm:bulletEnabled val="1"/>
        </dgm:presLayoutVars>
      </dgm:prSet>
      <dgm:spPr/>
      <dgm:t>
        <a:bodyPr/>
        <a:lstStyle/>
        <a:p>
          <a:endParaRPr lang="es-EC"/>
        </a:p>
      </dgm:t>
    </dgm:pt>
    <dgm:pt modelId="{CF77F1AF-CCE7-4C7D-9009-E70D0216331B}" type="pres">
      <dgm:prSet presAssocID="{3673110B-B46D-4BEC-82B9-374C8F331A94}" presName="dummy" presStyleCnt="0"/>
      <dgm:spPr/>
    </dgm:pt>
    <dgm:pt modelId="{E08AC806-A40C-4B31-BD5B-863BD5782355}" type="pres">
      <dgm:prSet presAssocID="{CF64A0B8-3877-4281-AF57-8B731251D2C7}" presName="sibTrans" presStyleLbl="sibTrans2D1" presStyleIdx="4" presStyleCnt="6"/>
      <dgm:spPr/>
      <dgm:t>
        <a:bodyPr/>
        <a:lstStyle/>
        <a:p>
          <a:endParaRPr lang="es-ES"/>
        </a:p>
      </dgm:t>
    </dgm:pt>
    <dgm:pt modelId="{153AB717-6B0F-4A95-A53C-43742B72ACD3}" type="pres">
      <dgm:prSet presAssocID="{D5C5BDD6-24BB-4683-9A12-4E23C723CD21}" presName="node" presStyleLbl="node1" presStyleIdx="5" presStyleCnt="6" custScaleX="236733" custScaleY="116211" custRadScaleRad="106451" custRadScaleInc="-49266">
        <dgm:presLayoutVars>
          <dgm:bulletEnabled val="1"/>
        </dgm:presLayoutVars>
      </dgm:prSet>
      <dgm:spPr/>
      <dgm:t>
        <a:bodyPr/>
        <a:lstStyle/>
        <a:p>
          <a:endParaRPr lang="es-EC"/>
        </a:p>
      </dgm:t>
    </dgm:pt>
    <dgm:pt modelId="{FC6AB3BC-E4F2-4839-A5B3-218382F1AB29}" type="pres">
      <dgm:prSet presAssocID="{D5C5BDD6-24BB-4683-9A12-4E23C723CD21}" presName="dummy" presStyleCnt="0"/>
      <dgm:spPr/>
    </dgm:pt>
    <dgm:pt modelId="{DBA51BB4-2CB9-4A61-B39B-5A0B640E52EA}" type="pres">
      <dgm:prSet presAssocID="{50CCEB80-44CE-47CC-A2E7-67CA36F2FD86}" presName="sibTrans" presStyleLbl="sibTrans2D1" presStyleIdx="5" presStyleCnt="6"/>
      <dgm:spPr/>
      <dgm:t>
        <a:bodyPr/>
        <a:lstStyle/>
        <a:p>
          <a:endParaRPr lang="es-ES"/>
        </a:p>
      </dgm:t>
    </dgm:pt>
  </dgm:ptLst>
  <dgm:cxnLst>
    <dgm:cxn modelId="{E35ABE1E-0A0F-483A-A0CC-36B9AAE47956}" srcId="{E471FD52-5382-4826-A7A3-B82EEE7D793B}" destId="{D9476963-04E2-4894-ABEC-8C0DBF5E2944}" srcOrd="1" destOrd="0" parTransId="{66814C88-D544-4570-8B89-22947DAA1203}" sibTransId="{0DB2394D-6B22-4DB3-8CA1-515A731ABA15}"/>
    <dgm:cxn modelId="{47AFCDEC-C65E-4E3A-A9F5-BD73A734EF70}" type="presOf" srcId="{3673110B-B46D-4BEC-82B9-374C8F331A94}" destId="{F4E5943D-7281-415B-B337-959EDA8E127A}" srcOrd="0" destOrd="0" presId="urn:microsoft.com/office/officeart/2005/8/layout/radial6"/>
    <dgm:cxn modelId="{FD2E04D8-18B1-4019-9AE2-3B4D41712632}" srcId="{E471FD52-5382-4826-A7A3-B82EEE7D793B}" destId="{3673110B-B46D-4BEC-82B9-374C8F331A94}" srcOrd="4" destOrd="0" parTransId="{9C97E5E9-AB72-4956-83E7-4284A32286D1}" sibTransId="{CF64A0B8-3877-4281-AF57-8B731251D2C7}"/>
    <dgm:cxn modelId="{2330C6BA-D43D-42DE-A3DA-6D77366D9276}" srcId="{A68957D8-6119-4960-B843-234A3F152793}" destId="{E471FD52-5382-4826-A7A3-B82EEE7D793B}" srcOrd="0" destOrd="0" parTransId="{09EFF3B1-A7A4-4CDC-B9C4-FC9B007493B7}" sibTransId="{CEB2C98D-EFD0-4803-BD10-22E69BC658BF}"/>
    <dgm:cxn modelId="{07582680-1054-4313-9301-B446FE3B38EC}" type="presOf" srcId="{50CCEB80-44CE-47CC-A2E7-67CA36F2FD86}" destId="{DBA51BB4-2CB9-4A61-B39B-5A0B640E52EA}" srcOrd="0" destOrd="0" presId="urn:microsoft.com/office/officeart/2005/8/layout/radial6"/>
    <dgm:cxn modelId="{E3B3F156-2C79-4473-82D5-3D1C9676EC34}" type="presOf" srcId="{CF64A0B8-3877-4281-AF57-8B731251D2C7}" destId="{E08AC806-A40C-4B31-BD5B-863BD5782355}" srcOrd="0" destOrd="0" presId="urn:microsoft.com/office/officeart/2005/8/layout/radial6"/>
    <dgm:cxn modelId="{A683F745-6A9B-4060-8397-EF00B3AEDB5A}" srcId="{E471FD52-5382-4826-A7A3-B82EEE7D793B}" destId="{D5C5BDD6-24BB-4683-9A12-4E23C723CD21}" srcOrd="5" destOrd="0" parTransId="{1D8FD09C-0BEF-4D82-AFB2-EB4186CAE2D2}" sibTransId="{50CCEB80-44CE-47CC-A2E7-67CA36F2FD86}"/>
    <dgm:cxn modelId="{E91D527D-2D91-49D6-98AA-A3EBE4116832}" srcId="{E471FD52-5382-4826-A7A3-B82EEE7D793B}" destId="{EA07DDE8-A654-44ED-BC34-9FEA4E61CC3E}" srcOrd="0" destOrd="0" parTransId="{7C7DEDF9-2D76-4879-8457-AA4251E2D274}" sibTransId="{DB147A71-8B21-4311-903D-0D7DA29A8698}"/>
    <dgm:cxn modelId="{7FB6BFD9-C2A0-4E8E-941D-E862A64CA256}" type="presOf" srcId="{D8FF42C9-E03D-4B76-AB80-BCDDDE79610B}" destId="{1C0126DD-876D-4F42-9350-D2145F649B84}" srcOrd="0" destOrd="0" presId="urn:microsoft.com/office/officeart/2005/8/layout/radial6"/>
    <dgm:cxn modelId="{68A3151C-00C3-4EE6-BDB6-45F961B26CA3}" srcId="{E471FD52-5382-4826-A7A3-B82EEE7D793B}" destId="{A18A7223-0EBF-4AC7-9D5A-293D56EA8481}" srcOrd="2" destOrd="0" parTransId="{1E73F0FE-D1ED-4299-8732-1DBD6A613591}" sibTransId="{0DF0BA18-F92C-47E5-9EFD-2B267BD29A52}"/>
    <dgm:cxn modelId="{C24D5236-9C6E-4CF9-8A0D-5124CCAB3298}" type="presOf" srcId="{E471FD52-5382-4826-A7A3-B82EEE7D793B}" destId="{98900CFB-6FC6-406E-A03C-36CD6A766063}" srcOrd="0" destOrd="0" presId="urn:microsoft.com/office/officeart/2005/8/layout/radial6"/>
    <dgm:cxn modelId="{402F3BA4-0926-4719-AAA1-1597EFC010E5}" type="presOf" srcId="{A18A7223-0EBF-4AC7-9D5A-293D56EA8481}" destId="{6611879D-5AB7-4128-B166-0BAC60C0EB92}" srcOrd="0" destOrd="0" presId="urn:microsoft.com/office/officeart/2005/8/layout/radial6"/>
    <dgm:cxn modelId="{5543EB86-4B38-4F1C-AEBE-78C51A882608}" type="presOf" srcId="{0DF0BA18-F92C-47E5-9EFD-2B267BD29A52}" destId="{B6334292-5E04-4B3D-8A1A-BF6E5A6FAEE6}" srcOrd="0" destOrd="0" presId="urn:microsoft.com/office/officeart/2005/8/layout/radial6"/>
    <dgm:cxn modelId="{3B058816-EF2E-4B6A-AEEE-A2B2D15117CB}" type="presOf" srcId="{D9476963-04E2-4894-ABEC-8C0DBF5E2944}" destId="{5594C694-713B-4EC3-A7F5-0907DF3B77D7}" srcOrd="0" destOrd="0" presId="urn:microsoft.com/office/officeart/2005/8/layout/radial6"/>
    <dgm:cxn modelId="{B5C4C50E-132D-456A-A418-3ED00EB81CF4}" type="presOf" srcId="{EA07DDE8-A654-44ED-BC34-9FEA4E61CC3E}" destId="{12A970C7-0D99-4B95-A625-69D90602F427}" srcOrd="0" destOrd="0" presId="urn:microsoft.com/office/officeart/2005/8/layout/radial6"/>
    <dgm:cxn modelId="{823FC332-C017-4AD6-9212-3A9394BB7F3D}" srcId="{E471FD52-5382-4826-A7A3-B82EEE7D793B}" destId="{079B2EEE-8689-4DAD-9EB0-F0648A86D94E}" srcOrd="3" destOrd="0" parTransId="{E5F607C4-2086-428D-8724-188912814D39}" sibTransId="{D8FF42C9-E03D-4B76-AB80-BCDDDE79610B}"/>
    <dgm:cxn modelId="{B5A0A3DF-FF2A-4B48-99C8-76860A8628DA}" type="presOf" srcId="{D5C5BDD6-24BB-4683-9A12-4E23C723CD21}" destId="{153AB717-6B0F-4A95-A53C-43742B72ACD3}" srcOrd="0" destOrd="0" presId="urn:microsoft.com/office/officeart/2005/8/layout/radial6"/>
    <dgm:cxn modelId="{3DAD48E9-F8E7-49F2-BCB4-BFE186190360}" type="presOf" srcId="{A68957D8-6119-4960-B843-234A3F152793}" destId="{41B31200-CCE8-4CF2-9D83-24AEEA63A63E}" srcOrd="0" destOrd="0" presId="urn:microsoft.com/office/officeart/2005/8/layout/radial6"/>
    <dgm:cxn modelId="{E74F8F05-C12B-41C1-9F90-03E5CE05243D}" type="presOf" srcId="{079B2EEE-8689-4DAD-9EB0-F0648A86D94E}" destId="{4FEB3AE1-B0C7-4806-92BF-D3F6B4AC15BF}" srcOrd="0" destOrd="0" presId="urn:microsoft.com/office/officeart/2005/8/layout/radial6"/>
    <dgm:cxn modelId="{6D8BD88C-BE62-4C7D-B8B2-2C3E5489AD40}" type="presOf" srcId="{DB147A71-8B21-4311-903D-0D7DA29A8698}" destId="{608B3974-6BC1-435E-A3DB-1A17E2677CDE}" srcOrd="0" destOrd="0" presId="urn:microsoft.com/office/officeart/2005/8/layout/radial6"/>
    <dgm:cxn modelId="{23F00DF4-2385-4798-93D2-2F9DC2C03617}" type="presOf" srcId="{0DB2394D-6B22-4DB3-8CA1-515A731ABA15}" destId="{3153658C-DB92-484D-9E7A-CC462011AA3A}" srcOrd="0" destOrd="0" presId="urn:microsoft.com/office/officeart/2005/8/layout/radial6"/>
    <dgm:cxn modelId="{2789664A-BB11-4008-9A5F-92A2CBA4F4D6}" type="presParOf" srcId="{41B31200-CCE8-4CF2-9D83-24AEEA63A63E}" destId="{98900CFB-6FC6-406E-A03C-36CD6A766063}" srcOrd="0" destOrd="0" presId="urn:microsoft.com/office/officeart/2005/8/layout/radial6"/>
    <dgm:cxn modelId="{1FFA0C49-7BE6-4942-8592-8FFAF410D7C1}" type="presParOf" srcId="{41B31200-CCE8-4CF2-9D83-24AEEA63A63E}" destId="{12A970C7-0D99-4B95-A625-69D90602F427}" srcOrd="1" destOrd="0" presId="urn:microsoft.com/office/officeart/2005/8/layout/radial6"/>
    <dgm:cxn modelId="{52B64193-30F4-4656-96DD-83E8EB5F6AC0}" type="presParOf" srcId="{41B31200-CCE8-4CF2-9D83-24AEEA63A63E}" destId="{A759B432-32EE-441C-AC7D-09768DB0F957}" srcOrd="2" destOrd="0" presId="urn:microsoft.com/office/officeart/2005/8/layout/radial6"/>
    <dgm:cxn modelId="{2F0BF50A-11B3-4BDA-A7DF-345E203A1493}" type="presParOf" srcId="{41B31200-CCE8-4CF2-9D83-24AEEA63A63E}" destId="{608B3974-6BC1-435E-A3DB-1A17E2677CDE}" srcOrd="3" destOrd="0" presId="urn:microsoft.com/office/officeart/2005/8/layout/radial6"/>
    <dgm:cxn modelId="{31ADE539-C865-4B36-86D2-2B68DAA48A85}" type="presParOf" srcId="{41B31200-CCE8-4CF2-9D83-24AEEA63A63E}" destId="{5594C694-713B-4EC3-A7F5-0907DF3B77D7}" srcOrd="4" destOrd="0" presId="urn:microsoft.com/office/officeart/2005/8/layout/radial6"/>
    <dgm:cxn modelId="{8D622939-DC3D-4D33-8B12-027CF70BB341}" type="presParOf" srcId="{41B31200-CCE8-4CF2-9D83-24AEEA63A63E}" destId="{D9D47D04-B4DB-4879-A7D5-8FE19FE37369}" srcOrd="5" destOrd="0" presId="urn:microsoft.com/office/officeart/2005/8/layout/radial6"/>
    <dgm:cxn modelId="{355FFB29-F480-4C75-8200-2D44206D79F0}" type="presParOf" srcId="{41B31200-CCE8-4CF2-9D83-24AEEA63A63E}" destId="{3153658C-DB92-484D-9E7A-CC462011AA3A}" srcOrd="6" destOrd="0" presId="urn:microsoft.com/office/officeart/2005/8/layout/radial6"/>
    <dgm:cxn modelId="{39A04C5A-F6F7-41B0-B9AE-FC2A81F0E0F8}" type="presParOf" srcId="{41B31200-CCE8-4CF2-9D83-24AEEA63A63E}" destId="{6611879D-5AB7-4128-B166-0BAC60C0EB92}" srcOrd="7" destOrd="0" presId="urn:microsoft.com/office/officeart/2005/8/layout/radial6"/>
    <dgm:cxn modelId="{1C73A2E4-0480-433F-9032-B938C43E471E}" type="presParOf" srcId="{41B31200-CCE8-4CF2-9D83-24AEEA63A63E}" destId="{6EBF67D8-EF65-485C-B9A7-DB1D6D2A42F1}" srcOrd="8" destOrd="0" presId="urn:microsoft.com/office/officeart/2005/8/layout/radial6"/>
    <dgm:cxn modelId="{83CB043C-AEBC-431F-87B0-189480B09823}" type="presParOf" srcId="{41B31200-CCE8-4CF2-9D83-24AEEA63A63E}" destId="{B6334292-5E04-4B3D-8A1A-BF6E5A6FAEE6}" srcOrd="9" destOrd="0" presId="urn:microsoft.com/office/officeart/2005/8/layout/radial6"/>
    <dgm:cxn modelId="{1F45B74C-6863-49A0-9B4A-B5FA6E41841E}" type="presParOf" srcId="{41B31200-CCE8-4CF2-9D83-24AEEA63A63E}" destId="{4FEB3AE1-B0C7-4806-92BF-D3F6B4AC15BF}" srcOrd="10" destOrd="0" presId="urn:microsoft.com/office/officeart/2005/8/layout/radial6"/>
    <dgm:cxn modelId="{A4F0D28B-1E31-4E81-8D64-3164E351BBD9}" type="presParOf" srcId="{41B31200-CCE8-4CF2-9D83-24AEEA63A63E}" destId="{F997DCB8-A30A-40FB-A765-CD993BDE5BCE}" srcOrd="11" destOrd="0" presId="urn:microsoft.com/office/officeart/2005/8/layout/radial6"/>
    <dgm:cxn modelId="{151A2E10-FF81-4957-A2F0-2B7FD2B220F1}" type="presParOf" srcId="{41B31200-CCE8-4CF2-9D83-24AEEA63A63E}" destId="{1C0126DD-876D-4F42-9350-D2145F649B84}" srcOrd="12" destOrd="0" presId="urn:microsoft.com/office/officeart/2005/8/layout/radial6"/>
    <dgm:cxn modelId="{D3A9B577-0890-4011-B232-25DE99A04FEB}" type="presParOf" srcId="{41B31200-CCE8-4CF2-9D83-24AEEA63A63E}" destId="{F4E5943D-7281-415B-B337-959EDA8E127A}" srcOrd="13" destOrd="0" presId="urn:microsoft.com/office/officeart/2005/8/layout/radial6"/>
    <dgm:cxn modelId="{D15E03D4-B581-498B-A511-5B45FB53736E}" type="presParOf" srcId="{41B31200-CCE8-4CF2-9D83-24AEEA63A63E}" destId="{CF77F1AF-CCE7-4C7D-9009-E70D0216331B}" srcOrd="14" destOrd="0" presId="urn:microsoft.com/office/officeart/2005/8/layout/radial6"/>
    <dgm:cxn modelId="{F347B3A1-0D8F-40E5-9EA9-CB639E3F0D49}" type="presParOf" srcId="{41B31200-CCE8-4CF2-9D83-24AEEA63A63E}" destId="{E08AC806-A40C-4B31-BD5B-863BD5782355}" srcOrd="15" destOrd="0" presId="urn:microsoft.com/office/officeart/2005/8/layout/radial6"/>
    <dgm:cxn modelId="{34AD0C29-4918-470F-A6AA-4F64795D54EE}" type="presParOf" srcId="{41B31200-CCE8-4CF2-9D83-24AEEA63A63E}" destId="{153AB717-6B0F-4A95-A53C-43742B72ACD3}" srcOrd="16" destOrd="0" presId="urn:microsoft.com/office/officeart/2005/8/layout/radial6"/>
    <dgm:cxn modelId="{49F0F102-9810-469C-B6A3-B7D5F7A5AD04}" type="presParOf" srcId="{41B31200-CCE8-4CF2-9D83-24AEEA63A63E}" destId="{FC6AB3BC-E4F2-4839-A5B3-218382F1AB29}" srcOrd="17" destOrd="0" presId="urn:microsoft.com/office/officeart/2005/8/layout/radial6"/>
    <dgm:cxn modelId="{E39DB0F0-AAAC-43E5-8992-EA95FEC0C676}" type="presParOf" srcId="{41B31200-CCE8-4CF2-9D83-24AEEA63A63E}" destId="{DBA51BB4-2CB9-4A61-B39B-5A0B640E52EA}"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8957D8-6119-4960-B843-234A3F15279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C"/>
        </a:p>
      </dgm:t>
    </dgm:pt>
    <dgm:pt modelId="{EA07DDE8-A654-44ED-BC34-9FEA4E61CC3E}">
      <dgm:prSet phldrT="[Texto]" custT="1"/>
      <dgm:spPr/>
      <dgm:t>
        <a:bodyPr/>
        <a:lstStyle/>
        <a:p>
          <a:r>
            <a:rPr lang="es-EC" sz="1100" dirty="0" smtClean="0"/>
            <a:t>A</a:t>
          </a:r>
          <a:r>
            <a:rPr lang="es-EC" sz="1100" baseline="0" dirty="0" smtClean="0"/>
            <a:t> nivel grupal existe poca comunicación</a:t>
          </a:r>
          <a:endParaRPr lang="es-EC" sz="1100" dirty="0"/>
        </a:p>
      </dgm:t>
    </dgm:pt>
    <dgm:pt modelId="{7C7DEDF9-2D76-4879-8457-AA4251E2D274}" type="parTrans" cxnId="{E91D527D-2D91-49D6-98AA-A3EBE4116832}">
      <dgm:prSet/>
      <dgm:spPr/>
      <dgm:t>
        <a:bodyPr/>
        <a:lstStyle/>
        <a:p>
          <a:endParaRPr lang="es-EC"/>
        </a:p>
      </dgm:t>
    </dgm:pt>
    <dgm:pt modelId="{DB147A71-8B21-4311-903D-0D7DA29A8698}" type="sibTrans" cxnId="{E91D527D-2D91-49D6-98AA-A3EBE4116832}">
      <dgm:prSet/>
      <dgm:spPr/>
      <dgm:t>
        <a:bodyPr/>
        <a:lstStyle/>
        <a:p>
          <a:endParaRPr lang="es-EC"/>
        </a:p>
      </dgm:t>
    </dgm:pt>
    <dgm:pt modelId="{3673110B-B46D-4BEC-82B9-374C8F331A94}">
      <dgm:prSet phldrT="[Texto]" custT="1"/>
      <dgm:spPr/>
      <dgm:t>
        <a:bodyPr/>
        <a:lstStyle/>
        <a:p>
          <a:r>
            <a:rPr lang="es-EC" sz="1100" dirty="0" smtClean="0"/>
            <a:t>El esquema de remuneración es estático  indistintamente del esfuerzo realizado </a:t>
          </a:r>
          <a:endParaRPr lang="es-EC" sz="1100" dirty="0"/>
        </a:p>
      </dgm:t>
    </dgm:pt>
    <dgm:pt modelId="{9C97E5E9-AB72-4956-83E7-4284A32286D1}" type="parTrans" cxnId="{FD2E04D8-18B1-4019-9AE2-3B4D41712632}">
      <dgm:prSet/>
      <dgm:spPr/>
      <dgm:t>
        <a:bodyPr/>
        <a:lstStyle/>
        <a:p>
          <a:endParaRPr lang="es-EC"/>
        </a:p>
      </dgm:t>
    </dgm:pt>
    <dgm:pt modelId="{CF64A0B8-3877-4281-AF57-8B731251D2C7}" type="sibTrans" cxnId="{FD2E04D8-18B1-4019-9AE2-3B4D41712632}">
      <dgm:prSet/>
      <dgm:spPr/>
      <dgm:t>
        <a:bodyPr/>
        <a:lstStyle/>
        <a:p>
          <a:endParaRPr lang="es-EC"/>
        </a:p>
      </dgm:t>
    </dgm:pt>
    <dgm:pt modelId="{A18A7223-0EBF-4AC7-9D5A-293D56EA8481}">
      <dgm:prSet custT="1"/>
      <dgm:spPr/>
      <dgm:t>
        <a:bodyPr/>
        <a:lstStyle/>
        <a:p>
          <a:r>
            <a:rPr lang="es-EC" sz="1100" dirty="0" smtClean="0"/>
            <a:t>La toma de decisiones se realiza en los mandos altos y medios </a:t>
          </a:r>
          <a:endParaRPr lang="es-EC" sz="1100" dirty="0"/>
        </a:p>
      </dgm:t>
    </dgm:pt>
    <dgm:pt modelId="{1E73F0FE-D1ED-4299-8732-1DBD6A613591}" type="parTrans" cxnId="{68A3151C-00C3-4EE6-BDB6-45F961B26CA3}">
      <dgm:prSet/>
      <dgm:spPr/>
      <dgm:t>
        <a:bodyPr/>
        <a:lstStyle/>
        <a:p>
          <a:endParaRPr lang="es-EC"/>
        </a:p>
      </dgm:t>
    </dgm:pt>
    <dgm:pt modelId="{0DF0BA18-F92C-47E5-9EFD-2B267BD29A52}" type="sibTrans" cxnId="{68A3151C-00C3-4EE6-BDB6-45F961B26CA3}">
      <dgm:prSet/>
      <dgm:spPr/>
      <dgm:t>
        <a:bodyPr/>
        <a:lstStyle/>
        <a:p>
          <a:endParaRPr lang="es-EC"/>
        </a:p>
      </dgm:t>
    </dgm:pt>
    <dgm:pt modelId="{D9476963-04E2-4894-ABEC-8C0DBF5E2944}">
      <dgm:prSet custT="1"/>
      <dgm:spPr/>
      <dgm:t>
        <a:bodyPr/>
        <a:lstStyle/>
        <a:p>
          <a:r>
            <a:rPr lang="es-EC" sz="1100" dirty="0" smtClean="0"/>
            <a:t>Existe</a:t>
          </a:r>
          <a:r>
            <a:rPr lang="es-EC" sz="1100" baseline="0" dirty="0" smtClean="0"/>
            <a:t> distintas versiones sobre hechos cotidianos </a:t>
          </a:r>
          <a:endParaRPr lang="es-EC" sz="1100" dirty="0"/>
        </a:p>
      </dgm:t>
    </dgm:pt>
    <dgm:pt modelId="{66814C88-D544-4570-8B89-22947DAA1203}" type="parTrans" cxnId="{E35ABE1E-0A0F-483A-A0CC-36B9AAE47956}">
      <dgm:prSet/>
      <dgm:spPr/>
      <dgm:t>
        <a:bodyPr/>
        <a:lstStyle/>
        <a:p>
          <a:endParaRPr lang="es-EC"/>
        </a:p>
      </dgm:t>
    </dgm:pt>
    <dgm:pt modelId="{0DB2394D-6B22-4DB3-8CA1-515A731ABA15}" type="sibTrans" cxnId="{E35ABE1E-0A0F-483A-A0CC-36B9AAE47956}">
      <dgm:prSet/>
      <dgm:spPr/>
      <dgm:t>
        <a:bodyPr/>
        <a:lstStyle/>
        <a:p>
          <a:endParaRPr lang="es-EC"/>
        </a:p>
      </dgm:t>
    </dgm:pt>
    <dgm:pt modelId="{079B2EEE-8689-4DAD-9EB0-F0648A86D94E}">
      <dgm:prSet custT="1"/>
      <dgm:spPr/>
      <dgm:t>
        <a:bodyPr/>
        <a:lstStyle/>
        <a:p>
          <a:r>
            <a:rPr lang="es-ES" sz="1100" dirty="0" smtClean="0"/>
            <a:t>No</a:t>
          </a:r>
          <a:r>
            <a:rPr lang="es-ES" sz="1100" baseline="0" dirty="0" smtClean="0"/>
            <a:t> existe una participación democrática de los trabajadores </a:t>
          </a:r>
          <a:endParaRPr lang="es-ES" sz="1100" dirty="0"/>
        </a:p>
      </dgm:t>
    </dgm:pt>
    <dgm:pt modelId="{E5F607C4-2086-428D-8724-188912814D39}" type="parTrans" cxnId="{823FC332-C017-4AD6-9212-3A9394BB7F3D}">
      <dgm:prSet/>
      <dgm:spPr/>
      <dgm:t>
        <a:bodyPr/>
        <a:lstStyle/>
        <a:p>
          <a:endParaRPr lang="es-EC"/>
        </a:p>
      </dgm:t>
    </dgm:pt>
    <dgm:pt modelId="{D8FF42C9-E03D-4B76-AB80-BCDDDE79610B}" type="sibTrans" cxnId="{823FC332-C017-4AD6-9212-3A9394BB7F3D}">
      <dgm:prSet/>
      <dgm:spPr/>
      <dgm:t>
        <a:bodyPr/>
        <a:lstStyle/>
        <a:p>
          <a:endParaRPr lang="es-EC"/>
        </a:p>
      </dgm:t>
    </dgm:pt>
    <dgm:pt modelId="{E471FD52-5382-4826-A7A3-B82EEE7D793B}">
      <dgm:prSet phldrT="[Texto]" phldr="1"/>
      <dgm:spPr>
        <a:blipFill rotWithShape="0">
          <a:blip xmlns:r="http://schemas.openxmlformats.org/officeDocument/2006/relationships" r:embed="rId1"/>
          <a:stretch>
            <a:fillRect/>
          </a:stretch>
        </a:blipFill>
      </dgm:spPr>
      <dgm:t>
        <a:bodyPr/>
        <a:lstStyle/>
        <a:p>
          <a:endParaRPr lang="es-EC" dirty="0"/>
        </a:p>
      </dgm:t>
    </dgm:pt>
    <dgm:pt modelId="{CEB2C98D-EFD0-4803-BD10-22E69BC658BF}" type="sibTrans" cxnId="{2330C6BA-D43D-42DE-A3DA-6D77366D9276}">
      <dgm:prSet/>
      <dgm:spPr/>
      <dgm:t>
        <a:bodyPr/>
        <a:lstStyle/>
        <a:p>
          <a:endParaRPr lang="es-EC"/>
        </a:p>
      </dgm:t>
    </dgm:pt>
    <dgm:pt modelId="{09EFF3B1-A7A4-4CDC-B9C4-FC9B007493B7}" type="parTrans" cxnId="{2330C6BA-D43D-42DE-A3DA-6D77366D9276}">
      <dgm:prSet/>
      <dgm:spPr/>
      <dgm:t>
        <a:bodyPr/>
        <a:lstStyle/>
        <a:p>
          <a:endParaRPr lang="es-EC"/>
        </a:p>
      </dgm:t>
    </dgm:pt>
    <dgm:pt modelId="{41B31200-CCE8-4CF2-9D83-24AEEA63A63E}" type="pres">
      <dgm:prSet presAssocID="{A68957D8-6119-4960-B843-234A3F152793}" presName="Name0" presStyleCnt="0">
        <dgm:presLayoutVars>
          <dgm:chMax val="1"/>
          <dgm:dir/>
          <dgm:animLvl val="ctr"/>
          <dgm:resizeHandles val="exact"/>
        </dgm:presLayoutVars>
      </dgm:prSet>
      <dgm:spPr/>
      <dgm:t>
        <a:bodyPr/>
        <a:lstStyle/>
        <a:p>
          <a:endParaRPr lang="es-ES"/>
        </a:p>
      </dgm:t>
    </dgm:pt>
    <dgm:pt modelId="{98900CFB-6FC6-406E-A03C-36CD6A766063}" type="pres">
      <dgm:prSet presAssocID="{E471FD52-5382-4826-A7A3-B82EEE7D793B}" presName="centerShape" presStyleLbl="node0" presStyleIdx="0" presStyleCnt="1" custScaleX="151364" custScaleY="120470"/>
      <dgm:spPr/>
      <dgm:t>
        <a:bodyPr/>
        <a:lstStyle/>
        <a:p>
          <a:endParaRPr lang="es-EC"/>
        </a:p>
      </dgm:t>
    </dgm:pt>
    <dgm:pt modelId="{12A970C7-0D99-4B95-A625-69D90602F427}" type="pres">
      <dgm:prSet presAssocID="{EA07DDE8-A654-44ED-BC34-9FEA4E61CC3E}" presName="node" presStyleLbl="node1" presStyleIdx="0" presStyleCnt="5" custScaleX="152641" custScaleY="98584">
        <dgm:presLayoutVars>
          <dgm:bulletEnabled val="1"/>
        </dgm:presLayoutVars>
      </dgm:prSet>
      <dgm:spPr/>
      <dgm:t>
        <a:bodyPr/>
        <a:lstStyle/>
        <a:p>
          <a:endParaRPr lang="es-EC"/>
        </a:p>
      </dgm:t>
    </dgm:pt>
    <dgm:pt modelId="{A759B432-32EE-441C-AC7D-09768DB0F957}" type="pres">
      <dgm:prSet presAssocID="{EA07DDE8-A654-44ED-BC34-9FEA4E61CC3E}" presName="dummy" presStyleCnt="0"/>
      <dgm:spPr/>
    </dgm:pt>
    <dgm:pt modelId="{608B3974-6BC1-435E-A3DB-1A17E2677CDE}" type="pres">
      <dgm:prSet presAssocID="{DB147A71-8B21-4311-903D-0D7DA29A8698}" presName="sibTrans" presStyleLbl="sibTrans2D1" presStyleIdx="0" presStyleCnt="5"/>
      <dgm:spPr/>
      <dgm:t>
        <a:bodyPr/>
        <a:lstStyle/>
        <a:p>
          <a:endParaRPr lang="es-ES"/>
        </a:p>
      </dgm:t>
    </dgm:pt>
    <dgm:pt modelId="{5594C694-713B-4EC3-A7F5-0907DF3B77D7}" type="pres">
      <dgm:prSet presAssocID="{D9476963-04E2-4894-ABEC-8C0DBF5E2944}" presName="node" presStyleLbl="node1" presStyleIdx="1" presStyleCnt="5" custScaleX="172272" custScaleY="113293">
        <dgm:presLayoutVars>
          <dgm:bulletEnabled val="1"/>
        </dgm:presLayoutVars>
      </dgm:prSet>
      <dgm:spPr/>
      <dgm:t>
        <a:bodyPr/>
        <a:lstStyle/>
        <a:p>
          <a:endParaRPr lang="es-ES"/>
        </a:p>
      </dgm:t>
    </dgm:pt>
    <dgm:pt modelId="{D9D47D04-B4DB-4879-A7D5-8FE19FE37369}" type="pres">
      <dgm:prSet presAssocID="{D9476963-04E2-4894-ABEC-8C0DBF5E2944}" presName="dummy" presStyleCnt="0"/>
      <dgm:spPr/>
    </dgm:pt>
    <dgm:pt modelId="{3153658C-DB92-484D-9E7A-CC462011AA3A}" type="pres">
      <dgm:prSet presAssocID="{0DB2394D-6B22-4DB3-8CA1-515A731ABA15}" presName="sibTrans" presStyleLbl="sibTrans2D1" presStyleIdx="1" presStyleCnt="5"/>
      <dgm:spPr/>
      <dgm:t>
        <a:bodyPr/>
        <a:lstStyle/>
        <a:p>
          <a:endParaRPr lang="es-ES"/>
        </a:p>
      </dgm:t>
    </dgm:pt>
    <dgm:pt modelId="{6611879D-5AB7-4128-B166-0BAC60C0EB92}" type="pres">
      <dgm:prSet presAssocID="{A18A7223-0EBF-4AC7-9D5A-293D56EA8481}" presName="node" presStyleLbl="node1" presStyleIdx="2" presStyleCnt="5" custScaleX="167527">
        <dgm:presLayoutVars>
          <dgm:bulletEnabled val="1"/>
        </dgm:presLayoutVars>
      </dgm:prSet>
      <dgm:spPr/>
      <dgm:t>
        <a:bodyPr/>
        <a:lstStyle/>
        <a:p>
          <a:endParaRPr lang="es-ES"/>
        </a:p>
      </dgm:t>
    </dgm:pt>
    <dgm:pt modelId="{6EBF67D8-EF65-485C-B9A7-DB1D6D2A42F1}" type="pres">
      <dgm:prSet presAssocID="{A18A7223-0EBF-4AC7-9D5A-293D56EA8481}" presName="dummy" presStyleCnt="0"/>
      <dgm:spPr/>
    </dgm:pt>
    <dgm:pt modelId="{B6334292-5E04-4B3D-8A1A-BF6E5A6FAEE6}" type="pres">
      <dgm:prSet presAssocID="{0DF0BA18-F92C-47E5-9EFD-2B267BD29A52}" presName="sibTrans" presStyleLbl="sibTrans2D1" presStyleIdx="2" presStyleCnt="5" custScaleX="128761" custScaleY="114706"/>
      <dgm:spPr/>
      <dgm:t>
        <a:bodyPr/>
        <a:lstStyle/>
        <a:p>
          <a:endParaRPr lang="es-ES"/>
        </a:p>
      </dgm:t>
    </dgm:pt>
    <dgm:pt modelId="{4FEB3AE1-B0C7-4806-92BF-D3F6B4AC15BF}" type="pres">
      <dgm:prSet presAssocID="{079B2EEE-8689-4DAD-9EB0-F0648A86D94E}" presName="node" presStyleLbl="node1" presStyleIdx="3" presStyleCnt="5" custScaleX="152641">
        <dgm:presLayoutVars>
          <dgm:bulletEnabled val="1"/>
        </dgm:presLayoutVars>
      </dgm:prSet>
      <dgm:spPr/>
      <dgm:t>
        <a:bodyPr/>
        <a:lstStyle/>
        <a:p>
          <a:endParaRPr lang="es-ES"/>
        </a:p>
      </dgm:t>
    </dgm:pt>
    <dgm:pt modelId="{F997DCB8-A30A-40FB-A765-CD993BDE5BCE}" type="pres">
      <dgm:prSet presAssocID="{079B2EEE-8689-4DAD-9EB0-F0648A86D94E}" presName="dummy" presStyleCnt="0"/>
      <dgm:spPr/>
    </dgm:pt>
    <dgm:pt modelId="{1C0126DD-876D-4F42-9350-D2145F649B84}" type="pres">
      <dgm:prSet presAssocID="{D8FF42C9-E03D-4B76-AB80-BCDDDE79610B}" presName="sibTrans" presStyleLbl="sibTrans2D1" presStyleIdx="3" presStyleCnt="5"/>
      <dgm:spPr/>
      <dgm:t>
        <a:bodyPr/>
        <a:lstStyle/>
        <a:p>
          <a:endParaRPr lang="es-ES"/>
        </a:p>
      </dgm:t>
    </dgm:pt>
    <dgm:pt modelId="{F4E5943D-7281-415B-B337-959EDA8E127A}" type="pres">
      <dgm:prSet presAssocID="{3673110B-B46D-4BEC-82B9-374C8F331A94}" presName="node" presStyleLbl="node1" presStyleIdx="4" presStyleCnt="5" custScaleX="194221" custScaleY="146305">
        <dgm:presLayoutVars>
          <dgm:bulletEnabled val="1"/>
        </dgm:presLayoutVars>
      </dgm:prSet>
      <dgm:spPr/>
      <dgm:t>
        <a:bodyPr/>
        <a:lstStyle/>
        <a:p>
          <a:endParaRPr lang="es-EC"/>
        </a:p>
      </dgm:t>
    </dgm:pt>
    <dgm:pt modelId="{CF77F1AF-CCE7-4C7D-9009-E70D0216331B}" type="pres">
      <dgm:prSet presAssocID="{3673110B-B46D-4BEC-82B9-374C8F331A94}" presName="dummy" presStyleCnt="0"/>
      <dgm:spPr/>
    </dgm:pt>
    <dgm:pt modelId="{E08AC806-A40C-4B31-BD5B-863BD5782355}" type="pres">
      <dgm:prSet presAssocID="{CF64A0B8-3877-4281-AF57-8B731251D2C7}" presName="sibTrans" presStyleLbl="sibTrans2D1" presStyleIdx="4" presStyleCnt="5"/>
      <dgm:spPr/>
      <dgm:t>
        <a:bodyPr/>
        <a:lstStyle/>
        <a:p>
          <a:endParaRPr lang="es-ES"/>
        </a:p>
      </dgm:t>
    </dgm:pt>
  </dgm:ptLst>
  <dgm:cxnLst>
    <dgm:cxn modelId="{E35ABE1E-0A0F-483A-A0CC-36B9AAE47956}" srcId="{E471FD52-5382-4826-A7A3-B82EEE7D793B}" destId="{D9476963-04E2-4894-ABEC-8C0DBF5E2944}" srcOrd="1" destOrd="0" parTransId="{66814C88-D544-4570-8B89-22947DAA1203}" sibTransId="{0DB2394D-6B22-4DB3-8CA1-515A731ABA15}"/>
    <dgm:cxn modelId="{FD2E04D8-18B1-4019-9AE2-3B4D41712632}" srcId="{E471FD52-5382-4826-A7A3-B82EEE7D793B}" destId="{3673110B-B46D-4BEC-82B9-374C8F331A94}" srcOrd="4" destOrd="0" parTransId="{9C97E5E9-AB72-4956-83E7-4284A32286D1}" sibTransId="{CF64A0B8-3877-4281-AF57-8B731251D2C7}"/>
    <dgm:cxn modelId="{2330C6BA-D43D-42DE-A3DA-6D77366D9276}" srcId="{A68957D8-6119-4960-B843-234A3F152793}" destId="{E471FD52-5382-4826-A7A3-B82EEE7D793B}" srcOrd="0" destOrd="0" parTransId="{09EFF3B1-A7A4-4CDC-B9C4-FC9B007493B7}" sibTransId="{CEB2C98D-EFD0-4803-BD10-22E69BC658BF}"/>
    <dgm:cxn modelId="{2D73F6E0-51FB-460B-AFED-12E33C31F4F1}" type="presOf" srcId="{0DB2394D-6B22-4DB3-8CA1-515A731ABA15}" destId="{3153658C-DB92-484D-9E7A-CC462011AA3A}" srcOrd="0" destOrd="0" presId="urn:microsoft.com/office/officeart/2005/8/layout/radial6"/>
    <dgm:cxn modelId="{6AE3847A-16A6-4753-B7CC-CC66EADF93D5}" type="presOf" srcId="{A18A7223-0EBF-4AC7-9D5A-293D56EA8481}" destId="{6611879D-5AB7-4128-B166-0BAC60C0EB92}" srcOrd="0" destOrd="0" presId="urn:microsoft.com/office/officeart/2005/8/layout/radial6"/>
    <dgm:cxn modelId="{2011001A-842A-4715-984E-17C86737B847}" type="presOf" srcId="{D9476963-04E2-4894-ABEC-8C0DBF5E2944}" destId="{5594C694-713B-4EC3-A7F5-0907DF3B77D7}" srcOrd="0" destOrd="0" presId="urn:microsoft.com/office/officeart/2005/8/layout/radial6"/>
    <dgm:cxn modelId="{37E55C14-621F-420A-92BF-1D6BC44C9102}" type="presOf" srcId="{EA07DDE8-A654-44ED-BC34-9FEA4E61CC3E}" destId="{12A970C7-0D99-4B95-A625-69D90602F427}" srcOrd="0" destOrd="0" presId="urn:microsoft.com/office/officeart/2005/8/layout/radial6"/>
    <dgm:cxn modelId="{BF5F88BC-07C1-4250-9E25-C75C1481B047}" type="presOf" srcId="{A68957D8-6119-4960-B843-234A3F152793}" destId="{41B31200-CCE8-4CF2-9D83-24AEEA63A63E}" srcOrd="0" destOrd="0" presId="urn:microsoft.com/office/officeart/2005/8/layout/radial6"/>
    <dgm:cxn modelId="{DF758AEA-98F2-43A3-A41C-25E4D2F3651E}" type="presOf" srcId="{DB147A71-8B21-4311-903D-0D7DA29A8698}" destId="{608B3974-6BC1-435E-A3DB-1A17E2677CDE}" srcOrd="0" destOrd="0" presId="urn:microsoft.com/office/officeart/2005/8/layout/radial6"/>
    <dgm:cxn modelId="{E91D527D-2D91-49D6-98AA-A3EBE4116832}" srcId="{E471FD52-5382-4826-A7A3-B82EEE7D793B}" destId="{EA07DDE8-A654-44ED-BC34-9FEA4E61CC3E}" srcOrd="0" destOrd="0" parTransId="{7C7DEDF9-2D76-4879-8457-AA4251E2D274}" sibTransId="{DB147A71-8B21-4311-903D-0D7DA29A8698}"/>
    <dgm:cxn modelId="{68A3151C-00C3-4EE6-BDB6-45F961B26CA3}" srcId="{E471FD52-5382-4826-A7A3-B82EEE7D793B}" destId="{A18A7223-0EBF-4AC7-9D5A-293D56EA8481}" srcOrd="2" destOrd="0" parTransId="{1E73F0FE-D1ED-4299-8732-1DBD6A613591}" sibTransId="{0DF0BA18-F92C-47E5-9EFD-2B267BD29A52}"/>
    <dgm:cxn modelId="{18CACD50-EB14-4916-9686-CABA4750422A}" type="presOf" srcId="{CF64A0B8-3877-4281-AF57-8B731251D2C7}" destId="{E08AC806-A40C-4B31-BD5B-863BD5782355}" srcOrd="0" destOrd="0" presId="urn:microsoft.com/office/officeart/2005/8/layout/radial6"/>
    <dgm:cxn modelId="{823FC332-C017-4AD6-9212-3A9394BB7F3D}" srcId="{E471FD52-5382-4826-A7A3-B82EEE7D793B}" destId="{079B2EEE-8689-4DAD-9EB0-F0648A86D94E}" srcOrd="3" destOrd="0" parTransId="{E5F607C4-2086-428D-8724-188912814D39}" sibTransId="{D8FF42C9-E03D-4B76-AB80-BCDDDE79610B}"/>
    <dgm:cxn modelId="{A5934454-65EF-40D5-9F58-88DF16F1C12F}" type="presOf" srcId="{0DF0BA18-F92C-47E5-9EFD-2B267BD29A52}" destId="{B6334292-5E04-4B3D-8A1A-BF6E5A6FAEE6}" srcOrd="0" destOrd="0" presId="urn:microsoft.com/office/officeart/2005/8/layout/radial6"/>
    <dgm:cxn modelId="{7B1075F6-AA8E-417F-927A-B1FFA502A9DD}" type="presOf" srcId="{E471FD52-5382-4826-A7A3-B82EEE7D793B}" destId="{98900CFB-6FC6-406E-A03C-36CD6A766063}" srcOrd="0" destOrd="0" presId="urn:microsoft.com/office/officeart/2005/8/layout/radial6"/>
    <dgm:cxn modelId="{2254B5FB-8F9B-4DBD-869B-302D9FBBEF28}" type="presOf" srcId="{D8FF42C9-E03D-4B76-AB80-BCDDDE79610B}" destId="{1C0126DD-876D-4F42-9350-D2145F649B84}" srcOrd="0" destOrd="0" presId="urn:microsoft.com/office/officeart/2005/8/layout/radial6"/>
    <dgm:cxn modelId="{539DD31B-D0B1-4F65-BAF7-75C6A44A8466}" type="presOf" srcId="{3673110B-B46D-4BEC-82B9-374C8F331A94}" destId="{F4E5943D-7281-415B-B337-959EDA8E127A}" srcOrd="0" destOrd="0" presId="urn:microsoft.com/office/officeart/2005/8/layout/radial6"/>
    <dgm:cxn modelId="{E3A42242-987A-433C-972D-05D9F6A3155B}" type="presOf" srcId="{079B2EEE-8689-4DAD-9EB0-F0648A86D94E}" destId="{4FEB3AE1-B0C7-4806-92BF-D3F6B4AC15BF}" srcOrd="0" destOrd="0" presId="urn:microsoft.com/office/officeart/2005/8/layout/radial6"/>
    <dgm:cxn modelId="{273F0315-6C0D-417D-9A23-B303F9E0C017}" type="presParOf" srcId="{41B31200-CCE8-4CF2-9D83-24AEEA63A63E}" destId="{98900CFB-6FC6-406E-A03C-36CD6A766063}" srcOrd="0" destOrd="0" presId="urn:microsoft.com/office/officeart/2005/8/layout/radial6"/>
    <dgm:cxn modelId="{7DF1B641-A3E0-42BA-BCC8-212CE4667131}" type="presParOf" srcId="{41B31200-CCE8-4CF2-9D83-24AEEA63A63E}" destId="{12A970C7-0D99-4B95-A625-69D90602F427}" srcOrd="1" destOrd="0" presId="urn:microsoft.com/office/officeart/2005/8/layout/radial6"/>
    <dgm:cxn modelId="{0A138CAB-293F-495E-B411-1B27117AFC76}" type="presParOf" srcId="{41B31200-CCE8-4CF2-9D83-24AEEA63A63E}" destId="{A759B432-32EE-441C-AC7D-09768DB0F957}" srcOrd="2" destOrd="0" presId="urn:microsoft.com/office/officeart/2005/8/layout/radial6"/>
    <dgm:cxn modelId="{52EFB153-1544-47D8-AA61-EF4B82741F55}" type="presParOf" srcId="{41B31200-CCE8-4CF2-9D83-24AEEA63A63E}" destId="{608B3974-6BC1-435E-A3DB-1A17E2677CDE}" srcOrd="3" destOrd="0" presId="urn:microsoft.com/office/officeart/2005/8/layout/radial6"/>
    <dgm:cxn modelId="{17B3AAF2-0E2A-468A-8D5C-B8570F9D129C}" type="presParOf" srcId="{41B31200-CCE8-4CF2-9D83-24AEEA63A63E}" destId="{5594C694-713B-4EC3-A7F5-0907DF3B77D7}" srcOrd="4" destOrd="0" presId="urn:microsoft.com/office/officeart/2005/8/layout/radial6"/>
    <dgm:cxn modelId="{AD450015-303F-4A68-9985-4DCD3364609D}" type="presParOf" srcId="{41B31200-CCE8-4CF2-9D83-24AEEA63A63E}" destId="{D9D47D04-B4DB-4879-A7D5-8FE19FE37369}" srcOrd="5" destOrd="0" presId="urn:microsoft.com/office/officeart/2005/8/layout/radial6"/>
    <dgm:cxn modelId="{C9E3A690-7BD6-4FC5-A651-0BE76BD740C3}" type="presParOf" srcId="{41B31200-CCE8-4CF2-9D83-24AEEA63A63E}" destId="{3153658C-DB92-484D-9E7A-CC462011AA3A}" srcOrd="6" destOrd="0" presId="urn:microsoft.com/office/officeart/2005/8/layout/radial6"/>
    <dgm:cxn modelId="{F0A83F60-F422-433F-BBF8-99EB7FA23933}" type="presParOf" srcId="{41B31200-CCE8-4CF2-9D83-24AEEA63A63E}" destId="{6611879D-5AB7-4128-B166-0BAC60C0EB92}" srcOrd="7" destOrd="0" presId="urn:microsoft.com/office/officeart/2005/8/layout/radial6"/>
    <dgm:cxn modelId="{D1170D6C-3DC8-4E8D-8487-00CD2FAE51D8}" type="presParOf" srcId="{41B31200-CCE8-4CF2-9D83-24AEEA63A63E}" destId="{6EBF67D8-EF65-485C-B9A7-DB1D6D2A42F1}" srcOrd="8" destOrd="0" presId="urn:microsoft.com/office/officeart/2005/8/layout/radial6"/>
    <dgm:cxn modelId="{5C016866-3150-4856-9CA3-6AAF44099E3C}" type="presParOf" srcId="{41B31200-CCE8-4CF2-9D83-24AEEA63A63E}" destId="{B6334292-5E04-4B3D-8A1A-BF6E5A6FAEE6}" srcOrd="9" destOrd="0" presId="urn:microsoft.com/office/officeart/2005/8/layout/radial6"/>
    <dgm:cxn modelId="{948DE91F-5E4C-49DD-AD94-CAF894E700AA}" type="presParOf" srcId="{41B31200-CCE8-4CF2-9D83-24AEEA63A63E}" destId="{4FEB3AE1-B0C7-4806-92BF-D3F6B4AC15BF}" srcOrd="10" destOrd="0" presId="urn:microsoft.com/office/officeart/2005/8/layout/radial6"/>
    <dgm:cxn modelId="{35C3F249-F4D4-42A5-9DF4-876EA14BAA88}" type="presParOf" srcId="{41B31200-CCE8-4CF2-9D83-24AEEA63A63E}" destId="{F997DCB8-A30A-40FB-A765-CD993BDE5BCE}" srcOrd="11" destOrd="0" presId="urn:microsoft.com/office/officeart/2005/8/layout/radial6"/>
    <dgm:cxn modelId="{C8F0EBF8-B61A-4A34-AD42-44BD1B0E7AB6}" type="presParOf" srcId="{41B31200-CCE8-4CF2-9D83-24AEEA63A63E}" destId="{1C0126DD-876D-4F42-9350-D2145F649B84}" srcOrd="12" destOrd="0" presId="urn:microsoft.com/office/officeart/2005/8/layout/radial6"/>
    <dgm:cxn modelId="{63B430D5-C847-41B8-B048-6FFD7C258C97}" type="presParOf" srcId="{41B31200-CCE8-4CF2-9D83-24AEEA63A63E}" destId="{F4E5943D-7281-415B-B337-959EDA8E127A}" srcOrd="13" destOrd="0" presId="urn:microsoft.com/office/officeart/2005/8/layout/radial6"/>
    <dgm:cxn modelId="{5E890FB9-BB25-4EEF-8B63-718F9D3CC6DB}" type="presParOf" srcId="{41B31200-CCE8-4CF2-9D83-24AEEA63A63E}" destId="{CF77F1AF-CCE7-4C7D-9009-E70D0216331B}" srcOrd="14" destOrd="0" presId="urn:microsoft.com/office/officeart/2005/8/layout/radial6"/>
    <dgm:cxn modelId="{1587F81B-B442-44DC-808B-BA075EFC8CDE}" type="presParOf" srcId="{41B31200-CCE8-4CF2-9D83-24AEEA63A63E}" destId="{E08AC806-A40C-4B31-BD5B-863BD5782355}" srcOrd="1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2F11E7-2A9F-4AF3-83AC-695A3A181B0A}" type="doc">
      <dgm:prSet loTypeId="urn:microsoft.com/office/officeart/2005/8/layout/hProcess7#1" loCatId="list" qsTypeId="urn:microsoft.com/office/officeart/2005/8/quickstyle/simple4" qsCatId="simple" csTypeId="urn:microsoft.com/office/officeart/2005/8/colors/accent4_1" csCatId="accent4" phldr="1"/>
      <dgm:spPr/>
      <dgm:t>
        <a:bodyPr/>
        <a:lstStyle/>
        <a:p>
          <a:endParaRPr lang="es-ES"/>
        </a:p>
      </dgm:t>
    </dgm:pt>
    <dgm:pt modelId="{FAAC4E11-53CD-4F4D-BF2F-2401E8AA72F5}">
      <dgm:prSet phldrT="[Texto]"/>
      <dgm:spPr/>
      <dgm:t>
        <a:bodyPr/>
        <a:lstStyle/>
        <a:p>
          <a:pPr algn="ctr"/>
          <a:endParaRPr lang="es-ES" b="1" dirty="0"/>
        </a:p>
      </dgm:t>
    </dgm:pt>
    <dgm:pt modelId="{9190503B-2A65-40B5-AF56-272A792D4A08}" type="parTrans" cxnId="{567A991D-6E3D-4090-B40C-8E9BFE3735D5}">
      <dgm:prSet/>
      <dgm:spPr/>
      <dgm:t>
        <a:bodyPr/>
        <a:lstStyle/>
        <a:p>
          <a:endParaRPr lang="es-ES"/>
        </a:p>
      </dgm:t>
    </dgm:pt>
    <dgm:pt modelId="{349743D8-3F0B-4D10-8D02-E179147F4DC1}" type="sibTrans" cxnId="{567A991D-6E3D-4090-B40C-8E9BFE3735D5}">
      <dgm:prSet/>
      <dgm:spPr/>
      <dgm:t>
        <a:bodyPr/>
        <a:lstStyle/>
        <a:p>
          <a:endParaRPr lang="es-ES"/>
        </a:p>
      </dgm:t>
    </dgm:pt>
    <dgm:pt modelId="{B791A973-2F1B-484A-B616-21CFE84F845F}">
      <dgm:prSet phldrT="[Texto]"/>
      <dgm:spPr/>
      <dgm:t>
        <a:bodyPr/>
        <a:lstStyle/>
        <a:p>
          <a:pPr algn="ctr"/>
          <a:endParaRPr lang="es-ES" b="1" dirty="0"/>
        </a:p>
      </dgm:t>
    </dgm:pt>
    <dgm:pt modelId="{75779AD5-D0CB-4BD1-9B03-D74AFCE2B270}" type="parTrans" cxnId="{5C2B13C9-6222-4BC3-B880-FF8415688174}">
      <dgm:prSet/>
      <dgm:spPr/>
      <dgm:t>
        <a:bodyPr/>
        <a:lstStyle/>
        <a:p>
          <a:endParaRPr lang="es-ES"/>
        </a:p>
      </dgm:t>
    </dgm:pt>
    <dgm:pt modelId="{ED20F40D-3AEB-4C0C-90CF-E71F4EEBCF80}" type="sibTrans" cxnId="{5C2B13C9-6222-4BC3-B880-FF8415688174}">
      <dgm:prSet/>
      <dgm:spPr/>
      <dgm:t>
        <a:bodyPr/>
        <a:lstStyle/>
        <a:p>
          <a:endParaRPr lang="es-ES"/>
        </a:p>
      </dgm:t>
    </dgm:pt>
    <dgm:pt modelId="{25BA2201-B35E-41B2-8B42-552400B081A3}">
      <dgm:prSet phldrT="[Texto]" custT="1"/>
      <dgm:spPr/>
      <dgm:t>
        <a:bodyPr/>
        <a:lstStyle/>
        <a:p>
          <a:endParaRPr lang="es-ES" sz="1500" dirty="0" smtClean="0"/>
        </a:p>
      </dgm:t>
    </dgm:pt>
    <dgm:pt modelId="{4E6FFAEC-5C8B-40F7-B4C0-A3BB882A7DAF}" type="parTrans" cxnId="{F0C885F3-ADB7-4433-B688-CFB7C4BEB243}">
      <dgm:prSet/>
      <dgm:spPr/>
      <dgm:t>
        <a:bodyPr/>
        <a:lstStyle/>
        <a:p>
          <a:endParaRPr lang="es-ES"/>
        </a:p>
      </dgm:t>
    </dgm:pt>
    <dgm:pt modelId="{2E402C76-3897-4854-A830-BBD2802904D3}" type="sibTrans" cxnId="{F0C885F3-ADB7-4433-B688-CFB7C4BEB243}">
      <dgm:prSet/>
      <dgm:spPr/>
      <dgm:t>
        <a:bodyPr/>
        <a:lstStyle/>
        <a:p>
          <a:endParaRPr lang="es-ES"/>
        </a:p>
      </dgm:t>
    </dgm:pt>
    <dgm:pt modelId="{803C353B-EB46-4A3A-8510-CF29E52FAA73}">
      <dgm:prSet phldrT="[Texto]"/>
      <dgm:spPr/>
      <dgm:t>
        <a:bodyPr/>
        <a:lstStyle/>
        <a:p>
          <a:pPr algn="ctr"/>
          <a:endParaRPr lang="es-ES" b="1" dirty="0"/>
        </a:p>
      </dgm:t>
    </dgm:pt>
    <dgm:pt modelId="{EC91679F-D1BF-4DCF-8B36-73759A20AA6D}" type="sibTrans" cxnId="{613C1F69-DF86-46FD-9533-7113DF8E38C2}">
      <dgm:prSet/>
      <dgm:spPr/>
      <dgm:t>
        <a:bodyPr/>
        <a:lstStyle/>
        <a:p>
          <a:endParaRPr lang="es-ES"/>
        </a:p>
      </dgm:t>
    </dgm:pt>
    <dgm:pt modelId="{A1DD4D40-4A57-4391-9113-2AF48D6B270E}" type="parTrans" cxnId="{613C1F69-DF86-46FD-9533-7113DF8E38C2}">
      <dgm:prSet/>
      <dgm:spPr/>
      <dgm:t>
        <a:bodyPr/>
        <a:lstStyle/>
        <a:p>
          <a:endParaRPr lang="es-ES"/>
        </a:p>
      </dgm:t>
    </dgm:pt>
    <dgm:pt modelId="{BF0AC40A-882D-4E02-BDFF-AFC391ACD54E}">
      <dgm:prSet custT="1"/>
      <dgm:spPr>
        <a:ln>
          <a:solidFill>
            <a:srgbClr val="0D0D0D"/>
          </a:solidFill>
        </a:ln>
      </dgm:spPr>
      <dgm:t>
        <a:bodyPr/>
        <a:lstStyle/>
        <a:p>
          <a:pPr algn="just"/>
          <a:endParaRPr lang="es-EC" sz="1400" dirty="0" smtClean="0"/>
        </a:p>
        <a:p>
          <a:pPr algn="just"/>
          <a:r>
            <a:rPr lang="es-EC" sz="1400" b="0" dirty="0" smtClean="0">
              <a:latin typeface="Times New Roman" pitchFamily="18" charset="0"/>
              <a:cs typeface="Times New Roman" pitchFamily="18" charset="0"/>
            </a:rPr>
            <a:t>Se trata de una investigación que  se encuentra dentro del paradigma positivista e interpretativo, que integra el método  cuantitativo y cualitativo, en el primer caso utiliza la estadística para el análisis descriptivo y la encuesta como constructo para la recolección de datos . Para el análisis cualitativo esta el estudio </a:t>
          </a:r>
          <a:r>
            <a:rPr lang="es-EC" sz="1400" b="0" dirty="0" smtClean="0">
              <a:solidFill>
                <a:schemeClr val="tx1"/>
              </a:solidFill>
              <a:latin typeface="Times New Roman" pitchFamily="18" charset="0"/>
              <a:cs typeface="Times New Roman" pitchFamily="18" charset="0"/>
            </a:rPr>
            <a:t>documenta</a:t>
          </a:r>
          <a:r>
            <a:rPr lang="es-EC" sz="1400" b="0" dirty="0" smtClean="0">
              <a:latin typeface="Times New Roman" pitchFamily="18" charset="0"/>
              <a:cs typeface="Times New Roman" pitchFamily="18" charset="0"/>
            </a:rPr>
            <a:t>l.</a:t>
          </a:r>
          <a:endParaRPr lang="es-ES" sz="1400" b="0" dirty="0" smtClean="0">
            <a:latin typeface="Times New Roman" pitchFamily="18" charset="0"/>
            <a:cs typeface="Times New Roman" pitchFamily="18" charset="0"/>
          </a:endParaRPr>
        </a:p>
      </dgm:t>
    </dgm:pt>
    <dgm:pt modelId="{3E10D598-06FE-46E7-BE5B-D084FE159E63}" type="sibTrans" cxnId="{71DB7408-3125-40D6-837C-2C52FAD143AE}">
      <dgm:prSet/>
      <dgm:spPr/>
      <dgm:t>
        <a:bodyPr/>
        <a:lstStyle/>
        <a:p>
          <a:endParaRPr lang="es-EC"/>
        </a:p>
      </dgm:t>
    </dgm:pt>
    <dgm:pt modelId="{C8FD3D26-E02E-4F46-B19E-C2536034BE19}" type="parTrans" cxnId="{71DB7408-3125-40D6-837C-2C52FAD143AE}">
      <dgm:prSet/>
      <dgm:spPr/>
      <dgm:t>
        <a:bodyPr/>
        <a:lstStyle/>
        <a:p>
          <a:endParaRPr lang="es-EC"/>
        </a:p>
      </dgm:t>
    </dgm:pt>
    <dgm:pt modelId="{6D49948D-C4CB-4FD5-A6C7-0C62E25D9E5E}">
      <dgm:prSet phldrT="[Texto]" custT="1"/>
      <dgm:spPr/>
      <dgm:t>
        <a:bodyPr/>
        <a:lstStyle/>
        <a:p>
          <a:pPr algn="l"/>
          <a:endParaRPr lang="es-ES" sz="1400" dirty="0" smtClean="0"/>
        </a:p>
        <a:p>
          <a:pPr algn="just"/>
          <a:r>
            <a:rPr lang="es-EC" sz="1400" dirty="0" smtClean="0">
              <a:latin typeface="Times New Roman" pitchFamily="18" charset="0"/>
              <a:cs typeface="Times New Roman" pitchFamily="18" charset="0"/>
            </a:rPr>
            <a:t>El estudio se iniciará a partir de un diagnóstico para la recopilación de información disponible en la empresa.</a:t>
          </a:r>
        </a:p>
        <a:p>
          <a:pPr algn="just"/>
          <a:r>
            <a:rPr lang="es-EC" sz="1400" dirty="0" smtClean="0">
              <a:latin typeface="Times New Roman" pitchFamily="18" charset="0"/>
              <a:cs typeface="Times New Roman" pitchFamily="18" charset="0"/>
            </a:rPr>
            <a:t>Posteriormente se elaborará una matriz de operacionalización que integra variables, dimensiones e indicadores, la misma que sustenta la estructura de la </a:t>
          </a:r>
          <a:r>
            <a:rPr lang="es-EC" sz="1400" b="0" dirty="0" smtClean="0">
              <a:latin typeface="Times New Roman" pitchFamily="18" charset="0"/>
              <a:cs typeface="Times New Roman" pitchFamily="18" charset="0"/>
            </a:rPr>
            <a:t>encuesta.</a:t>
          </a:r>
          <a:endParaRPr lang="es-ES" sz="1400" b="0" dirty="0">
            <a:latin typeface="Times New Roman" pitchFamily="18" charset="0"/>
            <a:cs typeface="Times New Roman" pitchFamily="18" charset="0"/>
          </a:endParaRPr>
        </a:p>
      </dgm:t>
    </dgm:pt>
    <dgm:pt modelId="{BF16CC25-85BE-47D8-943D-22BD50D89C82}" type="sibTrans" cxnId="{2D162204-515F-4269-9DD0-FC6BFB254A74}">
      <dgm:prSet/>
      <dgm:spPr/>
      <dgm:t>
        <a:bodyPr/>
        <a:lstStyle/>
        <a:p>
          <a:endParaRPr lang="es-ES"/>
        </a:p>
      </dgm:t>
    </dgm:pt>
    <dgm:pt modelId="{383EB48C-A95C-424A-AE48-168669AD1E7A}" type="parTrans" cxnId="{2D162204-515F-4269-9DD0-FC6BFB254A74}">
      <dgm:prSet/>
      <dgm:spPr/>
      <dgm:t>
        <a:bodyPr/>
        <a:lstStyle/>
        <a:p>
          <a:endParaRPr lang="es-ES"/>
        </a:p>
      </dgm:t>
    </dgm:pt>
    <dgm:pt modelId="{8D5A48D9-256A-4565-9E18-46CF29BF0624}" type="pres">
      <dgm:prSet presAssocID="{682F11E7-2A9F-4AF3-83AC-695A3A181B0A}" presName="Name0" presStyleCnt="0">
        <dgm:presLayoutVars>
          <dgm:dir/>
          <dgm:animLvl val="lvl"/>
          <dgm:resizeHandles val="exact"/>
        </dgm:presLayoutVars>
      </dgm:prSet>
      <dgm:spPr/>
      <dgm:t>
        <a:bodyPr/>
        <a:lstStyle/>
        <a:p>
          <a:endParaRPr lang="es-EC"/>
        </a:p>
      </dgm:t>
    </dgm:pt>
    <dgm:pt modelId="{02CF8F28-CC7B-43BB-9520-EE5AFD74E7BE}" type="pres">
      <dgm:prSet presAssocID="{803C353B-EB46-4A3A-8510-CF29E52FAA73}" presName="compositeNode" presStyleCnt="0">
        <dgm:presLayoutVars>
          <dgm:bulletEnabled val="1"/>
        </dgm:presLayoutVars>
      </dgm:prSet>
      <dgm:spPr/>
      <dgm:t>
        <a:bodyPr/>
        <a:lstStyle/>
        <a:p>
          <a:endParaRPr lang="es-EC"/>
        </a:p>
      </dgm:t>
    </dgm:pt>
    <dgm:pt modelId="{F7F635C3-AEF5-433C-917F-C22D0784E136}" type="pres">
      <dgm:prSet presAssocID="{803C353B-EB46-4A3A-8510-CF29E52FAA73}" presName="bgRect" presStyleLbl="node1" presStyleIdx="0" presStyleCnt="3" custScaleX="110649" custScaleY="100000" custLinFactNeighborX="-6670" custLinFactNeighborY="-948"/>
      <dgm:spPr/>
      <dgm:t>
        <a:bodyPr/>
        <a:lstStyle/>
        <a:p>
          <a:endParaRPr lang="es-EC"/>
        </a:p>
      </dgm:t>
    </dgm:pt>
    <dgm:pt modelId="{ECD759ED-9CEC-4359-9815-CD4DE16CB6B8}" type="pres">
      <dgm:prSet presAssocID="{803C353B-EB46-4A3A-8510-CF29E52FAA73}" presName="parentNode" presStyleLbl="node1" presStyleIdx="0" presStyleCnt="3">
        <dgm:presLayoutVars>
          <dgm:chMax val="0"/>
          <dgm:bulletEnabled val="1"/>
        </dgm:presLayoutVars>
      </dgm:prSet>
      <dgm:spPr/>
      <dgm:t>
        <a:bodyPr/>
        <a:lstStyle/>
        <a:p>
          <a:endParaRPr lang="es-EC"/>
        </a:p>
      </dgm:t>
    </dgm:pt>
    <dgm:pt modelId="{5213CACE-E7AF-4786-836D-FB486BDB9160}" type="pres">
      <dgm:prSet presAssocID="{803C353B-EB46-4A3A-8510-CF29E52FAA73}" presName="childNode" presStyleLbl="node1" presStyleIdx="0" presStyleCnt="3" custScaleX="139036" custScaleY="117302">
        <dgm:presLayoutVars>
          <dgm:bulletEnabled val="1"/>
        </dgm:presLayoutVars>
      </dgm:prSet>
      <dgm:spPr/>
      <dgm:t>
        <a:bodyPr/>
        <a:lstStyle/>
        <a:p>
          <a:endParaRPr lang="es-EC"/>
        </a:p>
      </dgm:t>
    </dgm:pt>
    <dgm:pt modelId="{4D466D61-A305-4D6D-9FCF-E9B860C37192}" type="pres">
      <dgm:prSet presAssocID="{EC91679F-D1BF-4DCF-8B36-73759A20AA6D}" presName="hSp" presStyleCnt="0"/>
      <dgm:spPr/>
      <dgm:t>
        <a:bodyPr/>
        <a:lstStyle/>
        <a:p>
          <a:endParaRPr lang="es-EC"/>
        </a:p>
      </dgm:t>
    </dgm:pt>
    <dgm:pt modelId="{0C4A2ED7-2076-4F9A-9F92-B3332430FB13}" type="pres">
      <dgm:prSet presAssocID="{EC91679F-D1BF-4DCF-8B36-73759A20AA6D}" presName="vProcSp" presStyleCnt="0"/>
      <dgm:spPr/>
      <dgm:t>
        <a:bodyPr/>
        <a:lstStyle/>
        <a:p>
          <a:endParaRPr lang="es-EC"/>
        </a:p>
      </dgm:t>
    </dgm:pt>
    <dgm:pt modelId="{4FB30DBB-2B09-4610-A18C-5F77ED107C0B}" type="pres">
      <dgm:prSet presAssocID="{EC91679F-D1BF-4DCF-8B36-73759A20AA6D}" presName="vSp1" presStyleCnt="0"/>
      <dgm:spPr/>
      <dgm:t>
        <a:bodyPr/>
        <a:lstStyle/>
        <a:p>
          <a:endParaRPr lang="es-EC"/>
        </a:p>
      </dgm:t>
    </dgm:pt>
    <dgm:pt modelId="{0F539CA2-9CA0-410D-9DC7-4AF4EA3EE85A}" type="pres">
      <dgm:prSet presAssocID="{EC91679F-D1BF-4DCF-8B36-73759A20AA6D}" presName="simulatedConn" presStyleLbl="solidFgAcc1" presStyleIdx="0" presStyleCnt="2"/>
      <dgm:spPr/>
      <dgm:t>
        <a:bodyPr/>
        <a:lstStyle/>
        <a:p>
          <a:endParaRPr lang="es-EC"/>
        </a:p>
      </dgm:t>
    </dgm:pt>
    <dgm:pt modelId="{99E5F96C-AACB-4492-AB8F-4A9581D062B5}" type="pres">
      <dgm:prSet presAssocID="{EC91679F-D1BF-4DCF-8B36-73759A20AA6D}" presName="vSp2" presStyleCnt="0"/>
      <dgm:spPr/>
      <dgm:t>
        <a:bodyPr/>
        <a:lstStyle/>
        <a:p>
          <a:endParaRPr lang="es-EC"/>
        </a:p>
      </dgm:t>
    </dgm:pt>
    <dgm:pt modelId="{6263EC48-C01F-42A3-B291-F83D84398BA2}" type="pres">
      <dgm:prSet presAssocID="{EC91679F-D1BF-4DCF-8B36-73759A20AA6D}" presName="sibTrans" presStyleCnt="0"/>
      <dgm:spPr/>
      <dgm:t>
        <a:bodyPr/>
        <a:lstStyle/>
        <a:p>
          <a:endParaRPr lang="es-EC"/>
        </a:p>
      </dgm:t>
    </dgm:pt>
    <dgm:pt modelId="{5A01EFCA-ABBB-42E7-AFB1-FC620F84A70E}" type="pres">
      <dgm:prSet presAssocID="{FAAC4E11-53CD-4F4D-BF2F-2401E8AA72F5}" presName="compositeNode" presStyleCnt="0">
        <dgm:presLayoutVars>
          <dgm:bulletEnabled val="1"/>
        </dgm:presLayoutVars>
      </dgm:prSet>
      <dgm:spPr/>
      <dgm:t>
        <a:bodyPr/>
        <a:lstStyle/>
        <a:p>
          <a:endParaRPr lang="es-EC"/>
        </a:p>
      </dgm:t>
    </dgm:pt>
    <dgm:pt modelId="{B878288D-E015-4D64-BB6C-36DF9BD5A8E2}" type="pres">
      <dgm:prSet presAssocID="{FAAC4E11-53CD-4F4D-BF2F-2401E8AA72F5}" presName="bgRect" presStyleLbl="node1" presStyleIdx="1" presStyleCnt="3" custLinFactNeighborX="-657" custLinFactNeighborY="301"/>
      <dgm:spPr/>
      <dgm:t>
        <a:bodyPr/>
        <a:lstStyle/>
        <a:p>
          <a:endParaRPr lang="es-EC"/>
        </a:p>
      </dgm:t>
    </dgm:pt>
    <dgm:pt modelId="{5455B118-E1B8-470B-91DE-615709752A66}" type="pres">
      <dgm:prSet presAssocID="{FAAC4E11-53CD-4F4D-BF2F-2401E8AA72F5}" presName="parentNode" presStyleLbl="node1" presStyleIdx="1" presStyleCnt="3">
        <dgm:presLayoutVars>
          <dgm:chMax val="0"/>
          <dgm:bulletEnabled val="1"/>
        </dgm:presLayoutVars>
      </dgm:prSet>
      <dgm:spPr/>
      <dgm:t>
        <a:bodyPr/>
        <a:lstStyle/>
        <a:p>
          <a:endParaRPr lang="es-EC"/>
        </a:p>
      </dgm:t>
    </dgm:pt>
    <dgm:pt modelId="{4F95B375-7243-47D1-916A-466E394DB3B1}" type="pres">
      <dgm:prSet presAssocID="{FAAC4E11-53CD-4F4D-BF2F-2401E8AA72F5}" presName="childNode" presStyleLbl="node1" presStyleIdx="1" presStyleCnt="3">
        <dgm:presLayoutVars>
          <dgm:bulletEnabled val="1"/>
        </dgm:presLayoutVars>
      </dgm:prSet>
      <dgm:spPr/>
      <dgm:t>
        <a:bodyPr/>
        <a:lstStyle/>
        <a:p>
          <a:endParaRPr lang="es-EC"/>
        </a:p>
      </dgm:t>
    </dgm:pt>
    <dgm:pt modelId="{010FAB82-AADF-4E76-B678-CD0F2B3E74E4}" type="pres">
      <dgm:prSet presAssocID="{349743D8-3F0B-4D10-8D02-E179147F4DC1}" presName="hSp" presStyleCnt="0"/>
      <dgm:spPr/>
      <dgm:t>
        <a:bodyPr/>
        <a:lstStyle/>
        <a:p>
          <a:endParaRPr lang="es-EC"/>
        </a:p>
      </dgm:t>
    </dgm:pt>
    <dgm:pt modelId="{83AE696B-7AB4-4091-8D4B-D73E27F7D6AE}" type="pres">
      <dgm:prSet presAssocID="{349743D8-3F0B-4D10-8D02-E179147F4DC1}" presName="vProcSp" presStyleCnt="0"/>
      <dgm:spPr/>
      <dgm:t>
        <a:bodyPr/>
        <a:lstStyle/>
        <a:p>
          <a:endParaRPr lang="es-EC"/>
        </a:p>
      </dgm:t>
    </dgm:pt>
    <dgm:pt modelId="{05DB2014-4403-4FD6-A1B9-5A9DBD566EE4}" type="pres">
      <dgm:prSet presAssocID="{349743D8-3F0B-4D10-8D02-E179147F4DC1}" presName="vSp1" presStyleCnt="0"/>
      <dgm:spPr/>
      <dgm:t>
        <a:bodyPr/>
        <a:lstStyle/>
        <a:p>
          <a:endParaRPr lang="es-EC"/>
        </a:p>
      </dgm:t>
    </dgm:pt>
    <dgm:pt modelId="{5ED56E58-0F95-45E3-B7C0-30E0B36310E5}" type="pres">
      <dgm:prSet presAssocID="{349743D8-3F0B-4D10-8D02-E179147F4DC1}" presName="simulatedConn" presStyleLbl="solidFgAcc1" presStyleIdx="1" presStyleCnt="2"/>
      <dgm:spPr/>
      <dgm:t>
        <a:bodyPr/>
        <a:lstStyle/>
        <a:p>
          <a:endParaRPr lang="es-EC"/>
        </a:p>
      </dgm:t>
    </dgm:pt>
    <dgm:pt modelId="{2BB31EFE-E152-4732-9CE4-D22919946524}" type="pres">
      <dgm:prSet presAssocID="{349743D8-3F0B-4D10-8D02-E179147F4DC1}" presName="vSp2" presStyleCnt="0"/>
      <dgm:spPr/>
      <dgm:t>
        <a:bodyPr/>
        <a:lstStyle/>
        <a:p>
          <a:endParaRPr lang="es-EC"/>
        </a:p>
      </dgm:t>
    </dgm:pt>
    <dgm:pt modelId="{1667E86A-7B8A-4311-80F8-7E067F8D96F3}" type="pres">
      <dgm:prSet presAssocID="{349743D8-3F0B-4D10-8D02-E179147F4DC1}" presName="sibTrans" presStyleCnt="0"/>
      <dgm:spPr/>
      <dgm:t>
        <a:bodyPr/>
        <a:lstStyle/>
        <a:p>
          <a:endParaRPr lang="es-EC"/>
        </a:p>
      </dgm:t>
    </dgm:pt>
    <dgm:pt modelId="{A8357566-8605-4D3C-9E4D-3BA3537A3896}" type="pres">
      <dgm:prSet presAssocID="{B791A973-2F1B-484A-B616-21CFE84F845F}" presName="compositeNode" presStyleCnt="0">
        <dgm:presLayoutVars>
          <dgm:bulletEnabled val="1"/>
        </dgm:presLayoutVars>
      </dgm:prSet>
      <dgm:spPr/>
      <dgm:t>
        <a:bodyPr/>
        <a:lstStyle/>
        <a:p>
          <a:endParaRPr lang="es-EC"/>
        </a:p>
      </dgm:t>
    </dgm:pt>
    <dgm:pt modelId="{A3C678E0-4256-459B-A7A6-625A67088925}" type="pres">
      <dgm:prSet presAssocID="{B791A973-2F1B-484A-B616-21CFE84F845F}" presName="bgRect" presStyleLbl="node1" presStyleIdx="2" presStyleCnt="3" custScaleX="96033" custLinFactNeighborX="166" custLinFactNeighborY="-132"/>
      <dgm:spPr/>
      <dgm:t>
        <a:bodyPr/>
        <a:lstStyle/>
        <a:p>
          <a:endParaRPr lang="es-EC"/>
        </a:p>
      </dgm:t>
    </dgm:pt>
    <dgm:pt modelId="{2D0E25D0-FDFC-4735-AF50-C2866C93F474}" type="pres">
      <dgm:prSet presAssocID="{B791A973-2F1B-484A-B616-21CFE84F845F}" presName="parentNode" presStyleLbl="node1" presStyleIdx="2" presStyleCnt="3">
        <dgm:presLayoutVars>
          <dgm:chMax val="0"/>
          <dgm:bulletEnabled val="1"/>
        </dgm:presLayoutVars>
      </dgm:prSet>
      <dgm:spPr/>
      <dgm:t>
        <a:bodyPr/>
        <a:lstStyle/>
        <a:p>
          <a:endParaRPr lang="es-EC"/>
        </a:p>
      </dgm:t>
    </dgm:pt>
    <dgm:pt modelId="{25CF2F4C-46FA-4B46-89D3-E92441AA055D}" type="pres">
      <dgm:prSet presAssocID="{B791A973-2F1B-484A-B616-21CFE84F845F}" presName="childNode" presStyleLbl="node1" presStyleIdx="2" presStyleCnt="3">
        <dgm:presLayoutVars>
          <dgm:bulletEnabled val="1"/>
        </dgm:presLayoutVars>
      </dgm:prSet>
      <dgm:spPr/>
      <dgm:t>
        <a:bodyPr/>
        <a:lstStyle/>
        <a:p>
          <a:endParaRPr lang="es-EC"/>
        </a:p>
      </dgm:t>
    </dgm:pt>
  </dgm:ptLst>
  <dgm:cxnLst>
    <dgm:cxn modelId="{33924C41-E84C-44E8-B465-5DD8B3FCC077}" type="presOf" srcId="{803C353B-EB46-4A3A-8510-CF29E52FAA73}" destId="{ECD759ED-9CEC-4359-9815-CD4DE16CB6B8}" srcOrd="1" destOrd="0" presId="urn:microsoft.com/office/officeart/2005/8/layout/hProcess7#1"/>
    <dgm:cxn modelId="{71DB7408-3125-40D6-837C-2C52FAD143AE}" srcId="{803C353B-EB46-4A3A-8510-CF29E52FAA73}" destId="{BF0AC40A-882D-4E02-BDFF-AFC391ACD54E}" srcOrd="0" destOrd="0" parTransId="{C8FD3D26-E02E-4F46-B19E-C2536034BE19}" sibTransId="{3E10D598-06FE-46E7-BE5B-D084FE159E63}"/>
    <dgm:cxn modelId="{056677DC-96FF-477C-988F-00DAB19F0C64}" type="presOf" srcId="{FAAC4E11-53CD-4F4D-BF2F-2401E8AA72F5}" destId="{B878288D-E015-4D64-BB6C-36DF9BD5A8E2}" srcOrd="0" destOrd="0" presId="urn:microsoft.com/office/officeart/2005/8/layout/hProcess7#1"/>
    <dgm:cxn modelId="{2D162204-515F-4269-9DD0-FC6BFB254A74}" srcId="{B791A973-2F1B-484A-B616-21CFE84F845F}" destId="{6D49948D-C4CB-4FD5-A6C7-0C62E25D9E5E}" srcOrd="0" destOrd="0" parTransId="{383EB48C-A95C-424A-AE48-168669AD1E7A}" sibTransId="{BF16CC25-85BE-47D8-943D-22BD50D89C82}"/>
    <dgm:cxn modelId="{CF013AE7-3CA6-4995-9B91-28E5D1F197F1}" type="presOf" srcId="{B791A973-2F1B-484A-B616-21CFE84F845F}" destId="{2D0E25D0-FDFC-4735-AF50-C2866C93F474}" srcOrd="1" destOrd="0" presId="urn:microsoft.com/office/officeart/2005/8/layout/hProcess7#1"/>
    <dgm:cxn modelId="{269E0E90-53A3-4B53-A4D6-0B5D68DC9434}" type="presOf" srcId="{803C353B-EB46-4A3A-8510-CF29E52FAA73}" destId="{F7F635C3-AEF5-433C-917F-C22D0784E136}" srcOrd="0" destOrd="0" presId="urn:microsoft.com/office/officeart/2005/8/layout/hProcess7#1"/>
    <dgm:cxn modelId="{F0C885F3-ADB7-4433-B688-CFB7C4BEB243}" srcId="{FAAC4E11-53CD-4F4D-BF2F-2401E8AA72F5}" destId="{25BA2201-B35E-41B2-8B42-552400B081A3}" srcOrd="0" destOrd="0" parTransId="{4E6FFAEC-5C8B-40F7-B4C0-A3BB882A7DAF}" sibTransId="{2E402C76-3897-4854-A830-BBD2802904D3}"/>
    <dgm:cxn modelId="{5844CA25-A721-4116-AF06-9575C17E475B}" type="presOf" srcId="{FAAC4E11-53CD-4F4D-BF2F-2401E8AA72F5}" destId="{5455B118-E1B8-470B-91DE-615709752A66}" srcOrd="1" destOrd="0" presId="urn:microsoft.com/office/officeart/2005/8/layout/hProcess7#1"/>
    <dgm:cxn modelId="{C39FAD2C-DB7D-48E2-B826-7B340885159F}" type="presOf" srcId="{682F11E7-2A9F-4AF3-83AC-695A3A181B0A}" destId="{8D5A48D9-256A-4565-9E18-46CF29BF0624}" srcOrd="0" destOrd="0" presId="urn:microsoft.com/office/officeart/2005/8/layout/hProcess7#1"/>
    <dgm:cxn modelId="{D4E12BAC-A23A-4F2C-8332-012548F49609}" type="presOf" srcId="{B791A973-2F1B-484A-B616-21CFE84F845F}" destId="{A3C678E0-4256-459B-A7A6-625A67088925}" srcOrd="0" destOrd="0" presId="urn:microsoft.com/office/officeart/2005/8/layout/hProcess7#1"/>
    <dgm:cxn modelId="{E95BB146-4D21-4928-9238-50493FD78C64}" type="presOf" srcId="{25BA2201-B35E-41B2-8B42-552400B081A3}" destId="{4F95B375-7243-47D1-916A-466E394DB3B1}" srcOrd="0" destOrd="0" presId="urn:microsoft.com/office/officeart/2005/8/layout/hProcess7#1"/>
    <dgm:cxn modelId="{613C1F69-DF86-46FD-9533-7113DF8E38C2}" srcId="{682F11E7-2A9F-4AF3-83AC-695A3A181B0A}" destId="{803C353B-EB46-4A3A-8510-CF29E52FAA73}" srcOrd="0" destOrd="0" parTransId="{A1DD4D40-4A57-4391-9113-2AF48D6B270E}" sibTransId="{EC91679F-D1BF-4DCF-8B36-73759A20AA6D}"/>
    <dgm:cxn modelId="{5C2B13C9-6222-4BC3-B880-FF8415688174}" srcId="{682F11E7-2A9F-4AF3-83AC-695A3A181B0A}" destId="{B791A973-2F1B-484A-B616-21CFE84F845F}" srcOrd="2" destOrd="0" parTransId="{75779AD5-D0CB-4BD1-9B03-D74AFCE2B270}" sibTransId="{ED20F40D-3AEB-4C0C-90CF-E71F4EEBCF80}"/>
    <dgm:cxn modelId="{AD4FBD91-9064-4613-A69B-6F1E47D00FC8}" type="presOf" srcId="{6D49948D-C4CB-4FD5-A6C7-0C62E25D9E5E}" destId="{25CF2F4C-46FA-4B46-89D3-E92441AA055D}" srcOrd="0" destOrd="0" presId="urn:microsoft.com/office/officeart/2005/8/layout/hProcess7#1"/>
    <dgm:cxn modelId="{96079079-1DBF-474F-BE37-9C94DCCADA4E}" type="presOf" srcId="{BF0AC40A-882D-4E02-BDFF-AFC391ACD54E}" destId="{5213CACE-E7AF-4786-836D-FB486BDB9160}" srcOrd="0" destOrd="0" presId="urn:microsoft.com/office/officeart/2005/8/layout/hProcess7#1"/>
    <dgm:cxn modelId="{567A991D-6E3D-4090-B40C-8E9BFE3735D5}" srcId="{682F11E7-2A9F-4AF3-83AC-695A3A181B0A}" destId="{FAAC4E11-53CD-4F4D-BF2F-2401E8AA72F5}" srcOrd="1" destOrd="0" parTransId="{9190503B-2A65-40B5-AF56-272A792D4A08}" sibTransId="{349743D8-3F0B-4D10-8D02-E179147F4DC1}"/>
    <dgm:cxn modelId="{52680DFE-FF0E-4ACD-A9F8-BFAF0E53BB42}" type="presParOf" srcId="{8D5A48D9-256A-4565-9E18-46CF29BF0624}" destId="{02CF8F28-CC7B-43BB-9520-EE5AFD74E7BE}" srcOrd="0" destOrd="0" presId="urn:microsoft.com/office/officeart/2005/8/layout/hProcess7#1"/>
    <dgm:cxn modelId="{CA638E25-C744-46F9-BE88-5337F5D5E6F2}" type="presParOf" srcId="{02CF8F28-CC7B-43BB-9520-EE5AFD74E7BE}" destId="{F7F635C3-AEF5-433C-917F-C22D0784E136}" srcOrd="0" destOrd="0" presId="urn:microsoft.com/office/officeart/2005/8/layout/hProcess7#1"/>
    <dgm:cxn modelId="{7FEB6798-E349-48F0-BC2A-068D8751FB93}" type="presParOf" srcId="{02CF8F28-CC7B-43BB-9520-EE5AFD74E7BE}" destId="{ECD759ED-9CEC-4359-9815-CD4DE16CB6B8}" srcOrd="1" destOrd="0" presId="urn:microsoft.com/office/officeart/2005/8/layout/hProcess7#1"/>
    <dgm:cxn modelId="{F92AF983-5763-494A-B6CC-B0C16CF67E52}" type="presParOf" srcId="{02CF8F28-CC7B-43BB-9520-EE5AFD74E7BE}" destId="{5213CACE-E7AF-4786-836D-FB486BDB9160}" srcOrd="2" destOrd="0" presId="urn:microsoft.com/office/officeart/2005/8/layout/hProcess7#1"/>
    <dgm:cxn modelId="{B9E7DB09-05F0-4535-9324-E133986A381E}" type="presParOf" srcId="{8D5A48D9-256A-4565-9E18-46CF29BF0624}" destId="{4D466D61-A305-4D6D-9FCF-E9B860C37192}" srcOrd="1" destOrd="0" presId="urn:microsoft.com/office/officeart/2005/8/layout/hProcess7#1"/>
    <dgm:cxn modelId="{6A33E9A3-9691-486C-A782-70373E036913}" type="presParOf" srcId="{8D5A48D9-256A-4565-9E18-46CF29BF0624}" destId="{0C4A2ED7-2076-4F9A-9F92-B3332430FB13}" srcOrd="2" destOrd="0" presId="urn:microsoft.com/office/officeart/2005/8/layout/hProcess7#1"/>
    <dgm:cxn modelId="{059EB973-A85E-479A-A865-3466C0E79D3B}" type="presParOf" srcId="{0C4A2ED7-2076-4F9A-9F92-B3332430FB13}" destId="{4FB30DBB-2B09-4610-A18C-5F77ED107C0B}" srcOrd="0" destOrd="0" presId="urn:microsoft.com/office/officeart/2005/8/layout/hProcess7#1"/>
    <dgm:cxn modelId="{037DE8C9-C802-45E4-A94F-EF2AD60855C4}" type="presParOf" srcId="{0C4A2ED7-2076-4F9A-9F92-B3332430FB13}" destId="{0F539CA2-9CA0-410D-9DC7-4AF4EA3EE85A}" srcOrd="1" destOrd="0" presId="urn:microsoft.com/office/officeart/2005/8/layout/hProcess7#1"/>
    <dgm:cxn modelId="{3B9B52DB-AAE2-4C08-96AB-B092B4B114F4}" type="presParOf" srcId="{0C4A2ED7-2076-4F9A-9F92-B3332430FB13}" destId="{99E5F96C-AACB-4492-AB8F-4A9581D062B5}" srcOrd="2" destOrd="0" presId="urn:microsoft.com/office/officeart/2005/8/layout/hProcess7#1"/>
    <dgm:cxn modelId="{148C04A3-1E12-495D-A2C0-34328591696B}" type="presParOf" srcId="{8D5A48D9-256A-4565-9E18-46CF29BF0624}" destId="{6263EC48-C01F-42A3-B291-F83D84398BA2}" srcOrd="3" destOrd="0" presId="urn:microsoft.com/office/officeart/2005/8/layout/hProcess7#1"/>
    <dgm:cxn modelId="{A13645CD-3FDC-4783-A3CD-45EC666CB635}" type="presParOf" srcId="{8D5A48D9-256A-4565-9E18-46CF29BF0624}" destId="{5A01EFCA-ABBB-42E7-AFB1-FC620F84A70E}" srcOrd="4" destOrd="0" presId="urn:microsoft.com/office/officeart/2005/8/layout/hProcess7#1"/>
    <dgm:cxn modelId="{A09D9D5E-6BA4-497E-8EB8-3D96D496449E}" type="presParOf" srcId="{5A01EFCA-ABBB-42E7-AFB1-FC620F84A70E}" destId="{B878288D-E015-4D64-BB6C-36DF9BD5A8E2}" srcOrd="0" destOrd="0" presId="urn:microsoft.com/office/officeart/2005/8/layout/hProcess7#1"/>
    <dgm:cxn modelId="{358B67FA-807C-4BC2-B885-168FA5D383AA}" type="presParOf" srcId="{5A01EFCA-ABBB-42E7-AFB1-FC620F84A70E}" destId="{5455B118-E1B8-470B-91DE-615709752A66}" srcOrd="1" destOrd="0" presId="urn:microsoft.com/office/officeart/2005/8/layout/hProcess7#1"/>
    <dgm:cxn modelId="{31D5F9F1-6F3F-4BCB-8FA6-498868AC7670}" type="presParOf" srcId="{5A01EFCA-ABBB-42E7-AFB1-FC620F84A70E}" destId="{4F95B375-7243-47D1-916A-466E394DB3B1}" srcOrd="2" destOrd="0" presId="urn:microsoft.com/office/officeart/2005/8/layout/hProcess7#1"/>
    <dgm:cxn modelId="{F7641A39-162B-47B0-AD66-DF5201EE5429}" type="presParOf" srcId="{8D5A48D9-256A-4565-9E18-46CF29BF0624}" destId="{010FAB82-AADF-4E76-B678-CD0F2B3E74E4}" srcOrd="5" destOrd="0" presId="urn:microsoft.com/office/officeart/2005/8/layout/hProcess7#1"/>
    <dgm:cxn modelId="{0F305996-9170-40F4-8F1F-DBEE52E51AC6}" type="presParOf" srcId="{8D5A48D9-256A-4565-9E18-46CF29BF0624}" destId="{83AE696B-7AB4-4091-8D4B-D73E27F7D6AE}" srcOrd="6" destOrd="0" presId="urn:microsoft.com/office/officeart/2005/8/layout/hProcess7#1"/>
    <dgm:cxn modelId="{1E634374-9746-4B53-8125-0CD39CC0549F}" type="presParOf" srcId="{83AE696B-7AB4-4091-8D4B-D73E27F7D6AE}" destId="{05DB2014-4403-4FD6-A1B9-5A9DBD566EE4}" srcOrd="0" destOrd="0" presId="urn:microsoft.com/office/officeart/2005/8/layout/hProcess7#1"/>
    <dgm:cxn modelId="{4AAA9C37-12D1-440F-8894-EDD807AEBF24}" type="presParOf" srcId="{83AE696B-7AB4-4091-8D4B-D73E27F7D6AE}" destId="{5ED56E58-0F95-45E3-B7C0-30E0B36310E5}" srcOrd="1" destOrd="0" presId="urn:microsoft.com/office/officeart/2005/8/layout/hProcess7#1"/>
    <dgm:cxn modelId="{C9225F49-8AD7-44A8-A962-FA0538961F78}" type="presParOf" srcId="{83AE696B-7AB4-4091-8D4B-D73E27F7D6AE}" destId="{2BB31EFE-E152-4732-9CE4-D22919946524}" srcOrd="2" destOrd="0" presId="urn:microsoft.com/office/officeart/2005/8/layout/hProcess7#1"/>
    <dgm:cxn modelId="{0C43BE84-4DE0-4BC6-9CF0-2920A50BB862}" type="presParOf" srcId="{8D5A48D9-256A-4565-9E18-46CF29BF0624}" destId="{1667E86A-7B8A-4311-80F8-7E067F8D96F3}" srcOrd="7" destOrd="0" presId="urn:microsoft.com/office/officeart/2005/8/layout/hProcess7#1"/>
    <dgm:cxn modelId="{5516AC90-C380-4D94-883B-E31409D74A2D}" type="presParOf" srcId="{8D5A48D9-256A-4565-9E18-46CF29BF0624}" destId="{A8357566-8605-4D3C-9E4D-3BA3537A3896}" srcOrd="8" destOrd="0" presId="urn:microsoft.com/office/officeart/2005/8/layout/hProcess7#1"/>
    <dgm:cxn modelId="{F5A81823-F2D2-4222-A15B-5708ABF6D35C}" type="presParOf" srcId="{A8357566-8605-4D3C-9E4D-3BA3537A3896}" destId="{A3C678E0-4256-459B-A7A6-625A67088925}" srcOrd="0" destOrd="0" presId="urn:microsoft.com/office/officeart/2005/8/layout/hProcess7#1"/>
    <dgm:cxn modelId="{9084605A-5995-4E57-B5E2-A1D54312E111}" type="presParOf" srcId="{A8357566-8605-4D3C-9E4D-3BA3537A3896}" destId="{2D0E25D0-FDFC-4735-AF50-C2866C93F474}" srcOrd="1" destOrd="0" presId="urn:microsoft.com/office/officeart/2005/8/layout/hProcess7#1"/>
    <dgm:cxn modelId="{9F0BC83D-C6A2-4B78-A561-7A3380A5E462}" type="presParOf" srcId="{A8357566-8605-4D3C-9E4D-3BA3537A3896}" destId="{25CF2F4C-46FA-4B46-89D3-E92441AA055D}"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E4AA7-BAF5-43C1-9082-725000BFF1DA}">
      <dsp:nvSpPr>
        <dsp:cNvPr id="0" name=""/>
        <dsp:cNvSpPr/>
      </dsp:nvSpPr>
      <dsp:spPr>
        <a:xfrm>
          <a:off x="0" y="0"/>
          <a:ext cx="3600400" cy="424182"/>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lumMod val="95000"/>
                  <a:lumOff val="5000"/>
                </a:schemeClr>
              </a:solidFill>
              <a:latin typeface="+mj-lt"/>
            </a:rPr>
            <a:t>LATITUD: 78º 07’ 22’’ </a:t>
          </a:r>
          <a:r>
            <a:rPr lang="es-ES" sz="2400" kern="1200" dirty="0" smtClean="0">
              <a:solidFill>
                <a:schemeClr val="tx1">
                  <a:lumMod val="95000"/>
                  <a:lumOff val="5000"/>
                </a:schemeClr>
              </a:solidFill>
              <a:latin typeface="+mj-lt"/>
            </a:rPr>
            <a:t>N</a:t>
          </a:r>
          <a:endParaRPr lang="es-EC" sz="2400" kern="1200" dirty="0">
            <a:latin typeface="+mj-lt"/>
          </a:endParaRPr>
        </a:p>
      </dsp:txBody>
      <dsp:txXfrm>
        <a:off x="20707" y="20707"/>
        <a:ext cx="3558986" cy="382768"/>
      </dsp:txXfrm>
    </dsp:sp>
    <dsp:sp modelId="{8735581E-C948-4664-93EA-79C7BD206D22}">
      <dsp:nvSpPr>
        <dsp:cNvPr id="0" name=""/>
        <dsp:cNvSpPr/>
      </dsp:nvSpPr>
      <dsp:spPr>
        <a:xfrm>
          <a:off x="0" y="435980"/>
          <a:ext cx="3600400" cy="424182"/>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lumMod val="95000"/>
                  <a:lumOff val="5000"/>
                </a:schemeClr>
              </a:solidFill>
              <a:latin typeface="+mj-lt"/>
            </a:rPr>
            <a:t>LONGITUD: 0º 02’ 08’’ </a:t>
          </a:r>
          <a:r>
            <a:rPr lang="es-ES" sz="2400" kern="1200" dirty="0" smtClean="0">
              <a:solidFill>
                <a:schemeClr val="tx1">
                  <a:lumMod val="95000"/>
                  <a:lumOff val="5000"/>
                </a:schemeClr>
              </a:solidFill>
              <a:latin typeface="+mj-lt"/>
            </a:rPr>
            <a:t>W</a:t>
          </a:r>
          <a:endParaRPr lang="es-EC" sz="2400" kern="1200" dirty="0">
            <a:solidFill>
              <a:schemeClr val="tx1">
                <a:lumMod val="95000"/>
                <a:lumOff val="5000"/>
              </a:schemeClr>
            </a:solidFill>
            <a:latin typeface="+mj-lt"/>
          </a:endParaRPr>
        </a:p>
      </dsp:txBody>
      <dsp:txXfrm>
        <a:off x="20707" y="456687"/>
        <a:ext cx="3558986" cy="382768"/>
      </dsp:txXfrm>
    </dsp:sp>
    <dsp:sp modelId="{342A7CFE-73F7-4B05-BF88-258073D34F40}">
      <dsp:nvSpPr>
        <dsp:cNvPr id="0" name=""/>
        <dsp:cNvSpPr/>
      </dsp:nvSpPr>
      <dsp:spPr>
        <a:xfrm>
          <a:off x="0" y="871764"/>
          <a:ext cx="3600400" cy="424182"/>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lumMod val="95000"/>
                  <a:lumOff val="5000"/>
                </a:schemeClr>
              </a:solidFill>
              <a:latin typeface="+mj-lt"/>
            </a:rPr>
            <a:t>ALTITUD: 2830 msnm</a:t>
          </a:r>
          <a:endParaRPr lang="es-EC" sz="2400" kern="1200" dirty="0">
            <a:solidFill>
              <a:schemeClr val="tx1">
                <a:lumMod val="95000"/>
                <a:lumOff val="5000"/>
              </a:schemeClr>
            </a:solidFill>
            <a:latin typeface="+mj-lt"/>
          </a:endParaRPr>
        </a:p>
      </dsp:txBody>
      <dsp:txXfrm>
        <a:off x="20707" y="892471"/>
        <a:ext cx="3558986" cy="382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B9207-D0A1-409C-B622-EC498E5F9F73}">
      <dsp:nvSpPr>
        <dsp:cNvPr id="0" name=""/>
        <dsp:cNvSpPr/>
      </dsp:nvSpPr>
      <dsp:spPr>
        <a:xfrm rot="10800000">
          <a:off x="-1" y="3"/>
          <a:ext cx="8358249" cy="3744408"/>
        </a:xfrm>
        <a:prstGeom prst="homePlate">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33522" tIns="68580" rIns="128016"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lumMod val="95000"/>
                  <a:lumOff val="5000"/>
                </a:schemeClr>
              </a:solidFill>
              <a:latin typeface="Times New Roman" pitchFamily="18" charset="0"/>
              <a:cs typeface="Times New Roman" pitchFamily="18" charset="0"/>
            </a:rPr>
            <a:t>*</a:t>
          </a:r>
          <a:r>
            <a:rPr lang="es-EC" sz="2000" kern="1200" dirty="0" smtClean="0">
              <a:solidFill>
                <a:schemeClr val="tx1">
                  <a:lumMod val="95000"/>
                  <a:lumOff val="5000"/>
                </a:schemeClr>
              </a:solidFill>
              <a:latin typeface="Times New Roman" pitchFamily="18" charset="0"/>
              <a:cs typeface="Times New Roman" pitchFamily="18" charset="0"/>
            </a:rPr>
            <a:t>Mejorar sus procesos</a:t>
          </a:r>
        </a:p>
        <a:p>
          <a:pPr marL="88900" lvl="0" indent="-8890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*Reducir el porcentaje de ausentismo y rotación del personal</a:t>
          </a:r>
        </a:p>
        <a:p>
          <a:pPr lvl="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*Cosechar y clasificar flores sin defectos</a:t>
          </a:r>
        </a:p>
        <a:p>
          <a:pPr lvl="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*Disminuir la flor de desecho</a:t>
          </a:r>
        </a:p>
        <a:p>
          <a:pPr marL="88900" lvl="0" indent="-8890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*Mejorar el rendimiento superando los estándares    establecidos por la finca</a:t>
          </a:r>
        </a:p>
        <a:p>
          <a:pPr lvl="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*Reducir el número de reclamos de los clientes</a:t>
          </a:r>
        </a:p>
        <a:p>
          <a:pPr marL="88900" lvl="0" indent="-88900" algn="just" defTabSz="800100">
            <a:lnSpc>
              <a:spcPct val="90000"/>
            </a:lnSpc>
            <a:spcBef>
              <a:spcPct val="0"/>
            </a:spcBef>
            <a:spcAft>
              <a:spcPct val="35000"/>
            </a:spcAft>
          </a:pPr>
          <a:r>
            <a:rPr lang="es-EC" sz="2000" kern="1200" dirty="0" smtClean="0">
              <a:solidFill>
                <a:schemeClr val="tx1">
                  <a:lumMod val="95000"/>
                  <a:lumOff val="5000"/>
                </a:schemeClr>
              </a:solidFill>
              <a:latin typeface="Times New Roman" pitchFamily="18" charset="0"/>
              <a:cs typeface="Times New Roman" pitchFamily="18" charset="0"/>
            </a:rPr>
            <a:t>*Mejorar el clima organizacional que rodea al personal de primera línea para de esta forma lograr un efecto positivo sobre los resultados de la producción.</a:t>
          </a:r>
          <a:endParaRPr lang="es-ES" sz="2000" kern="1200" dirty="0"/>
        </a:p>
      </dsp:txBody>
      <dsp:txXfrm rot="10800000">
        <a:off x="936101" y="3"/>
        <a:ext cx="7422147" cy="3744408"/>
      </dsp:txXfrm>
    </dsp:sp>
    <dsp:sp modelId="{343DEEAB-1254-4118-B268-51CC45C40E70}">
      <dsp:nvSpPr>
        <dsp:cNvPr id="0" name=""/>
        <dsp:cNvSpPr/>
      </dsp:nvSpPr>
      <dsp:spPr>
        <a:xfrm>
          <a:off x="0" y="652706"/>
          <a:ext cx="2224311" cy="2439002"/>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1">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F9B2C-D840-4916-9DF5-AA3D10D642C1}">
      <dsp:nvSpPr>
        <dsp:cNvPr id="0" name=""/>
        <dsp:cNvSpPr/>
      </dsp:nvSpPr>
      <dsp:spPr>
        <a:xfrm>
          <a:off x="0" y="0"/>
          <a:ext cx="8435280" cy="982467"/>
        </a:xfrm>
        <a:prstGeom prst="roundRect">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t>ROSAMONT S.A. </a:t>
          </a:r>
          <a:r>
            <a:rPr lang="es-EC" sz="2000" kern="1200" dirty="0" smtClean="0">
              <a:solidFill>
                <a:schemeClr val="tx1">
                  <a:lumMod val="95000"/>
                  <a:lumOff val="5000"/>
                </a:schemeClr>
              </a:solidFill>
              <a:latin typeface="Times New Roman" pitchFamily="18" charset="0"/>
              <a:cs typeface="Times New Roman" pitchFamily="18" charset="0"/>
            </a:rPr>
            <a:t>consciente que el principal recurso que dispone es el talento humano, y siendo prioritario su bienestar enfoca su accionar en :</a:t>
          </a:r>
          <a:endParaRPr lang="es-ES" sz="2000" kern="1200" dirty="0"/>
        </a:p>
      </dsp:txBody>
      <dsp:txXfrm>
        <a:off x="47960" y="47960"/>
        <a:ext cx="8339360" cy="886547"/>
      </dsp:txXfrm>
    </dsp:sp>
    <dsp:sp modelId="{C10C1598-6A88-4E2B-AFCB-422FF899197D}">
      <dsp:nvSpPr>
        <dsp:cNvPr id="0" name=""/>
        <dsp:cNvSpPr/>
      </dsp:nvSpPr>
      <dsp:spPr>
        <a:xfrm>
          <a:off x="0" y="982762"/>
          <a:ext cx="8435280" cy="8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82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s-ES" sz="2400" kern="1200" dirty="0"/>
        </a:p>
      </dsp:txBody>
      <dsp:txXfrm>
        <a:off x="0" y="982762"/>
        <a:ext cx="8435280" cy="81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D295D-976D-4642-898E-5C19A26AF44B}">
      <dsp:nvSpPr>
        <dsp:cNvPr id="0" name=""/>
        <dsp:cNvSpPr/>
      </dsp:nvSpPr>
      <dsp:spPr>
        <a:xfrm rot="5400000">
          <a:off x="-177792" y="182923"/>
          <a:ext cx="1185285" cy="829699"/>
        </a:xfrm>
        <a:prstGeom prst="chevron">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Objetivo General</a:t>
          </a:r>
          <a:endParaRPr lang="es-EC" sz="1400" b="1" kern="1200" dirty="0"/>
        </a:p>
      </dsp:txBody>
      <dsp:txXfrm rot="-5400000">
        <a:off x="2" y="419980"/>
        <a:ext cx="829699" cy="355586"/>
      </dsp:txXfrm>
    </dsp:sp>
    <dsp:sp modelId="{34F30F71-140F-4A40-826D-823B4E360456}">
      <dsp:nvSpPr>
        <dsp:cNvPr id="0" name=""/>
        <dsp:cNvSpPr/>
      </dsp:nvSpPr>
      <dsp:spPr>
        <a:xfrm rot="5400000">
          <a:off x="4277901" y="-3443071"/>
          <a:ext cx="770840" cy="766724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smtClean="0">
              <a:latin typeface="Times New Roman" pitchFamily="18" charset="0"/>
              <a:cs typeface="Times New Roman" pitchFamily="18" charset="0"/>
            </a:rPr>
            <a:t>Implementar estrategias sistémicas basadas en los principios de Stephen Covey para mejorar la calidad de vida laboral del personal de primera línea de la florícola ROSAMONT S.A. </a:t>
          </a:r>
          <a:endParaRPr lang="es-EC" sz="2000" b="1" kern="1200" dirty="0"/>
        </a:p>
      </dsp:txBody>
      <dsp:txXfrm rot="-5400000">
        <a:off x="829700" y="42759"/>
        <a:ext cx="7629615" cy="695582"/>
      </dsp:txXfrm>
    </dsp:sp>
    <dsp:sp modelId="{20926077-2A05-4706-B2BE-87FA681CF4CE}">
      <dsp:nvSpPr>
        <dsp:cNvPr id="0" name=""/>
        <dsp:cNvSpPr/>
      </dsp:nvSpPr>
      <dsp:spPr>
        <a:xfrm rot="5400000">
          <a:off x="-177792" y="1252188"/>
          <a:ext cx="1185285" cy="829699"/>
        </a:xfrm>
        <a:prstGeom prst="chevron">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w="9525" cap="flat" cmpd="sng" algn="ctr">
          <a:solidFill>
            <a:schemeClr val="accent3">
              <a:hueOff val="0"/>
              <a:satOff val="0"/>
              <a:lumOff val="0"/>
              <a:alphaOff val="0"/>
            </a:schemeClr>
          </a:solidFill>
          <a:prstDash val="solid"/>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Objetivo Específico</a:t>
          </a:r>
          <a:endParaRPr lang="es-EC" sz="1200" kern="1200" dirty="0"/>
        </a:p>
      </dsp:txBody>
      <dsp:txXfrm rot="-5400000">
        <a:off x="2" y="1489245"/>
        <a:ext cx="829699" cy="355586"/>
      </dsp:txXfrm>
    </dsp:sp>
    <dsp:sp modelId="{CB2A2C3E-FEAD-4F7F-BD07-C0BC8C70F49B}">
      <dsp:nvSpPr>
        <dsp:cNvPr id="0" name=""/>
        <dsp:cNvSpPr/>
      </dsp:nvSpPr>
      <dsp:spPr>
        <a:xfrm rot="5400000">
          <a:off x="4278104" y="-2374008"/>
          <a:ext cx="770435" cy="766724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Times New Roman" pitchFamily="18" charset="0"/>
              <a:cs typeface="Times New Roman" pitchFamily="18" charset="0"/>
            </a:rPr>
            <a:t>Establecer un diagnóstico general de la condición laboral del personal </a:t>
          </a:r>
          <a:r>
            <a:rPr lang="es-ES" sz="1800" kern="1200" dirty="0" smtClean="0">
              <a:latin typeface="Times New Roman" pitchFamily="18" charset="0"/>
              <a:cs typeface="Times New Roman" pitchFamily="18" charset="0"/>
            </a:rPr>
            <a:t>de primera línea </a:t>
          </a:r>
          <a:r>
            <a:rPr lang="es-EC" sz="1800" kern="1200" dirty="0" smtClean="0">
              <a:latin typeface="Times New Roman" pitchFamily="18" charset="0"/>
              <a:cs typeface="Times New Roman" pitchFamily="18" charset="0"/>
            </a:rPr>
            <a:t>en la empresa florícola ROSAMONT S.</a:t>
          </a:r>
          <a:r>
            <a:rPr lang="es-EC" sz="1700" kern="1200" dirty="0" smtClean="0">
              <a:latin typeface="Times New Roman" pitchFamily="18" charset="0"/>
              <a:cs typeface="Times New Roman" pitchFamily="18" charset="0"/>
            </a:rPr>
            <a:t>A. </a:t>
          </a:r>
          <a:endParaRPr lang="es-EC" sz="1700" kern="1200" dirty="0"/>
        </a:p>
      </dsp:txBody>
      <dsp:txXfrm rot="-5400000">
        <a:off x="829700" y="1112006"/>
        <a:ext cx="7629634" cy="695215"/>
      </dsp:txXfrm>
    </dsp:sp>
    <dsp:sp modelId="{9DBBAC17-B646-4AAB-97C3-094F0A9012DB}">
      <dsp:nvSpPr>
        <dsp:cNvPr id="0" name=""/>
        <dsp:cNvSpPr/>
      </dsp:nvSpPr>
      <dsp:spPr>
        <a:xfrm rot="5400000">
          <a:off x="-177792" y="2321454"/>
          <a:ext cx="1185285" cy="829699"/>
        </a:xfrm>
        <a:prstGeom prst="chevron">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w="9525" cap="flat" cmpd="sng" algn="ctr">
          <a:solidFill>
            <a:schemeClr val="accent4">
              <a:hueOff val="0"/>
              <a:satOff val="0"/>
              <a:lumOff val="0"/>
              <a:alphaOff val="0"/>
            </a:schemeClr>
          </a:solidFill>
          <a:prstDash val="solid"/>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Objetivo Específico</a:t>
          </a:r>
          <a:endParaRPr lang="es-EC" sz="1200" kern="1200" dirty="0"/>
        </a:p>
      </dsp:txBody>
      <dsp:txXfrm rot="-5400000">
        <a:off x="2" y="2558511"/>
        <a:ext cx="829699" cy="355586"/>
      </dsp:txXfrm>
    </dsp:sp>
    <dsp:sp modelId="{2D8668C3-CC7A-4A44-BE3B-C6B199C864AC}">
      <dsp:nvSpPr>
        <dsp:cNvPr id="0" name=""/>
        <dsp:cNvSpPr/>
      </dsp:nvSpPr>
      <dsp:spPr>
        <a:xfrm rot="5400000">
          <a:off x="4278104" y="-1304743"/>
          <a:ext cx="770435" cy="7667244"/>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Times New Roman" pitchFamily="18" charset="0"/>
              <a:cs typeface="Times New Roman" pitchFamily="18" charset="0"/>
            </a:rPr>
            <a:t>Determinar los factores que producen la condición laboral del </a:t>
          </a:r>
          <a:r>
            <a:rPr lang="es-EC" sz="1800" kern="1200" dirty="0" smtClean="0">
              <a:latin typeface="Times New Roman" pitchFamily="18" charset="0"/>
              <a:cs typeface="Times New Roman" pitchFamily="18" charset="0"/>
            </a:rPr>
            <a:t>personal </a:t>
          </a:r>
          <a:r>
            <a:rPr lang="es-ES" sz="1800" kern="1200" dirty="0" smtClean="0">
              <a:latin typeface="Times New Roman" pitchFamily="18" charset="0"/>
              <a:cs typeface="Times New Roman" pitchFamily="18" charset="0"/>
            </a:rPr>
            <a:t>de primera línea </a:t>
          </a:r>
          <a:r>
            <a:rPr lang="es-EC" sz="1800" kern="1200" dirty="0" smtClean="0">
              <a:latin typeface="Times New Roman" pitchFamily="18" charset="0"/>
              <a:cs typeface="Times New Roman" pitchFamily="18" charset="0"/>
            </a:rPr>
            <a:t>en la empresa florícola ROSAMONT S.A.</a:t>
          </a:r>
          <a:endParaRPr lang="es-EC" sz="1800" kern="1200" dirty="0"/>
        </a:p>
      </dsp:txBody>
      <dsp:txXfrm rot="-5400000">
        <a:off x="829700" y="2181271"/>
        <a:ext cx="7629634" cy="695215"/>
      </dsp:txXfrm>
    </dsp:sp>
    <dsp:sp modelId="{24E88AC4-D389-4556-8C66-21C7AAADC2A0}">
      <dsp:nvSpPr>
        <dsp:cNvPr id="0" name=""/>
        <dsp:cNvSpPr/>
      </dsp:nvSpPr>
      <dsp:spPr>
        <a:xfrm rot="5400000">
          <a:off x="-177792" y="3390719"/>
          <a:ext cx="1185285" cy="829699"/>
        </a:xfrm>
        <a:prstGeom prst="chevron">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w="9525" cap="flat" cmpd="sng" algn="ctr">
          <a:solidFill>
            <a:schemeClr val="accent5">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Objetivo Específico</a:t>
          </a:r>
          <a:endParaRPr lang="es-EC" sz="1200" kern="1200" dirty="0"/>
        </a:p>
      </dsp:txBody>
      <dsp:txXfrm rot="-5400000">
        <a:off x="2" y="3627776"/>
        <a:ext cx="829699" cy="355586"/>
      </dsp:txXfrm>
    </dsp:sp>
    <dsp:sp modelId="{04B5BAEB-EEB2-45D0-9134-745CAC2CFB32}">
      <dsp:nvSpPr>
        <dsp:cNvPr id="0" name=""/>
        <dsp:cNvSpPr/>
      </dsp:nvSpPr>
      <dsp:spPr>
        <a:xfrm rot="5400000">
          <a:off x="4278104" y="-235477"/>
          <a:ext cx="770435" cy="7667244"/>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Times New Roman" pitchFamily="18" charset="0"/>
              <a:cs typeface="Times New Roman" pitchFamily="18" charset="0"/>
            </a:rPr>
            <a:t>Efectuar un análisis de la problemática laboral </a:t>
          </a:r>
          <a:r>
            <a:rPr lang="es-ES" sz="1800" kern="1200" dirty="0" smtClean="0">
              <a:latin typeface="Times New Roman" pitchFamily="18" charset="0"/>
              <a:cs typeface="Times New Roman" pitchFamily="18" charset="0"/>
            </a:rPr>
            <a:t>previo al análisis de la condición y los factores que la producen para determinar el diagnóstico. </a:t>
          </a:r>
          <a:endParaRPr lang="es-EC" sz="1800" kern="1200" dirty="0"/>
        </a:p>
      </dsp:txBody>
      <dsp:txXfrm rot="-5400000">
        <a:off x="829700" y="3250537"/>
        <a:ext cx="7629634" cy="695215"/>
      </dsp:txXfrm>
    </dsp:sp>
    <dsp:sp modelId="{9D3D7539-7603-4969-B794-5E454CB16743}">
      <dsp:nvSpPr>
        <dsp:cNvPr id="0" name=""/>
        <dsp:cNvSpPr/>
      </dsp:nvSpPr>
      <dsp:spPr>
        <a:xfrm rot="5400000">
          <a:off x="-177792" y="4459984"/>
          <a:ext cx="1185285" cy="829699"/>
        </a:xfrm>
        <a:prstGeom prst="chevron">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w="9525" cap="flat" cmpd="sng" algn="ctr">
          <a:solidFill>
            <a:schemeClr val="accent6">
              <a:hueOff val="0"/>
              <a:satOff val="0"/>
              <a:lumOff val="0"/>
              <a:alphaOff val="0"/>
            </a:schemeClr>
          </a:solidFill>
          <a:prstDash val="solid"/>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Objetivo Específico</a:t>
          </a:r>
          <a:endParaRPr lang="es-EC" sz="1200" kern="1200" dirty="0"/>
        </a:p>
      </dsp:txBody>
      <dsp:txXfrm rot="-5400000">
        <a:off x="2" y="4697041"/>
        <a:ext cx="829699" cy="355586"/>
      </dsp:txXfrm>
    </dsp:sp>
    <dsp:sp modelId="{95E0641E-FC8F-4FF3-98AE-2DEC972119DB}">
      <dsp:nvSpPr>
        <dsp:cNvPr id="0" name=""/>
        <dsp:cNvSpPr/>
      </dsp:nvSpPr>
      <dsp:spPr>
        <a:xfrm rot="5400000">
          <a:off x="4278104" y="833787"/>
          <a:ext cx="770435" cy="7667244"/>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Times New Roman" pitchFamily="18" charset="0"/>
              <a:cs typeface="Times New Roman" pitchFamily="18" charset="0"/>
            </a:rPr>
            <a:t>Desarrollar estrategias sistémicas orientadas a mejorar la calidad de vida laboral basadas en los principios de Stephen Covey.</a:t>
          </a:r>
          <a:endParaRPr lang="es-EC" sz="1800" kern="1200" dirty="0"/>
        </a:p>
      </dsp:txBody>
      <dsp:txXfrm rot="-5400000">
        <a:off x="829700" y="4319801"/>
        <a:ext cx="7629634" cy="6952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51BB4-2CB9-4A61-B39B-5A0B640E52EA}">
      <dsp:nvSpPr>
        <dsp:cNvPr id="0" name=""/>
        <dsp:cNvSpPr/>
      </dsp:nvSpPr>
      <dsp:spPr>
        <a:xfrm>
          <a:off x="1295518" y="390026"/>
          <a:ext cx="2715461" cy="2715461"/>
        </a:xfrm>
        <a:prstGeom prst="blockArc">
          <a:avLst>
            <a:gd name="adj1" fmla="val 12081959"/>
            <a:gd name="adj2" fmla="val 16434305"/>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8AC806-A40C-4B31-BD5B-863BD5782355}">
      <dsp:nvSpPr>
        <dsp:cNvPr id="0" name=""/>
        <dsp:cNvSpPr/>
      </dsp:nvSpPr>
      <dsp:spPr>
        <a:xfrm>
          <a:off x="1326994" y="300200"/>
          <a:ext cx="2715461" cy="2715461"/>
        </a:xfrm>
        <a:prstGeom prst="blockArc">
          <a:avLst>
            <a:gd name="adj1" fmla="val 8714954"/>
            <a:gd name="adj2" fmla="val 11835347"/>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0126DD-876D-4F42-9350-D2145F649B84}">
      <dsp:nvSpPr>
        <dsp:cNvPr id="0" name=""/>
        <dsp:cNvSpPr/>
      </dsp:nvSpPr>
      <dsp:spPr>
        <a:xfrm>
          <a:off x="1385898" y="393107"/>
          <a:ext cx="2715461" cy="2715461"/>
        </a:xfrm>
        <a:prstGeom prst="blockArc">
          <a:avLst>
            <a:gd name="adj1" fmla="val 5400000"/>
            <a:gd name="adj2" fmla="val 9000000"/>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334292-5E04-4B3D-8A1A-BF6E5A6FAEE6}">
      <dsp:nvSpPr>
        <dsp:cNvPr id="0" name=""/>
        <dsp:cNvSpPr/>
      </dsp:nvSpPr>
      <dsp:spPr>
        <a:xfrm>
          <a:off x="995401" y="193440"/>
          <a:ext cx="3496455" cy="3114797"/>
        </a:xfrm>
        <a:prstGeom prst="blockArc">
          <a:avLst>
            <a:gd name="adj1" fmla="val 1800000"/>
            <a:gd name="adj2" fmla="val 5400000"/>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53658C-DB92-484D-9E7A-CC462011AA3A}">
      <dsp:nvSpPr>
        <dsp:cNvPr id="0" name=""/>
        <dsp:cNvSpPr/>
      </dsp:nvSpPr>
      <dsp:spPr>
        <a:xfrm>
          <a:off x="1638732" y="78119"/>
          <a:ext cx="2715461" cy="2715461"/>
        </a:xfrm>
        <a:prstGeom prst="blockArc">
          <a:avLst>
            <a:gd name="adj1" fmla="val 21038390"/>
            <a:gd name="adj2" fmla="val 2850374"/>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B3974-6BC1-435E-A3DB-1A17E2677CDE}">
      <dsp:nvSpPr>
        <dsp:cNvPr id="0" name=""/>
        <dsp:cNvSpPr/>
      </dsp:nvSpPr>
      <dsp:spPr>
        <a:xfrm>
          <a:off x="1714625" y="351750"/>
          <a:ext cx="2715461" cy="2715461"/>
        </a:xfrm>
        <a:prstGeom prst="blockArc">
          <a:avLst>
            <a:gd name="adj1" fmla="val 15339503"/>
            <a:gd name="adj2" fmla="val 20301403"/>
            <a:gd name="adj3" fmla="val 45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900CFB-6FC6-406E-A03C-36CD6A766063}">
      <dsp:nvSpPr>
        <dsp:cNvPr id="0" name=""/>
        <dsp:cNvSpPr/>
      </dsp:nvSpPr>
      <dsp:spPr>
        <a:xfrm>
          <a:off x="2016224" y="936103"/>
          <a:ext cx="1713542" cy="148545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s-EC" sz="2900" kern="1200" dirty="0"/>
        </a:p>
      </dsp:txBody>
      <dsp:txXfrm>
        <a:off x="2267166" y="1153642"/>
        <a:ext cx="1211658" cy="1050374"/>
      </dsp:txXfrm>
    </dsp:sp>
    <dsp:sp modelId="{12A970C7-0D99-4B95-A625-69D90602F427}">
      <dsp:nvSpPr>
        <dsp:cNvPr id="0" name=""/>
        <dsp:cNvSpPr/>
      </dsp:nvSpPr>
      <dsp:spPr>
        <a:xfrm>
          <a:off x="1916906" y="4355"/>
          <a:ext cx="1653446" cy="838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Se inicia con el requerimiento del puesto vacante </a:t>
          </a:r>
          <a:endParaRPr lang="es-EC" sz="1100" kern="1200" dirty="0"/>
        </a:p>
      </dsp:txBody>
      <dsp:txXfrm>
        <a:off x="2159048" y="127189"/>
        <a:ext cx="1169162" cy="593094"/>
      </dsp:txXfrm>
    </dsp:sp>
    <dsp:sp modelId="{5594C694-713B-4EC3-A7F5-0907DF3B77D7}">
      <dsp:nvSpPr>
        <dsp:cNvPr id="0" name=""/>
        <dsp:cNvSpPr/>
      </dsp:nvSpPr>
      <dsp:spPr>
        <a:xfrm>
          <a:off x="3573041" y="738056"/>
          <a:ext cx="1465706" cy="9639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El proceso de selección se realiza de forma sencilla </a:t>
          </a:r>
          <a:endParaRPr lang="es-EC" sz="1100" kern="1200" dirty="0"/>
        </a:p>
      </dsp:txBody>
      <dsp:txXfrm>
        <a:off x="3787689" y="879217"/>
        <a:ext cx="1036410" cy="681585"/>
      </dsp:txXfrm>
    </dsp:sp>
    <dsp:sp modelId="{6611879D-5AB7-4128-B166-0BAC60C0EB92}">
      <dsp:nvSpPr>
        <dsp:cNvPr id="0" name=""/>
        <dsp:cNvSpPr/>
      </dsp:nvSpPr>
      <dsp:spPr>
        <a:xfrm>
          <a:off x="3180265" y="1988984"/>
          <a:ext cx="1425335" cy="8508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Se</a:t>
          </a:r>
          <a:r>
            <a:rPr lang="es-EC" sz="1100" kern="1200" baseline="0" dirty="0" smtClean="0"/>
            <a:t> coloca un letrero a la entrada de la finca </a:t>
          </a:r>
          <a:endParaRPr lang="es-EC" sz="1100" kern="1200" dirty="0"/>
        </a:p>
      </dsp:txBody>
      <dsp:txXfrm>
        <a:off x="3389000" y="2113582"/>
        <a:ext cx="1007865" cy="601613"/>
      </dsp:txXfrm>
    </dsp:sp>
    <dsp:sp modelId="{4FEB3AE1-B0C7-4806-92BF-D3F6B4AC15BF}">
      <dsp:nvSpPr>
        <dsp:cNvPr id="0" name=""/>
        <dsp:cNvSpPr/>
      </dsp:nvSpPr>
      <dsp:spPr>
        <a:xfrm>
          <a:off x="2094287" y="2652535"/>
          <a:ext cx="1298684" cy="8508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El</a:t>
          </a:r>
          <a:r>
            <a:rPr lang="es-ES" sz="1100" kern="1200" baseline="0" dirty="0" smtClean="0"/>
            <a:t> personal de la finca trae a parientes y amigos </a:t>
          </a:r>
          <a:endParaRPr lang="es-ES" sz="1100" kern="1200" dirty="0"/>
        </a:p>
      </dsp:txBody>
      <dsp:txXfrm>
        <a:off x="2284475" y="2777133"/>
        <a:ext cx="918308" cy="601613"/>
      </dsp:txXfrm>
    </dsp:sp>
    <dsp:sp modelId="{F4E5943D-7281-415B-B337-959EDA8E127A}">
      <dsp:nvSpPr>
        <dsp:cNvPr id="0" name=""/>
        <dsp:cNvSpPr/>
      </dsp:nvSpPr>
      <dsp:spPr>
        <a:xfrm>
          <a:off x="961816" y="1988984"/>
          <a:ext cx="1265017" cy="8508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Se</a:t>
          </a:r>
          <a:r>
            <a:rPr lang="es-EC" sz="1100" kern="1200" baseline="0" dirty="0" smtClean="0"/>
            <a:t> contrata al nuevo personal </a:t>
          </a:r>
          <a:endParaRPr lang="es-EC" sz="1100" kern="1200" dirty="0"/>
        </a:p>
      </dsp:txBody>
      <dsp:txXfrm>
        <a:off x="1147073" y="2113582"/>
        <a:ext cx="894503" cy="601613"/>
      </dsp:txXfrm>
    </dsp:sp>
    <dsp:sp modelId="{153AB717-6B0F-4A95-A53C-43742B72ACD3}">
      <dsp:nvSpPr>
        <dsp:cNvPr id="0" name=""/>
        <dsp:cNvSpPr/>
      </dsp:nvSpPr>
      <dsp:spPr>
        <a:xfrm>
          <a:off x="410282" y="769895"/>
          <a:ext cx="2014147" cy="988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El</a:t>
          </a:r>
          <a:r>
            <a:rPr lang="es-EC" sz="1100" kern="1200" baseline="0" dirty="0" smtClean="0"/>
            <a:t> personal contratado es presentado al jefe inmediato, el cual le explica las actividades a desempeñar </a:t>
          </a:r>
          <a:endParaRPr lang="es-EC" sz="1100" kern="1200" dirty="0"/>
        </a:p>
      </dsp:txBody>
      <dsp:txXfrm>
        <a:off x="705247" y="914692"/>
        <a:ext cx="1424217" cy="6991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AC806-A40C-4B31-BD5B-863BD5782355}">
      <dsp:nvSpPr>
        <dsp:cNvPr id="0" name=""/>
        <dsp:cNvSpPr/>
      </dsp:nvSpPr>
      <dsp:spPr>
        <a:xfrm>
          <a:off x="1136993" y="432475"/>
          <a:ext cx="2904697" cy="2904697"/>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0126DD-876D-4F42-9350-D2145F649B84}">
      <dsp:nvSpPr>
        <dsp:cNvPr id="0" name=""/>
        <dsp:cNvSpPr/>
      </dsp:nvSpPr>
      <dsp:spPr>
        <a:xfrm>
          <a:off x="1136993" y="432475"/>
          <a:ext cx="2904697" cy="2904697"/>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334292-5E04-4B3D-8A1A-BF6E5A6FAEE6}">
      <dsp:nvSpPr>
        <dsp:cNvPr id="0" name=""/>
        <dsp:cNvSpPr/>
      </dsp:nvSpPr>
      <dsp:spPr>
        <a:xfrm>
          <a:off x="719283" y="218892"/>
          <a:ext cx="3740118" cy="3331862"/>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53658C-DB92-484D-9E7A-CC462011AA3A}">
      <dsp:nvSpPr>
        <dsp:cNvPr id="0" name=""/>
        <dsp:cNvSpPr/>
      </dsp:nvSpPr>
      <dsp:spPr>
        <a:xfrm>
          <a:off x="1136993" y="432475"/>
          <a:ext cx="2904697" cy="2904697"/>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B3974-6BC1-435E-A3DB-1A17E2677CDE}">
      <dsp:nvSpPr>
        <dsp:cNvPr id="0" name=""/>
        <dsp:cNvSpPr/>
      </dsp:nvSpPr>
      <dsp:spPr>
        <a:xfrm>
          <a:off x="1136993" y="432475"/>
          <a:ext cx="2904697" cy="2904697"/>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900CFB-6FC6-406E-A03C-36CD6A766063}">
      <dsp:nvSpPr>
        <dsp:cNvPr id="0" name=""/>
        <dsp:cNvSpPr/>
      </dsp:nvSpPr>
      <dsp:spPr>
        <a:xfrm>
          <a:off x="1578280" y="1080124"/>
          <a:ext cx="2022124" cy="160940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s-EC" sz="3400" kern="1200" dirty="0"/>
        </a:p>
      </dsp:txBody>
      <dsp:txXfrm>
        <a:off x="1874413" y="1315815"/>
        <a:ext cx="1429858" cy="1138018"/>
      </dsp:txXfrm>
    </dsp:sp>
    <dsp:sp modelId="{12A970C7-0D99-4B95-A625-69D90602F427}">
      <dsp:nvSpPr>
        <dsp:cNvPr id="0" name=""/>
        <dsp:cNvSpPr/>
      </dsp:nvSpPr>
      <dsp:spPr>
        <a:xfrm>
          <a:off x="1875627" y="5184"/>
          <a:ext cx="1427428" cy="9219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A</a:t>
          </a:r>
          <a:r>
            <a:rPr lang="es-EC" sz="1100" kern="1200" baseline="0" dirty="0" smtClean="0"/>
            <a:t> nivel grupal existe poca comunicación</a:t>
          </a:r>
          <a:endParaRPr lang="es-EC" sz="1100" kern="1200" dirty="0"/>
        </a:p>
      </dsp:txBody>
      <dsp:txXfrm>
        <a:off x="2084669" y="140195"/>
        <a:ext cx="1009344" cy="651890"/>
      </dsp:txXfrm>
    </dsp:sp>
    <dsp:sp modelId="{5594C694-713B-4EC3-A7F5-0907DF3B77D7}">
      <dsp:nvSpPr>
        <dsp:cNvPr id="0" name=""/>
        <dsp:cNvSpPr/>
      </dsp:nvSpPr>
      <dsp:spPr>
        <a:xfrm>
          <a:off x="3133085" y="916694"/>
          <a:ext cx="1611008" cy="10594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Existe</a:t>
          </a:r>
          <a:r>
            <a:rPr lang="es-EC" sz="1100" kern="1200" baseline="0" dirty="0" smtClean="0"/>
            <a:t> distintas versiones sobre hechos cotidianos </a:t>
          </a:r>
          <a:endParaRPr lang="es-EC" sz="1100" kern="1200" dirty="0"/>
        </a:p>
      </dsp:txBody>
      <dsp:txXfrm>
        <a:off x="3369012" y="1071849"/>
        <a:ext cx="1139154" cy="749154"/>
      </dsp:txXfrm>
    </dsp:sp>
    <dsp:sp modelId="{6611879D-5AB7-4128-B166-0BAC60C0EB92}">
      <dsp:nvSpPr>
        <dsp:cNvPr id="0" name=""/>
        <dsp:cNvSpPr/>
      </dsp:nvSpPr>
      <dsp:spPr>
        <a:xfrm>
          <a:off x="2639905" y="2564986"/>
          <a:ext cx="1566635" cy="935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La toma de decisiones se realiza en los mandos altos y medios </a:t>
          </a:r>
          <a:endParaRPr lang="es-EC" sz="1100" kern="1200" dirty="0"/>
        </a:p>
      </dsp:txBody>
      <dsp:txXfrm>
        <a:off x="2869333" y="2701936"/>
        <a:ext cx="1107779" cy="661254"/>
      </dsp:txXfrm>
    </dsp:sp>
    <dsp:sp modelId="{4FEB3AE1-B0C7-4806-92BF-D3F6B4AC15BF}">
      <dsp:nvSpPr>
        <dsp:cNvPr id="0" name=""/>
        <dsp:cNvSpPr/>
      </dsp:nvSpPr>
      <dsp:spPr>
        <a:xfrm>
          <a:off x="1041746" y="2564986"/>
          <a:ext cx="1427428" cy="9351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No</a:t>
          </a:r>
          <a:r>
            <a:rPr lang="es-ES" sz="1100" kern="1200" baseline="0" dirty="0" smtClean="0"/>
            <a:t> existe una participación democrática de los trabajadores </a:t>
          </a:r>
          <a:endParaRPr lang="es-ES" sz="1100" kern="1200" dirty="0"/>
        </a:p>
      </dsp:txBody>
      <dsp:txXfrm>
        <a:off x="1250788" y="2701936"/>
        <a:ext cx="1009344" cy="661254"/>
      </dsp:txXfrm>
    </dsp:sp>
    <dsp:sp modelId="{F4E5943D-7281-415B-B337-959EDA8E127A}">
      <dsp:nvSpPr>
        <dsp:cNvPr id="0" name=""/>
        <dsp:cNvSpPr/>
      </dsp:nvSpPr>
      <dsp:spPr>
        <a:xfrm>
          <a:off x="331961" y="762338"/>
          <a:ext cx="1816265" cy="1368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El esquema de remuneración es estático  indistintamente del esfuerzo realizado </a:t>
          </a:r>
          <a:endParaRPr lang="es-EC" sz="1100" kern="1200" dirty="0"/>
        </a:p>
      </dsp:txBody>
      <dsp:txXfrm>
        <a:off x="597947" y="962703"/>
        <a:ext cx="1284293" cy="9674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635C3-AEF5-433C-917F-C22D0784E136}">
      <dsp:nvSpPr>
        <dsp:cNvPr id="0" name=""/>
        <dsp:cNvSpPr/>
      </dsp:nvSpPr>
      <dsp:spPr>
        <a:xfrm>
          <a:off x="0" y="0"/>
          <a:ext cx="3056793" cy="3013295"/>
        </a:xfrm>
        <a:prstGeom prst="roundRect">
          <a:avLst>
            <a:gd name="adj" fmla="val 5000"/>
          </a:avLst>
        </a:prstGeom>
        <a:gradFill rotWithShape="0">
          <a:gsLst>
            <a:gs pos="0">
              <a:schemeClr val="lt1">
                <a:hueOff val="0"/>
                <a:satOff val="0"/>
                <a:lumOff val="0"/>
                <a:alphaOff val="0"/>
                <a:tint val="98000"/>
                <a:shade val="25000"/>
                <a:satMod val="250000"/>
              </a:schemeClr>
            </a:gs>
            <a:gs pos="68000">
              <a:schemeClr val="lt1">
                <a:hueOff val="0"/>
                <a:satOff val="0"/>
                <a:lumOff val="0"/>
                <a:alphaOff val="0"/>
                <a:tint val="86000"/>
                <a:satMod val="115000"/>
              </a:schemeClr>
            </a:gs>
            <a:gs pos="100000">
              <a:schemeClr val="l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015" rIns="155575" bIns="0" numCol="1" spcCol="1270" anchor="t" anchorCtr="0">
          <a:noAutofit/>
        </a:bodyPr>
        <a:lstStyle/>
        <a:p>
          <a:pPr lvl="0" algn="ctr" defTabSz="1555750">
            <a:lnSpc>
              <a:spcPct val="90000"/>
            </a:lnSpc>
            <a:spcBef>
              <a:spcPct val="0"/>
            </a:spcBef>
            <a:spcAft>
              <a:spcPct val="35000"/>
            </a:spcAft>
          </a:pPr>
          <a:endParaRPr lang="es-ES" sz="3500" b="1" kern="1200" dirty="0"/>
        </a:p>
      </dsp:txBody>
      <dsp:txXfrm rot="16200000">
        <a:off x="-929771" y="929771"/>
        <a:ext cx="2470901" cy="611358"/>
      </dsp:txXfrm>
    </dsp:sp>
    <dsp:sp modelId="{5213CACE-E7AF-4786-836D-FB486BDB9160}">
      <dsp:nvSpPr>
        <dsp:cNvPr id="0" name=""/>
        <dsp:cNvSpPr/>
      </dsp:nvSpPr>
      <dsp:spPr>
        <a:xfrm>
          <a:off x="590030" y="0"/>
          <a:ext cx="2277311" cy="3013295"/>
        </a:xfrm>
        <a:prstGeom prst="rect">
          <a:avLst/>
        </a:prstGeom>
        <a:noFill/>
        <a:ln>
          <a:noFill/>
        </a:ln>
        <a:effectLst>
          <a:outerShdw blurRad="57150" dist="38100" dir="5400000" algn="ctr" rotWithShape="0">
            <a:schemeClr val="lt1">
              <a:hueOff val="0"/>
              <a:satOff val="0"/>
              <a:lumOff val="0"/>
              <a:alphaOff val="0"/>
              <a:shade val="9000"/>
              <a:alpha val="48000"/>
              <a:satMod val="105000"/>
            </a:scheme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lvl="0" algn="just" defTabSz="622300">
            <a:lnSpc>
              <a:spcPct val="90000"/>
            </a:lnSpc>
            <a:spcBef>
              <a:spcPct val="0"/>
            </a:spcBef>
            <a:spcAft>
              <a:spcPct val="35000"/>
            </a:spcAft>
          </a:pPr>
          <a:endParaRPr lang="es-EC" sz="1400" kern="1200" dirty="0" smtClean="0"/>
        </a:p>
        <a:p>
          <a:pPr lvl="0" algn="just" defTabSz="622300">
            <a:lnSpc>
              <a:spcPct val="90000"/>
            </a:lnSpc>
            <a:spcBef>
              <a:spcPct val="0"/>
            </a:spcBef>
            <a:spcAft>
              <a:spcPct val="35000"/>
            </a:spcAft>
          </a:pPr>
          <a:r>
            <a:rPr lang="es-EC" sz="1400" b="0" kern="1200" dirty="0" smtClean="0">
              <a:latin typeface="Times New Roman" pitchFamily="18" charset="0"/>
              <a:cs typeface="Times New Roman" pitchFamily="18" charset="0"/>
            </a:rPr>
            <a:t>Se trata de una investigación que  se encuentra dentro del paradigma positivista e interpretativo, que integra el método  cuantitativo y cualitativo, en el primer caso utiliza la estadística para el análisis descriptivo y la encuesta como constructo para la recolección de datos . Para el análisis cualitativo esta el estudio </a:t>
          </a:r>
          <a:r>
            <a:rPr lang="es-EC" sz="1400" b="0" kern="1200" dirty="0" smtClean="0">
              <a:solidFill>
                <a:schemeClr val="tx1"/>
              </a:solidFill>
              <a:latin typeface="Times New Roman" pitchFamily="18" charset="0"/>
              <a:cs typeface="Times New Roman" pitchFamily="18" charset="0"/>
            </a:rPr>
            <a:t>documenta</a:t>
          </a:r>
          <a:r>
            <a:rPr lang="es-EC" sz="1400" b="0" kern="1200" dirty="0" smtClean="0">
              <a:latin typeface="Times New Roman" pitchFamily="18" charset="0"/>
              <a:cs typeface="Times New Roman" pitchFamily="18" charset="0"/>
            </a:rPr>
            <a:t>l.</a:t>
          </a:r>
          <a:endParaRPr lang="es-ES" sz="1400" b="0" kern="1200" dirty="0" smtClean="0">
            <a:latin typeface="Times New Roman" pitchFamily="18" charset="0"/>
            <a:cs typeface="Times New Roman" pitchFamily="18" charset="0"/>
          </a:endParaRPr>
        </a:p>
      </dsp:txBody>
      <dsp:txXfrm>
        <a:off x="590030" y="0"/>
        <a:ext cx="2277311" cy="3013295"/>
      </dsp:txXfrm>
    </dsp:sp>
    <dsp:sp modelId="{B878288D-E015-4D64-BB6C-36DF9BD5A8E2}">
      <dsp:nvSpPr>
        <dsp:cNvPr id="0" name=""/>
        <dsp:cNvSpPr/>
      </dsp:nvSpPr>
      <dsp:spPr>
        <a:xfrm>
          <a:off x="3141252" y="0"/>
          <a:ext cx="2762604" cy="3013295"/>
        </a:xfrm>
        <a:prstGeom prst="roundRect">
          <a:avLst>
            <a:gd name="adj" fmla="val 5000"/>
          </a:avLst>
        </a:prstGeom>
        <a:gradFill rotWithShape="0">
          <a:gsLst>
            <a:gs pos="0">
              <a:schemeClr val="lt1">
                <a:hueOff val="0"/>
                <a:satOff val="0"/>
                <a:lumOff val="0"/>
                <a:alphaOff val="0"/>
                <a:tint val="98000"/>
                <a:shade val="25000"/>
                <a:satMod val="250000"/>
              </a:schemeClr>
            </a:gs>
            <a:gs pos="68000">
              <a:schemeClr val="lt1">
                <a:hueOff val="0"/>
                <a:satOff val="0"/>
                <a:lumOff val="0"/>
                <a:alphaOff val="0"/>
                <a:tint val="86000"/>
                <a:satMod val="115000"/>
              </a:schemeClr>
            </a:gs>
            <a:gs pos="100000">
              <a:schemeClr val="l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06299" rIns="137795" bIns="0" numCol="1" spcCol="1270" anchor="t" anchorCtr="0">
          <a:noAutofit/>
        </a:bodyPr>
        <a:lstStyle/>
        <a:p>
          <a:pPr lvl="0" algn="ctr" defTabSz="1377950">
            <a:lnSpc>
              <a:spcPct val="90000"/>
            </a:lnSpc>
            <a:spcBef>
              <a:spcPct val="0"/>
            </a:spcBef>
            <a:spcAft>
              <a:spcPct val="35000"/>
            </a:spcAft>
          </a:pPr>
          <a:endParaRPr lang="es-ES" sz="3100" b="1" kern="1200" dirty="0"/>
        </a:p>
      </dsp:txBody>
      <dsp:txXfrm rot="16200000">
        <a:off x="2182062" y="959190"/>
        <a:ext cx="2470901" cy="552520"/>
      </dsp:txXfrm>
    </dsp:sp>
    <dsp:sp modelId="{0F539CA2-9CA0-410D-9DC7-4AF4EA3EE85A}">
      <dsp:nvSpPr>
        <dsp:cNvPr id="0" name=""/>
        <dsp:cNvSpPr/>
      </dsp:nvSpPr>
      <dsp:spPr>
        <a:xfrm rot="5400000">
          <a:off x="2951720" y="2376920"/>
          <a:ext cx="442991" cy="414390"/>
        </a:xfrm>
        <a:prstGeom prst="flowChartExtra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F95B375-7243-47D1-916A-466E394DB3B1}">
      <dsp:nvSpPr>
        <dsp:cNvPr id="0" name=""/>
        <dsp:cNvSpPr/>
      </dsp:nvSpPr>
      <dsp:spPr>
        <a:xfrm>
          <a:off x="3693773" y="0"/>
          <a:ext cx="2058140" cy="3013295"/>
        </a:xfrm>
        <a:prstGeom prst="rect">
          <a:avLst/>
        </a:prstGeom>
        <a:noFill/>
        <a:ln>
          <a:noFill/>
        </a:ln>
        <a:effectLst>
          <a:outerShdw blurRad="57150" dist="38100" dir="5400000" algn="ctr" rotWithShape="0">
            <a:schemeClr val="lt1">
              <a:hueOff val="0"/>
              <a:satOff val="0"/>
              <a:lumOff val="0"/>
              <a:alphaOff val="0"/>
              <a:shade val="9000"/>
              <a:alpha val="48000"/>
              <a:satMod val="105000"/>
            </a:scheme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endParaRPr lang="es-ES" sz="1500" kern="1200" dirty="0" smtClean="0"/>
        </a:p>
      </dsp:txBody>
      <dsp:txXfrm>
        <a:off x="3693773" y="0"/>
        <a:ext cx="2058140" cy="3013295"/>
      </dsp:txXfrm>
    </dsp:sp>
    <dsp:sp modelId="{A3C678E0-4256-459B-A7A6-625A67088925}">
      <dsp:nvSpPr>
        <dsp:cNvPr id="0" name=""/>
        <dsp:cNvSpPr/>
      </dsp:nvSpPr>
      <dsp:spPr>
        <a:xfrm>
          <a:off x="6023284" y="0"/>
          <a:ext cx="2653011" cy="3013295"/>
        </a:xfrm>
        <a:prstGeom prst="roundRect">
          <a:avLst>
            <a:gd name="adj" fmla="val 5000"/>
          </a:avLst>
        </a:prstGeom>
        <a:gradFill rotWithShape="0">
          <a:gsLst>
            <a:gs pos="0">
              <a:schemeClr val="lt1">
                <a:hueOff val="0"/>
                <a:satOff val="0"/>
                <a:lumOff val="0"/>
                <a:alphaOff val="0"/>
                <a:tint val="98000"/>
                <a:shade val="25000"/>
                <a:satMod val="250000"/>
              </a:schemeClr>
            </a:gs>
            <a:gs pos="68000">
              <a:schemeClr val="lt1">
                <a:hueOff val="0"/>
                <a:satOff val="0"/>
                <a:lumOff val="0"/>
                <a:alphaOff val="0"/>
                <a:tint val="86000"/>
                <a:satMod val="115000"/>
              </a:schemeClr>
            </a:gs>
            <a:gs pos="100000">
              <a:schemeClr val="l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lt1">
              <a:hueOff val="0"/>
              <a:satOff val="0"/>
              <a:lumOff val="0"/>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02870" rIns="133350" bIns="0" numCol="1" spcCol="1270" anchor="t" anchorCtr="0">
          <a:noAutofit/>
        </a:bodyPr>
        <a:lstStyle/>
        <a:p>
          <a:pPr lvl="0" algn="ctr" defTabSz="1333500">
            <a:lnSpc>
              <a:spcPct val="90000"/>
            </a:lnSpc>
            <a:spcBef>
              <a:spcPct val="0"/>
            </a:spcBef>
            <a:spcAft>
              <a:spcPct val="35000"/>
            </a:spcAft>
          </a:pPr>
          <a:endParaRPr lang="es-ES" sz="3000" b="1" kern="1200" dirty="0"/>
        </a:p>
      </dsp:txBody>
      <dsp:txXfrm rot="16200000">
        <a:off x="5053134" y="970149"/>
        <a:ext cx="2470901" cy="530602"/>
      </dsp:txXfrm>
    </dsp:sp>
    <dsp:sp modelId="{5ED56E58-0F95-45E3-B7C0-30E0B36310E5}">
      <dsp:nvSpPr>
        <dsp:cNvPr id="0" name=""/>
        <dsp:cNvSpPr/>
      </dsp:nvSpPr>
      <dsp:spPr>
        <a:xfrm rot="5400000">
          <a:off x="5811015" y="2376920"/>
          <a:ext cx="442991" cy="414390"/>
        </a:xfrm>
        <a:prstGeom prst="flowChartExtra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5CF2F4C-46FA-4B46-89D3-E92441AA055D}">
      <dsp:nvSpPr>
        <dsp:cNvPr id="0" name=""/>
        <dsp:cNvSpPr/>
      </dsp:nvSpPr>
      <dsp:spPr>
        <a:xfrm>
          <a:off x="6561832" y="0"/>
          <a:ext cx="1976493" cy="3013295"/>
        </a:xfrm>
        <a:prstGeom prst="rect">
          <a:avLst/>
        </a:prstGeom>
        <a:noFill/>
        <a:ln>
          <a:noFill/>
        </a:ln>
        <a:effectLst>
          <a:outerShdw blurRad="57150" dist="38100" dir="5400000" algn="ctr" rotWithShape="0">
            <a:schemeClr val="lt1">
              <a:hueOff val="0"/>
              <a:satOff val="0"/>
              <a:lumOff val="0"/>
              <a:alphaOff val="0"/>
              <a:shade val="9000"/>
              <a:alpha val="48000"/>
              <a:satMod val="105000"/>
            </a:scheme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endParaRPr lang="es-ES" sz="1400" kern="1200" dirty="0" smtClean="0"/>
        </a:p>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El estudio se iniciará a partir de un diagnóstico para la recopilación de información disponible en la empresa.</a:t>
          </a:r>
        </a:p>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Posteriormente se elaborará una matriz de operacionalización que integra variables, dimensiones e indicadores, la misma que sustenta la estructura de la </a:t>
          </a:r>
          <a:r>
            <a:rPr lang="es-EC" sz="1400" b="0" kern="1200" dirty="0" smtClean="0">
              <a:latin typeface="Times New Roman" pitchFamily="18" charset="0"/>
              <a:cs typeface="Times New Roman" pitchFamily="18" charset="0"/>
            </a:rPr>
            <a:t>encuesta.</a:t>
          </a:r>
          <a:endParaRPr lang="es-ES" sz="1400" b="0" kern="1200" dirty="0">
            <a:latin typeface="Times New Roman" pitchFamily="18" charset="0"/>
            <a:cs typeface="Times New Roman" pitchFamily="18" charset="0"/>
          </a:endParaRPr>
        </a:p>
      </dsp:txBody>
      <dsp:txXfrm>
        <a:off x="6561832" y="0"/>
        <a:ext cx="1976493" cy="30132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DB7DBD-4994-42B9-AE2B-7B45E595EFF0}" type="datetimeFigureOut">
              <a:rPr lang="es-EC" smtClean="0"/>
              <a:pPr/>
              <a:t>17/12/2013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FB7683-7A64-4F99-9AD9-4C167506F0DD}" type="slidenum">
              <a:rPr lang="es-EC" smtClean="0"/>
              <a:pPr/>
              <a:t>‹Nº›</a:t>
            </a:fld>
            <a:endParaRPr lang="es-EC"/>
          </a:p>
        </p:txBody>
      </p:sp>
    </p:spTree>
    <p:extLst>
      <p:ext uri="{BB962C8B-B14F-4D97-AF65-F5344CB8AC3E}">
        <p14:creationId xmlns:p14="http://schemas.microsoft.com/office/powerpoint/2010/main" val="224583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FFB7683-7A64-4F99-9AD9-4C167506F0DD}" type="slidenum">
              <a:rPr lang="es-EC" smtClean="0"/>
              <a:pPr/>
              <a:t>1</a:t>
            </a:fld>
            <a:endParaRPr lang="es-EC"/>
          </a:p>
        </p:txBody>
      </p:sp>
    </p:spTree>
    <p:extLst>
      <p:ext uri="{BB962C8B-B14F-4D97-AF65-F5344CB8AC3E}">
        <p14:creationId xmlns:p14="http://schemas.microsoft.com/office/powerpoint/2010/main" val="159652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FFB7683-7A64-4F99-9AD9-4C167506F0DD}" type="slidenum">
              <a:rPr lang="es-EC" smtClean="0"/>
              <a:pPr/>
              <a:t>2</a:t>
            </a:fld>
            <a:endParaRPr lang="es-EC"/>
          </a:p>
        </p:txBody>
      </p:sp>
    </p:spTree>
    <p:extLst>
      <p:ext uri="{BB962C8B-B14F-4D97-AF65-F5344CB8AC3E}">
        <p14:creationId xmlns:p14="http://schemas.microsoft.com/office/powerpoint/2010/main" val="278709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FFB7683-7A64-4F99-9AD9-4C167506F0DD}" type="slidenum">
              <a:rPr lang="es-EC" smtClean="0"/>
              <a:pPr/>
              <a:t>13</a:t>
            </a:fld>
            <a:endParaRPr lang="es-EC"/>
          </a:p>
        </p:txBody>
      </p:sp>
    </p:spTree>
    <p:extLst>
      <p:ext uri="{BB962C8B-B14F-4D97-AF65-F5344CB8AC3E}">
        <p14:creationId xmlns:p14="http://schemas.microsoft.com/office/powerpoint/2010/main" val="28229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FFB7683-7A64-4F99-9AD9-4C167506F0DD}" type="slidenum">
              <a:rPr lang="es-EC" smtClean="0"/>
              <a:pPr/>
              <a:t>41</a:t>
            </a:fld>
            <a:endParaRPr lang="es-EC"/>
          </a:p>
        </p:txBody>
      </p:sp>
    </p:spTree>
    <p:extLst>
      <p:ext uri="{BB962C8B-B14F-4D97-AF65-F5344CB8AC3E}">
        <p14:creationId xmlns:p14="http://schemas.microsoft.com/office/powerpoint/2010/main" val="28135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19" name="Footer Placeholder 18"/>
          <p:cNvSpPr>
            <a:spLocks noGrp="1"/>
          </p:cNvSpPr>
          <p:nvPr>
            <p:ph type="ftr" sz="quarter" idx="11"/>
          </p:nvPr>
        </p:nvSpPr>
        <p:spPr/>
        <p:txBody>
          <a:bodyPr/>
          <a:lstStyle/>
          <a:p>
            <a:endParaRPr lang="es-EC" dirty="0"/>
          </a:p>
        </p:txBody>
      </p:sp>
      <p:sp>
        <p:nvSpPr>
          <p:cNvPr id="27" name="Slide Number Placeholder 26"/>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C" dirty="0"/>
          </a:p>
        </p:txBody>
      </p:sp>
    </p:spTree>
    <p:extLst>
      <p:ext uri="{BB962C8B-B14F-4D97-AF65-F5344CB8AC3E}">
        <p14:creationId xmlns:p14="http://schemas.microsoft.com/office/powerpoint/2010/main" val="3244839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58074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D0E9FA71-EE81-4182-901F-11B762A549B5}" type="slidenum">
              <a:rPr lang="es-EC" smtClean="0"/>
              <a:pPr/>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780CDE2F-9865-4371-9D7F-25F00433E2A7}" type="datetimeFigureOut">
              <a:rPr lang="es-EC" smtClean="0"/>
              <a:pPr/>
              <a:t>17/12/2013</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a:xfrm>
            <a:off x="8077200" y="6356350"/>
            <a:ext cx="609600" cy="365125"/>
          </a:xfrm>
        </p:spPr>
        <p:txBody>
          <a:bodyPr/>
          <a:lstStyle/>
          <a:p>
            <a:fld id="{D0E9FA71-EE81-4182-901F-11B762A549B5}" type="slidenum">
              <a:rPr lang="es-EC" smtClean="0"/>
              <a:pPr/>
              <a:t>‹Nº›</a:t>
            </a:fld>
            <a:endParaRPr lang="es-EC"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80CDE2F-9865-4371-9D7F-25F00433E2A7}" type="datetimeFigureOut">
              <a:rPr lang="es-EC" smtClean="0"/>
              <a:pPr/>
              <a:t>17/12/2013</a:t>
            </a:fld>
            <a:endParaRPr lang="es-EC"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0E9FA71-EE81-4182-901F-11B762A549B5}" type="slidenum">
              <a:rPr lang="es-EC" smtClean="0"/>
              <a:pPr/>
              <a:t>‹Nº›</a:t>
            </a:fld>
            <a:endParaRPr lang="es-EC"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2" r:id="rId12"/>
    <p:sldLayoutId id="2147483783"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9.emf"/><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1.emf"/><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5.emf"/><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9.emf"/><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7.emf"/><Relationship Id="rId4" Type="http://schemas.openxmlformats.org/officeDocument/2006/relationships/image" Target="../media/image56.emf"/></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1.emf"/><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5.emf"/><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emf"/><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3.emf"/><Relationship Id="rId4" Type="http://schemas.openxmlformats.org/officeDocument/2006/relationships/image" Target="../media/image72.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2">
                <a:lumMod val="75000"/>
              </a:schemeClr>
            </a:gs>
            <a:gs pos="25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4" name="3 Rectángulo"/>
          <p:cNvSpPr/>
          <p:nvPr/>
        </p:nvSpPr>
        <p:spPr>
          <a:xfrm>
            <a:off x="593728" y="2190051"/>
            <a:ext cx="7992888" cy="5170646"/>
          </a:xfrm>
          <a:prstGeom prst="rect">
            <a:avLst/>
          </a:prstGeom>
        </p:spPr>
        <p:txBody>
          <a:bodyPr wrap="square">
            <a:spAutoFit/>
          </a:bodyPr>
          <a:lstStyle/>
          <a:p>
            <a:pPr algn="ctr"/>
            <a:endParaRPr lang="es-ES" b="1" dirty="0" smtClean="0"/>
          </a:p>
          <a:p>
            <a:pPr algn="ctr"/>
            <a:r>
              <a:rPr lang="es-EC" dirty="0" smtClean="0">
                <a:latin typeface="Times New Roman" pitchFamily="18" charset="0"/>
                <a:cs typeface="Times New Roman" pitchFamily="18" charset="0"/>
              </a:rPr>
              <a:t>UNIVERSIDAD DE LAS FUERZAS ARMADAS – ESPE</a:t>
            </a:r>
          </a:p>
          <a:p>
            <a:pPr algn="ctr"/>
            <a:endParaRPr lang="es-EC" dirty="0" smtClean="0">
              <a:latin typeface="Times New Roman" pitchFamily="18" charset="0"/>
              <a:cs typeface="Times New Roman" pitchFamily="18" charset="0"/>
            </a:endParaRPr>
          </a:p>
          <a:p>
            <a:pPr algn="ctr"/>
            <a:r>
              <a:rPr lang="es-ES" b="1" dirty="0">
                <a:latin typeface="Times New Roman" pitchFamily="18" charset="0"/>
                <a:cs typeface="Times New Roman" pitchFamily="18" charset="0"/>
              </a:rPr>
              <a:t>UNIDAD DE GESTIÓN DE POSTGRADOS</a:t>
            </a:r>
          </a:p>
          <a:p>
            <a:pPr algn="ctr"/>
            <a:r>
              <a:rPr lang="es-EC" dirty="0" smtClean="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ctr"/>
            <a:r>
              <a:rPr lang="es-ES" b="1" dirty="0">
                <a:latin typeface="Times New Roman" pitchFamily="18" charset="0"/>
                <a:cs typeface="Times New Roman" pitchFamily="18" charset="0"/>
              </a:rPr>
              <a:t> </a:t>
            </a:r>
            <a:r>
              <a:rPr lang="es-ES" b="1" dirty="0" smtClean="0">
                <a:latin typeface="Times New Roman" pitchFamily="18" charset="0"/>
                <a:cs typeface="Times New Roman" pitchFamily="18" charset="0"/>
              </a:rPr>
              <a:t>MAESTRÍA </a:t>
            </a:r>
            <a:r>
              <a:rPr lang="es-ES" b="1" dirty="0">
                <a:latin typeface="Times New Roman" pitchFamily="18" charset="0"/>
                <a:cs typeface="Times New Roman" pitchFamily="18" charset="0"/>
              </a:rPr>
              <a:t>EN GESTI</a:t>
            </a:r>
            <a:r>
              <a:rPr lang="es-EC" b="1" dirty="0">
                <a:latin typeface="Times New Roman" pitchFamily="18" charset="0"/>
                <a:cs typeface="Times New Roman" pitchFamily="18" charset="0"/>
              </a:rPr>
              <a:t>Ó</a:t>
            </a:r>
            <a:r>
              <a:rPr lang="es-ES" b="1" dirty="0">
                <a:latin typeface="Times New Roman" pitchFamily="18" charset="0"/>
                <a:cs typeface="Times New Roman" pitchFamily="18" charset="0"/>
              </a:rPr>
              <a:t>N DE LA CALIDAD Y </a:t>
            </a:r>
            <a:r>
              <a:rPr lang="es-ES" b="1" dirty="0" smtClean="0">
                <a:latin typeface="Times New Roman" pitchFamily="18" charset="0"/>
                <a:cs typeface="Times New Roman" pitchFamily="18" charset="0"/>
              </a:rPr>
              <a:t>PRODUCTIVIDAD</a:t>
            </a:r>
          </a:p>
          <a:p>
            <a:pPr algn="ctr"/>
            <a:endParaRPr lang="es-EC" dirty="0">
              <a:latin typeface="Times New Roman" pitchFamily="18" charset="0"/>
              <a:cs typeface="Times New Roman" pitchFamily="18" charset="0"/>
            </a:endParaRPr>
          </a:p>
          <a:p>
            <a:pPr algn="ctr"/>
            <a:r>
              <a:rPr lang="es-EC" dirty="0" smtClean="0">
                <a:latin typeface="Times New Roman" pitchFamily="18" charset="0"/>
                <a:cs typeface="Times New Roman" pitchFamily="18" charset="0"/>
              </a:rPr>
              <a:t>TEMA:</a:t>
            </a:r>
            <a:r>
              <a:rPr lang="es-ES" b="1" dirty="0">
                <a:latin typeface="Times New Roman" pitchFamily="18" charset="0"/>
                <a:cs typeface="Times New Roman" pitchFamily="18" charset="0"/>
              </a:rPr>
              <a:t> </a:t>
            </a:r>
            <a:r>
              <a:rPr lang="es-ES" b="1" dirty="0" smtClean="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ctr">
              <a:lnSpc>
                <a:spcPct val="200000"/>
              </a:lnSpc>
            </a:pPr>
            <a:r>
              <a:rPr lang="es-EC" sz="1600" b="1" dirty="0" smtClean="0">
                <a:effectLst>
                  <a:outerShdw blurRad="38100" dist="38100" dir="2700000" algn="tl">
                    <a:srgbClr val="000000">
                      <a:alpha val="43137"/>
                    </a:srgbClr>
                  </a:outerShdw>
                </a:effectLst>
                <a:latin typeface="Times New Roman" pitchFamily="18" charset="0"/>
                <a:cs typeface="Times New Roman" pitchFamily="18" charset="0"/>
              </a:rPr>
              <a:t>ESTRATEGIAS </a:t>
            </a:r>
            <a:r>
              <a:rPr lang="es-EC" sz="1600" b="1" dirty="0">
                <a:effectLst>
                  <a:outerShdw blurRad="38100" dist="38100" dir="2700000" algn="tl">
                    <a:srgbClr val="000000">
                      <a:alpha val="43137"/>
                    </a:srgbClr>
                  </a:outerShdw>
                </a:effectLst>
                <a:latin typeface="Times New Roman" pitchFamily="18" charset="0"/>
                <a:cs typeface="Times New Roman" pitchFamily="18" charset="0"/>
              </a:rPr>
              <a:t>SISTÉMICAS PARA MEJORAR LA CALIDAD DE VIDA LABORAL DEL PERSONAL DE PRIMERA LÍNEA DE LA FLORÍCOLA ROSAMONT S.A. </a:t>
            </a:r>
            <a:endParaRPr lang="es-ES" sz="16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200000"/>
              </a:lnSpc>
            </a:pPr>
            <a:r>
              <a:rPr lang="es-ES" sz="1600" b="1" dirty="0" smtClean="0">
                <a:effectLst>
                  <a:outerShdw blurRad="38100" dist="38100" dir="2700000" algn="tl">
                    <a:srgbClr val="000000">
                      <a:alpha val="43137"/>
                    </a:srgbClr>
                  </a:outerShdw>
                </a:effectLst>
                <a:latin typeface="Times New Roman" pitchFamily="18" charset="0"/>
                <a:cs typeface="Times New Roman" pitchFamily="18" charset="0"/>
              </a:rPr>
              <a:t>Andrea Pantoja Rueda </a:t>
            </a:r>
          </a:p>
          <a:p>
            <a:pPr algn="ctr"/>
            <a:endParaRPr lang="es-ES"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1600" b="1" dirty="0" err="1" smtClean="0">
                <a:effectLst>
                  <a:outerShdw blurRad="38100" dist="38100" dir="2700000" algn="tl">
                    <a:srgbClr val="000000">
                      <a:alpha val="43137"/>
                    </a:srgbClr>
                  </a:outerShdw>
                </a:effectLst>
                <a:latin typeface="Times New Roman" pitchFamily="18" charset="0"/>
                <a:cs typeface="Times New Roman" pitchFamily="18" charset="0"/>
              </a:rPr>
              <a:t>Diciembre</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 - 2013</a:t>
            </a:r>
            <a:endParaRPr lang="es-EC" sz="16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s-ES" dirty="0"/>
              <a:t> </a:t>
            </a:r>
            <a:endParaRPr lang="es-EC" dirty="0"/>
          </a:p>
          <a:p>
            <a:pPr algn="ctr"/>
            <a:r>
              <a:rPr lang="es-ES" dirty="0"/>
              <a:t> </a:t>
            </a:r>
            <a:endParaRPr lang="es-EC" dirty="0"/>
          </a:p>
          <a:p>
            <a:endParaRPr lang="es-EC"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781" y="476672"/>
            <a:ext cx="1323998" cy="118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432" y="1735548"/>
            <a:ext cx="2130695" cy="61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402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67544" y="1124744"/>
            <a:ext cx="8496945" cy="720080"/>
          </a:xfrm>
        </p:spPr>
        <p:txBody>
          <a:bodyPr>
            <a:noAutofit/>
          </a:bodyPr>
          <a:lstStyle/>
          <a:p>
            <a:pPr marL="0" indent="0" algn="ctr">
              <a:buNone/>
            </a:pPr>
            <a:r>
              <a:rPr lang="es-EC" sz="2800" b="1" dirty="0" smtClean="0">
                <a:solidFill>
                  <a:srgbClr val="00B050"/>
                </a:solidFill>
                <a:latin typeface="Times New Roman" pitchFamily="18" charset="0"/>
                <a:cs typeface="Times New Roman" pitchFamily="18" charset="0"/>
              </a:rPr>
              <a:t> </a:t>
            </a:r>
            <a:r>
              <a:rPr lang="es-EC" sz="2400" b="1" dirty="0" smtClean="0">
                <a:solidFill>
                  <a:srgbClr val="00B050"/>
                </a:solidFill>
                <a:latin typeface="Times New Roman" pitchFamily="18" charset="0"/>
                <a:cs typeface="Times New Roman" pitchFamily="18" charset="0"/>
              </a:rPr>
              <a:t>PROMEDIOS SEMANALES DE COSECHA PERSONAL DE PRIMERA LÍNEA  ROSAMONT S.A </a:t>
            </a:r>
            <a:br>
              <a:rPr lang="es-EC" sz="2400" b="1" dirty="0" smtClean="0">
                <a:solidFill>
                  <a:srgbClr val="00B050"/>
                </a:solidFill>
                <a:latin typeface="Times New Roman" pitchFamily="18" charset="0"/>
                <a:cs typeface="Times New Roman" pitchFamily="18" charset="0"/>
              </a:rPr>
            </a:br>
            <a:endParaRPr lang="es-EC" sz="2400" b="1" dirty="0">
              <a:solidFill>
                <a:srgbClr val="00B050"/>
              </a:solidFill>
              <a:latin typeface="Times New Roman" pitchFamily="18" charset="0"/>
              <a:cs typeface="Times New Roman" pitchFamily="18" charset="0"/>
            </a:endParaRPr>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6164745" cy="50187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7" y="2276872"/>
            <a:ext cx="2448272"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572000" y="2830713"/>
            <a:ext cx="1656183" cy="246221"/>
          </a:xfrm>
          <a:prstGeom prst="rect">
            <a:avLst/>
          </a:prstGeom>
          <a:noFill/>
        </p:spPr>
        <p:txBody>
          <a:bodyPr wrap="square" rtlCol="0">
            <a:spAutoFit/>
          </a:bodyPr>
          <a:lstStyle/>
          <a:p>
            <a:r>
              <a:rPr lang="es-EC" sz="1000" dirty="0" smtClean="0"/>
              <a:t>ESTANDAR EMPRESA</a:t>
            </a:r>
            <a:endParaRPr lang="es-EC" sz="1000"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8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154"/>
                                        </p:tgtEl>
                                        <p:attrNameLst>
                                          <p:attrName>style.visibility</p:attrName>
                                        </p:attrNameLst>
                                      </p:cBhvr>
                                      <p:to>
                                        <p:strVal val="visible"/>
                                      </p:to>
                                    </p:set>
                                    <p:anim calcmode="lin" valueType="num">
                                      <p:cBhvr additive="base">
                                        <p:cTn id="19" dur="500" fill="hold"/>
                                        <p:tgtEl>
                                          <p:spTgt spid="49154"/>
                                        </p:tgtEl>
                                        <p:attrNameLst>
                                          <p:attrName>ppt_x</p:attrName>
                                        </p:attrNameLst>
                                      </p:cBhvr>
                                      <p:tavLst>
                                        <p:tav tm="0">
                                          <p:val>
                                            <p:strVal val="#ppt_x"/>
                                          </p:val>
                                        </p:tav>
                                        <p:tav tm="100000">
                                          <p:val>
                                            <p:strVal val="#ppt_x"/>
                                          </p:val>
                                        </p:tav>
                                      </p:tavLst>
                                    </p:anim>
                                    <p:anim calcmode="lin" valueType="num">
                                      <p:cBhvr additive="base">
                                        <p:cTn id="20"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179511" y="764704"/>
            <a:ext cx="8760705" cy="360040"/>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PRINCIPALES MOTIVOS DE RECLAMOS DE LOS CLIENTES  </a:t>
            </a:r>
            <a:endParaRPr lang="es-EC" sz="2400" b="1" dirty="0">
              <a:solidFill>
                <a:srgbClr val="00B050"/>
              </a:solidFill>
              <a:latin typeface="Times New Roman" pitchFamily="18" charset="0"/>
              <a:cs typeface="Times New Roman" pitchFamily="18" charset="0"/>
            </a:endParaRPr>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68761"/>
            <a:ext cx="432048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61048"/>
            <a:ext cx="444022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10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0178"/>
                                        </p:tgtEl>
                                        <p:attrNameLst>
                                          <p:attrName>style.visibility</p:attrName>
                                        </p:attrNameLst>
                                      </p:cBhvr>
                                      <p:to>
                                        <p:strVal val="visible"/>
                                      </p:to>
                                    </p:set>
                                    <p:animEffect transition="in" filter="barn(inVertical)">
                                      <p:cBhvr>
                                        <p:cTn id="13" dur="500"/>
                                        <p:tgtEl>
                                          <p:spTgt spid="501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0179"/>
                                        </p:tgtEl>
                                        <p:attrNameLst>
                                          <p:attrName>style.visibility</p:attrName>
                                        </p:attrNameLst>
                                      </p:cBhvr>
                                      <p:to>
                                        <p:strVal val="visible"/>
                                      </p:to>
                                    </p:set>
                                    <p:animEffect transition="in" filter="barn(inVertical)">
                                      <p:cBhvr>
                                        <p:cTn id="18"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478404"/>
            <a:ext cx="9144000" cy="7920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2400" dirty="0" smtClean="0">
                <a:solidFill>
                  <a:srgbClr val="00B050"/>
                </a:solidFill>
              </a:rPr>
              <a:t> </a:t>
            </a:r>
            <a:r>
              <a:rPr lang="es-EC" sz="2400" dirty="0" smtClean="0">
                <a:solidFill>
                  <a:srgbClr val="00B050"/>
                </a:solidFill>
                <a:latin typeface="Times New Roman" pitchFamily="18" charset="0"/>
                <a:cs typeface="Times New Roman" pitchFamily="18" charset="0"/>
              </a:rPr>
              <a:t>PROBLEMAS  EN LA SELECCIÓN DEL PERSONAL  DE PRIMERA LINEA Y COMPORTAMIENTO GRUPAL </a:t>
            </a:r>
            <a:endParaRPr lang="es-EC" sz="2400" dirty="0">
              <a:solidFill>
                <a:srgbClr val="00B050"/>
              </a:solidFill>
              <a:latin typeface="Times New Roman" pitchFamily="18" charset="0"/>
              <a:cs typeface="Times New Roman" pitchFamily="18" charset="0"/>
            </a:endParaRPr>
          </a:p>
        </p:txBody>
      </p:sp>
      <p:graphicFrame>
        <p:nvGraphicFramePr>
          <p:cNvPr id="6" name="5 Diagrama"/>
          <p:cNvGraphicFramePr/>
          <p:nvPr>
            <p:extLst>
              <p:ext uri="{D42A27DB-BD31-4B8C-83A1-F6EECF244321}">
                <p14:modId xmlns:p14="http://schemas.microsoft.com/office/powerpoint/2010/main" val="696147869"/>
              </p:ext>
            </p:extLst>
          </p:nvPr>
        </p:nvGraphicFramePr>
        <p:xfrm>
          <a:off x="-252536" y="1268760"/>
          <a:ext cx="5213039" cy="3507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extLst>
              <p:ext uri="{D42A27DB-BD31-4B8C-83A1-F6EECF244321}">
                <p14:modId xmlns:p14="http://schemas.microsoft.com/office/powerpoint/2010/main" val="1720734439"/>
              </p:ext>
            </p:extLst>
          </p:nvPr>
        </p:nvGraphicFramePr>
        <p:xfrm>
          <a:off x="4067944" y="3140968"/>
          <a:ext cx="5076056" cy="35283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6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214313" y="6357938"/>
            <a:ext cx="3500437" cy="4286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s-EC"/>
          </a:p>
        </p:txBody>
      </p:sp>
      <p:graphicFrame>
        <p:nvGraphicFramePr>
          <p:cNvPr id="12" name="11 Marcador de contenido"/>
          <p:cNvGraphicFramePr>
            <a:graphicFrameLocks noGrp="1"/>
          </p:cNvGraphicFramePr>
          <p:nvPr>
            <p:ph idx="1"/>
            <p:extLst>
              <p:ext uri="{D42A27DB-BD31-4B8C-83A1-F6EECF244321}">
                <p14:modId xmlns:p14="http://schemas.microsoft.com/office/powerpoint/2010/main" val="1493257463"/>
              </p:ext>
            </p:extLst>
          </p:nvPr>
        </p:nvGraphicFramePr>
        <p:xfrm>
          <a:off x="142844" y="1058646"/>
          <a:ext cx="8677628" cy="301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9940" name="13 Grupo"/>
          <p:cNvGrpSpPr>
            <a:grpSpLocks/>
          </p:cNvGrpSpPr>
          <p:nvPr/>
        </p:nvGrpSpPr>
        <p:grpSpPr bwMode="auto">
          <a:xfrm>
            <a:off x="285267" y="4110037"/>
            <a:ext cx="2759493" cy="2676525"/>
            <a:chOff x="3526" y="214314"/>
            <a:chExt cx="2121408" cy="2584665"/>
          </a:xfrm>
        </p:grpSpPr>
        <p:sp>
          <p:nvSpPr>
            <p:cNvPr id="15" name="14 Rectángulo redondeado"/>
            <p:cNvSpPr/>
            <p:nvPr/>
          </p:nvSpPr>
          <p:spPr>
            <a:xfrm>
              <a:off x="3526" y="214314"/>
              <a:ext cx="2121408" cy="2584665"/>
            </a:xfrm>
            <a:prstGeom prst="roundRect">
              <a:avLst>
                <a:gd name="adj" fmla="val 5000"/>
              </a:avLst>
            </a:prstGeom>
            <a:ln>
              <a:solidFill>
                <a:schemeClr val="tx2">
                  <a:lumMod val="60000"/>
                  <a:lumOff val="40000"/>
                </a:schemeClr>
              </a:solidFill>
            </a:ln>
          </p:spPr>
          <p:style>
            <a:lnRef idx="3">
              <a:schemeClr val="accent4">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16 Rectángulo"/>
            <p:cNvSpPr/>
            <p:nvPr/>
          </p:nvSpPr>
          <p:spPr>
            <a:xfrm rot="16200000">
              <a:off x="-844395" y="1062235"/>
              <a:ext cx="2119489" cy="4236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44577" rIns="57785" bIns="0" spcCol="1270"/>
            <a:lstStyle/>
            <a:p>
              <a:pPr algn="ctr" defTabSz="577850">
                <a:lnSpc>
                  <a:spcPct val="90000"/>
                </a:lnSpc>
                <a:spcAft>
                  <a:spcPct val="35000"/>
                </a:spcAft>
                <a:defRPr/>
              </a:pPr>
              <a:endParaRPr lang="es-ES" sz="1300" b="1" dirty="0"/>
            </a:p>
          </p:txBody>
        </p:sp>
      </p:grpSp>
      <p:sp>
        <p:nvSpPr>
          <p:cNvPr id="19" name="18 Rectángulo redondeado"/>
          <p:cNvSpPr/>
          <p:nvPr/>
        </p:nvSpPr>
        <p:spPr bwMode="auto">
          <a:xfrm>
            <a:off x="3187365" y="4093367"/>
            <a:ext cx="2794636" cy="2676525"/>
          </a:xfrm>
          <a:prstGeom prst="roundRect">
            <a:avLst>
              <a:gd name="adj" fmla="val 5000"/>
            </a:avLst>
          </a:prstGeom>
          <a:ln>
            <a:solidFill>
              <a:schemeClr val="tx2">
                <a:lumMod val="60000"/>
                <a:lumOff val="40000"/>
              </a:schemeClr>
            </a:solidFill>
          </a:ln>
        </p:spPr>
        <p:style>
          <a:lnRef idx="3">
            <a:schemeClr val="accent4">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nvGrpSpPr>
          <p:cNvPr id="39942" name="20 Grupo"/>
          <p:cNvGrpSpPr>
            <a:grpSpLocks/>
          </p:cNvGrpSpPr>
          <p:nvPr/>
        </p:nvGrpSpPr>
        <p:grpSpPr bwMode="auto">
          <a:xfrm>
            <a:off x="2771775" y="4076700"/>
            <a:ext cx="1581150" cy="2584450"/>
            <a:chOff x="2623466" y="214315"/>
            <a:chExt cx="1580449" cy="2584664"/>
          </a:xfrm>
        </p:grpSpPr>
        <p:sp>
          <p:nvSpPr>
            <p:cNvPr id="22" name="21 Rectángulo"/>
            <p:cNvSpPr/>
            <p:nvPr/>
          </p:nvSpPr>
          <p:spPr>
            <a:xfrm>
              <a:off x="2623466" y="214315"/>
              <a:ext cx="1580449" cy="2584664"/>
            </a:xfrm>
            <a:prstGeom prst="rect">
              <a:avLst/>
            </a:prstGeom>
            <a:noFill/>
            <a:ln>
              <a:noFill/>
            </a:ln>
            <a:sp3d/>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3" name="22 Rectángulo"/>
            <p:cNvSpPr/>
            <p:nvPr/>
          </p:nvSpPr>
          <p:spPr>
            <a:xfrm>
              <a:off x="2623466" y="214315"/>
              <a:ext cx="1580449" cy="258466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1435" rIns="0" bIns="0" spcCol="1270"/>
            <a:lstStyle/>
            <a:p>
              <a:pPr defTabSz="666750">
                <a:lnSpc>
                  <a:spcPct val="90000"/>
                </a:lnSpc>
                <a:spcAft>
                  <a:spcPct val="35000"/>
                </a:spcAft>
                <a:defRPr/>
              </a:pPr>
              <a:endParaRPr lang="es-ES" sz="1500" dirty="0"/>
            </a:p>
          </p:txBody>
        </p:sp>
      </p:grpSp>
      <p:grpSp>
        <p:nvGrpSpPr>
          <p:cNvPr id="39943" name="23 Grupo"/>
          <p:cNvGrpSpPr>
            <a:grpSpLocks/>
          </p:cNvGrpSpPr>
          <p:nvPr/>
        </p:nvGrpSpPr>
        <p:grpSpPr bwMode="auto">
          <a:xfrm>
            <a:off x="576972" y="4076700"/>
            <a:ext cx="6150852" cy="2495551"/>
            <a:chOff x="3565383" y="214315"/>
            <a:chExt cx="5029848" cy="2863620"/>
          </a:xfrm>
        </p:grpSpPr>
        <p:sp>
          <p:nvSpPr>
            <p:cNvPr id="25" name="24 Rectángulo"/>
            <p:cNvSpPr/>
            <p:nvPr/>
          </p:nvSpPr>
          <p:spPr>
            <a:xfrm>
              <a:off x="7014782" y="214315"/>
              <a:ext cx="1580449" cy="2545690"/>
            </a:xfrm>
            <a:prstGeom prst="rect">
              <a:avLst/>
            </a:prstGeom>
            <a:noFill/>
            <a:ln>
              <a:noFill/>
            </a:ln>
            <a:sp3d/>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6" name="25 Rectángulo"/>
            <p:cNvSpPr/>
            <p:nvPr/>
          </p:nvSpPr>
          <p:spPr>
            <a:xfrm>
              <a:off x="3565383" y="545257"/>
              <a:ext cx="1794796" cy="253267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1435" rIns="0" bIns="0" spcCol="1270"/>
            <a:lstStyle/>
            <a:p>
              <a:pPr algn="just" defTabSz="666750">
                <a:lnSpc>
                  <a:spcPct val="90000"/>
                </a:lnSpc>
                <a:spcAft>
                  <a:spcPct val="35000"/>
                </a:spcAft>
                <a:defRPr/>
              </a:pPr>
              <a:r>
                <a:rPr lang="es-EC" sz="1400" dirty="0" smtClean="0">
                  <a:latin typeface="Times New Roman" pitchFamily="18" charset="0"/>
                  <a:cs typeface="Times New Roman" pitchFamily="18" charset="0"/>
                </a:rPr>
                <a:t>Para el </a:t>
              </a:r>
              <a:r>
                <a:rPr lang="es-EC" sz="1400" dirty="0">
                  <a:latin typeface="Times New Roman" pitchFamily="18" charset="0"/>
                  <a:cs typeface="Times New Roman" pitchFamily="18" charset="0"/>
                </a:rPr>
                <a:t>diseño de la encuesta </a:t>
              </a:r>
              <a:r>
                <a:rPr lang="es-EC" sz="1400" dirty="0" smtClean="0">
                  <a:latin typeface="Times New Roman" pitchFamily="18" charset="0"/>
                  <a:cs typeface="Times New Roman" pitchFamily="18" charset="0"/>
                </a:rPr>
                <a:t>se utilizará la metodología </a:t>
              </a:r>
              <a:r>
                <a:rPr lang="es-EC" sz="1400" dirty="0">
                  <a:latin typeface="Times New Roman" pitchFamily="18" charset="0"/>
                  <a:cs typeface="Times New Roman" pitchFamily="18" charset="0"/>
                </a:rPr>
                <a:t>de escalamiento tipo Likert que especifica el nivel de acuerdo o desacuerdo en función de criterio subjetivo del encuestado con varias alternativas de respuesta a seleccionar. </a:t>
              </a:r>
              <a:endParaRPr lang="es-ES" sz="1400" dirty="0">
                <a:latin typeface="Times New Roman" pitchFamily="18" charset="0"/>
                <a:cs typeface="Times New Roman" pitchFamily="18" charset="0"/>
              </a:endParaRPr>
            </a:p>
          </p:txBody>
        </p:sp>
      </p:grpSp>
      <p:sp>
        <p:nvSpPr>
          <p:cNvPr id="27" name="26 CuadroTexto"/>
          <p:cNvSpPr txBox="1"/>
          <p:nvPr/>
        </p:nvSpPr>
        <p:spPr>
          <a:xfrm>
            <a:off x="3386322" y="1628800"/>
            <a:ext cx="2375868" cy="1384995"/>
          </a:xfrm>
          <a:prstGeom prst="rect">
            <a:avLst/>
          </a:prstGeom>
          <a:noFill/>
        </p:spPr>
        <p:txBody>
          <a:bodyPr wrap="square">
            <a:spAutoFit/>
          </a:bodyPr>
          <a:lstStyle/>
          <a:p>
            <a:pPr algn="just">
              <a:defRPr/>
            </a:pPr>
            <a:r>
              <a:rPr lang="es-EC" sz="1400" dirty="0" smtClean="0">
                <a:latin typeface="Times New Roman" pitchFamily="18" charset="0"/>
                <a:cs typeface="Times New Roman" pitchFamily="18" charset="0"/>
              </a:rPr>
              <a:t>La </a:t>
            </a:r>
            <a:r>
              <a:rPr lang="es-EC" sz="1400" dirty="0">
                <a:latin typeface="Times New Roman" pitchFamily="18" charset="0"/>
                <a:cs typeface="Times New Roman" pitchFamily="18" charset="0"/>
              </a:rPr>
              <a:t>población </a:t>
            </a:r>
            <a:r>
              <a:rPr lang="es-EC" sz="1400" dirty="0" smtClean="0">
                <a:latin typeface="Times New Roman" pitchFamily="18" charset="0"/>
                <a:cs typeface="Times New Roman" pitchFamily="18" charset="0"/>
              </a:rPr>
              <a:t>está </a:t>
            </a:r>
            <a:r>
              <a:rPr lang="es-EC" sz="1400" dirty="0">
                <a:latin typeface="Times New Roman" pitchFamily="18" charset="0"/>
                <a:cs typeface="Times New Roman" pitchFamily="18" charset="0"/>
              </a:rPr>
              <a:t>conformada </a:t>
            </a:r>
            <a:r>
              <a:rPr lang="es-EC" sz="1400" dirty="0" smtClean="0">
                <a:latin typeface="Times New Roman" pitchFamily="18" charset="0"/>
                <a:cs typeface="Times New Roman" pitchFamily="18" charset="0"/>
              </a:rPr>
              <a:t>por </a:t>
            </a:r>
            <a:r>
              <a:rPr lang="es-EC" sz="1400" dirty="0">
                <a:latin typeface="Times New Roman" pitchFamily="18" charset="0"/>
                <a:cs typeface="Times New Roman" pitchFamily="18" charset="0"/>
              </a:rPr>
              <a:t>el personal de primera línea que labora en las áreas de cosecha y </a:t>
            </a:r>
            <a:r>
              <a:rPr lang="es-EC" sz="1400" dirty="0" smtClean="0">
                <a:latin typeface="Times New Roman" pitchFamily="18" charset="0"/>
                <a:cs typeface="Times New Roman" pitchFamily="18" charset="0"/>
              </a:rPr>
              <a:t>poscosecha; </a:t>
            </a:r>
            <a:r>
              <a:rPr lang="es-EC" sz="1400" dirty="0">
                <a:latin typeface="Times New Roman" pitchFamily="18" charset="0"/>
                <a:cs typeface="Times New Roman" pitchFamily="18" charset="0"/>
              </a:rPr>
              <a:t>siendo 79 para el área cosecha </a:t>
            </a:r>
            <a:r>
              <a:rPr lang="es-EC" sz="1400" dirty="0" smtClean="0">
                <a:latin typeface="Times New Roman" pitchFamily="18" charset="0"/>
                <a:cs typeface="Times New Roman" pitchFamily="18" charset="0"/>
              </a:rPr>
              <a:t>y 41  </a:t>
            </a:r>
            <a:r>
              <a:rPr lang="es-EC" sz="1400" dirty="0">
                <a:latin typeface="Times New Roman" pitchFamily="18" charset="0"/>
                <a:cs typeface="Times New Roman" pitchFamily="18" charset="0"/>
              </a:rPr>
              <a:t>para poscosecha.</a:t>
            </a:r>
            <a:endParaRPr lang="en-US" sz="1400" dirty="0">
              <a:latin typeface="Times New Roman" pitchFamily="18" charset="0"/>
              <a:cs typeface="Times New Roman" pitchFamily="18" charset="0"/>
            </a:endParaRPr>
          </a:p>
        </p:txBody>
      </p:sp>
      <p:sp>
        <p:nvSpPr>
          <p:cNvPr id="29" name="28 CuadroTexto"/>
          <p:cNvSpPr txBox="1"/>
          <p:nvPr/>
        </p:nvSpPr>
        <p:spPr>
          <a:xfrm>
            <a:off x="3407176" y="4084764"/>
            <a:ext cx="2355014" cy="2677656"/>
          </a:xfrm>
          <a:prstGeom prst="rect">
            <a:avLst/>
          </a:prstGeom>
          <a:noFill/>
        </p:spPr>
        <p:txBody>
          <a:bodyPr wrap="square">
            <a:spAutoFit/>
          </a:bodyPr>
          <a:lstStyle/>
          <a:p>
            <a:pPr algn="just">
              <a:defRPr/>
            </a:pPr>
            <a:r>
              <a:rPr lang="es-EC" sz="1400" dirty="0" smtClean="0">
                <a:latin typeface="Times New Roman" pitchFamily="18" charset="0"/>
                <a:cs typeface="Times New Roman" pitchFamily="18" charset="0"/>
              </a:rPr>
              <a:t>La </a:t>
            </a:r>
            <a:r>
              <a:rPr lang="es-EC" sz="1400" dirty="0">
                <a:latin typeface="Times New Roman" pitchFamily="18" charset="0"/>
                <a:cs typeface="Times New Roman" pitchFamily="18" charset="0"/>
              </a:rPr>
              <a:t>encuesta diseñada </a:t>
            </a:r>
            <a:r>
              <a:rPr lang="es-EC" sz="1400" dirty="0" smtClean="0">
                <a:latin typeface="Times New Roman" pitchFamily="18" charset="0"/>
                <a:cs typeface="Times New Roman" pitchFamily="18" charset="0"/>
              </a:rPr>
              <a:t> es puesta </a:t>
            </a:r>
            <a:r>
              <a:rPr lang="es-EC" sz="1400" dirty="0">
                <a:latin typeface="Times New Roman" pitchFamily="18" charset="0"/>
                <a:cs typeface="Times New Roman" pitchFamily="18" charset="0"/>
              </a:rPr>
              <a:t>en consideración del </a:t>
            </a:r>
            <a:r>
              <a:rPr lang="es-EC" sz="1400" dirty="0" smtClean="0">
                <a:latin typeface="Times New Roman" pitchFamily="18" charset="0"/>
                <a:cs typeface="Times New Roman" pitchFamily="18" charset="0"/>
              </a:rPr>
              <a:t>personal técnico, cuyo denominador común es la experticia, (gerente </a:t>
            </a:r>
            <a:r>
              <a:rPr lang="es-EC" sz="1400" dirty="0">
                <a:latin typeface="Times New Roman" pitchFamily="18" charset="0"/>
                <a:cs typeface="Times New Roman" pitchFamily="18" charset="0"/>
              </a:rPr>
              <a:t>general, gerente de calidad, jefe de recursos humanos, jefes del área de cosecha y poscosecha</a:t>
            </a:r>
            <a:r>
              <a:rPr lang="es-EC" sz="1400" dirty="0" smtClean="0">
                <a:latin typeface="Times New Roman" pitchFamily="18" charset="0"/>
                <a:cs typeface="Times New Roman" pitchFamily="18" charset="0"/>
              </a:rPr>
              <a:t>,) </a:t>
            </a:r>
            <a:r>
              <a:rPr lang="es-EC" sz="1400" dirty="0">
                <a:latin typeface="Times New Roman" pitchFamily="18" charset="0"/>
                <a:cs typeface="Times New Roman" pitchFamily="18" charset="0"/>
              </a:rPr>
              <a:t>con la </a:t>
            </a:r>
            <a:r>
              <a:rPr lang="es-EC" sz="1400" dirty="0" smtClean="0">
                <a:latin typeface="Times New Roman" pitchFamily="18" charset="0"/>
                <a:cs typeface="Times New Roman" pitchFamily="18" charset="0"/>
              </a:rPr>
              <a:t>finalidad de validar el instrumento que será aplicado a la población objetivo.</a:t>
            </a:r>
            <a:endParaRPr lang="en-US" sz="1400"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39946" name="29 Grupo"/>
          <p:cNvGrpSpPr>
            <a:grpSpLocks/>
          </p:cNvGrpSpPr>
          <p:nvPr/>
        </p:nvGrpSpPr>
        <p:grpSpPr bwMode="auto">
          <a:xfrm>
            <a:off x="6084888" y="4076699"/>
            <a:ext cx="2735584" cy="2709863"/>
            <a:chOff x="3526" y="214314"/>
            <a:chExt cx="2121408" cy="2584665"/>
          </a:xfrm>
        </p:grpSpPr>
        <p:sp>
          <p:nvSpPr>
            <p:cNvPr id="31" name="30 Rectángulo redondeado"/>
            <p:cNvSpPr/>
            <p:nvPr/>
          </p:nvSpPr>
          <p:spPr>
            <a:xfrm>
              <a:off x="3526" y="214314"/>
              <a:ext cx="2121408" cy="2584665"/>
            </a:xfrm>
            <a:prstGeom prst="roundRect">
              <a:avLst>
                <a:gd name="adj" fmla="val 5000"/>
              </a:avLst>
            </a:prstGeom>
            <a:ln>
              <a:solidFill>
                <a:schemeClr val="tx2">
                  <a:lumMod val="60000"/>
                  <a:lumOff val="40000"/>
                </a:schemeClr>
              </a:solidFill>
            </a:ln>
          </p:spPr>
          <p:style>
            <a:lnRef idx="3">
              <a:schemeClr val="accent4">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2" name="31 Rectángulo"/>
            <p:cNvSpPr/>
            <p:nvPr/>
          </p:nvSpPr>
          <p:spPr>
            <a:xfrm rot="16200000">
              <a:off x="-844237" y="1062077"/>
              <a:ext cx="2119489" cy="4239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44577" rIns="57785" bIns="0" spcCol="1270"/>
            <a:lstStyle/>
            <a:p>
              <a:pPr algn="ctr" defTabSz="577850">
                <a:lnSpc>
                  <a:spcPct val="90000"/>
                </a:lnSpc>
                <a:spcAft>
                  <a:spcPct val="35000"/>
                </a:spcAft>
                <a:defRPr/>
              </a:pPr>
              <a:endParaRPr lang="es-ES" sz="1300" b="1" dirty="0"/>
            </a:p>
          </p:txBody>
        </p:sp>
      </p:grpSp>
      <p:sp>
        <p:nvSpPr>
          <p:cNvPr id="33" name="32 CuadroTexto"/>
          <p:cNvSpPr txBox="1"/>
          <p:nvPr/>
        </p:nvSpPr>
        <p:spPr>
          <a:xfrm>
            <a:off x="6221564" y="4971245"/>
            <a:ext cx="2462231" cy="1169551"/>
          </a:xfrm>
          <a:prstGeom prst="rect">
            <a:avLst/>
          </a:prstGeom>
          <a:noFill/>
        </p:spPr>
        <p:txBody>
          <a:bodyPr wrap="square">
            <a:spAutoFit/>
          </a:bodyPr>
          <a:lstStyle/>
          <a:p>
            <a:pPr algn="just">
              <a:defRPr/>
            </a:pPr>
            <a:r>
              <a:rPr lang="es-EC" sz="1400" dirty="0" smtClean="0">
                <a:latin typeface="Times New Roman" pitchFamily="18" charset="0"/>
                <a:cs typeface="Times New Roman" pitchFamily="18" charset="0"/>
              </a:rPr>
              <a:t>Las </a:t>
            </a:r>
            <a:r>
              <a:rPr lang="es-EC" sz="1400" dirty="0">
                <a:latin typeface="Times New Roman" pitchFamily="18" charset="0"/>
                <a:cs typeface="Times New Roman" pitchFamily="18" charset="0"/>
              </a:rPr>
              <a:t>variables sobre las </a:t>
            </a:r>
            <a:r>
              <a:rPr lang="es-EC" sz="1400" dirty="0" smtClean="0">
                <a:latin typeface="Times New Roman" pitchFamily="18" charset="0"/>
                <a:cs typeface="Times New Roman" pitchFamily="18" charset="0"/>
              </a:rPr>
              <a:t>que se obtuvo la información son: el </a:t>
            </a:r>
            <a:r>
              <a:rPr lang="es-EC" sz="1400" dirty="0">
                <a:latin typeface="Times New Roman" pitchFamily="18" charset="0"/>
                <a:cs typeface="Times New Roman" pitchFamily="18" charset="0"/>
              </a:rPr>
              <a:t>ausentismo, la rotación, el </a:t>
            </a:r>
            <a:r>
              <a:rPr lang="es-EC" sz="1400" dirty="0" smtClean="0">
                <a:latin typeface="Times New Roman" pitchFamily="18" charset="0"/>
                <a:cs typeface="Times New Roman" pitchFamily="18" charset="0"/>
              </a:rPr>
              <a:t>rendimiento y </a:t>
            </a:r>
            <a:r>
              <a:rPr lang="es-EC" sz="1400" dirty="0">
                <a:latin typeface="Times New Roman" pitchFamily="18" charset="0"/>
                <a:cs typeface="Times New Roman" pitchFamily="18" charset="0"/>
              </a:rPr>
              <a:t>la </a:t>
            </a:r>
            <a:r>
              <a:rPr lang="es-EC" sz="1400" dirty="0" smtClean="0">
                <a:latin typeface="Times New Roman" pitchFamily="18" charset="0"/>
                <a:cs typeface="Times New Roman" pitchFamily="18" charset="0"/>
              </a:rPr>
              <a:t>satisfacción </a:t>
            </a:r>
            <a:r>
              <a:rPr lang="es-EC" sz="1400" dirty="0">
                <a:latin typeface="Times New Roman" pitchFamily="18" charset="0"/>
                <a:cs typeface="Times New Roman" pitchFamily="18" charset="0"/>
              </a:rPr>
              <a:t>l</a:t>
            </a:r>
            <a:r>
              <a:rPr lang="es-EC" sz="1400" dirty="0" smtClean="0">
                <a:latin typeface="Times New Roman" pitchFamily="18" charset="0"/>
                <a:cs typeface="Times New Roman" pitchFamily="18" charset="0"/>
              </a:rPr>
              <a:t>aboral.</a:t>
            </a:r>
            <a:endParaRPr lang="en-US" sz="1400" dirty="0">
              <a:solidFill>
                <a:srgbClr val="FF0000"/>
              </a:solidFill>
              <a:latin typeface="Times New Roman" pitchFamily="18" charset="0"/>
              <a:cs typeface="Times New Roman" pitchFamily="18" charset="0"/>
            </a:endParaRPr>
          </a:p>
        </p:txBody>
      </p:sp>
      <p:sp>
        <p:nvSpPr>
          <p:cNvPr id="28" name="1 Título"/>
          <p:cNvSpPr txBox="1">
            <a:spLocks/>
          </p:cNvSpPr>
          <p:nvPr/>
        </p:nvSpPr>
        <p:spPr>
          <a:xfrm>
            <a:off x="575451" y="476672"/>
            <a:ext cx="8245021" cy="5760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3200" dirty="0" smtClean="0">
                <a:solidFill>
                  <a:srgbClr val="00B050"/>
                </a:solidFill>
                <a:latin typeface="Times New Roman" pitchFamily="18" charset="0"/>
                <a:cs typeface="Times New Roman" pitchFamily="18" charset="0"/>
              </a:rPr>
              <a:t>METODOLOGÍA</a:t>
            </a:r>
            <a:r>
              <a:rPr lang="es-EC" sz="2400" dirty="0" smtClean="0">
                <a:solidFill>
                  <a:srgbClr val="00B050"/>
                </a:solidFill>
                <a:latin typeface="Times New Roman" pitchFamily="18" charset="0"/>
                <a:cs typeface="Times New Roman" pitchFamily="18" charset="0"/>
              </a:rPr>
              <a:t> </a:t>
            </a:r>
            <a:endParaRPr lang="es-EC" sz="2400" dirty="0">
              <a:solidFill>
                <a:srgbClr val="00B050"/>
              </a:solidFill>
              <a:latin typeface="Times New Roman" pitchFamily="18" charset="0"/>
              <a:cs typeface="Times New Roman" pitchFamily="18" charset="0"/>
            </a:endParaRPr>
          </a:p>
        </p:txBody>
      </p:sp>
      <p:sp>
        <p:nvSpPr>
          <p:cNvPr id="30" name="29 Extracto"/>
          <p:cNvSpPr/>
          <p:nvPr/>
        </p:nvSpPr>
        <p:spPr>
          <a:xfrm rot="5400000">
            <a:off x="2949380" y="5216191"/>
            <a:ext cx="443006" cy="430877"/>
          </a:xfrm>
          <a:prstGeom prst="flowChartExtract">
            <a:avLst/>
          </a:prstGeom>
        </p:spPr>
        <p:style>
          <a:lnRef idx="1">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33 Extracto"/>
          <p:cNvSpPr/>
          <p:nvPr/>
        </p:nvSpPr>
        <p:spPr>
          <a:xfrm rot="5400000">
            <a:off x="5989507" y="5193841"/>
            <a:ext cx="443006" cy="430877"/>
          </a:xfrm>
          <a:prstGeom prst="flowChartExtract">
            <a:avLst/>
          </a:prstGeom>
        </p:spPr>
        <p:style>
          <a:lnRef idx="1">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6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332656"/>
            <a:ext cx="7632848" cy="1143000"/>
          </a:xfrm>
        </p:spPr>
        <p:txBody>
          <a:bodyPr/>
          <a:lstStyle/>
          <a:p>
            <a:pPr marL="0" indent="0">
              <a:buNone/>
            </a:pPr>
            <a:r>
              <a:rPr lang="es-EC" sz="1200" dirty="0" smtClean="0"/>
              <a:t> </a:t>
            </a:r>
            <a:endParaRPr lang="es-EC" sz="1200" dirty="0"/>
          </a:p>
        </p:txBody>
      </p:sp>
      <p:pic>
        <p:nvPicPr>
          <p:cNvPr id="6" name="5 Marcador de contenido"/>
          <p:cNvPicPr>
            <a:picLocks noGrp="1"/>
          </p:cNvPicPr>
          <p:nvPr>
            <p:ph idx="1"/>
          </p:nvPr>
        </p:nvPicPr>
        <p:blipFill>
          <a:blip r:embed="rId2" cstate="print"/>
          <a:stretch>
            <a:fillRect/>
          </a:stretch>
        </p:blipFill>
        <p:spPr bwMode="auto">
          <a:xfrm>
            <a:off x="278053" y="1218396"/>
            <a:ext cx="8496944" cy="5184576"/>
          </a:xfrm>
          <a:prstGeom prst="rect">
            <a:avLst/>
          </a:prstGeom>
          <a:noFill/>
          <a:ln w="9525">
            <a:noFill/>
            <a:miter lim="800000"/>
            <a:headEnd/>
            <a:tailEnd/>
          </a:ln>
        </p:spPr>
      </p:pic>
      <p:sp>
        <p:nvSpPr>
          <p:cNvPr id="5" name="1 Título"/>
          <p:cNvSpPr txBox="1">
            <a:spLocks/>
          </p:cNvSpPr>
          <p:nvPr/>
        </p:nvSpPr>
        <p:spPr>
          <a:xfrm>
            <a:off x="251520" y="660987"/>
            <a:ext cx="8640960" cy="5760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MATRIZ DE OPERACIONALIZACIÓN DE VARIABLES</a:t>
            </a:r>
            <a:endParaRPr lang="es-EC" sz="2400" dirty="0">
              <a:solidFill>
                <a:srgbClr val="00B05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9512" y="836712"/>
            <a:ext cx="878497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6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92696"/>
            <a:ext cx="5544616" cy="5904656"/>
          </a:xfrm>
          <a:prstGeom prst="rect">
            <a:avLst/>
          </a:prstGeom>
          <a:noFill/>
          <a:ln>
            <a:noFill/>
          </a:ln>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563888" y="173831"/>
            <a:ext cx="2016224" cy="461665"/>
          </a:xfrm>
          <a:prstGeom prst="rect">
            <a:avLst/>
          </a:prstGeom>
          <a:noFill/>
        </p:spPr>
        <p:txBody>
          <a:bodyPr wrap="square" rtlCol="0">
            <a:spAutoFit/>
          </a:bodyPr>
          <a:lstStyle/>
          <a:p>
            <a:r>
              <a:rPr lang="es-EC" sz="2400" b="1" dirty="0" smtClean="0">
                <a:solidFill>
                  <a:srgbClr val="00B050"/>
                </a:solidFill>
                <a:latin typeface="Times New Roman" pitchFamily="18" charset="0"/>
                <a:cs typeface="Times New Roman" pitchFamily="18" charset="0"/>
              </a:rPr>
              <a:t>ENCUESTA</a:t>
            </a:r>
            <a:endParaRPr lang="es-EC" sz="24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655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332656"/>
            <a:ext cx="5616624" cy="6264696"/>
          </a:xfrm>
          <a:prstGeom prst="rect">
            <a:avLst/>
          </a:prstGeom>
          <a:noFill/>
          <a:ln>
            <a:noFill/>
          </a:ln>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416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548680"/>
            <a:ext cx="5760640" cy="6048672"/>
          </a:xfrm>
          <a:prstGeom prst="rect">
            <a:avLst/>
          </a:prstGeom>
          <a:noFill/>
          <a:ln>
            <a:noFill/>
          </a:ln>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985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692696"/>
            <a:ext cx="5832648" cy="5976664"/>
          </a:xfrm>
          <a:prstGeom prst="rect">
            <a:avLst/>
          </a:prstGeom>
          <a:noFill/>
          <a:ln>
            <a:noFill/>
          </a:ln>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01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48" y="332656"/>
            <a:ext cx="9144000" cy="936104"/>
          </a:xfrm>
        </p:spPr>
        <p:txBody>
          <a:bodyPr>
            <a:normAutofit/>
          </a:bodyPr>
          <a:lstStyle/>
          <a:p>
            <a:pPr marL="0" indent="0" algn="ctr">
              <a:buNone/>
            </a:pPr>
            <a:r>
              <a:rPr lang="es-EC" sz="2400" b="1" dirty="0" smtClean="0">
                <a:solidFill>
                  <a:srgbClr val="00B050"/>
                </a:solidFill>
                <a:latin typeface="Times New Roman" pitchFamily="18" charset="0"/>
                <a:cs typeface="Times New Roman" pitchFamily="18" charset="0"/>
              </a:rPr>
              <a:t>ANTECEDENTES Y LOCALIZACIÓN DE LA EMPRESA FLORÍCOLA </a:t>
            </a:r>
            <a:endParaRPr lang="es-EC" sz="2400" b="1" dirty="0">
              <a:solidFill>
                <a:srgbClr val="00B050"/>
              </a:solidFill>
              <a:latin typeface="Times New Roman" pitchFamily="18" charset="0"/>
              <a:cs typeface="Times New Roman" pitchFamily="18" charset="0"/>
            </a:endParaRPr>
          </a:p>
        </p:txBody>
      </p:sp>
      <p:sp>
        <p:nvSpPr>
          <p:cNvPr id="3" name="2 Marcador de contenido"/>
          <p:cNvSpPr>
            <a:spLocks noGrp="1"/>
          </p:cNvSpPr>
          <p:nvPr>
            <p:ph idx="1"/>
          </p:nvPr>
        </p:nvSpPr>
        <p:spPr>
          <a:xfrm>
            <a:off x="179512" y="1268760"/>
            <a:ext cx="8784976" cy="5328592"/>
          </a:xfrm>
          <a:solidFill>
            <a:schemeClr val="accent6">
              <a:lumMod val="20000"/>
              <a:lumOff val="80000"/>
            </a:schemeClr>
          </a:solidFill>
          <a:ln>
            <a:noFill/>
          </a:ln>
        </p:spPr>
        <p:style>
          <a:lnRef idx="1">
            <a:schemeClr val="accent5"/>
          </a:lnRef>
          <a:fillRef idx="3">
            <a:schemeClr val="accent5"/>
          </a:fillRef>
          <a:effectRef idx="2">
            <a:schemeClr val="accent5"/>
          </a:effectRef>
          <a:fontRef idx="minor">
            <a:schemeClr val="lt1"/>
          </a:fontRef>
        </p:style>
        <p:txBody>
          <a:bodyPr>
            <a:normAutofit/>
          </a:bodyPr>
          <a:lstStyle/>
          <a:p>
            <a:pPr marL="45720" indent="0" algn="just">
              <a:buNone/>
            </a:pPr>
            <a:endParaRPr lang="es-ES" dirty="0" smtClean="0"/>
          </a:p>
          <a:p>
            <a:pPr marL="45720" indent="0" algn="just">
              <a:buNone/>
            </a:pPr>
            <a:r>
              <a:rPr lang="es-ES" sz="2000" dirty="0">
                <a:solidFill>
                  <a:schemeClr val="tx1">
                    <a:lumMod val="95000"/>
                    <a:lumOff val="5000"/>
                  </a:schemeClr>
                </a:solidFill>
                <a:latin typeface="Times New Roman" pitchFamily="18" charset="0"/>
                <a:cs typeface="Times New Roman" pitchFamily="18" charset="0"/>
              </a:rPr>
              <a:t>La Empresa </a:t>
            </a:r>
            <a:r>
              <a:rPr lang="es-ES" sz="2000" dirty="0" smtClean="0">
                <a:solidFill>
                  <a:schemeClr val="tx1">
                    <a:lumMod val="95000"/>
                    <a:lumOff val="5000"/>
                  </a:schemeClr>
                </a:solidFill>
                <a:latin typeface="Times New Roman" pitchFamily="18" charset="0"/>
                <a:cs typeface="Times New Roman" pitchFamily="18" charset="0"/>
              </a:rPr>
              <a:t>ROSAMONT S.A. </a:t>
            </a:r>
            <a:r>
              <a:rPr lang="es-ES" sz="2000" dirty="0" smtClean="0">
                <a:solidFill>
                  <a:schemeClr val="tx1"/>
                </a:solidFill>
                <a:latin typeface="Times New Roman" pitchFamily="18" charset="0"/>
                <a:cs typeface="Times New Roman" pitchFamily="18" charset="0"/>
              </a:rPr>
              <a:t>ubicada </a:t>
            </a:r>
            <a:r>
              <a:rPr lang="es-ES" sz="2000" dirty="0">
                <a:solidFill>
                  <a:schemeClr val="tx1"/>
                </a:solidFill>
                <a:latin typeface="Times New Roman" pitchFamily="18" charset="0"/>
                <a:cs typeface="Times New Roman" pitchFamily="18" charset="0"/>
              </a:rPr>
              <a:t>en el sector Ayora - hacienda Milán; barrio Santa Clara, del cantón Cayambe de la provincia de </a:t>
            </a:r>
            <a:r>
              <a:rPr lang="es-ES" sz="2000" dirty="0" smtClean="0">
                <a:solidFill>
                  <a:schemeClr val="tx1"/>
                </a:solidFill>
                <a:latin typeface="Times New Roman" pitchFamily="18" charset="0"/>
                <a:cs typeface="Times New Roman" pitchFamily="18" charset="0"/>
              </a:rPr>
              <a:t>Pichincha.</a:t>
            </a:r>
            <a:r>
              <a:rPr lang="es-ES" sz="2000" dirty="0" smtClean="0">
                <a:latin typeface="Times New Roman" pitchFamily="18" charset="0"/>
                <a:cs typeface="Times New Roman" pitchFamily="18" charset="0"/>
              </a:rPr>
              <a:t>.</a:t>
            </a:r>
            <a:endParaRPr lang="es-ES" sz="2000" dirty="0" smtClean="0">
              <a:solidFill>
                <a:schemeClr val="tx1">
                  <a:lumMod val="95000"/>
                  <a:lumOff val="5000"/>
                </a:schemeClr>
              </a:solidFill>
              <a:latin typeface="Times New Roman" pitchFamily="18" charset="0"/>
              <a:cs typeface="Times New Roman" pitchFamily="18" charset="0"/>
            </a:endParaRPr>
          </a:p>
          <a:p>
            <a:pPr marL="45720" indent="0">
              <a:buNone/>
            </a:pPr>
            <a:r>
              <a:rPr lang="es-ES" sz="2000" dirty="0">
                <a:solidFill>
                  <a:schemeClr val="tx1">
                    <a:lumMod val="95000"/>
                    <a:lumOff val="5000"/>
                  </a:schemeClr>
                </a:solidFill>
                <a:latin typeface="Times New Roman" pitchFamily="18" charset="0"/>
                <a:cs typeface="Times New Roman" pitchFamily="18" charset="0"/>
              </a:rPr>
              <a:t>Coordenadas geográficas:</a:t>
            </a:r>
            <a:endParaRPr lang="es-EC" sz="2000" dirty="0">
              <a:solidFill>
                <a:schemeClr val="tx1">
                  <a:lumMod val="95000"/>
                  <a:lumOff val="5000"/>
                </a:schemeClr>
              </a:solidFill>
              <a:latin typeface="Times New Roman" pitchFamily="18" charset="0"/>
              <a:cs typeface="Times New Roman" pitchFamily="18" charset="0"/>
            </a:endParaRPr>
          </a:p>
          <a:p>
            <a:pPr marL="45720" indent="0">
              <a:buNone/>
            </a:pPr>
            <a:endParaRPr lang="es-EC" sz="2000" dirty="0">
              <a:solidFill>
                <a:schemeClr val="tx1">
                  <a:lumMod val="95000"/>
                  <a:lumOff val="5000"/>
                </a:schemeClr>
              </a:solidFill>
              <a:latin typeface="Times New Roman" pitchFamily="18" charset="0"/>
              <a:cs typeface="Times New Roman" pitchFamily="18" charset="0"/>
            </a:endParaRPr>
          </a:p>
          <a:p>
            <a:pPr marL="45720" indent="0" algn="just">
              <a:buNone/>
            </a:pPr>
            <a:endParaRPr lang="es-ES" sz="2000" dirty="0" smtClean="0">
              <a:solidFill>
                <a:schemeClr val="tx1">
                  <a:lumMod val="95000"/>
                  <a:lumOff val="5000"/>
                </a:schemeClr>
              </a:solidFill>
              <a:latin typeface="Times New Roman" pitchFamily="18" charset="0"/>
              <a:cs typeface="Times New Roman" pitchFamily="18" charset="0"/>
            </a:endParaRPr>
          </a:p>
          <a:p>
            <a:pPr marL="45720" indent="0" algn="just">
              <a:buNone/>
            </a:pPr>
            <a:endParaRPr lang="es-ES" sz="2000" dirty="0" smtClean="0">
              <a:solidFill>
                <a:schemeClr val="tx1">
                  <a:lumMod val="95000"/>
                  <a:lumOff val="5000"/>
                </a:schemeClr>
              </a:solidFill>
              <a:latin typeface="Times New Roman" pitchFamily="18" charset="0"/>
              <a:cs typeface="Times New Roman" pitchFamily="18" charset="0"/>
            </a:endParaRPr>
          </a:p>
          <a:p>
            <a:pPr marL="45720" indent="0" algn="just">
              <a:buNone/>
            </a:pPr>
            <a:endParaRPr lang="es-ES" sz="2000" dirty="0" smtClean="0">
              <a:solidFill>
                <a:schemeClr val="tx1">
                  <a:lumMod val="95000"/>
                  <a:lumOff val="5000"/>
                </a:schemeClr>
              </a:solidFill>
              <a:latin typeface="Times New Roman" pitchFamily="18" charset="0"/>
              <a:cs typeface="Times New Roman" pitchFamily="18" charset="0"/>
            </a:endParaRPr>
          </a:p>
          <a:p>
            <a:pPr marL="45720" indent="0" algn="just">
              <a:buNone/>
            </a:pPr>
            <a:endParaRPr lang="es-ES" sz="2000" dirty="0" smtClean="0">
              <a:latin typeface="Times New Roman" pitchFamily="18" charset="0"/>
              <a:cs typeface="Times New Roman" pitchFamily="18" charset="0"/>
            </a:endParaRPr>
          </a:p>
          <a:p>
            <a:pPr marL="45720" indent="0" algn="just">
              <a:buNone/>
            </a:pPr>
            <a:endParaRPr lang="es-ES" sz="2000" dirty="0">
              <a:latin typeface="Times New Roman" pitchFamily="18" charset="0"/>
              <a:cs typeface="Times New Roman" pitchFamily="18" charset="0"/>
            </a:endParaRPr>
          </a:p>
          <a:p>
            <a:pPr marL="45720" indent="0" algn="just">
              <a:buNone/>
            </a:pPr>
            <a:endParaRPr lang="es-ES" sz="2000" dirty="0" smtClean="0">
              <a:solidFill>
                <a:schemeClr val="tx1"/>
              </a:solidFill>
              <a:latin typeface="Times New Roman" pitchFamily="18" charset="0"/>
              <a:cs typeface="Times New Roman" pitchFamily="18" charset="0"/>
            </a:endParaRPr>
          </a:p>
          <a:p>
            <a:pPr marL="45720" indent="0" algn="just">
              <a:buNone/>
            </a:pPr>
            <a:endParaRPr lang="es-ES" sz="2000" dirty="0" smtClean="0">
              <a:solidFill>
                <a:schemeClr val="tx1"/>
              </a:solidFill>
              <a:latin typeface="Times New Roman" pitchFamily="18" charset="0"/>
              <a:cs typeface="Times New Roman" pitchFamily="18" charset="0"/>
            </a:endParaRPr>
          </a:p>
          <a:p>
            <a:pPr marL="45720" indent="0" algn="just">
              <a:buNone/>
            </a:pPr>
            <a:r>
              <a:rPr lang="es-ES" sz="2000" dirty="0" smtClean="0">
                <a:solidFill>
                  <a:schemeClr val="tx1"/>
                </a:solidFill>
                <a:latin typeface="Times New Roman" pitchFamily="18" charset="0"/>
                <a:cs typeface="Times New Roman" pitchFamily="18" charset="0"/>
              </a:rPr>
              <a:t>Dispone de una </a:t>
            </a:r>
            <a:r>
              <a:rPr lang="es-ES" sz="2000" dirty="0">
                <a:solidFill>
                  <a:schemeClr val="tx1"/>
                </a:solidFill>
                <a:latin typeface="Times New Roman" pitchFamily="18" charset="0"/>
                <a:cs typeface="Times New Roman" pitchFamily="18" charset="0"/>
              </a:rPr>
              <a:t>área de producción de 10 hectáreas, dividida en 15 bloques; en los cuales se cultivan 32 variedades de rosas distribuidas en 2300 camas de </a:t>
            </a:r>
            <a:r>
              <a:rPr lang="es-ES" sz="2000" dirty="0" smtClean="0">
                <a:solidFill>
                  <a:schemeClr val="tx1"/>
                </a:solidFill>
                <a:latin typeface="Times New Roman" pitchFamily="18" charset="0"/>
                <a:cs typeface="Times New Roman" pitchFamily="18" charset="0"/>
              </a:rPr>
              <a:t>cultivo.</a:t>
            </a:r>
            <a:endParaRPr lang="es-ES" sz="2000" dirty="0">
              <a:solidFill>
                <a:schemeClr val="tx1"/>
              </a:solidFill>
              <a:latin typeface="Times New Roman" pitchFamily="18" charset="0"/>
              <a:cs typeface="Times New Roman" pitchFamily="18" charset="0"/>
            </a:endParaRPr>
          </a:p>
          <a:p>
            <a:pPr marL="45720" indent="0" algn="just">
              <a:buNone/>
            </a:pPr>
            <a:endParaRPr lang="es-ES" dirty="0" smtClean="0">
              <a:latin typeface="+mj-lt"/>
            </a:endParaRPr>
          </a:p>
          <a:p>
            <a:pPr marL="45720" indent="0" algn="just">
              <a:buNone/>
            </a:pPr>
            <a:endParaRPr lang="es-ES" dirty="0"/>
          </a:p>
          <a:p>
            <a:pPr marL="45720" indent="0" algn="just">
              <a:buNone/>
            </a:pPr>
            <a:endParaRPr lang="es-EC" dirty="0" smtClean="0"/>
          </a:p>
          <a:p>
            <a:pPr marL="45720" indent="0" algn="just">
              <a:buNone/>
            </a:pPr>
            <a:endParaRPr lang="es-EC" dirty="0" smtClean="0"/>
          </a:p>
          <a:p>
            <a:pPr marL="45720" indent="0" algn="just">
              <a:buNone/>
            </a:pPr>
            <a:endParaRPr lang="es-EC" dirty="0"/>
          </a:p>
          <a:p>
            <a:pPr algn="just"/>
            <a:endParaRPr lang="es-EC"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509044"/>
            <a:ext cx="4463666" cy="2864171"/>
          </a:xfrm>
          <a:prstGeom prst="rect">
            <a:avLst/>
          </a:prstGeom>
          <a:ln w="38100">
            <a:solidFill>
              <a:schemeClr val="accent3">
                <a:lumMod val="60000"/>
                <a:lumOff val="40000"/>
                <a:alpha val="65000"/>
              </a:schemeClr>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1974538870"/>
              </p:ext>
            </p:extLst>
          </p:nvPr>
        </p:nvGraphicFramePr>
        <p:xfrm>
          <a:off x="539552" y="3212976"/>
          <a:ext cx="3600400" cy="1296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50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0"/>
                                        </p:tgtEl>
                                        <p:attrNameLst>
                                          <p:attrName>style.visibility</p:attrName>
                                        </p:attrNameLst>
                                      </p:cBhvr>
                                      <p:to>
                                        <p:strVal val="visible"/>
                                      </p:to>
                                    </p:set>
                                    <p:anim calcmode="lin" valueType="num">
                                      <p:cBhvr additive="base">
                                        <p:cTn id="13" dur="500" fill="hold"/>
                                        <p:tgtEl>
                                          <p:spTgt spid="43010"/>
                                        </p:tgtEl>
                                        <p:attrNameLst>
                                          <p:attrName>ppt_x</p:attrName>
                                        </p:attrNameLst>
                                      </p:cBhvr>
                                      <p:tavLst>
                                        <p:tav tm="0">
                                          <p:val>
                                            <p:strVal val="#ppt_x"/>
                                          </p:val>
                                        </p:tav>
                                        <p:tav tm="100000">
                                          <p:val>
                                            <p:strVal val="#ppt_x"/>
                                          </p:val>
                                        </p:tav>
                                      </p:tavLst>
                                    </p:anim>
                                    <p:anim calcmode="lin" valueType="num">
                                      <p:cBhvr additive="base">
                                        <p:cTn id="14"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barn(inVertical)">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arn(inVertic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692696"/>
            <a:ext cx="8496944" cy="576064"/>
          </a:xfrm>
        </p:spPr>
        <p:txBody>
          <a:bodyPr>
            <a:normAutofit/>
          </a:bodyPr>
          <a:lstStyle/>
          <a:p>
            <a:pPr marL="0" indent="0" algn="ctr">
              <a:buNone/>
            </a:pPr>
            <a:r>
              <a:rPr lang="es-EC" sz="2400" b="1" dirty="0" smtClean="0">
                <a:solidFill>
                  <a:srgbClr val="00B050"/>
                </a:solidFill>
                <a:latin typeface="Times New Roman" pitchFamily="18" charset="0"/>
                <a:cs typeface="Times New Roman" pitchFamily="18" charset="0"/>
              </a:rPr>
              <a:t>RESULTADOS DEL ESTUDIO</a:t>
            </a:r>
            <a:endParaRPr lang="es-EC" sz="2400" b="1" dirty="0">
              <a:solidFill>
                <a:srgbClr val="00B050"/>
              </a:solidFill>
              <a:latin typeface="Times New Roman" pitchFamily="18" charset="0"/>
              <a:cs typeface="Times New Roman" pitchFamily="18" charset="0"/>
            </a:endParaRPr>
          </a:p>
        </p:txBody>
      </p:sp>
      <p:pic>
        <p:nvPicPr>
          <p:cNvPr id="19458" name="Picture 2" descr="C:\Users\ANDREA\Desktop\TIEMPOS Y MOVIMINETOS ROSAMONT Y SOLPA\INFORMACION  TIEMPOS Y MOVIMIENTOS COSECHA SOLPACIFIC\FOTOS COSECHA Y POSCO  SOPACIFIC\SWEET AKITO\GEOVANY MURILLO 31'05\DSC039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556792"/>
            <a:ext cx="3672408" cy="4680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49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arn(inVertical)">
                                      <p:cBhvr>
                                        <p:cTn id="1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469" y="1268760"/>
            <a:ext cx="4330066" cy="2675178"/>
          </a:xfrm>
          <a:prstGeom prst="rect">
            <a:avLst/>
          </a:prstGeom>
          <a:noFill/>
          <a:ln>
            <a:noFill/>
          </a:ln>
        </p:spPr>
      </p:pic>
      <p:pic>
        <p:nvPicPr>
          <p:cNvPr id="5" name="4 Imagen"/>
          <p:cNvPicPr/>
          <p:nvPr/>
        </p:nvPicPr>
        <p:blipFill>
          <a:blip r:embed="rId3" cstate="print"/>
          <a:srcRect/>
          <a:stretch>
            <a:fillRect/>
          </a:stretch>
        </p:blipFill>
        <p:spPr bwMode="auto">
          <a:xfrm>
            <a:off x="4624058" y="3789040"/>
            <a:ext cx="4213602" cy="2736304"/>
          </a:xfrm>
          <a:prstGeom prst="rect">
            <a:avLst/>
          </a:prstGeom>
          <a:noFill/>
          <a:ln w="9525">
            <a:noFill/>
            <a:miter lim="800000"/>
            <a:headEnd/>
            <a:tailEnd/>
          </a:ln>
        </p:spPr>
      </p:pic>
      <p:sp>
        <p:nvSpPr>
          <p:cNvPr id="6" name="1 Título"/>
          <p:cNvSpPr txBox="1">
            <a:spLocks/>
          </p:cNvSpPr>
          <p:nvPr/>
        </p:nvSpPr>
        <p:spPr>
          <a:xfrm>
            <a:off x="251520" y="575394"/>
            <a:ext cx="8784976" cy="54935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RANGOS DE EDADES DEL PERSONAL DE PRIMERA LÍNEA</a:t>
            </a:r>
            <a:endParaRPr lang="es-EC" sz="2400" dirty="0">
              <a:solidFill>
                <a:srgbClr val="00B05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39133" y="620688"/>
            <a:ext cx="8496944" cy="86409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AUSENTISMO</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PRINCIPALES MOTIVOS DE FALTAS AL TRABAJO </a:t>
            </a:r>
            <a:endParaRPr lang="es-EC" sz="2400" dirty="0">
              <a:solidFill>
                <a:srgbClr val="00B050"/>
              </a:solidFill>
              <a:latin typeface="Times New Roman" pitchFamily="18" charset="0"/>
              <a:cs typeface="Times New Roman" pitchFamily="18" charset="0"/>
            </a:endParaRPr>
          </a:p>
        </p:txBody>
      </p:sp>
      <p:pic>
        <p:nvPicPr>
          <p:cNvPr id="8" name="7 Imagen"/>
          <p:cNvPicPr/>
          <p:nvPr/>
        </p:nvPicPr>
        <p:blipFill>
          <a:blip r:embed="rId2" cstate="print"/>
          <a:srcRect/>
          <a:stretch>
            <a:fillRect/>
          </a:stretch>
        </p:blipFill>
        <p:spPr bwMode="auto">
          <a:xfrm>
            <a:off x="323528" y="1479588"/>
            <a:ext cx="3984434" cy="2160240"/>
          </a:xfrm>
          <a:prstGeom prst="rect">
            <a:avLst/>
          </a:prstGeom>
          <a:noFill/>
          <a:ln w="9525">
            <a:noFill/>
            <a:miter lim="800000"/>
            <a:headEnd/>
            <a:tailEnd/>
          </a:ln>
        </p:spPr>
      </p:pic>
      <p:pic>
        <p:nvPicPr>
          <p:cNvPr id="9" name="8 Imagen"/>
          <p:cNvPicPr/>
          <p:nvPr/>
        </p:nvPicPr>
        <p:blipFill>
          <a:blip r:embed="rId3" cstate="print"/>
          <a:srcRect/>
          <a:stretch>
            <a:fillRect/>
          </a:stretch>
        </p:blipFill>
        <p:spPr bwMode="auto">
          <a:xfrm>
            <a:off x="4572000" y="1479588"/>
            <a:ext cx="4032448" cy="2160240"/>
          </a:xfrm>
          <a:prstGeom prst="rect">
            <a:avLst/>
          </a:prstGeom>
          <a:noFill/>
          <a:ln w="9525">
            <a:noFill/>
            <a:miter lim="800000"/>
            <a:headEnd/>
            <a:tailEnd/>
          </a:ln>
        </p:spPr>
      </p:pic>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57156"/>
            <a:ext cx="3984434" cy="2153895"/>
          </a:xfrm>
          <a:prstGeom prst="rect">
            <a:avLst/>
          </a:prstGeom>
          <a:noFill/>
          <a:ln>
            <a:noFill/>
          </a:ln>
        </p:spPr>
      </p:pic>
      <p:pic>
        <p:nvPicPr>
          <p:cNvPr id="11" name="10 Imagen"/>
          <p:cNvPicPr/>
          <p:nvPr/>
        </p:nvPicPr>
        <p:blipFill>
          <a:blip r:embed="rId5" cstate="print"/>
          <a:srcRect/>
          <a:stretch>
            <a:fillRect/>
          </a:stretch>
        </p:blipFill>
        <p:spPr bwMode="auto">
          <a:xfrm>
            <a:off x="4572000" y="4157156"/>
            <a:ext cx="4032448" cy="2153895"/>
          </a:xfrm>
          <a:prstGeom prst="rect">
            <a:avLst/>
          </a:prstGeom>
          <a:noFill/>
          <a:ln w="9525">
            <a:noFill/>
            <a:miter lim="800000"/>
            <a:headEnd/>
            <a:tailEnd/>
          </a:ln>
        </p:spPr>
      </p:pic>
      <p:sp>
        <p:nvSpPr>
          <p:cNvPr id="3" name="2 CuadroTexto"/>
          <p:cNvSpPr txBox="1"/>
          <p:nvPr/>
        </p:nvSpPr>
        <p:spPr>
          <a:xfrm>
            <a:off x="1403648" y="3669324"/>
            <a:ext cx="6840760" cy="400110"/>
          </a:xfrm>
          <a:prstGeom prst="rect">
            <a:avLst/>
          </a:prstGeom>
          <a:noFill/>
        </p:spPr>
        <p:txBody>
          <a:bodyPr wrap="square" rtlCol="0">
            <a:spAutoFit/>
          </a:bodyPr>
          <a:lstStyle/>
          <a:p>
            <a:r>
              <a:rPr lang="es-EC" sz="2000" b="1" dirty="0">
                <a:solidFill>
                  <a:srgbClr val="00B050"/>
                </a:solidFill>
                <a:latin typeface="Times New Roman" pitchFamily="18" charset="0"/>
                <a:cs typeface="Times New Roman" pitchFamily="18" charset="0"/>
              </a:rPr>
              <a:t>PRINCIPALES MOTIVOS DE </a:t>
            </a:r>
            <a:r>
              <a:rPr lang="es-EC" sz="2000" b="1" dirty="0" smtClean="0">
                <a:solidFill>
                  <a:srgbClr val="00B050"/>
                </a:solidFill>
                <a:latin typeface="Times New Roman" pitchFamily="18" charset="0"/>
                <a:cs typeface="Times New Roman" pitchFamily="18" charset="0"/>
              </a:rPr>
              <a:t> ATRASO AL </a:t>
            </a:r>
            <a:r>
              <a:rPr lang="es-EC" sz="2000" b="1" dirty="0">
                <a:solidFill>
                  <a:srgbClr val="00B050"/>
                </a:solidFill>
                <a:latin typeface="Times New Roman" pitchFamily="18" charset="0"/>
                <a:cs typeface="Times New Roman" pitchFamily="18" charset="0"/>
              </a:rPr>
              <a:t>TRABAJO </a:t>
            </a: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9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idx="1"/>
          </p:nvPr>
        </p:nvSpPr>
        <p:spPr>
          <a:xfrm>
            <a:off x="143508" y="404664"/>
            <a:ext cx="8856984" cy="64807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ROTACIÓN</a:t>
            </a:r>
          </a:p>
          <a:p>
            <a:pPr marL="0" indent="0" algn="ctr">
              <a:buFont typeface="Georgia" pitchFamily="18" charset="0"/>
              <a:buNone/>
            </a:pPr>
            <a:endParaRPr lang="es-EC" sz="2400" dirty="0" smtClean="0">
              <a:solidFill>
                <a:srgbClr val="00B050"/>
              </a:solidFill>
              <a:latin typeface="Times New Roman" pitchFamily="18" charset="0"/>
              <a:cs typeface="Times New Roman" pitchFamily="18" charset="0"/>
            </a:endParaRP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MOTIVOS POR LOS CUALES  EL PERSONAL SALDRÍA DE LA EMPRESA  </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539" y="1916832"/>
            <a:ext cx="4271461" cy="2160240"/>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4369500" cy="2448272"/>
          </a:xfrm>
          <a:prstGeom prst="rect">
            <a:avLst/>
          </a:prstGeom>
          <a:noFill/>
          <a:ln>
            <a:noFill/>
          </a:ln>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51520" y="548680"/>
            <a:ext cx="8640960" cy="6646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RENDIMIENTO LABORAL</a:t>
            </a:r>
          </a:p>
          <a:p>
            <a:pPr marL="0" indent="0" algn="ctr">
              <a:buFont typeface="Georgia" pitchFamily="18" charset="0"/>
              <a:buNone/>
            </a:pPr>
            <a:r>
              <a:rPr lang="es-EC" sz="2400" dirty="0">
                <a:solidFill>
                  <a:srgbClr val="00B050"/>
                </a:solidFill>
                <a:latin typeface="Times New Roman" pitchFamily="18" charset="0"/>
                <a:cs typeface="Times New Roman" pitchFamily="18" charset="0"/>
              </a:rPr>
              <a:t> </a:t>
            </a:r>
            <a:r>
              <a:rPr lang="es-EC" sz="2400" dirty="0" smtClean="0">
                <a:solidFill>
                  <a:srgbClr val="00B050"/>
                </a:solidFill>
                <a:latin typeface="Times New Roman" pitchFamily="18" charset="0"/>
                <a:cs typeface="Times New Roman" pitchFamily="18" charset="0"/>
              </a:rPr>
              <a:t>Cumplimiento con el </a:t>
            </a:r>
            <a:r>
              <a:rPr lang="es-EC" sz="2400" dirty="0">
                <a:solidFill>
                  <a:srgbClr val="00B050"/>
                </a:solidFill>
                <a:latin typeface="Times New Roman" pitchFamily="18" charset="0"/>
                <a:cs typeface="Times New Roman" pitchFamily="18" charset="0"/>
              </a:rPr>
              <a:t>r</a:t>
            </a:r>
            <a:r>
              <a:rPr lang="es-EC" sz="2400" dirty="0" smtClean="0">
                <a:solidFill>
                  <a:srgbClr val="00B050"/>
                </a:solidFill>
                <a:latin typeface="Times New Roman" pitchFamily="18" charset="0"/>
                <a:cs typeface="Times New Roman" pitchFamily="18" charset="0"/>
              </a:rPr>
              <a:t>endimiento tallos/hora/hombre establecido por la empresa </a:t>
            </a: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446" y="1988841"/>
            <a:ext cx="4189538" cy="1728191"/>
          </a:xfrm>
          <a:prstGeom prst="rect">
            <a:avLst/>
          </a:prstGeom>
          <a:noFill/>
          <a:ln>
            <a:noFill/>
          </a:ln>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204" y="1988841"/>
            <a:ext cx="3679228" cy="1728192"/>
          </a:xfrm>
          <a:prstGeom prst="rect">
            <a:avLst/>
          </a:prstGeom>
          <a:noFill/>
          <a:ln>
            <a:noFill/>
          </a:ln>
        </p:spPr>
      </p:pic>
      <p:sp>
        <p:nvSpPr>
          <p:cNvPr id="2" name="1 Rectángulo"/>
          <p:cNvSpPr/>
          <p:nvPr/>
        </p:nvSpPr>
        <p:spPr>
          <a:xfrm>
            <a:off x="125760" y="3687537"/>
            <a:ext cx="8892480" cy="830997"/>
          </a:xfrm>
          <a:prstGeom prst="rect">
            <a:avLst/>
          </a:prstGeom>
        </p:spPr>
        <p:txBody>
          <a:bodyPr wrap="square">
            <a:spAutoFit/>
          </a:bodyPr>
          <a:lstStyle/>
          <a:p>
            <a:pPr algn="ctr"/>
            <a:r>
              <a:rPr lang="es-EC" sz="2400" b="1" dirty="0">
                <a:solidFill>
                  <a:srgbClr val="00B050"/>
                </a:solidFill>
                <a:latin typeface="Times New Roman" pitchFamily="18" charset="0"/>
                <a:cs typeface="Times New Roman" pitchFamily="18" charset="0"/>
              </a:rPr>
              <a:t>Conocimiento de parámetros de calidad  establecidos por la empresa</a:t>
            </a: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436" y="4418885"/>
            <a:ext cx="4039548" cy="205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7786" y="4418885"/>
            <a:ext cx="3702646" cy="205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0" y="404664"/>
            <a:ext cx="9036496" cy="158417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800" dirty="0" smtClean="0">
                <a:solidFill>
                  <a:srgbClr val="00B050"/>
                </a:solidFill>
                <a:latin typeface="Times New Roman" pitchFamily="18" charset="0"/>
                <a:cs typeface="Times New Roman" pitchFamily="18" charset="0"/>
              </a:rPr>
              <a:t>VARIABLE RENDIMIENTO LABORAL</a:t>
            </a:r>
          </a:p>
          <a:p>
            <a:pPr marL="0" indent="0" algn="ctr">
              <a:buFont typeface="Georgia" pitchFamily="18" charset="0"/>
              <a:buNone/>
            </a:pPr>
            <a:r>
              <a:rPr lang="es-EC" sz="2800" dirty="0" smtClean="0">
                <a:solidFill>
                  <a:srgbClr val="00B050"/>
                </a:solidFill>
                <a:latin typeface="Times New Roman" pitchFamily="18" charset="0"/>
                <a:cs typeface="Times New Roman" pitchFamily="18" charset="0"/>
              </a:rPr>
              <a:t> </a:t>
            </a:r>
            <a:r>
              <a:rPr lang="es-EC" sz="2400" dirty="0" smtClean="0">
                <a:solidFill>
                  <a:srgbClr val="00B050"/>
                </a:solidFill>
                <a:latin typeface="Times New Roman" pitchFamily="18" charset="0"/>
                <a:cs typeface="Times New Roman" pitchFamily="18" charset="0"/>
              </a:rPr>
              <a:t>Consideración personal sobre el rendimiento de cosecha  y </a:t>
            </a:r>
            <a:r>
              <a:rPr lang="es-EC" sz="2400" dirty="0" err="1" smtClean="0">
                <a:solidFill>
                  <a:srgbClr val="00B050"/>
                </a:solidFill>
                <a:latin typeface="Times New Roman" pitchFamily="18" charset="0"/>
                <a:cs typeface="Times New Roman" pitchFamily="18" charset="0"/>
              </a:rPr>
              <a:t>poscosecha</a:t>
            </a:r>
            <a:r>
              <a:rPr lang="es-EC" sz="2400" dirty="0" smtClean="0">
                <a:solidFill>
                  <a:srgbClr val="00B050"/>
                </a:solidFill>
                <a:latin typeface="Times New Roman" pitchFamily="18" charset="0"/>
                <a:cs typeface="Times New Roman" pitchFamily="18" charset="0"/>
              </a:rPr>
              <a:t> establecido por la empresa </a:t>
            </a: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72816"/>
            <a:ext cx="4338736" cy="2448272"/>
          </a:xfrm>
          <a:prstGeom prst="rect">
            <a:avLst/>
          </a:prstGeom>
          <a:noFill/>
          <a:ln>
            <a:noFill/>
          </a:ln>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248" y="4221088"/>
            <a:ext cx="4158208" cy="2304256"/>
          </a:xfrm>
          <a:prstGeom prst="rect">
            <a:avLst/>
          </a:prstGeom>
          <a:noFill/>
          <a:ln>
            <a:noFill/>
          </a:ln>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3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12972" y="405920"/>
            <a:ext cx="8640960" cy="103715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CONSIDERACIÓN PERSONAL SOBRE EL TRABAJO DESEMPEÑADO</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972" y="1689917"/>
            <a:ext cx="4043004" cy="1955107"/>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250" y="1657840"/>
            <a:ext cx="3832182" cy="1987184"/>
          </a:xfrm>
          <a:prstGeom prst="rect">
            <a:avLst/>
          </a:prstGeom>
          <a:noFill/>
          <a:ln>
            <a:noFill/>
          </a:ln>
        </p:spPr>
      </p:pic>
      <p:sp>
        <p:nvSpPr>
          <p:cNvPr id="7" name="1 Título"/>
          <p:cNvSpPr txBox="1">
            <a:spLocks noGrp="1"/>
          </p:cNvSpPr>
          <p:nvPr>
            <p:ph idx="1"/>
          </p:nvPr>
        </p:nvSpPr>
        <p:spPr>
          <a:xfrm>
            <a:off x="111191" y="3658477"/>
            <a:ext cx="9044521" cy="72008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1800" dirty="0" smtClean="0">
                <a:solidFill>
                  <a:srgbClr val="00B050"/>
                </a:solidFill>
                <a:latin typeface="Times New Roman" pitchFamily="18" charset="0"/>
                <a:cs typeface="Times New Roman" pitchFamily="18" charset="0"/>
              </a:rPr>
              <a:t>RECONOCIMIENTO DE LA EMPRESA  AL PERSONAL DE COSECHA Y POSCOSECHA </a:t>
            </a:r>
          </a:p>
        </p:txBody>
      </p:sp>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72" y="4229359"/>
            <a:ext cx="4043004" cy="2151969"/>
          </a:xfrm>
          <a:prstGeom prst="rect">
            <a:avLst/>
          </a:prstGeom>
          <a:noFill/>
          <a:ln>
            <a:noFill/>
          </a:ln>
        </p:spPr>
      </p:pic>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8250" y="4229358"/>
            <a:ext cx="3832182" cy="2151969"/>
          </a:xfrm>
          <a:prstGeom prst="rect">
            <a:avLst/>
          </a:prstGeom>
          <a:noFill/>
          <a:ln>
            <a:noFill/>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8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42371" y="422402"/>
            <a:ext cx="8352928" cy="46805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APRECIACIÓN TEMPERATURA DE COSECHA Y POSCOSECHA </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982" y="1606033"/>
            <a:ext cx="4215026" cy="2183007"/>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2563" y="1606033"/>
            <a:ext cx="3917909" cy="2183007"/>
          </a:xfrm>
          <a:prstGeom prst="rect">
            <a:avLst/>
          </a:prstGeom>
          <a:noFill/>
          <a:ln>
            <a:noFill/>
          </a:ln>
        </p:spPr>
      </p:pic>
      <p:sp>
        <p:nvSpPr>
          <p:cNvPr id="7" name="1 Título"/>
          <p:cNvSpPr txBox="1">
            <a:spLocks/>
          </p:cNvSpPr>
          <p:nvPr/>
        </p:nvSpPr>
        <p:spPr>
          <a:xfrm>
            <a:off x="21545" y="3933056"/>
            <a:ext cx="8856984" cy="61206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APRECIACIÓN DEL RUIDO DE COSECHA Y POSCOSECHA </a:t>
            </a:r>
          </a:p>
        </p:txBody>
      </p:sp>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82" y="4525642"/>
            <a:ext cx="4201695" cy="2088232"/>
          </a:xfrm>
          <a:prstGeom prst="rect">
            <a:avLst/>
          </a:prstGeom>
          <a:noFill/>
          <a:ln>
            <a:noFill/>
          </a:ln>
        </p:spPr>
      </p:pic>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2562" y="4506967"/>
            <a:ext cx="3917909" cy="2106907"/>
          </a:xfrm>
          <a:prstGeom prst="rect">
            <a:avLst/>
          </a:prstGeom>
          <a:noFill/>
          <a:ln>
            <a:noFill/>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6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idx="1"/>
          </p:nvPr>
        </p:nvSpPr>
        <p:spPr>
          <a:xfrm>
            <a:off x="323528" y="1268760"/>
            <a:ext cx="8533456" cy="43204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000" b="0" dirty="0" smtClean="0">
                <a:solidFill>
                  <a:srgbClr val="00B050"/>
                </a:solidFill>
              </a:rPr>
              <a:t>APRECIACIÓN ILUMINACIÓN DE COSECHA Y POSCOSECHA</a:t>
            </a:r>
          </a:p>
          <a:p>
            <a:pPr marL="0" indent="0" algn="ctr">
              <a:buFont typeface="Georgia" pitchFamily="18" charset="0"/>
              <a:buNone/>
            </a:pPr>
            <a:r>
              <a:rPr lang="es-EC" sz="2000" b="0" dirty="0" smtClean="0">
                <a:solidFill>
                  <a:srgbClr val="00B050"/>
                </a:solidFill>
              </a:rPr>
              <a:t> </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44824"/>
            <a:ext cx="3960440" cy="1874380"/>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2832" y="1844824"/>
            <a:ext cx="4129608" cy="1872208"/>
          </a:xfrm>
          <a:prstGeom prst="rect">
            <a:avLst/>
          </a:prstGeom>
          <a:noFill/>
          <a:ln>
            <a:noFill/>
          </a:ln>
        </p:spPr>
      </p:pic>
      <p:sp>
        <p:nvSpPr>
          <p:cNvPr id="7" name="1 Título"/>
          <p:cNvSpPr txBox="1">
            <a:spLocks/>
          </p:cNvSpPr>
          <p:nvPr/>
        </p:nvSpPr>
        <p:spPr>
          <a:xfrm>
            <a:off x="179512" y="692696"/>
            <a:ext cx="8856984" cy="89728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 </a:t>
            </a:r>
          </a:p>
        </p:txBody>
      </p:sp>
      <p:sp>
        <p:nvSpPr>
          <p:cNvPr id="8" name="1 Título"/>
          <p:cNvSpPr txBox="1">
            <a:spLocks/>
          </p:cNvSpPr>
          <p:nvPr/>
        </p:nvSpPr>
        <p:spPr>
          <a:xfrm>
            <a:off x="179512" y="3861048"/>
            <a:ext cx="8856984" cy="4571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3200" b="0" dirty="0" smtClean="0">
                <a:solidFill>
                  <a:srgbClr val="00B050"/>
                </a:solidFill>
              </a:rPr>
              <a:t> </a:t>
            </a:r>
            <a:r>
              <a:rPr lang="es-EC" sz="2000" b="0" dirty="0" smtClean="0">
                <a:solidFill>
                  <a:srgbClr val="00B050"/>
                </a:solidFill>
                <a:latin typeface="Times New Roman" pitchFamily="18" charset="0"/>
                <a:cs typeface="Times New Roman" pitchFamily="18" charset="0"/>
              </a:rPr>
              <a:t>CONSIDERACIÓN SOBRE LA CONTAMINACIÓN DEL AIRE </a:t>
            </a:r>
          </a:p>
        </p:txBody>
      </p:sp>
      <p:pic>
        <p:nvPicPr>
          <p:cNvPr id="9" name="8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85" y="4437112"/>
            <a:ext cx="3816424" cy="1944216"/>
          </a:xfrm>
          <a:prstGeom prst="rect">
            <a:avLst/>
          </a:prstGeom>
          <a:noFill/>
          <a:ln>
            <a:noFill/>
          </a:ln>
        </p:spPr>
      </p:pic>
      <p:pic>
        <p:nvPicPr>
          <p:cNvPr id="10" name="9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3708" y="4437112"/>
            <a:ext cx="4128731" cy="1944216"/>
          </a:xfrm>
          <a:prstGeom prst="rect">
            <a:avLst/>
          </a:prstGeom>
          <a:noFill/>
          <a:ln>
            <a:noFill/>
          </a:ln>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38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idx="1"/>
          </p:nvPr>
        </p:nvSpPr>
        <p:spPr>
          <a:xfrm>
            <a:off x="467544" y="548680"/>
            <a:ext cx="8496944" cy="115212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endParaRPr lang="es-EC" sz="2400" dirty="0" smtClean="0">
              <a:solidFill>
                <a:srgbClr val="00B050"/>
              </a:solidFill>
              <a:latin typeface="Times New Roman" pitchFamily="18" charset="0"/>
              <a:cs typeface="Times New Roman" pitchFamily="18" charset="0"/>
            </a:endParaRP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 CONSIDERACIÓN SOBRE LOS MATERIALES DE SEGURIDAD BRINDADOS POR LA EMPRESA  </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132856"/>
            <a:ext cx="3816424" cy="1970638"/>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31580"/>
            <a:ext cx="4104456" cy="1971914"/>
          </a:xfrm>
          <a:prstGeom prst="rect">
            <a:avLst/>
          </a:prstGeom>
          <a:noFill/>
          <a:ln>
            <a:noFill/>
          </a:ln>
        </p:spPr>
      </p:pic>
      <p:sp>
        <p:nvSpPr>
          <p:cNvPr id="2" name="1 Rectángulo"/>
          <p:cNvSpPr/>
          <p:nvPr/>
        </p:nvSpPr>
        <p:spPr>
          <a:xfrm>
            <a:off x="433040" y="4103494"/>
            <a:ext cx="8277920" cy="769441"/>
          </a:xfrm>
          <a:prstGeom prst="rect">
            <a:avLst/>
          </a:prstGeom>
        </p:spPr>
        <p:txBody>
          <a:bodyPr wrap="square">
            <a:spAutoFit/>
          </a:bodyPr>
          <a:lstStyle/>
          <a:p>
            <a:pPr algn="ctr"/>
            <a:r>
              <a:rPr lang="es-EC" sz="2200" b="1" dirty="0">
                <a:solidFill>
                  <a:srgbClr val="00B050"/>
                </a:solidFill>
              </a:rPr>
              <a:t>CONFORMIDAD CON LOS HORARIOS DE </a:t>
            </a:r>
            <a:r>
              <a:rPr lang="es-EC" sz="2200" b="1" dirty="0" smtClean="0">
                <a:solidFill>
                  <a:srgbClr val="00B050"/>
                </a:solidFill>
              </a:rPr>
              <a:t>TRABAJO ESTABLECIDOS </a:t>
            </a:r>
            <a:endParaRPr lang="es-EC" sz="2200" b="1" dirty="0">
              <a:solidFill>
                <a:srgbClr val="00B050"/>
              </a:solidFill>
            </a:endParaRPr>
          </a:p>
        </p:txBody>
      </p:sp>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910" y="4791693"/>
            <a:ext cx="3826050" cy="1897692"/>
          </a:xfrm>
          <a:prstGeom prst="rect">
            <a:avLst/>
          </a:prstGeom>
          <a:noFill/>
          <a:ln>
            <a:noFill/>
          </a:ln>
        </p:spPr>
      </p:pic>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2344" y="4791693"/>
            <a:ext cx="4164112" cy="1919104"/>
          </a:xfrm>
          <a:prstGeom prst="rect">
            <a:avLst/>
          </a:prstGeom>
          <a:noFill/>
          <a:ln>
            <a:noFill/>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0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196752"/>
            <a:ext cx="8712968" cy="5472608"/>
          </a:xfrm>
        </p:spPr>
        <p:txBody>
          <a:bodyPr>
            <a:normAutofit fontScale="85000" lnSpcReduction="20000"/>
          </a:bodyPr>
          <a:lstStyle/>
          <a:p>
            <a:pPr marL="0" indent="0" algn="just">
              <a:buNone/>
            </a:pPr>
            <a:r>
              <a:rPr lang="es-ES" dirty="0" smtClean="0">
                <a:latin typeface="Times New Roman" pitchFamily="18" charset="0"/>
                <a:cs typeface="Times New Roman" pitchFamily="18" charset="0"/>
              </a:rPr>
              <a:t>ROSAMONT </a:t>
            </a:r>
            <a:r>
              <a:rPr lang="es-ES" dirty="0">
                <a:latin typeface="Times New Roman" pitchFamily="18" charset="0"/>
                <a:cs typeface="Times New Roman" pitchFamily="18" charset="0"/>
              </a:rPr>
              <a:t>S.A. se encuentra registrada con RUC. No. 1791306236001; como actividad económica principal, empresa productora y exportadora de flores.  </a:t>
            </a:r>
            <a:endParaRPr lang="es-ES" dirty="0" smtClean="0">
              <a:latin typeface="Times New Roman" pitchFamily="18" charset="0"/>
              <a:cs typeface="Times New Roman" pitchFamily="18" charset="0"/>
            </a:endParaRPr>
          </a:p>
          <a:p>
            <a:pPr marL="0" indent="0" algn="just">
              <a:buNone/>
            </a:pPr>
            <a:endParaRPr lang="es-EC" dirty="0">
              <a:latin typeface="Times New Roman" pitchFamily="18" charset="0"/>
              <a:cs typeface="Times New Roman" pitchFamily="18" charset="0"/>
            </a:endParaRPr>
          </a:p>
          <a:p>
            <a:pPr marL="0" indent="0" algn="just">
              <a:buNone/>
            </a:pPr>
            <a:r>
              <a:rPr lang="es-ES" u="sng" dirty="0">
                <a:latin typeface="Times New Roman" pitchFamily="18" charset="0"/>
                <a:cs typeface="Times New Roman" pitchFamily="18" charset="0"/>
              </a:rPr>
              <a:t>Misi</a:t>
            </a:r>
            <a:r>
              <a:rPr lang="es-EC" u="sng" dirty="0" err="1">
                <a:latin typeface="Times New Roman" pitchFamily="18" charset="0"/>
                <a:cs typeface="Times New Roman" pitchFamily="18" charset="0"/>
              </a:rPr>
              <a:t>ón</a:t>
            </a:r>
            <a:r>
              <a:rPr lang="es-EC" u="sng"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marL="0" indent="0" algn="just">
              <a:buNone/>
            </a:pPr>
            <a:r>
              <a:rPr lang="es-EC" dirty="0">
                <a:latin typeface="Times New Roman" pitchFamily="18" charset="0"/>
                <a:cs typeface="Times New Roman" pitchFamily="18" charset="0"/>
              </a:rPr>
              <a:t>“</a:t>
            </a:r>
            <a:r>
              <a:rPr lang="es-ES" dirty="0">
                <a:latin typeface="Times New Roman" pitchFamily="18" charset="0"/>
                <a:cs typeface="Times New Roman" pitchFamily="18" charset="0"/>
              </a:rPr>
              <a:t>En ROSAMONT S.A. tenemos la mejor actitud, compromiso y versatilidad hacia todos los clientes para encantarlos con nuestras flores, en cantidad, calidad y oportunidad, al mejor costo posible, con la mejor rentabilidad, cuidando el medio ambiente y a nuestros trabajadores” (Razón social de la empresa</a:t>
            </a:r>
            <a:r>
              <a:rPr lang="es-EC" dirty="0" smtClean="0">
                <a:latin typeface="Times New Roman" pitchFamily="18" charset="0"/>
                <a:cs typeface="Times New Roman" pitchFamily="18" charset="0"/>
              </a:rPr>
              <a:t>).</a:t>
            </a:r>
          </a:p>
          <a:p>
            <a:pPr marL="0" indent="0" algn="just">
              <a:buNone/>
            </a:pPr>
            <a:endParaRPr lang="es-EC" dirty="0">
              <a:latin typeface="Times New Roman" pitchFamily="18" charset="0"/>
              <a:cs typeface="Times New Roman" pitchFamily="18" charset="0"/>
            </a:endParaRPr>
          </a:p>
          <a:p>
            <a:pPr marL="0" indent="0" algn="just">
              <a:buNone/>
            </a:pPr>
            <a:r>
              <a:rPr lang="es-ES_tradnl" u="sng" dirty="0">
                <a:latin typeface="Times New Roman" pitchFamily="18" charset="0"/>
                <a:cs typeface="Times New Roman" pitchFamily="18" charset="0"/>
              </a:rPr>
              <a:t>Visión </a:t>
            </a:r>
            <a:endParaRPr lang="es-EC" dirty="0">
              <a:latin typeface="Times New Roman" pitchFamily="18" charset="0"/>
              <a:cs typeface="Times New Roman" pitchFamily="18" charset="0"/>
            </a:endParaRPr>
          </a:p>
          <a:p>
            <a:pPr marL="0" indent="0" algn="just">
              <a:buNone/>
            </a:pPr>
            <a:r>
              <a:rPr lang="es-ES" dirty="0">
                <a:latin typeface="Times New Roman" pitchFamily="18" charset="0"/>
                <a:cs typeface="Times New Roman" pitchFamily="18" charset="0"/>
              </a:rPr>
              <a:t>“En los próximos 5 años ROSAMONT S.A. logrará estar a la vanguardia de la industria florícola con productos de alta demanda y calidad, logrando así la apertura de nuevos y mejores mercados, a través de un acertado manejo empresarial con responsabilidad social y ambiental en todos nuestros procesos” (Razón social de la empresa</a:t>
            </a:r>
            <a:r>
              <a:rPr lang="es-EC" dirty="0" smtClean="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sp>
        <p:nvSpPr>
          <p:cNvPr id="4" name="1 Título"/>
          <p:cNvSpPr>
            <a:spLocks noGrp="1"/>
          </p:cNvSpPr>
          <p:nvPr>
            <p:ph type="title"/>
          </p:nvPr>
        </p:nvSpPr>
        <p:spPr>
          <a:xfrm>
            <a:off x="457200" y="620688"/>
            <a:ext cx="8507288" cy="432048"/>
          </a:xfrm>
        </p:spPr>
        <p:txBody>
          <a:bodyPr>
            <a:normAutofit/>
          </a:bodyPr>
          <a:lstStyle/>
          <a:p>
            <a:pPr marL="0" indent="0" algn="ctr">
              <a:buNone/>
            </a:pPr>
            <a:r>
              <a:rPr lang="es-EC" sz="2400" b="1" dirty="0" smtClean="0">
                <a:solidFill>
                  <a:srgbClr val="00B050"/>
                </a:solidFill>
                <a:latin typeface="Times New Roman" pitchFamily="18" charset="0"/>
                <a:cs typeface="Times New Roman" pitchFamily="18" charset="0"/>
              </a:rPr>
              <a:t>RAZÓN SOCIAL DE LA EMPRESA </a:t>
            </a:r>
            <a:endParaRPr lang="es-EC" sz="2400" b="1" dirty="0">
              <a:solidFill>
                <a:srgbClr val="00B050"/>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12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idx="1"/>
          </p:nvPr>
        </p:nvSpPr>
        <p:spPr>
          <a:xfrm>
            <a:off x="251520" y="620688"/>
            <a:ext cx="8596536" cy="82527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PAGO DE SALARIOS </a:t>
            </a:r>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82" y="1734118"/>
            <a:ext cx="4033777" cy="2198938"/>
          </a:xfrm>
          <a:prstGeom prst="rect">
            <a:avLst/>
          </a:prstGeom>
          <a:noFill/>
          <a:ln>
            <a:noFill/>
          </a:ln>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756260"/>
            <a:ext cx="4248472" cy="2176796"/>
          </a:xfrm>
          <a:prstGeom prst="rect">
            <a:avLst/>
          </a:prstGeom>
          <a:noFill/>
          <a:ln>
            <a:noFill/>
          </a:ln>
        </p:spPr>
      </p:pic>
      <p:sp>
        <p:nvSpPr>
          <p:cNvPr id="2" name="1 Rectángulo"/>
          <p:cNvSpPr/>
          <p:nvPr/>
        </p:nvSpPr>
        <p:spPr>
          <a:xfrm>
            <a:off x="1763688" y="3991367"/>
            <a:ext cx="5553123" cy="461665"/>
          </a:xfrm>
          <a:prstGeom prst="rect">
            <a:avLst/>
          </a:prstGeom>
        </p:spPr>
        <p:txBody>
          <a:bodyPr wrap="none">
            <a:spAutoFit/>
          </a:bodyPr>
          <a:lstStyle/>
          <a:p>
            <a:r>
              <a:rPr lang="es-EC" sz="2400" dirty="0">
                <a:solidFill>
                  <a:srgbClr val="00B050"/>
                </a:solidFill>
                <a:latin typeface="Times New Roman" pitchFamily="18" charset="0"/>
                <a:cs typeface="Times New Roman" pitchFamily="18" charset="0"/>
              </a:rPr>
              <a:t>Capacitación recibida uso de agroquímicos </a:t>
            </a:r>
            <a:endParaRPr lang="es-EC" sz="2400" dirty="0">
              <a:latin typeface="Times New Roman" pitchFamily="18" charset="0"/>
              <a:cs typeface="Times New Roman" pitchFamily="18" charset="0"/>
            </a:endParaRPr>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182" y="4512024"/>
            <a:ext cx="4033778" cy="2085327"/>
          </a:xfrm>
          <a:prstGeom prst="rect">
            <a:avLst/>
          </a:prstGeom>
          <a:noFill/>
          <a:ln>
            <a:noFill/>
          </a:ln>
        </p:spPr>
      </p:pic>
      <p:pic>
        <p:nvPicPr>
          <p:cNvPr id="8" name="4 Marcador de contenido"/>
          <p:cNvPicPr>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4355976" y="4535842"/>
            <a:ext cx="4248472" cy="2061510"/>
          </a:xfrm>
          <a:prstGeom prst="rect">
            <a:avLst/>
          </a:prstGeom>
          <a:noFill/>
          <a:ln>
            <a:noFill/>
          </a:ln>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6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781296"/>
            <a:ext cx="8596536" cy="6646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Nivel de experiencia en el trabajo desempeñado </a:t>
            </a:r>
          </a:p>
        </p:txBody>
      </p:sp>
      <p:sp>
        <p:nvSpPr>
          <p:cNvPr id="5" name="1 Título"/>
          <p:cNvSpPr txBox="1">
            <a:spLocks/>
          </p:cNvSpPr>
          <p:nvPr/>
        </p:nvSpPr>
        <p:spPr>
          <a:xfrm>
            <a:off x="0" y="3606200"/>
            <a:ext cx="8596536" cy="27144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endParaRPr lang="es-EC" sz="2200" b="0" dirty="0" smtClean="0">
              <a:solidFill>
                <a:srgbClr val="00B050"/>
              </a:solidFill>
              <a:latin typeface="Times New Roman" pitchFamily="18" charset="0"/>
              <a:cs typeface="Times New Roman" pitchFamily="18" charset="0"/>
            </a:endParaRPr>
          </a:p>
          <a:p>
            <a:pPr marL="0" indent="0" algn="ctr">
              <a:buFont typeface="Georgia" pitchFamily="18" charset="0"/>
              <a:buNone/>
            </a:pPr>
            <a:r>
              <a:rPr lang="es-EC" sz="2200" b="0" dirty="0" smtClean="0">
                <a:solidFill>
                  <a:srgbClr val="00B050"/>
                </a:solidFill>
                <a:latin typeface="Times New Roman" pitchFamily="18" charset="0"/>
                <a:cs typeface="Times New Roman" pitchFamily="18" charset="0"/>
              </a:rPr>
              <a:t>Aplicación de conocimientos en el trabajo desempeñado</a:t>
            </a:r>
          </a:p>
          <a:p>
            <a:pPr marL="0" indent="0" algn="ctr">
              <a:buFont typeface="Georgia" pitchFamily="18" charset="0"/>
              <a:buNone/>
            </a:pPr>
            <a:endParaRPr lang="es-EC" sz="2200" b="0" dirty="0" smtClean="0">
              <a:solidFill>
                <a:srgbClr val="00B050"/>
              </a:solidFill>
              <a:latin typeface="Times New Roman" pitchFamily="18" charset="0"/>
              <a:cs typeface="Times New Roman" pitchFamily="18" charset="0"/>
            </a:endParaRPr>
          </a:p>
          <a:p>
            <a:pPr marL="0" indent="0" algn="ctr">
              <a:buFont typeface="Georgia" pitchFamily="18" charset="0"/>
              <a:buNone/>
            </a:pPr>
            <a:r>
              <a:rPr lang="es-EC" sz="2200" b="0" dirty="0" smtClean="0">
                <a:solidFill>
                  <a:srgbClr val="00B050"/>
                </a:solidFill>
                <a:latin typeface="Times New Roman" pitchFamily="18" charset="0"/>
                <a:cs typeface="Times New Roman" pitchFamily="18" charset="0"/>
              </a:rPr>
              <a:t> </a:t>
            </a: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63074"/>
            <a:ext cx="3888432" cy="1914566"/>
          </a:xfrm>
          <a:prstGeom prst="rect">
            <a:avLst/>
          </a:prstGeom>
          <a:noFill/>
          <a:ln>
            <a:noFill/>
          </a:ln>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63074"/>
            <a:ext cx="4204048" cy="1914566"/>
          </a:xfrm>
          <a:prstGeom prst="rect">
            <a:avLst/>
          </a:prstGeom>
          <a:noFill/>
          <a:ln>
            <a:noFill/>
          </a:ln>
        </p:spPr>
      </p:pic>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566838"/>
            <a:ext cx="3888432" cy="1931536"/>
          </a:xfrm>
          <a:prstGeom prst="rect">
            <a:avLst/>
          </a:prstGeom>
          <a:noFill/>
          <a:ln>
            <a:noFill/>
          </a:ln>
        </p:spPr>
      </p:pic>
      <p:pic>
        <p:nvPicPr>
          <p:cNvPr id="9" name="8 Imagen"/>
          <p:cNvPicPr/>
          <p:nvPr/>
        </p:nvPicPr>
        <p:blipFill>
          <a:blip r:embed="rId5" cstate="print"/>
          <a:srcRect/>
          <a:stretch>
            <a:fillRect/>
          </a:stretch>
        </p:blipFill>
        <p:spPr bwMode="auto">
          <a:xfrm>
            <a:off x="4644008" y="4581128"/>
            <a:ext cx="4204048" cy="1931536"/>
          </a:xfrm>
          <a:prstGeom prst="rect">
            <a:avLst/>
          </a:prstGeom>
          <a:noFill/>
          <a:ln w="9525">
            <a:noFill/>
            <a:miter lim="800000"/>
            <a:headEnd/>
            <a:tailEnd/>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2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781296"/>
            <a:ext cx="8596536" cy="6646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Font typeface="Georgia" pitchFamily="18" charset="0"/>
              <a:buNone/>
            </a:pPr>
            <a:r>
              <a:rPr lang="es-EC" sz="2400" dirty="0" smtClean="0">
                <a:solidFill>
                  <a:srgbClr val="00B050"/>
                </a:solidFill>
                <a:latin typeface="Times New Roman" pitchFamily="18" charset="0"/>
                <a:cs typeface="Times New Roman" pitchFamily="18" charset="0"/>
              </a:rPr>
              <a:t>Relación jefes y compañeros </a:t>
            </a:r>
          </a:p>
          <a:p>
            <a:pPr marL="0" indent="0" algn="ctr">
              <a:buFont typeface="Georgia" pitchFamily="18" charset="0"/>
              <a:buNone/>
            </a:pPr>
            <a:endParaRPr lang="es-EC" sz="2400" dirty="0" smtClean="0">
              <a:solidFill>
                <a:srgbClr val="00B050"/>
              </a:solidFill>
              <a:latin typeface="Times New Roman" pitchFamily="18" charset="0"/>
              <a:cs typeface="Times New Roman" pitchFamily="18" charset="0"/>
            </a:endParaRPr>
          </a:p>
        </p:txBody>
      </p:sp>
      <p:sp>
        <p:nvSpPr>
          <p:cNvPr id="5" name="1 Título"/>
          <p:cNvSpPr txBox="1">
            <a:spLocks/>
          </p:cNvSpPr>
          <p:nvPr/>
        </p:nvSpPr>
        <p:spPr>
          <a:xfrm>
            <a:off x="0" y="3861048"/>
            <a:ext cx="8596536" cy="107448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Font typeface="Georgia" pitchFamily="18" charset="0"/>
              <a:buNone/>
            </a:pPr>
            <a:r>
              <a:rPr lang="es-EC" sz="2200" dirty="0" smtClean="0">
                <a:solidFill>
                  <a:srgbClr val="00B050"/>
                </a:solidFill>
                <a:latin typeface="Times New Roman" pitchFamily="18" charset="0"/>
                <a:cs typeface="Times New Roman" pitchFamily="18" charset="0"/>
              </a:rPr>
              <a:t>Participación personal en reuniones </a:t>
            </a:r>
          </a:p>
        </p:txBody>
      </p:sp>
      <p:pic>
        <p:nvPicPr>
          <p:cNvPr id="10" name="9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26747"/>
            <a:ext cx="3825887" cy="1944216"/>
          </a:xfrm>
          <a:prstGeom prst="rect">
            <a:avLst/>
          </a:prstGeom>
          <a:noFill/>
          <a:ln>
            <a:noFill/>
          </a:ln>
        </p:spPr>
      </p:pic>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808" y="1926747"/>
            <a:ext cx="4333248" cy="1983200"/>
          </a:xfrm>
          <a:prstGeom prst="rect">
            <a:avLst/>
          </a:prstGeom>
          <a:noFill/>
          <a:ln>
            <a:noFill/>
          </a:ln>
        </p:spPr>
      </p:pic>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4437112"/>
            <a:ext cx="3825886" cy="2016224"/>
          </a:xfrm>
          <a:prstGeom prst="rect">
            <a:avLst/>
          </a:prstGeom>
          <a:noFill/>
          <a:ln>
            <a:noFill/>
          </a:ln>
        </p:spPr>
      </p:pic>
      <p:pic>
        <p:nvPicPr>
          <p:cNvPr id="13" name="12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298" y="4450052"/>
            <a:ext cx="4315758" cy="2003284"/>
          </a:xfrm>
          <a:prstGeom prst="rect">
            <a:avLst/>
          </a:prstGeom>
          <a:noFill/>
          <a:ln>
            <a:noFill/>
          </a:ln>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4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620688"/>
            <a:ext cx="8596536" cy="6646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Ayuda brindada al personal </a:t>
            </a:r>
          </a:p>
        </p:txBody>
      </p:sp>
      <p:sp>
        <p:nvSpPr>
          <p:cNvPr id="5" name="1 Título"/>
          <p:cNvSpPr txBox="1">
            <a:spLocks/>
          </p:cNvSpPr>
          <p:nvPr/>
        </p:nvSpPr>
        <p:spPr>
          <a:xfrm>
            <a:off x="251520" y="3765914"/>
            <a:ext cx="8345016" cy="504949"/>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Coordinación del trabajo  </a:t>
            </a:r>
          </a:p>
        </p:txBody>
      </p:sp>
      <p:pic>
        <p:nvPicPr>
          <p:cNvPr id="8" name="7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10057"/>
            <a:ext cx="3672408" cy="2055858"/>
          </a:xfrm>
          <a:prstGeom prst="rect">
            <a:avLst/>
          </a:prstGeom>
          <a:noFill/>
          <a:ln>
            <a:noFill/>
          </a:ln>
        </p:spPr>
      </p:pic>
      <p:pic>
        <p:nvPicPr>
          <p:cNvPr id="9" name="8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8124" y="1710056"/>
            <a:ext cx="3848412" cy="2055859"/>
          </a:xfrm>
          <a:prstGeom prst="rect">
            <a:avLst/>
          </a:prstGeom>
          <a:noFill/>
          <a:ln>
            <a:noFill/>
          </a:ln>
        </p:spPr>
      </p:pic>
      <p:pic>
        <p:nvPicPr>
          <p:cNvPr id="14" name="1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270864"/>
            <a:ext cx="3672408" cy="2110464"/>
          </a:xfrm>
          <a:prstGeom prst="rect">
            <a:avLst/>
          </a:prstGeom>
          <a:noFill/>
          <a:ln>
            <a:noFill/>
          </a:ln>
        </p:spPr>
      </p:pic>
      <p:pic>
        <p:nvPicPr>
          <p:cNvPr id="15" name="14 Imagen"/>
          <p:cNvPicPr/>
          <p:nvPr/>
        </p:nvPicPr>
        <p:blipFill>
          <a:blip r:embed="rId5" cstate="print"/>
          <a:srcRect/>
          <a:stretch>
            <a:fillRect/>
          </a:stretch>
        </p:blipFill>
        <p:spPr bwMode="auto">
          <a:xfrm>
            <a:off x="4690864" y="4270864"/>
            <a:ext cx="3905672" cy="2110464"/>
          </a:xfrm>
          <a:prstGeom prst="rect">
            <a:avLst/>
          </a:prstGeom>
          <a:noFill/>
          <a:ln w="9525">
            <a:noFill/>
            <a:miter lim="800000"/>
            <a:headEnd/>
            <a:tailEnd/>
          </a:ln>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2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764704"/>
            <a:ext cx="8596536" cy="35641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VARIABLE INSATISFACCIÓN LABORAL</a:t>
            </a:r>
          </a:p>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Información al personal sobre decisiones </a:t>
            </a:r>
          </a:p>
        </p:txBody>
      </p:sp>
      <p:sp>
        <p:nvSpPr>
          <p:cNvPr id="5" name="1 Título"/>
          <p:cNvSpPr txBox="1">
            <a:spLocks/>
          </p:cNvSpPr>
          <p:nvPr/>
        </p:nvSpPr>
        <p:spPr>
          <a:xfrm>
            <a:off x="377280" y="3772448"/>
            <a:ext cx="8345016" cy="6646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spcAft>
                <a:spcPts val="300"/>
              </a:spcAft>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2"/>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2"/>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2"/>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2"/>
                </a:solidFill>
                <a:latin typeface="+mn-lt"/>
                <a:ea typeface="+mn-ea"/>
                <a:cs typeface="+mn-cs"/>
              </a:defRPr>
            </a:lvl9pPr>
          </a:lstStyle>
          <a:p>
            <a:pPr marL="0" indent="0" algn="ctr">
              <a:buClr>
                <a:srgbClr val="777C84">
                  <a:lumMod val="75000"/>
                </a:srgbClr>
              </a:buClr>
              <a:buFont typeface="Georgia" pitchFamily="18" charset="0"/>
              <a:buNone/>
            </a:pPr>
            <a:r>
              <a:rPr lang="es-EC" sz="2400" dirty="0" smtClean="0">
                <a:solidFill>
                  <a:srgbClr val="00B050"/>
                </a:solidFill>
                <a:latin typeface="Times New Roman" pitchFamily="18" charset="0"/>
                <a:cs typeface="Times New Roman" pitchFamily="18" charset="0"/>
              </a:rPr>
              <a:t>Motivo de conflictos del personal  en la empresa </a:t>
            </a:r>
          </a:p>
        </p:txBody>
      </p:sp>
      <p:pic>
        <p:nvPicPr>
          <p:cNvPr id="10" name="9 Imagen"/>
          <p:cNvPicPr/>
          <p:nvPr/>
        </p:nvPicPr>
        <p:blipFill>
          <a:blip r:embed="rId2" cstate="print"/>
          <a:srcRect/>
          <a:stretch>
            <a:fillRect/>
          </a:stretch>
        </p:blipFill>
        <p:spPr bwMode="auto">
          <a:xfrm>
            <a:off x="377280" y="1815018"/>
            <a:ext cx="3834680" cy="1957430"/>
          </a:xfrm>
          <a:prstGeom prst="rect">
            <a:avLst/>
          </a:prstGeom>
          <a:noFill/>
          <a:ln w="9525">
            <a:noFill/>
            <a:miter lim="800000"/>
            <a:headEnd/>
            <a:tailEnd/>
          </a:ln>
        </p:spPr>
      </p:pic>
      <p:pic>
        <p:nvPicPr>
          <p:cNvPr id="11" name="10 Imagen"/>
          <p:cNvPicPr/>
          <p:nvPr/>
        </p:nvPicPr>
        <p:blipFill>
          <a:blip r:embed="rId3" cstate="print"/>
          <a:srcRect/>
          <a:stretch>
            <a:fillRect/>
          </a:stretch>
        </p:blipFill>
        <p:spPr bwMode="auto">
          <a:xfrm>
            <a:off x="4575006" y="1815018"/>
            <a:ext cx="3957434" cy="1957430"/>
          </a:xfrm>
          <a:prstGeom prst="rect">
            <a:avLst/>
          </a:prstGeom>
          <a:noFill/>
          <a:ln w="9525">
            <a:noFill/>
            <a:miter lim="800000"/>
            <a:headEnd/>
            <a:tailEnd/>
          </a:ln>
        </p:spPr>
      </p:pic>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280" y="4437112"/>
            <a:ext cx="3834679" cy="2016224"/>
          </a:xfrm>
          <a:prstGeom prst="rect">
            <a:avLst/>
          </a:prstGeom>
          <a:noFill/>
          <a:ln>
            <a:noFill/>
          </a:ln>
        </p:spPr>
      </p:pic>
      <p:pic>
        <p:nvPicPr>
          <p:cNvPr id="13" name="12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006" y="4437112"/>
            <a:ext cx="3813418" cy="2016224"/>
          </a:xfrm>
          <a:prstGeom prst="rect">
            <a:avLst/>
          </a:prstGeom>
          <a:noFill/>
          <a:ln>
            <a:noFill/>
          </a:ln>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94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80920" cy="1296144"/>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PLANTEAMIENTO DE ESTRATEGIAS SISTÉMICAS FUNDAMENTADAS EN LOS PRINCIPIOS DE STEPHEN COVEY  </a:t>
            </a:r>
            <a:endParaRPr lang="es-EC" sz="2400" b="1" dirty="0">
              <a:solidFill>
                <a:srgbClr val="00B050"/>
              </a:solidFill>
              <a:latin typeface="Times New Roman" pitchFamily="18" charset="0"/>
              <a:cs typeface="Times New Roman" pitchFamily="18" charset="0"/>
            </a:endParaRPr>
          </a:p>
        </p:txBody>
      </p:sp>
      <p:pic>
        <p:nvPicPr>
          <p:cNvPr id="3" name="2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276872"/>
            <a:ext cx="5544616" cy="4176464"/>
          </a:xfrm>
          <a:prstGeom prst="rect">
            <a:avLst/>
          </a:prstGeom>
          <a:noFill/>
          <a:ln>
            <a:noFill/>
          </a:ln>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20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5752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0308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C"/>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69" y="260648"/>
            <a:ext cx="8876227"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452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C"/>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92899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3154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C"/>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85698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867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286428880"/>
              </p:ext>
            </p:extLst>
          </p:nvPr>
        </p:nvGraphicFramePr>
        <p:xfrm>
          <a:off x="539552" y="2852936"/>
          <a:ext cx="8358246"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Marcador de contenido"/>
          <p:cNvGraphicFramePr>
            <a:graphicFrameLocks noGrp="1"/>
          </p:cNvGraphicFramePr>
          <p:nvPr>
            <p:ph idx="1"/>
            <p:extLst>
              <p:ext uri="{D42A27DB-BD31-4B8C-83A1-F6EECF244321}">
                <p14:modId xmlns:p14="http://schemas.microsoft.com/office/powerpoint/2010/main" val="696125018"/>
              </p:ext>
            </p:extLst>
          </p:nvPr>
        </p:nvGraphicFramePr>
        <p:xfrm>
          <a:off x="457200" y="1428736"/>
          <a:ext cx="8435280" cy="1064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2 Subtítulo"/>
          <p:cNvSpPr txBox="1">
            <a:spLocks/>
          </p:cNvSpPr>
          <p:nvPr/>
        </p:nvSpPr>
        <p:spPr bwMode="auto">
          <a:xfrm>
            <a:off x="457200" y="476250"/>
            <a:ext cx="8207375" cy="576263"/>
          </a:xfrm>
          <a:prstGeom prst="rect">
            <a:avLst/>
          </a:prstGeom>
          <a:noFill/>
          <a:ln w="9525">
            <a:noFill/>
            <a:miter lim="800000"/>
            <a:headEnd/>
            <a:tailEnd/>
          </a:ln>
        </p:spPr>
        <p:txBody>
          <a:bodyPr/>
          <a:lstStyle/>
          <a:p>
            <a:pPr algn="ctr" eaLnBrk="0" hangingPunct="0">
              <a:spcBef>
                <a:spcPct val="20000"/>
              </a:spcBef>
              <a:buFont typeface="Arial" charset="0"/>
              <a:buNone/>
              <a:defRPr/>
            </a:pPr>
            <a:r>
              <a:rPr lang="es-EC" sz="2800" b="1" dirty="0" smtClean="0">
                <a:solidFill>
                  <a:srgbClr val="00B050"/>
                </a:solidFill>
                <a:effectLst>
                  <a:outerShdw blurRad="38100" dist="38100" dir="2700000" algn="tl">
                    <a:srgbClr val="000000">
                      <a:alpha val="43137"/>
                    </a:srgbClr>
                  </a:outerShdw>
                </a:effectLst>
                <a:cs typeface="ＭＳ Ｐゴシック" charset="0"/>
              </a:rPr>
              <a:t>JUSTIFICACIÓN  E IMPORTANCIA</a:t>
            </a:r>
            <a:endParaRPr lang="es-EC" sz="2800" b="1" dirty="0">
              <a:solidFill>
                <a:srgbClr val="00B050"/>
              </a:solidFill>
              <a:effectLst>
                <a:outerShdw blurRad="38100" dist="38100" dir="2700000" algn="tl">
                  <a:srgbClr val="000000">
                    <a:alpha val="43137"/>
                  </a:srgbClr>
                </a:outerShdw>
              </a:effectLst>
              <a:cs typeface="ＭＳ Ｐゴシック" charset="0"/>
            </a:endParaRPr>
          </a:p>
          <a:p>
            <a:pPr algn="ctr" eaLnBrk="0" hangingPunct="0">
              <a:spcBef>
                <a:spcPct val="20000"/>
              </a:spcBef>
              <a:buFont typeface="Arial" charset="0"/>
              <a:buNone/>
              <a:defRPr/>
            </a:pPr>
            <a:endParaRPr lang="es-ES" sz="2800" b="1" dirty="0">
              <a:solidFill>
                <a:srgbClr val="00B050"/>
              </a:solidFill>
              <a:effectLst>
                <a:outerShdw blurRad="38100" dist="38100" dir="2700000" algn="tl">
                  <a:srgbClr val="000000">
                    <a:alpha val="43137"/>
                  </a:srgbClr>
                </a:outerShdw>
              </a:effectLst>
              <a:latin typeface="+mn-lt"/>
              <a:cs typeface="ＭＳ Ｐゴシック" charset="0"/>
            </a:endParaRPr>
          </a:p>
        </p:txBody>
      </p:sp>
      <p:pic>
        <p:nvPicPr>
          <p:cNvPr id="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88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C"/>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60" y="283076"/>
            <a:ext cx="8842236" cy="638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736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548680"/>
            <a:ext cx="6512511" cy="432048"/>
          </a:xfrm>
        </p:spPr>
        <p:txBody>
          <a:bodyPr>
            <a:noAutofit/>
          </a:bodyPr>
          <a:lstStyle/>
          <a:p>
            <a:pPr marL="0" indent="0" algn="ctr">
              <a:buNone/>
            </a:pPr>
            <a:r>
              <a:rPr lang="es-EC" sz="3200" b="1" dirty="0" smtClean="0">
                <a:solidFill>
                  <a:srgbClr val="00B050"/>
                </a:solidFill>
                <a:latin typeface="Times New Roman" pitchFamily="18" charset="0"/>
                <a:cs typeface="Times New Roman" pitchFamily="18" charset="0"/>
              </a:rPr>
              <a:t/>
            </a:r>
            <a:br>
              <a:rPr lang="es-EC" sz="3200" b="1" dirty="0" smtClean="0">
                <a:solidFill>
                  <a:srgbClr val="00B050"/>
                </a:solidFill>
                <a:latin typeface="Times New Roman" pitchFamily="18" charset="0"/>
                <a:cs typeface="Times New Roman" pitchFamily="18" charset="0"/>
              </a:rPr>
            </a:br>
            <a:r>
              <a:rPr lang="es-EC" sz="3200" b="1" dirty="0">
                <a:solidFill>
                  <a:srgbClr val="00B050"/>
                </a:solidFill>
                <a:latin typeface="Times New Roman" pitchFamily="18" charset="0"/>
                <a:cs typeface="Times New Roman" pitchFamily="18" charset="0"/>
              </a:rPr>
              <a:t/>
            </a:r>
            <a:br>
              <a:rPr lang="es-EC" sz="3200" b="1" dirty="0">
                <a:solidFill>
                  <a:srgbClr val="00B050"/>
                </a:solidFill>
                <a:latin typeface="Times New Roman" pitchFamily="18" charset="0"/>
                <a:cs typeface="Times New Roman" pitchFamily="18" charset="0"/>
              </a:rPr>
            </a:br>
            <a:r>
              <a:rPr lang="es-EC" sz="3200" b="1" dirty="0" smtClean="0">
                <a:solidFill>
                  <a:srgbClr val="00B050"/>
                </a:solidFill>
                <a:latin typeface="Times New Roman" pitchFamily="18" charset="0"/>
                <a:cs typeface="Times New Roman" pitchFamily="18" charset="0"/>
              </a:rPr>
              <a:t>CONCLUSIONES </a:t>
            </a:r>
            <a:endParaRPr lang="es-EC" sz="3200" b="1" dirty="0">
              <a:solidFill>
                <a:srgbClr val="00B050"/>
              </a:solidFill>
              <a:latin typeface="Times New Roman" pitchFamily="18" charset="0"/>
              <a:cs typeface="Times New Roman" pitchFamily="18" charset="0"/>
            </a:endParaRPr>
          </a:p>
        </p:txBody>
      </p:sp>
      <p:sp>
        <p:nvSpPr>
          <p:cNvPr id="3" name="2 Marcador de contenido"/>
          <p:cNvSpPr>
            <a:spLocks noGrp="1"/>
          </p:cNvSpPr>
          <p:nvPr>
            <p:ph idx="1"/>
          </p:nvPr>
        </p:nvSpPr>
        <p:spPr>
          <a:xfrm>
            <a:off x="323528" y="908720"/>
            <a:ext cx="8712968" cy="5832648"/>
          </a:xfrm>
        </p:spPr>
        <p:txBody>
          <a:bodyPr>
            <a:normAutofit fontScale="47500" lnSpcReduction="20000"/>
          </a:bodyPr>
          <a:lstStyle/>
          <a:p>
            <a:pPr lvl="0" algn="just"/>
            <a:endParaRPr lang="es-ES" dirty="0" smtClean="0"/>
          </a:p>
          <a:p>
            <a:pPr lvl="0" algn="just"/>
            <a:r>
              <a:rPr lang="es-ES" sz="4200" dirty="0"/>
              <a:t>Del diagnóstico laboral realizado al personal de primera línea de la empresa ROSAMONT, se determinó que las variables motivo del presente estudio, que influyen en la conducta y comportamiento negativo de los trabajadores, afectando el nivel socio – económico de la empresa son: ausentismo, rotación, bajo rendimiento, e insatisfacción laboral.</a:t>
            </a:r>
            <a:endParaRPr lang="es-EC" sz="4200" dirty="0"/>
          </a:p>
          <a:p>
            <a:pPr marL="0" indent="0" algn="just">
              <a:buNone/>
            </a:pPr>
            <a:r>
              <a:rPr lang="es-ES" sz="4200" dirty="0"/>
              <a:t> </a:t>
            </a:r>
            <a:endParaRPr lang="es-EC" sz="4200" dirty="0"/>
          </a:p>
          <a:p>
            <a:pPr lvl="0" algn="just"/>
            <a:r>
              <a:rPr lang="es-ES" sz="4200" dirty="0"/>
              <a:t>El ausentismo laboral en la empresa tanto para el género femenino como para el género masculino, muestra como principales motivos los problemas familiares y personales, de manera especial para las mujeres, sobre quienes recae las responsabilidades del hogar, situación que interfiere en su desempeño laboral, con un costo representativo para la empresa y la sociedad.</a:t>
            </a:r>
            <a:endParaRPr lang="es-EC" sz="4200" dirty="0"/>
          </a:p>
          <a:p>
            <a:pPr marL="0" indent="0" algn="just">
              <a:buNone/>
            </a:pPr>
            <a:r>
              <a:rPr lang="es-ES" sz="4200" dirty="0"/>
              <a:t> </a:t>
            </a:r>
            <a:endParaRPr lang="es-EC" sz="4200" dirty="0"/>
          </a:p>
          <a:p>
            <a:pPr lvl="0" algn="just"/>
            <a:r>
              <a:rPr lang="es-ES" sz="4200" dirty="0"/>
              <a:t>La rotación del personal en la empresa, está relacionada principalmente con la insatisfacción que el trabajador demuestra como resultado a los aspectos de manejo económico y no económico; los cuales producen una necesidad insatisfecha que se manifiesta con la renuncia de los trabajadores, quienes buscan compensar en mayor medida sus expectativas fuera de la institución.</a:t>
            </a:r>
            <a:endParaRPr lang="es-EC" sz="4200" dirty="0"/>
          </a:p>
          <a:p>
            <a:pPr marL="0" indent="0">
              <a:buNone/>
            </a:pPr>
            <a:endParaRPr lang="es-EC" sz="4200" dirty="0"/>
          </a:p>
          <a:p>
            <a:pPr marL="0" indent="0">
              <a:buNone/>
            </a:pPr>
            <a:endParaRPr lang="es-ES" sz="4200" dirty="0" smtClean="0">
              <a:latin typeface="Times New Roman" pitchFamily="18" charset="0"/>
              <a:cs typeface="Times New Roman" pitchFamily="18" charset="0"/>
            </a:endParaRPr>
          </a:p>
          <a:p>
            <a:pPr lvl="0" algn="just"/>
            <a:endParaRPr lang="es-EC" sz="27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3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847928"/>
          </a:xfrm>
        </p:spPr>
        <p:txBody>
          <a:bodyPr>
            <a:normAutofit fontScale="70000" lnSpcReduction="20000"/>
          </a:bodyPr>
          <a:lstStyle/>
          <a:p>
            <a:pPr lvl="0" algn="just"/>
            <a:r>
              <a:rPr lang="es-ES" dirty="0"/>
              <a:t>Respecto al rendimiento laboral del personal, no se evidencia una relación directa con las metas de la empresa, por cuanto, no se ha alcanzado el rendimiento estándar establecido; debido a factores motivacionales relacionados con: estímulos inadecuados, deficiencias en conocimientos y desarrollo de habilidades, exceso de carga de trabajo; lo que ocasiona bajos niveles de productividad y pérdidas económicas para la empresa.</a:t>
            </a:r>
            <a:endParaRPr lang="es-EC" dirty="0"/>
          </a:p>
          <a:p>
            <a:pPr marL="0" indent="0" algn="just">
              <a:buNone/>
            </a:pPr>
            <a:r>
              <a:rPr lang="es-ES" dirty="0"/>
              <a:t> </a:t>
            </a:r>
            <a:endParaRPr lang="es-EC" dirty="0"/>
          </a:p>
          <a:p>
            <a:pPr lvl="0" algn="just"/>
            <a:r>
              <a:rPr lang="es-ES" dirty="0"/>
              <a:t>En cuanto a la satisfacción laboral, relación inversa; se determinó que el trabajo constituye un aspecto negativo percibido por el empleado, demostrando que no se encuentra identificado con la labor que desempeña, ni con la organización. El personal tiene actitudes conformistas, falta de motivación y autoestima que se constituyen en obstáculos para el crecimiento personal, profesional y organizacional.</a:t>
            </a:r>
            <a:endParaRPr lang="es-EC" dirty="0"/>
          </a:p>
          <a:p>
            <a:pPr marL="0" indent="0" algn="just">
              <a:buNone/>
            </a:pPr>
            <a:r>
              <a:rPr lang="es-ES" dirty="0"/>
              <a:t> </a:t>
            </a:r>
            <a:endParaRPr lang="es-EC" dirty="0"/>
          </a:p>
          <a:p>
            <a:pPr lvl="0" algn="just"/>
            <a:r>
              <a:rPr lang="es-ES" dirty="0"/>
              <a:t>Respecto a la insatisfacción laboral producida por factores externos, extrínsecos o de higiene, presentes en el ambiente laboral, se considera deficiente para los aspectos relacionados con el medio, esto debido a la condiciones adversas que rodean al personal, relacionadas con: temperatura, ruido iluminación y diseño del lugar de trabajo. </a:t>
            </a:r>
            <a:endParaRPr lang="es-EC" dirty="0"/>
          </a:p>
          <a:p>
            <a:pPr marL="0" indent="0" algn="just">
              <a:buNone/>
            </a:pPr>
            <a:r>
              <a:rPr lang="es-ES" dirty="0"/>
              <a:t> </a:t>
            </a:r>
            <a:endParaRPr lang="es-EC" dirty="0"/>
          </a:p>
          <a:p>
            <a:pPr algn="just"/>
            <a:r>
              <a:rPr lang="es-ES" dirty="0"/>
              <a:t>Lo indicado anteriormente ha estimulado el desarrollo de estrategias, fundamentadas en los principios de Stephen </a:t>
            </a:r>
            <a:r>
              <a:rPr lang="es-ES" dirty="0" err="1"/>
              <a:t>Covey</a:t>
            </a:r>
            <a:r>
              <a:rPr lang="es-ES" dirty="0"/>
              <a:t>, enfocadas a: satisfacer las necesidades, estimular el crecimiento multidimensional de los trabajadores como verdaderos seres humanos, parte fundamental del </a:t>
            </a:r>
            <a:r>
              <a:rPr lang="es-ES" dirty="0" smtClean="0"/>
              <a:t>ecosistema.</a:t>
            </a:r>
            <a:endParaRPr lang="es-EC"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275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92696"/>
            <a:ext cx="7848872" cy="576064"/>
          </a:xfrm>
        </p:spPr>
        <p:txBody>
          <a:bodyPr>
            <a:normAutofit/>
          </a:bodyPr>
          <a:lstStyle/>
          <a:p>
            <a:pPr marL="0" indent="0" algn="ctr">
              <a:buNone/>
            </a:pPr>
            <a:r>
              <a:rPr lang="es-EC" sz="3200" b="1" dirty="0" smtClean="0">
                <a:solidFill>
                  <a:srgbClr val="00B050"/>
                </a:solidFill>
                <a:latin typeface="Times New Roman" pitchFamily="18" charset="0"/>
                <a:cs typeface="Times New Roman" pitchFamily="18" charset="0"/>
              </a:rPr>
              <a:t>RECOMENDACIONES </a:t>
            </a:r>
            <a:endParaRPr lang="es-EC" sz="3200" b="1" dirty="0">
              <a:solidFill>
                <a:srgbClr val="00B050"/>
              </a:solidFill>
              <a:latin typeface="Times New Roman" pitchFamily="18" charset="0"/>
              <a:cs typeface="Times New Roman" pitchFamily="18" charset="0"/>
            </a:endParaRPr>
          </a:p>
        </p:txBody>
      </p:sp>
      <p:sp>
        <p:nvSpPr>
          <p:cNvPr id="3" name="2 Marcador de contenido"/>
          <p:cNvSpPr>
            <a:spLocks noGrp="1"/>
          </p:cNvSpPr>
          <p:nvPr>
            <p:ph idx="1"/>
          </p:nvPr>
        </p:nvSpPr>
        <p:spPr>
          <a:xfrm>
            <a:off x="251520" y="1268760"/>
            <a:ext cx="8784976" cy="5328592"/>
          </a:xfrm>
        </p:spPr>
        <p:txBody>
          <a:bodyPr>
            <a:noAutofit/>
          </a:bodyPr>
          <a:lstStyle/>
          <a:p>
            <a:pPr marL="45720" lvl="0" indent="0" algn="just">
              <a:buNone/>
            </a:pPr>
            <a:endParaRPr lang="es-EC" sz="1400" dirty="0">
              <a:solidFill>
                <a:schemeClr val="tx1">
                  <a:lumMod val="95000"/>
                  <a:lumOff val="5000"/>
                </a:schemeClr>
              </a:solidFill>
            </a:endParaRPr>
          </a:p>
          <a:p>
            <a:pPr lvl="0" algn="just"/>
            <a:r>
              <a:rPr lang="es-ES" sz="1800" dirty="0"/>
              <a:t>Se recomienda a la gerencia general, aplicar el plan de estrategias diseñado en el presente estudio, basado en los principios de Stephen </a:t>
            </a:r>
            <a:r>
              <a:rPr lang="es-ES" sz="1800" dirty="0" err="1"/>
              <a:t>Covey</a:t>
            </a:r>
            <a:r>
              <a:rPr lang="es-ES" sz="1800" dirty="0"/>
              <a:t> para mejorar la calidad de vida laboral del personal de primera línea de la empresa florícola ROSAMONT, con el cual se puede evitar y disminuir los efectos negativos causados por las variables estudiadas como son: ausentismo, rotación de personal, rendimiento e insatisfacción laboral. </a:t>
            </a:r>
            <a:endParaRPr lang="es-EC" sz="1800" dirty="0"/>
          </a:p>
          <a:p>
            <a:pPr marL="0" indent="0" algn="just">
              <a:buNone/>
            </a:pPr>
            <a:r>
              <a:rPr lang="es-ES" sz="1800" dirty="0"/>
              <a:t> </a:t>
            </a:r>
            <a:endParaRPr lang="es-EC" sz="1800" dirty="0"/>
          </a:p>
          <a:p>
            <a:pPr lvl="0" algn="just"/>
            <a:r>
              <a:rPr lang="es-ES" sz="1800" dirty="0"/>
              <a:t>La solución a los altos índices de ausentismo está en la implementación de una cultura organizacional incluyente, por lo que se recomienda al área de talento humano considerar al trabajador y a su familia como parte del desarrollo integral, desde un enfoque </a:t>
            </a:r>
            <a:r>
              <a:rPr lang="es-ES" sz="1800" dirty="0" err="1"/>
              <a:t>psico</a:t>
            </a:r>
            <a:r>
              <a:rPr lang="es-ES" sz="1800" dirty="0"/>
              <a:t> - social, donde la complementariedad sea parte de la calidad de vida. </a:t>
            </a:r>
            <a:endParaRPr lang="es-EC" sz="1800" dirty="0"/>
          </a:p>
          <a:p>
            <a:pPr marL="0" lvl="0" indent="0" algn="just">
              <a:buNone/>
            </a:pPr>
            <a:r>
              <a:rPr lang="es-ES" sz="1800" dirty="0"/>
              <a:t> </a:t>
            </a:r>
            <a:endParaRPr lang="es-EC" sz="1800" dirty="0"/>
          </a:p>
          <a:p>
            <a:pPr lvl="0" algn="just"/>
            <a:r>
              <a:rPr lang="es-ES" sz="1800" dirty="0" smtClean="0"/>
              <a:t>Para la rotación se recomienda al departamento técnico y al área de talento humano, aumentar la responsabilidad laboral de los trabajadores, apoyados en la aplicación de un plan de incentivos que puede ser de tipo económico y no económico, el mismo que deberá sustentarse en las expectativas de crecimiento del trabajador, generar confianza y seguridad.</a:t>
            </a:r>
            <a:endParaRPr lang="es-EC" sz="1800" dirty="0" smtClean="0"/>
          </a:p>
          <a:p>
            <a:pPr marL="0" indent="0">
              <a:buNone/>
            </a:pPr>
            <a:endParaRPr lang="es-EC" sz="1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475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340768"/>
            <a:ext cx="8640960" cy="5256584"/>
          </a:xfrm>
        </p:spPr>
        <p:txBody>
          <a:bodyPr>
            <a:normAutofit/>
          </a:bodyPr>
          <a:lstStyle/>
          <a:p>
            <a:pPr marL="45720" lvl="0" indent="0" algn="just">
              <a:buNone/>
            </a:pPr>
            <a:endParaRPr lang="es-EC" sz="2400" dirty="0">
              <a:latin typeface="Times New Roman" pitchFamily="18" charset="0"/>
              <a:cs typeface="Times New Roman" pitchFamily="18" charset="0"/>
            </a:endParaRPr>
          </a:p>
          <a:p>
            <a:pPr marL="45720" indent="0" algn="just">
              <a:buNone/>
            </a:pPr>
            <a:r>
              <a:rPr lang="es-ES" sz="2400" dirty="0"/>
              <a:t> </a:t>
            </a:r>
            <a:endParaRPr lang="es-EC" sz="2400" dirty="0"/>
          </a:p>
          <a:p>
            <a:pPr marL="45720" indent="0" algn="just">
              <a:buNone/>
            </a:pPr>
            <a:endParaRPr lang="es-EC" sz="1800" dirty="0"/>
          </a:p>
          <a:p>
            <a:pPr marL="45720" indent="0" algn="just">
              <a:buNone/>
            </a:pPr>
            <a:r>
              <a:rPr lang="es-ES" sz="1800" b="1" dirty="0"/>
              <a:t> </a:t>
            </a:r>
            <a:endParaRPr lang="es-EC" sz="1800" dirty="0"/>
          </a:p>
          <a:p>
            <a:pPr marL="45720" indent="0" algn="just">
              <a:buNone/>
            </a:pPr>
            <a:r>
              <a:rPr lang="es-ES" sz="1800" b="1" dirty="0"/>
              <a:t> </a:t>
            </a:r>
            <a:endParaRPr lang="es-EC" sz="1800" dirty="0"/>
          </a:p>
          <a:p>
            <a:pPr marL="45720" indent="0" algn="just">
              <a:buNone/>
            </a:pPr>
            <a:r>
              <a:rPr lang="es-ES" sz="1800" b="1" dirty="0"/>
              <a:t> </a:t>
            </a:r>
            <a:endParaRPr lang="es-EC" sz="1800" dirty="0"/>
          </a:p>
          <a:p>
            <a:pPr marL="45720" indent="0" algn="just">
              <a:buNone/>
            </a:pPr>
            <a:r>
              <a:rPr lang="es-ES" sz="1800" b="1" dirty="0"/>
              <a:t> </a:t>
            </a:r>
            <a:endParaRPr lang="es-EC" sz="1800" dirty="0"/>
          </a:p>
          <a:p>
            <a:pPr marL="45720" indent="0" algn="just">
              <a:buNone/>
            </a:pPr>
            <a:r>
              <a:rPr lang="es-ES" sz="1800" b="1" dirty="0"/>
              <a:t> </a:t>
            </a:r>
            <a:endParaRPr lang="es-EC" sz="1800" dirty="0"/>
          </a:p>
          <a:p>
            <a:pPr algn="just"/>
            <a:endParaRPr lang="es-EC" sz="1800" dirty="0"/>
          </a:p>
          <a:p>
            <a:endParaRPr lang="es-EC" dirty="0"/>
          </a:p>
        </p:txBody>
      </p:sp>
      <p:sp>
        <p:nvSpPr>
          <p:cNvPr id="2" name="1 Rectángulo"/>
          <p:cNvSpPr/>
          <p:nvPr/>
        </p:nvSpPr>
        <p:spPr>
          <a:xfrm>
            <a:off x="395536" y="1628800"/>
            <a:ext cx="8424936" cy="3970318"/>
          </a:xfrm>
          <a:prstGeom prst="rect">
            <a:avLst/>
          </a:prstGeom>
        </p:spPr>
        <p:txBody>
          <a:bodyPr wrap="square">
            <a:spAutoFit/>
          </a:bodyPr>
          <a:lstStyle/>
          <a:p>
            <a:pPr lvl="0" algn="just"/>
            <a:r>
              <a:rPr lang="es-ES" dirty="0"/>
              <a:t>Para mejorar el rendimiento laboral se recomienda al departamento técnico y al área de talento humano, planificar, ejecutar y evaluar un plan de capacitación, que incluya aspectos técnicos y humanos para fortalecer las competencias necesarias, conformando equipos de alto rendimiento que permitan alcanzar resultados integrativos</a:t>
            </a:r>
            <a:r>
              <a:rPr lang="es-ES" dirty="0" smtClean="0"/>
              <a:t>.</a:t>
            </a:r>
          </a:p>
          <a:p>
            <a:pPr lvl="0" algn="just"/>
            <a:r>
              <a:rPr lang="es-ES" dirty="0"/>
              <a:t>Respecto a la satisfacción laboral, se recomienda al área de talento humano, valorar a los trabajadores, a través del reconocimiento, respetando las diferencias, para lograr una fuerza de trabajo dedicada, comprometida y productiva. </a:t>
            </a:r>
            <a:endParaRPr lang="es-EC" dirty="0"/>
          </a:p>
          <a:p>
            <a:pPr algn="just"/>
            <a:r>
              <a:rPr lang="es-ES" dirty="0"/>
              <a:t> </a:t>
            </a:r>
            <a:endParaRPr lang="es-EC" dirty="0"/>
          </a:p>
          <a:p>
            <a:pPr algn="just"/>
            <a:r>
              <a:rPr lang="es-ES" dirty="0"/>
              <a:t> </a:t>
            </a:r>
            <a:endParaRPr lang="es-EC" dirty="0"/>
          </a:p>
          <a:p>
            <a:pPr lvl="0" algn="just"/>
            <a:r>
              <a:rPr lang="es-ES" dirty="0"/>
              <a:t>Se recomienda a la gerencia general y departamento financiero, asignar los recursos, tanto humanos, financieros, de tiempo, tecnológicos, entre otros que se requieran, a fin de  implementar el plan de estrategias elaborado.</a:t>
            </a:r>
            <a:endParaRPr lang="es-EC" dirty="0"/>
          </a:p>
          <a:p>
            <a:pPr lvl="0" algn="just"/>
            <a:endParaRPr lang="es-EC"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8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97152"/>
            <a:ext cx="7694240" cy="792088"/>
          </a:xfrm>
        </p:spPr>
        <p:txBody>
          <a:bodyPr>
            <a:normAutofit fontScale="90000"/>
          </a:bodyPr>
          <a:lstStyle/>
          <a:p>
            <a:pPr marL="0" indent="0" algn="ctr">
              <a:buNone/>
            </a:pP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6000" dirty="0" smtClean="0">
                <a:solidFill>
                  <a:srgbClr val="00B050"/>
                </a:solidFill>
                <a:latin typeface="Tahoma" pitchFamily="34" charset="0"/>
              </a:rPr>
              <a:t/>
            </a:r>
            <a:br>
              <a:rPr lang="en-US" sz="6000" dirty="0" smtClean="0">
                <a:solidFill>
                  <a:srgbClr val="00B050"/>
                </a:solidFill>
                <a:latin typeface="Tahoma" pitchFamily="34" charset="0"/>
              </a:rPr>
            </a:br>
            <a:r>
              <a:rPr lang="en-US" sz="6000" dirty="0">
                <a:solidFill>
                  <a:srgbClr val="00B050"/>
                </a:solidFill>
                <a:latin typeface="Tahoma" pitchFamily="34" charset="0"/>
              </a:rPr>
              <a:t/>
            </a:r>
            <a:br>
              <a:rPr lang="en-US" sz="6000" dirty="0">
                <a:solidFill>
                  <a:srgbClr val="00B050"/>
                </a:solidFill>
                <a:latin typeface="Tahoma" pitchFamily="34" charset="0"/>
              </a:rPr>
            </a:br>
            <a:r>
              <a:rPr lang="en-US" sz="8900" dirty="0" smtClean="0">
                <a:solidFill>
                  <a:srgbClr val="00B050"/>
                </a:solidFill>
                <a:latin typeface="Times New Roman" pitchFamily="18" charset="0"/>
                <a:cs typeface="Times New Roman" pitchFamily="18" charset="0"/>
              </a:rPr>
              <a:t>Gracias</a:t>
            </a:r>
            <a:r>
              <a:rPr lang="en-US" sz="6000" dirty="0" smtClean="0">
                <a:solidFill>
                  <a:srgbClr val="00B050"/>
                </a:solidFill>
                <a:latin typeface="Times New Roman" pitchFamily="18" charset="0"/>
                <a:cs typeface="Times New Roman" pitchFamily="18" charset="0"/>
              </a:rPr>
              <a:t>! </a:t>
            </a:r>
            <a:r>
              <a:rPr lang="en-US" sz="6000" dirty="0">
                <a:solidFill>
                  <a:srgbClr val="00B050"/>
                </a:solidFill>
                <a:latin typeface="Times New Roman" pitchFamily="18" charset="0"/>
                <a:cs typeface="Times New Roman" pitchFamily="18" charset="0"/>
              </a:rPr>
              <a:t/>
            </a:r>
            <a:br>
              <a:rPr lang="en-US" sz="6000" dirty="0">
                <a:solidFill>
                  <a:srgbClr val="00B050"/>
                </a:solidFill>
                <a:latin typeface="Times New Roman" pitchFamily="18" charset="0"/>
                <a:cs typeface="Times New Roman" pitchFamily="18" charset="0"/>
              </a:rPr>
            </a:br>
            <a:r>
              <a:rPr lang="es-CO" sz="6600" dirty="0">
                <a:solidFill>
                  <a:srgbClr val="00B050"/>
                </a:solidFill>
                <a:latin typeface="Tahoma" pitchFamily="34" charset="0"/>
                <a:sym typeface="Wingdings" pitchFamily="2" charset="2"/>
              </a:rPr>
              <a:t/>
            </a:r>
            <a:br>
              <a:rPr lang="es-CO" sz="6600" dirty="0">
                <a:solidFill>
                  <a:srgbClr val="00B050"/>
                </a:solidFill>
                <a:latin typeface="Tahoma" pitchFamily="34" charset="0"/>
                <a:sym typeface="Wingdings" pitchFamily="2" charset="2"/>
              </a:rPr>
            </a:br>
            <a:r>
              <a:rPr lang="es-EC" sz="6000" dirty="0" smtClean="0">
                <a:solidFill>
                  <a:srgbClr val="00B050"/>
                </a:solidFill>
              </a:rPr>
              <a:t> </a:t>
            </a:r>
            <a:endParaRPr lang="es-EC" sz="6000" dirty="0">
              <a:solidFill>
                <a:srgbClr val="00B05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89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11560" y="548680"/>
            <a:ext cx="8064896" cy="504056"/>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OBJETIVOS  </a:t>
            </a:r>
            <a:endParaRPr lang="es-EC" sz="2400" b="1" dirty="0">
              <a:solidFill>
                <a:srgbClr val="00B050"/>
              </a:solidFill>
              <a:latin typeface="Times New Roman" pitchFamily="18" charset="0"/>
              <a:cs typeface="Times New Roman"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84292359"/>
              </p:ext>
            </p:extLst>
          </p:nvPr>
        </p:nvGraphicFramePr>
        <p:xfrm>
          <a:off x="395536" y="1196752"/>
          <a:ext cx="849694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1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7334" y="692696"/>
            <a:ext cx="8784976" cy="1008112"/>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DESCRIPCIÓN DEL PERSONAL DE PRIMERA LÍNEA DE LA EMPRESA  ROSAMONT S.A. </a:t>
            </a:r>
            <a:endParaRPr lang="es-EC" sz="2400" b="1" dirty="0">
              <a:solidFill>
                <a:srgbClr val="00B050"/>
              </a:solidFill>
              <a:latin typeface="Times New Roman" pitchFamily="18" charset="0"/>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913953985"/>
              </p:ext>
            </p:extLst>
          </p:nvPr>
        </p:nvGraphicFramePr>
        <p:xfrm>
          <a:off x="755576" y="2132856"/>
          <a:ext cx="7768492" cy="1732238"/>
        </p:xfrm>
        <a:graphic>
          <a:graphicData uri="http://schemas.openxmlformats.org/drawingml/2006/table">
            <a:tbl>
              <a:tblPr firstRow="1" firstCol="1" bandRow="1">
                <a:tableStyleId>{5C22544A-7EE6-4342-B048-85BDC9FD1C3A}</a:tableStyleId>
              </a:tblPr>
              <a:tblGrid>
                <a:gridCol w="1936181"/>
                <a:gridCol w="712278"/>
                <a:gridCol w="1292370"/>
                <a:gridCol w="712278"/>
                <a:gridCol w="1265743"/>
                <a:gridCol w="1849642"/>
              </a:tblGrid>
              <a:tr h="298622">
                <a:tc>
                  <a:txBody>
                    <a:bodyPr/>
                    <a:lstStyle/>
                    <a:p>
                      <a:pPr algn="ctr">
                        <a:lnSpc>
                          <a:spcPct val="150000"/>
                        </a:lnSpc>
                        <a:spcAft>
                          <a:spcPts val="0"/>
                        </a:spcAft>
                      </a:pPr>
                      <a:r>
                        <a:rPr lang="es-ES" sz="1800" dirty="0">
                          <a:solidFill>
                            <a:schemeClr val="tx1"/>
                          </a:solidFill>
                          <a:effectLst/>
                          <a:latin typeface="Times New Roman" pitchFamily="18" charset="0"/>
                          <a:cs typeface="Times New Roman" pitchFamily="18" charset="0"/>
                        </a:rPr>
                        <a:t>PROCESOS</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b">
                    <a:solidFill>
                      <a:schemeClr val="accent3">
                        <a:lumMod val="40000"/>
                        <a:lumOff val="60000"/>
                      </a:schemeClr>
                    </a:solidFill>
                  </a:tcPr>
                </a:tc>
                <a:tc gridSpan="2">
                  <a:txBody>
                    <a:bodyPr/>
                    <a:lstStyle/>
                    <a:p>
                      <a:pPr algn="ctr">
                        <a:lnSpc>
                          <a:spcPct val="150000"/>
                        </a:lnSpc>
                        <a:spcAft>
                          <a:spcPts val="0"/>
                        </a:spcAft>
                      </a:pPr>
                      <a:r>
                        <a:rPr lang="es-ES" sz="1800" dirty="0">
                          <a:solidFill>
                            <a:schemeClr val="tx1"/>
                          </a:solidFill>
                          <a:effectLst/>
                          <a:latin typeface="Times New Roman" pitchFamily="18" charset="0"/>
                          <a:cs typeface="Times New Roman" pitchFamily="18" charset="0"/>
                        </a:rPr>
                        <a:t>FEMENINO</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b">
                    <a:solidFill>
                      <a:schemeClr val="accent3">
                        <a:lumMod val="40000"/>
                        <a:lumOff val="60000"/>
                      </a:schemeClr>
                    </a:solidFill>
                  </a:tcPr>
                </a:tc>
                <a:tc hMerge="1">
                  <a:txBody>
                    <a:bodyPr/>
                    <a:lstStyle/>
                    <a:p>
                      <a:endParaRPr lang="es-EC"/>
                    </a:p>
                  </a:txBody>
                  <a:tcPr/>
                </a:tc>
                <a:tc gridSpan="2">
                  <a:txBody>
                    <a:bodyPr/>
                    <a:lstStyle/>
                    <a:p>
                      <a:pPr algn="ctr">
                        <a:lnSpc>
                          <a:spcPct val="150000"/>
                        </a:lnSpc>
                        <a:spcAft>
                          <a:spcPts val="0"/>
                        </a:spcAft>
                      </a:pPr>
                      <a:r>
                        <a:rPr lang="es-ES" sz="1800" dirty="0">
                          <a:solidFill>
                            <a:schemeClr val="tx1"/>
                          </a:solidFill>
                          <a:effectLst/>
                          <a:latin typeface="Times New Roman" pitchFamily="18" charset="0"/>
                          <a:cs typeface="Times New Roman" pitchFamily="18" charset="0"/>
                        </a:rPr>
                        <a:t>MASCULINO</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b">
                    <a:solidFill>
                      <a:schemeClr val="accent3">
                        <a:lumMod val="40000"/>
                        <a:lumOff val="60000"/>
                      </a:schemeClr>
                    </a:solidFill>
                  </a:tcPr>
                </a:tc>
                <a:tc hMerge="1">
                  <a:txBody>
                    <a:bodyPr/>
                    <a:lstStyle/>
                    <a:p>
                      <a:endParaRPr lang="es-EC"/>
                    </a:p>
                  </a:txBody>
                  <a:tcPr/>
                </a:tc>
                <a:tc>
                  <a:txBody>
                    <a:bodyPr/>
                    <a:lstStyle/>
                    <a:p>
                      <a:pPr algn="ctr">
                        <a:lnSpc>
                          <a:spcPct val="150000"/>
                        </a:lnSpc>
                        <a:spcAft>
                          <a:spcPts val="0"/>
                        </a:spcAft>
                      </a:pPr>
                      <a:r>
                        <a:rPr lang="es-EC" sz="1800" dirty="0" smtClean="0">
                          <a:solidFill>
                            <a:schemeClr val="tx1"/>
                          </a:solidFill>
                          <a:effectLst/>
                          <a:latin typeface="Times New Roman" pitchFamily="18" charset="0"/>
                          <a:ea typeface="Times New Roman"/>
                          <a:cs typeface="Times New Roman" pitchFamily="18" charset="0"/>
                        </a:rPr>
                        <a:t>TOTAL</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b">
                    <a:solidFill>
                      <a:schemeClr val="accent3">
                        <a:lumMod val="40000"/>
                        <a:lumOff val="60000"/>
                      </a:schemeClr>
                    </a:solidFill>
                  </a:tcPr>
                </a:tc>
              </a:tr>
              <a:tr h="489232">
                <a:tc>
                  <a:txBody>
                    <a:bodyPr/>
                    <a:lstStyle/>
                    <a:p>
                      <a:pPr algn="ctr">
                        <a:lnSpc>
                          <a:spcPct val="150000"/>
                        </a:lnSpc>
                        <a:spcAft>
                          <a:spcPts val="0"/>
                        </a:spcAft>
                      </a:pPr>
                      <a:r>
                        <a:rPr lang="es-ES" sz="1800" dirty="0">
                          <a:solidFill>
                            <a:schemeClr val="tx1"/>
                          </a:solidFill>
                          <a:effectLst/>
                          <a:latin typeface="Times New Roman" pitchFamily="18" charset="0"/>
                          <a:cs typeface="Times New Roman" pitchFamily="18" charset="0"/>
                        </a:rPr>
                        <a:t>Campo</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algn="ctr">
                        <a:lnSpc>
                          <a:spcPct val="150000"/>
                        </a:lnSpc>
                        <a:spcAft>
                          <a:spcPts val="0"/>
                        </a:spcAft>
                      </a:pPr>
                      <a:r>
                        <a:rPr lang="es-ES" sz="1800" dirty="0">
                          <a:effectLst/>
                          <a:latin typeface="Times New Roman" pitchFamily="18" charset="0"/>
                          <a:cs typeface="Times New Roman" pitchFamily="18" charset="0"/>
                        </a:rPr>
                        <a:t>39</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49,4%</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a:effectLst/>
                          <a:latin typeface="Times New Roman" pitchFamily="18" charset="0"/>
                          <a:cs typeface="Times New Roman" pitchFamily="18" charset="0"/>
                        </a:rPr>
                        <a:t>40</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a:effectLst/>
                          <a:latin typeface="Times New Roman" pitchFamily="18" charset="0"/>
                          <a:cs typeface="Times New Roman" pitchFamily="18" charset="0"/>
                        </a:rPr>
                        <a:t>50,6%</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79</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r>
              <a:tr h="420046">
                <a:tc>
                  <a:txBody>
                    <a:bodyPr/>
                    <a:lstStyle/>
                    <a:p>
                      <a:pPr algn="ctr">
                        <a:lnSpc>
                          <a:spcPct val="150000"/>
                        </a:lnSpc>
                        <a:spcAft>
                          <a:spcPts val="0"/>
                        </a:spcAft>
                      </a:pPr>
                      <a:r>
                        <a:rPr lang="es-ES" sz="1800" dirty="0" smtClean="0">
                          <a:solidFill>
                            <a:schemeClr val="tx1"/>
                          </a:solidFill>
                          <a:effectLst/>
                          <a:latin typeface="Times New Roman" pitchFamily="18" charset="0"/>
                          <a:cs typeface="Times New Roman" pitchFamily="18" charset="0"/>
                        </a:rPr>
                        <a:t>Poscosecha</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algn="ctr">
                        <a:lnSpc>
                          <a:spcPct val="150000"/>
                        </a:lnSpc>
                        <a:spcAft>
                          <a:spcPts val="0"/>
                        </a:spcAft>
                      </a:pPr>
                      <a:r>
                        <a:rPr lang="es-ES" sz="1800">
                          <a:effectLst/>
                          <a:latin typeface="Times New Roman" pitchFamily="18" charset="0"/>
                          <a:cs typeface="Times New Roman" pitchFamily="18" charset="0"/>
                        </a:rPr>
                        <a:t>24</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58,5%</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a:effectLst/>
                          <a:latin typeface="Times New Roman" pitchFamily="18" charset="0"/>
                          <a:cs typeface="Times New Roman" pitchFamily="18" charset="0"/>
                        </a:rPr>
                        <a:t>17</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41,5%</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41</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r>
              <a:tr h="304269">
                <a:tc>
                  <a:txBody>
                    <a:bodyPr/>
                    <a:lstStyle/>
                    <a:p>
                      <a:pPr algn="ctr">
                        <a:lnSpc>
                          <a:spcPct val="150000"/>
                        </a:lnSpc>
                        <a:spcAft>
                          <a:spcPts val="0"/>
                        </a:spcAft>
                      </a:pPr>
                      <a:r>
                        <a:rPr lang="es-ES" sz="1800" dirty="0">
                          <a:solidFill>
                            <a:schemeClr val="tx1"/>
                          </a:solidFill>
                          <a:effectLst/>
                          <a:latin typeface="Times New Roman" pitchFamily="18" charset="0"/>
                          <a:cs typeface="Times New Roman" pitchFamily="18" charset="0"/>
                        </a:rPr>
                        <a:t>Total general</a:t>
                      </a:r>
                      <a:endParaRPr lang="es-EC" sz="1800" dirty="0">
                        <a:solidFill>
                          <a:schemeClr val="tx1"/>
                        </a:solidFill>
                        <a:effectLst/>
                        <a:latin typeface="Times New Roman" pitchFamily="18" charset="0"/>
                        <a:ea typeface="Times New Roman"/>
                        <a:cs typeface="Times New Roman" pitchFamily="18" charset="0"/>
                      </a:endParaRPr>
                    </a:p>
                  </a:txBody>
                  <a:tcPr marL="68580" marR="68580" marT="0" marB="0" anchor="ctr">
                    <a:solidFill>
                      <a:schemeClr val="accent3">
                        <a:lumMod val="40000"/>
                        <a:lumOff val="60000"/>
                      </a:schemeClr>
                    </a:solidFill>
                  </a:tcPr>
                </a:tc>
                <a:tc>
                  <a:txBody>
                    <a:bodyPr/>
                    <a:lstStyle/>
                    <a:p>
                      <a:pPr algn="ctr">
                        <a:lnSpc>
                          <a:spcPct val="150000"/>
                        </a:lnSpc>
                        <a:spcAft>
                          <a:spcPts val="0"/>
                        </a:spcAft>
                      </a:pPr>
                      <a:r>
                        <a:rPr lang="es-ES" sz="1800">
                          <a:effectLst/>
                          <a:latin typeface="Times New Roman" pitchFamily="18" charset="0"/>
                          <a:cs typeface="Times New Roman" pitchFamily="18" charset="0"/>
                        </a:rPr>
                        <a:t>63</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endParaRPr lang="es-EC" sz="1800">
                        <a:solidFill>
                          <a:srgbClr val="000000"/>
                        </a:solidFill>
                        <a:effectLst/>
                        <a:latin typeface="Times New Roman" pitchFamily="18" charset="0"/>
                        <a:cs typeface="Times New Roman" pitchFamily="18" charset="0"/>
                      </a:endParaRPr>
                    </a:p>
                  </a:txBody>
                  <a:tcPr marL="68580" marR="68580" marT="0" marB="0" anchor="ctr"/>
                </a:tc>
                <a:tc>
                  <a:txBody>
                    <a:bodyPr/>
                    <a:lstStyle/>
                    <a:p>
                      <a:pPr algn="ctr">
                        <a:lnSpc>
                          <a:spcPct val="150000"/>
                        </a:lnSpc>
                        <a:spcAft>
                          <a:spcPts val="0"/>
                        </a:spcAft>
                      </a:pPr>
                      <a:r>
                        <a:rPr lang="es-ES" sz="1800">
                          <a:effectLst/>
                          <a:latin typeface="Times New Roman" pitchFamily="18" charset="0"/>
                          <a:cs typeface="Times New Roman" pitchFamily="18" charset="0"/>
                        </a:rPr>
                        <a:t>57</a:t>
                      </a:r>
                      <a:endParaRPr lang="es-EC" sz="18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endParaRPr lang="es-EC" sz="1800" dirty="0">
                        <a:solidFill>
                          <a:srgbClr val="000000"/>
                        </a:solidFill>
                        <a:effectLst/>
                        <a:latin typeface="Times New Roman" pitchFamily="18" charset="0"/>
                        <a:cs typeface="Times New Roman" pitchFamily="18" charset="0"/>
                      </a:endParaRPr>
                    </a:p>
                  </a:txBody>
                  <a:tcPr marL="68580" marR="68580" marT="0" marB="0" anchor="ctr"/>
                </a:tc>
                <a:tc>
                  <a:txBody>
                    <a:bodyPr/>
                    <a:lstStyle/>
                    <a:p>
                      <a:pPr algn="ctr">
                        <a:lnSpc>
                          <a:spcPct val="150000"/>
                        </a:lnSpc>
                        <a:spcAft>
                          <a:spcPts val="0"/>
                        </a:spcAft>
                      </a:pPr>
                      <a:r>
                        <a:rPr lang="es-ES" sz="1800" dirty="0">
                          <a:effectLst/>
                          <a:latin typeface="Times New Roman" pitchFamily="18" charset="0"/>
                          <a:cs typeface="Times New Roman" pitchFamily="18" charset="0"/>
                        </a:rPr>
                        <a:t>120</a:t>
                      </a:r>
                      <a:endParaRPr lang="es-EC" sz="1800" dirty="0">
                        <a:solidFill>
                          <a:srgbClr val="000000"/>
                        </a:solidFill>
                        <a:effectLst/>
                        <a:latin typeface="Times New Roman" pitchFamily="18" charset="0"/>
                        <a:ea typeface="Times New Roman"/>
                        <a:cs typeface="Times New Roman" pitchFamily="18" charset="0"/>
                      </a:endParaRPr>
                    </a:p>
                  </a:txBody>
                  <a:tcPr marL="68580" marR="68580" marT="0" marB="0" anchor="ctr"/>
                </a:tc>
              </a:tr>
            </a:tbl>
          </a:graphicData>
        </a:graphic>
      </p:graphicFrame>
      <p:pic>
        <p:nvPicPr>
          <p:cNvPr id="6" name="5 Imagen"/>
          <p:cNvPicPr/>
          <p:nvPr/>
        </p:nvPicPr>
        <p:blipFill>
          <a:blip r:embed="rId2" cstate="print"/>
          <a:srcRect/>
          <a:stretch>
            <a:fillRect/>
          </a:stretch>
        </p:blipFill>
        <p:spPr bwMode="auto">
          <a:xfrm>
            <a:off x="827584" y="4077072"/>
            <a:ext cx="7704856" cy="2232248"/>
          </a:xfrm>
          <a:prstGeom prst="rect">
            <a:avLst/>
          </a:prstGeom>
          <a:gradFill>
            <a:gsLst>
              <a:gs pos="0">
                <a:schemeClr val="accent3">
                  <a:lumMod val="40000"/>
                  <a:lumOff val="60000"/>
                </a:schemeClr>
              </a:gs>
              <a:gs pos="94000">
                <a:schemeClr val="accent1">
                  <a:tint val="44500"/>
                  <a:satMod val="160000"/>
                </a:schemeClr>
              </a:gs>
              <a:gs pos="100000">
                <a:schemeClr val="accent1">
                  <a:tint val="23500"/>
                  <a:satMod val="160000"/>
                </a:schemeClr>
              </a:gs>
            </a:gsLst>
            <a:lin ang="5400000" scaled="0"/>
          </a:gradFill>
          <a:ln w="9525">
            <a:noFill/>
            <a:miter lim="800000"/>
            <a:headEnd/>
            <a:tailEnd/>
          </a:ln>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340768"/>
            <a:ext cx="8712968" cy="4983832"/>
          </a:xfrm>
        </p:spPr>
        <p:txBody>
          <a:bodyPr>
            <a:normAutofit/>
          </a:bodyPr>
          <a:lstStyle/>
          <a:p>
            <a:pPr marL="0" indent="0" algn="just">
              <a:buNone/>
            </a:pPr>
            <a:r>
              <a:rPr lang="es-ES" sz="2800" dirty="0" smtClean="0">
                <a:latin typeface="Times New Roman" pitchFamily="18" charset="0"/>
                <a:cs typeface="Times New Roman" pitchFamily="18" charset="0"/>
              </a:rPr>
              <a:t>La presente investigación se fundamenta en los </a:t>
            </a:r>
            <a:r>
              <a:rPr lang="es-ES" sz="2800" dirty="0">
                <a:latin typeface="Times New Roman" pitchFamily="18" charset="0"/>
                <a:cs typeface="Times New Roman" pitchFamily="18" charset="0"/>
              </a:rPr>
              <a:t>siguientes autores</a:t>
            </a:r>
            <a:r>
              <a:rPr lang="es-EC" sz="2800" dirty="0">
                <a:latin typeface="Times New Roman" pitchFamily="18" charset="0"/>
                <a:cs typeface="Times New Roman" pitchFamily="18" charset="0"/>
              </a:rPr>
              <a:t>: </a:t>
            </a:r>
            <a:r>
              <a:rPr lang="es-ES" sz="2800" dirty="0">
                <a:latin typeface="Times New Roman" pitchFamily="18" charset="0"/>
                <a:cs typeface="Times New Roman" pitchFamily="18" charset="0"/>
              </a:rPr>
              <a:t>Stephen Covey que se enfoca a los siete hábitos de la gente altamente efectiva; Daniel Goleman que explica el éxito personal a través del manejo de la inteligencia emocional, relacionada con  la capacidad de reconocer los sentimientos propios y los de los demás; Abraham Maslow y su teoría de la motivación en base al cumplimiento de una escala de necesidades; Federick Herzberg que analiza el enriquecimiento laboral y la teoría de la motivación e higiene.</a:t>
            </a:r>
            <a:endParaRPr lang="es-EC" sz="2800" dirty="0">
              <a:latin typeface="Times New Roman" pitchFamily="18" charset="0"/>
              <a:cs typeface="Times New Roman" pitchFamily="18" charset="0"/>
            </a:endParaRPr>
          </a:p>
          <a:p>
            <a:endParaRPr lang="es-EC" sz="2800" dirty="0"/>
          </a:p>
        </p:txBody>
      </p:sp>
      <p:sp>
        <p:nvSpPr>
          <p:cNvPr id="4" name="1 Título"/>
          <p:cNvSpPr txBox="1">
            <a:spLocks/>
          </p:cNvSpPr>
          <p:nvPr/>
        </p:nvSpPr>
        <p:spPr>
          <a:xfrm>
            <a:off x="52696" y="680937"/>
            <a:ext cx="9032310" cy="57606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400" b="1" dirty="0" smtClean="0">
                <a:solidFill>
                  <a:srgbClr val="00B050"/>
                </a:solidFill>
                <a:latin typeface="Times New Roman" pitchFamily="18" charset="0"/>
                <a:cs typeface="Times New Roman" pitchFamily="18" charset="0"/>
              </a:rPr>
              <a:t>FUNDAMENTOS TEÓRICOS </a:t>
            </a:r>
            <a:endParaRPr lang="es-EC" sz="2400" b="1" dirty="0">
              <a:solidFill>
                <a:srgbClr val="00B050"/>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2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052736"/>
            <a:ext cx="8712968" cy="1080120"/>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PROBLEMÁTICA LABORAL DEL PERSONAL DE PRIMERA LÍNEA DE LA EMPRESA ROSAMONT S.A.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
            </a:r>
            <a:br>
              <a:rPr lang="es-EC" sz="2400" b="1" dirty="0" smtClean="0">
                <a:solidFill>
                  <a:srgbClr val="00B050"/>
                </a:solidFill>
                <a:latin typeface="Times New Roman" pitchFamily="18" charset="0"/>
                <a:cs typeface="Times New Roman" pitchFamily="18" charset="0"/>
              </a:rPr>
            </a:br>
            <a:r>
              <a:rPr lang="es-EC" sz="2400" b="1" dirty="0" smtClean="0">
                <a:solidFill>
                  <a:srgbClr val="00B050"/>
                </a:solidFill>
                <a:latin typeface="Times New Roman" pitchFamily="18" charset="0"/>
                <a:cs typeface="Times New Roman" pitchFamily="18" charset="0"/>
              </a:rPr>
              <a:t>HORAS </a:t>
            </a:r>
            <a:r>
              <a:rPr lang="es-EC" sz="2400" b="1" dirty="0">
                <a:solidFill>
                  <a:srgbClr val="00B050"/>
                </a:solidFill>
                <a:latin typeface="Times New Roman" pitchFamily="18" charset="0"/>
                <a:cs typeface="Times New Roman" pitchFamily="18" charset="0"/>
              </a:rPr>
              <a:t>PERDIDAS DE LOS </a:t>
            </a:r>
            <a:r>
              <a:rPr lang="es-EC" sz="2400" b="1" dirty="0" smtClean="0">
                <a:solidFill>
                  <a:srgbClr val="00B050"/>
                </a:solidFill>
                <a:latin typeface="Times New Roman" pitchFamily="18" charset="0"/>
                <a:cs typeface="Times New Roman" pitchFamily="18" charset="0"/>
              </a:rPr>
              <a:t>TRABAJADORES</a:t>
            </a:r>
            <a:endParaRPr lang="es-EC" sz="2400" b="1" dirty="0">
              <a:solidFill>
                <a:srgbClr val="00B050"/>
              </a:solidFill>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63" y="2204864"/>
            <a:ext cx="8764823" cy="4464496"/>
          </a:xfrm>
          <a:prstGeom prst="rect">
            <a:avLst/>
          </a:prstGeom>
          <a:gradFill>
            <a:gsLst>
              <a:gs pos="0">
                <a:schemeClr val="accent3">
                  <a:lumMod val="40000"/>
                  <a:lumOff val="60000"/>
                </a:schemeClr>
              </a:gs>
              <a:gs pos="89000">
                <a:schemeClr val="accent1">
                  <a:tint val="44000"/>
                  <a:satMod val="165000"/>
                  <a:lumMod val="24000"/>
                  <a:lumOff val="76000"/>
                </a:schemeClr>
              </a:gs>
              <a:gs pos="93000">
                <a:schemeClr val="accent1">
                  <a:tint val="15000"/>
                  <a:satMod val="165000"/>
                </a:schemeClr>
              </a:gs>
              <a:gs pos="100000">
                <a:schemeClr val="accent1">
                  <a:tint val="5000"/>
                  <a:satMod val="250000"/>
                </a:schemeClr>
              </a:gs>
            </a:gsLst>
          </a:gradFill>
          <a:extLst/>
        </p:spPr>
        <p:style>
          <a:lnRef idx="1">
            <a:schemeClr val="accent1"/>
          </a:lnRef>
          <a:fillRef idx="2">
            <a:schemeClr val="accent1"/>
          </a:fillRef>
          <a:effectRef idx="1">
            <a:schemeClr val="accent1"/>
          </a:effectRef>
          <a:fontRef idx="minor">
            <a:schemeClr val="dk1"/>
          </a:fontRef>
        </p:style>
      </p:pic>
      <p:cxnSp>
        <p:nvCxnSpPr>
          <p:cNvPr id="4" name="3 Conector recto"/>
          <p:cNvCxnSpPr/>
          <p:nvPr/>
        </p:nvCxnSpPr>
        <p:spPr>
          <a:xfrm>
            <a:off x="2987824" y="4509120"/>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2987824" y="4221088"/>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2987824" y="5301208"/>
            <a:ext cx="5040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933056"/>
            <a:ext cx="506413"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510144"/>
            <a:ext cx="506413"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157" y="5301208"/>
            <a:ext cx="506413"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4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06"/>
                                        </p:tgtEl>
                                        <p:attrNameLst>
                                          <p:attrName>style.visibility</p:attrName>
                                        </p:attrNameLst>
                                      </p:cBhvr>
                                      <p:to>
                                        <p:strVal val="visible"/>
                                      </p:to>
                                    </p:set>
                                    <p:anim calcmode="lin" valueType="num">
                                      <p:cBhvr additive="base">
                                        <p:cTn id="13" dur="500" fill="hold"/>
                                        <p:tgtEl>
                                          <p:spTgt spid="47106"/>
                                        </p:tgtEl>
                                        <p:attrNameLst>
                                          <p:attrName>ppt_x</p:attrName>
                                        </p:attrNameLst>
                                      </p:cBhvr>
                                      <p:tavLst>
                                        <p:tav tm="0">
                                          <p:val>
                                            <p:strVal val="#ppt_x"/>
                                          </p:val>
                                        </p:tav>
                                        <p:tav tm="100000">
                                          <p:val>
                                            <p:strVal val="#ppt_x"/>
                                          </p:val>
                                        </p:tav>
                                      </p:tavLst>
                                    </p:anim>
                                    <p:anim calcmode="lin" valueType="num">
                                      <p:cBhvr additive="base">
                                        <p:cTn id="14"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764704"/>
            <a:ext cx="8964488" cy="792088"/>
          </a:xfrm>
        </p:spPr>
        <p:txBody>
          <a:bodyPr>
            <a:noAutofit/>
          </a:bodyPr>
          <a:lstStyle/>
          <a:p>
            <a:pPr marL="0" indent="0" algn="ctr">
              <a:buNone/>
            </a:pPr>
            <a:r>
              <a:rPr lang="es-EC" sz="2400" b="1" dirty="0" smtClean="0">
                <a:solidFill>
                  <a:srgbClr val="00B050"/>
                </a:solidFill>
                <a:latin typeface="Times New Roman" pitchFamily="18" charset="0"/>
                <a:cs typeface="Times New Roman" pitchFamily="18" charset="0"/>
              </a:rPr>
              <a:t>NÚMERO DE TALLOS PROCESADOS (NACIONALES Y EXPORTABLES) PARA LOS AÑOS 2011 Y 2012 EN LA EMPRESA ROSAMONT S.A.  </a:t>
            </a:r>
            <a:endParaRPr lang="es-EC" sz="2400" b="1" dirty="0">
              <a:solidFill>
                <a:srgbClr val="00B050"/>
              </a:solidFill>
              <a:latin typeface="Times New Roman" pitchFamily="18" charset="0"/>
              <a:cs typeface="Times New Roman" pitchFamily="18" charset="0"/>
            </a:endParaRPr>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977" y="1700808"/>
            <a:ext cx="7096061" cy="1224136"/>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068960"/>
            <a:ext cx="7056784" cy="3565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405789" cy="40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7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0"/>
                                        </p:tgtEl>
                                        <p:attrNameLst>
                                          <p:attrName>style.visibility</p:attrName>
                                        </p:attrNameLst>
                                      </p:cBhvr>
                                      <p:to>
                                        <p:strVal val="visible"/>
                                      </p:to>
                                    </p:set>
                                    <p:anim calcmode="lin" valueType="num">
                                      <p:cBhvr additive="base">
                                        <p:cTn id="13" dur="500" fill="hold"/>
                                        <p:tgtEl>
                                          <p:spTgt spid="48130"/>
                                        </p:tgtEl>
                                        <p:attrNameLst>
                                          <p:attrName>ppt_x</p:attrName>
                                        </p:attrNameLst>
                                      </p:cBhvr>
                                      <p:tavLst>
                                        <p:tav tm="0">
                                          <p:val>
                                            <p:strVal val="#ppt_x"/>
                                          </p:val>
                                        </p:tav>
                                        <p:tav tm="100000">
                                          <p:val>
                                            <p:strVal val="#ppt_x"/>
                                          </p:val>
                                        </p:tav>
                                      </p:tavLst>
                                    </p:anim>
                                    <p:anim calcmode="lin" valueType="num">
                                      <p:cBhvr additive="base">
                                        <p:cTn id="14"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131"/>
                                        </p:tgtEl>
                                        <p:attrNameLst>
                                          <p:attrName>style.visibility</p:attrName>
                                        </p:attrNameLst>
                                      </p:cBhvr>
                                      <p:to>
                                        <p:strVal val="visible"/>
                                      </p:to>
                                    </p:set>
                                    <p:anim calcmode="lin" valueType="num">
                                      <p:cBhvr additive="base">
                                        <p:cTn id="19" dur="500" fill="hold"/>
                                        <p:tgtEl>
                                          <p:spTgt spid="48131"/>
                                        </p:tgtEl>
                                        <p:attrNameLst>
                                          <p:attrName>ppt_x</p:attrName>
                                        </p:attrNameLst>
                                      </p:cBhvr>
                                      <p:tavLst>
                                        <p:tav tm="0">
                                          <p:val>
                                            <p:strVal val="#ppt_x"/>
                                          </p:val>
                                        </p:tav>
                                        <p:tav tm="100000">
                                          <p:val>
                                            <p:strVal val="#ppt_x"/>
                                          </p:val>
                                        </p:tav>
                                      </p:tavLst>
                                    </p:anim>
                                    <p:anim calcmode="lin" valueType="num">
                                      <p:cBhvr additive="base">
                                        <p:cTn id="20" dur="500" fill="hold"/>
                                        <p:tgtEl>
                                          <p:spTgt spid="48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5807</TotalTime>
  <Words>1521</Words>
  <Application>Microsoft Office PowerPoint</Application>
  <PresentationFormat>Presentación en pantalla (4:3)</PresentationFormat>
  <Paragraphs>202</Paragraphs>
  <Slides>45</Slides>
  <Notes>4</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Flujo</vt:lpstr>
      <vt:lpstr>Presentación de PowerPoint</vt:lpstr>
      <vt:lpstr>ANTECEDENTES Y LOCALIZACIÓN DE LA EMPRESA FLORÍCOLA </vt:lpstr>
      <vt:lpstr>RAZÓN SOCIAL DE LA EMPRESA </vt:lpstr>
      <vt:lpstr>Presentación de PowerPoint</vt:lpstr>
      <vt:lpstr> OBJETIVOS  </vt:lpstr>
      <vt:lpstr>DESCRIPCIÓN DEL PERSONAL DE PRIMERA LÍNEA DE LA EMPRESA  ROSAMONT S.A. </vt:lpstr>
      <vt:lpstr>Presentación de PowerPoint</vt:lpstr>
      <vt:lpstr> PROBLEMÁTICA LABORAL DEL PERSONAL DE PRIMERA LÍNEA DE LA EMPRESA ROSAMONT S.A.   HORAS PERDIDAS DE LOS TRABAJADORES</vt:lpstr>
      <vt:lpstr>NÚMERO DE TALLOS PROCESADOS (NACIONALES Y EXPORTABLES) PARA LOS AÑOS 2011 Y 2012 EN LA EMPRESA ROSAMONT S.A.  </vt:lpstr>
      <vt:lpstr> PROMEDIOS SEMANALES DE COSECHA PERSONAL DE PRIMERA LÍNEA  ROSAMONT S.A  </vt:lpstr>
      <vt:lpstr>PRINCIPALES MOTIVOS DE RECLAMOS DE LOS CLIENTES  </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RESULTADOS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PLANTEAMIENTO DE ESTRATEGIAS SISTÉMICAS FUNDAMENTADAS EN LOS PRINCIPIOS DE STEPHEN COVEY  </vt:lpstr>
      <vt:lpstr>Presentación de PowerPoint</vt:lpstr>
      <vt:lpstr>Presentación de PowerPoint</vt:lpstr>
      <vt:lpstr>Presentación de PowerPoint</vt:lpstr>
      <vt:lpstr>Presentación de PowerPoint</vt:lpstr>
      <vt:lpstr>Presentación de PowerPoint</vt:lpstr>
      <vt:lpstr>  CONCLUSIONES </vt:lpstr>
      <vt:lpstr>Presentación de PowerPoint</vt:lpstr>
      <vt:lpstr>RECOMENDACIONES </vt:lpstr>
      <vt:lpstr>Presentación de PowerPoint</vt:lpstr>
      <vt:lpstr>                 Gracias!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dc:creator>
  <cp:lastModifiedBy>DIEGO LEON</cp:lastModifiedBy>
  <cp:revision>390</cp:revision>
  <dcterms:created xsi:type="dcterms:W3CDTF">2012-01-05T19:47:42Z</dcterms:created>
  <dcterms:modified xsi:type="dcterms:W3CDTF">2013-12-17T17:13:09Z</dcterms:modified>
</cp:coreProperties>
</file>