
<file path=[Content_Types].xml><?xml version="1.0" encoding="utf-8"?>
<Types xmlns="http://schemas.openxmlformats.org/package/2006/content-types">
  <Default Extension="png" ContentType="image/png"/>
  <Default Extension="bin" ContentType="application/vnd.openxmlformats-officedocument.oleObject"/>
  <Default Extension="vsd" ContentType="application/vnd.visio"/>
  <Default Extension="emf" ContentType="image/x-emf"/>
  <Default Extension="jpeg" ContentType="image/jpeg"/>
  <Default Extension="rels" ContentType="application/vnd.openxmlformats-package.relationships+xml"/>
  <Default Extension="xml" ContentType="application/xml"/>
  <Default Extension="vsdx" ContentType="application/vnd.ms-visio.drawing"/>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8">
  <p:sldMasterIdLst>
    <p:sldMasterId id="2147483660" r:id="rId1"/>
  </p:sldMasterIdLst>
  <p:notesMasterIdLst>
    <p:notesMasterId r:id="rId41"/>
  </p:notesMasterIdLst>
  <p:sldIdLst>
    <p:sldId id="293"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94" r:id="rId17"/>
    <p:sldId id="271" r:id="rId18"/>
    <p:sldId id="272" r:id="rId19"/>
    <p:sldId id="273" r:id="rId20"/>
    <p:sldId id="274" r:id="rId21"/>
    <p:sldId id="275" r:id="rId22"/>
    <p:sldId id="276" r:id="rId23"/>
    <p:sldId id="277" r:id="rId24"/>
    <p:sldId id="296" r:id="rId25"/>
    <p:sldId id="278" r:id="rId26"/>
    <p:sldId id="280" r:id="rId27"/>
    <p:sldId id="281" r:id="rId28"/>
    <p:sldId id="282" r:id="rId29"/>
    <p:sldId id="283" r:id="rId30"/>
    <p:sldId id="284" r:id="rId31"/>
    <p:sldId id="285" r:id="rId32"/>
    <p:sldId id="287" r:id="rId33"/>
    <p:sldId id="288" r:id="rId34"/>
    <p:sldId id="295" r:id="rId35"/>
    <p:sldId id="289" r:id="rId36"/>
    <p:sldId id="290" r:id="rId37"/>
    <p:sldId id="291" r:id="rId38"/>
    <p:sldId id="292" r:id="rId39"/>
    <p:sldId id="297" r:id="rId40"/>
  </p:sldIdLst>
  <p:sldSz cx="12192000" cy="6858000"/>
  <p:notesSz cx="6858000" cy="9144000"/>
  <p:defaultTex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824" autoAdjust="0"/>
    <p:restoredTop sz="62616" autoAdjust="0"/>
  </p:normalViewPr>
  <p:slideViewPr>
    <p:cSldViewPr snapToGrid="0">
      <p:cViewPr varScale="1">
        <p:scale>
          <a:sx n="47" d="100"/>
          <a:sy n="47" d="100"/>
        </p:scale>
        <p:origin x="1872" y="54"/>
      </p:cViewPr>
      <p:guideLst/>
    </p:cSldViewPr>
  </p:slideViewPr>
  <p:outlineViewPr>
    <p:cViewPr>
      <p:scale>
        <a:sx n="33" d="100"/>
        <a:sy n="33" d="100"/>
      </p:scale>
      <p:origin x="0" y="-4248"/>
    </p:cViewPr>
  </p:outlin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3E9EE4-DED7-4AFC-8DFE-18C819A7A8BE}"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s-US"/>
        </a:p>
      </dgm:t>
    </dgm:pt>
    <dgm:pt modelId="{FADA4637-53B0-4D56-B12E-118339558303}">
      <dgm:prSet phldrT="[Texto]"/>
      <dgm:spPr/>
      <dgm:t>
        <a:bodyPr/>
        <a:lstStyle/>
        <a:p>
          <a:pPr algn="ctr"/>
          <a:r>
            <a:rPr lang="es-US"/>
            <a:t>DRIVE TEST (MONITOREO)</a:t>
          </a:r>
        </a:p>
      </dgm:t>
    </dgm:pt>
    <dgm:pt modelId="{AAE870D5-DA77-42AB-B15F-494FA65A17C5}" type="parTrans" cxnId="{D6B414B3-961C-4A6B-8215-69C6DE95124C}">
      <dgm:prSet/>
      <dgm:spPr/>
      <dgm:t>
        <a:bodyPr/>
        <a:lstStyle/>
        <a:p>
          <a:pPr algn="ctr"/>
          <a:endParaRPr lang="es-US"/>
        </a:p>
      </dgm:t>
    </dgm:pt>
    <dgm:pt modelId="{7A47F81F-8DCF-419F-B7E7-6E1EDB5E704A}" type="sibTrans" cxnId="{D6B414B3-961C-4A6B-8215-69C6DE95124C}">
      <dgm:prSet/>
      <dgm:spPr/>
      <dgm:t>
        <a:bodyPr/>
        <a:lstStyle/>
        <a:p>
          <a:pPr algn="ctr"/>
          <a:endParaRPr lang="es-US"/>
        </a:p>
      </dgm:t>
    </dgm:pt>
    <dgm:pt modelId="{4094F05C-0D72-4389-90B8-E854AE9632E6}">
      <dgm:prSet phldrT="[Texto]"/>
      <dgm:spPr/>
      <dgm:t>
        <a:bodyPr/>
        <a:lstStyle/>
        <a:p>
          <a:pPr algn="ctr"/>
          <a:r>
            <a:rPr lang="es-US"/>
            <a:t>IDENTIFICACIÓN DEL PROBLEMA </a:t>
          </a:r>
        </a:p>
      </dgm:t>
    </dgm:pt>
    <dgm:pt modelId="{FDA1F4C6-8C6C-423F-ABDB-CCD648B39B13}" type="parTrans" cxnId="{179F5694-0B3A-4A29-82EC-40C8CCC0A95D}">
      <dgm:prSet/>
      <dgm:spPr/>
      <dgm:t>
        <a:bodyPr/>
        <a:lstStyle/>
        <a:p>
          <a:pPr algn="ctr"/>
          <a:endParaRPr lang="es-US"/>
        </a:p>
      </dgm:t>
    </dgm:pt>
    <dgm:pt modelId="{614F62E6-D329-4BEF-8B43-9DA84418D668}" type="sibTrans" cxnId="{179F5694-0B3A-4A29-82EC-40C8CCC0A95D}">
      <dgm:prSet/>
      <dgm:spPr/>
      <dgm:t>
        <a:bodyPr/>
        <a:lstStyle/>
        <a:p>
          <a:pPr algn="ctr"/>
          <a:endParaRPr lang="es-US"/>
        </a:p>
      </dgm:t>
    </dgm:pt>
    <dgm:pt modelId="{56D774A0-49C4-4DC5-8B67-E63ABF1120E5}">
      <dgm:prSet phldrT="[Texto]"/>
      <dgm:spPr/>
      <dgm:t>
        <a:bodyPr/>
        <a:lstStyle/>
        <a:p>
          <a:pPr algn="ctr"/>
          <a:r>
            <a:rPr lang="es-US"/>
            <a:t>REALIZAR CAMBIOS </a:t>
          </a:r>
        </a:p>
      </dgm:t>
    </dgm:pt>
    <dgm:pt modelId="{B2A744C1-B6D6-426B-85C2-B1DC254D3714}" type="parTrans" cxnId="{675FEBFF-414F-476F-A7FC-67C58E559B4C}">
      <dgm:prSet/>
      <dgm:spPr/>
      <dgm:t>
        <a:bodyPr/>
        <a:lstStyle/>
        <a:p>
          <a:pPr algn="ctr"/>
          <a:endParaRPr lang="es-US"/>
        </a:p>
      </dgm:t>
    </dgm:pt>
    <dgm:pt modelId="{0A131C24-045C-4E05-BE54-E0D096132DC3}" type="sibTrans" cxnId="{675FEBFF-414F-476F-A7FC-67C58E559B4C}">
      <dgm:prSet/>
      <dgm:spPr/>
      <dgm:t>
        <a:bodyPr/>
        <a:lstStyle/>
        <a:p>
          <a:pPr algn="ctr"/>
          <a:endParaRPr lang="es-US"/>
        </a:p>
      </dgm:t>
    </dgm:pt>
    <dgm:pt modelId="{21BD4DC6-8172-474C-9A48-8C0BCCF8DB2D}" type="pres">
      <dgm:prSet presAssocID="{123E9EE4-DED7-4AFC-8DFE-18C819A7A8BE}" presName="cycle" presStyleCnt="0">
        <dgm:presLayoutVars>
          <dgm:dir/>
          <dgm:resizeHandles val="exact"/>
        </dgm:presLayoutVars>
      </dgm:prSet>
      <dgm:spPr/>
      <dgm:t>
        <a:bodyPr/>
        <a:lstStyle/>
        <a:p>
          <a:endParaRPr lang="es-ES_tradnl"/>
        </a:p>
      </dgm:t>
    </dgm:pt>
    <dgm:pt modelId="{481A6E57-BF11-46A4-B9BF-8CE960101B34}" type="pres">
      <dgm:prSet presAssocID="{FADA4637-53B0-4D56-B12E-118339558303}" presName="node" presStyleLbl="node1" presStyleIdx="0" presStyleCnt="3">
        <dgm:presLayoutVars>
          <dgm:bulletEnabled val="1"/>
        </dgm:presLayoutVars>
      </dgm:prSet>
      <dgm:spPr/>
      <dgm:t>
        <a:bodyPr/>
        <a:lstStyle/>
        <a:p>
          <a:endParaRPr lang="es-US"/>
        </a:p>
      </dgm:t>
    </dgm:pt>
    <dgm:pt modelId="{9E38531D-E655-42C2-B138-A811CA39657E}" type="pres">
      <dgm:prSet presAssocID="{FADA4637-53B0-4D56-B12E-118339558303}" presName="spNode" presStyleCnt="0"/>
      <dgm:spPr/>
    </dgm:pt>
    <dgm:pt modelId="{3CBF8CCC-CAB8-4600-A9FF-9B7ABD3A21FE}" type="pres">
      <dgm:prSet presAssocID="{7A47F81F-8DCF-419F-B7E7-6E1EDB5E704A}" presName="sibTrans" presStyleLbl="sibTrans1D1" presStyleIdx="0" presStyleCnt="3"/>
      <dgm:spPr/>
      <dgm:t>
        <a:bodyPr/>
        <a:lstStyle/>
        <a:p>
          <a:endParaRPr lang="es-ES_tradnl"/>
        </a:p>
      </dgm:t>
    </dgm:pt>
    <dgm:pt modelId="{E27DFB3F-2913-4E78-A214-C47CD60186DE}" type="pres">
      <dgm:prSet presAssocID="{4094F05C-0D72-4389-90B8-E854AE9632E6}" presName="node" presStyleLbl="node1" presStyleIdx="1" presStyleCnt="3">
        <dgm:presLayoutVars>
          <dgm:bulletEnabled val="1"/>
        </dgm:presLayoutVars>
      </dgm:prSet>
      <dgm:spPr/>
      <dgm:t>
        <a:bodyPr/>
        <a:lstStyle/>
        <a:p>
          <a:endParaRPr lang="es-US"/>
        </a:p>
      </dgm:t>
    </dgm:pt>
    <dgm:pt modelId="{86B2D6B7-321A-41B4-A3BF-CFEB385994EB}" type="pres">
      <dgm:prSet presAssocID="{4094F05C-0D72-4389-90B8-E854AE9632E6}" presName="spNode" presStyleCnt="0"/>
      <dgm:spPr/>
    </dgm:pt>
    <dgm:pt modelId="{9D4C31FE-7651-483C-A9D3-3D27C12A9C82}" type="pres">
      <dgm:prSet presAssocID="{614F62E6-D329-4BEF-8B43-9DA84418D668}" presName="sibTrans" presStyleLbl="sibTrans1D1" presStyleIdx="1" presStyleCnt="3"/>
      <dgm:spPr/>
      <dgm:t>
        <a:bodyPr/>
        <a:lstStyle/>
        <a:p>
          <a:endParaRPr lang="es-ES_tradnl"/>
        </a:p>
      </dgm:t>
    </dgm:pt>
    <dgm:pt modelId="{886D7558-3292-488F-BBF4-3BB866307C42}" type="pres">
      <dgm:prSet presAssocID="{56D774A0-49C4-4DC5-8B67-E63ABF1120E5}" presName="node" presStyleLbl="node1" presStyleIdx="2" presStyleCnt="3">
        <dgm:presLayoutVars>
          <dgm:bulletEnabled val="1"/>
        </dgm:presLayoutVars>
      </dgm:prSet>
      <dgm:spPr/>
      <dgm:t>
        <a:bodyPr/>
        <a:lstStyle/>
        <a:p>
          <a:endParaRPr lang="es-ES_tradnl"/>
        </a:p>
      </dgm:t>
    </dgm:pt>
    <dgm:pt modelId="{542E3017-A04C-45C2-8936-0E3EB15F1428}" type="pres">
      <dgm:prSet presAssocID="{56D774A0-49C4-4DC5-8B67-E63ABF1120E5}" presName="spNode" presStyleCnt="0"/>
      <dgm:spPr/>
    </dgm:pt>
    <dgm:pt modelId="{5654D743-8A51-4FFB-937C-FD06051155B8}" type="pres">
      <dgm:prSet presAssocID="{0A131C24-045C-4E05-BE54-E0D096132DC3}" presName="sibTrans" presStyleLbl="sibTrans1D1" presStyleIdx="2" presStyleCnt="3"/>
      <dgm:spPr/>
      <dgm:t>
        <a:bodyPr/>
        <a:lstStyle/>
        <a:p>
          <a:endParaRPr lang="es-ES_tradnl"/>
        </a:p>
      </dgm:t>
    </dgm:pt>
  </dgm:ptLst>
  <dgm:cxnLst>
    <dgm:cxn modelId="{8737B6E6-8461-4766-AC89-5F98270B8867}" type="presOf" srcId="{614F62E6-D329-4BEF-8B43-9DA84418D668}" destId="{9D4C31FE-7651-483C-A9D3-3D27C12A9C82}" srcOrd="0" destOrd="0" presId="urn:microsoft.com/office/officeart/2005/8/layout/cycle5"/>
    <dgm:cxn modelId="{179F5694-0B3A-4A29-82EC-40C8CCC0A95D}" srcId="{123E9EE4-DED7-4AFC-8DFE-18C819A7A8BE}" destId="{4094F05C-0D72-4389-90B8-E854AE9632E6}" srcOrd="1" destOrd="0" parTransId="{FDA1F4C6-8C6C-423F-ABDB-CCD648B39B13}" sibTransId="{614F62E6-D329-4BEF-8B43-9DA84418D668}"/>
    <dgm:cxn modelId="{675FEBFF-414F-476F-A7FC-67C58E559B4C}" srcId="{123E9EE4-DED7-4AFC-8DFE-18C819A7A8BE}" destId="{56D774A0-49C4-4DC5-8B67-E63ABF1120E5}" srcOrd="2" destOrd="0" parTransId="{B2A744C1-B6D6-426B-85C2-B1DC254D3714}" sibTransId="{0A131C24-045C-4E05-BE54-E0D096132DC3}"/>
    <dgm:cxn modelId="{D6B414B3-961C-4A6B-8215-69C6DE95124C}" srcId="{123E9EE4-DED7-4AFC-8DFE-18C819A7A8BE}" destId="{FADA4637-53B0-4D56-B12E-118339558303}" srcOrd="0" destOrd="0" parTransId="{AAE870D5-DA77-42AB-B15F-494FA65A17C5}" sibTransId="{7A47F81F-8DCF-419F-B7E7-6E1EDB5E704A}"/>
    <dgm:cxn modelId="{E42142D0-325A-4FB3-B09D-672384BA174C}" type="presOf" srcId="{7A47F81F-8DCF-419F-B7E7-6E1EDB5E704A}" destId="{3CBF8CCC-CAB8-4600-A9FF-9B7ABD3A21FE}" srcOrd="0" destOrd="0" presId="urn:microsoft.com/office/officeart/2005/8/layout/cycle5"/>
    <dgm:cxn modelId="{B634CC28-7BD9-4E8E-9580-B94D31075B76}" type="presOf" srcId="{4094F05C-0D72-4389-90B8-E854AE9632E6}" destId="{E27DFB3F-2913-4E78-A214-C47CD60186DE}" srcOrd="0" destOrd="0" presId="urn:microsoft.com/office/officeart/2005/8/layout/cycle5"/>
    <dgm:cxn modelId="{A2A1F997-924A-47B1-BAD1-9DD1BDD3CD1B}" type="presOf" srcId="{56D774A0-49C4-4DC5-8B67-E63ABF1120E5}" destId="{886D7558-3292-488F-BBF4-3BB866307C42}" srcOrd="0" destOrd="0" presId="urn:microsoft.com/office/officeart/2005/8/layout/cycle5"/>
    <dgm:cxn modelId="{D625244B-A78C-48FE-87AF-49245C3A2E94}" type="presOf" srcId="{0A131C24-045C-4E05-BE54-E0D096132DC3}" destId="{5654D743-8A51-4FFB-937C-FD06051155B8}" srcOrd="0" destOrd="0" presId="urn:microsoft.com/office/officeart/2005/8/layout/cycle5"/>
    <dgm:cxn modelId="{F2F327B5-B7AA-4DFC-BFFD-67211E3EDBC3}" type="presOf" srcId="{FADA4637-53B0-4D56-B12E-118339558303}" destId="{481A6E57-BF11-46A4-B9BF-8CE960101B34}" srcOrd="0" destOrd="0" presId="urn:microsoft.com/office/officeart/2005/8/layout/cycle5"/>
    <dgm:cxn modelId="{5AB1B9B2-1854-46A3-8F78-C6D2F9C89346}" type="presOf" srcId="{123E9EE4-DED7-4AFC-8DFE-18C819A7A8BE}" destId="{21BD4DC6-8172-474C-9A48-8C0BCCF8DB2D}" srcOrd="0" destOrd="0" presId="urn:microsoft.com/office/officeart/2005/8/layout/cycle5"/>
    <dgm:cxn modelId="{B3BBF415-1923-497A-8853-559C0D3D6300}" type="presParOf" srcId="{21BD4DC6-8172-474C-9A48-8C0BCCF8DB2D}" destId="{481A6E57-BF11-46A4-B9BF-8CE960101B34}" srcOrd="0" destOrd="0" presId="urn:microsoft.com/office/officeart/2005/8/layout/cycle5"/>
    <dgm:cxn modelId="{2026F086-4F0B-4BB8-8ACE-BE4B8C6E2025}" type="presParOf" srcId="{21BD4DC6-8172-474C-9A48-8C0BCCF8DB2D}" destId="{9E38531D-E655-42C2-B138-A811CA39657E}" srcOrd="1" destOrd="0" presId="urn:microsoft.com/office/officeart/2005/8/layout/cycle5"/>
    <dgm:cxn modelId="{B899CED4-2211-4DC3-9942-4ABA91CAF580}" type="presParOf" srcId="{21BD4DC6-8172-474C-9A48-8C0BCCF8DB2D}" destId="{3CBF8CCC-CAB8-4600-A9FF-9B7ABD3A21FE}" srcOrd="2" destOrd="0" presId="urn:microsoft.com/office/officeart/2005/8/layout/cycle5"/>
    <dgm:cxn modelId="{7698CAA0-6C5A-478F-8C88-C993EBCC38C9}" type="presParOf" srcId="{21BD4DC6-8172-474C-9A48-8C0BCCF8DB2D}" destId="{E27DFB3F-2913-4E78-A214-C47CD60186DE}" srcOrd="3" destOrd="0" presId="urn:microsoft.com/office/officeart/2005/8/layout/cycle5"/>
    <dgm:cxn modelId="{18FADEBA-9B67-47C2-A870-C4DBCEFF3B22}" type="presParOf" srcId="{21BD4DC6-8172-474C-9A48-8C0BCCF8DB2D}" destId="{86B2D6B7-321A-41B4-A3BF-CFEB385994EB}" srcOrd="4" destOrd="0" presId="urn:microsoft.com/office/officeart/2005/8/layout/cycle5"/>
    <dgm:cxn modelId="{F270B77C-D365-40D8-A9C6-EFB7DBB1D646}" type="presParOf" srcId="{21BD4DC6-8172-474C-9A48-8C0BCCF8DB2D}" destId="{9D4C31FE-7651-483C-A9D3-3D27C12A9C82}" srcOrd="5" destOrd="0" presId="urn:microsoft.com/office/officeart/2005/8/layout/cycle5"/>
    <dgm:cxn modelId="{23EC81B5-E10D-4D41-9031-934F658077C4}" type="presParOf" srcId="{21BD4DC6-8172-474C-9A48-8C0BCCF8DB2D}" destId="{886D7558-3292-488F-BBF4-3BB866307C42}" srcOrd="6" destOrd="0" presId="urn:microsoft.com/office/officeart/2005/8/layout/cycle5"/>
    <dgm:cxn modelId="{63D7C22F-29BE-432B-9F38-55374895542A}" type="presParOf" srcId="{21BD4DC6-8172-474C-9A48-8C0BCCF8DB2D}" destId="{542E3017-A04C-45C2-8936-0E3EB15F1428}" srcOrd="7" destOrd="0" presId="urn:microsoft.com/office/officeart/2005/8/layout/cycle5"/>
    <dgm:cxn modelId="{175BDA4F-EB4C-4AF4-BF0B-302EA2D1251C}" type="presParOf" srcId="{21BD4DC6-8172-474C-9A48-8C0BCCF8DB2D}" destId="{5654D743-8A51-4FFB-937C-FD06051155B8}" srcOrd="8"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1A6E57-BF11-46A4-B9BF-8CE960101B34}">
      <dsp:nvSpPr>
        <dsp:cNvPr id="0" name=""/>
        <dsp:cNvSpPr/>
      </dsp:nvSpPr>
      <dsp:spPr>
        <a:xfrm>
          <a:off x="1176151" y="54059"/>
          <a:ext cx="1564377" cy="101684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US" sz="1300" kern="1200"/>
            <a:t>DRIVE TEST (MONITOREO)</a:t>
          </a:r>
        </a:p>
      </dsp:txBody>
      <dsp:txXfrm>
        <a:off x="1225789" y="103697"/>
        <a:ext cx="1465101" cy="917569"/>
      </dsp:txXfrm>
    </dsp:sp>
    <dsp:sp modelId="{3CBF8CCC-CAB8-4600-A9FF-9B7ABD3A21FE}">
      <dsp:nvSpPr>
        <dsp:cNvPr id="0" name=""/>
        <dsp:cNvSpPr/>
      </dsp:nvSpPr>
      <dsp:spPr>
        <a:xfrm>
          <a:off x="601206" y="562482"/>
          <a:ext cx="2714267" cy="2714267"/>
        </a:xfrm>
        <a:custGeom>
          <a:avLst/>
          <a:gdLst/>
          <a:ahLst/>
          <a:cxnLst/>
          <a:rect l="0" t="0" r="0" b="0"/>
          <a:pathLst>
            <a:path>
              <a:moveTo>
                <a:pt x="2349672" y="431563"/>
              </a:moveTo>
              <a:arcTo wR="1357133" hR="1357133" stAng="19019975" swAng="2303847"/>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E27DFB3F-2913-4E78-A214-C47CD60186DE}">
      <dsp:nvSpPr>
        <dsp:cNvPr id="0" name=""/>
        <dsp:cNvSpPr/>
      </dsp:nvSpPr>
      <dsp:spPr>
        <a:xfrm>
          <a:off x="2351463" y="2089760"/>
          <a:ext cx="1564377" cy="101684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US" sz="1300" kern="1200"/>
            <a:t>IDENTIFICACIÓN DEL PROBLEMA </a:t>
          </a:r>
        </a:p>
      </dsp:txBody>
      <dsp:txXfrm>
        <a:off x="2401101" y="2139398"/>
        <a:ext cx="1465101" cy="917569"/>
      </dsp:txXfrm>
    </dsp:sp>
    <dsp:sp modelId="{9D4C31FE-7651-483C-A9D3-3D27C12A9C82}">
      <dsp:nvSpPr>
        <dsp:cNvPr id="0" name=""/>
        <dsp:cNvSpPr/>
      </dsp:nvSpPr>
      <dsp:spPr>
        <a:xfrm>
          <a:off x="601206" y="562482"/>
          <a:ext cx="2714267" cy="2714267"/>
        </a:xfrm>
        <a:custGeom>
          <a:avLst/>
          <a:gdLst/>
          <a:ahLst/>
          <a:cxnLst/>
          <a:rect l="0" t="0" r="0" b="0"/>
          <a:pathLst>
            <a:path>
              <a:moveTo>
                <a:pt x="1773992" y="2648660"/>
              </a:moveTo>
              <a:arcTo wR="1357133" hR="1357133" stAng="4326707" swAng="2146587"/>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886D7558-3292-488F-BBF4-3BB866307C42}">
      <dsp:nvSpPr>
        <dsp:cNvPr id="0" name=""/>
        <dsp:cNvSpPr/>
      </dsp:nvSpPr>
      <dsp:spPr>
        <a:xfrm>
          <a:off x="838" y="2089760"/>
          <a:ext cx="1564377" cy="101684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US" sz="1300" kern="1200"/>
            <a:t>REALIZAR CAMBIOS </a:t>
          </a:r>
        </a:p>
      </dsp:txBody>
      <dsp:txXfrm>
        <a:off x="50476" y="2139398"/>
        <a:ext cx="1465101" cy="917569"/>
      </dsp:txXfrm>
    </dsp:sp>
    <dsp:sp modelId="{5654D743-8A51-4FFB-937C-FD06051155B8}">
      <dsp:nvSpPr>
        <dsp:cNvPr id="0" name=""/>
        <dsp:cNvSpPr/>
      </dsp:nvSpPr>
      <dsp:spPr>
        <a:xfrm>
          <a:off x="601206" y="562482"/>
          <a:ext cx="2714267" cy="2714267"/>
        </a:xfrm>
        <a:custGeom>
          <a:avLst/>
          <a:gdLst/>
          <a:ahLst/>
          <a:cxnLst/>
          <a:rect l="0" t="0" r="0" b="0"/>
          <a:pathLst>
            <a:path>
              <a:moveTo>
                <a:pt x="4377" y="1248223"/>
              </a:moveTo>
              <a:arcTo wR="1357133" hR="1357133" stAng="11076179" swAng="2303847"/>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image" Target="../media/image2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DDEFD8-CC55-4B76-9483-31B918445E5D}" type="datetimeFigureOut">
              <a:rPr lang="es-ES_tradnl" smtClean="0"/>
              <a:t>17/02/2014</a:t>
            </a:fld>
            <a:endParaRPr lang="es-ES_trad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9EEB18-7E97-4A26-BEB0-5ADD11144B06}" type="slidenum">
              <a:rPr lang="es-ES_tradnl" smtClean="0"/>
              <a:t>‹Nº›</a:t>
            </a:fld>
            <a:endParaRPr lang="es-ES_tradnl"/>
          </a:p>
        </p:txBody>
      </p:sp>
    </p:spTree>
    <p:extLst>
      <p:ext uri="{BB962C8B-B14F-4D97-AF65-F5344CB8AC3E}">
        <p14:creationId xmlns:p14="http://schemas.microsoft.com/office/powerpoint/2010/main" val="21077575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200" kern="1200" dirty="0" smtClean="0">
                <a:solidFill>
                  <a:schemeClr val="tx1"/>
                </a:solidFill>
                <a:effectLst/>
                <a:latin typeface="+mn-lt"/>
                <a:ea typeface="+mn-ea"/>
                <a:cs typeface="+mn-cs"/>
              </a:rPr>
              <a:t>1G que hizo su aparición en 1979, siendo usada estrictamente solo para el uso de voz.  La calidad de los enlaces de voz era muy baja con una velocidad 2400 </a:t>
            </a:r>
            <a:r>
              <a:rPr lang="es-ES_tradnl" sz="1200" kern="1200" dirty="0" err="1" smtClean="0">
                <a:solidFill>
                  <a:schemeClr val="tx1"/>
                </a:solidFill>
                <a:effectLst/>
                <a:latin typeface="+mn-lt"/>
                <a:ea typeface="+mn-ea"/>
                <a:cs typeface="+mn-cs"/>
              </a:rPr>
              <a:t>baudsla</a:t>
            </a:r>
            <a:r>
              <a:rPr lang="es-ES_tradnl" sz="1200" kern="1200" dirty="0" smtClean="0">
                <a:solidFill>
                  <a:schemeClr val="tx1"/>
                </a:solidFill>
                <a:effectLst/>
                <a:latin typeface="+mn-lt"/>
                <a:ea typeface="+mn-ea"/>
                <a:cs typeface="+mn-cs"/>
              </a:rPr>
              <a:t> transferencia entre celdas era muy imprecisa, tenían baja capacidad ya que eran basadas en </a:t>
            </a:r>
            <a:r>
              <a:rPr lang="es-ES_tradnl" sz="1200" kern="1200" dirty="0" err="1" smtClean="0">
                <a:solidFill>
                  <a:schemeClr val="tx1"/>
                </a:solidFill>
                <a:effectLst/>
                <a:latin typeface="+mn-lt"/>
                <a:ea typeface="+mn-ea"/>
                <a:cs typeface="+mn-cs"/>
              </a:rPr>
              <a:t>FDMA</a:t>
            </a:r>
            <a:r>
              <a:rPr lang="es-ES_tradnl" sz="1200" kern="1200" dirty="0" smtClean="0">
                <a:solidFill>
                  <a:schemeClr val="tx1"/>
                </a:solidFill>
                <a:effectLst/>
                <a:latin typeface="+mn-lt"/>
                <a:ea typeface="+mn-ea"/>
                <a:cs typeface="+mn-cs"/>
              </a:rPr>
              <a:t> (</a:t>
            </a:r>
            <a:r>
              <a:rPr lang="es-ES_tradnl" sz="1200" i="1" kern="1200" dirty="0" err="1" smtClean="0">
                <a:solidFill>
                  <a:schemeClr val="tx1"/>
                </a:solidFill>
                <a:effectLst/>
                <a:latin typeface="+mn-lt"/>
                <a:ea typeface="+mn-ea"/>
                <a:cs typeface="+mn-cs"/>
              </a:rPr>
              <a:t>Frequency</a:t>
            </a:r>
            <a:r>
              <a:rPr lang="es-ES_tradnl" sz="1200" i="1" kern="1200" dirty="0" smtClean="0">
                <a:solidFill>
                  <a:schemeClr val="tx1"/>
                </a:solidFill>
                <a:effectLst/>
                <a:latin typeface="+mn-lt"/>
                <a:ea typeface="+mn-ea"/>
                <a:cs typeface="+mn-cs"/>
              </a:rPr>
              <a:t> </a:t>
            </a:r>
            <a:r>
              <a:rPr lang="es-ES_tradnl" sz="1200" i="1" kern="1200" dirty="0" err="1" smtClean="0">
                <a:solidFill>
                  <a:schemeClr val="tx1"/>
                </a:solidFill>
                <a:effectLst/>
                <a:latin typeface="+mn-lt"/>
                <a:ea typeface="+mn-ea"/>
                <a:cs typeface="+mn-cs"/>
              </a:rPr>
              <a:t>Div</a:t>
            </a:r>
            <a:endParaRPr lang="es-ES_tradnl" sz="1200" i="1"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En la década de los 90 empezó el auge de la segunda generación 2G de redes móviles en las cuales se incluía </a:t>
            </a:r>
            <a:r>
              <a:rPr lang="es-ES_tradnl" sz="1200" kern="1200" dirty="0" err="1" smtClean="0">
                <a:solidFill>
                  <a:schemeClr val="tx1"/>
                </a:solidFill>
                <a:effectLst/>
                <a:latin typeface="+mn-lt"/>
                <a:ea typeface="+mn-ea"/>
                <a:cs typeface="+mn-cs"/>
              </a:rPr>
              <a:t>GSM</a:t>
            </a:r>
            <a:r>
              <a:rPr lang="es-ES_tradnl" sz="1200" kern="1200" dirty="0" smtClean="0">
                <a:solidFill>
                  <a:schemeClr val="tx1"/>
                </a:solidFill>
                <a:effectLst/>
                <a:latin typeface="+mn-lt"/>
                <a:ea typeface="+mn-ea"/>
                <a:cs typeface="+mn-cs"/>
              </a:rPr>
              <a:t>(</a:t>
            </a:r>
            <a:r>
              <a:rPr lang="es-ES_tradnl" sz="1200" i="1" kern="1200" dirty="0" smtClean="0">
                <a:solidFill>
                  <a:schemeClr val="tx1"/>
                </a:solidFill>
                <a:effectLst/>
                <a:latin typeface="+mn-lt"/>
                <a:ea typeface="+mn-ea"/>
                <a:cs typeface="+mn-cs"/>
              </a:rPr>
              <a:t>Global </a:t>
            </a:r>
            <a:r>
              <a:rPr lang="es-ES_tradnl" sz="1200" i="1" kern="1200" dirty="0" err="1" smtClean="0">
                <a:solidFill>
                  <a:schemeClr val="tx1"/>
                </a:solidFill>
                <a:effectLst/>
                <a:latin typeface="+mn-lt"/>
                <a:ea typeface="+mn-ea"/>
                <a:cs typeface="+mn-cs"/>
              </a:rPr>
              <a:t>System</a:t>
            </a:r>
            <a:r>
              <a:rPr lang="es-ES_tradnl" sz="1200" i="1" kern="1200" dirty="0" smtClean="0">
                <a:solidFill>
                  <a:schemeClr val="tx1"/>
                </a:solidFill>
                <a:effectLst/>
                <a:latin typeface="+mn-lt"/>
                <a:ea typeface="+mn-ea"/>
                <a:cs typeface="+mn-cs"/>
              </a:rPr>
              <a:t> </a:t>
            </a:r>
            <a:r>
              <a:rPr lang="es-ES_tradnl" sz="1200" i="1" kern="1200" dirty="0" err="1" smtClean="0">
                <a:solidFill>
                  <a:schemeClr val="tx1"/>
                </a:solidFill>
                <a:effectLst/>
                <a:latin typeface="+mn-lt"/>
                <a:ea typeface="+mn-ea"/>
                <a:cs typeface="+mn-cs"/>
              </a:rPr>
              <a:t>for</a:t>
            </a:r>
            <a:r>
              <a:rPr lang="es-ES_tradnl" sz="1200" i="1" kern="1200" dirty="0" smtClean="0">
                <a:solidFill>
                  <a:schemeClr val="tx1"/>
                </a:solidFill>
                <a:effectLst/>
                <a:latin typeface="+mn-lt"/>
                <a:ea typeface="+mn-ea"/>
                <a:cs typeface="+mn-cs"/>
              </a:rPr>
              <a:t> Mobile </a:t>
            </a:r>
            <a:r>
              <a:rPr lang="es-ES_tradnl" sz="1200" i="1" kern="1200" dirty="0" err="1" smtClean="0">
                <a:solidFill>
                  <a:schemeClr val="tx1"/>
                </a:solidFill>
                <a:effectLst/>
                <a:latin typeface="+mn-lt"/>
                <a:ea typeface="+mn-ea"/>
                <a:cs typeface="+mn-cs"/>
              </a:rPr>
              <a:t>Communications</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PCS</a:t>
            </a:r>
            <a:r>
              <a:rPr lang="es-ES_tradnl" sz="1200" kern="1200" dirty="0" smtClean="0">
                <a:solidFill>
                  <a:schemeClr val="tx1"/>
                </a:solidFill>
                <a:effectLst/>
                <a:latin typeface="+mn-lt"/>
                <a:ea typeface="+mn-ea"/>
                <a:cs typeface="+mn-cs"/>
              </a:rPr>
              <a:t>(Personal </a:t>
            </a:r>
            <a:r>
              <a:rPr lang="es-ES_tradnl" sz="1200" kern="1200" dirty="0" err="1" smtClean="0">
                <a:solidFill>
                  <a:schemeClr val="tx1"/>
                </a:solidFill>
                <a:effectLst/>
                <a:latin typeface="+mn-lt"/>
                <a:ea typeface="+mn-ea"/>
                <a:cs typeface="+mn-cs"/>
              </a:rPr>
              <a:t>communications</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services</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TDMA</a:t>
            </a:r>
            <a:r>
              <a:rPr lang="es-ES_tradnl" sz="1200" kern="1200" dirty="0" smtClean="0">
                <a:solidFill>
                  <a:schemeClr val="tx1"/>
                </a:solidFill>
                <a:effectLst/>
                <a:latin typeface="+mn-lt"/>
                <a:ea typeface="+mn-ea"/>
                <a:cs typeface="+mn-cs"/>
              </a:rPr>
              <a:t>(</a:t>
            </a:r>
            <a:r>
              <a:rPr lang="es-ES_tradnl" sz="1200" i="1" kern="1200" dirty="0" smtClean="0">
                <a:solidFill>
                  <a:schemeClr val="tx1"/>
                </a:solidFill>
                <a:effectLst/>
                <a:latin typeface="+mn-lt"/>
                <a:ea typeface="+mn-ea"/>
                <a:cs typeface="+mn-cs"/>
              </a:rPr>
              <a:t>Time </a:t>
            </a:r>
            <a:r>
              <a:rPr lang="es-ES_tradnl" sz="1200" i="1" kern="1200" dirty="0" err="1" smtClean="0">
                <a:solidFill>
                  <a:schemeClr val="tx1"/>
                </a:solidFill>
                <a:effectLst/>
                <a:latin typeface="+mn-lt"/>
                <a:ea typeface="+mn-ea"/>
                <a:cs typeface="+mn-cs"/>
              </a:rPr>
              <a:t>Division</a:t>
            </a:r>
            <a:r>
              <a:rPr lang="es-ES_tradnl" sz="1200" i="1" kern="1200" dirty="0" smtClean="0">
                <a:solidFill>
                  <a:schemeClr val="tx1"/>
                </a:solidFill>
                <a:effectLst/>
                <a:latin typeface="+mn-lt"/>
                <a:ea typeface="+mn-ea"/>
                <a:cs typeface="+mn-cs"/>
              </a:rPr>
              <a:t> </a:t>
            </a:r>
            <a:r>
              <a:rPr lang="es-ES_tradnl" sz="1200" i="1" kern="1200" dirty="0" err="1" smtClean="0">
                <a:solidFill>
                  <a:schemeClr val="tx1"/>
                </a:solidFill>
                <a:effectLst/>
                <a:latin typeface="+mn-lt"/>
                <a:ea typeface="+mn-ea"/>
                <a:cs typeface="+mn-cs"/>
              </a:rPr>
              <a:t>Multiple</a:t>
            </a:r>
            <a:r>
              <a:rPr lang="es-ES_tradnl" sz="1200" i="1" kern="1200" dirty="0" smtClean="0">
                <a:solidFill>
                  <a:schemeClr val="tx1"/>
                </a:solidFill>
                <a:effectLst/>
                <a:latin typeface="+mn-lt"/>
                <a:ea typeface="+mn-ea"/>
                <a:cs typeface="+mn-cs"/>
              </a:rPr>
              <a:t> Access</a:t>
            </a:r>
            <a:r>
              <a:rPr lang="es-ES_tradnl" sz="1200" kern="1200" dirty="0" smtClean="0">
                <a:solidFill>
                  <a:schemeClr val="tx1"/>
                </a:solidFill>
                <a:effectLst/>
                <a:latin typeface="+mn-lt"/>
                <a:ea typeface="+mn-ea"/>
                <a:cs typeface="+mn-cs"/>
              </a:rPr>
              <a:t>) y </a:t>
            </a:r>
            <a:r>
              <a:rPr lang="es-ES_tradnl" sz="1200" kern="1200" dirty="0" err="1" smtClean="0">
                <a:solidFill>
                  <a:schemeClr val="tx1"/>
                </a:solidFill>
                <a:effectLst/>
                <a:latin typeface="+mn-lt"/>
                <a:ea typeface="+mn-ea"/>
                <a:cs typeface="+mn-cs"/>
              </a:rPr>
              <a:t>CDMA</a:t>
            </a:r>
            <a:r>
              <a:rPr lang="es-ES_tradnl" sz="1200" kern="1200" dirty="0" smtClean="0">
                <a:solidFill>
                  <a:schemeClr val="tx1"/>
                </a:solidFill>
                <a:effectLst/>
                <a:latin typeface="+mn-lt"/>
                <a:ea typeface="+mn-ea"/>
                <a:cs typeface="+mn-cs"/>
              </a:rPr>
              <a:t> (</a:t>
            </a:r>
            <a:r>
              <a:rPr lang="es-ES_tradnl" sz="1200" i="1" kern="1200" dirty="0" err="1" smtClean="0">
                <a:solidFill>
                  <a:schemeClr val="tx1"/>
                </a:solidFill>
                <a:effectLst/>
                <a:latin typeface="+mn-lt"/>
                <a:ea typeface="+mn-ea"/>
                <a:cs typeface="+mn-cs"/>
              </a:rPr>
              <a:t>Code</a:t>
            </a:r>
            <a:r>
              <a:rPr lang="es-ES_tradnl" sz="1200" i="1" kern="1200" dirty="0" smtClean="0">
                <a:solidFill>
                  <a:schemeClr val="tx1"/>
                </a:solidFill>
                <a:effectLst/>
                <a:latin typeface="+mn-lt"/>
                <a:ea typeface="+mn-ea"/>
                <a:cs typeface="+mn-cs"/>
              </a:rPr>
              <a:t> </a:t>
            </a:r>
            <a:r>
              <a:rPr lang="es-ES_tradnl" sz="1200" i="1" kern="1200" dirty="0" err="1" smtClean="0">
                <a:solidFill>
                  <a:schemeClr val="tx1"/>
                </a:solidFill>
                <a:effectLst/>
                <a:latin typeface="+mn-lt"/>
                <a:ea typeface="+mn-ea"/>
                <a:cs typeface="+mn-cs"/>
              </a:rPr>
              <a:t>Division</a:t>
            </a:r>
            <a:r>
              <a:rPr lang="es-ES_tradnl" sz="1200" i="1" kern="1200" dirty="0" smtClean="0">
                <a:solidFill>
                  <a:schemeClr val="tx1"/>
                </a:solidFill>
                <a:effectLst/>
                <a:latin typeface="+mn-lt"/>
                <a:ea typeface="+mn-ea"/>
                <a:cs typeface="+mn-cs"/>
              </a:rPr>
              <a:t> </a:t>
            </a:r>
            <a:r>
              <a:rPr lang="es-ES_tradnl" sz="1200" i="1" kern="1200" dirty="0" err="1" smtClean="0">
                <a:solidFill>
                  <a:schemeClr val="tx1"/>
                </a:solidFill>
                <a:effectLst/>
                <a:latin typeface="+mn-lt"/>
                <a:ea typeface="+mn-ea"/>
                <a:cs typeface="+mn-cs"/>
              </a:rPr>
              <a:t>Multiple</a:t>
            </a:r>
            <a:r>
              <a:rPr lang="es-ES_tradnl" sz="1200" i="1" kern="1200" dirty="0" smtClean="0">
                <a:solidFill>
                  <a:schemeClr val="tx1"/>
                </a:solidFill>
                <a:effectLst/>
                <a:latin typeface="+mn-lt"/>
                <a:ea typeface="+mn-ea"/>
                <a:cs typeface="+mn-cs"/>
              </a:rPr>
              <a:t> Access</a:t>
            </a:r>
            <a:r>
              <a:rPr lang="es-ES_tradnl" sz="1200" kern="1200" dirty="0" smtClean="0">
                <a:solidFill>
                  <a:schemeClr val="tx1"/>
                </a:solidFill>
                <a:effectLst/>
                <a:latin typeface="+mn-lt"/>
                <a:ea typeface="+mn-ea"/>
                <a:cs typeface="+mn-cs"/>
              </a:rPr>
              <a:t>)</a:t>
            </a:r>
            <a:r>
              <a:rPr lang="es-ES_tradnl" sz="1200" i="1" kern="1200" dirty="0" err="1" smtClean="0">
                <a:solidFill>
                  <a:schemeClr val="tx1"/>
                </a:solidFill>
                <a:effectLst/>
                <a:latin typeface="+mn-lt"/>
                <a:ea typeface="+mn-ea"/>
                <a:cs typeface="+mn-cs"/>
              </a:rPr>
              <a:t>ison</a:t>
            </a:r>
            <a:r>
              <a:rPr lang="es-ES_tradnl" sz="1200" i="1" kern="1200" dirty="0" smtClean="0">
                <a:solidFill>
                  <a:schemeClr val="tx1"/>
                </a:solidFill>
                <a:effectLst/>
                <a:latin typeface="+mn-lt"/>
                <a:ea typeface="+mn-ea"/>
                <a:cs typeface="+mn-cs"/>
              </a:rPr>
              <a:t> </a:t>
            </a:r>
            <a:r>
              <a:rPr lang="es-ES_tradnl" sz="1200" i="1" kern="1200" dirty="0" err="1" smtClean="0">
                <a:solidFill>
                  <a:schemeClr val="tx1"/>
                </a:solidFill>
                <a:effectLst/>
                <a:latin typeface="+mn-lt"/>
                <a:ea typeface="+mn-ea"/>
                <a:cs typeface="+mn-cs"/>
              </a:rPr>
              <a:t>Multiple</a:t>
            </a:r>
            <a:r>
              <a:rPr lang="es-ES_tradnl" sz="1200" i="1" kern="1200" dirty="0" smtClean="0">
                <a:solidFill>
                  <a:schemeClr val="tx1"/>
                </a:solidFill>
                <a:effectLst/>
                <a:latin typeface="+mn-lt"/>
                <a:ea typeface="+mn-ea"/>
                <a:cs typeface="+mn-cs"/>
              </a:rPr>
              <a:t> Access</a:t>
            </a:r>
            <a:r>
              <a:rPr lang="es-ES_tradnl" sz="1200" kern="1200" dirty="0" smtClean="0">
                <a:solidFill>
                  <a:schemeClr val="tx1"/>
                </a:solidFill>
                <a:effectLst/>
                <a:latin typeface="+mn-lt"/>
                <a:ea typeface="+mn-ea"/>
                <a:cs typeface="+mn-cs"/>
              </a:rPr>
              <a:t>) y la seguridad en esta primera tecnología no existía</a:t>
            </a:r>
          </a:p>
          <a:p>
            <a:r>
              <a:rPr lang="es-ES_tradnl" sz="1200" kern="1200" dirty="0" smtClean="0">
                <a:solidFill>
                  <a:schemeClr val="tx1"/>
                </a:solidFill>
                <a:effectLst/>
                <a:latin typeface="+mn-lt"/>
                <a:ea typeface="+mn-ea"/>
                <a:cs typeface="+mn-cs"/>
              </a:rPr>
              <a:t>las cuales incrementaron los anchos de banda a velocidades DSL, que tenían un rango teórico de 144 kbps a más de 2 Mbps [5], soportando más y mayores aplicaciones multimedia como videoconferencias, </a:t>
            </a:r>
            <a:r>
              <a:rPr lang="es-ES_tradnl" sz="1200" kern="1200" dirty="0" err="1" smtClean="0">
                <a:solidFill>
                  <a:schemeClr val="tx1"/>
                </a:solidFill>
                <a:effectLst/>
                <a:latin typeface="+mn-lt"/>
                <a:ea typeface="+mn-ea"/>
                <a:cs typeface="+mn-cs"/>
              </a:rPr>
              <a:t>VoIP</a:t>
            </a:r>
            <a:r>
              <a:rPr lang="es-ES_tradnl" sz="1200" kern="1200" dirty="0" smtClean="0">
                <a:solidFill>
                  <a:schemeClr val="tx1"/>
                </a:solidFill>
                <a:effectLst/>
                <a:latin typeface="+mn-lt"/>
                <a:ea typeface="+mn-ea"/>
                <a:cs typeface="+mn-cs"/>
              </a:rPr>
              <a:t>,  video y </a:t>
            </a:r>
            <a:r>
              <a:rPr lang="es-ES_tradnl" sz="1200" i="1" kern="1200" dirty="0" err="1" smtClean="0">
                <a:solidFill>
                  <a:schemeClr val="tx1"/>
                </a:solidFill>
                <a:effectLst/>
                <a:latin typeface="+mn-lt"/>
                <a:ea typeface="+mn-ea"/>
                <a:cs typeface="+mn-cs"/>
              </a:rPr>
              <a:t>streaming</a:t>
            </a:r>
            <a:r>
              <a:rPr lang="es-ES_tradnl" sz="1200" kern="1200" dirty="0" smtClean="0">
                <a:solidFill>
                  <a:schemeClr val="tx1"/>
                </a:solidFill>
                <a:effectLst/>
                <a:latin typeface="+mn-lt"/>
                <a:ea typeface="+mn-ea"/>
                <a:cs typeface="+mn-cs"/>
              </a:rPr>
              <a:t> de música</a:t>
            </a:r>
          </a:p>
          <a:p>
            <a:r>
              <a:rPr lang="es-ES_tradnl" sz="1200" i="1" kern="1200" dirty="0" smtClean="0">
                <a:solidFill>
                  <a:schemeClr val="tx1"/>
                </a:solidFill>
                <a:effectLst/>
                <a:latin typeface="+mn-lt"/>
                <a:ea typeface="+mn-ea"/>
                <a:cs typeface="+mn-cs"/>
              </a:rPr>
              <a:t>High-</a:t>
            </a:r>
            <a:r>
              <a:rPr lang="es-ES_tradnl" sz="1200" i="1" kern="1200" dirty="0" err="1" smtClean="0">
                <a:solidFill>
                  <a:schemeClr val="tx1"/>
                </a:solidFill>
                <a:effectLst/>
                <a:latin typeface="+mn-lt"/>
                <a:ea typeface="+mn-ea"/>
                <a:cs typeface="+mn-cs"/>
              </a:rPr>
              <a:t>Speed</a:t>
            </a:r>
            <a:r>
              <a:rPr lang="es-ES_tradnl" sz="1200" i="1" kern="1200" dirty="0" smtClean="0">
                <a:solidFill>
                  <a:schemeClr val="tx1"/>
                </a:solidFill>
                <a:effectLst/>
                <a:latin typeface="+mn-lt"/>
                <a:ea typeface="+mn-ea"/>
                <a:cs typeface="+mn-cs"/>
              </a:rPr>
              <a:t> </a:t>
            </a:r>
            <a:r>
              <a:rPr lang="es-ES_tradnl" sz="1200" i="1" kern="1200" dirty="0" err="1" smtClean="0">
                <a:solidFill>
                  <a:schemeClr val="tx1"/>
                </a:solidFill>
                <a:effectLst/>
                <a:latin typeface="+mn-lt"/>
                <a:ea typeface="+mn-ea"/>
                <a:cs typeface="+mn-cs"/>
              </a:rPr>
              <a:t>Downlink</a:t>
            </a:r>
            <a:r>
              <a:rPr lang="es-ES_tradnl" sz="1200" i="1" kern="1200" dirty="0" smtClean="0">
                <a:solidFill>
                  <a:schemeClr val="tx1"/>
                </a:solidFill>
                <a:effectLst/>
                <a:latin typeface="+mn-lt"/>
                <a:ea typeface="+mn-ea"/>
                <a:cs typeface="+mn-cs"/>
              </a:rPr>
              <a:t> </a:t>
            </a:r>
            <a:r>
              <a:rPr lang="es-ES_tradnl" sz="1200" i="1" kern="1200" dirty="0" err="1" smtClean="0">
                <a:solidFill>
                  <a:schemeClr val="tx1"/>
                </a:solidFill>
                <a:effectLst/>
                <a:latin typeface="+mn-lt"/>
                <a:ea typeface="+mn-ea"/>
                <a:cs typeface="+mn-cs"/>
              </a:rPr>
              <a:t>Packet</a:t>
            </a:r>
            <a:r>
              <a:rPr lang="es-ES_tradnl" sz="1200" i="1" kern="1200" dirty="0" smtClean="0">
                <a:solidFill>
                  <a:schemeClr val="tx1"/>
                </a:solidFill>
                <a:effectLst/>
                <a:latin typeface="+mn-lt"/>
                <a:ea typeface="+mn-ea"/>
                <a:cs typeface="+mn-cs"/>
              </a:rPr>
              <a:t> Access </a:t>
            </a:r>
            <a:r>
              <a:rPr lang="es-ES_tradnl" sz="1200" kern="1200" dirty="0" smtClean="0">
                <a:solidFill>
                  <a:schemeClr val="tx1"/>
                </a:solidFill>
                <a:effectLst/>
                <a:latin typeface="+mn-lt"/>
                <a:ea typeface="+mn-ea"/>
                <a:cs typeface="+mn-cs"/>
              </a:rPr>
              <a:t>haciendo llegar la misma a velocidades de hasta 14Mbps</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s-ES_tradnl" dirty="0" err="1" smtClean="0"/>
              <a:t>Lte</a:t>
            </a:r>
            <a:r>
              <a:rPr lang="es-ES_tradnl" dirty="0" smtClean="0"/>
              <a:t> son producto de la evolución tecnológica de las comunicaciones móviles, permitiendo a los usuarios acceder a servicios antes solo exclusivos para redes fijas, las tendencias actuales en todo el mundo están orientados a la conectividad y uso de servicios de datos.</a:t>
            </a:r>
            <a:endParaRPr lang="es-ES_tradnl" dirty="0"/>
          </a:p>
        </p:txBody>
      </p:sp>
      <p:sp>
        <p:nvSpPr>
          <p:cNvPr id="4" name="Slide Number Placeholder 3"/>
          <p:cNvSpPr>
            <a:spLocks noGrp="1"/>
          </p:cNvSpPr>
          <p:nvPr>
            <p:ph type="sldNum" sz="quarter" idx="10"/>
          </p:nvPr>
        </p:nvSpPr>
        <p:spPr/>
        <p:txBody>
          <a:bodyPr/>
          <a:lstStyle/>
          <a:p>
            <a:fld id="{CB9EEB18-7E97-4A26-BEB0-5ADD11144B06}" type="slidenum">
              <a:rPr lang="es-ES_tradnl" smtClean="0"/>
              <a:t>2</a:t>
            </a:fld>
            <a:endParaRPr lang="es-ES_tradnl"/>
          </a:p>
        </p:txBody>
      </p:sp>
    </p:spTree>
    <p:extLst>
      <p:ext uri="{BB962C8B-B14F-4D97-AF65-F5344CB8AC3E}">
        <p14:creationId xmlns:p14="http://schemas.microsoft.com/office/powerpoint/2010/main" val="7476444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US" sz="1200" b="0" i="0" kern="1200" dirty="0" smtClean="0">
                <a:solidFill>
                  <a:schemeClr val="tx1"/>
                </a:solidFill>
                <a:effectLst/>
                <a:latin typeface="+mn-lt"/>
                <a:ea typeface="+mn-ea"/>
                <a:cs typeface="+mn-cs"/>
              </a:rPr>
              <a:t>El concepto de </a:t>
            </a:r>
            <a:r>
              <a:rPr lang="es-US" sz="1200" b="1" i="0" kern="1200" dirty="0" smtClean="0">
                <a:solidFill>
                  <a:schemeClr val="tx1"/>
                </a:solidFill>
                <a:effectLst/>
                <a:latin typeface="+mn-lt"/>
                <a:ea typeface="+mn-ea"/>
                <a:cs typeface="+mn-cs"/>
              </a:rPr>
              <a:t>morfología urbana</a:t>
            </a:r>
            <a:r>
              <a:rPr lang="es-US" sz="1200" b="0" i="0" kern="1200" dirty="0" smtClean="0">
                <a:solidFill>
                  <a:schemeClr val="tx1"/>
                </a:solidFill>
                <a:effectLst/>
                <a:latin typeface="+mn-lt"/>
                <a:ea typeface="+mn-ea"/>
                <a:cs typeface="+mn-cs"/>
              </a:rPr>
              <a:t> </a:t>
            </a:r>
            <a:r>
              <a:rPr lang="es-US" sz="1200" b="1" i="0" kern="1200" dirty="0" smtClean="0">
                <a:solidFill>
                  <a:schemeClr val="tx1"/>
                </a:solidFill>
                <a:effectLst/>
                <a:latin typeface="+mn-lt"/>
                <a:ea typeface="+mn-ea"/>
                <a:cs typeface="+mn-cs"/>
              </a:rPr>
              <a:t>hace referencia a la forma y distribución en el espacio de los edificios urbanos</a:t>
            </a:r>
            <a:r>
              <a:rPr lang="es-US" sz="1200" b="0" i="0" kern="1200" dirty="0" smtClean="0">
                <a:solidFill>
                  <a:schemeClr val="tx1"/>
                </a:solidFill>
                <a:effectLst/>
                <a:latin typeface="+mn-lt"/>
                <a:ea typeface="+mn-ea"/>
                <a:cs typeface="+mn-cs"/>
              </a:rPr>
              <a:t>,</a:t>
            </a:r>
            <a:r>
              <a:rPr lang="es-US" sz="1200" b="0" i="0" kern="1200" baseline="0" dirty="0" smtClean="0">
                <a:solidFill>
                  <a:schemeClr val="tx1"/>
                </a:solidFill>
                <a:effectLst/>
                <a:latin typeface="+mn-lt"/>
                <a:ea typeface="+mn-ea"/>
                <a:cs typeface="+mn-cs"/>
              </a:rPr>
              <a:t> u</a:t>
            </a:r>
            <a:r>
              <a:rPr lang="es-US" sz="1200" b="0" i="0" kern="1200" dirty="0" smtClean="0">
                <a:solidFill>
                  <a:schemeClr val="tx1"/>
                </a:solidFill>
                <a:effectLst/>
                <a:latin typeface="+mn-lt"/>
                <a:ea typeface="+mn-ea"/>
                <a:cs typeface="+mn-cs"/>
              </a:rPr>
              <a:t>n mapa con mucho detalle en el que podemos ver el trazado de las calles, la forma de las manzanas, la planta de los edificios… </a:t>
            </a:r>
          </a:p>
          <a:p>
            <a:endParaRPr lang="es-US" sz="1200" b="0" i="0" kern="1200" dirty="0" smtClean="0">
              <a:solidFill>
                <a:schemeClr val="tx1"/>
              </a:solidFill>
              <a:effectLst/>
              <a:latin typeface="+mn-lt"/>
              <a:ea typeface="+mn-ea"/>
              <a:cs typeface="+mn-cs"/>
            </a:endParaRPr>
          </a:p>
          <a:p>
            <a:r>
              <a:rPr lang="es-US" sz="1200" b="1" i="1" kern="1200" dirty="0" smtClean="0">
                <a:solidFill>
                  <a:schemeClr val="tx1"/>
                </a:solidFill>
                <a:effectLst/>
                <a:latin typeface="+mn-lt"/>
                <a:ea typeface="+mn-ea"/>
                <a:cs typeface="+mn-cs"/>
              </a:rPr>
              <a:t>1. Elementos de la morfología urbana.</a:t>
            </a:r>
            <a:endParaRPr lang="es-US" sz="1200" b="0" i="0" kern="1200" dirty="0" smtClean="0">
              <a:solidFill>
                <a:schemeClr val="tx1"/>
              </a:solidFill>
              <a:effectLst/>
              <a:latin typeface="+mn-lt"/>
              <a:ea typeface="+mn-ea"/>
              <a:cs typeface="+mn-cs"/>
            </a:endParaRPr>
          </a:p>
          <a:p>
            <a:r>
              <a:rPr lang="es-US" sz="1200" b="0" i="0" kern="1200" dirty="0" smtClean="0">
                <a:solidFill>
                  <a:schemeClr val="tx1"/>
                </a:solidFill>
                <a:effectLst/>
                <a:latin typeface="+mn-lt"/>
                <a:ea typeface="+mn-ea"/>
                <a:cs typeface="+mn-cs"/>
              </a:rPr>
              <a:t>a)      </a:t>
            </a:r>
            <a:r>
              <a:rPr lang="es-US" sz="1200" b="1" i="0" kern="1200" dirty="0" smtClean="0">
                <a:solidFill>
                  <a:schemeClr val="tx1"/>
                </a:solidFill>
                <a:effectLst/>
                <a:latin typeface="+mn-lt"/>
                <a:ea typeface="+mn-ea"/>
                <a:cs typeface="+mn-cs"/>
              </a:rPr>
              <a:t>La disposición de las calles</a:t>
            </a:r>
          </a:p>
          <a:p>
            <a:r>
              <a:rPr lang="es-US" sz="1200" b="0" i="0" kern="1200" dirty="0" smtClean="0">
                <a:solidFill>
                  <a:schemeClr val="tx1"/>
                </a:solidFill>
                <a:effectLst/>
                <a:latin typeface="+mn-lt"/>
                <a:ea typeface="+mn-ea"/>
                <a:cs typeface="+mn-cs"/>
              </a:rPr>
              <a:t>b)      </a:t>
            </a:r>
            <a:r>
              <a:rPr lang="es-US" sz="1200" b="1" i="0" kern="1200" dirty="0" smtClean="0">
                <a:solidFill>
                  <a:schemeClr val="tx1"/>
                </a:solidFill>
                <a:effectLst/>
                <a:latin typeface="+mn-lt"/>
                <a:ea typeface="+mn-ea"/>
                <a:cs typeface="+mn-cs"/>
              </a:rPr>
              <a:t>El tipo de edificios </a:t>
            </a:r>
            <a:r>
              <a:rPr lang="es-US" sz="1200" b="0" i="0" kern="1200" dirty="0" smtClean="0">
                <a:solidFill>
                  <a:schemeClr val="tx1"/>
                </a:solidFill>
                <a:effectLst/>
                <a:latin typeface="+mn-lt"/>
                <a:ea typeface="+mn-ea"/>
                <a:cs typeface="+mn-cs"/>
              </a:rPr>
              <a:t>que predominan en una ciudad </a:t>
            </a:r>
            <a:r>
              <a:rPr lang="es-US" sz="1200" b="1" i="0" kern="1200" dirty="0" smtClean="0">
                <a:solidFill>
                  <a:schemeClr val="tx1"/>
                </a:solidFill>
                <a:effectLst/>
                <a:latin typeface="+mn-lt"/>
                <a:ea typeface="+mn-ea"/>
                <a:cs typeface="+mn-cs"/>
              </a:rPr>
              <a:t>es otro elemento importante de la morfología urbana</a:t>
            </a:r>
            <a:r>
              <a:rPr lang="es-US" sz="1200" b="0" i="0" kern="1200" dirty="0" smtClean="0">
                <a:solidFill>
                  <a:schemeClr val="tx1"/>
                </a:solidFill>
                <a:effectLst/>
                <a:latin typeface="+mn-lt"/>
                <a:ea typeface="+mn-ea"/>
                <a:cs typeface="+mn-cs"/>
              </a:rPr>
              <a:t>. </a:t>
            </a:r>
          </a:p>
          <a:p>
            <a:r>
              <a:rPr lang="es-US" sz="1200" b="0" i="0" kern="1200" dirty="0" smtClean="0">
                <a:solidFill>
                  <a:schemeClr val="tx1"/>
                </a:solidFill>
                <a:effectLst/>
                <a:latin typeface="+mn-lt"/>
                <a:ea typeface="+mn-ea"/>
                <a:cs typeface="+mn-cs"/>
              </a:rPr>
              <a:t>c)      </a:t>
            </a:r>
            <a:r>
              <a:rPr lang="es-US" sz="1200" b="1" i="0" kern="1200" dirty="0" smtClean="0">
                <a:solidFill>
                  <a:schemeClr val="tx1"/>
                </a:solidFill>
                <a:effectLst/>
                <a:latin typeface="+mn-lt"/>
                <a:ea typeface="+mn-ea"/>
                <a:cs typeface="+mn-cs"/>
              </a:rPr>
              <a:t>Las funciones de las calles y edificios </a:t>
            </a:r>
            <a:endParaRPr lang="es-US" dirty="0"/>
          </a:p>
        </p:txBody>
      </p:sp>
      <p:sp>
        <p:nvSpPr>
          <p:cNvPr id="4" name="Marcador de número de diapositiva 3"/>
          <p:cNvSpPr>
            <a:spLocks noGrp="1"/>
          </p:cNvSpPr>
          <p:nvPr>
            <p:ph type="sldNum" sz="quarter" idx="10"/>
          </p:nvPr>
        </p:nvSpPr>
        <p:spPr/>
        <p:txBody>
          <a:bodyPr/>
          <a:lstStyle/>
          <a:p>
            <a:fld id="{CB9EEB18-7E97-4A26-BEB0-5ADD11144B06}" type="slidenum">
              <a:rPr lang="es-ES_tradnl" smtClean="0"/>
              <a:t>15</a:t>
            </a:fld>
            <a:endParaRPr lang="es-ES_tradnl"/>
          </a:p>
        </p:txBody>
      </p:sp>
    </p:spTree>
    <p:extLst>
      <p:ext uri="{BB962C8B-B14F-4D97-AF65-F5344CB8AC3E}">
        <p14:creationId xmlns:p14="http://schemas.microsoft.com/office/powerpoint/2010/main" val="25706006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10"/>
          </p:nvPr>
        </p:nvSpPr>
        <p:spPr/>
        <p:txBody>
          <a:bodyPr/>
          <a:lstStyle/>
          <a:p>
            <a:fld id="{CB9EEB18-7E97-4A26-BEB0-5ADD11144B06}" type="slidenum">
              <a:rPr lang="es-ES_tradnl" smtClean="0"/>
              <a:t>16</a:t>
            </a:fld>
            <a:endParaRPr lang="es-ES_tradnl"/>
          </a:p>
        </p:txBody>
      </p:sp>
    </p:spTree>
    <p:extLst>
      <p:ext uri="{BB962C8B-B14F-4D97-AF65-F5344CB8AC3E}">
        <p14:creationId xmlns:p14="http://schemas.microsoft.com/office/powerpoint/2010/main" val="28849159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10"/>
          </p:nvPr>
        </p:nvSpPr>
        <p:spPr/>
        <p:txBody>
          <a:bodyPr/>
          <a:lstStyle/>
          <a:p>
            <a:fld id="{CB9EEB18-7E97-4A26-BEB0-5ADD11144B06}" type="slidenum">
              <a:rPr lang="es-ES_tradnl" smtClean="0"/>
              <a:t>17</a:t>
            </a:fld>
            <a:endParaRPr lang="es-ES_tradnl"/>
          </a:p>
        </p:txBody>
      </p:sp>
    </p:spTree>
    <p:extLst>
      <p:ext uri="{BB962C8B-B14F-4D97-AF65-F5344CB8AC3E}">
        <p14:creationId xmlns:p14="http://schemas.microsoft.com/office/powerpoint/2010/main" val="928064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200" kern="1200" dirty="0" smtClean="0">
                <a:solidFill>
                  <a:schemeClr val="tx1"/>
                </a:solidFill>
                <a:effectLst/>
                <a:latin typeface="+mn-lt"/>
                <a:ea typeface="+mn-ea"/>
                <a:cs typeface="+mn-cs"/>
              </a:rPr>
              <a:t>Estos parámetros permitirán tener una predicción realizando cada cálculo de link </a:t>
            </a:r>
            <a:r>
              <a:rPr lang="es-ES_tradnl" sz="1200" kern="1200" dirty="0" err="1" smtClean="0">
                <a:solidFill>
                  <a:schemeClr val="tx1"/>
                </a:solidFill>
                <a:effectLst/>
                <a:latin typeface="+mn-lt"/>
                <a:ea typeface="+mn-ea"/>
                <a:cs typeface="+mn-cs"/>
              </a:rPr>
              <a:t>budget</a:t>
            </a:r>
            <a:r>
              <a:rPr lang="es-ES_tradnl" sz="1200" kern="1200" dirty="0" smtClean="0">
                <a:solidFill>
                  <a:schemeClr val="tx1"/>
                </a:solidFill>
                <a:effectLst/>
                <a:latin typeface="+mn-lt"/>
                <a:ea typeface="+mn-ea"/>
                <a:cs typeface="+mn-cs"/>
              </a:rPr>
              <a:t> para el comportamiento de la Red en una solución </a:t>
            </a:r>
            <a:r>
              <a:rPr lang="es-ES_tradnl" sz="1200" kern="1200" dirty="0" err="1" smtClean="0">
                <a:solidFill>
                  <a:schemeClr val="tx1"/>
                </a:solidFill>
                <a:effectLst/>
                <a:latin typeface="+mn-lt"/>
                <a:ea typeface="+mn-ea"/>
                <a:cs typeface="+mn-cs"/>
              </a:rPr>
              <a:t>Indoor</a:t>
            </a:r>
            <a:r>
              <a:rPr lang="es-ES_tradnl" sz="1200" kern="1200" dirty="0" smtClean="0">
                <a:solidFill>
                  <a:schemeClr val="tx1"/>
                </a:solidFill>
                <a:effectLst/>
                <a:latin typeface="+mn-lt"/>
                <a:ea typeface="+mn-ea"/>
                <a:cs typeface="+mn-cs"/>
              </a:rPr>
              <a:t>, es decir se calculara el nivel de la señal que está siendo receptada dentro de infraestructuras como casas o edificaciones y en diferentes zonas, ya sean rurales, urbanas con la configuración MIMO que se</a:t>
            </a:r>
          </a:p>
          <a:p>
            <a:r>
              <a:rPr lang="es-ES_tradnl" sz="1200" kern="1200" dirty="0" smtClean="0">
                <a:solidFill>
                  <a:schemeClr val="tx1"/>
                </a:solidFill>
                <a:effectLst/>
                <a:latin typeface="+mn-lt"/>
                <a:ea typeface="+mn-ea"/>
                <a:cs typeface="+mn-cs"/>
              </a:rPr>
              <a:t>Por parte del </a:t>
            </a:r>
            <a:r>
              <a:rPr lang="es-ES_tradnl" sz="1200" kern="1200" dirty="0" err="1" smtClean="0">
                <a:solidFill>
                  <a:schemeClr val="tx1"/>
                </a:solidFill>
                <a:effectLst/>
                <a:latin typeface="+mn-lt"/>
                <a:ea typeface="+mn-ea"/>
                <a:cs typeface="+mn-cs"/>
              </a:rPr>
              <a:t>Tx</a:t>
            </a:r>
            <a:r>
              <a:rPr lang="es-ES_tradnl" sz="1200" kern="1200" dirty="0" smtClean="0">
                <a:solidFill>
                  <a:schemeClr val="tx1"/>
                </a:solidFill>
                <a:effectLst/>
                <a:latin typeface="+mn-lt"/>
                <a:ea typeface="+mn-ea"/>
                <a:cs typeface="+mn-cs"/>
              </a:rPr>
              <a:t> se precede a colocar la potencia con la que se va a trabajar por parte del terminal y de la Radio Base que son de 23 y 46 </a:t>
            </a:r>
            <a:r>
              <a:rPr lang="es-ES_tradnl" sz="1200" kern="1200" dirty="0" err="1" smtClean="0">
                <a:solidFill>
                  <a:schemeClr val="tx1"/>
                </a:solidFill>
                <a:effectLst/>
                <a:latin typeface="+mn-lt"/>
                <a:ea typeface="+mn-ea"/>
                <a:cs typeface="+mn-cs"/>
              </a:rPr>
              <a:t>dBms</a:t>
            </a:r>
            <a:r>
              <a:rPr lang="es-ES_tradnl" sz="1200" kern="1200" dirty="0" smtClean="0">
                <a:solidFill>
                  <a:schemeClr val="tx1"/>
                </a:solidFill>
                <a:effectLst/>
                <a:latin typeface="+mn-lt"/>
                <a:ea typeface="+mn-ea"/>
                <a:cs typeface="+mn-cs"/>
              </a:rPr>
              <a:t> respectivamente así como la ganancia de la antena de </a:t>
            </a:r>
            <a:r>
              <a:rPr lang="es-ES_tradnl" sz="1200" kern="1200" dirty="0" err="1" smtClean="0">
                <a:solidFill>
                  <a:schemeClr val="tx1"/>
                </a:solidFill>
                <a:effectLst/>
                <a:latin typeface="+mn-lt"/>
                <a:ea typeface="+mn-ea"/>
                <a:cs typeface="+mn-cs"/>
              </a:rPr>
              <a:t>Tx</a:t>
            </a:r>
            <a:r>
              <a:rPr lang="es-ES_tradnl" sz="1200" kern="1200" dirty="0" smtClean="0">
                <a:solidFill>
                  <a:schemeClr val="tx1"/>
                </a:solidFill>
                <a:effectLst/>
                <a:latin typeface="+mn-lt"/>
                <a:ea typeface="+mn-ea"/>
                <a:cs typeface="+mn-cs"/>
              </a:rPr>
              <a:t> y la perdida de los cables y pérdidas causadas por el mismo  tiene ya sea 1x2 (Por parte del terminal) y 2x2 (Por parte del </a:t>
            </a:r>
            <a:r>
              <a:rPr lang="es-ES_tradnl" sz="1200" kern="1200" dirty="0" err="1" smtClean="0">
                <a:solidFill>
                  <a:schemeClr val="tx1"/>
                </a:solidFill>
                <a:effectLst/>
                <a:latin typeface="+mn-lt"/>
                <a:ea typeface="+mn-ea"/>
                <a:cs typeface="+mn-cs"/>
              </a:rPr>
              <a:t>eNode</a:t>
            </a:r>
            <a:r>
              <a:rPr lang="es-ES_tradnl" sz="1200" kern="1200" dirty="0" smtClean="0">
                <a:solidFill>
                  <a:schemeClr val="tx1"/>
                </a:solidFill>
                <a:effectLst/>
                <a:latin typeface="+mn-lt"/>
                <a:ea typeface="+mn-ea"/>
                <a:cs typeface="+mn-cs"/>
              </a:rPr>
              <a:t> B)</a:t>
            </a:r>
          </a:p>
          <a:p>
            <a:r>
              <a:rPr lang="es-ES_tradnl" sz="1200" kern="1200" dirty="0" smtClean="0">
                <a:solidFill>
                  <a:schemeClr val="tx1"/>
                </a:solidFill>
                <a:effectLst/>
                <a:latin typeface="+mn-lt"/>
                <a:ea typeface="+mn-ea"/>
                <a:cs typeface="+mn-cs"/>
              </a:rPr>
              <a:t>Para el caso de la Recepción los parámetros importantes y a tomar en cuenta son los de las perdidas en la </a:t>
            </a:r>
            <a:r>
              <a:rPr lang="es-ES_tradnl" sz="1200" kern="1200" dirty="0" err="1" smtClean="0">
                <a:solidFill>
                  <a:schemeClr val="tx1"/>
                </a:solidFill>
                <a:effectLst/>
                <a:latin typeface="+mn-lt"/>
                <a:ea typeface="+mn-ea"/>
                <a:cs typeface="+mn-cs"/>
              </a:rPr>
              <a:t>Rx</a:t>
            </a:r>
            <a:r>
              <a:rPr lang="es-ES_tradnl" sz="1200" kern="1200" dirty="0" smtClean="0">
                <a:solidFill>
                  <a:schemeClr val="tx1"/>
                </a:solidFill>
                <a:effectLst/>
                <a:latin typeface="+mn-lt"/>
                <a:ea typeface="+mn-ea"/>
                <a:cs typeface="+mn-cs"/>
              </a:rPr>
              <a:t> y la sensibilidad de los receptores tanto en el terminal como en la Radio Base, con una carga del 75 y 100% respectivamente, esto quiere decir que se va a estar en condiciones en donde cada uno ocupe todos sus recursos, el valor de recepción mínimo que se tomo es de -125 </a:t>
            </a:r>
            <a:r>
              <a:rPr lang="es-ES_tradnl" sz="1200" kern="1200" dirty="0" err="1" smtClean="0">
                <a:solidFill>
                  <a:schemeClr val="tx1"/>
                </a:solidFill>
                <a:effectLst/>
                <a:latin typeface="+mn-lt"/>
                <a:ea typeface="+mn-ea"/>
                <a:cs typeface="+mn-cs"/>
              </a:rPr>
              <a:t>dBm</a:t>
            </a:r>
            <a:r>
              <a:rPr lang="es-ES_tradnl" sz="1200" kern="1200" dirty="0" smtClean="0">
                <a:solidFill>
                  <a:schemeClr val="tx1"/>
                </a:solidFill>
                <a:effectLst/>
                <a:latin typeface="+mn-lt"/>
                <a:ea typeface="+mn-ea"/>
                <a:cs typeface="+mn-cs"/>
              </a:rPr>
              <a:t> que es el rango en el cuál aún se pude tener cobertura </a:t>
            </a:r>
          </a:p>
          <a:p>
            <a:r>
              <a:rPr lang="es-ES_tradnl" sz="1200" kern="1200" dirty="0" smtClean="0">
                <a:solidFill>
                  <a:schemeClr val="tx1"/>
                </a:solidFill>
                <a:effectLst/>
                <a:latin typeface="+mn-lt"/>
                <a:ea typeface="+mn-ea"/>
                <a:cs typeface="+mn-cs"/>
              </a:rPr>
              <a:t>Para finalizar se debe considerar valores reales y mínimos de cobertura de la celda así como también la pérdidas que va a tener en el camino ya sea por casas, edificios, etc. Para que este cálculo sea una aproximación a la realidad de debe trabajar con un Modelo de Propagación óptimo y es necesario colocar las Frecuencias en las que se va a trabajar, como resultado tendremos cuanto va a Radiar la celda ver Figura 56, es decir que cobertura se tendrá en condiciones extremas y en donde los niveles de señal que fueron antes configurados no serán los más </a:t>
            </a:r>
            <a:r>
              <a:rPr lang="es-ES_tradnl" sz="1200" kern="1200" dirty="0" smtClean="0">
                <a:solidFill>
                  <a:schemeClr val="tx1"/>
                </a:solidFill>
                <a:effectLst/>
                <a:latin typeface="+mn-lt"/>
                <a:ea typeface="+mn-ea"/>
                <a:cs typeface="+mn-cs"/>
              </a:rPr>
              <a:t>óptimos</a:t>
            </a:r>
          </a:p>
          <a:p>
            <a:endParaRPr lang="es-ES_tradnl" sz="1200" kern="1200" dirty="0" smtClean="0">
              <a:solidFill>
                <a:schemeClr val="tx1"/>
              </a:solidFill>
              <a:effectLst/>
              <a:latin typeface="+mn-lt"/>
              <a:ea typeface="+mn-ea"/>
              <a:cs typeface="+mn-cs"/>
            </a:endParaRPr>
          </a:p>
          <a:p>
            <a:endParaRPr lang="es-ES_tradnl" dirty="0"/>
          </a:p>
        </p:txBody>
      </p:sp>
      <p:sp>
        <p:nvSpPr>
          <p:cNvPr id="4" name="Slide Number Placeholder 3"/>
          <p:cNvSpPr>
            <a:spLocks noGrp="1"/>
          </p:cNvSpPr>
          <p:nvPr>
            <p:ph type="sldNum" sz="quarter" idx="10"/>
          </p:nvPr>
        </p:nvSpPr>
        <p:spPr/>
        <p:txBody>
          <a:bodyPr/>
          <a:lstStyle/>
          <a:p>
            <a:fld id="{CB9EEB18-7E97-4A26-BEB0-5ADD11144B06}" type="slidenum">
              <a:rPr lang="es-ES_tradnl" smtClean="0"/>
              <a:t>23</a:t>
            </a:fld>
            <a:endParaRPr lang="es-ES_tradnl"/>
          </a:p>
        </p:txBody>
      </p:sp>
    </p:spTree>
    <p:extLst>
      <p:ext uri="{BB962C8B-B14F-4D97-AF65-F5344CB8AC3E}">
        <p14:creationId xmlns:p14="http://schemas.microsoft.com/office/powerpoint/2010/main" val="26808529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kern="1200" dirty="0" smtClean="0">
                <a:solidFill>
                  <a:schemeClr val="tx1"/>
                </a:solidFill>
                <a:effectLst/>
                <a:latin typeface="+mn-lt"/>
                <a:ea typeface="+mn-ea"/>
                <a:cs typeface="+mn-cs"/>
              </a:rPr>
              <a:t>Estos niveles denotan un diseño pensado en la calidad del servicio y estos se reflejen en una buena experiencia de navegación que es lo que se desea brindar al usuario con </a:t>
            </a:r>
            <a:r>
              <a:rPr lang="es-ES_tradnl" sz="1200" kern="1200" dirty="0" err="1" smtClean="0">
                <a:solidFill>
                  <a:schemeClr val="tx1"/>
                </a:solidFill>
                <a:effectLst/>
                <a:latin typeface="+mn-lt"/>
                <a:ea typeface="+mn-ea"/>
                <a:cs typeface="+mn-cs"/>
              </a:rPr>
              <a:t>throughputs</a:t>
            </a:r>
            <a:r>
              <a:rPr lang="es-ES_tradnl" sz="1200" kern="1200" dirty="0" smtClean="0">
                <a:solidFill>
                  <a:schemeClr val="tx1"/>
                </a:solidFill>
                <a:effectLst/>
                <a:latin typeface="+mn-lt"/>
                <a:ea typeface="+mn-ea"/>
                <a:cs typeface="+mn-cs"/>
              </a:rPr>
              <a:t> en las peores condiciones de 1 Mbps y en las condiciones óptimas de hasta más de 50 Mbps como se muestra en la Figura 67, lo cual demuestra que el diseño planteado y propuesto cumple con los requerimientos de la </a:t>
            </a:r>
            <a:r>
              <a:rPr lang="es-ES_tradnl" sz="1200" kern="1200" dirty="0" err="1" smtClean="0">
                <a:solidFill>
                  <a:schemeClr val="tx1"/>
                </a:solidFill>
                <a:effectLst/>
                <a:latin typeface="+mn-lt"/>
                <a:ea typeface="+mn-ea"/>
                <a:cs typeface="+mn-cs"/>
              </a:rPr>
              <a:t>CNT</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EP</a:t>
            </a:r>
            <a:r>
              <a:rPr lang="es-ES_tradnl" sz="1200" kern="1200" dirty="0" smtClean="0">
                <a:solidFill>
                  <a:schemeClr val="tx1"/>
                </a:solidFill>
                <a:effectLst/>
                <a:latin typeface="+mn-lt"/>
                <a:ea typeface="+mn-ea"/>
                <a:cs typeface="+mn-cs"/>
              </a:rPr>
              <a:t> ya que más del 50% de la población del Distrito Metropolitano de Quito tendrá un </a:t>
            </a:r>
            <a:r>
              <a:rPr lang="es-ES_tradnl" sz="1200" kern="1200" dirty="0" err="1" smtClean="0">
                <a:solidFill>
                  <a:schemeClr val="tx1"/>
                </a:solidFill>
                <a:effectLst/>
                <a:latin typeface="+mn-lt"/>
                <a:ea typeface="+mn-ea"/>
                <a:cs typeface="+mn-cs"/>
              </a:rPr>
              <a:t>throughput</a:t>
            </a:r>
            <a:r>
              <a:rPr lang="es-ES_tradnl" sz="1200" kern="1200" dirty="0" smtClean="0">
                <a:solidFill>
                  <a:schemeClr val="tx1"/>
                </a:solidFill>
                <a:effectLst/>
                <a:latin typeface="+mn-lt"/>
                <a:ea typeface="+mn-ea"/>
                <a:cs typeface="+mn-cs"/>
              </a:rPr>
              <a:t> de 10 Mbps en adelante permitiendo así una verdadera experiencia </a:t>
            </a:r>
            <a:r>
              <a:rPr lang="es-ES_tradnl" sz="1200" kern="1200" dirty="0" err="1" smtClean="0">
                <a:solidFill>
                  <a:schemeClr val="tx1"/>
                </a:solidFill>
                <a:effectLst/>
                <a:latin typeface="+mn-lt"/>
                <a:ea typeface="+mn-ea"/>
                <a:cs typeface="+mn-cs"/>
              </a:rPr>
              <a:t>LTE</a:t>
            </a:r>
            <a:r>
              <a:rPr lang="es-ES_tradnl" sz="1200"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kern="1200" dirty="0" smtClean="0">
                <a:solidFill>
                  <a:schemeClr val="tx1"/>
                </a:solidFill>
                <a:effectLst/>
                <a:latin typeface="+mn-lt"/>
                <a:ea typeface="+mn-ea"/>
                <a:cs typeface="+mn-cs"/>
              </a:rPr>
              <a:t>Los nivel de señal </a:t>
            </a:r>
            <a:r>
              <a:rPr lang="es-ES_tradnl" sz="1200" kern="1200" dirty="0" err="1" smtClean="0">
                <a:solidFill>
                  <a:schemeClr val="tx1"/>
                </a:solidFill>
                <a:effectLst/>
                <a:latin typeface="+mn-lt"/>
                <a:ea typeface="+mn-ea"/>
                <a:cs typeface="+mn-cs"/>
              </a:rPr>
              <a:t>RSCP</a:t>
            </a:r>
            <a:r>
              <a:rPr lang="es-ES_tradnl" sz="1200" kern="1200" dirty="0" smtClean="0">
                <a:solidFill>
                  <a:schemeClr val="tx1"/>
                </a:solidFill>
                <a:effectLst/>
                <a:latin typeface="+mn-lt"/>
                <a:ea typeface="+mn-ea"/>
                <a:cs typeface="+mn-cs"/>
              </a:rPr>
              <a:t> para este diseño son buenos, ya que más del 50% de la población del Distrito Metropolitano De Quito en sus dispositivos  tendrán un nivel de -100 </a:t>
            </a:r>
            <a:r>
              <a:rPr lang="es-ES_tradnl" sz="1200" kern="1200" dirty="0" err="1" smtClean="0">
                <a:solidFill>
                  <a:schemeClr val="tx1"/>
                </a:solidFill>
                <a:effectLst/>
                <a:latin typeface="+mn-lt"/>
                <a:ea typeface="+mn-ea"/>
                <a:cs typeface="+mn-cs"/>
              </a:rPr>
              <a:t>dBm</a:t>
            </a:r>
            <a:r>
              <a:rPr lang="es-ES_tradnl" sz="1200" kern="1200" dirty="0" smtClean="0">
                <a:solidFill>
                  <a:schemeClr val="tx1"/>
                </a:solidFill>
                <a:effectLst/>
                <a:latin typeface="+mn-lt"/>
                <a:ea typeface="+mn-ea"/>
                <a:cs typeface="+mn-cs"/>
              </a:rPr>
              <a:t> y para </a:t>
            </a:r>
            <a:r>
              <a:rPr lang="es-ES_tradnl" sz="1200" kern="1200" dirty="0" err="1" smtClean="0">
                <a:solidFill>
                  <a:schemeClr val="tx1"/>
                </a:solidFill>
                <a:effectLst/>
                <a:latin typeface="+mn-lt"/>
                <a:ea typeface="+mn-ea"/>
                <a:cs typeface="+mn-cs"/>
              </a:rPr>
              <a:t>LTE</a:t>
            </a:r>
            <a:r>
              <a:rPr lang="es-ES_tradnl" sz="1200" kern="1200" dirty="0" smtClean="0">
                <a:solidFill>
                  <a:schemeClr val="tx1"/>
                </a:solidFill>
                <a:effectLst/>
                <a:latin typeface="+mn-lt"/>
                <a:ea typeface="+mn-ea"/>
                <a:cs typeface="+mn-cs"/>
              </a:rPr>
              <a:t> que estos niveles sean considerados malos y en los cuales ya se pierda por completo la conexión del dispositivo con la Radio Base es -120 </a:t>
            </a:r>
            <a:r>
              <a:rPr lang="es-ES_tradnl" sz="1200" kern="1200" dirty="0" err="1" smtClean="0">
                <a:solidFill>
                  <a:schemeClr val="tx1"/>
                </a:solidFill>
                <a:effectLst/>
                <a:latin typeface="+mn-lt"/>
                <a:ea typeface="+mn-ea"/>
                <a:cs typeface="+mn-cs"/>
              </a:rPr>
              <a:t>dBm</a:t>
            </a:r>
            <a:r>
              <a:rPr lang="es-ES_tradnl" sz="1200" kern="1200" dirty="0" smtClean="0">
                <a:solidFill>
                  <a:schemeClr val="tx1"/>
                </a:solidFill>
                <a:effectLst/>
                <a:latin typeface="+mn-lt"/>
                <a:ea typeface="+mn-ea"/>
                <a:cs typeface="+mn-cs"/>
              </a:rPr>
              <a:t> que es un porcentaje bajo como se observa en la Figura 66 , es decir que las personas que usen servicios basados en esta tecnología podrán  sacarle provecho a la misma.</a:t>
            </a:r>
          </a:p>
          <a:p>
            <a:endParaRPr lang="es-ES_tradnl" dirty="0"/>
          </a:p>
        </p:txBody>
      </p:sp>
      <p:sp>
        <p:nvSpPr>
          <p:cNvPr id="4" name="Slide Number Placeholder 3"/>
          <p:cNvSpPr>
            <a:spLocks noGrp="1"/>
          </p:cNvSpPr>
          <p:nvPr>
            <p:ph type="sldNum" sz="quarter" idx="10"/>
          </p:nvPr>
        </p:nvSpPr>
        <p:spPr/>
        <p:txBody>
          <a:bodyPr/>
          <a:lstStyle/>
          <a:p>
            <a:fld id="{CB9EEB18-7E97-4A26-BEB0-5ADD11144B06}" type="slidenum">
              <a:rPr lang="es-ES_tradnl" smtClean="0"/>
              <a:t>28</a:t>
            </a:fld>
            <a:endParaRPr lang="es-ES_tradnl"/>
          </a:p>
        </p:txBody>
      </p:sp>
    </p:spTree>
    <p:extLst>
      <p:ext uri="{BB962C8B-B14F-4D97-AF65-F5344CB8AC3E}">
        <p14:creationId xmlns:p14="http://schemas.microsoft.com/office/powerpoint/2010/main" val="3780838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kern="1200" dirty="0" smtClean="0">
                <a:solidFill>
                  <a:schemeClr val="tx1"/>
                </a:solidFill>
                <a:effectLst/>
                <a:latin typeface="+mn-lt"/>
                <a:ea typeface="+mn-ea"/>
                <a:cs typeface="+mn-cs"/>
              </a:rPr>
              <a:t>Aquí se observa que más de 70%  de la ruta esta con un </a:t>
            </a:r>
            <a:r>
              <a:rPr lang="es-ES_tradnl" sz="1200" kern="1200" dirty="0" err="1" smtClean="0">
                <a:solidFill>
                  <a:schemeClr val="tx1"/>
                </a:solidFill>
                <a:effectLst/>
                <a:latin typeface="+mn-lt"/>
                <a:ea typeface="+mn-ea"/>
                <a:cs typeface="+mn-cs"/>
              </a:rPr>
              <a:t>Throughput</a:t>
            </a:r>
            <a:r>
              <a:rPr lang="es-ES_tradnl" sz="1200" kern="1200" dirty="0" smtClean="0">
                <a:solidFill>
                  <a:schemeClr val="tx1"/>
                </a:solidFill>
                <a:effectLst/>
                <a:latin typeface="+mn-lt"/>
                <a:ea typeface="+mn-ea"/>
                <a:cs typeface="+mn-cs"/>
              </a:rPr>
              <a:t> entre 14 y 100 Mbps permitiendo así garantizar que los usuarios finales puedan tener una navegación superior a las Redes 3G y </a:t>
            </a:r>
            <a:r>
              <a:rPr lang="es-ES_tradnl" sz="1200" kern="1200" dirty="0" err="1" smtClean="0">
                <a:solidFill>
                  <a:schemeClr val="tx1"/>
                </a:solidFill>
                <a:effectLst/>
                <a:latin typeface="+mn-lt"/>
                <a:ea typeface="+mn-ea"/>
                <a:cs typeface="+mn-cs"/>
              </a:rPr>
              <a:t>HSPA</a:t>
            </a:r>
            <a:r>
              <a:rPr lang="es-ES_tradnl" sz="1200" kern="1200" dirty="0" smtClean="0">
                <a:solidFill>
                  <a:schemeClr val="tx1"/>
                </a:solidFill>
                <a:effectLst/>
                <a:latin typeface="+mn-lt"/>
                <a:ea typeface="+mn-ea"/>
                <a:cs typeface="+mn-cs"/>
              </a:rPr>
              <a:t>+ que están desplegadas actualmente en el país, también cabe recalcar que en muy pocas zonas se tienen velocidades de transmisión bajas, las cuales son causadas por que los niveles de </a:t>
            </a:r>
            <a:r>
              <a:rPr lang="es-ES_tradnl" sz="1200" kern="1200" dirty="0" err="1" smtClean="0">
                <a:solidFill>
                  <a:schemeClr val="tx1"/>
                </a:solidFill>
                <a:effectLst/>
                <a:latin typeface="+mn-lt"/>
                <a:ea typeface="+mn-ea"/>
                <a:cs typeface="+mn-cs"/>
              </a:rPr>
              <a:t>RSRP</a:t>
            </a:r>
            <a:r>
              <a:rPr lang="es-ES_tradnl" sz="1200" kern="1200" dirty="0" smtClean="0">
                <a:solidFill>
                  <a:schemeClr val="tx1"/>
                </a:solidFill>
                <a:effectLst/>
                <a:latin typeface="+mn-lt"/>
                <a:ea typeface="+mn-ea"/>
                <a:cs typeface="+mn-cs"/>
              </a:rPr>
              <a:t> y </a:t>
            </a:r>
            <a:r>
              <a:rPr lang="es-ES_tradnl" sz="1200" kern="1200" dirty="0" err="1" smtClean="0">
                <a:solidFill>
                  <a:schemeClr val="tx1"/>
                </a:solidFill>
                <a:effectLst/>
                <a:latin typeface="+mn-lt"/>
                <a:ea typeface="+mn-ea"/>
                <a:cs typeface="+mn-cs"/>
              </a:rPr>
              <a:t>SNIR</a:t>
            </a:r>
            <a:r>
              <a:rPr lang="es-ES_tradnl" sz="1200" kern="1200" dirty="0" smtClean="0">
                <a:solidFill>
                  <a:schemeClr val="tx1"/>
                </a:solidFill>
                <a:effectLst/>
                <a:latin typeface="+mn-lt"/>
                <a:ea typeface="+mn-ea"/>
                <a:cs typeface="+mn-cs"/>
              </a:rPr>
              <a:t> no son los adecuados provocando que la transmisión se deteriore.</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kern="1200" dirty="0" smtClean="0">
                <a:solidFill>
                  <a:schemeClr val="tx1"/>
                </a:solidFill>
                <a:effectLst/>
                <a:latin typeface="+mn-lt"/>
                <a:ea typeface="+mn-ea"/>
                <a:cs typeface="+mn-cs"/>
              </a:rPr>
              <a:t>Para obtener un equilibrio entre los factores a ser optimizados es necesario guiarse por cómo va evolucionando la red. En un principio lo que se va a valorar más y a lo que se da más peso para mejorar es la cobertura. En la etapa en la que ya se encuentre consolidada la Red definida ya sus </a:t>
            </a:r>
            <a:r>
              <a:rPr lang="es-ES_tradnl" sz="1200" kern="1200" dirty="0" err="1" smtClean="0">
                <a:solidFill>
                  <a:schemeClr val="tx1"/>
                </a:solidFill>
                <a:effectLst/>
                <a:latin typeface="+mn-lt"/>
                <a:ea typeface="+mn-ea"/>
                <a:cs typeface="+mn-cs"/>
              </a:rPr>
              <a:t>clusters</a:t>
            </a:r>
            <a:r>
              <a:rPr lang="es-ES_tradnl" sz="1200" kern="1200" dirty="0" smtClean="0">
                <a:solidFill>
                  <a:schemeClr val="tx1"/>
                </a:solidFill>
                <a:effectLst/>
                <a:latin typeface="+mn-lt"/>
                <a:ea typeface="+mn-ea"/>
                <a:cs typeface="+mn-cs"/>
              </a:rPr>
              <a:t> respectivos toma importancia mejorar la calidad de la Red para que esta cumpla con los requisitos más que adecuados para brindar al usuario final una experiencia móvil sin inconvenientes.</a:t>
            </a:r>
          </a:p>
          <a:p>
            <a:endParaRPr lang="es-ES_tradnl" dirty="0"/>
          </a:p>
        </p:txBody>
      </p:sp>
      <p:sp>
        <p:nvSpPr>
          <p:cNvPr id="4" name="Slide Number Placeholder 3"/>
          <p:cNvSpPr>
            <a:spLocks noGrp="1"/>
          </p:cNvSpPr>
          <p:nvPr>
            <p:ph type="sldNum" sz="quarter" idx="10"/>
          </p:nvPr>
        </p:nvSpPr>
        <p:spPr/>
        <p:txBody>
          <a:bodyPr/>
          <a:lstStyle/>
          <a:p>
            <a:fld id="{CB9EEB18-7E97-4A26-BEB0-5ADD11144B06}" type="slidenum">
              <a:rPr lang="es-ES_tradnl" smtClean="0"/>
              <a:t>34</a:t>
            </a:fld>
            <a:endParaRPr lang="es-ES_tradnl"/>
          </a:p>
        </p:txBody>
      </p:sp>
    </p:spTree>
    <p:extLst>
      <p:ext uri="{BB962C8B-B14F-4D97-AF65-F5344CB8AC3E}">
        <p14:creationId xmlns:p14="http://schemas.microsoft.com/office/powerpoint/2010/main" val="3708389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77250</a:t>
            </a:r>
            <a:endParaRPr lang="es-ES_tradnl"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134100</a:t>
            </a:r>
            <a:endParaRPr lang="es-ES_tradnl"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144250</a:t>
            </a:r>
            <a:endParaRPr lang="es-ES_tradnl" sz="1200" kern="1200" dirty="0" smtClean="0">
              <a:solidFill>
                <a:schemeClr val="tx1"/>
              </a:solidFill>
              <a:effectLst/>
              <a:latin typeface="+mn-lt"/>
              <a:ea typeface="+mn-ea"/>
              <a:cs typeface="+mn-cs"/>
            </a:endParaRPr>
          </a:p>
          <a:p>
            <a:endParaRPr lang="es-ES_tradnl" dirty="0"/>
          </a:p>
        </p:txBody>
      </p:sp>
      <p:sp>
        <p:nvSpPr>
          <p:cNvPr id="4" name="Slide Number Placeholder 3"/>
          <p:cNvSpPr>
            <a:spLocks noGrp="1"/>
          </p:cNvSpPr>
          <p:nvPr>
            <p:ph type="sldNum" sz="quarter" idx="10"/>
          </p:nvPr>
        </p:nvSpPr>
        <p:spPr/>
        <p:txBody>
          <a:bodyPr/>
          <a:lstStyle/>
          <a:p>
            <a:fld id="{CB9EEB18-7E97-4A26-BEB0-5ADD11144B06}" type="slidenum">
              <a:rPr lang="es-ES_tradnl" smtClean="0"/>
              <a:t>36</a:t>
            </a:fld>
            <a:endParaRPr lang="es-ES_tradnl"/>
          </a:p>
        </p:txBody>
      </p:sp>
    </p:spTree>
    <p:extLst>
      <p:ext uri="{BB962C8B-B14F-4D97-AF65-F5344CB8AC3E}">
        <p14:creationId xmlns:p14="http://schemas.microsoft.com/office/powerpoint/2010/main" val="14874633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kern="1200" dirty="0" smtClean="0">
                <a:solidFill>
                  <a:schemeClr val="tx1"/>
                </a:solidFill>
                <a:effectLst/>
                <a:latin typeface="+mn-lt"/>
                <a:ea typeface="+mn-ea"/>
                <a:cs typeface="+mn-cs"/>
              </a:rPr>
              <a:t>Gracias a la estructura integrada de la tecnología 4G </a:t>
            </a:r>
            <a:r>
              <a:rPr lang="es-ES_tradnl" sz="1200" kern="1200" dirty="0" err="1" smtClean="0">
                <a:solidFill>
                  <a:schemeClr val="tx1"/>
                </a:solidFill>
                <a:effectLst/>
                <a:latin typeface="+mn-lt"/>
                <a:ea typeface="+mn-ea"/>
                <a:cs typeface="+mn-cs"/>
              </a:rPr>
              <a:t>LTE</a:t>
            </a:r>
            <a:r>
              <a:rPr lang="es-ES_tradnl" sz="1200" kern="1200" dirty="0" smtClean="0">
                <a:solidFill>
                  <a:schemeClr val="tx1"/>
                </a:solidFill>
                <a:effectLst/>
                <a:latin typeface="+mn-lt"/>
                <a:ea typeface="+mn-ea"/>
                <a:cs typeface="+mn-cs"/>
              </a:rPr>
              <a:t> y sus distintos componentes como el  </a:t>
            </a:r>
            <a:r>
              <a:rPr lang="es-ES_tradnl" sz="1200" kern="1200" dirty="0" err="1" smtClean="0">
                <a:solidFill>
                  <a:schemeClr val="tx1"/>
                </a:solidFill>
                <a:effectLst/>
                <a:latin typeface="+mn-lt"/>
                <a:ea typeface="+mn-ea"/>
                <a:cs typeface="+mn-cs"/>
              </a:rPr>
              <a:t>EPC</a:t>
            </a:r>
            <a:r>
              <a:rPr lang="es-ES_tradnl" sz="1200" kern="1200" dirty="0" smtClean="0">
                <a:solidFill>
                  <a:schemeClr val="tx1"/>
                </a:solidFill>
                <a:effectLst/>
                <a:latin typeface="+mn-lt"/>
                <a:ea typeface="+mn-ea"/>
                <a:cs typeface="+mn-cs"/>
              </a:rPr>
              <a:t>, la </a:t>
            </a:r>
            <a:r>
              <a:rPr lang="es-ES_tradnl" sz="1200" kern="1200" dirty="0" err="1" smtClean="0">
                <a:solidFill>
                  <a:schemeClr val="tx1"/>
                </a:solidFill>
                <a:effectLst/>
                <a:latin typeface="+mn-lt"/>
                <a:ea typeface="+mn-ea"/>
                <a:cs typeface="+mn-cs"/>
              </a:rPr>
              <a:t>RAN</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IPRAN</a:t>
            </a:r>
            <a:r>
              <a:rPr lang="es-ES_tradnl" sz="1200" kern="1200" dirty="0" smtClean="0">
                <a:solidFill>
                  <a:schemeClr val="tx1"/>
                </a:solidFill>
                <a:effectLst/>
                <a:latin typeface="+mn-lt"/>
                <a:ea typeface="+mn-ea"/>
                <a:cs typeface="+mn-cs"/>
              </a:rPr>
              <a:t>  se puede obtener una mejora importante en la prestación de servicios de las operadoras móviles, ya que estas van a poder ofertar servicios de BAM(Banda Ancha Móvil) y de datos móviles a mayor velocidad que las redes 3G/</a:t>
            </a:r>
            <a:r>
              <a:rPr lang="es-ES_tradnl" sz="1200" kern="1200" dirty="0" err="1" smtClean="0">
                <a:solidFill>
                  <a:schemeClr val="tx1"/>
                </a:solidFill>
                <a:effectLst/>
                <a:latin typeface="+mn-lt"/>
                <a:ea typeface="+mn-ea"/>
                <a:cs typeface="+mn-cs"/>
              </a:rPr>
              <a:t>UMTS</a:t>
            </a:r>
            <a:r>
              <a:rPr lang="es-ES_tradnl" sz="1200" kern="1200" dirty="0" smtClean="0">
                <a:solidFill>
                  <a:schemeClr val="tx1"/>
                </a:solidFill>
                <a:effectLst/>
                <a:latin typeface="+mn-lt"/>
                <a:ea typeface="+mn-ea"/>
                <a:cs typeface="+mn-cs"/>
              </a:rPr>
              <a:t>.</a:t>
            </a:r>
          </a:p>
          <a:p>
            <a:r>
              <a:rPr lang="es-ES_tradnl" sz="1200" kern="1200" dirty="0" smtClean="0">
                <a:solidFill>
                  <a:schemeClr val="tx1"/>
                </a:solidFill>
                <a:effectLst/>
                <a:latin typeface="+mn-lt"/>
                <a:ea typeface="+mn-ea"/>
                <a:cs typeface="+mn-cs"/>
              </a:rPr>
              <a:t>El diseño de la Red </a:t>
            </a:r>
            <a:r>
              <a:rPr lang="es-ES_tradnl" sz="1200" kern="1200" dirty="0" err="1" smtClean="0">
                <a:solidFill>
                  <a:schemeClr val="tx1"/>
                </a:solidFill>
                <a:effectLst/>
                <a:latin typeface="+mn-lt"/>
                <a:ea typeface="+mn-ea"/>
                <a:cs typeface="+mn-cs"/>
              </a:rPr>
              <a:t>LTE</a:t>
            </a:r>
            <a:r>
              <a:rPr lang="es-ES_tradnl" sz="1200" kern="1200" dirty="0" smtClean="0">
                <a:solidFill>
                  <a:schemeClr val="tx1"/>
                </a:solidFill>
                <a:effectLst/>
                <a:latin typeface="+mn-lt"/>
                <a:ea typeface="+mn-ea"/>
                <a:cs typeface="+mn-cs"/>
              </a:rPr>
              <a:t> partió de la idea de dar cobertura global de la ciudad de manera paulatina en los distintos barrios y sectores del Distrito Metropolitano, es así que se colocó </a:t>
            </a:r>
            <a:r>
              <a:rPr lang="es-ES_tradnl" sz="1200" kern="1200" dirty="0" err="1" smtClean="0">
                <a:solidFill>
                  <a:schemeClr val="tx1"/>
                </a:solidFill>
                <a:effectLst/>
                <a:latin typeface="+mn-lt"/>
                <a:ea typeface="+mn-ea"/>
                <a:cs typeface="+mn-cs"/>
              </a:rPr>
              <a:t>eNodes</a:t>
            </a:r>
            <a:r>
              <a:rPr lang="es-ES_tradnl" sz="1200" kern="1200" dirty="0" smtClean="0">
                <a:solidFill>
                  <a:schemeClr val="tx1"/>
                </a:solidFill>
                <a:effectLst/>
                <a:latin typeface="+mn-lt"/>
                <a:ea typeface="+mn-ea"/>
                <a:cs typeface="+mn-cs"/>
              </a:rPr>
              <a:t>-B en lugares estratégicos considerando la topografía de los objetivos de cobertura dados por </a:t>
            </a:r>
            <a:r>
              <a:rPr lang="es-ES_tradnl" sz="1200" kern="1200" dirty="0" err="1" smtClean="0">
                <a:solidFill>
                  <a:schemeClr val="tx1"/>
                </a:solidFill>
                <a:effectLst/>
                <a:latin typeface="+mn-lt"/>
                <a:ea typeface="+mn-ea"/>
                <a:cs typeface="+mn-cs"/>
              </a:rPr>
              <a:t>CNT</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EP</a:t>
            </a:r>
            <a:r>
              <a:rPr lang="es-ES_tradnl" sz="1200" kern="1200" dirty="0" smtClean="0">
                <a:solidFill>
                  <a:schemeClr val="tx1"/>
                </a:solidFill>
                <a:effectLst/>
                <a:latin typeface="+mn-lt"/>
                <a:ea typeface="+mn-ea"/>
                <a:cs typeface="+mn-cs"/>
              </a:rPr>
              <a:t>, logando así ubicar  250 de ellos, los cuáles según las predicciones obtenidas por la herramienta UNE-T van a brindar niveles de señal adecuados para que se garanticen que el usuario final pueda experimentar los beneficios de una Red de cuarta generación en el Distrito Metropolitano de Quito</a:t>
            </a:r>
            <a:endParaRPr lang="es-ES_tradnl" dirty="0"/>
          </a:p>
        </p:txBody>
      </p:sp>
      <p:sp>
        <p:nvSpPr>
          <p:cNvPr id="4" name="Slide Number Placeholder 3"/>
          <p:cNvSpPr>
            <a:spLocks noGrp="1"/>
          </p:cNvSpPr>
          <p:nvPr>
            <p:ph type="sldNum" sz="quarter" idx="10"/>
          </p:nvPr>
        </p:nvSpPr>
        <p:spPr/>
        <p:txBody>
          <a:bodyPr/>
          <a:lstStyle/>
          <a:p>
            <a:fld id="{CB9EEB18-7E97-4A26-BEB0-5ADD11144B06}" type="slidenum">
              <a:rPr lang="es-ES_tradnl" smtClean="0"/>
              <a:t>37</a:t>
            </a:fld>
            <a:endParaRPr lang="es-ES_tradnl"/>
          </a:p>
        </p:txBody>
      </p:sp>
    </p:spTree>
    <p:extLst>
      <p:ext uri="{BB962C8B-B14F-4D97-AF65-F5344CB8AC3E}">
        <p14:creationId xmlns:p14="http://schemas.microsoft.com/office/powerpoint/2010/main" val="29349737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10"/>
          </p:nvPr>
        </p:nvSpPr>
        <p:spPr/>
        <p:txBody>
          <a:bodyPr/>
          <a:lstStyle/>
          <a:p>
            <a:fld id="{CB9EEB18-7E97-4A26-BEB0-5ADD11144B06}" type="slidenum">
              <a:rPr lang="es-ES_tradnl" smtClean="0"/>
              <a:t>38</a:t>
            </a:fld>
            <a:endParaRPr lang="es-ES_tradnl"/>
          </a:p>
        </p:txBody>
      </p:sp>
    </p:spTree>
    <p:extLst>
      <p:ext uri="{BB962C8B-B14F-4D97-AF65-F5344CB8AC3E}">
        <p14:creationId xmlns:p14="http://schemas.microsoft.com/office/powerpoint/2010/main" val="1189861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s-ES_tradnl" sz="1200" kern="1200" dirty="0" smtClean="0">
                <a:solidFill>
                  <a:schemeClr val="tx1"/>
                </a:solidFill>
                <a:effectLst/>
                <a:latin typeface="+mn-lt"/>
                <a:ea typeface="+mn-ea"/>
                <a:cs typeface="+mn-cs"/>
              </a:rPr>
              <a:t>Los sitios de alta concentración de personas tienen particular importancia para las redes de telecomunicaciones, por lo que las pruebas en eso sitios deben ser realizadas estáticamente probando al máximo los nodos más cercanos.</a:t>
            </a:r>
          </a:p>
          <a:p>
            <a:pPr lvl="0"/>
            <a:r>
              <a:rPr lang="es-ES_tradnl" sz="1200" kern="1200" dirty="0" smtClean="0">
                <a:solidFill>
                  <a:schemeClr val="tx1"/>
                </a:solidFill>
                <a:effectLst/>
                <a:latin typeface="+mn-lt"/>
                <a:ea typeface="+mn-ea"/>
                <a:cs typeface="+mn-cs"/>
              </a:rPr>
              <a:t>La implementación de los 21 </a:t>
            </a:r>
            <a:r>
              <a:rPr lang="es-ES_tradnl" sz="1200" kern="1200" dirty="0" err="1" smtClean="0">
                <a:solidFill>
                  <a:schemeClr val="tx1"/>
                </a:solidFill>
                <a:effectLst/>
                <a:latin typeface="+mn-lt"/>
                <a:ea typeface="+mn-ea"/>
                <a:cs typeface="+mn-cs"/>
              </a:rPr>
              <a:t>eNodes</a:t>
            </a:r>
            <a:r>
              <a:rPr lang="es-ES_tradnl" sz="1200" kern="1200" dirty="0" smtClean="0">
                <a:solidFill>
                  <a:schemeClr val="tx1"/>
                </a:solidFill>
                <a:effectLst/>
                <a:latin typeface="+mn-lt"/>
                <a:ea typeface="+mn-ea"/>
                <a:cs typeface="+mn-cs"/>
              </a:rPr>
              <a:t>-B se realizó sin ningún inconveniente, ya que se rigieron a las guías de instalación propuestas en este proyecto de grado. Al ser estos prioritarios para la </a:t>
            </a:r>
            <a:r>
              <a:rPr lang="es-ES_tradnl" sz="1200" kern="1200" dirty="0" err="1" smtClean="0">
                <a:solidFill>
                  <a:schemeClr val="tx1"/>
                </a:solidFill>
                <a:effectLst/>
                <a:latin typeface="+mn-lt"/>
                <a:ea typeface="+mn-ea"/>
                <a:cs typeface="+mn-cs"/>
              </a:rPr>
              <a:t>CNT</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EP</a:t>
            </a:r>
            <a:r>
              <a:rPr lang="es-ES_tradnl" sz="1200" kern="1200" dirty="0" smtClean="0">
                <a:solidFill>
                  <a:schemeClr val="tx1"/>
                </a:solidFill>
                <a:effectLst/>
                <a:latin typeface="+mn-lt"/>
                <a:ea typeface="+mn-ea"/>
                <a:cs typeface="+mn-cs"/>
              </a:rPr>
              <a:t> fueron realizados en </a:t>
            </a:r>
            <a:r>
              <a:rPr lang="es-ES_tradnl" sz="1200" kern="1200" dirty="0" err="1" smtClean="0">
                <a:solidFill>
                  <a:schemeClr val="tx1"/>
                </a:solidFill>
                <a:effectLst/>
                <a:latin typeface="+mn-lt"/>
                <a:ea typeface="+mn-ea"/>
                <a:cs typeface="+mn-cs"/>
              </a:rPr>
              <a:t>Sites</a:t>
            </a:r>
            <a:r>
              <a:rPr lang="es-ES_tradnl" sz="1200" kern="1200" dirty="0" smtClean="0">
                <a:solidFill>
                  <a:schemeClr val="tx1"/>
                </a:solidFill>
                <a:effectLst/>
                <a:latin typeface="+mn-lt"/>
                <a:ea typeface="+mn-ea"/>
                <a:cs typeface="+mn-cs"/>
              </a:rPr>
              <a:t> de la Red 3G del Distrito Metropolitano de Quito, más específicamente en la zona comercial de IÑAQUITO y sus alrededores.</a:t>
            </a:r>
          </a:p>
          <a:p>
            <a:pPr lvl="0"/>
            <a:r>
              <a:rPr lang="es-ES_tradnl" sz="1200" kern="1200" dirty="0" smtClean="0">
                <a:solidFill>
                  <a:schemeClr val="tx1"/>
                </a:solidFill>
                <a:effectLst/>
                <a:latin typeface="+mn-lt"/>
                <a:ea typeface="+mn-ea"/>
                <a:cs typeface="+mn-cs"/>
              </a:rPr>
              <a:t>Se llega a la conclusión de que por más que las predicciones sean lo más exactas posibles, las pruebas de campo nos van a mostrar el estado verdadero de una red, las simulaciones permiten plantear las ubicaciones, pero las pruebas en campo permiten optimizar todos los parámetros para así mejorar la cobertura.</a:t>
            </a:r>
          </a:p>
          <a:p>
            <a:pPr lvl="0"/>
            <a:r>
              <a:rPr lang="es-ES_tradnl" sz="1200" kern="1200" dirty="0" smtClean="0">
                <a:solidFill>
                  <a:schemeClr val="tx1"/>
                </a:solidFill>
                <a:effectLst/>
                <a:latin typeface="+mn-lt"/>
                <a:ea typeface="+mn-ea"/>
                <a:cs typeface="+mn-cs"/>
              </a:rPr>
              <a:t>La optimización de la red es un proceso que debe ser realizado continuamente, ya que las ciudades van evolucionando, creciendo tanto longitudinal como verticalmente por lo que las redes se ven afectadas, por lo tanto deben ser reajustadas a los nuevos cambios.</a:t>
            </a:r>
          </a:p>
          <a:p>
            <a:pPr lvl="0"/>
            <a:r>
              <a:rPr lang="es-ES_tradnl" sz="1200" kern="1200" dirty="0" smtClean="0">
                <a:solidFill>
                  <a:schemeClr val="tx1"/>
                </a:solidFill>
                <a:effectLst/>
                <a:latin typeface="+mn-lt"/>
                <a:ea typeface="+mn-ea"/>
                <a:cs typeface="+mn-cs"/>
              </a:rPr>
              <a:t>Los drive test permitieron observar el comportamiento de esta Red </a:t>
            </a:r>
            <a:r>
              <a:rPr lang="es-ES_tradnl" sz="1200" kern="1200" dirty="0" err="1" smtClean="0">
                <a:solidFill>
                  <a:schemeClr val="tx1"/>
                </a:solidFill>
                <a:effectLst/>
                <a:latin typeface="+mn-lt"/>
                <a:ea typeface="+mn-ea"/>
                <a:cs typeface="+mn-cs"/>
              </a:rPr>
              <a:t>LTE</a:t>
            </a:r>
            <a:r>
              <a:rPr lang="es-ES_tradnl" sz="1200" kern="1200" dirty="0" smtClean="0">
                <a:solidFill>
                  <a:schemeClr val="tx1"/>
                </a:solidFill>
                <a:effectLst/>
                <a:latin typeface="+mn-lt"/>
                <a:ea typeface="+mn-ea"/>
                <a:cs typeface="+mn-cs"/>
              </a:rPr>
              <a:t> con sus 21 </a:t>
            </a:r>
            <a:r>
              <a:rPr lang="es-ES_tradnl" sz="1200" kern="1200" dirty="0" err="1" smtClean="0">
                <a:solidFill>
                  <a:schemeClr val="tx1"/>
                </a:solidFill>
                <a:effectLst/>
                <a:latin typeface="+mn-lt"/>
                <a:ea typeface="+mn-ea"/>
                <a:cs typeface="+mn-cs"/>
              </a:rPr>
              <a:t>eNodes</a:t>
            </a:r>
            <a:r>
              <a:rPr lang="es-ES_tradnl" sz="1200" kern="1200" dirty="0" smtClean="0">
                <a:solidFill>
                  <a:schemeClr val="tx1"/>
                </a:solidFill>
                <a:effectLst/>
                <a:latin typeface="+mn-lt"/>
                <a:ea typeface="+mn-ea"/>
                <a:cs typeface="+mn-cs"/>
              </a:rPr>
              <a:t>-B iniciales en un ambiente real, para lo cual se realizaron pruebas en las que se procedió a medir  varios parámetros a la vez como niveles de señal </a:t>
            </a:r>
            <a:r>
              <a:rPr lang="es-ES_tradnl" sz="1200" kern="1200" dirty="0" err="1" smtClean="0">
                <a:solidFill>
                  <a:schemeClr val="tx1"/>
                </a:solidFill>
                <a:effectLst/>
                <a:latin typeface="+mn-lt"/>
                <a:ea typeface="+mn-ea"/>
                <a:cs typeface="+mn-cs"/>
              </a:rPr>
              <a:t>RSRP</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SNIR</a:t>
            </a:r>
            <a:r>
              <a:rPr lang="es-ES_tradnl" sz="1200" kern="1200" dirty="0" smtClean="0">
                <a:solidFill>
                  <a:schemeClr val="tx1"/>
                </a:solidFill>
                <a:effectLst/>
                <a:latin typeface="+mn-lt"/>
                <a:ea typeface="+mn-ea"/>
                <a:cs typeface="+mn-cs"/>
              </a:rPr>
              <a:t> y </a:t>
            </a:r>
            <a:r>
              <a:rPr lang="es-ES_tradnl" sz="1200" kern="1200" dirty="0" err="1" smtClean="0">
                <a:solidFill>
                  <a:schemeClr val="tx1"/>
                </a:solidFill>
                <a:effectLst/>
                <a:latin typeface="+mn-lt"/>
                <a:ea typeface="+mn-ea"/>
                <a:cs typeface="+mn-cs"/>
              </a:rPr>
              <a:t>THROUTHPUT</a:t>
            </a:r>
            <a:r>
              <a:rPr lang="es-ES_tradnl" sz="1200" kern="1200" dirty="0" smtClean="0">
                <a:solidFill>
                  <a:schemeClr val="tx1"/>
                </a:solidFill>
                <a:effectLst/>
                <a:latin typeface="+mn-lt"/>
                <a:ea typeface="+mn-ea"/>
                <a:cs typeface="+mn-cs"/>
              </a:rPr>
              <a:t>,  permitiendo así encontrar problemas que el despliegue de este clúster pudiese presentar y que posteriormente fueron solucionados con la optimización del mismo realizando cambios físicos y lógicos en los </a:t>
            </a:r>
            <a:r>
              <a:rPr lang="es-ES_tradnl" sz="1200" kern="1200" dirty="0" err="1" smtClean="0">
                <a:solidFill>
                  <a:schemeClr val="tx1"/>
                </a:solidFill>
                <a:effectLst/>
                <a:latin typeface="+mn-lt"/>
                <a:ea typeface="+mn-ea"/>
                <a:cs typeface="+mn-cs"/>
              </a:rPr>
              <a:t>eNodes</a:t>
            </a:r>
            <a:r>
              <a:rPr lang="es-ES_tradnl" sz="1200" kern="1200" dirty="0" smtClean="0">
                <a:solidFill>
                  <a:schemeClr val="tx1"/>
                </a:solidFill>
                <a:effectLst/>
                <a:latin typeface="+mn-lt"/>
                <a:ea typeface="+mn-ea"/>
                <a:cs typeface="+mn-cs"/>
              </a:rPr>
              <a:t>-B que los causaban.</a:t>
            </a:r>
          </a:p>
          <a:p>
            <a:pPr lvl="0"/>
            <a:r>
              <a:rPr lang="es-ES_tradnl" sz="1200" kern="1200" dirty="0" smtClean="0">
                <a:solidFill>
                  <a:schemeClr val="tx1"/>
                </a:solidFill>
                <a:effectLst/>
                <a:latin typeface="+mn-lt"/>
                <a:ea typeface="+mn-ea"/>
                <a:cs typeface="+mn-cs"/>
              </a:rPr>
              <a:t>Los resultados obtenidos tanto en el software de predicción así también como en los equipos de drive test permitieron determinar que se va a brindar al usuario final una verdadera experiencia </a:t>
            </a:r>
            <a:r>
              <a:rPr lang="es-ES_tradnl" sz="1200" kern="1200" dirty="0" err="1" smtClean="0">
                <a:solidFill>
                  <a:schemeClr val="tx1"/>
                </a:solidFill>
                <a:effectLst/>
                <a:latin typeface="+mn-lt"/>
                <a:ea typeface="+mn-ea"/>
                <a:cs typeface="+mn-cs"/>
              </a:rPr>
              <a:t>LTE</a:t>
            </a:r>
            <a:r>
              <a:rPr lang="es-ES_tradnl" sz="1200" kern="1200" dirty="0" smtClean="0">
                <a:solidFill>
                  <a:schemeClr val="tx1"/>
                </a:solidFill>
                <a:effectLst/>
                <a:latin typeface="+mn-lt"/>
                <a:ea typeface="+mn-ea"/>
                <a:cs typeface="+mn-cs"/>
              </a:rPr>
              <a:t> ya que los niveles de señal y </a:t>
            </a:r>
            <a:r>
              <a:rPr lang="es-ES_tradnl" sz="1200" i="1" kern="1200" dirty="0" err="1" smtClean="0">
                <a:solidFill>
                  <a:schemeClr val="tx1"/>
                </a:solidFill>
                <a:effectLst/>
                <a:latin typeface="+mn-lt"/>
                <a:ea typeface="+mn-ea"/>
                <a:cs typeface="+mn-cs"/>
              </a:rPr>
              <a:t>thougthput</a:t>
            </a:r>
            <a:r>
              <a:rPr lang="es-ES_tradnl" sz="1200" kern="1200" dirty="0" smtClean="0">
                <a:solidFill>
                  <a:schemeClr val="tx1"/>
                </a:solidFill>
                <a:effectLst/>
                <a:latin typeface="+mn-lt"/>
                <a:ea typeface="+mn-ea"/>
                <a:cs typeface="+mn-cs"/>
              </a:rPr>
              <a:t>  que se obtuvieron  son considerados óptimos para que </a:t>
            </a:r>
            <a:r>
              <a:rPr lang="es-ES_tradnl" sz="1200" kern="1200" dirty="0" err="1" smtClean="0">
                <a:solidFill>
                  <a:schemeClr val="tx1"/>
                </a:solidFill>
                <a:effectLst/>
                <a:latin typeface="+mn-lt"/>
                <a:ea typeface="+mn-ea"/>
                <a:cs typeface="+mn-cs"/>
              </a:rPr>
              <a:t>CNT</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EP</a:t>
            </a:r>
            <a:r>
              <a:rPr lang="es-ES_tradnl" sz="1200" kern="1200" dirty="0" smtClean="0">
                <a:solidFill>
                  <a:schemeClr val="tx1"/>
                </a:solidFill>
                <a:effectLst/>
                <a:latin typeface="+mn-lt"/>
                <a:ea typeface="+mn-ea"/>
                <a:cs typeface="+mn-cs"/>
              </a:rPr>
              <a:t> pueda dar cobertura y servicio de datos móviles con velocidades superiores a las que actualmente se llega con la Red 3G/</a:t>
            </a:r>
            <a:r>
              <a:rPr lang="es-ES_tradnl" sz="1200" kern="1200" dirty="0" err="1" smtClean="0">
                <a:solidFill>
                  <a:schemeClr val="tx1"/>
                </a:solidFill>
                <a:effectLst/>
                <a:latin typeface="+mn-lt"/>
                <a:ea typeface="+mn-ea"/>
                <a:cs typeface="+mn-cs"/>
              </a:rPr>
              <a:t>HSPA</a:t>
            </a:r>
            <a:r>
              <a:rPr lang="es-ES_tradnl" sz="1200" kern="1200" dirty="0" smtClean="0">
                <a:solidFill>
                  <a:schemeClr val="tx1"/>
                </a:solidFill>
                <a:effectLst/>
                <a:latin typeface="+mn-lt"/>
                <a:ea typeface="+mn-ea"/>
                <a:cs typeface="+mn-cs"/>
              </a:rPr>
              <a:t>+ al Distrito Metropolitano de Quito.</a:t>
            </a:r>
          </a:p>
          <a:p>
            <a:r>
              <a:rPr lang="es-ES_tradnl" sz="1200" kern="1200" dirty="0" smtClean="0">
                <a:solidFill>
                  <a:schemeClr val="tx1"/>
                </a:solidFill>
                <a:effectLst/>
                <a:latin typeface="+mn-lt"/>
                <a:ea typeface="+mn-ea"/>
                <a:cs typeface="+mn-cs"/>
              </a:rPr>
              <a:t/>
            </a:r>
            <a:br>
              <a:rPr lang="es-ES_tradnl" sz="1200" kern="1200" dirty="0" smtClean="0">
                <a:solidFill>
                  <a:schemeClr val="tx1"/>
                </a:solidFill>
                <a:effectLst/>
                <a:latin typeface="+mn-lt"/>
                <a:ea typeface="+mn-ea"/>
                <a:cs typeface="+mn-cs"/>
              </a:rPr>
            </a:br>
            <a:endParaRPr lang="es-ES_tradnl" dirty="0"/>
          </a:p>
        </p:txBody>
      </p:sp>
      <p:sp>
        <p:nvSpPr>
          <p:cNvPr id="4" name="Slide Number Placeholder 3"/>
          <p:cNvSpPr>
            <a:spLocks noGrp="1"/>
          </p:cNvSpPr>
          <p:nvPr>
            <p:ph type="sldNum" sz="quarter" idx="10"/>
          </p:nvPr>
        </p:nvSpPr>
        <p:spPr/>
        <p:txBody>
          <a:bodyPr/>
          <a:lstStyle/>
          <a:p>
            <a:fld id="{CB9EEB18-7E97-4A26-BEB0-5ADD11144B06}" type="slidenum">
              <a:rPr lang="es-ES_tradnl" smtClean="0"/>
              <a:t>39</a:t>
            </a:fld>
            <a:endParaRPr lang="es-ES_tradnl"/>
          </a:p>
        </p:txBody>
      </p:sp>
    </p:spTree>
    <p:extLst>
      <p:ext uri="{BB962C8B-B14F-4D97-AF65-F5344CB8AC3E}">
        <p14:creationId xmlns:p14="http://schemas.microsoft.com/office/powerpoint/2010/main" val="2987116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200" kern="1200" dirty="0" smtClean="0">
                <a:solidFill>
                  <a:schemeClr val="tx1"/>
                </a:solidFill>
                <a:effectLst/>
                <a:latin typeface="+mn-lt"/>
                <a:ea typeface="+mn-ea"/>
                <a:cs typeface="+mn-cs"/>
              </a:rPr>
              <a:t>Debido a las características geográficas del Distrito Metropolitano de Quito, el diseño de la red </a:t>
            </a:r>
            <a:r>
              <a:rPr lang="es-ES_tradnl" sz="1200" kern="1200" dirty="0" err="1" smtClean="0">
                <a:solidFill>
                  <a:schemeClr val="tx1"/>
                </a:solidFill>
                <a:effectLst/>
                <a:latin typeface="+mn-lt"/>
                <a:ea typeface="+mn-ea"/>
                <a:cs typeface="+mn-cs"/>
              </a:rPr>
              <a:t>LTE</a:t>
            </a:r>
            <a:r>
              <a:rPr lang="es-ES_tradnl" sz="1200" kern="1200" dirty="0" smtClean="0">
                <a:solidFill>
                  <a:schemeClr val="tx1"/>
                </a:solidFill>
                <a:effectLst/>
                <a:latin typeface="+mn-lt"/>
                <a:ea typeface="+mn-ea"/>
                <a:cs typeface="+mn-cs"/>
              </a:rPr>
              <a:t>  implica que tanto los equipos como las torres de transmisión instaladas cumplan con el área de cobertura especificada, por lo cual el análisis para el diseño en los diferentes sectores de la ciudad y el número de </a:t>
            </a:r>
            <a:r>
              <a:rPr lang="es-ES_tradnl" sz="1200" i="1" kern="1200" dirty="0" err="1" smtClean="0">
                <a:solidFill>
                  <a:schemeClr val="tx1"/>
                </a:solidFill>
                <a:effectLst/>
                <a:latin typeface="+mn-lt"/>
                <a:ea typeface="+mn-ea"/>
                <a:cs typeface="+mn-cs"/>
              </a:rPr>
              <a:t>eNodesB</a:t>
            </a:r>
            <a:r>
              <a:rPr lang="es-ES_tradnl" sz="1200" kern="1200" dirty="0" smtClean="0">
                <a:solidFill>
                  <a:schemeClr val="tx1"/>
                </a:solidFill>
                <a:effectLst/>
                <a:latin typeface="+mn-lt"/>
                <a:ea typeface="+mn-ea"/>
                <a:cs typeface="+mn-cs"/>
              </a:rPr>
              <a:t>(</a:t>
            </a:r>
            <a:r>
              <a:rPr lang="es-ES_tradnl" sz="1200" i="1" kern="1200" dirty="0" err="1" smtClean="0">
                <a:solidFill>
                  <a:schemeClr val="tx1"/>
                </a:solidFill>
                <a:effectLst/>
                <a:latin typeface="+mn-lt"/>
                <a:ea typeface="+mn-ea"/>
                <a:cs typeface="+mn-cs"/>
              </a:rPr>
              <a:t>Evolved</a:t>
            </a:r>
            <a:r>
              <a:rPr lang="es-ES_tradnl" sz="1200" i="1" kern="1200" dirty="0" smtClean="0">
                <a:solidFill>
                  <a:schemeClr val="tx1"/>
                </a:solidFill>
                <a:effectLst/>
                <a:latin typeface="+mn-lt"/>
                <a:ea typeface="+mn-ea"/>
                <a:cs typeface="+mn-cs"/>
              </a:rPr>
              <a:t> </a:t>
            </a:r>
            <a:r>
              <a:rPr lang="es-ES_tradnl" sz="1200" i="1" kern="1200" dirty="0" err="1" smtClean="0">
                <a:solidFill>
                  <a:schemeClr val="tx1"/>
                </a:solidFill>
                <a:effectLst/>
                <a:latin typeface="+mn-lt"/>
                <a:ea typeface="+mn-ea"/>
                <a:cs typeface="+mn-cs"/>
              </a:rPr>
              <a:t>Nodes</a:t>
            </a:r>
            <a:r>
              <a:rPr lang="es-ES_tradnl" sz="1200" i="1" kern="1200" dirty="0" smtClean="0">
                <a:solidFill>
                  <a:schemeClr val="tx1"/>
                </a:solidFill>
                <a:effectLst/>
                <a:latin typeface="+mn-lt"/>
                <a:ea typeface="+mn-ea"/>
                <a:cs typeface="+mn-cs"/>
              </a:rPr>
              <a:t> B</a:t>
            </a:r>
            <a:r>
              <a:rPr lang="es-ES_tradnl" sz="1200" kern="1200" dirty="0" smtClean="0">
                <a:solidFill>
                  <a:schemeClr val="tx1"/>
                </a:solidFill>
                <a:effectLst/>
                <a:latin typeface="+mn-lt"/>
                <a:ea typeface="+mn-ea"/>
                <a:cs typeface="+mn-cs"/>
              </a:rPr>
              <a:t>) que con la ayuda del software U-NET se sabe que son aproximadamente 250, esto se da porque esta herramienta permite colocar varios polígonos en cada sector de las parroquias urbanas del Distrito Metropolitano de Quito y calcula el número de </a:t>
            </a:r>
            <a:r>
              <a:rPr lang="es-ES_tradnl" sz="1200" i="1" kern="1200" dirty="0" err="1" smtClean="0">
                <a:solidFill>
                  <a:schemeClr val="tx1"/>
                </a:solidFill>
                <a:effectLst/>
                <a:latin typeface="+mn-lt"/>
                <a:ea typeface="+mn-ea"/>
                <a:cs typeface="+mn-cs"/>
              </a:rPr>
              <a:t>sites</a:t>
            </a:r>
            <a:r>
              <a:rPr lang="es-ES_tradnl" sz="1200" kern="1200" dirty="0" smtClean="0">
                <a:solidFill>
                  <a:schemeClr val="tx1"/>
                </a:solidFill>
                <a:effectLst/>
                <a:latin typeface="+mn-lt"/>
                <a:ea typeface="+mn-ea"/>
                <a:cs typeface="+mn-cs"/>
              </a:rPr>
              <a:t> por polígonos que es requerido; </a:t>
            </a:r>
            <a:endParaRPr lang="es-ES_tradnl" dirty="0"/>
          </a:p>
        </p:txBody>
      </p:sp>
      <p:sp>
        <p:nvSpPr>
          <p:cNvPr id="4" name="Slide Number Placeholder 3"/>
          <p:cNvSpPr>
            <a:spLocks noGrp="1"/>
          </p:cNvSpPr>
          <p:nvPr>
            <p:ph type="sldNum" sz="quarter" idx="10"/>
          </p:nvPr>
        </p:nvSpPr>
        <p:spPr/>
        <p:txBody>
          <a:bodyPr/>
          <a:lstStyle/>
          <a:p>
            <a:fld id="{CB9EEB18-7E97-4A26-BEB0-5ADD11144B06}" type="slidenum">
              <a:rPr lang="es-ES_tradnl" smtClean="0"/>
              <a:t>3</a:t>
            </a:fld>
            <a:endParaRPr lang="es-ES_tradnl"/>
          </a:p>
        </p:txBody>
      </p:sp>
    </p:spTree>
    <p:extLst>
      <p:ext uri="{BB962C8B-B14F-4D97-AF65-F5344CB8AC3E}">
        <p14:creationId xmlns:p14="http://schemas.microsoft.com/office/powerpoint/2010/main" val="41214368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i="1" kern="1200" dirty="0" err="1" smtClean="0">
                <a:solidFill>
                  <a:schemeClr val="tx1"/>
                </a:solidFill>
                <a:effectLst/>
                <a:latin typeface="+mn-lt"/>
                <a:ea typeface="+mn-ea"/>
                <a:cs typeface="+mn-cs"/>
              </a:rPr>
              <a:t>initial</a:t>
            </a:r>
            <a:r>
              <a:rPr lang="es-ES_tradnl" sz="1200" i="1" kern="1200" dirty="0" smtClean="0">
                <a:solidFill>
                  <a:schemeClr val="tx1"/>
                </a:solidFill>
                <a:effectLst/>
                <a:latin typeface="+mn-lt"/>
                <a:ea typeface="+mn-ea"/>
                <a:cs typeface="+mn-cs"/>
              </a:rPr>
              <a:t> </a:t>
            </a:r>
            <a:r>
              <a:rPr lang="es-ES_tradnl" sz="1200" i="1" kern="1200" dirty="0" err="1" smtClean="0">
                <a:solidFill>
                  <a:schemeClr val="tx1"/>
                </a:solidFill>
                <a:effectLst/>
                <a:latin typeface="+mn-lt"/>
                <a:ea typeface="+mn-ea"/>
                <a:cs typeface="+mn-cs"/>
              </a:rPr>
              <a:t>tunning</a:t>
            </a:r>
            <a:r>
              <a:rPr lang="es-ES_tradnl" sz="1200" kern="1200" dirty="0" smtClean="0">
                <a:solidFill>
                  <a:schemeClr val="tx1"/>
                </a:solidFill>
                <a:effectLst/>
                <a:latin typeface="+mn-lt"/>
                <a:ea typeface="+mn-ea"/>
                <a:cs typeface="+mn-cs"/>
              </a:rPr>
              <a:t> (Sintonización inicial del </a:t>
            </a:r>
            <a:r>
              <a:rPr lang="es-ES_tradnl" sz="1200" i="1" kern="1200" dirty="0" err="1" smtClean="0">
                <a:solidFill>
                  <a:schemeClr val="tx1"/>
                </a:solidFill>
                <a:effectLst/>
                <a:latin typeface="+mn-lt"/>
                <a:ea typeface="+mn-ea"/>
                <a:cs typeface="+mn-cs"/>
              </a:rPr>
              <a:t>Cluster</a:t>
            </a:r>
            <a:r>
              <a:rPr lang="es-ES_tradnl" sz="1200" kern="1200" dirty="0" smtClean="0">
                <a:solidFill>
                  <a:schemeClr val="tx1"/>
                </a:solidFill>
                <a:effectLst/>
                <a:latin typeface="+mn-lt"/>
                <a:ea typeface="+mn-ea"/>
                <a:cs typeface="+mn-cs"/>
              </a:rPr>
              <a:t>) en los cuáles se procederá a modificar los parámetros físicos como la colocación de nuevas tarjetas en las </a:t>
            </a:r>
            <a:r>
              <a:rPr lang="es-ES_tradnl" sz="1200" kern="1200" dirty="0" err="1" smtClean="0">
                <a:solidFill>
                  <a:schemeClr val="tx1"/>
                </a:solidFill>
                <a:effectLst/>
                <a:latin typeface="+mn-lt"/>
                <a:ea typeface="+mn-ea"/>
                <a:cs typeface="+mn-cs"/>
              </a:rPr>
              <a:t>BBU</a:t>
            </a:r>
            <a:r>
              <a:rPr lang="es-ES_tradnl" sz="1200" i="1" kern="1200" dirty="0" smtClean="0">
                <a:solidFill>
                  <a:schemeClr val="tx1"/>
                </a:solidFill>
                <a:effectLst/>
                <a:latin typeface="+mn-lt"/>
                <a:ea typeface="+mn-ea"/>
                <a:cs typeface="+mn-cs"/>
              </a:rPr>
              <a:t>( Base Band </a:t>
            </a:r>
            <a:r>
              <a:rPr lang="es-ES_tradnl" sz="1200" i="1" kern="1200" dirty="0" err="1" smtClean="0">
                <a:solidFill>
                  <a:schemeClr val="tx1"/>
                </a:solidFill>
                <a:effectLst/>
                <a:latin typeface="+mn-lt"/>
                <a:ea typeface="+mn-ea"/>
                <a:cs typeface="+mn-cs"/>
              </a:rPr>
              <a:t>Unit</a:t>
            </a:r>
            <a:r>
              <a:rPr lang="es-ES_tradnl" sz="1200" kern="1200" dirty="0" smtClean="0">
                <a:solidFill>
                  <a:schemeClr val="tx1"/>
                </a:solidFill>
                <a:effectLst/>
                <a:latin typeface="+mn-lt"/>
                <a:ea typeface="+mn-ea"/>
                <a:cs typeface="+mn-cs"/>
              </a:rPr>
              <a:t>) dentro de los </a:t>
            </a:r>
            <a:r>
              <a:rPr lang="es-ES_tradnl" sz="1200" i="1" kern="1200" dirty="0" smtClean="0">
                <a:solidFill>
                  <a:schemeClr val="tx1"/>
                </a:solidFill>
                <a:effectLst/>
                <a:latin typeface="+mn-lt"/>
                <a:ea typeface="+mn-ea"/>
                <a:cs typeface="+mn-cs"/>
              </a:rPr>
              <a:t>Mini-</a:t>
            </a:r>
            <a:r>
              <a:rPr lang="es-ES_tradnl" sz="1200" i="1" kern="1200" dirty="0" err="1" smtClean="0">
                <a:solidFill>
                  <a:schemeClr val="tx1"/>
                </a:solidFill>
                <a:effectLst/>
                <a:latin typeface="+mn-lt"/>
                <a:ea typeface="+mn-ea"/>
                <a:cs typeface="+mn-cs"/>
              </a:rPr>
              <a:t>Shelters</a:t>
            </a:r>
            <a:r>
              <a:rPr lang="es-ES_tradnl" sz="1200" kern="1200" dirty="0" smtClean="0">
                <a:solidFill>
                  <a:schemeClr val="tx1"/>
                </a:solidFill>
                <a:effectLst/>
                <a:latin typeface="+mn-lt"/>
                <a:ea typeface="+mn-ea"/>
                <a:cs typeface="+mn-cs"/>
              </a:rPr>
              <a:t>; Y configurando de manera lógica los sectores vecinos de los </a:t>
            </a:r>
            <a:r>
              <a:rPr lang="es-ES_tradnl" sz="1200" i="1" kern="1200" dirty="0" err="1" smtClean="0">
                <a:solidFill>
                  <a:schemeClr val="tx1"/>
                </a:solidFill>
                <a:effectLst/>
                <a:latin typeface="+mn-lt"/>
                <a:ea typeface="+mn-ea"/>
                <a:cs typeface="+mn-cs"/>
              </a:rPr>
              <a:t>eNodesB</a:t>
            </a:r>
            <a:r>
              <a:rPr lang="es-ES_tradnl" sz="1200" kern="1200" dirty="0" smtClean="0">
                <a:solidFill>
                  <a:schemeClr val="tx1"/>
                </a:solidFill>
                <a:effectLst/>
                <a:latin typeface="+mn-lt"/>
                <a:ea typeface="+mn-ea"/>
                <a:cs typeface="+mn-cs"/>
              </a:rPr>
              <a:t> para que se puede realizar </a:t>
            </a:r>
            <a:r>
              <a:rPr lang="es-ES_tradnl" sz="1200" i="1" kern="1200" dirty="0" err="1" smtClean="0">
                <a:solidFill>
                  <a:schemeClr val="tx1"/>
                </a:solidFill>
                <a:effectLst/>
                <a:latin typeface="+mn-lt"/>
                <a:ea typeface="+mn-ea"/>
                <a:cs typeface="+mn-cs"/>
              </a:rPr>
              <a:t>handovers</a:t>
            </a:r>
            <a:r>
              <a:rPr lang="es-ES_tradnl" sz="1200" kern="1200" dirty="0" smtClean="0">
                <a:solidFill>
                  <a:schemeClr val="tx1"/>
                </a:solidFill>
                <a:effectLst/>
                <a:latin typeface="+mn-lt"/>
                <a:ea typeface="+mn-ea"/>
                <a:cs typeface="+mn-cs"/>
              </a:rPr>
              <a:t> entre celdas, permitiendo así obtener resultados que ayudaran a optimizar el </a:t>
            </a:r>
            <a:r>
              <a:rPr lang="es-ES_tradnl" sz="1200" i="1" kern="1200" dirty="0" err="1" smtClean="0">
                <a:solidFill>
                  <a:schemeClr val="tx1"/>
                </a:solidFill>
                <a:effectLst/>
                <a:latin typeface="+mn-lt"/>
                <a:ea typeface="+mn-ea"/>
                <a:cs typeface="+mn-cs"/>
              </a:rPr>
              <a:t>cluster</a:t>
            </a:r>
            <a:r>
              <a:rPr lang="es-ES_tradnl" sz="1200" kern="1200" dirty="0" smtClean="0">
                <a:solidFill>
                  <a:schemeClr val="tx1"/>
                </a:solidFill>
                <a:effectLst/>
                <a:latin typeface="+mn-lt"/>
                <a:ea typeface="+mn-ea"/>
                <a:cs typeface="+mn-cs"/>
              </a:rPr>
              <a:t> instalado para brindar  una  mejor cobertura.</a:t>
            </a:r>
          </a:p>
          <a:p>
            <a:endParaRPr lang="es-ES_tradnl" dirty="0"/>
          </a:p>
        </p:txBody>
      </p:sp>
      <p:sp>
        <p:nvSpPr>
          <p:cNvPr id="4" name="Slide Number Placeholder 3"/>
          <p:cNvSpPr>
            <a:spLocks noGrp="1"/>
          </p:cNvSpPr>
          <p:nvPr>
            <p:ph type="sldNum" sz="quarter" idx="10"/>
          </p:nvPr>
        </p:nvSpPr>
        <p:spPr/>
        <p:txBody>
          <a:bodyPr/>
          <a:lstStyle/>
          <a:p>
            <a:fld id="{CB9EEB18-7E97-4A26-BEB0-5ADD11144B06}" type="slidenum">
              <a:rPr lang="es-ES_tradnl" smtClean="0"/>
              <a:t>4</a:t>
            </a:fld>
            <a:endParaRPr lang="es-ES_tradnl"/>
          </a:p>
        </p:txBody>
      </p:sp>
    </p:spTree>
    <p:extLst>
      <p:ext uri="{BB962C8B-B14F-4D97-AF65-F5344CB8AC3E}">
        <p14:creationId xmlns:p14="http://schemas.microsoft.com/office/powerpoint/2010/main" val="4065297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err="1" smtClean="0">
                <a:solidFill>
                  <a:schemeClr val="tx1"/>
                </a:solidFill>
                <a:effectLst/>
                <a:latin typeface="+mn-lt"/>
                <a:ea typeface="+mn-ea"/>
                <a:cs typeface="+mn-cs"/>
              </a:rPr>
              <a:t>M</a:t>
            </a:r>
            <a:r>
              <a:rPr lang="en-US" sz="1200" kern="1200" dirty="0" err="1" smtClean="0">
                <a:solidFill>
                  <a:schemeClr val="tx1"/>
                </a:solidFill>
                <a:effectLst/>
                <a:latin typeface="+mn-lt"/>
                <a:ea typeface="+mn-ea"/>
                <a:cs typeface="+mn-cs"/>
              </a:rPr>
              <a:t>ME</a:t>
            </a:r>
            <a:r>
              <a:rPr lang="es-ES_tradnl" sz="1200" kern="1200" dirty="0" smtClean="0">
                <a:solidFill>
                  <a:schemeClr val="tx1"/>
                </a:solidFill>
                <a:effectLst/>
                <a:latin typeface="+mn-lt"/>
                <a:ea typeface="+mn-ea"/>
                <a:cs typeface="+mn-cs"/>
              </a:rPr>
              <a:t>Señalización </a:t>
            </a:r>
            <a:r>
              <a:rPr lang="es-ES_tradnl" sz="1200" kern="1200" dirty="0" err="1" smtClean="0">
                <a:solidFill>
                  <a:schemeClr val="tx1"/>
                </a:solidFill>
                <a:effectLst/>
                <a:latin typeface="+mn-lt"/>
                <a:ea typeface="+mn-ea"/>
                <a:cs typeface="+mn-cs"/>
              </a:rPr>
              <a:t>NAS,Procedimientos</a:t>
            </a:r>
            <a:r>
              <a:rPr lang="es-ES_tradnl" sz="1200" kern="1200" dirty="0" smtClean="0">
                <a:solidFill>
                  <a:schemeClr val="tx1"/>
                </a:solidFill>
                <a:effectLst/>
                <a:latin typeface="+mn-lt"/>
                <a:ea typeface="+mn-ea"/>
                <a:cs typeface="+mn-cs"/>
              </a:rPr>
              <a:t> de alcance del terminal de </a:t>
            </a:r>
            <a:r>
              <a:rPr lang="es-ES_tradnl" sz="1200" kern="1200" dirty="0" err="1" smtClean="0">
                <a:solidFill>
                  <a:schemeClr val="tx1"/>
                </a:solidFill>
                <a:effectLst/>
                <a:latin typeface="+mn-lt"/>
                <a:ea typeface="+mn-ea"/>
                <a:cs typeface="+mn-cs"/>
              </a:rPr>
              <a:t>usuario,Intercepción</a:t>
            </a:r>
            <a:r>
              <a:rPr lang="es-ES_tradnl" sz="1200" kern="1200" dirty="0" smtClean="0">
                <a:solidFill>
                  <a:schemeClr val="tx1"/>
                </a:solidFill>
                <a:effectLst/>
                <a:latin typeface="+mn-lt"/>
                <a:ea typeface="+mn-ea"/>
                <a:cs typeface="+mn-cs"/>
              </a:rPr>
              <a:t> del tráfico de señalización</a:t>
            </a:r>
          </a:p>
          <a:p>
            <a:pPr lvl="0"/>
            <a:r>
              <a:rPr lang="es-ES_tradnl" sz="1200" kern="1200" dirty="0" smtClean="0">
                <a:solidFill>
                  <a:schemeClr val="tx1"/>
                </a:solidFill>
                <a:effectLst/>
                <a:latin typeface="+mn-lt"/>
                <a:ea typeface="+mn-ea"/>
                <a:cs typeface="+mn-cs"/>
              </a:rPr>
              <a:t>Autenticación,</a:t>
            </a:r>
            <a:r>
              <a:rPr lang="es-ES_tradnl" sz="1200" kern="1200" baseline="0" dirty="0" smtClean="0">
                <a:solidFill>
                  <a:schemeClr val="tx1"/>
                </a:solidFill>
                <a:effectLst/>
                <a:latin typeface="+mn-lt"/>
                <a:ea typeface="+mn-ea"/>
                <a:cs typeface="+mn-cs"/>
              </a:rPr>
              <a:t> </a:t>
            </a:r>
            <a:r>
              <a:rPr lang="es-ES_tradnl" sz="1200" kern="1200" dirty="0" smtClean="0">
                <a:solidFill>
                  <a:schemeClr val="tx1"/>
                </a:solidFill>
                <a:effectLst/>
                <a:latin typeface="+mn-lt"/>
                <a:ea typeface="+mn-ea"/>
                <a:cs typeface="+mn-cs"/>
              </a:rPr>
              <a:t>Autorización, </a:t>
            </a:r>
            <a:r>
              <a:rPr lang="es-ES_tradnl" sz="1200" kern="1200" dirty="0" err="1" smtClean="0">
                <a:solidFill>
                  <a:schemeClr val="tx1"/>
                </a:solidFill>
                <a:effectLst/>
                <a:latin typeface="+mn-lt"/>
                <a:ea typeface="+mn-ea"/>
                <a:cs typeface="+mn-cs"/>
              </a:rPr>
              <a:t>Roaming</a:t>
            </a:r>
            <a:r>
              <a:rPr lang="es-ES_tradnl" sz="1200" kern="1200" dirty="0" smtClean="0">
                <a:solidFill>
                  <a:schemeClr val="tx1"/>
                </a:solidFill>
                <a:effectLst/>
                <a:latin typeface="+mn-lt"/>
                <a:ea typeface="+mn-ea"/>
                <a:cs typeface="+mn-cs"/>
              </a:rPr>
              <a:t>, Funciones de manejo de Portadora incluyendo asignación de portadora</a:t>
            </a:r>
          </a:p>
          <a:p>
            <a:pPr lvl="0"/>
            <a:r>
              <a:rPr lang="es-ES_tradnl" sz="1200" kern="1200" dirty="0" smtClean="0">
                <a:solidFill>
                  <a:schemeClr val="tx1"/>
                </a:solidFill>
                <a:effectLst/>
                <a:latin typeface="+mn-lt"/>
                <a:ea typeface="+mn-ea"/>
                <a:cs typeface="+mn-cs"/>
              </a:rPr>
              <a:t>Transferencia de mensajes de advertencia, Selección de </a:t>
            </a:r>
            <a:r>
              <a:rPr lang="es-ES_tradnl" sz="1200" kern="1200" dirty="0" err="1" smtClean="0">
                <a:solidFill>
                  <a:schemeClr val="tx1"/>
                </a:solidFill>
                <a:effectLst/>
                <a:latin typeface="+mn-lt"/>
                <a:ea typeface="+mn-ea"/>
                <a:cs typeface="+mn-cs"/>
              </a:rPr>
              <a:t>SGSN</a:t>
            </a:r>
            <a:r>
              <a:rPr lang="es-ES_tradnl" sz="1200" kern="1200" dirty="0" smtClean="0">
                <a:solidFill>
                  <a:schemeClr val="tx1"/>
                </a:solidFill>
                <a:effectLst/>
                <a:latin typeface="+mn-lt"/>
                <a:ea typeface="+mn-ea"/>
                <a:cs typeface="+mn-cs"/>
              </a:rPr>
              <a:t> para </a:t>
            </a:r>
            <a:r>
              <a:rPr lang="es-ES_tradnl" sz="1200" kern="1200" dirty="0" err="1" smtClean="0">
                <a:solidFill>
                  <a:schemeClr val="tx1"/>
                </a:solidFill>
                <a:effectLst/>
                <a:latin typeface="+mn-lt"/>
                <a:ea typeface="+mn-ea"/>
                <a:cs typeface="+mn-cs"/>
              </a:rPr>
              <a:t>handovers</a:t>
            </a:r>
            <a:r>
              <a:rPr lang="es-ES_tradnl" sz="1200" kern="1200" dirty="0" smtClean="0">
                <a:solidFill>
                  <a:schemeClr val="tx1"/>
                </a:solidFill>
                <a:effectLst/>
                <a:latin typeface="+mn-lt"/>
                <a:ea typeface="+mn-ea"/>
                <a:cs typeface="+mn-cs"/>
              </a:rPr>
              <a:t> a 2G o 3G 3GPP, Selección de </a:t>
            </a:r>
            <a:r>
              <a:rPr lang="es-ES_tradnl" sz="1200" kern="1200" dirty="0" err="1" smtClean="0">
                <a:solidFill>
                  <a:schemeClr val="tx1"/>
                </a:solidFill>
                <a:effectLst/>
                <a:latin typeface="+mn-lt"/>
                <a:ea typeface="+mn-ea"/>
                <a:cs typeface="+mn-cs"/>
              </a:rPr>
              <a:t>MME</a:t>
            </a:r>
            <a:r>
              <a:rPr lang="es-ES_tradnl" sz="1200" kern="1200" dirty="0" smtClean="0">
                <a:solidFill>
                  <a:schemeClr val="tx1"/>
                </a:solidFill>
                <a:effectLst/>
                <a:latin typeface="+mn-lt"/>
                <a:ea typeface="+mn-ea"/>
                <a:cs typeface="+mn-cs"/>
              </a:rPr>
              <a:t> cuando hay </a:t>
            </a:r>
            <a:r>
              <a:rPr lang="es-ES_tradnl" sz="1200" kern="1200" dirty="0" err="1" smtClean="0">
                <a:solidFill>
                  <a:schemeClr val="tx1"/>
                </a:solidFill>
                <a:effectLst/>
                <a:latin typeface="+mn-lt"/>
                <a:ea typeface="+mn-ea"/>
                <a:cs typeface="+mn-cs"/>
              </a:rPr>
              <a:t>handovers</a:t>
            </a:r>
            <a:r>
              <a:rPr lang="es-ES_tradnl" sz="1200" kern="1200" dirty="0" smtClean="0">
                <a:solidFill>
                  <a:schemeClr val="tx1"/>
                </a:solidFill>
                <a:effectLst/>
                <a:latin typeface="+mn-lt"/>
                <a:ea typeface="+mn-ea"/>
                <a:cs typeface="+mn-cs"/>
              </a:rPr>
              <a:t>, Selección de P-</a:t>
            </a:r>
            <a:r>
              <a:rPr lang="es-ES_tradnl" sz="1200" kern="1200" dirty="0" err="1" smtClean="0">
                <a:solidFill>
                  <a:schemeClr val="tx1"/>
                </a:solidFill>
                <a:effectLst/>
                <a:latin typeface="+mn-lt"/>
                <a:ea typeface="+mn-ea"/>
                <a:cs typeface="+mn-cs"/>
              </a:rPr>
              <a:t>GW</a:t>
            </a:r>
            <a:r>
              <a:rPr lang="es-ES_tradnl" sz="1200" kern="1200" dirty="0" smtClean="0">
                <a:solidFill>
                  <a:schemeClr val="tx1"/>
                </a:solidFill>
                <a:effectLst/>
                <a:latin typeface="+mn-lt"/>
                <a:ea typeface="+mn-ea"/>
                <a:cs typeface="+mn-cs"/>
              </a:rPr>
              <a:t> y S-</a:t>
            </a:r>
            <a:r>
              <a:rPr lang="es-ES_tradnl" sz="1200" kern="1200" dirty="0" err="1" smtClean="0">
                <a:solidFill>
                  <a:schemeClr val="tx1"/>
                </a:solidFill>
                <a:effectLst/>
                <a:latin typeface="+mn-lt"/>
                <a:ea typeface="+mn-ea"/>
                <a:cs typeface="+mn-cs"/>
              </a:rPr>
              <a:t>GW</a:t>
            </a:r>
            <a:r>
              <a:rPr lang="es-ES_tradnl" sz="1200" kern="1200" dirty="0" smtClean="0">
                <a:solidFill>
                  <a:schemeClr val="tx1"/>
                </a:solidFill>
                <a:effectLst/>
                <a:latin typeface="+mn-lt"/>
                <a:ea typeface="+mn-ea"/>
                <a:cs typeface="+mn-cs"/>
              </a:rPr>
              <a:t>, Mapeo de la ubicación de la terminal, huso horario, señalización del UE y cambio de Huso horario asociado con </a:t>
            </a:r>
            <a:r>
              <a:rPr lang="es-ES_tradnl" sz="1200" kern="1200" dirty="0" err="1" smtClean="0">
                <a:solidFill>
                  <a:schemeClr val="tx1"/>
                </a:solidFill>
                <a:effectLst/>
                <a:latin typeface="+mn-lt"/>
                <a:ea typeface="+mn-ea"/>
                <a:cs typeface="+mn-cs"/>
              </a:rPr>
              <a:t>movilidad.Señalización</a:t>
            </a:r>
            <a:r>
              <a:rPr lang="es-ES_tradnl" sz="1200" kern="1200" dirty="0" smtClean="0">
                <a:solidFill>
                  <a:schemeClr val="tx1"/>
                </a:solidFill>
                <a:effectLst/>
                <a:latin typeface="+mn-lt"/>
                <a:ea typeface="+mn-ea"/>
                <a:cs typeface="+mn-cs"/>
              </a:rPr>
              <a:t> para movilidad entre redes de acceso 3GPP</a:t>
            </a:r>
          </a:p>
          <a:p>
            <a:pPr lvl="0"/>
            <a:r>
              <a:rPr lang="es-ES_tradnl" sz="1200" kern="1200" dirty="0" smtClean="0">
                <a:solidFill>
                  <a:schemeClr val="tx1"/>
                </a:solidFill>
                <a:effectLst/>
                <a:latin typeface="+mn-lt"/>
                <a:ea typeface="+mn-ea"/>
                <a:cs typeface="+mn-cs"/>
              </a:rPr>
              <a:t>Incluir control y ejecución de retransmisión de paginado.</a:t>
            </a:r>
          </a:p>
          <a:p>
            <a:pPr lvl="0"/>
            <a:r>
              <a:rPr lang="es-ES_tradnl" sz="1200" b="1" kern="1200" dirty="0" smtClean="0">
                <a:solidFill>
                  <a:schemeClr val="tx1"/>
                </a:solidFill>
                <a:effectLst/>
                <a:latin typeface="+mn-lt"/>
                <a:ea typeface="+mn-ea"/>
                <a:cs typeface="+mn-cs"/>
              </a:rPr>
              <a:t>S</a:t>
            </a:r>
            <a:r>
              <a:rPr lang="es-ES_tradnl" sz="1200" kern="1200" dirty="0" smtClean="0">
                <a:solidFill>
                  <a:schemeClr val="tx1"/>
                </a:solidFill>
                <a:effectLst/>
                <a:latin typeface="+mn-lt"/>
                <a:ea typeface="+mn-ea"/>
                <a:cs typeface="+mn-cs"/>
              </a:rPr>
              <a:t>-</a:t>
            </a:r>
            <a:r>
              <a:rPr lang="es-ES_tradnl" sz="1200" kern="1200" dirty="0" err="1" smtClean="0">
                <a:solidFill>
                  <a:schemeClr val="tx1"/>
                </a:solidFill>
                <a:effectLst/>
                <a:latin typeface="+mn-lt"/>
                <a:ea typeface="+mn-ea"/>
                <a:cs typeface="+mn-cs"/>
              </a:rPr>
              <a:t>GW</a:t>
            </a:r>
            <a:r>
              <a:rPr lang="es-ES_tradnl" sz="1200" kern="1200" dirty="0" smtClean="0">
                <a:solidFill>
                  <a:schemeClr val="tx1"/>
                </a:solidFill>
                <a:effectLst/>
                <a:latin typeface="+mn-lt"/>
                <a:ea typeface="+mn-ea"/>
                <a:cs typeface="+mn-cs"/>
              </a:rPr>
              <a:t> El anclaje local de movilidad para inter </a:t>
            </a:r>
            <a:r>
              <a:rPr lang="es-ES_tradnl" sz="1200" kern="1200" dirty="0" err="1" smtClean="0">
                <a:solidFill>
                  <a:schemeClr val="tx1"/>
                </a:solidFill>
                <a:effectLst/>
                <a:latin typeface="+mn-lt"/>
                <a:ea typeface="+mn-ea"/>
                <a:cs typeface="+mn-cs"/>
              </a:rPr>
              <a:t>eNodeB</a:t>
            </a:r>
            <a:r>
              <a:rPr lang="es-ES_tradnl" sz="1200" kern="1200" dirty="0" smtClean="0">
                <a:solidFill>
                  <a:schemeClr val="tx1"/>
                </a:solidFill>
                <a:effectLst/>
                <a:latin typeface="+mn-lt"/>
                <a:ea typeface="+mn-ea"/>
                <a:cs typeface="+mn-cs"/>
              </a:rPr>
              <a:t> </a:t>
            </a:r>
            <a:r>
              <a:rPr lang="es-ES_tradnl" sz="1200" i="1" kern="1200" dirty="0" err="1" smtClean="0">
                <a:solidFill>
                  <a:schemeClr val="tx1"/>
                </a:solidFill>
                <a:effectLst/>
                <a:latin typeface="+mn-lt"/>
                <a:ea typeface="+mn-ea"/>
                <a:cs typeface="+mn-cs"/>
              </a:rPr>
              <a:t>handover,</a:t>
            </a:r>
            <a:r>
              <a:rPr lang="es-ES_tradnl" sz="1200" kern="1200" dirty="0" err="1" smtClean="0">
                <a:solidFill>
                  <a:schemeClr val="tx1"/>
                </a:solidFill>
                <a:effectLst/>
                <a:latin typeface="+mn-lt"/>
                <a:ea typeface="+mn-ea"/>
                <a:cs typeface="+mn-cs"/>
              </a:rPr>
              <a:t>Intercepción</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Legal,Ruteo</a:t>
            </a:r>
            <a:r>
              <a:rPr lang="es-ES_tradnl" sz="1200" kern="1200" dirty="0" smtClean="0">
                <a:solidFill>
                  <a:schemeClr val="tx1"/>
                </a:solidFill>
                <a:effectLst/>
                <a:latin typeface="+mn-lt"/>
                <a:ea typeface="+mn-ea"/>
                <a:cs typeface="+mn-cs"/>
              </a:rPr>
              <a:t> y envío de paquetes</a:t>
            </a:r>
          </a:p>
          <a:p>
            <a:pPr lvl="0"/>
            <a:r>
              <a:rPr lang="es-ES_tradnl" sz="1200" kern="1200" dirty="0" smtClean="0">
                <a:solidFill>
                  <a:schemeClr val="tx1"/>
                </a:solidFill>
                <a:effectLst/>
                <a:latin typeface="+mn-lt"/>
                <a:ea typeface="+mn-ea"/>
                <a:cs typeface="+mn-cs"/>
              </a:rPr>
              <a:t>Asistir el reordenamiento en </a:t>
            </a:r>
            <a:r>
              <a:rPr lang="es-ES_tradnl" sz="1200" kern="1200" dirty="0" err="1" smtClean="0">
                <a:solidFill>
                  <a:schemeClr val="tx1"/>
                </a:solidFill>
                <a:effectLst/>
                <a:latin typeface="+mn-lt"/>
                <a:ea typeface="+mn-ea"/>
                <a:cs typeface="+mn-cs"/>
              </a:rPr>
              <a:t>eNodeB,Anclaje</a:t>
            </a:r>
            <a:r>
              <a:rPr lang="es-ES_tradnl" sz="1200" kern="1200" dirty="0" smtClean="0">
                <a:solidFill>
                  <a:schemeClr val="tx1"/>
                </a:solidFill>
                <a:effectLst/>
                <a:latin typeface="+mn-lt"/>
                <a:ea typeface="+mn-ea"/>
                <a:cs typeface="+mn-cs"/>
              </a:rPr>
              <a:t> de movilidad para movilidad inter 3GPP, Nivel de paquetes de transporte marcando el </a:t>
            </a:r>
            <a:r>
              <a:rPr lang="es-ES_tradnl" sz="1200" kern="1200" dirty="0" err="1" smtClean="0">
                <a:solidFill>
                  <a:schemeClr val="tx1"/>
                </a:solidFill>
                <a:effectLst/>
                <a:latin typeface="+mn-lt"/>
                <a:ea typeface="+mn-ea"/>
                <a:cs typeface="+mn-cs"/>
              </a:rPr>
              <a:t>uplink</a:t>
            </a:r>
            <a:r>
              <a:rPr lang="es-ES_tradnl" sz="1200" kern="1200" dirty="0" smtClean="0">
                <a:solidFill>
                  <a:schemeClr val="tx1"/>
                </a:solidFill>
                <a:effectLst/>
                <a:latin typeface="+mn-lt"/>
                <a:ea typeface="+mn-ea"/>
                <a:cs typeface="+mn-cs"/>
              </a:rPr>
              <a:t> y </a:t>
            </a:r>
            <a:r>
              <a:rPr lang="es-ES_tradnl" sz="1200" kern="1200" dirty="0" err="1" smtClean="0">
                <a:solidFill>
                  <a:schemeClr val="tx1"/>
                </a:solidFill>
                <a:effectLst/>
                <a:latin typeface="+mn-lt"/>
                <a:ea typeface="+mn-ea"/>
                <a:cs typeface="+mn-cs"/>
              </a:rPr>
              <a:t>downlink</a:t>
            </a:r>
            <a:r>
              <a:rPr lang="es-ES_tradnl" sz="1200" kern="1200" dirty="0" smtClean="0">
                <a:solidFill>
                  <a:schemeClr val="tx1"/>
                </a:solidFill>
                <a:effectLst/>
                <a:latin typeface="+mn-lt"/>
                <a:ea typeface="+mn-ea"/>
                <a:cs typeface="+mn-cs"/>
              </a:rPr>
              <a:t>, basado en el </a:t>
            </a:r>
            <a:r>
              <a:rPr lang="es-ES_tradnl" sz="1200" kern="1200" dirty="0" err="1" smtClean="0">
                <a:solidFill>
                  <a:schemeClr val="tx1"/>
                </a:solidFill>
                <a:effectLst/>
                <a:latin typeface="+mn-lt"/>
                <a:ea typeface="+mn-ea"/>
                <a:cs typeface="+mn-cs"/>
              </a:rPr>
              <a:t>QCI</a:t>
            </a:r>
            <a:r>
              <a:rPr lang="es-ES_tradnl" sz="1200" kern="1200" dirty="0" smtClean="0">
                <a:solidFill>
                  <a:schemeClr val="tx1"/>
                </a:solidFill>
                <a:effectLst/>
                <a:latin typeface="+mn-lt"/>
                <a:ea typeface="+mn-ea"/>
                <a:cs typeface="+mn-cs"/>
              </a:rPr>
              <a:t> y la portadora </a:t>
            </a:r>
            <a:r>
              <a:rPr lang="es-ES_tradnl" sz="1200" kern="1200" dirty="0" err="1" smtClean="0">
                <a:solidFill>
                  <a:schemeClr val="tx1"/>
                </a:solidFill>
                <a:effectLst/>
                <a:latin typeface="+mn-lt"/>
                <a:ea typeface="+mn-ea"/>
                <a:cs typeface="+mn-cs"/>
              </a:rPr>
              <a:t>asociado.Contabilización</a:t>
            </a:r>
            <a:r>
              <a:rPr lang="es-ES_tradnl" sz="1200" kern="1200" dirty="0" smtClean="0">
                <a:solidFill>
                  <a:schemeClr val="tx1"/>
                </a:solidFill>
                <a:effectLst/>
                <a:latin typeface="+mn-lt"/>
                <a:ea typeface="+mn-ea"/>
                <a:cs typeface="+mn-cs"/>
              </a:rPr>
              <a:t> para la tarifación interpretadora, la S-</a:t>
            </a:r>
            <a:r>
              <a:rPr lang="es-ES_tradnl" sz="1200" kern="1200" dirty="0" err="1" smtClean="0">
                <a:solidFill>
                  <a:schemeClr val="tx1"/>
                </a:solidFill>
                <a:effectLst/>
                <a:latin typeface="+mn-lt"/>
                <a:ea typeface="+mn-ea"/>
                <a:cs typeface="+mn-cs"/>
              </a:rPr>
              <a:t>GW</a:t>
            </a:r>
            <a:r>
              <a:rPr lang="es-ES_tradnl" sz="1200" kern="1200" dirty="0" smtClean="0">
                <a:solidFill>
                  <a:schemeClr val="tx1"/>
                </a:solidFill>
                <a:effectLst/>
                <a:latin typeface="+mn-lt"/>
                <a:ea typeface="+mn-ea"/>
                <a:cs typeface="+mn-cs"/>
              </a:rPr>
              <a:t> genera datos de contabilización de datos por UE y portadora.</a:t>
            </a:r>
          </a:p>
          <a:p>
            <a:pPr lvl="0"/>
            <a:r>
              <a:rPr lang="en-US" sz="1200" b="1" kern="1200" dirty="0" smtClean="0">
                <a:solidFill>
                  <a:schemeClr val="tx1"/>
                </a:solidFill>
                <a:effectLst/>
                <a:latin typeface="+mn-lt"/>
                <a:ea typeface="+mn-ea"/>
                <a:cs typeface="+mn-cs"/>
              </a:rPr>
              <a:t>P-</a:t>
            </a:r>
            <a:r>
              <a:rPr lang="en-US" sz="1200" b="1" kern="1200" dirty="0" err="1" smtClean="0">
                <a:solidFill>
                  <a:schemeClr val="tx1"/>
                </a:solidFill>
                <a:effectLst/>
                <a:latin typeface="+mn-lt"/>
                <a:ea typeface="+mn-ea"/>
                <a:cs typeface="+mn-cs"/>
              </a:rPr>
              <a:t>G</a:t>
            </a:r>
            <a:r>
              <a:rPr lang="en-US" sz="1200" kern="1200" dirty="0" err="1" smtClean="0">
                <a:solidFill>
                  <a:schemeClr val="tx1"/>
                </a:solidFill>
                <a:effectLst/>
                <a:latin typeface="+mn-lt"/>
                <a:ea typeface="+mn-ea"/>
                <a:cs typeface="+mn-cs"/>
              </a:rPr>
              <a:t>W</a:t>
            </a:r>
            <a:r>
              <a:rPr lang="en-US" sz="1200" kern="1200" dirty="0" smtClean="0">
                <a:solidFill>
                  <a:schemeClr val="tx1"/>
                </a:solidFill>
                <a:effectLst/>
                <a:latin typeface="+mn-lt"/>
                <a:ea typeface="+mn-ea"/>
                <a:cs typeface="+mn-cs"/>
              </a:rPr>
              <a:t> </a:t>
            </a:r>
            <a:r>
              <a:rPr lang="es-ES_tradnl" sz="1200" kern="1200" dirty="0" smtClean="0">
                <a:solidFill>
                  <a:schemeClr val="tx1"/>
                </a:solidFill>
                <a:effectLst/>
                <a:latin typeface="+mn-lt"/>
                <a:ea typeface="+mn-ea"/>
                <a:cs typeface="+mn-cs"/>
              </a:rPr>
              <a:t>Asignación del IP al </a:t>
            </a:r>
            <a:r>
              <a:rPr lang="es-ES_tradnl" sz="1200" kern="1200" dirty="0" err="1" smtClean="0">
                <a:solidFill>
                  <a:schemeClr val="tx1"/>
                </a:solidFill>
                <a:effectLst/>
                <a:latin typeface="+mn-lt"/>
                <a:ea typeface="+mn-ea"/>
                <a:cs typeface="+mn-cs"/>
              </a:rPr>
              <a:t>UE,Filtrado</a:t>
            </a:r>
            <a:r>
              <a:rPr lang="es-ES_tradnl" sz="1200" kern="1200" dirty="0" smtClean="0">
                <a:solidFill>
                  <a:schemeClr val="tx1"/>
                </a:solidFill>
                <a:effectLst/>
                <a:latin typeface="+mn-lt"/>
                <a:ea typeface="+mn-ea"/>
                <a:cs typeface="+mn-cs"/>
              </a:rPr>
              <a:t> de paquetes por </a:t>
            </a:r>
            <a:r>
              <a:rPr lang="es-ES_tradnl" sz="1200" kern="1200" dirty="0" err="1" smtClean="0">
                <a:solidFill>
                  <a:schemeClr val="tx1"/>
                </a:solidFill>
                <a:effectLst/>
                <a:latin typeface="+mn-lt"/>
                <a:ea typeface="+mn-ea"/>
                <a:cs typeface="+mn-cs"/>
              </a:rPr>
              <a:t>usuario,Servicio</a:t>
            </a:r>
            <a:r>
              <a:rPr lang="es-ES_tradnl" sz="1200" kern="1200" dirty="0" smtClean="0">
                <a:solidFill>
                  <a:schemeClr val="tx1"/>
                </a:solidFill>
                <a:effectLst/>
                <a:latin typeface="+mn-lt"/>
                <a:ea typeface="+mn-ea"/>
                <a:cs typeface="+mn-cs"/>
              </a:rPr>
              <a:t> de tarifación </a:t>
            </a:r>
            <a:r>
              <a:rPr lang="es-ES_tradnl" sz="1200" kern="1200" dirty="0" err="1" smtClean="0">
                <a:solidFill>
                  <a:schemeClr val="tx1"/>
                </a:solidFill>
                <a:effectLst/>
                <a:latin typeface="+mn-lt"/>
                <a:ea typeface="+mn-ea"/>
                <a:cs typeface="+mn-cs"/>
              </a:rPr>
              <a:t>UL</a:t>
            </a:r>
            <a:r>
              <a:rPr lang="es-ES_tradnl" sz="1200" kern="1200" dirty="0" smtClean="0">
                <a:solidFill>
                  <a:schemeClr val="tx1"/>
                </a:solidFill>
                <a:effectLst/>
                <a:latin typeface="+mn-lt"/>
                <a:ea typeface="+mn-ea"/>
                <a:cs typeface="+mn-cs"/>
              </a:rPr>
              <a:t> and DL Detección de </a:t>
            </a:r>
            <a:r>
              <a:rPr lang="es-ES_tradnl" sz="1200" kern="1200" dirty="0" err="1" smtClean="0">
                <a:solidFill>
                  <a:schemeClr val="tx1"/>
                </a:solidFill>
                <a:effectLst/>
                <a:latin typeface="+mn-lt"/>
                <a:ea typeface="+mn-ea"/>
                <a:cs typeface="+mn-cs"/>
              </a:rPr>
              <a:t>paquetes,Funciones</a:t>
            </a:r>
            <a:r>
              <a:rPr lang="es-ES_tradnl" sz="1200" kern="1200" dirty="0" smtClean="0">
                <a:solidFill>
                  <a:schemeClr val="tx1"/>
                </a:solidFill>
                <a:effectLst/>
                <a:latin typeface="+mn-lt"/>
                <a:ea typeface="+mn-ea"/>
                <a:cs typeface="+mn-cs"/>
              </a:rPr>
              <a:t> de DHCPv4 y DHCPv6Vinculación de portadora para </a:t>
            </a:r>
            <a:r>
              <a:rPr lang="es-ES_tradnl" sz="1200" kern="1200" dirty="0" err="1" smtClean="0">
                <a:solidFill>
                  <a:schemeClr val="tx1"/>
                </a:solidFill>
                <a:effectLst/>
                <a:latin typeface="+mn-lt"/>
                <a:ea typeface="+mn-ea"/>
                <a:cs typeface="+mn-cs"/>
              </a:rPr>
              <a:t>UL</a:t>
            </a:r>
            <a:r>
              <a:rPr lang="es-ES_tradnl" sz="1200" kern="1200" dirty="0" smtClean="0">
                <a:solidFill>
                  <a:schemeClr val="tx1"/>
                </a:solidFill>
                <a:effectLst/>
                <a:latin typeface="+mn-lt"/>
                <a:ea typeface="+mn-ea"/>
                <a:cs typeface="+mn-cs"/>
              </a:rPr>
              <a:t> y </a:t>
            </a:r>
            <a:r>
              <a:rPr lang="es-ES_tradnl" sz="1200" kern="1200" dirty="0" err="1" smtClean="0">
                <a:solidFill>
                  <a:schemeClr val="tx1"/>
                </a:solidFill>
                <a:effectLst/>
                <a:latin typeface="+mn-lt"/>
                <a:ea typeface="+mn-ea"/>
                <a:cs typeface="+mn-cs"/>
              </a:rPr>
              <a:t>DL,Reforzamiento</a:t>
            </a:r>
            <a:r>
              <a:rPr lang="es-ES_tradnl" sz="1200" kern="1200" dirty="0" smtClean="0">
                <a:solidFill>
                  <a:schemeClr val="tx1"/>
                </a:solidFill>
                <a:effectLst/>
                <a:latin typeface="+mn-lt"/>
                <a:ea typeface="+mn-ea"/>
                <a:cs typeface="+mn-cs"/>
              </a:rPr>
              <a:t> de la tasa de transmisión del DL a través de la acumulación de </a:t>
            </a:r>
            <a:r>
              <a:rPr lang="es-ES_tradnl" sz="1200" kern="1200" dirty="0" err="1" smtClean="0">
                <a:solidFill>
                  <a:schemeClr val="tx1"/>
                </a:solidFill>
                <a:effectLst/>
                <a:latin typeface="+mn-lt"/>
                <a:ea typeface="+mn-ea"/>
                <a:cs typeface="+mn-cs"/>
              </a:rPr>
              <a:t>MBRs</a:t>
            </a:r>
            <a:r>
              <a:rPr lang="es-ES_tradnl" sz="1200" kern="1200" dirty="0" smtClean="0">
                <a:solidFill>
                  <a:schemeClr val="tx1"/>
                </a:solidFill>
                <a:effectLst/>
                <a:latin typeface="+mn-lt"/>
                <a:ea typeface="+mn-ea"/>
                <a:cs typeface="+mn-cs"/>
              </a:rPr>
              <a:t>(</a:t>
            </a:r>
            <a:r>
              <a:rPr lang="es-ES_tradnl" sz="1200" i="1" kern="1200" dirty="0" err="1" smtClean="0">
                <a:solidFill>
                  <a:schemeClr val="tx1"/>
                </a:solidFill>
                <a:effectLst/>
                <a:latin typeface="+mn-lt"/>
                <a:ea typeface="+mn-ea"/>
                <a:cs typeface="+mn-cs"/>
              </a:rPr>
              <a:t>Maximum</a:t>
            </a:r>
            <a:r>
              <a:rPr lang="es-ES_tradnl" sz="1200" i="1" kern="1200" dirty="0" smtClean="0">
                <a:solidFill>
                  <a:schemeClr val="tx1"/>
                </a:solidFill>
                <a:effectLst/>
                <a:latin typeface="+mn-lt"/>
                <a:ea typeface="+mn-ea"/>
                <a:cs typeface="+mn-cs"/>
              </a:rPr>
              <a:t> Bit </a:t>
            </a:r>
            <a:r>
              <a:rPr lang="es-ES_tradnl" sz="1200" i="1" kern="1200" dirty="0" err="1" smtClean="0">
                <a:solidFill>
                  <a:schemeClr val="tx1"/>
                </a:solidFill>
                <a:effectLst/>
                <a:latin typeface="+mn-lt"/>
                <a:ea typeface="+mn-ea"/>
                <a:cs typeface="+mn-cs"/>
              </a:rPr>
              <a:t>Rate</a:t>
            </a:r>
            <a:r>
              <a:rPr lang="es-ES_tradnl" sz="1200" kern="1200" dirty="0" smtClean="0">
                <a:solidFill>
                  <a:schemeClr val="tx1"/>
                </a:solidFill>
                <a:effectLst/>
                <a:latin typeface="+mn-lt"/>
                <a:ea typeface="+mn-ea"/>
                <a:cs typeface="+mn-cs"/>
              </a:rPr>
              <a:t>) de los </a:t>
            </a:r>
            <a:r>
              <a:rPr lang="es-ES_tradnl" sz="1200" kern="1200" dirty="0" err="1" smtClean="0">
                <a:solidFill>
                  <a:schemeClr val="tx1"/>
                </a:solidFill>
                <a:effectLst/>
                <a:latin typeface="+mn-lt"/>
                <a:ea typeface="+mn-ea"/>
                <a:cs typeface="+mn-cs"/>
              </a:rPr>
              <a:t>SDFs</a:t>
            </a:r>
            <a:r>
              <a:rPr lang="es-ES_tradnl" sz="1200" kern="1200" dirty="0" smtClean="0">
                <a:solidFill>
                  <a:schemeClr val="tx1"/>
                </a:solidFill>
                <a:effectLst/>
                <a:latin typeface="+mn-lt"/>
                <a:ea typeface="+mn-ea"/>
                <a:cs typeface="+mn-cs"/>
              </a:rPr>
              <a:t>(</a:t>
            </a:r>
            <a:r>
              <a:rPr lang="es-ES_tradnl" sz="1200" i="1" kern="1200" dirty="0" err="1" smtClean="0">
                <a:solidFill>
                  <a:schemeClr val="tx1"/>
                </a:solidFill>
                <a:effectLst/>
                <a:latin typeface="+mn-lt"/>
                <a:ea typeface="+mn-ea"/>
                <a:cs typeface="+mn-cs"/>
              </a:rPr>
              <a:t>Service</a:t>
            </a:r>
            <a:r>
              <a:rPr lang="es-ES_tradnl" sz="1200" i="1" kern="1200" dirty="0" smtClean="0">
                <a:solidFill>
                  <a:schemeClr val="tx1"/>
                </a:solidFill>
                <a:effectLst/>
                <a:latin typeface="+mn-lt"/>
                <a:ea typeface="+mn-ea"/>
                <a:cs typeface="+mn-cs"/>
              </a:rPr>
              <a:t> Data </a:t>
            </a:r>
            <a:r>
              <a:rPr lang="es-ES_tradnl" sz="1200" i="1" kern="1200" dirty="0" err="1" smtClean="0">
                <a:solidFill>
                  <a:schemeClr val="tx1"/>
                </a:solidFill>
                <a:effectLst/>
                <a:latin typeface="+mn-lt"/>
                <a:ea typeface="+mn-ea"/>
                <a:cs typeface="+mn-cs"/>
              </a:rPr>
              <a:t>Flow</a:t>
            </a:r>
            <a:r>
              <a:rPr lang="es-ES_tradnl" sz="1200" kern="1200" dirty="0" smtClean="0">
                <a:solidFill>
                  <a:schemeClr val="tx1"/>
                </a:solidFill>
                <a:effectLst/>
                <a:latin typeface="+mn-lt"/>
                <a:ea typeface="+mn-ea"/>
                <a:cs typeface="+mn-cs"/>
              </a:rPr>
              <a:t>) agregados.</a:t>
            </a:r>
          </a:p>
          <a:p>
            <a:r>
              <a:rPr lang="es-ES_tradnl" sz="1200" kern="1200" dirty="0" smtClean="0">
                <a:solidFill>
                  <a:schemeClr val="tx1"/>
                </a:solidFill>
                <a:effectLst/>
                <a:latin typeface="+mn-lt"/>
                <a:ea typeface="+mn-ea"/>
                <a:cs typeface="+mn-cs"/>
              </a:rPr>
              <a:t>Contabilización para la tarifación inter-operadora</a:t>
            </a:r>
            <a:endParaRPr lang="es-ES_tradnl" dirty="0"/>
          </a:p>
        </p:txBody>
      </p:sp>
      <p:sp>
        <p:nvSpPr>
          <p:cNvPr id="4" name="Slide Number Placeholder 3"/>
          <p:cNvSpPr>
            <a:spLocks noGrp="1"/>
          </p:cNvSpPr>
          <p:nvPr>
            <p:ph type="sldNum" sz="quarter" idx="10"/>
          </p:nvPr>
        </p:nvSpPr>
        <p:spPr/>
        <p:txBody>
          <a:bodyPr/>
          <a:lstStyle/>
          <a:p>
            <a:fld id="{CB9EEB18-7E97-4A26-BEB0-5ADD11144B06}" type="slidenum">
              <a:rPr lang="es-ES_tradnl" smtClean="0"/>
              <a:t>6</a:t>
            </a:fld>
            <a:endParaRPr lang="es-ES_tradnl"/>
          </a:p>
        </p:txBody>
      </p:sp>
    </p:spTree>
    <p:extLst>
      <p:ext uri="{BB962C8B-B14F-4D97-AF65-F5344CB8AC3E}">
        <p14:creationId xmlns:p14="http://schemas.microsoft.com/office/powerpoint/2010/main" val="1702657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s-ES_tradnl" sz="1200" kern="1200" dirty="0" err="1" smtClean="0">
                <a:solidFill>
                  <a:schemeClr val="tx1"/>
                </a:solidFill>
                <a:effectLst/>
                <a:latin typeface="+mn-lt"/>
                <a:ea typeface="+mn-ea"/>
                <a:cs typeface="+mn-cs"/>
              </a:rPr>
              <a:t>CNT</a:t>
            </a:r>
            <a:r>
              <a:rPr lang="es-ES_tradnl" sz="1200" kern="1200" dirty="0" smtClean="0">
                <a:solidFill>
                  <a:schemeClr val="tx1"/>
                </a:solidFill>
                <a:effectLst/>
                <a:latin typeface="+mn-lt"/>
                <a:ea typeface="+mn-ea"/>
                <a:cs typeface="+mn-cs"/>
              </a:rPr>
              <a:t> .- Es la tarjeta de control que desempeña el procesamiento IP, el control de procesamiento de las llamados, operaciones de administración y mantenimiento </a:t>
            </a:r>
            <a:r>
              <a:rPr lang="es-ES_tradnl" sz="1200" kern="1200" dirty="0" err="1" smtClean="0">
                <a:solidFill>
                  <a:schemeClr val="tx1"/>
                </a:solidFill>
                <a:effectLst/>
                <a:latin typeface="+mn-lt"/>
                <a:ea typeface="+mn-ea"/>
                <a:cs typeface="+mn-cs"/>
              </a:rPr>
              <a:t>OAM</a:t>
            </a:r>
            <a:r>
              <a:rPr lang="es-ES_tradnl" sz="1200" kern="1200" dirty="0" smtClean="0">
                <a:solidFill>
                  <a:schemeClr val="tx1"/>
                </a:solidFill>
                <a:effectLst/>
                <a:latin typeface="+mn-lt"/>
                <a:ea typeface="+mn-ea"/>
                <a:cs typeface="+mn-cs"/>
              </a:rPr>
              <a:t>, procesamiento S1/X2, procesamiento </a:t>
            </a:r>
            <a:r>
              <a:rPr lang="es-ES_tradnl" sz="1200" kern="1200" dirty="0" err="1" smtClean="0">
                <a:solidFill>
                  <a:schemeClr val="tx1"/>
                </a:solidFill>
                <a:effectLst/>
                <a:latin typeface="+mn-lt"/>
                <a:ea typeface="+mn-ea"/>
                <a:cs typeface="+mn-cs"/>
              </a:rPr>
              <a:t>NAT</a:t>
            </a:r>
            <a:r>
              <a:rPr lang="es-ES_tradnl" sz="1200" kern="1200" dirty="0" smtClean="0">
                <a:solidFill>
                  <a:schemeClr val="tx1"/>
                </a:solidFill>
                <a:effectLst/>
                <a:latin typeface="+mn-lt"/>
                <a:ea typeface="+mn-ea"/>
                <a:cs typeface="+mn-cs"/>
              </a:rPr>
              <a:t>, control de banda, y colección de datos de información fallido, esto es realizado por CPU de alto procesamiento y </a:t>
            </a:r>
            <a:r>
              <a:rPr lang="es-ES_tradnl" sz="1200" kern="1200" dirty="0" err="1" smtClean="0">
                <a:solidFill>
                  <a:schemeClr val="tx1"/>
                </a:solidFill>
                <a:effectLst/>
                <a:latin typeface="+mn-lt"/>
                <a:ea typeface="+mn-ea"/>
                <a:cs typeface="+mn-cs"/>
              </a:rPr>
              <a:t>FPGA</a:t>
            </a:r>
            <a:r>
              <a:rPr lang="es-ES_tradnl" sz="1200" kern="1200" dirty="0" smtClean="0">
                <a:solidFill>
                  <a:schemeClr val="tx1"/>
                </a:solidFill>
                <a:effectLst/>
                <a:latin typeface="+mn-lt"/>
                <a:ea typeface="+mn-ea"/>
                <a:cs typeface="+mn-cs"/>
              </a:rPr>
              <a:t>. </a:t>
            </a:r>
          </a:p>
          <a:p>
            <a:pPr lvl="0"/>
            <a:r>
              <a:rPr lang="es-ES_tradnl" sz="1200" kern="1200" dirty="0" smtClean="0">
                <a:solidFill>
                  <a:schemeClr val="tx1"/>
                </a:solidFill>
                <a:effectLst/>
                <a:latin typeface="+mn-lt"/>
                <a:ea typeface="+mn-ea"/>
                <a:cs typeface="+mn-cs"/>
              </a:rPr>
              <a:t>El software instalado en el </a:t>
            </a:r>
            <a:r>
              <a:rPr lang="es-ES_tradnl" sz="1200" kern="1200" dirty="0" err="1" smtClean="0">
                <a:solidFill>
                  <a:schemeClr val="tx1"/>
                </a:solidFill>
                <a:effectLst/>
                <a:latin typeface="+mn-lt"/>
                <a:ea typeface="+mn-ea"/>
                <a:cs typeface="+mn-cs"/>
              </a:rPr>
              <a:t>APL</a:t>
            </a:r>
            <a:r>
              <a:rPr lang="es-ES_tradnl" sz="1200" kern="1200" dirty="0" smtClean="0">
                <a:solidFill>
                  <a:schemeClr val="tx1"/>
                </a:solidFill>
                <a:effectLst/>
                <a:latin typeface="+mn-lt"/>
                <a:ea typeface="+mn-ea"/>
                <a:cs typeface="+mn-cs"/>
              </a:rPr>
              <a:t> cumple las especificaciones de los estándares y es responsable del control de las llamadas, incluyendo el bloqueo de las celdas y la detección de las llamadas</a:t>
            </a:r>
          </a:p>
          <a:p>
            <a:pPr lvl="0"/>
            <a:r>
              <a:rPr lang="es-ES_tradnl" sz="1200" kern="1200" dirty="0" err="1" smtClean="0">
                <a:solidFill>
                  <a:schemeClr val="tx1"/>
                </a:solidFill>
                <a:effectLst/>
                <a:latin typeface="+mn-lt"/>
                <a:ea typeface="+mn-ea"/>
                <a:cs typeface="+mn-cs"/>
              </a:rPr>
              <a:t>BB</a:t>
            </a:r>
            <a:r>
              <a:rPr lang="es-ES_tradnl" sz="1200" kern="1200" dirty="0" smtClean="0">
                <a:solidFill>
                  <a:schemeClr val="tx1"/>
                </a:solidFill>
                <a:effectLst/>
                <a:latin typeface="+mn-lt"/>
                <a:ea typeface="+mn-ea"/>
                <a:cs typeface="+mn-cs"/>
              </a:rPr>
              <a:t>.- Realiza el proceso de control para cada capa del </a:t>
            </a:r>
            <a:r>
              <a:rPr lang="es-ES_tradnl" sz="1200" kern="1200" dirty="0" err="1" smtClean="0">
                <a:solidFill>
                  <a:schemeClr val="tx1"/>
                </a:solidFill>
                <a:effectLst/>
                <a:latin typeface="+mn-lt"/>
                <a:ea typeface="+mn-ea"/>
                <a:cs typeface="+mn-cs"/>
              </a:rPr>
              <a:t>RCL</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PDCP</a:t>
            </a:r>
            <a:r>
              <a:rPr lang="es-ES_tradnl" sz="1200" kern="1200" dirty="0" smtClean="0">
                <a:solidFill>
                  <a:schemeClr val="tx1"/>
                </a:solidFill>
                <a:effectLst/>
                <a:latin typeface="+mn-lt"/>
                <a:ea typeface="+mn-ea"/>
                <a:cs typeface="+mn-cs"/>
              </a:rPr>
              <a:t>, MAC y </a:t>
            </a:r>
            <a:r>
              <a:rPr lang="es-ES_tradnl" sz="1200" kern="1200" dirty="0" err="1" smtClean="0">
                <a:solidFill>
                  <a:schemeClr val="tx1"/>
                </a:solidFill>
                <a:effectLst/>
                <a:latin typeface="+mn-lt"/>
                <a:ea typeface="+mn-ea"/>
                <a:cs typeface="+mn-cs"/>
              </a:rPr>
              <a:t>PHU.EL</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BB</a:t>
            </a:r>
            <a:r>
              <a:rPr lang="es-ES_tradnl" sz="1200" kern="1200" dirty="0" smtClean="0">
                <a:solidFill>
                  <a:schemeClr val="tx1"/>
                </a:solidFill>
                <a:effectLst/>
                <a:latin typeface="+mn-lt"/>
                <a:ea typeface="+mn-ea"/>
                <a:cs typeface="+mn-cs"/>
              </a:rPr>
              <a:t> es la parte funcional responsable por la banda base digital incluyendo el procesamiento MIMO, modulación multinivel, procesamiento </a:t>
            </a:r>
            <a:r>
              <a:rPr lang="es-ES_tradnl" sz="1200" kern="1200" dirty="0" err="1" smtClean="0">
                <a:solidFill>
                  <a:schemeClr val="tx1"/>
                </a:solidFill>
                <a:effectLst/>
                <a:latin typeface="+mn-lt"/>
                <a:ea typeface="+mn-ea"/>
                <a:cs typeface="+mn-cs"/>
              </a:rPr>
              <a:t>OFDMA</a:t>
            </a:r>
            <a:r>
              <a:rPr lang="es-ES_tradnl" sz="1200" kern="1200" dirty="0" smtClean="0">
                <a:solidFill>
                  <a:schemeClr val="tx1"/>
                </a:solidFill>
                <a:effectLst/>
                <a:latin typeface="+mn-lt"/>
                <a:ea typeface="+mn-ea"/>
                <a:cs typeface="+mn-cs"/>
              </a:rPr>
              <a:t>, procesamiento SC-</a:t>
            </a:r>
            <a:r>
              <a:rPr lang="es-ES_tradnl" sz="1200" kern="1200" dirty="0" err="1" smtClean="0">
                <a:solidFill>
                  <a:schemeClr val="tx1"/>
                </a:solidFill>
                <a:effectLst/>
                <a:latin typeface="+mn-lt"/>
                <a:ea typeface="+mn-ea"/>
                <a:cs typeface="+mn-cs"/>
              </a:rPr>
              <a:t>FDMA</a:t>
            </a:r>
            <a:r>
              <a:rPr lang="es-ES_tradnl" sz="1200" kern="1200" dirty="0" smtClean="0">
                <a:solidFill>
                  <a:schemeClr val="tx1"/>
                </a:solidFill>
                <a:effectLst/>
                <a:latin typeface="+mn-lt"/>
                <a:ea typeface="+mn-ea"/>
                <a:cs typeface="+mn-cs"/>
              </a:rPr>
              <a:t>, procesamiento </a:t>
            </a:r>
            <a:r>
              <a:rPr lang="es-ES_tradnl" sz="1200" kern="1200" dirty="0" err="1" smtClean="0">
                <a:solidFill>
                  <a:schemeClr val="tx1"/>
                </a:solidFill>
                <a:effectLst/>
                <a:latin typeface="+mn-lt"/>
                <a:ea typeface="+mn-ea"/>
                <a:cs typeface="+mn-cs"/>
              </a:rPr>
              <a:t>AMC</a:t>
            </a:r>
            <a:r>
              <a:rPr lang="es-ES_tradnl" sz="1200" kern="1200" dirty="0" smtClean="0">
                <a:solidFill>
                  <a:schemeClr val="tx1"/>
                </a:solidFill>
                <a:effectLst/>
                <a:latin typeface="+mn-lt"/>
                <a:ea typeface="+mn-ea"/>
                <a:cs typeface="+mn-cs"/>
              </a:rPr>
              <a:t>, procesamiento H-</a:t>
            </a:r>
            <a:r>
              <a:rPr lang="es-ES_tradnl" sz="1200" kern="1200" dirty="0" err="1" smtClean="0">
                <a:solidFill>
                  <a:schemeClr val="tx1"/>
                </a:solidFill>
                <a:effectLst/>
                <a:latin typeface="+mn-lt"/>
                <a:ea typeface="+mn-ea"/>
                <a:cs typeface="+mn-cs"/>
              </a:rPr>
              <a:t>ARQ</a:t>
            </a:r>
            <a:r>
              <a:rPr lang="es-ES_tradnl" sz="1200" kern="1200" dirty="0" smtClean="0">
                <a:solidFill>
                  <a:schemeClr val="tx1"/>
                </a:solidFill>
                <a:effectLst/>
                <a:latin typeface="+mn-lt"/>
                <a:ea typeface="+mn-ea"/>
                <a:cs typeface="+mn-cs"/>
              </a:rPr>
              <a:t>, control de la potencia e interferencia inter celdas, esta parte es realizada por un procesador de señales DSP y un </a:t>
            </a:r>
            <a:r>
              <a:rPr lang="es-ES_tradnl" sz="1200" kern="1200" dirty="0" err="1" smtClean="0">
                <a:solidFill>
                  <a:schemeClr val="tx1"/>
                </a:solidFill>
                <a:effectLst/>
                <a:latin typeface="+mn-lt"/>
                <a:ea typeface="+mn-ea"/>
                <a:cs typeface="+mn-cs"/>
              </a:rPr>
              <a:t>FPGA</a:t>
            </a:r>
            <a:r>
              <a:rPr lang="es-ES_tradnl" sz="1200" kern="1200" dirty="0" smtClean="0">
                <a:solidFill>
                  <a:schemeClr val="tx1"/>
                </a:solidFill>
                <a:effectLst/>
                <a:latin typeface="+mn-lt"/>
                <a:ea typeface="+mn-ea"/>
                <a:cs typeface="+mn-cs"/>
              </a:rPr>
              <a:t>.</a:t>
            </a:r>
          </a:p>
          <a:p>
            <a:pPr lvl="0"/>
            <a:r>
              <a:rPr lang="es-ES_tradnl" sz="1200" kern="1200" dirty="0" err="1" smtClean="0">
                <a:solidFill>
                  <a:schemeClr val="tx1"/>
                </a:solidFill>
                <a:effectLst/>
                <a:latin typeface="+mn-lt"/>
                <a:ea typeface="+mn-ea"/>
                <a:cs typeface="+mn-cs"/>
              </a:rPr>
              <a:t>TRX</a:t>
            </a:r>
            <a:r>
              <a:rPr lang="es-ES_tradnl" sz="1200" kern="1200" dirty="0" smtClean="0">
                <a:solidFill>
                  <a:schemeClr val="tx1"/>
                </a:solidFill>
                <a:effectLst/>
                <a:latin typeface="+mn-lt"/>
                <a:ea typeface="+mn-ea"/>
                <a:cs typeface="+mn-cs"/>
              </a:rPr>
              <a:t>.-  Es la parte funcional que se encarga del procesamiento de la señal inalámbrica incluyendo, distorsión, y compensación, conversión D-A, esto es realizado por un CPU y un </a:t>
            </a:r>
            <a:r>
              <a:rPr lang="es-ES_tradnl" sz="1200" kern="1200" dirty="0" err="1" smtClean="0">
                <a:solidFill>
                  <a:schemeClr val="tx1"/>
                </a:solidFill>
                <a:effectLst/>
                <a:latin typeface="+mn-lt"/>
                <a:ea typeface="+mn-ea"/>
                <a:cs typeface="+mn-cs"/>
              </a:rPr>
              <a:t>FPGA</a:t>
            </a:r>
            <a:r>
              <a:rPr lang="es-ES_tradnl" sz="1200" kern="1200" dirty="0" smtClean="0">
                <a:solidFill>
                  <a:schemeClr val="tx1"/>
                </a:solidFill>
                <a:effectLst/>
                <a:latin typeface="+mn-lt"/>
                <a:ea typeface="+mn-ea"/>
                <a:cs typeface="+mn-cs"/>
              </a:rPr>
              <a:t>.</a:t>
            </a:r>
          </a:p>
          <a:p>
            <a:pPr lvl="0"/>
            <a:r>
              <a:rPr lang="es-ES_tradnl" sz="1200" kern="1200" dirty="0" err="1" smtClean="0">
                <a:solidFill>
                  <a:schemeClr val="tx1"/>
                </a:solidFill>
                <a:effectLst/>
                <a:latin typeface="+mn-lt"/>
                <a:ea typeface="+mn-ea"/>
                <a:cs typeface="+mn-cs"/>
              </a:rPr>
              <a:t>AMP</a:t>
            </a:r>
            <a:r>
              <a:rPr lang="es-ES_tradnl" sz="1200" kern="1200" dirty="0" smtClean="0">
                <a:solidFill>
                  <a:schemeClr val="tx1"/>
                </a:solidFill>
                <a:effectLst/>
                <a:latin typeface="+mn-lt"/>
                <a:ea typeface="+mn-ea"/>
                <a:cs typeface="+mn-cs"/>
              </a:rPr>
              <a:t>.- La parte funcional que amplifica las señales inalámbricas para su transmisión</a:t>
            </a:r>
          </a:p>
          <a:p>
            <a:endParaRPr lang="es-ES_tradnl" dirty="0"/>
          </a:p>
        </p:txBody>
      </p:sp>
      <p:sp>
        <p:nvSpPr>
          <p:cNvPr id="4" name="Slide Number Placeholder 3"/>
          <p:cNvSpPr>
            <a:spLocks noGrp="1"/>
          </p:cNvSpPr>
          <p:nvPr>
            <p:ph type="sldNum" sz="quarter" idx="10"/>
          </p:nvPr>
        </p:nvSpPr>
        <p:spPr/>
        <p:txBody>
          <a:bodyPr/>
          <a:lstStyle/>
          <a:p>
            <a:fld id="{CB9EEB18-7E97-4A26-BEB0-5ADD11144B06}" type="slidenum">
              <a:rPr lang="es-ES_tradnl" smtClean="0"/>
              <a:t>8</a:t>
            </a:fld>
            <a:endParaRPr lang="es-ES_tradnl"/>
          </a:p>
        </p:txBody>
      </p:sp>
    </p:spTree>
    <p:extLst>
      <p:ext uri="{BB962C8B-B14F-4D97-AF65-F5344CB8AC3E}">
        <p14:creationId xmlns:p14="http://schemas.microsoft.com/office/powerpoint/2010/main" val="889499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kern="1200" dirty="0" smtClean="0">
                <a:solidFill>
                  <a:schemeClr val="tx1"/>
                </a:solidFill>
                <a:effectLst/>
                <a:latin typeface="+mn-lt"/>
                <a:ea typeface="+mn-ea"/>
                <a:cs typeface="+mn-cs"/>
              </a:rPr>
              <a:t>Arreglos de múltiples antenas pueden compensar cuando existe pérdidas de </a:t>
            </a:r>
            <a:r>
              <a:rPr lang="es-ES_tradnl" sz="1200" kern="1200" dirty="0" err="1" smtClean="0">
                <a:solidFill>
                  <a:schemeClr val="tx1"/>
                </a:solidFill>
                <a:effectLst/>
                <a:latin typeface="+mn-lt"/>
                <a:ea typeface="+mn-ea"/>
                <a:cs typeface="+mn-cs"/>
              </a:rPr>
              <a:t>SNR</a:t>
            </a:r>
            <a:r>
              <a:rPr lang="es-ES_tradnl" sz="1200" kern="1200" dirty="0" smtClean="0">
                <a:solidFill>
                  <a:schemeClr val="tx1"/>
                </a:solidFill>
                <a:effectLst/>
                <a:latin typeface="+mn-lt"/>
                <a:ea typeface="+mn-ea"/>
                <a:cs typeface="+mn-cs"/>
              </a:rPr>
              <a:t> debido a las condiciones </a:t>
            </a:r>
            <a:r>
              <a:rPr lang="es-ES_tradnl" sz="1200" kern="1200" dirty="0" err="1" smtClean="0">
                <a:solidFill>
                  <a:schemeClr val="tx1"/>
                </a:solidFill>
                <a:effectLst/>
                <a:latin typeface="+mn-lt"/>
                <a:ea typeface="+mn-ea"/>
                <a:cs typeface="+mn-cs"/>
              </a:rPr>
              <a:t>multitrayecto</a:t>
            </a:r>
            <a:r>
              <a:rPr lang="es-ES_tradnl" sz="1200" kern="1200" dirty="0" smtClean="0">
                <a:solidFill>
                  <a:schemeClr val="tx1"/>
                </a:solidFill>
                <a:effectLst/>
                <a:latin typeface="+mn-lt"/>
                <a:ea typeface="+mn-ea"/>
                <a:cs typeface="+mn-cs"/>
              </a:rPr>
              <a:t> que tienen diferentes características, combinando técnicas MIMO se puede obtener las pedazos de cada señal obtenida, lo cual mejore los niveles de ganancia </a:t>
            </a:r>
            <a:r>
              <a:rPr lang="es-ES_tradnl" sz="1200" kern="1200" dirty="0" err="1" smtClean="0">
                <a:solidFill>
                  <a:schemeClr val="tx1"/>
                </a:solidFill>
                <a:effectLst/>
                <a:latin typeface="+mn-lt"/>
                <a:ea typeface="+mn-ea"/>
                <a:cs typeface="+mn-cs"/>
              </a:rPr>
              <a:t>SNR</a:t>
            </a:r>
            <a:r>
              <a:rPr lang="es-ES_tradnl" sz="1200" kern="1200" dirty="0" smtClean="0">
                <a:solidFill>
                  <a:schemeClr val="tx1"/>
                </a:solidFill>
                <a:effectLst/>
                <a:latin typeface="+mn-lt"/>
                <a:ea typeface="+mn-ea"/>
                <a:cs typeface="+mn-cs"/>
              </a:rPr>
              <a:t>, lo que junto con esquemas de transmisión como 16QAM, 64QAM se pueda aumentar el </a:t>
            </a:r>
            <a:r>
              <a:rPr lang="es-ES_tradnl" sz="1200" kern="1200" dirty="0" err="1" smtClean="0">
                <a:solidFill>
                  <a:schemeClr val="tx1"/>
                </a:solidFill>
                <a:effectLst/>
                <a:latin typeface="+mn-lt"/>
                <a:ea typeface="+mn-ea"/>
                <a:cs typeface="+mn-cs"/>
              </a:rPr>
              <a:t>throughput</a:t>
            </a:r>
            <a:r>
              <a:rPr lang="es-ES_tradnl" sz="1200" kern="1200" dirty="0" smtClean="0">
                <a:solidFill>
                  <a:schemeClr val="tx1"/>
                </a:solidFill>
                <a:effectLst/>
                <a:latin typeface="+mn-lt"/>
                <a:ea typeface="+mn-ea"/>
                <a:cs typeface="+mn-cs"/>
              </a:rPr>
              <a:t> de la transmisión.</a:t>
            </a:r>
          </a:p>
          <a:p>
            <a:r>
              <a:rPr lang="es-ES_tradnl" sz="1200" b="1" kern="1200" dirty="0" smtClean="0">
                <a:solidFill>
                  <a:schemeClr val="tx1"/>
                </a:solidFill>
                <a:effectLst/>
                <a:latin typeface="+mn-lt"/>
                <a:ea typeface="+mn-ea"/>
                <a:cs typeface="+mn-cs"/>
              </a:rPr>
              <a:t>Modo de </a:t>
            </a:r>
            <a:r>
              <a:rPr lang="es-ES_tradnl" sz="1200" b="1" kern="1200" dirty="0" err="1" smtClean="0">
                <a:solidFill>
                  <a:schemeClr val="tx1"/>
                </a:solidFill>
                <a:effectLst/>
                <a:latin typeface="+mn-lt"/>
                <a:ea typeface="+mn-ea"/>
                <a:cs typeface="+mn-cs"/>
              </a:rPr>
              <a:t>transmision</a:t>
            </a:r>
            <a:endParaRPr lang="es-ES_tradnl" sz="1200" kern="1200" dirty="0" smtClean="0">
              <a:solidFill>
                <a:schemeClr val="tx1"/>
              </a:solidFill>
              <a:effectLst/>
              <a:latin typeface="+mn-lt"/>
              <a:ea typeface="+mn-ea"/>
              <a:cs typeface="+mn-cs"/>
            </a:endParaRPr>
          </a:p>
          <a:p>
            <a:r>
              <a:rPr lang="es-ES_tradnl" sz="1200" b="1" kern="1200" dirty="0" smtClean="0">
                <a:solidFill>
                  <a:schemeClr val="tx1"/>
                </a:solidFill>
                <a:effectLst/>
                <a:latin typeface="+mn-lt"/>
                <a:ea typeface="+mn-ea"/>
                <a:cs typeface="+mn-cs"/>
              </a:rPr>
              <a:t>Descripción</a:t>
            </a:r>
            <a:endParaRPr lang="es-ES_tradnl" sz="1200" kern="1200" dirty="0" smtClean="0">
              <a:solidFill>
                <a:schemeClr val="tx1"/>
              </a:solidFill>
              <a:effectLst/>
              <a:latin typeface="+mn-lt"/>
              <a:ea typeface="+mn-ea"/>
              <a:cs typeface="+mn-cs"/>
            </a:endParaRPr>
          </a:p>
          <a:p>
            <a:r>
              <a:rPr lang="es-ES_tradnl" sz="1200" b="1" kern="1200" dirty="0" smtClean="0">
                <a:solidFill>
                  <a:schemeClr val="tx1"/>
                </a:solidFill>
                <a:effectLst/>
                <a:latin typeface="+mn-lt"/>
                <a:ea typeface="+mn-ea"/>
                <a:cs typeface="+mn-cs"/>
              </a:rPr>
              <a:t>Aplicación</a:t>
            </a:r>
            <a:endParaRPr lang="es-ES_tradnl" sz="1200" kern="1200" dirty="0" smtClean="0">
              <a:solidFill>
                <a:schemeClr val="tx1"/>
              </a:solidFill>
              <a:effectLst/>
              <a:latin typeface="+mn-lt"/>
              <a:ea typeface="+mn-ea"/>
              <a:cs typeface="+mn-cs"/>
            </a:endParaRPr>
          </a:p>
          <a:p>
            <a:r>
              <a:rPr lang="es-ES_tradnl" sz="1200" kern="1200" dirty="0" err="1" smtClean="0">
                <a:solidFill>
                  <a:schemeClr val="tx1"/>
                </a:solidFill>
                <a:effectLst/>
                <a:latin typeface="+mn-lt"/>
                <a:ea typeface="+mn-ea"/>
                <a:cs typeface="+mn-cs"/>
              </a:rPr>
              <a:t>Mode</a:t>
            </a:r>
            <a:r>
              <a:rPr lang="es-ES_tradnl" sz="1200" kern="1200" dirty="0" smtClean="0">
                <a:solidFill>
                  <a:schemeClr val="tx1"/>
                </a:solidFill>
                <a:effectLst/>
                <a:latin typeface="+mn-lt"/>
                <a:ea typeface="+mn-ea"/>
                <a:cs typeface="+mn-cs"/>
              </a:rPr>
              <a:t> 1Single Antena Port (SISO </a:t>
            </a:r>
            <a:r>
              <a:rPr lang="es-ES_tradnl" sz="1200" kern="1200" dirty="0" err="1" smtClean="0">
                <a:solidFill>
                  <a:schemeClr val="tx1"/>
                </a:solidFill>
                <a:effectLst/>
                <a:latin typeface="+mn-lt"/>
                <a:ea typeface="+mn-ea"/>
                <a:cs typeface="+mn-cs"/>
              </a:rPr>
              <a:t>or</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SIMO</a:t>
            </a:r>
            <a:r>
              <a:rPr lang="es-ES_tradnl" sz="1200" kern="1200" dirty="0" smtClean="0">
                <a:solidFill>
                  <a:schemeClr val="tx1"/>
                </a:solidFill>
                <a:effectLst/>
                <a:latin typeface="+mn-lt"/>
                <a:ea typeface="+mn-ea"/>
                <a:cs typeface="+mn-cs"/>
              </a:rPr>
              <a:t>) Controla algunos canales</a:t>
            </a:r>
          </a:p>
          <a:p>
            <a:r>
              <a:rPr lang="es-ES_tradnl" sz="1200" kern="1200" dirty="0" err="1" smtClean="0">
                <a:solidFill>
                  <a:schemeClr val="tx1"/>
                </a:solidFill>
                <a:effectLst/>
                <a:latin typeface="+mn-lt"/>
                <a:ea typeface="+mn-ea"/>
                <a:cs typeface="+mn-cs"/>
              </a:rPr>
              <a:t>Mode</a:t>
            </a:r>
            <a:r>
              <a:rPr lang="es-ES_tradnl" sz="1200" kern="1200" dirty="0" smtClean="0">
                <a:solidFill>
                  <a:schemeClr val="tx1"/>
                </a:solidFill>
                <a:effectLst/>
                <a:latin typeface="+mn-lt"/>
                <a:ea typeface="+mn-ea"/>
                <a:cs typeface="+mn-cs"/>
              </a:rPr>
              <a:t> 2Transmit </a:t>
            </a:r>
            <a:r>
              <a:rPr lang="es-ES_tradnl" sz="1200" kern="1200" dirty="0" err="1" smtClean="0">
                <a:solidFill>
                  <a:schemeClr val="tx1"/>
                </a:solidFill>
                <a:effectLst/>
                <a:latin typeface="+mn-lt"/>
                <a:ea typeface="+mn-ea"/>
                <a:cs typeface="+mn-cs"/>
              </a:rPr>
              <a:t>Diversity</a:t>
            </a:r>
            <a:r>
              <a:rPr lang="es-ES_tradnl" sz="1200" kern="1200" dirty="0" smtClean="0">
                <a:solidFill>
                  <a:schemeClr val="tx1"/>
                </a:solidFill>
                <a:effectLst/>
                <a:latin typeface="+mn-lt"/>
                <a:ea typeface="+mn-ea"/>
                <a:cs typeface="+mn-cs"/>
              </a:rPr>
              <a:t> El modo mas robusto, bajo </a:t>
            </a:r>
            <a:r>
              <a:rPr lang="es-ES_tradnl" sz="1200" kern="1200" dirty="0" err="1" smtClean="0">
                <a:solidFill>
                  <a:schemeClr val="tx1"/>
                </a:solidFill>
                <a:effectLst/>
                <a:latin typeface="+mn-lt"/>
                <a:ea typeface="+mn-ea"/>
                <a:cs typeface="+mn-cs"/>
              </a:rPr>
              <a:t>SINR</a:t>
            </a:r>
            <a:r>
              <a:rPr lang="es-ES_tradnl" sz="1200" kern="1200" dirty="0" smtClean="0">
                <a:solidFill>
                  <a:schemeClr val="tx1"/>
                </a:solidFill>
                <a:effectLst/>
                <a:latin typeface="+mn-lt"/>
                <a:ea typeface="+mn-ea"/>
                <a:cs typeface="+mn-cs"/>
              </a:rPr>
              <a:t>, altas velocidades en UE, controla canales</a:t>
            </a:r>
          </a:p>
          <a:p>
            <a:r>
              <a:rPr lang="es-ES_tradnl" sz="1200" kern="1200" dirty="0" err="1" smtClean="0">
                <a:solidFill>
                  <a:schemeClr val="tx1"/>
                </a:solidFill>
                <a:effectLst/>
                <a:latin typeface="+mn-lt"/>
                <a:ea typeface="+mn-ea"/>
                <a:cs typeface="+mn-cs"/>
              </a:rPr>
              <a:t>Mode</a:t>
            </a:r>
            <a:r>
              <a:rPr lang="es-ES_tradnl" sz="1200" kern="1200" dirty="0" smtClean="0">
                <a:solidFill>
                  <a:schemeClr val="tx1"/>
                </a:solidFill>
                <a:effectLst/>
                <a:latin typeface="+mn-lt"/>
                <a:ea typeface="+mn-ea"/>
                <a:cs typeface="+mn-cs"/>
              </a:rPr>
              <a:t> 3Open-Loop </a:t>
            </a:r>
            <a:r>
              <a:rPr lang="es-ES_tradnl" sz="1200" kern="1200" dirty="0" err="1" smtClean="0">
                <a:solidFill>
                  <a:schemeClr val="tx1"/>
                </a:solidFill>
                <a:effectLst/>
                <a:latin typeface="+mn-lt"/>
                <a:ea typeface="+mn-ea"/>
                <a:cs typeface="+mn-cs"/>
              </a:rPr>
              <a:t>Spatial</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Multiplexing</a:t>
            </a:r>
            <a:r>
              <a:rPr lang="es-ES_tradnl" sz="1200" kern="1200" dirty="0" smtClean="0">
                <a:solidFill>
                  <a:schemeClr val="tx1"/>
                </a:solidFill>
                <a:effectLst/>
                <a:latin typeface="+mn-lt"/>
                <a:ea typeface="+mn-ea"/>
                <a:cs typeface="+mn-cs"/>
              </a:rPr>
              <a:t> alto </a:t>
            </a:r>
            <a:r>
              <a:rPr lang="es-ES_tradnl" sz="1200" kern="1200" dirty="0" err="1" smtClean="0">
                <a:solidFill>
                  <a:schemeClr val="tx1"/>
                </a:solidFill>
                <a:effectLst/>
                <a:latin typeface="+mn-lt"/>
                <a:ea typeface="+mn-ea"/>
                <a:cs typeface="+mn-cs"/>
              </a:rPr>
              <a:t>SINR</a:t>
            </a:r>
            <a:r>
              <a:rPr lang="es-ES_tradnl" sz="1200" kern="1200" dirty="0" smtClean="0">
                <a:solidFill>
                  <a:schemeClr val="tx1"/>
                </a:solidFill>
                <a:effectLst/>
                <a:latin typeface="+mn-lt"/>
                <a:ea typeface="+mn-ea"/>
                <a:cs typeface="+mn-cs"/>
              </a:rPr>
              <a:t>, altas velocidades en UE</a:t>
            </a:r>
          </a:p>
          <a:p>
            <a:r>
              <a:rPr lang="es-ES_tradnl" sz="1200" kern="1200" dirty="0" err="1" smtClean="0">
                <a:solidFill>
                  <a:schemeClr val="tx1"/>
                </a:solidFill>
                <a:effectLst/>
                <a:latin typeface="+mn-lt"/>
                <a:ea typeface="+mn-ea"/>
                <a:cs typeface="+mn-cs"/>
              </a:rPr>
              <a:t>Mode</a:t>
            </a:r>
            <a:r>
              <a:rPr lang="es-ES_tradnl" sz="1200" kern="1200" dirty="0" smtClean="0">
                <a:solidFill>
                  <a:schemeClr val="tx1"/>
                </a:solidFill>
                <a:effectLst/>
                <a:latin typeface="+mn-lt"/>
                <a:ea typeface="+mn-ea"/>
                <a:cs typeface="+mn-cs"/>
              </a:rPr>
              <a:t> 4Closed-Loop </a:t>
            </a:r>
            <a:r>
              <a:rPr lang="es-ES_tradnl" sz="1200" kern="1200" dirty="0" err="1" smtClean="0">
                <a:solidFill>
                  <a:schemeClr val="tx1"/>
                </a:solidFill>
                <a:effectLst/>
                <a:latin typeface="+mn-lt"/>
                <a:ea typeface="+mn-ea"/>
                <a:cs typeface="+mn-cs"/>
              </a:rPr>
              <a:t>Spatial</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Multiplexing</a:t>
            </a:r>
            <a:r>
              <a:rPr lang="es-ES_tradnl" sz="1200" kern="1200" dirty="0" smtClean="0">
                <a:solidFill>
                  <a:schemeClr val="tx1"/>
                </a:solidFill>
                <a:effectLst/>
                <a:latin typeface="+mn-lt"/>
                <a:ea typeface="+mn-ea"/>
                <a:cs typeface="+mn-cs"/>
              </a:rPr>
              <a:t> Alto </a:t>
            </a:r>
            <a:r>
              <a:rPr lang="es-ES_tradnl" sz="1200" kern="1200" dirty="0" err="1" smtClean="0">
                <a:solidFill>
                  <a:schemeClr val="tx1"/>
                </a:solidFill>
                <a:effectLst/>
                <a:latin typeface="+mn-lt"/>
                <a:ea typeface="+mn-ea"/>
                <a:cs typeface="+mn-cs"/>
              </a:rPr>
              <a:t>Sinr,bajas</a:t>
            </a:r>
            <a:r>
              <a:rPr lang="es-ES_tradnl" sz="1200" kern="1200" dirty="0" smtClean="0">
                <a:solidFill>
                  <a:schemeClr val="tx1"/>
                </a:solidFill>
                <a:effectLst/>
                <a:latin typeface="+mn-lt"/>
                <a:ea typeface="+mn-ea"/>
                <a:cs typeface="+mn-cs"/>
              </a:rPr>
              <a:t> velocidades UE</a:t>
            </a:r>
          </a:p>
          <a:p>
            <a:r>
              <a:rPr lang="es-ES_tradnl" sz="1200" kern="1200" dirty="0" err="1" smtClean="0">
                <a:solidFill>
                  <a:schemeClr val="tx1"/>
                </a:solidFill>
                <a:effectLst/>
                <a:latin typeface="+mn-lt"/>
                <a:ea typeface="+mn-ea"/>
                <a:cs typeface="+mn-cs"/>
              </a:rPr>
              <a:t>Mode</a:t>
            </a:r>
            <a:r>
              <a:rPr lang="es-ES_tradnl" sz="1200" kern="1200" dirty="0" smtClean="0">
                <a:solidFill>
                  <a:schemeClr val="tx1"/>
                </a:solidFill>
                <a:effectLst/>
                <a:latin typeface="+mn-lt"/>
                <a:ea typeface="+mn-ea"/>
                <a:cs typeface="+mn-cs"/>
              </a:rPr>
              <a:t> 5Multi-User </a:t>
            </a:r>
            <a:r>
              <a:rPr lang="es-ES_tradnl" sz="1200" kern="1200" dirty="0" err="1" smtClean="0">
                <a:solidFill>
                  <a:schemeClr val="tx1"/>
                </a:solidFill>
                <a:effectLst/>
                <a:latin typeface="+mn-lt"/>
                <a:ea typeface="+mn-ea"/>
                <a:cs typeface="+mn-cs"/>
              </a:rPr>
              <a:t>MiMOMU</a:t>
            </a:r>
            <a:r>
              <a:rPr lang="es-ES_tradnl" sz="1200" kern="1200" dirty="0" smtClean="0">
                <a:solidFill>
                  <a:schemeClr val="tx1"/>
                </a:solidFill>
                <a:effectLst/>
                <a:latin typeface="+mn-lt"/>
                <a:ea typeface="+mn-ea"/>
                <a:cs typeface="+mn-cs"/>
              </a:rPr>
              <a:t>-MIMO </a:t>
            </a:r>
            <a:r>
              <a:rPr lang="es-ES_tradnl" sz="1200" kern="1200" dirty="0" err="1" smtClean="0">
                <a:solidFill>
                  <a:schemeClr val="tx1"/>
                </a:solidFill>
                <a:effectLst/>
                <a:latin typeface="+mn-lt"/>
                <a:ea typeface="+mn-ea"/>
                <a:cs typeface="+mn-cs"/>
              </a:rPr>
              <a:t>basico</a:t>
            </a:r>
            <a:r>
              <a:rPr lang="es-ES_tradnl" sz="1200" kern="1200" dirty="0" smtClean="0">
                <a:solidFill>
                  <a:schemeClr val="tx1"/>
                </a:solidFill>
                <a:effectLst/>
                <a:latin typeface="+mn-lt"/>
                <a:ea typeface="+mn-ea"/>
                <a:cs typeface="+mn-cs"/>
              </a:rPr>
              <a:t> para </a:t>
            </a:r>
            <a:r>
              <a:rPr lang="es-ES_tradnl" sz="1200" kern="1200" dirty="0" err="1" smtClean="0">
                <a:solidFill>
                  <a:schemeClr val="tx1"/>
                </a:solidFill>
                <a:effectLst/>
                <a:latin typeface="+mn-lt"/>
                <a:ea typeface="+mn-ea"/>
                <a:cs typeface="+mn-cs"/>
              </a:rPr>
              <a:t>release</a:t>
            </a:r>
            <a:r>
              <a:rPr lang="es-ES_tradnl" sz="1200" kern="1200" dirty="0" smtClean="0">
                <a:solidFill>
                  <a:schemeClr val="tx1"/>
                </a:solidFill>
                <a:effectLst/>
                <a:latin typeface="+mn-lt"/>
                <a:ea typeface="+mn-ea"/>
                <a:cs typeface="+mn-cs"/>
              </a:rPr>
              <a:t> 8, no es usado</a:t>
            </a:r>
          </a:p>
          <a:p>
            <a:r>
              <a:rPr lang="es-ES_tradnl" sz="1200" kern="1200" dirty="0" err="1" smtClean="0">
                <a:solidFill>
                  <a:schemeClr val="tx1"/>
                </a:solidFill>
                <a:effectLst/>
                <a:latin typeface="+mn-lt"/>
                <a:ea typeface="+mn-ea"/>
                <a:cs typeface="+mn-cs"/>
              </a:rPr>
              <a:t>Mode</a:t>
            </a:r>
            <a:r>
              <a:rPr lang="es-ES_tradnl" sz="1200" kern="1200" dirty="0" smtClean="0">
                <a:solidFill>
                  <a:schemeClr val="tx1"/>
                </a:solidFill>
                <a:effectLst/>
                <a:latin typeface="+mn-lt"/>
                <a:ea typeface="+mn-ea"/>
                <a:cs typeface="+mn-cs"/>
              </a:rPr>
              <a:t> 6</a:t>
            </a:r>
            <a:r>
              <a:rPr lang="en-US" sz="1200" kern="1200" dirty="0" smtClean="0">
                <a:solidFill>
                  <a:schemeClr val="tx1"/>
                </a:solidFill>
                <a:effectLst/>
                <a:latin typeface="+mn-lt"/>
                <a:ea typeface="+mn-ea"/>
                <a:cs typeface="+mn-cs"/>
              </a:rPr>
              <a:t>Closed-Loop Rank-1 Spatial Multiplexing</a:t>
            </a:r>
            <a:r>
              <a:rPr lang="es-ES_tradnl" sz="1200" kern="1200" dirty="0" smtClean="0">
                <a:solidFill>
                  <a:schemeClr val="tx1"/>
                </a:solidFill>
                <a:effectLst/>
                <a:latin typeface="+mn-lt"/>
                <a:ea typeface="+mn-ea"/>
                <a:cs typeface="+mn-cs"/>
              </a:rPr>
              <a:t>Bajo </a:t>
            </a:r>
            <a:r>
              <a:rPr lang="es-ES_tradnl" sz="1200" kern="1200" dirty="0" err="1" smtClean="0">
                <a:solidFill>
                  <a:schemeClr val="tx1"/>
                </a:solidFill>
                <a:effectLst/>
                <a:latin typeface="+mn-lt"/>
                <a:ea typeface="+mn-ea"/>
                <a:cs typeface="+mn-cs"/>
              </a:rPr>
              <a:t>SINR</a:t>
            </a:r>
            <a:r>
              <a:rPr lang="es-ES_tradnl" sz="1200" kern="1200" dirty="0" smtClean="0">
                <a:solidFill>
                  <a:schemeClr val="tx1"/>
                </a:solidFill>
                <a:effectLst/>
                <a:latin typeface="+mn-lt"/>
                <a:ea typeface="+mn-ea"/>
                <a:cs typeface="+mn-cs"/>
              </a:rPr>
              <a:t>, baja velocidad UE</a:t>
            </a:r>
          </a:p>
          <a:p>
            <a:r>
              <a:rPr lang="es-ES_tradnl" sz="1200" kern="1200" dirty="0" err="1" smtClean="0">
                <a:solidFill>
                  <a:schemeClr val="tx1"/>
                </a:solidFill>
                <a:effectLst/>
                <a:latin typeface="+mn-lt"/>
                <a:ea typeface="+mn-ea"/>
                <a:cs typeface="+mn-cs"/>
              </a:rPr>
              <a:t>Mode</a:t>
            </a:r>
            <a:r>
              <a:rPr lang="es-ES_tradnl" sz="1200" kern="1200" dirty="0" smtClean="0">
                <a:solidFill>
                  <a:schemeClr val="tx1"/>
                </a:solidFill>
                <a:effectLst/>
                <a:latin typeface="+mn-lt"/>
                <a:ea typeface="+mn-ea"/>
                <a:cs typeface="+mn-cs"/>
              </a:rPr>
              <a:t> 7Single Antena Port </a:t>
            </a:r>
            <a:r>
              <a:rPr lang="es-ES_tradnl" sz="1200" kern="1200" dirty="0" err="1" smtClean="0">
                <a:solidFill>
                  <a:schemeClr val="tx1"/>
                </a:solidFill>
                <a:effectLst/>
                <a:latin typeface="+mn-lt"/>
                <a:ea typeface="+mn-ea"/>
                <a:cs typeface="+mn-cs"/>
              </a:rPr>
              <a:t>Beamforming</a:t>
            </a:r>
            <a:r>
              <a:rPr lang="es-ES_tradnl" sz="1200" kern="1200" dirty="0" smtClean="0">
                <a:solidFill>
                  <a:schemeClr val="tx1"/>
                </a:solidFill>
                <a:effectLst/>
                <a:latin typeface="+mn-lt"/>
                <a:ea typeface="+mn-ea"/>
                <a:cs typeface="+mn-cs"/>
              </a:rPr>
              <a:t> no es usado</a:t>
            </a:r>
          </a:p>
          <a:p>
            <a:r>
              <a:rPr lang="es-ES_tradnl" sz="1200" kern="1200" dirty="0" err="1" smtClean="0">
                <a:solidFill>
                  <a:schemeClr val="tx1"/>
                </a:solidFill>
                <a:effectLst/>
                <a:latin typeface="+mn-lt"/>
                <a:ea typeface="+mn-ea"/>
                <a:cs typeface="+mn-cs"/>
              </a:rPr>
              <a:t>Mode</a:t>
            </a:r>
            <a:r>
              <a:rPr lang="es-ES_tradnl" sz="1200" kern="1200" dirty="0" smtClean="0">
                <a:solidFill>
                  <a:schemeClr val="tx1"/>
                </a:solidFill>
                <a:effectLst/>
                <a:latin typeface="+mn-lt"/>
                <a:ea typeface="+mn-ea"/>
                <a:cs typeface="+mn-cs"/>
              </a:rPr>
              <a:t> 8Dual-Layer </a:t>
            </a:r>
            <a:r>
              <a:rPr lang="es-ES_tradnl" sz="1200" kern="1200" dirty="0" err="1" smtClean="0">
                <a:solidFill>
                  <a:schemeClr val="tx1"/>
                </a:solidFill>
                <a:effectLst/>
                <a:latin typeface="+mn-lt"/>
                <a:ea typeface="+mn-ea"/>
                <a:cs typeface="+mn-cs"/>
              </a:rPr>
              <a:t>Beamformingbase</a:t>
            </a:r>
            <a:r>
              <a:rPr lang="es-ES_tradnl" sz="1200" kern="1200" dirty="0" smtClean="0">
                <a:solidFill>
                  <a:schemeClr val="tx1"/>
                </a:solidFill>
                <a:effectLst/>
                <a:latin typeface="+mn-lt"/>
                <a:ea typeface="+mn-ea"/>
                <a:cs typeface="+mn-cs"/>
              </a:rPr>
              <a:t> para </a:t>
            </a:r>
            <a:r>
              <a:rPr lang="es-ES_tradnl" sz="1200" kern="1200" dirty="0" err="1" smtClean="0">
                <a:solidFill>
                  <a:schemeClr val="tx1"/>
                </a:solidFill>
                <a:effectLst/>
                <a:latin typeface="+mn-lt"/>
                <a:ea typeface="+mn-ea"/>
                <a:cs typeface="+mn-cs"/>
              </a:rPr>
              <a:t>release</a:t>
            </a:r>
            <a:r>
              <a:rPr lang="es-ES_tradnl" sz="1200" kern="1200" dirty="0" smtClean="0">
                <a:solidFill>
                  <a:schemeClr val="tx1"/>
                </a:solidFill>
                <a:effectLst/>
                <a:latin typeface="+mn-lt"/>
                <a:ea typeface="+mn-ea"/>
                <a:cs typeface="+mn-cs"/>
              </a:rPr>
              <a:t> 10</a:t>
            </a:r>
          </a:p>
          <a:p>
            <a:endParaRPr lang="es-ES_tradnl" dirty="0"/>
          </a:p>
        </p:txBody>
      </p:sp>
      <p:sp>
        <p:nvSpPr>
          <p:cNvPr id="4" name="Slide Number Placeholder 3"/>
          <p:cNvSpPr>
            <a:spLocks noGrp="1"/>
          </p:cNvSpPr>
          <p:nvPr>
            <p:ph type="sldNum" sz="quarter" idx="10"/>
          </p:nvPr>
        </p:nvSpPr>
        <p:spPr/>
        <p:txBody>
          <a:bodyPr/>
          <a:lstStyle/>
          <a:p>
            <a:fld id="{CB9EEB18-7E97-4A26-BEB0-5ADD11144B06}" type="slidenum">
              <a:rPr lang="es-ES_tradnl" smtClean="0"/>
              <a:t>9</a:t>
            </a:fld>
            <a:endParaRPr lang="es-ES_tradnl"/>
          </a:p>
        </p:txBody>
      </p:sp>
    </p:spTree>
    <p:extLst>
      <p:ext uri="{BB962C8B-B14F-4D97-AF65-F5344CB8AC3E}">
        <p14:creationId xmlns:p14="http://schemas.microsoft.com/office/powerpoint/2010/main" val="7142021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kern="1200" dirty="0" smtClean="0">
                <a:solidFill>
                  <a:schemeClr val="tx1"/>
                </a:solidFill>
                <a:effectLst/>
                <a:latin typeface="+mn-lt"/>
                <a:ea typeface="+mn-ea"/>
                <a:cs typeface="+mn-cs"/>
              </a:rPr>
              <a:t>1.la red de </a:t>
            </a:r>
            <a:r>
              <a:rPr lang="es-ES_tradnl" sz="1200" kern="1200" dirty="0" err="1" smtClean="0">
                <a:solidFill>
                  <a:schemeClr val="tx1"/>
                </a:solidFill>
                <a:effectLst/>
                <a:latin typeface="+mn-lt"/>
                <a:ea typeface="+mn-ea"/>
                <a:cs typeface="+mn-cs"/>
              </a:rPr>
              <a:t>backhaul</a:t>
            </a:r>
            <a:r>
              <a:rPr lang="es-ES_tradnl" sz="1200" kern="1200" dirty="0" smtClean="0">
                <a:solidFill>
                  <a:schemeClr val="tx1"/>
                </a:solidFill>
                <a:effectLst/>
                <a:latin typeface="+mn-lt"/>
                <a:ea typeface="+mn-ea"/>
                <a:cs typeface="+mn-cs"/>
              </a:rPr>
              <a:t> tiene que ser compatible con servicios existentes de 2G/3G, lo que significa que la red </a:t>
            </a:r>
            <a:r>
              <a:rPr lang="es-ES_tradnl" sz="1200" kern="1200" dirty="0" err="1" smtClean="0">
                <a:solidFill>
                  <a:schemeClr val="tx1"/>
                </a:solidFill>
                <a:effectLst/>
                <a:latin typeface="+mn-lt"/>
                <a:ea typeface="+mn-ea"/>
                <a:cs typeface="+mn-cs"/>
              </a:rPr>
              <a:t>backhaul</a:t>
            </a:r>
            <a:r>
              <a:rPr lang="es-ES_tradnl" sz="1200" kern="1200" dirty="0" smtClean="0">
                <a:solidFill>
                  <a:schemeClr val="tx1"/>
                </a:solidFill>
                <a:effectLst/>
                <a:latin typeface="+mn-lt"/>
                <a:ea typeface="+mn-ea"/>
                <a:cs typeface="+mn-cs"/>
              </a:rPr>
              <a:t> necesita soportar la combinación, de </a:t>
            </a:r>
            <a:r>
              <a:rPr lang="es-ES_tradnl" sz="1200" kern="1200" dirty="0" err="1" smtClean="0">
                <a:solidFill>
                  <a:schemeClr val="tx1"/>
                </a:solidFill>
                <a:effectLst/>
                <a:latin typeface="+mn-lt"/>
                <a:ea typeface="+mn-ea"/>
                <a:cs typeface="+mn-cs"/>
              </a:rPr>
              <a:t>TDM</a:t>
            </a:r>
            <a:r>
              <a:rPr lang="es-ES_tradnl" sz="1200" kern="1200" dirty="0" smtClean="0">
                <a:solidFill>
                  <a:schemeClr val="tx1"/>
                </a:solidFill>
                <a:effectLst/>
                <a:latin typeface="+mn-lt"/>
                <a:ea typeface="+mn-ea"/>
                <a:cs typeface="+mn-cs"/>
              </a:rPr>
              <a:t>, ATM y trafico Ethernet/IP, mientras controla parámetros de </a:t>
            </a:r>
            <a:r>
              <a:rPr lang="es-ES_tradnl" sz="1200" kern="1200" dirty="0" err="1" smtClean="0">
                <a:solidFill>
                  <a:schemeClr val="tx1"/>
                </a:solidFill>
                <a:effectLst/>
                <a:latin typeface="+mn-lt"/>
                <a:ea typeface="+mn-ea"/>
                <a:cs typeface="+mn-cs"/>
              </a:rPr>
              <a:t>QoS</a:t>
            </a:r>
            <a:r>
              <a:rPr lang="es-ES_tradnl" sz="1200" kern="1200" dirty="0" smtClean="0">
                <a:solidFill>
                  <a:schemeClr val="tx1"/>
                </a:solidFill>
                <a:effectLst/>
                <a:latin typeface="+mn-lt"/>
                <a:ea typeface="+mn-ea"/>
                <a:cs typeface="+mn-cs"/>
              </a:rPr>
              <a:t>, para que soporte las interfaces deberán soportar el uso de servicios CES(</a:t>
            </a:r>
            <a:r>
              <a:rPr lang="es-ES_tradnl" sz="1200" kern="1200" dirty="0" err="1" smtClean="0">
                <a:solidFill>
                  <a:schemeClr val="tx1"/>
                </a:solidFill>
                <a:effectLst/>
                <a:latin typeface="+mn-lt"/>
                <a:ea typeface="+mn-ea"/>
                <a:cs typeface="+mn-cs"/>
              </a:rPr>
              <a:t>circuit</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emulated</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services</a:t>
            </a:r>
            <a:r>
              <a:rPr lang="es-ES_tradnl" sz="1200" kern="1200" dirty="0" smtClean="0">
                <a:solidFill>
                  <a:schemeClr val="tx1"/>
                </a:solidFill>
                <a:effectLst/>
                <a:latin typeface="+mn-lt"/>
                <a:ea typeface="+mn-ea"/>
                <a:cs typeface="+mn-cs"/>
              </a:rPr>
              <a:t>),mecanismos de sincronización avanzados que soporten los tiempos requeridos para los </a:t>
            </a:r>
            <a:r>
              <a:rPr lang="es-ES_tradnl" sz="1200" i="1" kern="1200" dirty="0" err="1" smtClean="0">
                <a:solidFill>
                  <a:schemeClr val="tx1"/>
                </a:solidFill>
                <a:effectLst/>
                <a:latin typeface="+mn-lt"/>
                <a:ea typeface="+mn-ea"/>
                <a:cs typeface="+mn-cs"/>
              </a:rPr>
              <a:t>handoffs</a:t>
            </a:r>
            <a:r>
              <a:rPr lang="es-ES_tradnl" sz="1200" kern="1200" dirty="0" smtClean="0">
                <a:solidFill>
                  <a:schemeClr val="tx1"/>
                </a:solidFill>
                <a:effectLst/>
                <a:latin typeface="+mn-lt"/>
                <a:ea typeface="+mn-ea"/>
                <a:cs typeface="+mn-cs"/>
              </a:rPr>
              <a:t> en las estaciones base.</a:t>
            </a:r>
          </a:p>
          <a:p>
            <a:pPr marL="0" marR="0" indent="0" algn="l" defTabSz="914400" rtl="0" eaLnBrk="1" fontAlgn="auto" latinLnBrk="0" hangingPunct="1">
              <a:lnSpc>
                <a:spcPct val="100000"/>
              </a:lnSpc>
              <a:spcBef>
                <a:spcPts val="0"/>
              </a:spcBef>
              <a:spcAft>
                <a:spcPts val="0"/>
              </a:spcAft>
              <a:buClrTx/>
              <a:buSzTx/>
              <a:buFontTx/>
              <a:buNone/>
              <a:tabLst/>
              <a:defRPr/>
            </a:pPr>
            <a:r>
              <a:rPr lang="es-EC" dirty="0" smtClean="0"/>
              <a:t>2.</a:t>
            </a:r>
            <a:r>
              <a:rPr lang="es-ES_tradnl" sz="1200" kern="1200" dirty="0" smtClean="0">
                <a:solidFill>
                  <a:schemeClr val="tx1"/>
                </a:solidFill>
                <a:effectLst/>
                <a:latin typeface="+mn-lt"/>
                <a:ea typeface="+mn-ea"/>
                <a:cs typeface="+mn-cs"/>
              </a:rPr>
              <a:t> Mejorando la calidad de servicio, se puede pasar de un </a:t>
            </a:r>
            <a:r>
              <a:rPr lang="es-ES_tradnl" sz="1200" kern="1200" dirty="0" err="1" smtClean="0">
                <a:solidFill>
                  <a:schemeClr val="tx1"/>
                </a:solidFill>
                <a:effectLst/>
                <a:latin typeface="+mn-lt"/>
                <a:ea typeface="+mn-ea"/>
                <a:cs typeface="+mn-cs"/>
              </a:rPr>
              <a:t>QoS</a:t>
            </a:r>
            <a:r>
              <a:rPr lang="es-ES_tradnl" sz="1200" kern="1200" dirty="0" smtClean="0">
                <a:solidFill>
                  <a:schemeClr val="tx1"/>
                </a:solidFill>
                <a:effectLst/>
                <a:latin typeface="+mn-lt"/>
                <a:ea typeface="+mn-ea"/>
                <a:cs typeface="+mn-cs"/>
              </a:rPr>
              <a:t> de servicio mejorado, que permita personalizar la experiencia de usuario, esta versión mejorada, toma en cuenta perfiles, uso, ubicación, tipo de UE, tiempo, fecha, recursos de la red y demás parámetros, haciendo así que el uso de la red sea óptimo.</a:t>
            </a:r>
          </a:p>
          <a:p>
            <a:pPr marL="0" marR="0" indent="0" algn="l" defTabSz="914400" rtl="0" eaLnBrk="1" fontAlgn="auto" latinLnBrk="0" hangingPunct="1">
              <a:lnSpc>
                <a:spcPct val="100000"/>
              </a:lnSpc>
              <a:spcBef>
                <a:spcPts val="0"/>
              </a:spcBef>
              <a:spcAft>
                <a:spcPts val="0"/>
              </a:spcAft>
              <a:buClrTx/>
              <a:buSzTx/>
              <a:buFontTx/>
              <a:buNone/>
              <a:tabLst/>
              <a:defRPr/>
            </a:pPr>
            <a:r>
              <a:rPr lang="es-EC" dirty="0" smtClean="0"/>
              <a:t>3.</a:t>
            </a:r>
            <a:r>
              <a:rPr lang="es-ES_tradnl" sz="1200" kern="1200" dirty="0" smtClean="0">
                <a:solidFill>
                  <a:schemeClr val="tx1"/>
                </a:solidFill>
                <a:effectLst/>
                <a:latin typeface="+mn-lt"/>
                <a:ea typeface="+mn-ea"/>
                <a:cs typeface="+mn-cs"/>
              </a:rPr>
              <a:t> Ya que las funciones de movilidad con </a:t>
            </a:r>
            <a:r>
              <a:rPr lang="es-ES_tradnl" sz="1200" kern="1200" dirty="0" err="1" smtClean="0">
                <a:solidFill>
                  <a:schemeClr val="tx1"/>
                </a:solidFill>
                <a:effectLst/>
                <a:latin typeface="+mn-lt"/>
                <a:ea typeface="+mn-ea"/>
                <a:cs typeface="+mn-cs"/>
              </a:rPr>
              <a:t>LTE</a:t>
            </a:r>
            <a:r>
              <a:rPr lang="es-ES_tradnl" sz="1200" kern="1200" dirty="0" smtClean="0">
                <a:solidFill>
                  <a:schemeClr val="tx1"/>
                </a:solidFill>
                <a:effectLst/>
                <a:latin typeface="+mn-lt"/>
                <a:ea typeface="+mn-ea"/>
                <a:cs typeface="+mn-cs"/>
              </a:rPr>
              <a:t> son manejados por los </a:t>
            </a:r>
            <a:r>
              <a:rPr lang="es-ES_tradnl" sz="1200" kern="1200" dirty="0" err="1" smtClean="0">
                <a:solidFill>
                  <a:schemeClr val="tx1"/>
                </a:solidFill>
                <a:effectLst/>
                <a:latin typeface="+mn-lt"/>
                <a:ea typeface="+mn-ea"/>
                <a:cs typeface="+mn-cs"/>
              </a:rPr>
              <a:t>MME</a:t>
            </a:r>
            <a:r>
              <a:rPr lang="es-ES_tradnl" sz="1200" kern="1200" dirty="0" smtClean="0">
                <a:solidFill>
                  <a:schemeClr val="tx1"/>
                </a:solidFill>
                <a:effectLst/>
                <a:latin typeface="+mn-lt"/>
                <a:ea typeface="+mn-ea"/>
                <a:cs typeface="+mn-cs"/>
              </a:rPr>
              <a:t>, la red de transporte debe habilitar la conectividad entre los </a:t>
            </a:r>
            <a:r>
              <a:rPr lang="es-ES_tradnl" sz="1200" kern="1200" dirty="0" err="1" smtClean="0">
                <a:solidFill>
                  <a:schemeClr val="tx1"/>
                </a:solidFill>
                <a:effectLst/>
                <a:latin typeface="+mn-lt"/>
                <a:ea typeface="+mn-ea"/>
                <a:cs typeface="+mn-cs"/>
              </a:rPr>
              <a:t>eNodeBs</a:t>
            </a:r>
            <a:r>
              <a:rPr lang="es-ES_tradnl" sz="1200" kern="1200" dirty="0" smtClean="0">
                <a:solidFill>
                  <a:schemeClr val="tx1"/>
                </a:solidFill>
                <a:effectLst/>
                <a:latin typeface="+mn-lt"/>
                <a:ea typeface="+mn-ea"/>
                <a:cs typeface="+mn-cs"/>
              </a:rPr>
              <a:t> y </a:t>
            </a:r>
            <a:r>
              <a:rPr lang="es-ES_tradnl" sz="1200" kern="1200" dirty="0" err="1" smtClean="0">
                <a:solidFill>
                  <a:schemeClr val="tx1"/>
                </a:solidFill>
                <a:effectLst/>
                <a:latin typeface="+mn-lt"/>
                <a:ea typeface="+mn-ea"/>
                <a:cs typeface="+mn-cs"/>
              </a:rPr>
              <a:t>MMEs</a:t>
            </a:r>
            <a:r>
              <a:rPr lang="es-ES_tradnl" sz="1200" kern="1200" dirty="0" smtClean="0">
                <a:solidFill>
                  <a:schemeClr val="tx1"/>
                </a:solidFill>
                <a:effectLst/>
                <a:latin typeface="+mn-lt"/>
                <a:ea typeface="+mn-ea"/>
                <a:cs typeface="+mn-cs"/>
              </a:rPr>
              <a:t> y S/</a:t>
            </a:r>
            <a:r>
              <a:rPr lang="es-ES_tradnl" sz="1200" kern="1200" dirty="0" err="1" smtClean="0">
                <a:solidFill>
                  <a:schemeClr val="tx1"/>
                </a:solidFill>
                <a:effectLst/>
                <a:latin typeface="+mn-lt"/>
                <a:ea typeface="+mn-ea"/>
                <a:cs typeface="+mn-cs"/>
              </a:rPr>
              <a:t>PGWs</a:t>
            </a:r>
            <a:r>
              <a:rPr lang="es-ES_tradnl" sz="1200" kern="1200" dirty="0" smtClean="0">
                <a:solidFill>
                  <a:schemeClr val="tx1"/>
                </a:solidFill>
                <a:effectLst/>
                <a:latin typeface="+mn-lt"/>
                <a:ea typeface="+mn-ea"/>
                <a:cs typeface="+mn-cs"/>
              </a:rPr>
              <a:t> al menor costo por bit. Es ventajoso utilizar la misma tecnología en la red de transporte para ganar sinergia y reducir los costos de operaciones comunes, administración y mantenimiento.</a:t>
            </a:r>
          </a:p>
          <a:p>
            <a:r>
              <a:rPr lang="es-EC" dirty="0" smtClean="0"/>
              <a:t>4.</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LTE</a:t>
            </a:r>
            <a:r>
              <a:rPr lang="es-ES_tradnl" sz="1200" kern="1200" dirty="0" smtClean="0">
                <a:solidFill>
                  <a:schemeClr val="tx1"/>
                </a:solidFill>
                <a:effectLst/>
                <a:latin typeface="+mn-lt"/>
                <a:ea typeface="+mn-ea"/>
                <a:cs typeface="+mn-cs"/>
              </a:rPr>
              <a:t> introduce nuevas opciones en la red a través de la interconexión entre radio bases a través de la interfaz X2, entre los nodos adyacentes, esto es beneficial para la red ya que el tráfico no fluye a través de un </a:t>
            </a:r>
            <a:r>
              <a:rPr lang="es-ES_tradnl" sz="1200" kern="1200" dirty="0" err="1" smtClean="0">
                <a:solidFill>
                  <a:schemeClr val="tx1"/>
                </a:solidFill>
                <a:effectLst/>
                <a:latin typeface="+mn-lt"/>
                <a:ea typeface="+mn-ea"/>
                <a:cs typeface="+mn-cs"/>
              </a:rPr>
              <a:t>hub</a:t>
            </a:r>
            <a:r>
              <a:rPr lang="es-ES_tradnl" sz="1200" kern="1200" dirty="0" smtClean="0">
                <a:solidFill>
                  <a:schemeClr val="tx1"/>
                </a:solidFill>
                <a:effectLst/>
                <a:latin typeface="+mn-lt"/>
                <a:ea typeface="+mn-ea"/>
                <a:cs typeface="+mn-cs"/>
              </a:rPr>
              <a:t> principal</a:t>
            </a:r>
          </a:p>
          <a:p>
            <a:r>
              <a:rPr lang="es-ES_tradnl" sz="1200" kern="1200" dirty="0" smtClean="0">
                <a:solidFill>
                  <a:schemeClr val="tx1"/>
                </a:solidFill>
                <a:effectLst/>
                <a:latin typeface="+mn-lt"/>
                <a:ea typeface="+mn-ea"/>
                <a:cs typeface="+mn-cs"/>
              </a:rPr>
              <a:t>La solución ideal de transporte seria en capa 2 o capa 3 a través de </a:t>
            </a:r>
            <a:r>
              <a:rPr lang="es-ES_tradnl" sz="1200" kern="1200" dirty="0" err="1" smtClean="0">
                <a:solidFill>
                  <a:schemeClr val="tx1"/>
                </a:solidFill>
                <a:effectLst/>
                <a:latin typeface="+mn-lt"/>
                <a:ea typeface="+mn-ea"/>
                <a:cs typeface="+mn-cs"/>
              </a:rPr>
              <a:t>VPNs</a:t>
            </a:r>
            <a:r>
              <a:rPr lang="es-ES_tradnl" sz="1200" kern="1200" dirty="0" smtClean="0">
                <a:solidFill>
                  <a:schemeClr val="tx1"/>
                </a:solidFill>
                <a:effectLst/>
                <a:latin typeface="+mn-lt"/>
                <a:ea typeface="+mn-ea"/>
                <a:cs typeface="+mn-cs"/>
              </a:rPr>
              <a:t>, proveyendo conexión punto a punto de manera directa, esto puede ser implementado en cualquier tecnología, ya sea para proveer punto a punto, o punto multipunto.</a:t>
            </a:r>
          </a:p>
          <a:p>
            <a:pPr marL="0" marR="0" indent="0" algn="l" defTabSz="914400" rtl="0" eaLnBrk="1" fontAlgn="auto" latinLnBrk="0" hangingPunct="1">
              <a:lnSpc>
                <a:spcPct val="100000"/>
              </a:lnSpc>
              <a:spcBef>
                <a:spcPts val="0"/>
              </a:spcBef>
              <a:spcAft>
                <a:spcPts val="0"/>
              </a:spcAft>
              <a:buClrTx/>
              <a:buSzTx/>
              <a:buFontTx/>
              <a:buNone/>
              <a:tabLst/>
              <a:defRPr/>
            </a:pPr>
            <a:r>
              <a:rPr lang="es-EC" dirty="0" smtClean="0"/>
              <a:t>5.</a:t>
            </a:r>
            <a:r>
              <a:rPr lang="es-ES_tradnl" sz="1200" kern="1200" dirty="0" smtClean="0">
                <a:solidFill>
                  <a:schemeClr val="tx1"/>
                </a:solidFill>
                <a:effectLst/>
                <a:latin typeface="+mn-lt"/>
                <a:ea typeface="+mn-ea"/>
                <a:cs typeface="+mn-cs"/>
              </a:rPr>
              <a:t> El uso de </a:t>
            </a:r>
            <a:r>
              <a:rPr lang="es-ES_tradnl" sz="1200" kern="1200" dirty="0" err="1" smtClean="0">
                <a:solidFill>
                  <a:schemeClr val="tx1"/>
                </a:solidFill>
                <a:effectLst/>
                <a:latin typeface="+mn-lt"/>
                <a:ea typeface="+mn-ea"/>
                <a:cs typeface="+mn-cs"/>
              </a:rPr>
              <a:t>WDM</a:t>
            </a:r>
            <a:r>
              <a:rPr lang="es-ES_tradnl" sz="1200" kern="1200" dirty="0" smtClean="0">
                <a:solidFill>
                  <a:schemeClr val="tx1"/>
                </a:solidFill>
                <a:effectLst/>
                <a:latin typeface="+mn-lt"/>
                <a:ea typeface="+mn-ea"/>
                <a:cs typeface="+mn-cs"/>
              </a:rPr>
              <a:t> dentro de las redes de transporte metropolitanas, pueden proveer un servicio más rápido, simplificar operaciones, y mejorar el desempeño, proveyendo un mejor costo de uso. Siendo que </a:t>
            </a:r>
            <a:r>
              <a:rPr lang="es-ES_tradnl" sz="1200" kern="1200" dirty="0" err="1" smtClean="0">
                <a:solidFill>
                  <a:schemeClr val="tx1"/>
                </a:solidFill>
                <a:effectLst/>
                <a:latin typeface="+mn-lt"/>
                <a:ea typeface="+mn-ea"/>
                <a:cs typeface="+mn-cs"/>
              </a:rPr>
              <a:t>WDM</a:t>
            </a:r>
            <a:r>
              <a:rPr lang="es-ES_tradnl" sz="1200" kern="1200" dirty="0" smtClean="0">
                <a:solidFill>
                  <a:schemeClr val="tx1"/>
                </a:solidFill>
                <a:effectLst/>
                <a:latin typeface="+mn-lt"/>
                <a:ea typeface="+mn-ea"/>
                <a:cs typeface="+mn-cs"/>
              </a:rPr>
              <a:t> sea fácilmente configurable de acuerdo a las demandas de tráfico.</a:t>
            </a:r>
          </a:p>
          <a:p>
            <a:pPr marL="0" marR="0" indent="0" algn="l" defTabSz="914400" rtl="0" eaLnBrk="1" fontAlgn="auto" latinLnBrk="0" hangingPunct="1">
              <a:lnSpc>
                <a:spcPct val="100000"/>
              </a:lnSpc>
              <a:spcBef>
                <a:spcPts val="0"/>
              </a:spcBef>
              <a:spcAft>
                <a:spcPts val="0"/>
              </a:spcAft>
              <a:buClrTx/>
              <a:buSzTx/>
              <a:buFontTx/>
              <a:buNone/>
              <a:tabLst/>
              <a:defRPr/>
            </a:pPr>
            <a:r>
              <a:rPr lang="es-EC" dirty="0" smtClean="0"/>
              <a:t>6.</a:t>
            </a:r>
            <a:r>
              <a:rPr lang="es-ES_tradnl" sz="1200" kern="1200" dirty="0" smtClean="0">
                <a:solidFill>
                  <a:schemeClr val="tx1"/>
                </a:solidFill>
                <a:effectLst/>
                <a:latin typeface="+mn-lt"/>
                <a:ea typeface="+mn-ea"/>
                <a:cs typeface="+mn-cs"/>
              </a:rPr>
              <a:t> En la migración hacia redes IP/Ethernet que no transportan la referencia del reloj transparentemente requieren la implementación de un </a:t>
            </a:r>
            <a:r>
              <a:rPr lang="es-ES_tradnl" sz="1200" kern="1200" dirty="0" err="1" smtClean="0">
                <a:solidFill>
                  <a:schemeClr val="tx1"/>
                </a:solidFill>
                <a:effectLst/>
                <a:latin typeface="+mn-lt"/>
                <a:ea typeface="+mn-ea"/>
                <a:cs typeface="+mn-cs"/>
              </a:rPr>
              <a:t>QoS</a:t>
            </a:r>
            <a:r>
              <a:rPr lang="es-ES_tradnl" sz="1200" kern="1200" dirty="0" smtClean="0">
                <a:solidFill>
                  <a:schemeClr val="tx1"/>
                </a:solidFill>
                <a:effectLst/>
                <a:latin typeface="+mn-lt"/>
                <a:ea typeface="+mn-ea"/>
                <a:cs typeface="+mn-cs"/>
              </a:rPr>
              <a:t> estricto, para mantener el </a:t>
            </a:r>
            <a:r>
              <a:rPr lang="es-ES_tradnl" sz="1200" kern="1200" dirty="0" err="1" smtClean="0">
                <a:solidFill>
                  <a:schemeClr val="tx1"/>
                </a:solidFill>
                <a:effectLst/>
                <a:latin typeface="+mn-lt"/>
                <a:ea typeface="+mn-ea"/>
                <a:cs typeface="+mn-cs"/>
              </a:rPr>
              <a:t>delay</a:t>
            </a:r>
            <a:r>
              <a:rPr lang="es-ES_tradnl" sz="1200" kern="1200" dirty="0" smtClean="0">
                <a:solidFill>
                  <a:schemeClr val="tx1"/>
                </a:solidFill>
                <a:effectLst/>
                <a:latin typeface="+mn-lt"/>
                <a:ea typeface="+mn-ea"/>
                <a:cs typeface="+mn-cs"/>
              </a:rPr>
              <a:t> y el </a:t>
            </a:r>
            <a:r>
              <a:rPr lang="es-ES_tradnl" sz="1200" kern="1200" dirty="0" err="1" smtClean="0">
                <a:solidFill>
                  <a:schemeClr val="tx1"/>
                </a:solidFill>
                <a:effectLst/>
                <a:latin typeface="+mn-lt"/>
                <a:ea typeface="+mn-ea"/>
                <a:cs typeface="+mn-cs"/>
              </a:rPr>
              <a:t>jitter</a:t>
            </a:r>
            <a:r>
              <a:rPr lang="es-ES_tradnl" sz="1200" kern="1200" dirty="0" smtClean="0">
                <a:solidFill>
                  <a:schemeClr val="tx1"/>
                </a:solidFill>
                <a:effectLst/>
                <a:latin typeface="+mn-lt"/>
                <a:ea typeface="+mn-ea"/>
                <a:cs typeface="+mn-cs"/>
              </a:rPr>
              <a:t> dentro de las recomendaciones </a:t>
            </a:r>
            <a:r>
              <a:rPr lang="es-ES_tradnl" sz="1200" kern="1200" dirty="0" err="1" smtClean="0">
                <a:solidFill>
                  <a:schemeClr val="tx1"/>
                </a:solidFill>
                <a:effectLst/>
                <a:latin typeface="+mn-lt"/>
                <a:ea typeface="+mn-ea"/>
                <a:cs typeface="+mn-cs"/>
              </a:rPr>
              <a:t>ITU</a:t>
            </a:r>
            <a:r>
              <a:rPr lang="es-ES_tradnl" sz="1200" kern="1200" dirty="0" smtClean="0">
                <a:solidFill>
                  <a:schemeClr val="tx1"/>
                </a:solidFill>
                <a:effectLst/>
                <a:latin typeface="+mn-lt"/>
                <a:ea typeface="+mn-ea"/>
                <a:cs typeface="+mn-cs"/>
              </a:rPr>
              <a:t> y para asegurar la recuperación de la referencia del reloj.</a:t>
            </a:r>
          </a:p>
          <a:p>
            <a:r>
              <a:rPr lang="es-EC" dirty="0" smtClean="0"/>
              <a:t>7.</a:t>
            </a:r>
            <a:r>
              <a:rPr lang="es-ES_tradnl" sz="1200" kern="1200" dirty="0" smtClean="0">
                <a:solidFill>
                  <a:schemeClr val="tx1"/>
                </a:solidFill>
                <a:effectLst/>
                <a:latin typeface="+mn-lt"/>
                <a:ea typeface="+mn-ea"/>
                <a:cs typeface="+mn-cs"/>
              </a:rPr>
              <a:t> Para lograr un balanceo de carga en la red se debe usar </a:t>
            </a:r>
            <a:r>
              <a:rPr lang="es-ES_tradnl" sz="1200" kern="1200" dirty="0" err="1" smtClean="0">
                <a:solidFill>
                  <a:schemeClr val="tx1"/>
                </a:solidFill>
                <a:effectLst/>
                <a:latin typeface="+mn-lt"/>
                <a:ea typeface="+mn-ea"/>
                <a:cs typeface="+mn-cs"/>
              </a:rPr>
              <a:t>BGP</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FRR</a:t>
            </a:r>
            <a:r>
              <a:rPr lang="es-ES_tradnl" sz="1200" kern="1200" dirty="0" smtClean="0">
                <a:solidFill>
                  <a:schemeClr val="tx1"/>
                </a:solidFill>
                <a:effectLst/>
                <a:latin typeface="+mn-lt"/>
                <a:ea typeface="+mn-ea"/>
                <a:cs typeface="+mn-cs"/>
              </a:rPr>
              <a:t> con </a:t>
            </a:r>
            <a:r>
              <a:rPr lang="es-ES_tradnl" sz="1200" kern="1200" dirty="0" err="1" smtClean="0">
                <a:solidFill>
                  <a:schemeClr val="tx1"/>
                </a:solidFill>
                <a:effectLst/>
                <a:latin typeface="+mn-lt"/>
                <a:ea typeface="+mn-ea"/>
                <a:cs typeface="+mn-cs"/>
              </a:rPr>
              <a:t>Multipath</a:t>
            </a:r>
            <a:r>
              <a:rPr lang="es-ES_tradnl" sz="1200" kern="1200" dirty="0" smtClean="0">
                <a:solidFill>
                  <a:schemeClr val="tx1"/>
                </a:solidFill>
                <a:effectLst/>
                <a:latin typeface="+mn-lt"/>
                <a:ea typeface="+mn-ea"/>
                <a:cs typeface="+mn-cs"/>
              </a:rPr>
              <a:t>/</a:t>
            </a:r>
            <a:r>
              <a:rPr lang="es-ES_tradnl" sz="1200" kern="1200" dirty="0" err="1" smtClean="0">
                <a:solidFill>
                  <a:schemeClr val="tx1"/>
                </a:solidFill>
                <a:effectLst/>
                <a:latin typeface="+mn-lt"/>
                <a:ea typeface="+mn-ea"/>
                <a:cs typeface="+mn-cs"/>
              </a:rPr>
              <a:t>ECMP</a:t>
            </a:r>
            <a:r>
              <a:rPr lang="es-ES_tradnl" sz="1200" kern="1200" dirty="0" smtClean="0">
                <a:solidFill>
                  <a:schemeClr val="tx1"/>
                </a:solidFill>
                <a:effectLst/>
                <a:latin typeface="+mn-lt"/>
                <a:ea typeface="+mn-ea"/>
                <a:cs typeface="+mn-cs"/>
              </a:rPr>
              <a:t> con estos protocolos el </a:t>
            </a:r>
            <a:r>
              <a:rPr lang="es-ES_tradnl" sz="1200" kern="1200" dirty="0" err="1" smtClean="0">
                <a:solidFill>
                  <a:schemeClr val="tx1"/>
                </a:solidFill>
                <a:effectLst/>
                <a:latin typeface="+mn-lt"/>
                <a:ea typeface="+mn-ea"/>
                <a:cs typeface="+mn-cs"/>
              </a:rPr>
              <a:t>router</a:t>
            </a:r>
            <a:r>
              <a:rPr lang="es-ES_tradnl" sz="1200" kern="1200" dirty="0" smtClean="0">
                <a:solidFill>
                  <a:schemeClr val="tx1"/>
                </a:solidFill>
                <a:effectLst/>
                <a:latin typeface="+mn-lt"/>
                <a:ea typeface="+mn-ea"/>
                <a:cs typeface="+mn-cs"/>
              </a:rPr>
              <a:t> tendrá múltiples caminos primarios de igual costo, lo que significa que existirán  mejores caminos calculados por el </a:t>
            </a:r>
            <a:r>
              <a:rPr lang="es-ES_tradnl" sz="1200" kern="1200" dirty="0" err="1" smtClean="0">
                <a:solidFill>
                  <a:schemeClr val="tx1"/>
                </a:solidFill>
                <a:effectLst/>
                <a:latin typeface="+mn-lt"/>
                <a:ea typeface="+mn-ea"/>
                <a:cs typeface="+mn-cs"/>
              </a:rPr>
              <a:t>BGP</a:t>
            </a:r>
            <a:endParaRPr lang="es-ES_tradnl" dirty="0"/>
          </a:p>
        </p:txBody>
      </p:sp>
      <p:sp>
        <p:nvSpPr>
          <p:cNvPr id="4" name="Slide Number Placeholder 3"/>
          <p:cNvSpPr>
            <a:spLocks noGrp="1"/>
          </p:cNvSpPr>
          <p:nvPr>
            <p:ph type="sldNum" sz="quarter" idx="10"/>
          </p:nvPr>
        </p:nvSpPr>
        <p:spPr/>
        <p:txBody>
          <a:bodyPr/>
          <a:lstStyle/>
          <a:p>
            <a:fld id="{CB9EEB18-7E97-4A26-BEB0-5ADD11144B06}" type="slidenum">
              <a:rPr lang="es-ES_tradnl" smtClean="0"/>
              <a:t>10</a:t>
            </a:fld>
            <a:endParaRPr lang="es-ES_tradnl"/>
          </a:p>
        </p:txBody>
      </p:sp>
    </p:spTree>
    <p:extLst>
      <p:ext uri="{BB962C8B-B14F-4D97-AF65-F5344CB8AC3E}">
        <p14:creationId xmlns:p14="http://schemas.microsoft.com/office/powerpoint/2010/main" val="1982875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dirty="0" smtClean="0"/>
              <a:t>SERA EXPLICADO A</a:t>
            </a:r>
            <a:r>
              <a:rPr lang="es-EC" baseline="0" dirty="0" smtClean="0"/>
              <a:t> </a:t>
            </a:r>
            <a:r>
              <a:rPr lang="es-EC" baseline="0" dirty="0" err="1" smtClean="0"/>
              <a:t>A</a:t>
            </a:r>
            <a:r>
              <a:rPr lang="es-EC" baseline="0" dirty="0" smtClean="0"/>
              <a:t> DETALLE EN LA CREACIÓN DEL PROYECTO</a:t>
            </a:r>
            <a:endParaRPr lang="es-ES_tradnl" dirty="0"/>
          </a:p>
        </p:txBody>
      </p:sp>
      <p:sp>
        <p:nvSpPr>
          <p:cNvPr id="4" name="Slide Number Placeholder 3"/>
          <p:cNvSpPr>
            <a:spLocks noGrp="1"/>
          </p:cNvSpPr>
          <p:nvPr>
            <p:ph type="sldNum" sz="quarter" idx="10"/>
          </p:nvPr>
        </p:nvSpPr>
        <p:spPr/>
        <p:txBody>
          <a:bodyPr/>
          <a:lstStyle/>
          <a:p>
            <a:fld id="{CB9EEB18-7E97-4A26-BEB0-5ADD11144B06}" type="slidenum">
              <a:rPr lang="es-ES_tradnl" smtClean="0"/>
              <a:t>12</a:t>
            </a:fld>
            <a:endParaRPr lang="es-ES_tradnl"/>
          </a:p>
        </p:txBody>
      </p:sp>
    </p:spTree>
    <p:extLst>
      <p:ext uri="{BB962C8B-B14F-4D97-AF65-F5344CB8AC3E}">
        <p14:creationId xmlns:p14="http://schemas.microsoft.com/office/powerpoint/2010/main" val="24615450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Área urbana:</a:t>
                </a:r>
                <a:r>
                  <a:rPr lang="es-ES_tradnl" sz="1200" kern="1200" dirty="0">
                    <a:solidFill>
                      <a:schemeClr val="tx1"/>
                    </a:solidFill>
                    <a:effectLst/>
                    <a:latin typeface="+mn-lt"/>
                    <a:ea typeface="+mn-ea"/>
                    <a:cs typeface="+mn-cs"/>
                  </a:rPr>
                  <a:t> Corresponde a las grandes ciudades con altas edificaciones y casas con 2 o más pisos, o donde existen una gran concentración de casas.</a:t>
                </a:r>
              </a:p>
              <a:p>
                <a:pPr lvl="0"/>
                <a:r>
                  <a:rPr lang="es-ES_tradnl" sz="1200" kern="1200" dirty="0">
                    <a:solidFill>
                      <a:schemeClr val="tx1"/>
                    </a:solidFill>
                    <a:effectLst/>
                    <a:latin typeface="+mn-lt"/>
                    <a:ea typeface="+mn-ea"/>
                    <a:cs typeface="+mn-cs"/>
                  </a:rPr>
                  <a:t>Ciudades Pequeñas y Medianas</a:t>
                </a:r>
              </a:p>
              <a:p>
                <a:pPr/>
                <a14:m>
                  <m:oMathPara xmlns:m="http://schemas.openxmlformats.org/officeDocument/2006/math">
                    <m:oMathParaPr>
                      <m:jc m:val="centerGroup"/>
                    </m:oMathParaPr>
                    <m:oMath xmlns:m="http://schemas.openxmlformats.org/officeDocument/2006/math">
                      <m:sSub>
                        <m:sSubPr>
                          <m:ctrlPr>
                            <a:rPr lang="es-ES_tradnl" sz="1200" i="1" kern="1200">
                              <a:solidFill>
                                <a:schemeClr val="tx1"/>
                              </a:solidFill>
                              <a:effectLst/>
                              <a:latin typeface="Cambria Math" panose="02040503050406030204" pitchFamily="18" charset="0"/>
                              <a:ea typeface="+mn-ea"/>
                              <a:cs typeface="+mn-cs"/>
                            </a:rPr>
                          </m:ctrlPr>
                        </m:sSubPr>
                        <m:e>
                          <m:r>
                            <m:rPr>
                              <m:nor/>
                            </m:rPr>
                            <a:rPr lang="en-US" sz="1200" kern="1200">
                              <a:solidFill>
                                <a:schemeClr val="tx1"/>
                              </a:solidFill>
                              <a:effectLst/>
                              <a:latin typeface="+mn-lt"/>
                              <a:ea typeface="+mn-ea"/>
                              <a:cs typeface="+mn-cs"/>
                            </a:rPr>
                            <m:t>ah</m:t>
                          </m:r>
                        </m:e>
                        <m:sub>
                          <m:r>
                            <m:rPr>
                              <m:nor/>
                            </m:rPr>
                            <a:rPr lang="en-US" sz="1200" kern="1200">
                              <a:solidFill>
                                <a:schemeClr val="tx1"/>
                              </a:solidFill>
                              <a:effectLst/>
                              <a:latin typeface="+mn-lt"/>
                              <a:ea typeface="+mn-ea"/>
                              <a:cs typeface="+mn-cs"/>
                            </a:rPr>
                            <m:t>m</m:t>
                          </m:r>
                        </m:sub>
                      </m:sSub>
                      <m:r>
                        <m:rPr>
                          <m:nor/>
                        </m:rPr>
                        <a:rPr lang="en-US" sz="1200" b="1" kern="1200">
                          <a:solidFill>
                            <a:schemeClr val="tx1"/>
                          </a:solidFill>
                          <a:effectLst/>
                          <a:latin typeface="+mn-lt"/>
                          <a:ea typeface="+mn-ea"/>
                          <a:cs typeface="+mn-cs"/>
                        </a:rPr>
                        <m:t>=</m:t>
                      </m:r>
                      <m:d>
                        <m:dPr>
                          <m:begChr m:val="["/>
                          <m:endChr m:val="]"/>
                          <m:ctrlPr>
                            <a:rPr lang="es-ES_tradnl" sz="1200" b="1" i="1" kern="1200">
                              <a:solidFill>
                                <a:schemeClr val="tx1"/>
                              </a:solidFill>
                              <a:effectLst/>
                              <a:latin typeface="Cambria Math" panose="02040503050406030204" pitchFamily="18" charset="0"/>
                              <a:ea typeface="+mn-ea"/>
                              <a:cs typeface="+mn-cs"/>
                            </a:rPr>
                          </m:ctrlPr>
                        </m:dPr>
                        <m:e>
                          <m:r>
                            <a:rPr lang="en-US" sz="1200" kern="1200">
                              <a:solidFill>
                                <a:schemeClr val="tx1"/>
                              </a:solidFill>
                              <a:effectLst/>
                              <a:latin typeface="Cambria Math" panose="02040503050406030204" pitchFamily="18" charset="0"/>
                              <a:ea typeface="+mn-ea"/>
                              <a:cs typeface="+mn-cs"/>
                            </a:rPr>
                            <m:t>1.1</m:t>
                          </m:r>
                          <m:func>
                            <m:funcPr>
                              <m:ctrlPr>
                                <a:rPr lang="es-ES_tradnl" sz="1200" i="1" kern="1200">
                                  <a:solidFill>
                                    <a:schemeClr val="tx1"/>
                                  </a:solidFill>
                                  <a:effectLst/>
                                  <a:latin typeface="Cambria Math" panose="02040503050406030204" pitchFamily="18" charset="0"/>
                                  <a:ea typeface="+mn-ea"/>
                                  <a:cs typeface="+mn-cs"/>
                                </a:rPr>
                              </m:ctrlPr>
                            </m:funcPr>
                            <m:fName>
                              <m:r>
                                <m:rPr>
                                  <m:sty m:val="p"/>
                                </m:rPr>
                                <a:rPr lang="en-US" sz="1200" kern="1200">
                                  <a:solidFill>
                                    <a:schemeClr val="tx1"/>
                                  </a:solidFill>
                                  <a:effectLst/>
                                  <a:latin typeface="Cambria Math" panose="02040503050406030204" pitchFamily="18" charset="0"/>
                                  <a:ea typeface="+mn-ea"/>
                                  <a:cs typeface="+mn-cs"/>
                                </a:rPr>
                                <m:t>log</m:t>
                              </m:r>
                            </m:fName>
                            <m:e>
                              <m:r>
                                <a:rPr lang="en-US" sz="1200" kern="1200">
                                  <a:solidFill>
                                    <a:schemeClr val="tx1"/>
                                  </a:solidFill>
                                  <a:effectLst/>
                                  <a:latin typeface="Cambria Math" panose="02040503050406030204" pitchFamily="18" charset="0"/>
                                  <a:ea typeface="+mn-ea"/>
                                  <a:cs typeface="+mn-cs"/>
                                </a:rPr>
                                <m:t>(</m:t>
                              </m:r>
                              <m:r>
                                <a:rPr lang="es-ES_tradnl" sz="1200" i="1" kern="1200">
                                  <a:solidFill>
                                    <a:schemeClr val="tx1"/>
                                  </a:solidFill>
                                  <a:effectLst/>
                                  <a:latin typeface="Cambria Math" panose="02040503050406030204" pitchFamily="18" charset="0"/>
                                  <a:ea typeface="+mn-ea"/>
                                  <a:cs typeface="+mn-cs"/>
                                </a:rPr>
                                <m:t>𝑓</m:t>
                              </m:r>
                              <m:r>
                                <a:rPr lang="en-US" sz="1200" i="1" kern="1200">
                                  <a:solidFill>
                                    <a:schemeClr val="tx1"/>
                                  </a:solidFill>
                                  <a:effectLst/>
                                  <a:latin typeface="Cambria Math" panose="02040503050406030204" pitchFamily="18" charset="0"/>
                                  <a:ea typeface="+mn-ea"/>
                                  <a:cs typeface="+mn-cs"/>
                                </a:rPr>
                                <m:t>−</m:t>
                              </m:r>
                              <m:r>
                                <a:rPr lang="en-US" sz="1200" kern="1200">
                                  <a:solidFill>
                                    <a:schemeClr val="tx1"/>
                                  </a:solidFill>
                                  <a:effectLst/>
                                  <a:latin typeface="Cambria Math" panose="02040503050406030204" pitchFamily="18" charset="0"/>
                                  <a:ea typeface="+mn-ea"/>
                                  <a:cs typeface="+mn-cs"/>
                                </a:rPr>
                                <m:t>0,7)</m:t>
                              </m:r>
                              <m:sSub>
                                <m:sSubPr>
                                  <m:ctrlPr>
                                    <a:rPr lang="es-ES_tradnl"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h</m:t>
                                  </m:r>
                                </m:e>
                                <m:sub>
                                  <m:r>
                                    <a:rPr lang="es-ES_tradnl" sz="1200" i="1" kern="1200">
                                      <a:solidFill>
                                        <a:schemeClr val="tx1"/>
                                      </a:solidFill>
                                      <a:effectLst/>
                                      <a:latin typeface="Cambria Math" panose="02040503050406030204" pitchFamily="18" charset="0"/>
                                      <a:ea typeface="+mn-ea"/>
                                      <a:cs typeface="+mn-cs"/>
                                    </a:rPr>
                                    <m:t>𝑚</m:t>
                                  </m:r>
                                </m:sub>
                              </m:sSub>
                            </m:e>
                          </m:func>
                        </m:e>
                      </m:d>
                      <m:r>
                        <a:rPr lang="en-US" sz="1200" b="1" i="1" kern="1200">
                          <a:solidFill>
                            <a:schemeClr val="tx1"/>
                          </a:solidFill>
                          <a:effectLst/>
                          <a:latin typeface="Cambria Math" panose="02040503050406030204" pitchFamily="18" charset="0"/>
                          <a:ea typeface="+mn-ea"/>
                          <a:cs typeface="+mn-cs"/>
                        </a:rPr>
                        <m:t>−</m:t>
                      </m:r>
                      <m:d>
                        <m:dPr>
                          <m:begChr m:val="["/>
                          <m:endChr m:val="]"/>
                          <m:ctrlPr>
                            <a:rPr lang="es-ES_tradnl" sz="1200" b="1" i="1" kern="1200">
                              <a:solidFill>
                                <a:schemeClr val="tx1"/>
                              </a:solidFill>
                              <a:effectLst/>
                              <a:latin typeface="Cambria Math" panose="02040503050406030204" pitchFamily="18" charset="0"/>
                              <a:ea typeface="+mn-ea"/>
                              <a:cs typeface="+mn-cs"/>
                            </a:rPr>
                          </m:ctrlPr>
                        </m:dPr>
                        <m:e>
                          <m:r>
                            <a:rPr lang="en-US" sz="1200" kern="1200">
                              <a:solidFill>
                                <a:schemeClr val="tx1"/>
                              </a:solidFill>
                              <a:effectLst/>
                              <a:latin typeface="Cambria Math" panose="02040503050406030204" pitchFamily="18" charset="0"/>
                              <a:ea typeface="+mn-ea"/>
                              <a:cs typeface="+mn-cs"/>
                            </a:rPr>
                            <m:t>1,56</m:t>
                          </m:r>
                          <m:func>
                            <m:funcPr>
                              <m:ctrlPr>
                                <a:rPr lang="es-ES_tradnl" sz="1200" i="1" kern="1200">
                                  <a:solidFill>
                                    <a:schemeClr val="tx1"/>
                                  </a:solidFill>
                                  <a:effectLst/>
                                  <a:latin typeface="Cambria Math" panose="02040503050406030204" pitchFamily="18" charset="0"/>
                                  <a:ea typeface="+mn-ea"/>
                                  <a:cs typeface="+mn-cs"/>
                                </a:rPr>
                              </m:ctrlPr>
                            </m:funcPr>
                            <m:fName>
                              <m:r>
                                <m:rPr>
                                  <m:sty m:val="p"/>
                                </m:rPr>
                                <a:rPr lang="en-US" sz="1200" kern="1200">
                                  <a:solidFill>
                                    <a:schemeClr val="tx1"/>
                                  </a:solidFill>
                                  <a:effectLst/>
                                  <a:latin typeface="Cambria Math" panose="02040503050406030204" pitchFamily="18" charset="0"/>
                                  <a:ea typeface="+mn-ea"/>
                                  <a:cs typeface="+mn-cs"/>
                                </a:rPr>
                                <m:t>log</m:t>
                              </m:r>
                            </m:fName>
                            <m:e>
                              <m:r>
                                <a:rPr lang="en-US" sz="1200" kern="1200">
                                  <a:solidFill>
                                    <a:schemeClr val="tx1"/>
                                  </a:solidFill>
                                  <a:effectLst/>
                                  <a:latin typeface="Cambria Math" panose="02040503050406030204" pitchFamily="18" charset="0"/>
                                  <a:ea typeface="+mn-ea"/>
                                  <a:cs typeface="+mn-cs"/>
                                </a:rPr>
                                <m:t>(</m:t>
                              </m:r>
                              <m:r>
                                <a:rPr lang="es-ES_tradnl" sz="1200" i="1" kern="1200">
                                  <a:solidFill>
                                    <a:schemeClr val="tx1"/>
                                  </a:solidFill>
                                  <a:effectLst/>
                                  <a:latin typeface="Cambria Math" panose="02040503050406030204" pitchFamily="18" charset="0"/>
                                  <a:ea typeface="+mn-ea"/>
                                  <a:cs typeface="+mn-cs"/>
                                </a:rPr>
                                <m:t>𝑓</m:t>
                              </m:r>
                              <m:r>
                                <a:rPr lang="en-US" sz="1200" i="1" kern="1200">
                                  <a:solidFill>
                                    <a:schemeClr val="tx1"/>
                                  </a:solidFill>
                                  <a:effectLst/>
                                  <a:latin typeface="Cambria Math" panose="02040503050406030204" pitchFamily="18" charset="0"/>
                                  <a:ea typeface="+mn-ea"/>
                                  <a:cs typeface="+mn-cs"/>
                                </a:rPr>
                                <m:t>−</m:t>
                              </m:r>
                              <m:r>
                                <a:rPr lang="en-US" sz="1200" kern="1200">
                                  <a:solidFill>
                                    <a:schemeClr val="tx1"/>
                                  </a:solidFill>
                                  <a:effectLst/>
                                  <a:latin typeface="Cambria Math" panose="02040503050406030204" pitchFamily="18" charset="0"/>
                                  <a:ea typeface="+mn-ea"/>
                                  <a:cs typeface="+mn-cs"/>
                                </a:rPr>
                                <m:t>0,8)</m:t>
                              </m:r>
                            </m:e>
                          </m:func>
                        </m:e>
                      </m:d>
                    </m:oMath>
                  </m:oMathPara>
                </a14:m>
                <a:endParaRPr lang="es-ES_tradnl"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Donde </a:t>
                </a:r>
                <a14:m>
                  <m:oMath xmlns:m="http://schemas.openxmlformats.org/officeDocument/2006/math">
                    <m:r>
                      <m:rPr>
                        <m:nor/>
                      </m:rPr>
                      <a:rPr lang="es-ES_tradnl" sz="1200" kern="1200">
                        <a:solidFill>
                          <a:schemeClr val="tx1"/>
                        </a:solidFill>
                        <a:effectLst/>
                        <a:latin typeface="+mn-lt"/>
                        <a:ea typeface="+mn-ea"/>
                        <a:cs typeface="+mn-cs"/>
                      </a:rPr>
                      <m:t>1 ≤</m:t>
                    </m:r>
                    <m:sSub>
                      <m:sSubPr>
                        <m:ctrlPr>
                          <a:rPr lang="es-ES_tradnl" sz="1200" i="1" kern="1200">
                            <a:solidFill>
                              <a:schemeClr val="tx1"/>
                            </a:solidFill>
                            <a:effectLst/>
                            <a:latin typeface="Cambria Math" panose="02040503050406030204" pitchFamily="18" charset="0"/>
                            <a:ea typeface="+mn-ea"/>
                            <a:cs typeface="+mn-cs"/>
                          </a:rPr>
                        </m:ctrlPr>
                      </m:sSubPr>
                      <m:e>
                        <m:r>
                          <m:rPr>
                            <m:sty m:val="p"/>
                          </m:rPr>
                          <a:rPr lang="es-ES_tradnl" sz="1200" i="1" kern="1200">
                            <a:solidFill>
                              <a:schemeClr val="tx1"/>
                            </a:solidFill>
                            <a:effectLst/>
                            <a:latin typeface="Cambria Math" panose="02040503050406030204" pitchFamily="18" charset="0"/>
                            <a:ea typeface="+mn-ea"/>
                            <a:cs typeface="+mn-cs"/>
                          </a:rPr>
                          <m:t>h</m:t>
                        </m:r>
                      </m:e>
                      <m:sub>
                        <m:r>
                          <m:rPr>
                            <m:sty m:val="p"/>
                          </m:rPr>
                          <a:rPr lang="es-ES_tradnl" sz="1200" kern="1200">
                            <a:solidFill>
                              <a:schemeClr val="tx1"/>
                            </a:solidFill>
                            <a:effectLst/>
                            <a:latin typeface="Cambria Math" panose="02040503050406030204" pitchFamily="18" charset="0"/>
                            <a:ea typeface="+mn-ea"/>
                            <a:cs typeface="+mn-cs"/>
                          </a:rPr>
                          <m:t>m</m:t>
                        </m:r>
                      </m:sub>
                    </m:sSub>
                  </m:oMath>
                </a14:m>
                <a:r>
                  <a:rPr lang="es-ES_tradnl" sz="1200" kern="1200" dirty="0">
                    <a:solidFill>
                      <a:schemeClr val="tx1"/>
                    </a:solidFill>
                    <a:effectLst/>
                    <a:latin typeface="+mn-lt"/>
                    <a:ea typeface="+mn-ea"/>
                    <a:cs typeface="+mn-cs"/>
                  </a:rPr>
                  <a:t>&lt; 10</a:t>
                </a:r>
              </a:p>
              <a:p>
                <a:pPr lvl="0"/>
                <a:r>
                  <a:rPr lang="es-ES_tradnl" sz="1200" kern="1200" dirty="0">
                    <a:solidFill>
                      <a:schemeClr val="tx1"/>
                    </a:solidFill>
                    <a:effectLst/>
                    <a:latin typeface="+mn-lt"/>
                    <a:ea typeface="+mn-ea"/>
                    <a:cs typeface="+mn-cs"/>
                  </a:rPr>
                  <a:t>Ciudades grandes</a:t>
                </a:r>
              </a:p>
              <a:p>
                <a:pPr/>
                <a14:m>
                  <m:oMathPara xmlns:m="http://schemas.openxmlformats.org/officeDocument/2006/math">
                    <m:oMathParaPr>
                      <m:jc m:val="centerGroup"/>
                    </m:oMathParaPr>
                    <m:oMath xmlns:m="http://schemas.openxmlformats.org/officeDocument/2006/math">
                      <m:sSub>
                        <m:sSubPr>
                          <m:ctrlPr>
                            <a:rPr lang="es-ES_tradnl" sz="1200" i="1" kern="1200">
                              <a:solidFill>
                                <a:schemeClr val="tx1"/>
                              </a:solidFill>
                              <a:effectLst/>
                              <a:latin typeface="Cambria Math" panose="02040503050406030204" pitchFamily="18" charset="0"/>
                              <a:ea typeface="+mn-ea"/>
                              <a:cs typeface="+mn-cs"/>
                            </a:rPr>
                          </m:ctrlPr>
                        </m:sSubPr>
                        <m:e>
                          <m:r>
                            <m:rPr>
                              <m:nor/>
                            </m:rPr>
                            <a:rPr lang="en-US" sz="1200" kern="1200">
                              <a:solidFill>
                                <a:schemeClr val="tx1"/>
                              </a:solidFill>
                              <a:effectLst/>
                              <a:latin typeface="+mn-lt"/>
                              <a:ea typeface="+mn-ea"/>
                              <a:cs typeface="+mn-cs"/>
                            </a:rPr>
                            <m:t>ah</m:t>
                          </m:r>
                        </m:e>
                        <m:sub>
                          <m:r>
                            <m:rPr>
                              <m:nor/>
                            </m:rPr>
                            <a:rPr lang="en-US" sz="1200" kern="1200">
                              <a:solidFill>
                                <a:schemeClr val="tx1"/>
                              </a:solidFill>
                              <a:effectLst/>
                              <a:latin typeface="+mn-lt"/>
                              <a:ea typeface="+mn-ea"/>
                              <a:cs typeface="+mn-cs"/>
                            </a:rPr>
                            <m:t>m</m:t>
                          </m:r>
                        </m:sub>
                      </m:sSub>
                      <m:r>
                        <m:rPr>
                          <m:nor/>
                        </m:rPr>
                        <a:rPr lang="en-US" sz="1200" b="1" kern="1200">
                          <a:solidFill>
                            <a:schemeClr val="tx1"/>
                          </a:solidFill>
                          <a:effectLst/>
                          <a:latin typeface="+mn-lt"/>
                          <a:ea typeface="+mn-ea"/>
                          <a:cs typeface="+mn-cs"/>
                        </a:rPr>
                        <m:t>=</m:t>
                      </m:r>
                      <m:d>
                        <m:dPr>
                          <m:begChr m:val="{"/>
                          <m:endChr m:val=""/>
                          <m:ctrlPr>
                            <a:rPr lang="es-ES_tradnl" sz="1200" b="1" i="1" kern="1200">
                              <a:solidFill>
                                <a:schemeClr val="tx1"/>
                              </a:solidFill>
                              <a:effectLst/>
                              <a:latin typeface="Cambria Math" panose="02040503050406030204" pitchFamily="18" charset="0"/>
                              <a:ea typeface="+mn-ea"/>
                              <a:cs typeface="+mn-cs"/>
                            </a:rPr>
                          </m:ctrlPr>
                        </m:dPr>
                        <m:e>
                          <m:eqArr>
                            <m:eqArrPr>
                              <m:ctrlPr>
                                <a:rPr lang="es-ES_tradnl" sz="1200" i="1" kern="1200">
                                  <a:solidFill>
                                    <a:schemeClr val="tx1"/>
                                  </a:solidFill>
                                  <a:effectLst/>
                                  <a:latin typeface="Cambria Math" panose="02040503050406030204" pitchFamily="18" charset="0"/>
                                  <a:ea typeface="+mn-ea"/>
                                  <a:cs typeface="+mn-cs"/>
                                </a:rPr>
                              </m:ctrlPr>
                            </m:eqArrPr>
                            <m:e>
                              <m:r>
                                <a:rPr lang="en-US" sz="1200" kern="1200">
                                  <a:solidFill>
                                    <a:schemeClr val="tx1"/>
                                  </a:solidFill>
                                  <a:effectLst/>
                                  <a:latin typeface="Cambria Math" panose="02040503050406030204" pitchFamily="18" charset="0"/>
                                  <a:ea typeface="+mn-ea"/>
                                  <a:cs typeface="+mn-cs"/>
                                </a:rPr>
                                <m:t>8,29</m:t>
                              </m:r>
                              <m:sSup>
                                <m:sSupPr>
                                  <m:ctrlPr>
                                    <a:rPr lang="es-ES_tradnl" sz="1200" i="1" kern="1200">
                                      <a:solidFill>
                                        <a:schemeClr val="tx1"/>
                                      </a:solidFill>
                                      <a:effectLst/>
                                      <a:latin typeface="Cambria Math" panose="02040503050406030204" pitchFamily="18" charset="0"/>
                                      <a:ea typeface="+mn-ea"/>
                                      <a:cs typeface="+mn-cs"/>
                                    </a:rPr>
                                  </m:ctrlPr>
                                </m:sSupPr>
                                <m:e>
                                  <m:r>
                                    <a:rPr lang="en-US" sz="1200" kern="1200">
                                      <a:solidFill>
                                        <a:schemeClr val="tx1"/>
                                      </a:solidFill>
                                      <a:effectLst/>
                                      <a:latin typeface="Cambria Math" panose="02040503050406030204" pitchFamily="18" charset="0"/>
                                      <a:ea typeface="+mn-ea"/>
                                      <a:cs typeface="+mn-cs"/>
                                    </a:rPr>
                                    <m:t>(</m:t>
                                  </m:r>
                                  <m:func>
                                    <m:funcPr>
                                      <m:ctrlPr>
                                        <a:rPr lang="es-ES_tradnl" sz="1200" i="1" kern="1200">
                                          <a:solidFill>
                                            <a:schemeClr val="tx1"/>
                                          </a:solidFill>
                                          <a:effectLst/>
                                          <a:latin typeface="Cambria Math" panose="02040503050406030204" pitchFamily="18" charset="0"/>
                                          <a:ea typeface="+mn-ea"/>
                                          <a:cs typeface="+mn-cs"/>
                                        </a:rPr>
                                      </m:ctrlPr>
                                    </m:funcPr>
                                    <m:fName>
                                      <m:r>
                                        <m:rPr>
                                          <m:sty m:val="p"/>
                                        </m:rPr>
                                        <a:rPr lang="en-US" sz="1200" kern="1200">
                                          <a:solidFill>
                                            <a:schemeClr val="tx1"/>
                                          </a:solidFill>
                                          <a:effectLst/>
                                          <a:latin typeface="Cambria Math" panose="02040503050406030204" pitchFamily="18" charset="0"/>
                                          <a:ea typeface="+mn-ea"/>
                                          <a:cs typeface="+mn-cs"/>
                                        </a:rPr>
                                        <m:t>log</m:t>
                                      </m:r>
                                    </m:fName>
                                    <m:e>
                                      <m:d>
                                        <m:dPr>
                                          <m:ctrlPr>
                                            <a:rPr lang="es-ES_tradnl" sz="1200" i="1" kern="1200">
                                              <a:solidFill>
                                                <a:schemeClr val="tx1"/>
                                              </a:solidFill>
                                              <a:effectLst/>
                                              <a:latin typeface="Cambria Math" panose="02040503050406030204" pitchFamily="18" charset="0"/>
                                              <a:ea typeface="+mn-ea"/>
                                              <a:cs typeface="+mn-cs"/>
                                            </a:rPr>
                                          </m:ctrlPr>
                                        </m:dPr>
                                        <m:e>
                                          <m:eqArr>
                                            <m:eqArrPr>
                                              <m:ctrlPr>
                                                <a:rPr lang="en-US" sz="1200" i="1" kern="1200">
                                                  <a:solidFill>
                                                    <a:schemeClr val="tx1"/>
                                                  </a:solidFill>
                                                  <a:effectLst/>
                                                  <a:latin typeface="Cambria Math" panose="02040503050406030204" pitchFamily="18" charset="0"/>
                                                  <a:ea typeface="+mn-ea"/>
                                                  <a:cs typeface="+mn-cs"/>
                                                </a:rPr>
                                              </m:ctrlPr>
                                            </m:eqArrPr>
                                            <m:e>
                                              <m:r>
                                                <a:rPr lang="en-US" sz="1200" kern="1200">
                                                  <a:solidFill>
                                                    <a:schemeClr val="tx1"/>
                                                  </a:solidFill>
                                                  <a:effectLst/>
                                                  <a:latin typeface="Cambria Math" panose="02040503050406030204" pitchFamily="18" charset="0"/>
                                                  <a:ea typeface="+mn-ea"/>
                                                  <a:cs typeface="+mn-cs"/>
                                                </a:rPr>
                                                <m:t>1,54</m:t>
                                              </m:r>
                                            </m:e>
                                            <m:e/>
                                          </m:eqArr>
                                        </m:e>
                                      </m:d>
                                    </m:e>
                                  </m:func>
                                  <m:sSub>
                                    <m:sSubPr>
                                      <m:ctrlPr>
                                        <a:rPr lang="es-ES_tradnl"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h</m:t>
                                      </m:r>
                                    </m:e>
                                    <m:sub>
                                      <m:r>
                                        <a:rPr lang="es-ES_tradnl" sz="1200" i="1" kern="1200">
                                          <a:solidFill>
                                            <a:schemeClr val="tx1"/>
                                          </a:solidFill>
                                          <a:effectLst/>
                                          <a:latin typeface="Cambria Math" panose="02040503050406030204" pitchFamily="18" charset="0"/>
                                          <a:ea typeface="+mn-ea"/>
                                          <a:cs typeface="+mn-cs"/>
                                        </a:rPr>
                                        <m:t>𝑚</m:t>
                                      </m:r>
                                    </m:sub>
                                  </m:sSub>
                                  <m:r>
                                    <a:rPr lang="en-US" sz="1200" kern="1200">
                                      <a:solidFill>
                                        <a:schemeClr val="tx1"/>
                                      </a:solidFill>
                                      <a:effectLst/>
                                      <a:latin typeface="Cambria Math" panose="02040503050406030204" pitchFamily="18" charset="0"/>
                                      <a:ea typeface="+mn-ea"/>
                                      <a:cs typeface="+mn-cs"/>
                                    </a:rPr>
                                    <m:t>)</m:t>
                                  </m:r>
                                </m:e>
                                <m:sup>
                                  <m:r>
                                    <a:rPr lang="en-US" sz="1200" kern="1200">
                                      <a:solidFill>
                                        <a:schemeClr val="tx1"/>
                                      </a:solidFill>
                                      <a:effectLst/>
                                      <a:latin typeface="Cambria Math" panose="02040503050406030204" pitchFamily="18" charset="0"/>
                                      <a:ea typeface="+mn-ea"/>
                                      <a:cs typeface="+mn-cs"/>
                                    </a:rPr>
                                    <m:t>2</m:t>
                                  </m:r>
                                </m:sup>
                              </m:sSup>
                              <m:r>
                                <a:rPr lang="en-US" sz="1200" i="1" kern="1200">
                                  <a:solidFill>
                                    <a:schemeClr val="tx1"/>
                                  </a:solidFill>
                                  <a:effectLst/>
                                  <a:latin typeface="Cambria Math" panose="02040503050406030204" pitchFamily="18" charset="0"/>
                                  <a:ea typeface="+mn-ea"/>
                                  <a:cs typeface="+mn-cs"/>
                                </a:rPr>
                                <m:t>−</m:t>
                              </m:r>
                              <m:r>
                                <a:rPr lang="en-US" sz="1200" kern="1200">
                                  <a:solidFill>
                                    <a:schemeClr val="tx1"/>
                                  </a:solidFill>
                                  <a:effectLst/>
                                  <a:latin typeface="Cambria Math" panose="02040503050406030204" pitchFamily="18" charset="0"/>
                                  <a:ea typeface="+mn-ea"/>
                                  <a:cs typeface="+mn-cs"/>
                                </a:rPr>
                                <m:t>1,1               </m:t>
                              </m:r>
                              <m:r>
                                <a:rPr lang="es-ES_tradnl" sz="1200" i="1" kern="1200">
                                  <a:solidFill>
                                    <a:schemeClr val="tx1"/>
                                  </a:solidFill>
                                  <a:effectLst/>
                                  <a:latin typeface="Cambria Math" panose="02040503050406030204" pitchFamily="18" charset="0"/>
                                  <a:ea typeface="+mn-ea"/>
                                  <a:cs typeface="+mn-cs"/>
                                </a:rPr>
                                <m:t>𝑓</m:t>
                              </m:r>
                              <m:r>
                                <a:rPr lang="en-US" sz="1200" kern="1200">
                                  <a:solidFill>
                                    <a:schemeClr val="tx1"/>
                                  </a:solidFill>
                                  <a:effectLst/>
                                  <a:latin typeface="Cambria Math" panose="02040503050406030204" pitchFamily="18" charset="0"/>
                                  <a:ea typeface="+mn-ea"/>
                                  <a:cs typeface="+mn-cs"/>
                                </a:rPr>
                                <m:t>≤200 </m:t>
                              </m:r>
                              <m:r>
                                <a:rPr lang="es-ES_tradnl" sz="1200" i="1" kern="1200">
                                  <a:solidFill>
                                    <a:schemeClr val="tx1"/>
                                  </a:solidFill>
                                  <a:effectLst/>
                                  <a:latin typeface="Cambria Math" panose="02040503050406030204" pitchFamily="18" charset="0"/>
                                  <a:ea typeface="+mn-ea"/>
                                  <a:cs typeface="+mn-cs"/>
                                </a:rPr>
                                <m:t>𝑀</m:t>
                              </m:r>
                              <m:r>
                                <a:rPr lang="en-US" sz="1200" i="1" kern="1200">
                                  <a:solidFill>
                                    <a:schemeClr val="tx1"/>
                                  </a:solidFill>
                                  <a:effectLst/>
                                  <a:latin typeface="Cambria Math" panose="02040503050406030204" pitchFamily="18" charset="0"/>
                                  <a:ea typeface="+mn-ea"/>
                                  <a:cs typeface="+mn-cs"/>
                                </a:rPr>
                                <m:t>h</m:t>
                              </m:r>
                              <m:r>
                                <a:rPr lang="es-ES_tradnl" sz="1200" i="1" kern="1200">
                                  <a:solidFill>
                                    <a:schemeClr val="tx1"/>
                                  </a:solidFill>
                                  <a:effectLst/>
                                  <a:latin typeface="Cambria Math" panose="02040503050406030204" pitchFamily="18" charset="0"/>
                                  <a:ea typeface="+mn-ea"/>
                                  <a:cs typeface="+mn-cs"/>
                                </a:rPr>
                                <m:t>𝑧</m:t>
                              </m:r>
                            </m:e>
                            <m:e>
                              <m:r>
                                <a:rPr lang="en-US" sz="1200" kern="1200">
                                  <a:solidFill>
                                    <a:schemeClr val="tx1"/>
                                  </a:solidFill>
                                  <a:effectLst/>
                                  <a:latin typeface="Cambria Math" panose="02040503050406030204" pitchFamily="18" charset="0"/>
                                  <a:ea typeface="+mn-ea"/>
                                  <a:cs typeface="+mn-cs"/>
                                </a:rPr>
                                <m:t>3,2</m:t>
                              </m:r>
                              <m:sSup>
                                <m:sSupPr>
                                  <m:ctrlPr>
                                    <a:rPr lang="es-ES_tradnl" sz="1200" i="1" kern="1200">
                                      <a:solidFill>
                                        <a:schemeClr val="tx1"/>
                                      </a:solidFill>
                                      <a:effectLst/>
                                      <a:latin typeface="Cambria Math" panose="02040503050406030204" pitchFamily="18" charset="0"/>
                                      <a:ea typeface="+mn-ea"/>
                                      <a:cs typeface="+mn-cs"/>
                                    </a:rPr>
                                  </m:ctrlPr>
                                </m:sSupPr>
                                <m:e>
                                  <m:r>
                                    <a:rPr lang="en-US" sz="1200" kern="1200">
                                      <a:solidFill>
                                        <a:schemeClr val="tx1"/>
                                      </a:solidFill>
                                      <a:effectLst/>
                                      <a:latin typeface="Cambria Math" panose="02040503050406030204" pitchFamily="18" charset="0"/>
                                      <a:ea typeface="+mn-ea"/>
                                      <a:cs typeface="+mn-cs"/>
                                    </a:rPr>
                                    <m:t>(</m:t>
                                  </m:r>
                                  <m:func>
                                    <m:funcPr>
                                      <m:ctrlPr>
                                        <a:rPr lang="es-ES_tradnl" sz="1200" i="1" kern="1200">
                                          <a:solidFill>
                                            <a:schemeClr val="tx1"/>
                                          </a:solidFill>
                                          <a:effectLst/>
                                          <a:latin typeface="Cambria Math" panose="02040503050406030204" pitchFamily="18" charset="0"/>
                                          <a:ea typeface="+mn-ea"/>
                                          <a:cs typeface="+mn-cs"/>
                                        </a:rPr>
                                      </m:ctrlPr>
                                    </m:funcPr>
                                    <m:fName>
                                      <m:r>
                                        <m:rPr>
                                          <m:sty m:val="p"/>
                                        </m:rPr>
                                        <a:rPr lang="en-US" sz="1200" kern="1200">
                                          <a:solidFill>
                                            <a:schemeClr val="tx1"/>
                                          </a:solidFill>
                                          <a:effectLst/>
                                          <a:latin typeface="Cambria Math" panose="02040503050406030204" pitchFamily="18" charset="0"/>
                                          <a:ea typeface="+mn-ea"/>
                                          <a:cs typeface="+mn-cs"/>
                                        </a:rPr>
                                        <m:t>log</m:t>
                                      </m:r>
                                    </m:fName>
                                    <m:e>
                                      <m:d>
                                        <m:dPr>
                                          <m:ctrlPr>
                                            <a:rPr lang="es-ES_tradnl" sz="1200" i="1" kern="1200">
                                              <a:solidFill>
                                                <a:schemeClr val="tx1"/>
                                              </a:solidFill>
                                              <a:effectLst/>
                                              <a:latin typeface="Cambria Math" panose="02040503050406030204" pitchFamily="18" charset="0"/>
                                              <a:ea typeface="+mn-ea"/>
                                              <a:cs typeface="+mn-cs"/>
                                            </a:rPr>
                                          </m:ctrlPr>
                                        </m:dPr>
                                        <m:e>
                                          <m:r>
                                            <a:rPr lang="en-US" sz="1200" kern="1200">
                                              <a:solidFill>
                                                <a:schemeClr val="tx1"/>
                                              </a:solidFill>
                                              <a:effectLst/>
                                              <a:latin typeface="Cambria Math" panose="02040503050406030204" pitchFamily="18" charset="0"/>
                                              <a:ea typeface="+mn-ea"/>
                                              <a:cs typeface="+mn-cs"/>
                                            </a:rPr>
                                            <m:t>11,75</m:t>
                                          </m:r>
                                        </m:e>
                                      </m:d>
                                    </m:e>
                                  </m:func>
                                  <m:sSub>
                                    <m:sSubPr>
                                      <m:ctrlPr>
                                        <a:rPr lang="es-ES_tradnl"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h</m:t>
                                      </m:r>
                                    </m:e>
                                    <m:sub>
                                      <m:r>
                                        <a:rPr lang="es-ES_tradnl" sz="1200" i="1" kern="1200">
                                          <a:solidFill>
                                            <a:schemeClr val="tx1"/>
                                          </a:solidFill>
                                          <a:effectLst/>
                                          <a:latin typeface="Cambria Math" panose="02040503050406030204" pitchFamily="18" charset="0"/>
                                          <a:ea typeface="+mn-ea"/>
                                          <a:cs typeface="+mn-cs"/>
                                        </a:rPr>
                                        <m:t>𝑚</m:t>
                                      </m:r>
                                    </m:sub>
                                  </m:sSub>
                                  <m:r>
                                    <a:rPr lang="en-US" sz="1200" kern="1200">
                                      <a:solidFill>
                                        <a:schemeClr val="tx1"/>
                                      </a:solidFill>
                                      <a:effectLst/>
                                      <a:latin typeface="Cambria Math" panose="02040503050406030204" pitchFamily="18" charset="0"/>
                                      <a:ea typeface="+mn-ea"/>
                                      <a:cs typeface="+mn-cs"/>
                                    </a:rPr>
                                    <m:t>)</m:t>
                                  </m:r>
                                </m:e>
                                <m:sup>
                                  <m:r>
                                    <a:rPr lang="en-US" sz="1200" kern="1200">
                                      <a:solidFill>
                                        <a:schemeClr val="tx1"/>
                                      </a:solidFill>
                                      <a:effectLst/>
                                      <a:latin typeface="Cambria Math" panose="02040503050406030204" pitchFamily="18" charset="0"/>
                                      <a:ea typeface="+mn-ea"/>
                                      <a:cs typeface="+mn-cs"/>
                                    </a:rPr>
                                    <m:t>2</m:t>
                                  </m:r>
                                </m:sup>
                              </m:sSup>
                              <m:r>
                                <a:rPr lang="en-US" sz="1200" i="1" kern="1200">
                                  <a:solidFill>
                                    <a:schemeClr val="tx1"/>
                                  </a:solidFill>
                                  <a:effectLst/>
                                  <a:latin typeface="Cambria Math" panose="02040503050406030204" pitchFamily="18" charset="0"/>
                                  <a:ea typeface="+mn-ea"/>
                                  <a:cs typeface="+mn-cs"/>
                                </a:rPr>
                                <m:t>−</m:t>
                              </m:r>
                              <m:r>
                                <a:rPr lang="en-US" sz="1200" kern="1200">
                                  <a:solidFill>
                                    <a:schemeClr val="tx1"/>
                                  </a:solidFill>
                                  <a:effectLst/>
                                  <a:latin typeface="Cambria Math" panose="02040503050406030204" pitchFamily="18" charset="0"/>
                                  <a:ea typeface="+mn-ea"/>
                                  <a:cs typeface="+mn-cs"/>
                                </a:rPr>
                                <m:t>4,9               </m:t>
                              </m:r>
                              <m:r>
                                <a:rPr lang="es-ES_tradnl" sz="1200" i="1" kern="1200">
                                  <a:solidFill>
                                    <a:schemeClr val="tx1"/>
                                  </a:solidFill>
                                  <a:effectLst/>
                                  <a:latin typeface="Cambria Math" panose="02040503050406030204" pitchFamily="18" charset="0"/>
                                  <a:ea typeface="+mn-ea"/>
                                  <a:cs typeface="+mn-cs"/>
                                </a:rPr>
                                <m:t>𝑓</m:t>
                              </m:r>
                              <m:r>
                                <a:rPr lang="en-US" sz="1200" kern="1200">
                                  <a:solidFill>
                                    <a:schemeClr val="tx1"/>
                                  </a:solidFill>
                                  <a:effectLst/>
                                  <a:latin typeface="Cambria Math" panose="02040503050406030204" pitchFamily="18" charset="0"/>
                                  <a:ea typeface="+mn-ea"/>
                                  <a:cs typeface="+mn-cs"/>
                                </a:rPr>
                                <m:t>≥400 </m:t>
                              </m:r>
                              <m:r>
                                <a:rPr lang="es-ES_tradnl" sz="1200" i="1" kern="1200">
                                  <a:solidFill>
                                    <a:schemeClr val="tx1"/>
                                  </a:solidFill>
                                  <a:effectLst/>
                                  <a:latin typeface="Cambria Math" panose="02040503050406030204" pitchFamily="18" charset="0"/>
                                  <a:ea typeface="+mn-ea"/>
                                  <a:cs typeface="+mn-cs"/>
                                </a:rPr>
                                <m:t>𝑀</m:t>
                              </m:r>
                              <m:r>
                                <a:rPr lang="en-US" sz="1200" i="1" kern="1200">
                                  <a:solidFill>
                                    <a:schemeClr val="tx1"/>
                                  </a:solidFill>
                                  <a:effectLst/>
                                  <a:latin typeface="Cambria Math" panose="02040503050406030204" pitchFamily="18" charset="0"/>
                                  <a:ea typeface="+mn-ea"/>
                                  <a:cs typeface="+mn-cs"/>
                                </a:rPr>
                                <m:t>h</m:t>
                              </m:r>
                              <m:r>
                                <a:rPr lang="es-ES_tradnl" sz="1200" i="1" kern="1200">
                                  <a:solidFill>
                                    <a:schemeClr val="tx1"/>
                                  </a:solidFill>
                                  <a:effectLst/>
                                  <a:latin typeface="Cambria Math" panose="02040503050406030204" pitchFamily="18" charset="0"/>
                                  <a:ea typeface="+mn-ea"/>
                                  <a:cs typeface="+mn-cs"/>
                                </a:rPr>
                                <m:t>𝑧</m:t>
                              </m:r>
                            </m:e>
                          </m:eqArr>
                        </m:e>
                      </m:d>
                      <m:r>
                        <a:rPr lang="en-US" sz="1200" b="1" kern="1200">
                          <a:solidFill>
                            <a:schemeClr val="tx1"/>
                          </a:solidFill>
                          <a:effectLst/>
                          <a:latin typeface="Cambria Math" panose="02040503050406030204" pitchFamily="18" charset="0"/>
                          <a:ea typeface="+mn-ea"/>
                          <a:cs typeface="+mn-cs"/>
                        </a:rPr>
                        <m:t>  </m:t>
                      </m:r>
                    </m:oMath>
                  </m:oMathPara>
                </a14:m>
                <a:endParaRPr lang="es-ES_tradnl"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Área suburbana:</a:t>
                </a:r>
                <a:r>
                  <a:rPr lang="es-ES_tradnl" sz="1200" kern="1200" dirty="0">
                    <a:solidFill>
                      <a:schemeClr val="tx1"/>
                    </a:solidFill>
                    <a:effectLst/>
                    <a:latin typeface="+mn-lt"/>
                    <a:ea typeface="+mn-ea"/>
                    <a:cs typeface="+mn-cs"/>
                  </a:rPr>
                  <a:t> Ciudades o carreteras en donde hay árboles y casas en forma dispersa, existen obstáculos cerca del usuario pero no provocan congestión.</a:t>
                </a:r>
              </a:p>
              <a:p>
                <a:pPr/>
                <a14:m>
                  <m:oMathPara xmlns:m="http://schemas.openxmlformats.org/officeDocument/2006/math">
                    <m:oMathParaPr>
                      <m:jc m:val="centerGroup"/>
                    </m:oMathParaPr>
                    <m:oMath xmlns:m="http://schemas.openxmlformats.org/officeDocument/2006/math">
                      <m:sSub>
                        <m:sSubPr>
                          <m:ctrlPr>
                            <a:rPr lang="es-ES_tradnl" sz="1200" b="1" i="1" kern="1200">
                              <a:solidFill>
                                <a:schemeClr val="tx1"/>
                              </a:solidFill>
                              <a:effectLst/>
                              <a:latin typeface="Cambria Math" panose="02040503050406030204" pitchFamily="18" charset="0"/>
                              <a:ea typeface="+mn-ea"/>
                              <a:cs typeface="+mn-cs"/>
                            </a:rPr>
                          </m:ctrlPr>
                        </m:sSubPr>
                        <m:e>
                          <m:r>
                            <m:rPr>
                              <m:nor/>
                            </m:rPr>
                            <a:rPr lang="en-US" sz="1200" b="1" kern="1200">
                              <a:solidFill>
                                <a:schemeClr val="tx1"/>
                              </a:solidFill>
                              <a:effectLst/>
                              <a:latin typeface="+mn-lt"/>
                              <a:ea typeface="+mn-ea"/>
                              <a:cs typeface="+mn-cs"/>
                            </a:rPr>
                            <m:t>L</m:t>
                          </m:r>
                        </m:e>
                        <m:sub>
                          <m:r>
                            <m:rPr>
                              <m:nor/>
                            </m:rPr>
                            <a:rPr lang="en-US" sz="1200" b="1" kern="1200">
                              <a:solidFill>
                                <a:schemeClr val="tx1"/>
                              </a:solidFill>
                              <a:effectLst/>
                              <a:latin typeface="+mn-lt"/>
                              <a:ea typeface="+mn-ea"/>
                              <a:cs typeface="+mn-cs"/>
                            </a:rPr>
                            <m:t>b</m:t>
                          </m:r>
                        </m:sub>
                      </m:sSub>
                      <m:r>
                        <m:rPr>
                          <m:nor/>
                        </m:rPr>
                        <a:rPr lang="en-US" sz="1200" kern="1200">
                          <a:solidFill>
                            <a:schemeClr val="tx1"/>
                          </a:solidFill>
                          <a:effectLst/>
                          <a:latin typeface="+mn-lt"/>
                          <a:ea typeface="+mn-ea"/>
                          <a:cs typeface="+mn-cs"/>
                        </a:rPr>
                        <m:t>=</m:t>
                      </m:r>
                      <m:sSub>
                        <m:sSubPr>
                          <m:ctrlPr>
                            <a:rPr lang="es-ES_tradnl" sz="1200" i="1" kern="1200">
                              <a:solidFill>
                                <a:schemeClr val="tx1"/>
                              </a:solidFill>
                              <a:effectLst/>
                              <a:latin typeface="Cambria Math" panose="02040503050406030204" pitchFamily="18" charset="0"/>
                              <a:ea typeface="+mn-ea"/>
                              <a:cs typeface="+mn-cs"/>
                            </a:rPr>
                          </m:ctrlPr>
                        </m:sSubPr>
                        <m:e>
                          <m:r>
                            <a:rPr lang="es-ES_tradnl" sz="1200" i="1" kern="1200">
                              <a:solidFill>
                                <a:schemeClr val="tx1"/>
                              </a:solidFill>
                              <a:effectLst/>
                              <a:latin typeface="Cambria Math" panose="02040503050406030204" pitchFamily="18" charset="0"/>
                              <a:ea typeface="+mn-ea"/>
                              <a:cs typeface="+mn-cs"/>
                            </a:rPr>
                            <m:t>𝐿</m:t>
                          </m:r>
                        </m:e>
                        <m:sub>
                          <m:r>
                            <a:rPr lang="es-ES_tradnl" sz="1200" i="1" kern="1200">
                              <a:solidFill>
                                <a:schemeClr val="tx1"/>
                              </a:solidFill>
                              <a:effectLst/>
                              <a:latin typeface="Cambria Math" panose="02040503050406030204" pitchFamily="18" charset="0"/>
                              <a:ea typeface="+mn-ea"/>
                              <a:cs typeface="+mn-cs"/>
                            </a:rPr>
                            <m:t>𝑏</m:t>
                          </m:r>
                        </m:sub>
                      </m:sSub>
                      <m:d>
                        <m:dPr>
                          <m:ctrlPr>
                            <a:rPr lang="es-ES_tradnl" sz="1200" i="1" kern="1200">
                              <a:solidFill>
                                <a:schemeClr val="tx1"/>
                              </a:solidFill>
                              <a:effectLst/>
                              <a:latin typeface="Cambria Math" panose="02040503050406030204" pitchFamily="18" charset="0"/>
                              <a:ea typeface="+mn-ea"/>
                              <a:cs typeface="+mn-cs"/>
                            </a:rPr>
                          </m:ctrlPr>
                        </m:dPr>
                        <m:e>
                          <m:r>
                            <a:rPr lang="es-ES_tradnl" sz="1200" i="1" kern="1200">
                              <a:solidFill>
                                <a:schemeClr val="tx1"/>
                              </a:solidFill>
                              <a:effectLst/>
                              <a:latin typeface="Cambria Math" panose="02040503050406030204" pitchFamily="18" charset="0"/>
                              <a:ea typeface="+mn-ea"/>
                              <a:cs typeface="+mn-cs"/>
                            </a:rPr>
                            <m:t>𝑢𝑟𝑏𝑎𝑛</m:t>
                          </m:r>
                        </m:e>
                      </m:d>
                      <m:r>
                        <a:rPr lang="en-US" sz="1200" i="1" kern="1200">
                          <a:solidFill>
                            <a:schemeClr val="tx1"/>
                          </a:solidFill>
                          <a:effectLst/>
                          <a:latin typeface="Cambria Math" panose="02040503050406030204" pitchFamily="18" charset="0"/>
                          <a:ea typeface="+mn-ea"/>
                          <a:cs typeface="+mn-cs"/>
                        </a:rPr>
                        <m:t>−</m:t>
                      </m:r>
                      <m:r>
                        <a:rPr lang="en-US" sz="1200" kern="1200">
                          <a:solidFill>
                            <a:schemeClr val="tx1"/>
                          </a:solidFill>
                          <a:effectLst/>
                          <a:latin typeface="Cambria Math" panose="02040503050406030204" pitchFamily="18" charset="0"/>
                          <a:ea typeface="+mn-ea"/>
                          <a:cs typeface="+mn-cs"/>
                        </a:rPr>
                        <m:t>2</m:t>
                      </m:r>
                      <m:sSup>
                        <m:sSupPr>
                          <m:ctrlPr>
                            <a:rPr lang="es-ES_tradnl" sz="1200" i="1" kern="1200">
                              <a:solidFill>
                                <a:schemeClr val="tx1"/>
                              </a:solidFill>
                              <a:effectLst/>
                              <a:latin typeface="Cambria Math" panose="02040503050406030204" pitchFamily="18" charset="0"/>
                              <a:ea typeface="+mn-ea"/>
                              <a:cs typeface="+mn-cs"/>
                            </a:rPr>
                          </m:ctrlPr>
                        </m:sSupPr>
                        <m:e>
                          <m:d>
                            <m:dPr>
                              <m:begChr m:val="["/>
                              <m:endChr m:val="]"/>
                              <m:ctrlPr>
                                <a:rPr lang="es-ES_tradnl" sz="1200" i="1" kern="1200">
                                  <a:solidFill>
                                    <a:schemeClr val="tx1"/>
                                  </a:solidFill>
                                  <a:effectLst/>
                                  <a:latin typeface="Cambria Math" panose="02040503050406030204" pitchFamily="18" charset="0"/>
                                  <a:ea typeface="+mn-ea"/>
                                  <a:cs typeface="+mn-cs"/>
                                </a:rPr>
                              </m:ctrlPr>
                            </m:dPr>
                            <m:e>
                              <m:func>
                                <m:funcPr>
                                  <m:ctrlPr>
                                    <a:rPr lang="es-ES_tradnl" sz="1200" i="1" kern="1200">
                                      <a:solidFill>
                                        <a:schemeClr val="tx1"/>
                                      </a:solidFill>
                                      <a:effectLst/>
                                      <a:latin typeface="Cambria Math" panose="02040503050406030204" pitchFamily="18" charset="0"/>
                                      <a:ea typeface="+mn-ea"/>
                                      <a:cs typeface="+mn-cs"/>
                                    </a:rPr>
                                  </m:ctrlPr>
                                </m:funcPr>
                                <m:fName>
                                  <m:r>
                                    <m:rPr>
                                      <m:sty m:val="p"/>
                                    </m:rPr>
                                    <a:rPr lang="en-US" sz="1200" kern="1200">
                                      <a:solidFill>
                                        <a:schemeClr val="tx1"/>
                                      </a:solidFill>
                                      <a:effectLst/>
                                      <a:latin typeface="Cambria Math" panose="02040503050406030204" pitchFamily="18" charset="0"/>
                                      <a:ea typeface="+mn-ea"/>
                                      <a:cs typeface="+mn-cs"/>
                                    </a:rPr>
                                    <m:t>log</m:t>
                                  </m:r>
                                </m:fName>
                                <m:e>
                                  <m:f>
                                    <m:fPr>
                                      <m:ctrlPr>
                                        <a:rPr lang="es-ES_tradnl" sz="1200" i="1" kern="1200">
                                          <a:solidFill>
                                            <a:schemeClr val="tx1"/>
                                          </a:solidFill>
                                          <a:effectLst/>
                                          <a:latin typeface="Cambria Math" panose="02040503050406030204" pitchFamily="18" charset="0"/>
                                          <a:ea typeface="+mn-ea"/>
                                          <a:cs typeface="+mn-cs"/>
                                        </a:rPr>
                                      </m:ctrlPr>
                                    </m:fPr>
                                    <m:num>
                                      <m:r>
                                        <a:rPr lang="es-ES_tradnl" sz="1200" i="1" kern="1200">
                                          <a:solidFill>
                                            <a:schemeClr val="tx1"/>
                                          </a:solidFill>
                                          <a:effectLst/>
                                          <a:latin typeface="Cambria Math" panose="02040503050406030204" pitchFamily="18" charset="0"/>
                                          <a:ea typeface="+mn-ea"/>
                                          <a:cs typeface="+mn-cs"/>
                                        </a:rPr>
                                        <m:t>𝑓</m:t>
                                      </m:r>
                                    </m:num>
                                    <m:den>
                                      <m:r>
                                        <a:rPr lang="en-US" sz="1200" kern="1200">
                                          <a:solidFill>
                                            <a:schemeClr val="tx1"/>
                                          </a:solidFill>
                                          <a:effectLst/>
                                          <a:latin typeface="Cambria Math" panose="02040503050406030204" pitchFamily="18" charset="0"/>
                                          <a:ea typeface="+mn-ea"/>
                                          <a:cs typeface="+mn-cs"/>
                                        </a:rPr>
                                        <m:t>28</m:t>
                                      </m:r>
                                    </m:den>
                                  </m:f>
                                </m:e>
                              </m:func>
                            </m:e>
                          </m:d>
                        </m:e>
                        <m:sup>
                          <m:r>
                            <a:rPr lang="en-US" sz="1200" kern="1200">
                              <a:solidFill>
                                <a:schemeClr val="tx1"/>
                              </a:solidFill>
                              <a:effectLst/>
                              <a:latin typeface="Cambria Math" panose="02040503050406030204" pitchFamily="18" charset="0"/>
                              <a:ea typeface="+mn-ea"/>
                              <a:cs typeface="+mn-cs"/>
                            </a:rPr>
                            <m:t>2</m:t>
                          </m:r>
                        </m:sup>
                      </m:sSup>
                      <m:r>
                        <a:rPr lang="en-US" sz="1200" i="1" kern="1200">
                          <a:solidFill>
                            <a:schemeClr val="tx1"/>
                          </a:solidFill>
                          <a:effectLst/>
                          <a:latin typeface="Cambria Math" panose="02040503050406030204" pitchFamily="18" charset="0"/>
                          <a:ea typeface="+mn-ea"/>
                          <a:cs typeface="+mn-cs"/>
                        </a:rPr>
                        <m:t>−</m:t>
                      </m:r>
                      <m:r>
                        <a:rPr lang="en-US" sz="1200" kern="1200">
                          <a:solidFill>
                            <a:schemeClr val="tx1"/>
                          </a:solidFill>
                          <a:effectLst/>
                          <a:latin typeface="Cambria Math" panose="02040503050406030204" pitchFamily="18" charset="0"/>
                          <a:ea typeface="+mn-ea"/>
                          <a:cs typeface="+mn-cs"/>
                        </a:rPr>
                        <m:t>5,4 (</m:t>
                      </m:r>
                      <m:r>
                        <a:rPr lang="es-ES_tradnl" sz="1200" i="1" kern="1200">
                          <a:solidFill>
                            <a:schemeClr val="tx1"/>
                          </a:solidFill>
                          <a:effectLst/>
                          <a:latin typeface="Cambria Math" panose="02040503050406030204" pitchFamily="18" charset="0"/>
                          <a:ea typeface="+mn-ea"/>
                          <a:cs typeface="+mn-cs"/>
                        </a:rPr>
                        <m:t>𝑑𝐵</m:t>
                      </m:r>
                      <m:r>
                        <a:rPr lang="en-US" sz="1200" kern="1200">
                          <a:solidFill>
                            <a:schemeClr val="tx1"/>
                          </a:solidFill>
                          <a:effectLst/>
                          <a:latin typeface="Cambria Math" panose="02040503050406030204" pitchFamily="18" charset="0"/>
                          <a:ea typeface="+mn-ea"/>
                          <a:cs typeface="+mn-cs"/>
                        </a:rPr>
                        <m:t>)</m:t>
                      </m:r>
                    </m:oMath>
                  </m:oMathPara>
                </a14:m>
                <a:endParaRPr lang="es-ES_tradnl"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Áreas rurales:</a:t>
                </a:r>
                <a:r>
                  <a:rPr lang="es-ES_tradnl" sz="1200" kern="1200" dirty="0">
                    <a:solidFill>
                      <a:schemeClr val="tx1"/>
                    </a:solidFill>
                    <a:effectLst/>
                    <a:latin typeface="+mn-lt"/>
                    <a:ea typeface="+mn-ea"/>
                    <a:cs typeface="+mn-cs"/>
                  </a:rPr>
                  <a:t> Son los espacios abiertos sin grandes árboles o edificaciones en el camino de la señal.</a:t>
                </a:r>
              </a:p>
              <a:p>
                <a:pPr/>
                <a14:m>
                  <m:oMathPara xmlns:m="http://schemas.openxmlformats.org/officeDocument/2006/math">
                    <m:oMathParaPr>
                      <m:jc m:val="centerGroup"/>
                    </m:oMathParaPr>
                    <m:oMath xmlns:m="http://schemas.openxmlformats.org/officeDocument/2006/math">
                      <m:sSub>
                        <m:sSubPr>
                          <m:ctrlPr>
                            <a:rPr lang="es-ES_tradnl" sz="1200" b="1" i="1" kern="1200">
                              <a:solidFill>
                                <a:schemeClr val="tx1"/>
                              </a:solidFill>
                              <a:effectLst/>
                              <a:latin typeface="Cambria Math" panose="02040503050406030204" pitchFamily="18" charset="0"/>
                              <a:ea typeface="+mn-ea"/>
                              <a:cs typeface="+mn-cs"/>
                            </a:rPr>
                          </m:ctrlPr>
                        </m:sSubPr>
                        <m:e>
                          <m:r>
                            <m:rPr>
                              <m:nor/>
                            </m:rPr>
                            <a:rPr lang="en-US" sz="1200" b="1" kern="1200">
                              <a:solidFill>
                                <a:schemeClr val="tx1"/>
                              </a:solidFill>
                              <a:effectLst/>
                              <a:latin typeface="+mn-lt"/>
                              <a:ea typeface="+mn-ea"/>
                              <a:cs typeface="+mn-cs"/>
                            </a:rPr>
                            <m:t>L</m:t>
                          </m:r>
                        </m:e>
                        <m:sub>
                          <m:r>
                            <m:rPr>
                              <m:nor/>
                            </m:rPr>
                            <a:rPr lang="en-US" sz="1200" b="1" kern="1200">
                              <a:solidFill>
                                <a:schemeClr val="tx1"/>
                              </a:solidFill>
                              <a:effectLst/>
                              <a:latin typeface="+mn-lt"/>
                              <a:ea typeface="+mn-ea"/>
                              <a:cs typeface="+mn-cs"/>
                            </a:rPr>
                            <m:t>b</m:t>
                          </m:r>
                        </m:sub>
                      </m:sSub>
                      <m:r>
                        <m:rPr>
                          <m:nor/>
                        </m:rPr>
                        <a:rPr lang="en-US" sz="1200" kern="1200">
                          <a:solidFill>
                            <a:schemeClr val="tx1"/>
                          </a:solidFill>
                          <a:effectLst/>
                          <a:latin typeface="+mn-lt"/>
                          <a:ea typeface="+mn-ea"/>
                          <a:cs typeface="+mn-cs"/>
                        </a:rPr>
                        <m:t>=</m:t>
                      </m:r>
                      <m:sSub>
                        <m:sSubPr>
                          <m:ctrlPr>
                            <a:rPr lang="es-ES_tradnl" sz="1200" i="1" kern="1200">
                              <a:solidFill>
                                <a:schemeClr val="tx1"/>
                              </a:solidFill>
                              <a:effectLst/>
                              <a:latin typeface="Cambria Math" panose="02040503050406030204" pitchFamily="18" charset="0"/>
                              <a:ea typeface="+mn-ea"/>
                              <a:cs typeface="+mn-cs"/>
                            </a:rPr>
                          </m:ctrlPr>
                        </m:sSubPr>
                        <m:e>
                          <m:r>
                            <m:rPr>
                              <m:nor/>
                            </m:rPr>
                            <a:rPr lang="en-US" sz="1200" kern="1200">
                              <a:solidFill>
                                <a:schemeClr val="tx1"/>
                              </a:solidFill>
                              <a:effectLst/>
                              <a:latin typeface="+mn-lt"/>
                              <a:ea typeface="+mn-ea"/>
                              <a:cs typeface="+mn-cs"/>
                            </a:rPr>
                            <m:t>L</m:t>
                          </m:r>
                        </m:e>
                        <m:sub>
                          <m:r>
                            <m:rPr>
                              <m:nor/>
                            </m:rPr>
                            <a:rPr lang="en-US" sz="1200" kern="1200">
                              <a:solidFill>
                                <a:schemeClr val="tx1"/>
                              </a:solidFill>
                              <a:effectLst/>
                              <a:latin typeface="+mn-lt"/>
                              <a:ea typeface="+mn-ea"/>
                              <a:cs typeface="+mn-cs"/>
                            </a:rPr>
                            <m:t>b</m:t>
                          </m:r>
                        </m:sub>
                      </m:sSub>
                      <m:d>
                        <m:dPr>
                          <m:ctrlPr>
                            <a:rPr lang="es-ES_tradnl" sz="1200" i="1" kern="1200">
                              <a:solidFill>
                                <a:schemeClr val="tx1"/>
                              </a:solidFill>
                              <a:effectLst/>
                              <a:latin typeface="Cambria Math" panose="02040503050406030204" pitchFamily="18" charset="0"/>
                              <a:ea typeface="+mn-ea"/>
                              <a:cs typeface="+mn-cs"/>
                            </a:rPr>
                          </m:ctrlPr>
                        </m:dPr>
                        <m:e>
                          <m:r>
                            <a:rPr lang="es-ES_tradnl" sz="1200" i="1" kern="1200">
                              <a:solidFill>
                                <a:schemeClr val="tx1"/>
                              </a:solidFill>
                              <a:effectLst/>
                              <a:latin typeface="Cambria Math" panose="02040503050406030204" pitchFamily="18" charset="0"/>
                              <a:ea typeface="+mn-ea"/>
                              <a:cs typeface="+mn-cs"/>
                            </a:rPr>
                            <m:t>𝑢𝑟𝑏𝑎𝑛</m:t>
                          </m:r>
                        </m:e>
                      </m:d>
                      <m:r>
                        <a:rPr lang="en-US" sz="1200" i="1" kern="1200">
                          <a:solidFill>
                            <a:schemeClr val="tx1"/>
                          </a:solidFill>
                          <a:effectLst/>
                          <a:latin typeface="Cambria Math" panose="02040503050406030204" pitchFamily="18" charset="0"/>
                          <a:ea typeface="+mn-ea"/>
                          <a:cs typeface="+mn-cs"/>
                        </a:rPr>
                        <m:t>−</m:t>
                      </m:r>
                      <m:sSup>
                        <m:sSupPr>
                          <m:ctrlPr>
                            <a:rPr lang="es-ES_tradnl" sz="1200" i="1" kern="1200">
                              <a:solidFill>
                                <a:schemeClr val="tx1"/>
                              </a:solidFill>
                              <a:effectLst/>
                              <a:latin typeface="Cambria Math" panose="02040503050406030204" pitchFamily="18" charset="0"/>
                              <a:ea typeface="+mn-ea"/>
                              <a:cs typeface="+mn-cs"/>
                            </a:rPr>
                          </m:ctrlPr>
                        </m:sSupPr>
                        <m:e>
                          <m:r>
                            <a:rPr lang="en-US" sz="1200" i="1" kern="1200">
                              <a:solidFill>
                                <a:schemeClr val="tx1"/>
                              </a:solidFill>
                              <a:effectLst/>
                              <a:latin typeface="Cambria Math" panose="02040503050406030204" pitchFamily="18" charset="0"/>
                              <a:ea typeface="+mn-ea"/>
                              <a:cs typeface="+mn-cs"/>
                            </a:rPr>
                            <m:t>(4,78</m:t>
                          </m:r>
                          <m:func>
                            <m:funcPr>
                              <m:ctrlPr>
                                <a:rPr lang="es-ES_tradnl" sz="1200" i="1" kern="1200">
                                  <a:solidFill>
                                    <a:schemeClr val="tx1"/>
                                  </a:solidFill>
                                  <a:effectLst/>
                                  <a:latin typeface="Cambria Math" panose="02040503050406030204" pitchFamily="18" charset="0"/>
                                  <a:ea typeface="+mn-ea"/>
                                  <a:cs typeface="+mn-cs"/>
                                </a:rPr>
                              </m:ctrlPr>
                            </m:funcPr>
                            <m:fName>
                              <m:r>
                                <m:rPr>
                                  <m:sty m:val="p"/>
                                </m:rPr>
                                <a:rPr lang="en-US" sz="1200" kern="1200">
                                  <a:solidFill>
                                    <a:schemeClr val="tx1"/>
                                  </a:solidFill>
                                  <a:effectLst/>
                                  <a:latin typeface="Cambria Math" panose="02040503050406030204" pitchFamily="18" charset="0"/>
                                  <a:ea typeface="+mn-ea"/>
                                  <a:cs typeface="+mn-cs"/>
                                </a:rPr>
                                <m:t>log</m:t>
                              </m:r>
                            </m:fName>
                            <m:e>
                              <m:r>
                                <a:rPr lang="es-ES_tradnl" sz="1200" i="1" kern="1200">
                                  <a:solidFill>
                                    <a:schemeClr val="tx1"/>
                                  </a:solidFill>
                                  <a:effectLst/>
                                  <a:latin typeface="Cambria Math" panose="02040503050406030204" pitchFamily="18" charset="0"/>
                                  <a:ea typeface="+mn-ea"/>
                                  <a:cs typeface="+mn-cs"/>
                                </a:rPr>
                                <m:t>𝑓</m:t>
                              </m:r>
                              <m:r>
                                <a:rPr lang="en-US" sz="1200" i="1" kern="1200">
                                  <a:solidFill>
                                    <a:schemeClr val="tx1"/>
                                  </a:solidFill>
                                  <a:effectLst/>
                                  <a:latin typeface="Cambria Math" panose="02040503050406030204" pitchFamily="18" charset="0"/>
                                  <a:ea typeface="+mn-ea"/>
                                  <a:cs typeface="+mn-cs"/>
                                </a:rPr>
                                <m:t>)</m:t>
                              </m:r>
                            </m:e>
                          </m:func>
                        </m:e>
                        <m:sup>
                          <m:r>
                            <a:rPr lang="en-US" sz="1200" i="1" kern="1200">
                              <a:solidFill>
                                <a:schemeClr val="tx1"/>
                              </a:solidFill>
                              <a:effectLst/>
                              <a:latin typeface="Cambria Math" panose="02040503050406030204" pitchFamily="18" charset="0"/>
                              <a:ea typeface="+mn-ea"/>
                              <a:cs typeface="+mn-cs"/>
                            </a:rPr>
                            <m:t>2</m:t>
                          </m:r>
                        </m:sup>
                      </m:sSup>
                      <m:r>
                        <a:rPr lang="en-US" sz="1200" i="1" kern="1200">
                          <a:solidFill>
                            <a:schemeClr val="tx1"/>
                          </a:solidFill>
                          <a:effectLst/>
                          <a:latin typeface="Cambria Math" panose="02040503050406030204" pitchFamily="18" charset="0"/>
                          <a:ea typeface="+mn-ea"/>
                          <a:cs typeface="+mn-cs"/>
                        </a:rPr>
                        <m:t>+18,33</m:t>
                      </m:r>
                      <m:func>
                        <m:funcPr>
                          <m:ctrlPr>
                            <a:rPr lang="es-ES_tradnl" sz="1200" i="1" kern="1200">
                              <a:solidFill>
                                <a:schemeClr val="tx1"/>
                              </a:solidFill>
                              <a:effectLst/>
                              <a:latin typeface="Cambria Math" panose="02040503050406030204" pitchFamily="18" charset="0"/>
                              <a:ea typeface="+mn-ea"/>
                              <a:cs typeface="+mn-cs"/>
                            </a:rPr>
                          </m:ctrlPr>
                        </m:funcPr>
                        <m:fName>
                          <m:r>
                            <m:rPr>
                              <m:sty m:val="p"/>
                            </m:rPr>
                            <a:rPr lang="en-US" sz="1200" kern="1200">
                              <a:solidFill>
                                <a:schemeClr val="tx1"/>
                              </a:solidFill>
                              <a:effectLst/>
                              <a:latin typeface="Cambria Math" panose="02040503050406030204" pitchFamily="18" charset="0"/>
                              <a:ea typeface="+mn-ea"/>
                              <a:cs typeface="+mn-cs"/>
                            </a:rPr>
                            <m:t>log</m:t>
                          </m:r>
                        </m:fName>
                        <m:e>
                          <m:r>
                            <a:rPr lang="es-ES_tradnl" sz="1200" i="1" kern="1200">
                              <a:solidFill>
                                <a:schemeClr val="tx1"/>
                              </a:solidFill>
                              <a:effectLst/>
                              <a:latin typeface="Cambria Math" panose="02040503050406030204" pitchFamily="18" charset="0"/>
                              <a:ea typeface="+mn-ea"/>
                              <a:cs typeface="+mn-cs"/>
                            </a:rPr>
                            <m:t>𝑓</m:t>
                          </m:r>
                        </m:e>
                      </m:func>
                      <m:r>
                        <a:rPr lang="en-US" sz="1200" i="1" kern="1200">
                          <a:solidFill>
                            <a:schemeClr val="tx1"/>
                          </a:solidFill>
                          <a:effectLst/>
                          <a:latin typeface="Cambria Math" panose="02040503050406030204" pitchFamily="18" charset="0"/>
                          <a:ea typeface="+mn-ea"/>
                          <a:cs typeface="+mn-cs"/>
                        </a:rPr>
                        <m:t>−40,94  (</m:t>
                      </m:r>
                      <m:r>
                        <a:rPr lang="es-ES_tradnl" sz="1200" i="1" kern="1200">
                          <a:solidFill>
                            <a:schemeClr val="tx1"/>
                          </a:solidFill>
                          <a:effectLst/>
                          <a:latin typeface="Cambria Math" panose="02040503050406030204" pitchFamily="18" charset="0"/>
                          <a:ea typeface="+mn-ea"/>
                          <a:cs typeface="+mn-cs"/>
                        </a:rPr>
                        <m:t>𝑑𝐵</m:t>
                      </m:r>
                      <m:r>
                        <a:rPr lang="en-US" sz="1200" i="1" kern="1200">
                          <a:solidFill>
                            <a:schemeClr val="tx1"/>
                          </a:solidFill>
                          <a:effectLst/>
                          <a:latin typeface="Cambria Math" panose="02040503050406030204" pitchFamily="18" charset="0"/>
                          <a:ea typeface="+mn-ea"/>
                          <a:cs typeface="+mn-cs"/>
                        </a:rPr>
                        <m:t>)</m:t>
                      </m:r>
                    </m:oMath>
                  </m:oMathPara>
                </a14:m>
                <a:endParaRPr lang="es-ES_tradnl" sz="1200" kern="1200" dirty="0">
                  <a:solidFill>
                    <a:schemeClr val="tx1"/>
                  </a:solidFill>
                  <a:effectLst/>
                  <a:latin typeface="+mn-lt"/>
                  <a:ea typeface="+mn-ea"/>
                  <a:cs typeface="+mn-cs"/>
                </a:endParaRPr>
              </a:p>
              <a:p>
                <a14:m>
                  <m:oMath xmlns:m="http://schemas.openxmlformats.org/officeDocument/2006/math">
                    <m:sSub>
                      <m:sSubPr>
                        <m:ctrlPr>
                          <a:rPr lang="es-ES_tradnl" sz="1200" i="1" kern="1200" smtClean="0">
                            <a:solidFill>
                              <a:schemeClr val="tx1"/>
                            </a:solidFill>
                            <a:effectLst/>
                            <a:latin typeface="Cambria Math" panose="02040503050406030204" pitchFamily="18" charset="0"/>
                            <a:ea typeface="+mn-ea"/>
                            <a:cs typeface="+mn-cs"/>
                          </a:rPr>
                        </m:ctrlPr>
                      </m:sSubPr>
                      <m:e>
                        <m:r>
                          <a:rPr lang="es-ES_tradnl" sz="1200" i="1" kern="1200">
                            <a:solidFill>
                              <a:schemeClr val="tx1"/>
                            </a:solidFill>
                            <a:effectLst/>
                            <a:latin typeface="Cambria Math" panose="02040503050406030204" pitchFamily="18" charset="0"/>
                            <a:ea typeface="+mn-ea"/>
                            <a:cs typeface="+mn-cs"/>
                          </a:rPr>
                          <m:t>𝐾</m:t>
                        </m:r>
                      </m:e>
                      <m:sub>
                        <m:r>
                          <a:rPr lang="es-ES_tradnl" sz="1200" i="1" kern="1200">
                            <a:solidFill>
                              <a:schemeClr val="tx1"/>
                            </a:solidFill>
                            <a:effectLst/>
                            <a:latin typeface="Cambria Math" panose="02040503050406030204" pitchFamily="18" charset="0"/>
                            <a:ea typeface="+mn-ea"/>
                            <a:cs typeface="+mn-cs"/>
                          </a:rPr>
                          <m:t>1</m:t>
                        </m:r>
                      </m:sub>
                    </m:sSub>
                  </m:oMath>
                </a14:m>
                <a:r>
                  <a:rPr lang="es-ES_tradnl" sz="1200" kern="1200" dirty="0">
                    <a:solidFill>
                      <a:schemeClr val="tx1"/>
                    </a:solidFill>
                    <a:effectLst/>
                    <a:latin typeface="+mn-lt"/>
                    <a:ea typeface="+mn-ea"/>
                    <a:cs typeface="+mn-cs"/>
                  </a:rPr>
                  <a:t> : Constante de cambio (dB).</a:t>
                </a:r>
              </a:p>
              <a:p>
                <a:r>
                  <a:rPr lang="es-ES_tradnl" sz="1200" b="1" i="1" kern="1200" dirty="0">
                    <a:solidFill>
                      <a:schemeClr val="tx1"/>
                    </a:solidFill>
                    <a:effectLst/>
                    <a:latin typeface="+mn-lt"/>
                    <a:ea typeface="+mn-ea"/>
                    <a:cs typeface="+mn-cs"/>
                  </a:rPr>
                  <a:t>d</a:t>
                </a:r>
                <a:r>
                  <a:rPr lang="es-ES_tradnl" sz="1200" kern="1200" dirty="0">
                    <a:solidFill>
                      <a:schemeClr val="tx1"/>
                    </a:solidFill>
                    <a:effectLst/>
                    <a:latin typeface="+mn-lt"/>
                    <a:ea typeface="+mn-ea"/>
                    <a:cs typeface="+mn-cs"/>
                  </a:rPr>
                  <a:t> : Distancia de transmisor-receptor (m).</a:t>
                </a:r>
              </a:p>
              <a:p>
                <a14:m>
                  <m:oMath xmlns:m="http://schemas.openxmlformats.org/officeDocument/2006/math">
                    <m:sSub>
                      <m:sSubPr>
                        <m:ctrlPr>
                          <a:rPr lang="es-ES_tradnl" sz="1200" i="1" kern="1200">
                            <a:solidFill>
                              <a:schemeClr val="tx1"/>
                            </a:solidFill>
                            <a:effectLst/>
                            <a:latin typeface="Cambria Math" panose="02040503050406030204" pitchFamily="18" charset="0"/>
                            <a:ea typeface="+mn-ea"/>
                            <a:cs typeface="+mn-cs"/>
                          </a:rPr>
                        </m:ctrlPr>
                      </m:sSubPr>
                      <m:e>
                        <m:r>
                          <a:rPr lang="es-ES_tradnl" sz="1200" i="1" kern="1200">
                            <a:solidFill>
                              <a:schemeClr val="tx1"/>
                            </a:solidFill>
                            <a:effectLst/>
                            <a:latin typeface="Cambria Math" panose="02040503050406030204" pitchFamily="18" charset="0"/>
                            <a:ea typeface="+mn-ea"/>
                            <a:cs typeface="+mn-cs"/>
                          </a:rPr>
                          <m:t>𝐾</m:t>
                        </m:r>
                      </m:e>
                      <m:sub>
                        <m:r>
                          <a:rPr lang="es-ES_tradnl" sz="1200" i="1" kern="1200">
                            <a:solidFill>
                              <a:schemeClr val="tx1"/>
                            </a:solidFill>
                            <a:effectLst/>
                            <a:latin typeface="Cambria Math" panose="02040503050406030204" pitchFamily="18" charset="0"/>
                            <a:ea typeface="+mn-ea"/>
                            <a:cs typeface="+mn-cs"/>
                          </a:rPr>
                          <m:t>2</m:t>
                        </m:r>
                      </m:sub>
                    </m:sSub>
                  </m:oMath>
                </a14:m>
                <a:r>
                  <a:rPr lang="es-ES_tradnl" sz="1200" kern="1200" dirty="0">
                    <a:solidFill>
                      <a:schemeClr val="tx1"/>
                    </a:solidFill>
                    <a:effectLst/>
                    <a:latin typeface="+mn-lt"/>
                    <a:ea typeface="+mn-ea"/>
                    <a:cs typeface="+mn-cs"/>
                  </a:rPr>
                  <a:t> : Factor de multiplicación para log(d ) .</a:t>
                </a:r>
              </a:p>
              <a:p>
                <a14:m>
                  <m:oMath xmlns:m="http://schemas.openxmlformats.org/officeDocument/2006/math">
                    <m:sSub>
                      <m:sSubPr>
                        <m:ctrlPr>
                          <a:rPr lang="es-ES_tradnl" sz="1200" i="1" kern="1200">
                            <a:solidFill>
                              <a:schemeClr val="tx1"/>
                            </a:solidFill>
                            <a:effectLst/>
                            <a:latin typeface="Cambria Math" panose="02040503050406030204" pitchFamily="18" charset="0"/>
                            <a:ea typeface="+mn-ea"/>
                            <a:cs typeface="+mn-cs"/>
                          </a:rPr>
                        </m:ctrlPr>
                      </m:sSubPr>
                      <m:e>
                        <m:r>
                          <a:rPr lang="es-ES_tradnl" sz="1200" i="1" kern="1200">
                            <a:solidFill>
                              <a:schemeClr val="tx1"/>
                            </a:solidFill>
                            <a:effectLst/>
                            <a:latin typeface="Cambria Math" panose="02040503050406030204" pitchFamily="18" charset="0"/>
                            <a:ea typeface="+mn-ea"/>
                            <a:cs typeface="+mn-cs"/>
                          </a:rPr>
                          <m:t>𝐻</m:t>
                        </m:r>
                      </m:e>
                      <m:sub>
                        <m:r>
                          <a:rPr lang="es-ES_tradnl" sz="1200" i="1" kern="1200">
                            <a:solidFill>
                              <a:schemeClr val="tx1"/>
                            </a:solidFill>
                            <a:effectLst/>
                            <a:latin typeface="Cambria Math" panose="02040503050406030204" pitchFamily="18" charset="0"/>
                            <a:ea typeface="+mn-ea"/>
                            <a:cs typeface="+mn-cs"/>
                          </a:rPr>
                          <m:t>𝑇𝑥𝑒𝑓𝑓</m:t>
                        </m:r>
                      </m:sub>
                    </m:sSub>
                  </m:oMath>
                </a14:m>
                <a:r>
                  <a:rPr lang="es-ES_tradnl" sz="1200" kern="1200" dirty="0">
                    <a:solidFill>
                      <a:schemeClr val="tx1"/>
                    </a:solidFill>
                    <a:effectLst/>
                    <a:latin typeface="+mn-lt"/>
                    <a:ea typeface="+mn-ea"/>
                    <a:cs typeface="+mn-cs"/>
                  </a:rPr>
                  <a:t> : Altura efectiva del transmisor (m).</a:t>
                </a:r>
              </a:p>
              <a:p>
                <a14:m>
                  <m:oMath xmlns:m="http://schemas.openxmlformats.org/officeDocument/2006/math">
                    <m:sSub>
                      <m:sSubPr>
                        <m:ctrlPr>
                          <a:rPr lang="es-ES_tradnl" sz="1200" i="1" kern="1200">
                            <a:solidFill>
                              <a:schemeClr val="tx1"/>
                            </a:solidFill>
                            <a:effectLst/>
                            <a:latin typeface="Cambria Math" panose="02040503050406030204" pitchFamily="18" charset="0"/>
                            <a:ea typeface="+mn-ea"/>
                            <a:cs typeface="+mn-cs"/>
                          </a:rPr>
                        </m:ctrlPr>
                      </m:sSubPr>
                      <m:e>
                        <m:r>
                          <a:rPr lang="es-ES_tradnl" sz="1200" i="1" kern="1200">
                            <a:solidFill>
                              <a:schemeClr val="tx1"/>
                            </a:solidFill>
                            <a:effectLst/>
                            <a:latin typeface="Cambria Math" panose="02040503050406030204" pitchFamily="18" charset="0"/>
                            <a:ea typeface="+mn-ea"/>
                            <a:cs typeface="+mn-cs"/>
                          </a:rPr>
                          <m:t>𝐾</m:t>
                        </m:r>
                      </m:e>
                      <m:sub>
                        <m:r>
                          <a:rPr lang="es-ES_tradnl" sz="1200" i="1" kern="1200">
                            <a:solidFill>
                              <a:schemeClr val="tx1"/>
                            </a:solidFill>
                            <a:effectLst/>
                            <a:latin typeface="Cambria Math" panose="02040503050406030204" pitchFamily="18" charset="0"/>
                            <a:ea typeface="+mn-ea"/>
                            <a:cs typeface="+mn-cs"/>
                          </a:rPr>
                          <m:t>3</m:t>
                        </m:r>
                      </m:sub>
                    </m:sSub>
                  </m:oMath>
                </a14:m>
                <a:r>
                  <a:rPr lang="es-ES_tradnl" sz="1200" kern="1200" dirty="0">
                    <a:solidFill>
                      <a:schemeClr val="tx1"/>
                    </a:solidFill>
                    <a:effectLst/>
                    <a:latin typeface="+mn-lt"/>
                    <a:ea typeface="+mn-ea"/>
                    <a:cs typeface="+mn-cs"/>
                  </a:rPr>
                  <a:t> : Factor de multiplicación para </a:t>
                </a:r>
                <a14:m>
                  <m:oMath xmlns:m="http://schemas.openxmlformats.org/officeDocument/2006/math">
                    <m:sSub>
                      <m:sSubPr>
                        <m:ctrlPr>
                          <a:rPr lang="es-ES_tradnl" sz="1200" i="1" kern="1200">
                            <a:solidFill>
                              <a:schemeClr val="tx1"/>
                            </a:solidFill>
                            <a:effectLst/>
                            <a:latin typeface="Cambria Math" panose="02040503050406030204" pitchFamily="18" charset="0"/>
                            <a:ea typeface="+mn-ea"/>
                            <a:cs typeface="+mn-cs"/>
                          </a:rPr>
                        </m:ctrlPr>
                      </m:sSubPr>
                      <m:e>
                        <m:r>
                          <a:rPr lang="es-ES_tradnl" sz="1200" i="1" kern="1200">
                            <a:solidFill>
                              <a:schemeClr val="tx1"/>
                            </a:solidFill>
                            <a:effectLst/>
                            <a:latin typeface="Cambria Math" panose="02040503050406030204" pitchFamily="18" charset="0"/>
                            <a:ea typeface="+mn-ea"/>
                            <a:cs typeface="+mn-cs"/>
                          </a:rPr>
                          <m:t>𝐻</m:t>
                        </m:r>
                      </m:e>
                      <m:sub>
                        <m:r>
                          <a:rPr lang="es-ES_tradnl" sz="1200" i="1" kern="1200">
                            <a:solidFill>
                              <a:schemeClr val="tx1"/>
                            </a:solidFill>
                            <a:effectLst/>
                            <a:latin typeface="Cambria Math" panose="02040503050406030204" pitchFamily="18" charset="0"/>
                            <a:ea typeface="+mn-ea"/>
                            <a:cs typeface="+mn-cs"/>
                          </a:rPr>
                          <m:t>𝑇𝑥𝑒𝑓𝑓</m:t>
                        </m:r>
                      </m:sub>
                    </m:sSub>
                  </m:oMath>
                </a14:m>
                <a:r>
                  <a:rPr lang="es-ES_tradnl" sz="1200" kern="1200" dirty="0">
                    <a:solidFill>
                      <a:schemeClr val="tx1"/>
                    </a:solidFill>
                    <a:effectLst/>
                    <a:latin typeface="+mn-lt"/>
                    <a:ea typeface="+mn-ea"/>
                    <a:cs typeface="+mn-cs"/>
                  </a:rPr>
                  <a:t>.</a:t>
                </a:r>
              </a:p>
              <a:p>
                <a:r>
                  <a:rPr lang="es-ES_tradnl" sz="1200" kern="1200" dirty="0">
                    <a:solidFill>
                      <a:schemeClr val="tx1"/>
                    </a:solidFill>
                    <a:effectLst/>
                    <a:latin typeface="+mn-lt"/>
                    <a:ea typeface="+mn-ea"/>
                    <a:cs typeface="+mn-cs"/>
                  </a:rPr>
                  <a:t>Pérdidas de difracción: pérdidas debido a obstrucciones en la propagación (dB).</a:t>
                </a:r>
              </a:p>
              <a:p>
                <a14:m>
                  <m:oMath xmlns:m="http://schemas.openxmlformats.org/officeDocument/2006/math">
                    <m:sSub>
                      <m:sSubPr>
                        <m:ctrlPr>
                          <a:rPr lang="es-ES_tradnl" sz="1200" i="1" kern="1200">
                            <a:solidFill>
                              <a:schemeClr val="tx1"/>
                            </a:solidFill>
                            <a:effectLst/>
                            <a:latin typeface="Cambria Math" panose="02040503050406030204" pitchFamily="18" charset="0"/>
                            <a:ea typeface="+mn-ea"/>
                            <a:cs typeface="+mn-cs"/>
                          </a:rPr>
                        </m:ctrlPr>
                      </m:sSubPr>
                      <m:e>
                        <m:r>
                          <a:rPr lang="es-ES_tradnl" sz="1200" i="1" kern="1200">
                            <a:solidFill>
                              <a:schemeClr val="tx1"/>
                            </a:solidFill>
                            <a:effectLst/>
                            <a:latin typeface="Cambria Math" panose="02040503050406030204" pitchFamily="18" charset="0"/>
                            <a:ea typeface="+mn-ea"/>
                            <a:cs typeface="+mn-cs"/>
                          </a:rPr>
                          <m:t>𝐾</m:t>
                        </m:r>
                      </m:e>
                      <m:sub>
                        <m:r>
                          <a:rPr lang="es-ES_tradnl" sz="1200" i="1" kern="1200">
                            <a:solidFill>
                              <a:schemeClr val="tx1"/>
                            </a:solidFill>
                            <a:effectLst/>
                            <a:latin typeface="Cambria Math" panose="02040503050406030204" pitchFamily="18" charset="0"/>
                            <a:ea typeface="+mn-ea"/>
                            <a:cs typeface="+mn-cs"/>
                          </a:rPr>
                          <m:t>4</m:t>
                        </m:r>
                      </m:sub>
                    </m:sSub>
                  </m:oMath>
                </a14:m>
                <a:r>
                  <a:rPr lang="es-ES_tradnl" sz="1200" kern="1200" dirty="0">
                    <a:solidFill>
                      <a:schemeClr val="tx1"/>
                    </a:solidFill>
                    <a:effectLst/>
                    <a:latin typeface="+mn-lt"/>
                    <a:ea typeface="+mn-ea"/>
                    <a:cs typeface="+mn-cs"/>
                  </a:rPr>
                  <a:t>: Factor de multiplicación para las pérdidas de difracción.</a:t>
                </a:r>
                <a14:m>
                  <m:oMath xmlns:m="http://schemas.openxmlformats.org/officeDocument/2006/math">
                    <m:r>
                      <a:rPr lang="es-ES_tradnl" sz="1200" i="1" kern="1200">
                        <a:solidFill>
                          <a:schemeClr val="tx1"/>
                        </a:solidFill>
                        <a:effectLst/>
                        <a:latin typeface="Cambria Math" panose="02040503050406030204" pitchFamily="18" charset="0"/>
                        <a:ea typeface="+mn-ea"/>
                        <a:cs typeface="+mn-cs"/>
                      </a:rPr>
                      <m:t> </m:t>
                    </m:r>
                    <m:sSub>
                      <m:sSubPr>
                        <m:ctrlPr>
                          <a:rPr lang="es-ES_tradnl" sz="1200" i="1" kern="1200">
                            <a:solidFill>
                              <a:schemeClr val="tx1"/>
                            </a:solidFill>
                            <a:effectLst/>
                            <a:latin typeface="Cambria Math" panose="02040503050406030204" pitchFamily="18" charset="0"/>
                            <a:ea typeface="+mn-ea"/>
                            <a:cs typeface="+mn-cs"/>
                          </a:rPr>
                        </m:ctrlPr>
                      </m:sSubPr>
                      <m:e>
                        <m:r>
                          <a:rPr lang="es-ES_tradnl" sz="1200" i="1" kern="1200">
                            <a:solidFill>
                              <a:schemeClr val="tx1"/>
                            </a:solidFill>
                            <a:effectLst/>
                            <a:latin typeface="Cambria Math" panose="02040503050406030204" pitchFamily="18" charset="0"/>
                            <a:ea typeface="+mn-ea"/>
                            <a:cs typeface="+mn-cs"/>
                          </a:rPr>
                          <m:t>𝐾</m:t>
                        </m:r>
                      </m:e>
                      <m:sub>
                        <m:r>
                          <a:rPr lang="es-ES_tradnl" sz="1200" i="1" kern="1200">
                            <a:solidFill>
                              <a:schemeClr val="tx1"/>
                            </a:solidFill>
                            <a:effectLst/>
                            <a:latin typeface="Cambria Math" panose="02040503050406030204" pitchFamily="18" charset="0"/>
                            <a:ea typeface="+mn-ea"/>
                            <a:cs typeface="+mn-cs"/>
                          </a:rPr>
                          <m:t>4</m:t>
                        </m:r>
                      </m:sub>
                    </m:sSub>
                  </m:oMath>
                </a14:m>
                <a:r>
                  <a:rPr lang="es-ES_tradnl" sz="1200" kern="1200" dirty="0">
                    <a:solidFill>
                      <a:schemeClr val="tx1"/>
                    </a:solidFill>
                    <a:effectLst/>
                    <a:latin typeface="+mn-lt"/>
                    <a:ea typeface="+mn-ea"/>
                    <a:cs typeface="+mn-cs"/>
                  </a:rPr>
                  <a:t> debe ser un número positivo.</a:t>
                </a:r>
              </a:p>
              <a:p>
                <a14:m>
                  <m:oMath xmlns:m="http://schemas.openxmlformats.org/officeDocument/2006/math">
                    <m:sSub>
                      <m:sSubPr>
                        <m:ctrlPr>
                          <a:rPr lang="es-ES_tradnl" sz="1200" i="1" kern="1200">
                            <a:solidFill>
                              <a:schemeClr val="tx1"/>
                            </a:solidFill>
                            <a:effectLst/>
                            <a:latin typeface="Cambria Math" panose="02040503050406030204" pitchFamily="18" charset="0"/>
                            <a:ea typeface="+mn-ea"/>
                            <a:cs typeface="+mn-cs"/>
                          </a:rPr>
                        </m:ctrlPr>
                      </m:sSubPr>
                      <m:e>
                        <m:r>
                          <a:rPr lang="es-ES_tradnl" sz="1200" i="1" kern="1200">
                            <a:solidFill>
                              <a:schemeClr val="tx1"/>
                            </a:solidFill>
                            <a:effectLst/>
                            <a:latin typeface="Cambria Math" panose="02040503050406030204" pitchFamily="18" charset="0"/>
                            <a:ea typeface="+mn-ea"/>
                            <a:cs typeface="+mn-cs"/>
                          </a:rPr>
                          <m:t>𝐾</m:t>
                        </m:r>
                      </m:e>
                      <m:sub>
                        <m:r>
                          <a:rPr lang="es-ES_tradnl" sz="1200" i="1" kern="1200">
                            <a:solidFill>
                              <a:schemeClr val="tx1"/>
                            </a:solidFill>
                            <a:effectLst/>
                            <a:latin typeface="Cambria Math" panose="02040503050406030204" pitchFamily="18" charset="0"/>
                            <a:ea typeface="+mn-ea"/>
                            <a:cs typeface="+mn-cs"/>
                          </a:rPr>
                          <m:t>5</m:t>
                        </m:r>
                      </m:sub>
                    </m:sSub>
                  </m:oMath>
                </a14:m>
                <a:r>
                  <a:rPr lang="es-ES_tradnl" sz="1200" kern="1200" dirty="0">
                    <a:solidFill>
                      <a:schemeClr val="tx1"/>
                    </a:solidFill>
                    <a:effectLst/>
                    <a:latin typeface="+mn-lt"/>
                    <a:ea typeface="+mn-ea"/>
                    <a:cs typeface="+mn-cs"/>
                  </a:rPr>
                  <a:t> : Factor de multiplicación para log (</a:t>
                </a:r>
                <a14:m>
                  <m:oMath xmlns:m="http://schemas.openxmlformats.org/officeDocument/2006/math">
                    <m:sSub>
                      <m:sSubPr>
                        <m:ctrlPr>
                          <a:rPr lang="es-ES_tradnl" sz="1200" i="1" kern="1200">
                            <a:solidFill>
                              <a:schemeClr val="tx1"/>
                            </a:solidFill>
                            <a:effectLst/>
                            <a:latin typeface="Cambria Math" panose="02040503050406030204" pitchFamily="18" charset="0"/>
                            <a:ea typeface="+mn-ea"/>
                            <a:cs typeface="+mn-cs"/>
                          </a:rPr>
                        </m:ctrlPr>
                      </m:sSubPr>
                      <m:e>
                        <m:r>
                          <a:rPr lang="es-ES_tradnl" sz="1200" i="1" kern="1200">
                            <a:solidFill>
                              <a:schemeClr val="tx1"/>
                            </a:solidFill>
                            <a:effectLst/>
                            <a:latin typeface="Cambria Math" panose="02040503050406030204" pitchFamily="18" charset="0"/>
                            <a:ea typeface="+mn-ea"/>
                            <a:cs typeface="+mn-cs"/>
                          </a:rPr>
                          <m:t>𝐻</m:t>
                        </m:r>
                      </m:e>
                      <m:sub>
                        <m:r>
                          <a:rPr lang="es-ES_tradnl" sz="1200" i="1" kern="1200">
                            <a:solidFill>
                              <a:schemeClr val="tx1"/>
                            </a:solidFill>
                            <a:effectLst/>
                            <a:latin typeface="Cambria Math" panose="02040503050406030204" pitchFamily="18" charset="0"/>
                            <a:ea typeface="+mn-ea"/>
                            <a:cs typeface="+mn-cs"/>
                          </a:rPr>
                          <m:t>𝑇𝑥𝑒𝑓𝑓</m:t>
                        </m:r>
                      </m:sub>
                    </m:sSub>
                    <m:r>
                      <a:rPr lang="es-ES_tradnl" sz="1200" i="1" kern="1200">
                        <a:solidFill>
                          <a:schemeClr val="tx1"/>
                        </a:solidFill>
                        <a:effectLst/>
                        <a:latin typeface="Cambria Math" panose="02040503050406030204" pitchFamily="18" charset="0"/>
                        <a:ea typeface="+mn-ea"/>
                        <a:cs typeface="+mn-cs"/>
                      </a:rPr>
                      <m:t>)  </m:t>
                    </m:r>
                    <m:r>
                      <m:rPr>
                        <m:sty m:val="p"/>
                      </m:rPr>
                      <a:rPr lang="es-ES_tradnl" sz="1200" kern="1200">
                        <a:solidFill>
                          <a:schemeClr val="tx1"/>
                        </a:solidFill>
                        <a:effectLst/>
                        <a:latin typeface="Cambria Math" panose="02040503050406030204" pitchFamily="18" charset="0"/>
                        <a:ea typeface="+mn-ea"/>
                        <a:cs typeface="+mn-cs"/>
                      </a:rPr>
                      <m:t>x</m:t>
                    </m:r>
                    <m:r>
                      <a:rPr lang="es-ES_tradnl" sz="1200" i="1" kern="1200">
                        <a:solidFill>
                          <a:schemeClr val="tx1"/>
                        </a:solidFill>
                        <a:effectLst/>
                        <a:latin typeface="Cambria Math" panose="02040503050406030204" pitchFamily="18" charset="0"/>
                        <a:ea typeface="+mn-ea"/>
                        <a:cs typeface="+mn-cs"/>
                      </a:rPr>
                      <m:t> </m:t>
                    </m:r>
                    <m:r>
                      <a:rPr lang="es-ES_tradnl" sz="1200" i="1" kern="1200">
                        <a:solidFill>
                          <a:schemeClr val="tx1"/>
                        </a:solidFill>
                        <a:effectLst/>
                        <a:latin typeface="Cambria Math" panose="02040503050406030204" pitchFamily="18" charset="0"/>
                        <a:ea typeface="+mn-ea"/>
                        <a:cs typeface="+mn-cs"/>
                      </a:rPr>
                      <m:t>𝑙𝑜𝑔</m:t>
                    </m:r>
                    <m:r>
                      <a:rPr lang="es-ES_tradnl" sz="1200" i="1" kern="1200">
                        <a:solidFill>
                          <a:schemeClr val="tx1"/>
                        </a:solidFill>
                        <a:effectLst/>
                        <a:latin typeface="Cambria Math" panose="02040503050406030204" pitchFamily="18" charset="0"/>
                        <a:ea typeface="+mn-ea"/>
                        <a:cs typeface="+mn-cs"/>
                      </a:rPr>
                      <m:t>(</m:t>
                    </m:r>
                    <m:r>
                      <a:rPr lang="es-ES_tradnl" sz="1200" i="1" kern="1200">
                        <a:solidFill>
                          <a:schemeClr val="tx1"/>
                        </a:solidFill>
                        <a:effectLst/>
                        <a:latin typeface="Cambria Math" panose="02040503050406030204" pitchFamily="18" charset="0"/>
                        <a:ea typeface="+mn-ea"/>
                        <a:cs typeface="+mn-cs"/>
                      </a:rPr>
                      <m:t>𝑑</m:t>
                    </m:r>
                    <m:r>
                      <a:rPr lang="es-ES_tradnl" sz="1200" i="1" kern="1200">
                        <a:solidFill>
                          <a:schemeClr val="tx1"/>
                        </a:solidFill>
                        <a:effectLst/>
                        <a:latin typeface="Cambria Math" panose="02040503050406030204" pitchFamily="18" charset="0"/>
                        <a:ea typeface="+mn-ea"/>
                        <a:cs typeface="+mn-cs"/>
                      </a:rPr>
                      <m:t> )</m:t>
                    </m:r>
                  </m:oMath>
                </a14:m>
                <a:r>
                  <a:rPr lang="es-ES_tradnl" sz="1200" kern="1200" dirty="0">
                    <a:solidFill>
                      <a:schemeClr val="tx1"/>
                    </a:solidFill>
                    <a:effectLst/>
                    <a:latin typeface="+mn-lt"/>
                    <a:ea typeface="+mn-ea"/>
                    <a:cs typeface="+mn-cs"/>
                  </a:rPr>
                  <a:t>.</a:t>
                </a:r>
              </a:p>
              <a:p>
                <a14:m>
                  <m:oMath xmlns:m="http://schemas.openxmlformats.org/officeDocument/2006/math">
                    <m:sSub>
                      <m:sSubPr>
                        <m:ctrlPr>
                          <a:rPr lang="es-ES_tradnl" sz="1200" i="1" kern="1200">
                            <a:solidFill>
                              <a:schemeClr val="tx1"/>
                            </a:solidFill>
                            <a:effectLst/>
                            <a:latin typeface="Cambria Math" panose="02040503050406030204" pitchFamily="18" charset="0"/>
                            <a:ea typeface="+mn-ea"/>
                            <a:cs typeface="+mn-cs"/>
                          </a:rPr>
                        </m:ctrlPr>
                      </m:sSubPr>
                      <m:e>
                        <m:r>
                          <a:rPr lang="es-ES_tradnl" sz="1200" i="1" kern="1200">
                            <a:solidFill>
                              <a:schemeClr val="tx1"/>
                            </a:solidFill>
                            <a:effectLst/>
                            <a:latin typeface="Cambria Math" panose="02040503050406030204" pitchFamily="18" charset="0"/>
                            <a:ea typeface="+mn-ea"/>
                            <a:cs typeface="+mn-cs"/>
                          </a:rPr>
                          <m:t>𝐻</m:t>
                        </m:r>
                      </m:e>
                      <m:sub>
                        <m:r>
                          <a:rPr lang="es-ES_tradnl" sz="1200" i="1" kern="1200">
                            <a:solidFill>
                              <a:schemeClr val="tx1"/>
                            </a:solidFill>
                            <a:effectLst/>
                            <a:latin typeface="Cambria Math" panose="02040503050406030204" pitchFamily="18" charset="0"/>
                            <a:ea typeface="+mn-ea"/>
                            <a:cs typeface="+mn-cs"/>
                          </a:rPr>
                          <m:t>𝑅𝑥𝑒𝑓𝑓</m:t>
                        </m:r>
                      </m:sub>
                    </m:sSub>
                  </m:oMath>
                </a14:m>
                <a:r>
                  <a:rPr lang="es-ES_tradnl" sz="1200" kern="1200" dirty="0">
                    <a:solidFill>
                      <a:schemeClr val="tx1"/>
                    </a:solidFill>
                    <a:effectLst/>
                    <a:latin typeface="+mn-lt"/>
                    <a:ea typeface="+mn-ea"/>
                    <a:cs typeface="+mn-cs"/>
                  </a:rPr>
                  <a:t>: Altura efectiva para el móvil (m).</a:t>
                </a:r>
              </a:p>
              <a:p>
                <a14:m>
                  <m:oMath xmlns:m="http://schemas.openxmlformats.org/officeDocument/2006/math">
                    <m:sSub>
                      <m:sSubPr>
                        <m:ctrlPr>
                          <a:rPr lang="es-ES_tradnl" sz="1200" i="1" kern="1200">
                            <a:solidFill>
                              <a:schemeClr val="tx1"/>
                            </a:solidFill>
                            <a:effectLst/>
                            <a:latin typeface="Cambria Math" panose="02040503050406030204" pitchFamily="18" charset="0"/>
                            <a:ea typeface="+mn-ea"/>
                            <a:cs typeface="+mn-cs"/>
                          </a:rPr>
                        </m:ctrlPr>
                      </m:sSubPr>
                      <m:e>
                        <m:r>
                          <a:rPr lang="es-ES_tradnl" sz="1200" i="1" kern="1200">
                            <a:solidFill>
                              <a:schemeClr val="tx1"/>
                            </a:solidFill>
                            <a:effectLst/>
                            <a:latin typeface="Cambria Math" panose="02040503050406030204" pitchFamily="18" charset="0"/>
                            <a:ea typeface="+mn-ea"/>
                            <a:cs typeface="+mn-cs"/>
                          </a:rPr>
                          <m:t>𝐾</m:t>
                        </m:r>
                      </m:e>
                      <m:sub>
                        <m:r>
                          <a:rPr lang="es-ES_tradnl" sz="1200" i="1" kern="1200">
                            <a:solidFill>
                              <a:schemeClr val="tx1"/>
                            </a:solidFill>
                            <a:effectLst/>
                            <a:latin typeface="Cambria Math" panose="02040503050406030204" pitchFamily="18" charset="0"/>
                            <a:ea typeface="+mn-ea"/>
                            <a:cs typeface="+mn-cs"/>
                          </a:rPr>
                          <m:t>6</m:t>
                        </m:r>
                      </m:sub>
                    </m:sSub>
                  </m:oMath>
                </a14:m>
                <a:r>
                  <a:rPr lang="es-ES_tradnl" sz="1200" kern="1200" dirty="0">
                    <a:solidFill>
                      <a:schemeClr val="tx1"/>
                    </a:solidFill>
                    <a:effectLst/>
                    <a:latin typeface="+mn-lt"/>
                    <a:ea typeface="+mn-ea"/>
                    <a:cs typeface="+mn-cs"/>
                  </a:rPr>
                  <a:t>: Factor de multiplicación para </a:t>
                </a:r>
                <a14:m>
                  <m:oMath xmlns:m="http://schemas.openxmlformats.org/officeDocument/2006/math">
                    <m:sSub>
                      <m:sSubPr>
                        <m:ctrlPr>
                          <a:rPr lang="es-ES_tradnl" sz="1200" i="1" kern="1200">
                            <a:solidFill>
                              <a:schemeClr val="tx1"/>
                            </a:solidFill>
                            <a:effectLst/>
                            <a:latin typeface="Cambria Math" panose="02040503050406030204" pitchFamily="18" charset="0"/>
                            <a:ea typeface="+mn-ea"/>
                            <a:cs typeface="+mn-cs"/>
                          </a:rPr>
                        </m:ctrlPr>
                      </m:sSubPr>
                      <m:e>
                        <m:r>
                          <a:rPr lang="es-ES_tradnl" sz="1200" i="1" kern="1200">
                            <a:solidFill>
                              <a:schemeClr val="tx1"/>
                            </a:solidFill>
                            <a:effectLst/>
                            <a:latin typeface="Cambria Math" panose="02040503050406030204" pitchFamily="18" charset="0"/>
                            <a:ea typeface="+mn-ea"/>
                            <a:cs typeface="+mn-cs"/>
                          </a:rPr>
                          <m:t>𝐻</m:t>
                        </m:r>
                      </m:e>
                      <m:sub>
                        <m:r>
                          <a:rPr lang="es-ES_tradnl" sz="1200" i="1" kern="1200">
                            <a:solidFill>
                              <a:schemeClr val="tx1"/>
                            </a:solidFill>
                            <a:effectLst/>
                            <a:latin typeface="Cambria Math" panose="02040503050406030204" pitchFamily="18" charset="0"/>
                            <a:ea typeface="+mn-ea"/>
                            <a:cs typeface="+mn-cs"/>
                          </a:rPr>
                          <m:t>𝑅𝑥𝑒𝑓𝑓</m:t>
                        </m:r>
                      </m:sub>
                    </m:sSub>
                  </m:oMath>
                </a14:m>
                <a:r>
                  <a:rPr lang="es-ES_tradnl" sz="1200" kern="1200" dirty="0">
                    <a:solidFill>
                      <a:schemeClr val="tx1"/>
                    </a:solidFill>
                    <a:effectLst/>
                    <a:latin typeface="+mn-lt"/>
                    <a:ea typeface="+mn-ea"/>
                    <a:cs typeface="+mn-cs"/>
                  </a:rPr>
                  <a:t>.</a:t>
                </a:r>
              </a:p>
              <a:p>
                <a:r>
                  <a:rPr lang="es-ES_tradnl" sz="1200" i="1" kern="1200" dirty="0">
                    <a:solidFill>
                      <a:schemeClr val="tx1"/>
                    </a:solidFill>
                    <a:effectLst/>
                    <a:latin typeface="+mn-lt"/>
                    <a:ea typeface="+mn-ea"/>
                    <a:cs typeface="+mn-cs"/>
                  </a:rPr>
                  <a:t>f (</a:t>
                </a:r>
                <a:r>
                  <a:rPr lang="es-ES_tradnl" sz="1200" i="1" kern="1200" dirty="0" err="1">
                    <a:solidFill>
                      <a:schemeClr val="tx1"/>
                    </a:solidFill>
                    <a:effectLst/>
                    <a:latin typeface="+mn-lt"/>
                    <a:ea typeface="+mn-ea"/>
                    <a:cs typeface="+mn-cs"/>
                  </a:rPr>
                  <a:t>clutter</a:t>
                </a:r>
                <a:r>
                  <a:rPr lang="es-ES_tradnl" sz="1200" i="1" kern="1200" dirty="0">
                    <a:solidFill>
                      <a:schemeClr val="tx1"/>
                    </a:solidFill>
                    <a:effectLst/>
                    <a:latin typeface="+mn-lt"/>
                    <a:ea typeface="+mn-ea"/>
                    <a:cs typeface="+mn-cs"/>
                  </a:rPr>
                  <a:t>):</a:t>
                </a:r>
                <a:r>
                  <a:rPr lang="es-ES_tradnl" sz="1200" kern="1200" dirty="0">
                    <a:solidFill>
                      <a:schemeClr val="tx1"/>
                    </a:solidFill>
                    <a:effectLst/>
                    <a:latin typeface="+mn-lt"/>
                    <a:ea typeface="+mn-ea"/>
                    <a:cs typeface="+mn-cs"/>
                  </a:rPr>
                  <a:t> Pérdidas efectivas para el </a:t>
                </a:r>
                <a:r>
                  <a:rPr lang="es-ES_tradnl" sz="1200" kern="1200" dirty="0" err="1">
                    <a:solidFill>
                      <a:schemeClr val="tx1"/>
                    </a:solidFill>
                    <a:effectLst/>
                    <a:latin typeface="+mn-lt"/>
                    <a:ea typeface="+mn-ea"/>
                    <a:cs typeface="+mn-cs"/>
                  </a:rPr>
                  <a:t>cluter</a:t>
                </a:r>
                <a:r>
                  <a:rPr lang="es-ES_tradnl" sz="1200" kern="1200" dirty="0">
                    <a:solidFill>
                      <a:schemeClr val="tx1"/>
                    </a:solidFill>
                    <a:effectLst/>
                    <a:latin typeface="+mn-lt"/>
                    <a:ea typeface="+mn-ea"/>
                    <a:cs typeface="+mn-cs"/>
                  </a:rPr>
                  <a:t>.</a:t>
                </a:r>
              </a:p>
              <a:p>
                <a14:m>
                  <m:oMath xmlns:m="http://schemas.openxmlformats.org/officeDocument/2006/math">
                    <m:sSub>
                      <m:sSubPr>
                        <m:ctrlPr>
                          <a:rPr lang="es-ES_tradnl" sz="1200" i="1" kern="1200">
                            <a:solidFill>
                              <a:schemeClr val="tx1"/>
                            </a:solidFill>
                            <a:effectLst/>
                            <a:latin typeface="Cambria Math" panose="02040503050406030204" pitchFamily="18" charset="0"/>
                            <a:ea typeface="+mn-ea"/>
                            <a:cs typeface="+mn-cs"/>
                          </a:rPr>
                        </m:ctrlPr>
                      </m:sSubPr>
                      <m:e>
                        <m:r>
                          <a:rPr lang="es-ES_tradnl" sz="1200" i="1" kern="1200">
                            <a:solidFill>
                              <a:schemeClr val="tx1"/>
                            </a:solidFill>
                            <a:effectLst/>
                            <a:latin typeface="Cambria Math" panose="02040503050406030204" pitchFamily="18" charset="0"/>
                            <a:ea typeface="+mn-ea"/>
                            <a:cs typeface="+mn-cs"/>
                          </a:rPr>
                          <m:t>𝐾</m:t>
                        </m:r>
                      </m:e>
                      <m:sub>
                        <m:r>
                          <a:rPr lang="es-ES_tradnl" sz="1200" i="1" kern="1200">
                            <a:solidFill>
                              <a:schemeClr val="tx1"/>
                            </a:solidFill>
                            <a:effectLst/>
                            <a:latin typeface="Cambria Math" panose="02040503050406030204" pitchFamily="18" charset="0"/>
                            <a:ea typeface="+mn-ea"/>
                            <a:cs typeface="+mn-cs"/>
                          </a:rPr>
                          <m:t>𝑐𝑙𝑢𝑡𝑡𝑒𝑟</m:t>
                        </m:r>
                      </m:sub>
                    </m:sSub>
                  </m:oMath>
                </a14:m>
                <a:r>
                  <a:rPr lang="es-ES_tradnl" sz="1200" kern="1200" dirty="0">
                    <a:solidFill>
                      <a:schemeClr val="tx1"/>
                    </a:solidFill>
                    <a:effectLst/>
                    <a:latin typeface="+mn-lt"/>
                    <a:ea typeface="+mn-ea"/>
                    <a:cs typeface="+mn-cs"/>
                  </a:rPr>
                  <a:t> : Factor de multiplicación para f(</a:t>
                </a:r>
                <a:r>
                  <a:rPr lang="es-ES_tradnl" sz="1200" kern="1200" dirty="0" err="1">
                    <a:solidFill>
                      <a:schemeClr val="tx1"/>
                    </a:solidFill>
                    <a:effectLst/>
                    <a:latin typeface="+mn-lt"/>
                    <a:ea typeface="+mn-ea"/>
                    <a:cs typeface="+mn-cs"/>
                  </a:rPr>
                  <a:t>clutter</a:t>
                </a:r>
                <a:r>
                  <a:rPr lang="es-ES_tradnl" sz="1200" kern="1200" dirty="0">
                    <a:solidFill>
                      <a:schemeClr val="tx1"/>
                    </a:solidFill>
                    <a:effectLst/>
                    <a:latin typeface="+mn-lt"/>
                    <a:ea typeface="+mn-ea"/>
                    <a:cs typeface="+mn-cs"/>
                  </a:rPr>
                  <a:t>).</a:t>
                </a:r>
              </a:p>
              <a:p>
                <a:endParaRPr lang="es-ES_tradnl" dirty="0"/>
              </a:p>
            </p:txBody>
          </p:sp>
        </mc:Choice>
        <mc:Fallback xmlns="">
          <p:sp>
            <p:nvSpPr>
              <p:cNvPr id="3" name="Notes Placeholder 2"/>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Área urbana:</a:t>
                </a:r>
                <a:r>
                  <a:rPr lang="es-ES_tradnl" sz="1200" kern="1200" dirty="0">
                    <a:solidFill>
                      <a:schemeClr val="tx1"/>
                    </a:solidFill>
                    <a:effectLst/>
                    <a:latin typeface="+mn-lt"/>
                    <a:ea typeface="+mn-ea"/>
                    <a:cs typeface="+mn-cs"/>
                  </a:rPr>
                  <a:t> Corresponde a las grandes ciudades con altas edificaciones y casas con 2 o más pisos, o donde existen una gran concentración de casas.</a:t>
                </a:r>
              </a:p>
              <a:p>
                <a:pPr lvl="0"/>
                <a:r>
                  <a:rPr lang="es-ES_tradnl" sz="1200" kern="1200" dirty="0">
                    <a:solidFill>
                      <a:schemeClr val="tx1"/>
                    </a:solidFill>
                    <a:effectLst/>
                    <a:latin typeface="+mn-lt"/>
                    <a:ea typeface="+mn-ea"/>
                    <a:cs typeface="+mn-cs"/>
                  </a:rPr>
                  <a:t>Ciudades Pequeñas y Medianas</a:t>
                </a:r>
              </a:p>
              <a:p>
                <a:r>
                  <a:rPr lang="es-ES_tradnl"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"ah" </a:t>
                </a:r>
                <a:r>
                  <a:rPr lang="es-ES_tradnl" sz="1200" i="0" kern="1200">
                    <a:solidFill>
                      <a:schemeClr val="tx1"/>
                    </a:solidFill>
                    <a:effectLst/>
                    <a:latin typeface="+mn-lt"/>
                    <a:ea typeface="+mn-ea"/>
                    <a:cs typeface="+mn-cs"/>
                  </a:rPr>
                  <a:t>〗_</a:t>
                </a:r>
                <a:r>
                  <a:rPr lang="en-US" sz="1200" i="0" kern="1200">
                    <a:solidFill>
                      <a:schemeClr val="tx1"/>
                    </a:solidFill>
                    <a:effectLst/>
                    <a:latin typeface="+mn-lt"/>
                    <a:ea typeface="+mn-ea"/>
                    <a:cs typeface="+mn-cs"/>
                  </a:rPr>
                  <a:t>"m" </a:t>
                </a:r>
                <a:r>
                  <a:rPr lang="en-US" sz="1200" b="1" i="0" kern="1200">
                    <a:solidFill>
                      <a:schemeClr val="tx1"/>
                    </a:solidFill>
                    <a:effectLst/>
                    <a:latin typeface="+mn-lt"/>
                    <a:ea typeface="+mn-ea"/>
                    <a:cs typeface="+mn-cs"/>
                  </a:rPr>
                  <a:t> </a:t>
                </a:r>
                <a:r>
                  <a:rPr lang="en-US" sz="1200" b="1" i="0" kern="1200">
                    <a:solidFill>
                      <a:schemeClr val="tx1"/>
                    </a:solidFill>
                    <a:effectLst/>
                    <a:latin typeface="Cambria Math" panose="02040503050406030204" pitchFamily="18" charset="0"/>
                    <a:ea typeface="+mn-ea"/>
                    <a:cs typeface="+mn-cs"/>
                  </a:rPr>
                  <a:t>"=</a:t>
                </a:r>
                <a:r>
                  <a:rPr lang="es-ES_tradnl" sz="1200" b="1" i="0" kern="1200">
                    <a:solidFill>
                      <a:schemeClr val="tx1"/>
                    </a:solidFill>
                    <a:effectLst/>
                    <a:latin typeface="+mn-lt"/>
                    <a:ea typeface="+mn-ea"/>
                    <a:cs typeface="+mn-cs"/>
                  </a:rPr>
                  <a:t>" [</a:t>
                </a:r>
                <a:r>
                  <a:rPr lang="en-US" sz="1200" i="0" kern="1200">
                    <a:solidFill>
                      <a:schemeClr val="tx1"/>
                    </a:solidFill>
                    <a:effectLst/>
                    <a:latin typeface="+mn-lt"/>
                    <a:ea typeface="+mn-ea"/>
                    <a:cs typeface="+mn-cs"/>
                  </a:rPr>
                  <a:t>1.1 log</a:t>
                </a:r>
                <a:r>
                  <a:rPr lang="es-ES_tradnl"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a:t>
                </a:r>
                <a:r>
                  <a:rPr lang="es-ES_tradnl" sz="1200" i="0" kern="1200">
                    <a:solidFill>
                      <a:schemeClr val="tx1"/>
                    </a:solidFill>
                    <a:effectLst/>
                    <a:latin typeface="+mn-lt"/>
                    <a:ea typeface="+mn-ea"/>
                    <a:cs typeface="+mn-cs"/>
                  </a:rPr>
                  <a:t>𝑓</a:t>
                </a:r>
                <a:r>
                  <a:rPr lang="en-US" sz="1200" i="0" kern="1200">
                    <a:solidFill>
                      <a:schemeClr val="tx1"/>
                    </a:solidFill>
                    <a:effectLst/>
                    <a:latin typeface="+mn-lt"/>
                    <a:ea typeface="+mn-ea"/>
                    <a:cs typeface="+mn-cs"/>
                  </a:rPr>
                  <a:t>−0,7)ℎ</a:t>
                </a:r>
                <a:r>
                  <a:rPr lang="es-ES_tradnl" sz="1200" i="0" kern="1200">
                    <a:solidFill>
                      <a:schemeClr val="tx1"/>
                    </a:solidFill>
                    <a:effectLst/>
                    <a:latin typeface="+mn-lt"/>
                    <a:ea typeface="+mn-ea"/>
                    <a:cs typeface="+mn-cs"/>
                  </a:rPr>
                  <a:t>_𝑚 〗</a:t>
                </a:r>
                <a:r>
                  <a:rPr lang="es-ES_tradnl" sz="1200" b="1" i="0" kern="1200">
                    <a:solidFill>
                      <a:schemeClr val="tx1"/>
                    </a:solidFill>
                    <a:effectLst/>
                    <a:latin typeface="+mn-lt"/>
                    <a:ea typeface="+mn-ea"/>
                    <a:cs typeface="+mn-cs"/>
                  </a:rPr>
                  <a:t> ]</a:t>
                </a:r>
                <a:r>
                  <a:rPr lang="en-US" sz="1200" b="1" i="0" kern="1200">
                    <a:solidFill>
                      <a:schemeClr val="tx1"/>
                    </a:solidFill>
                    <a:effectLst/>
                    <a:latin typeface="+mn-lt"/>
                    <a:ea typeface="+mn-ea"/>
                    <a:cs typeface="+mn-cs"/>
                  </a:rPr>
                  <a:t>−</a:t>
                </a:r>
                <a:r>
                  <a:rPr lang="es-ES_tradnl" sz="1200" b="1" i="0" kern="1200">
                    <a:solidFill>
                      <a:schemeClr val="tx1"/>
                    </a:solidFill>
                    <a:effectLst/>
                    <a:latin typeface="+mn-lt"/>
                    <a:ea typeface="+mn-ea"/>
                    <a:cs typeface="+mn-cs"/>
                  </a:rPr>
                  <a:t>[</a:t>
                </a:r>
                <a:r>
                  <a:rPr lang="en-US" sz="1200" i="0" kern="1200">
                    <a:solidFill>
                      <a:schemeClr val="tx1"/>
                    </a:solidFill>
                    <a:effectLst/>
                    <a:latin typeface="+mn-lt"/>
                    <a:ea typeface="+mn-ea"/>
                    <a:cs typeface="+mn-cs"/>
                  </a:rPr>
                  <a:t>1,56 log</a:t>
                </a:r>
                <a:r>
                  <a:rPr lang="es-ES_tradnl"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a:t>
                </a:r>
                <a:r>
                  <a:rPr lang="es-ES_tradnl" sz="1200" i="0" kern="1200">
                    <a:solidFill>
                      <a:schemeClr val="tx1"/>
                    </a:solidFill>
                    <a:effectLst/>
                    <a:latin typeface="+mn-lt"/>
                    <a:ea typeface="+mn-ea"/>
                    <a:cs typeface="+mn-cs"/>
                  </a:rPr>
                  <a:t>𝑓</a:t>
                </a:r>
                <a:r>
                  <a:rPr lang="en-US" sz="1200" i="0" kern="1200">
                    <a:solidFill>
                      <a:schemeClr val="tx1"/>
                    </a:solidFill>
                    <a:effectLst/>
                    <a:latin typeface="+mn-lt"/>
                    <a:ea typeface="+mn-ea"/>
                    <a:cs typeface="+mn-cs"/>
                  </a:rPr>
                  <a:t>−0,8)</a:t>
                </a:r>
                <a:r>
                  <a:rPr lang="es-ES_tradnl" sz="1200" i="0" kern="1200">
                    <a:solidFill>
                      <a:schemeClr val="tx1"/>
                    </a:solidFill>
                    <a:effectLst/>
                    <a:latin typeface="+mn-lt"/>
                    <a:ea typeface="+mn-ea"/>
                    <a:cs typeface="+mn-cs"/>
                  </a:rPr>
                  <a:t>〗</a:t>
                </a:r>
                <a:r>
                  <a:rPr lang="en-US" sz="1200" b="1" i="0" kern="1200">
                    <a:solidFill>
                      <a:schemeClr val="tx1"/>
                    </a:solidFill>
                    <a:effectLst/>
                    <a:latin typeface="+mn-lt"/>
                    <a:ea typeface="+mn-ea"/>
                    <a:cs typeface="+mn-cs"/>
                  </a:rPr>
                  <a:t> ]</a:t>
                </a:r>
                <a:endParaRPr lang="es-ES_tradnl"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Donde </a:t>
                </a:r>
                <a:r>
                  <a:rPr lang="es-ES_tradnl" sz="1200" i="0" kern="1200">
                    <a:solidFill>
                      <a:schemeClr val="tx1"/>
                    </a:solidFill>
                    <a:effectLst/>
                    <a:latin typeface="Cambria Math" panose="02040503050406030204" pitchFamily="18" charset="0"/>
                    <a:ea typeface="+mn-ea"/>
                    <a:cs typeface="+mn-cs"/>
                  </a:rPr>
                  <a:t>"1 ≤</a:t>
                </a:r>
                <a:r>
                  <a:rPr lang="es-ES_tradnl" sz="1200" i="0" kern="1200">
                    <a:solidFill>
                      <a:schemeClr val="tx1"/>
                    </a:solidFill>
                    <a:effectLst/>
                    <a:latin typeface="+mn-lt"/>
                    <a:ea typeface="+mn-ea"/>
                    <a:cs typeface="+mn-cs"/>
                  </a:rPr>
                  <a:t>" h_m</a:t>
                </a:r>
                <a:r>
                  <a:rPr lang="es-ES_tradnl" sz="1200" kern="1200" dirty="0">
                    <a:solidFill>
                      <a:schemeClr val="tx1"/>
                    </a:solidFill>
                    <a:effectLst/>
                    <a:latin typeface="+mn-lt"/>
                    <a:ea typeface="+mn-ea"/>
                    <a:cs typeface="+mn-cs"/>
                  </a:rPr>
                  <a:t>&lt; 10</a:t>
                </a:r>
              </a:p>
              <a:p>
                <a:pPr lvl="0"/>
                <a:r>
                  <a:rPr lang="es-ES_tradnl" sz="1200" kern="1200" dirty="0">
                    <a:solidFill>
                      <a:schemeClr val="tx1"/>
                    </a:solidFill>
                    <a:effectLst/>
                    <a:latin typeface="+mn-lt"/>
                    <a:ea typeface="+mn-ea"/>
                    <a:cs typeface="+mn-cs"/>
                  </a:rPr>
                  <a:t>Ciudades grandes</a:t>
                </a:r>
              </a:p>
              <a:p>
                <a:r>
                  <a:rPr lang="es-ES_tradnl"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"ah" </a:t>
                </a:r>
                <a:r>
                  <a:rPr lang="es-ES_tradnl" sz="1200" i="0" kern="1200">
                    <a:solidFill>
                      <a:schemeClr val="tx1"/>
                    </a:solidFill>
                    <a:effectLst/>
                    <a:latin typeface="+mn-lt"/>
                    <a:ea typeface="+mn-ea"/>
                    <a:cs typeface="+mn-cs"/>
                  </a:rPr>
                  <a:t>〗_</a:t>
                </a:r>
                <a:r>
                  <a:rPr lang="en-US" sz="1200" i="0" kern="1200">
                    <a:solidFill>
                      <a:schemeClr val="tx1"/>
                    </a:solidFill>
                    <a:effectLst/>
                    <a:latin typeface="+mn-lt"/>
                    <a:ea typeface="+mn-ea"/>
                    <a:cs typeface="+mn-cs"/>
                  </a:rPr>
                  <a:t>"m" </a:t>
                </a:r>
                <a:r>
                  <a:rPr lang="en-US" sz="1200" b="1" i="0" kern="1200">
                    <a:solidFill>
                      <a:schemeClr val="tx1"/>
                    </a:solidFill>
                    <a:effectLst/>
                    <a:latin typeface="+mn-lt"/>
                    <a:ea typeface="+mn-ea"/>
                    <a:cs typeface="+mn-cs"/>
                  </a:rPr>
                  <a:t> </a:t>
                </a:r>
                <a:r>
                  <a:rPr lang="en-US" sz="1200" b="1" i="0" kern="1200">
                    <a:solidFill>
                      <a:schemeClr val="tx1"/>
                    </a:solidFill>
                    <a:effectLst/>
                    <a:latin typeface="Cambria Math" panose="02040503050406030204" pitchFamily="18" charset="0"/>
                    <a:ea typeface="+mn-ea"/>
                    <a:cs typeface="+mn-cs"/>
                  </a:rPr>
                  <a:t>"=</a:t>
                </a:r>
                <a:r>
                  <a:rPr lang="es-ES_tradnl" sz="1200" b="1" i="0" kern="1200">
                    <a:solidFill>
                      <a:schemeClr val="tx1"/>
                    </a:solidFill>
                    <a:effectLst/>
                    <a:latin typeface="+mn-lt"/>
                    <a:ea typeface="+mn-ea"/>
                    <a:cs typeface="+mn-cs"/>
                  </a:rPr>
                  <a:t>" {█(</a:t>
                </a:r>
                <a:r>
                  <a:rPr lang="en-US" sz="1200" i="0" kern="1200">
                    <a:solidFill>
                      <a:schemeClr val="tx1"/>
                    </a:solidFill>
                    <a:effectLst/>
                    <a:latin typeface="+mn-lt"/>
                    <a:ea typeface="+mn-ea"/>
                    <a:cs typeface="+mn-cs"/>
                  </a:rPr>
                  <a:t>8,29</a:t>
                </a:r>
                <a:r>
                  <a:rPr lang="es-ES_tradnl"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(log</a:t>
                </a:r>
                <a:r>
                  <a:rPr lang="es-ES_tradnl" sz="1200" i="0" kern="1200">
                    <a:solidFill>
                      <a:schemeClr val="tx1"/>
                    </a:solidFill>
                    <a:effectLst/>
                    <a:latin typeface="+mn-lt"/>
                    <a:ea typeface="+mn-ea"/>
                    <a:cs typeface="+mn-cs"/>
                  </a:rPr>
                  <a:t>⁡(</a:t>
                </a:r>
                <a:r>
                  <a:rPr lang="en-US" sz="1200" i="0" kern="1200">
                    <a:solidFill>
                      <a:schemeClr val="tx1"/>
                    </a:solidFill>
                    <a:effectLst/>
                    <a:latin typeface="Cambria Math" panose="02040503050406030204" pitchFamily="18" charset="0"/>
                    <a:ea typeface="+mn-ea"/>
                    <a:cs typeface="+mn-cs"/>
                  </a:rPr>
                  <a:t>█(</a:t>
                </a:r>
                <a:r>
                  <a:rPr lang="en-US" sz="1200" i="0" kern="1200">
                    <a:solidFill>
                      <a:schemeClr val="tx1"/>
                    </a:solidFill>
                    <a:effectLst/>
                    <a:latin typeface="+mn-lt"/>
                    <a:ea typeface="+mn-ea"/>
                    <a:cs typeface="+mn-cs"/>
                  </a:rPr>
                  <a:t>1,54</a:t>
                </a:r>
                <a:r>
                  <a:rPr lang="en-US" sz="1200" i="0" kern="1200">
                    <a:solidFill>
                      <a:schemeClr val="tx1"/>
                    </a:solidFill>
                    <a:effectLst/>
                    <a:latin typeface="Cambria Math" panose="02040503050406030204" pitchFamily="18" charset="0"/>
                    <a:ea typeface="+mn-ea"/>
                    <a:cs typeface="+mn-cs"/>
                  </a:rPr>
                  <a:t>@)</a:t>
                </a:r>
                <a:r>
                  <a:rPr lang="en-US" sz="1200" i="0" kern="1200">
                    <a:solidFill>
                      <a:schemeClr val="tx1"/>
                    </a:solidFill>
                    <a:effectLst/>
                    <a:latin typeface="+mn-lt"/>
                    <a:ea typeface="+mn-ea"/>
                    <a:cs typeface="+mn-cs"/>
                  </a:rPr>
                  <a:t>)</a:t>
                </a:r>
                <a:r>
                  <a:rPr lang="es-ES_tradnl" sz="1200" i="0" kern="1200">
                    <a:solidFill>
                      <a:schemeClr val="tx1"/>
                    </a:solidFill>
                    <a:effectLst/>
                    <a:latin typeface="+mn-lt"/>
                    <a:ea typeface="+mn-ea"/>
                    <a:cs typeface="+mn-cs"/>
                  </a:rPr>
                  <a:t> </a:t>
                </a:r>
                <a:r>
                  <a:rPr lang="en-US" sz="1200" i="0" kern="1200">
                    <a:solidFill>
                      <a:schemeClr val="tx1"/>
                    </a:solidFill>
                    <a:effectLst/>
                    <a:latin typeface="+mn-lt"/>
                    <a:ea typeface="+mn-ea"/>
                    <a:cs typeface="+mn-cs"/>
                  </a:rPr>
                  <a:t>ℎ</a:t>
                </a:r>
                <a:r>
                  <a:rPr lang="es-ES_tradnl" sz="1200" i="0" kern="1200">
                    <a:solidFill>
                      <a:schemeClr val="tx1"/>
                    </a:solidFill>
                    <a:effectLst/>
                    <a:latin typeface="+mn-lt"/>
                    <a:ea typeface="+mn-ea"/>
                    <a:cs typeface="+mn-cs"/>
                  </a:rPr>
                  <a:t>_𝑚</a:t>
                </a:r>
                <a:r>
                  <a:rPr lang="en-US" sz="1200" i="0" kern="1200">
                    <a:solidFill>
                      <a:schemeClr val="tx1"/>
                    </a:solidFill>
                    <a:effectLst/>
                    <a:latin typeface="+mn-lt"/>
                    <a:ea typeface="+mn-ea"/>
                    <a:cs typeface="+mn-cs"/>
                  </a:rPr>
                  <a:t>)</a:t>
                </a:r>
                <a:r>
                  <a:rPr lang="es-ES_tradnl"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2−1,1               </a:t>
                </a:r>
                <a:r>
                  <a:rPr lang="es-ES_tradnl" sz="1200" i="0" kern="1200">
                    <a:solidFill>
                      <a:schemeClr val="tx1"/>
                    </a:solidFill>
                    <a:effectLst/>
                    <a:latin typeface="+mn-lt"/>
                    <a:ea typeface="+mn-ea"/>
                    <a:cs typeface="+mn-cs"/>
                  </a:rPr>
                  <a:t>𝑓</a:t>
                </a:r>
                <a:r>
                  <a:rPr lang="en-US" sz="1200" i="0" kern="1200">
                    <a:solidFill>
                      <a:schemeClr val="tx1"/>
                    </a:solidFill>
                    <a:effectLst/>
                    <a:latin typeface="+mn-lt"/>
                    <a:ea typeface="+mn-ea"/>
                    <a:cs typeface="+mn-cs"/>
                  </a:rPr>
                  <a:t>≤200 </a:t>
                </a:r>
                <a:r>
                  <a:rPr lang="es-ES_tradnl" sz="1200" i="0" kern="1200">
                    <a:solidFill>
                      <a:schemeClr val="tx1"/>
                    </a:solidFill>
                    <a:effectLst/>
                    <a:latin typeface="+mn-lt"/>
                    <a:ea typeface="+mn-ea"/>
                    <a:cs typeface="+mn-cs"/>
                  </a:rPr>
                  <a:t>𝑀</a:t>
                </a:r>
                <a:r>
                  <a:rPr lang="en-US" sz="1200" i="0" kern="1200">
                    <a:solidFill>
                      <a:schemeClr val="tx1"/>
                    </a:solidFill>
                    <a:effectLst/>
                    <a:latin typeface="+mn-lt"/>
                    <a:ea typeface="+mn-ea"/>
                    <a:cs typeface="+mn-cs"/>
                  </a:rPr>
                  <a:t>ℎ</a:t>
                </a:r>
                <a:r>
                  <a:rPr lang="es-ES_tradnl" sz="1200" i="0" kern="1200">
                    <a:solidFill>
                      <a:schemeClr val="tx1"/>
                    </a:solidFill>
                    <a:effectLst/>
                    <a:latin typeface="+mn-lt"/>
                    <a:ea typeface="+mn-ea"/>
                    <a:cs typeface="+mn-cs"/>
                  </a:rPr>
                  <a:t>𝑧@</a:t>
                </a:r>
                <a:r>
                  <a:rPr lang="en-US" sz="1200" i="0" kern="1200">
                    <a:solidFill>
                      <a:schemeClr val="tx1"/>
                    </a:solidFill>
                    <a:effectLst/>
                    <a:latin typeface="+mn-lt"/>
                    <a:ea typeface="+mn-ea"/>
                    <a:cs typeface="+mn-cs"/>
                  </a:rPr>
                  <a:t>3,2</a:t>
                </a:r>
                <a:r>
                  <a:rPr lang="es-ES_tradnl"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(log</a:t>
                </a:r>
                <a:r>
                  <a:rPr lang="es-ES_tradnl"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11,75)</a:t>
                </a:r>
                <a:r>
                  <a:rPr lang="es-ES_tradnl" sz="1200" i="0" kern="1200">
                    <a:solidFill>
                      <a:schemeClr val="tx1"/>
                    </a:solidFill>
                    <a:effectLst/>
                    <a:latin typeface="+mn-lt"/>
                    <a:ea typeface="+mn-ea"/>
                    <a:cs typeface="+mn-cs"/>
                  </a:rPr>
                  <a:t> </a:t>
                </a:r>
                <a:r>
                  <a:rPr lang="en-US" sz="1200" i="0" kern="1200">
                    <a:solidFill>
                      <a:schemeClr val="tx1"/>
                    </a:solidFill>
                    <a:effectLst/>
                    <a:latin typeface="+mn-lt"/>
                    <a:ea typeface="+mn-ea"/>
                    <a:cs typeface="+mn-cs"/>
                  </a:rPr>
                  <a:t>ℎ</a:t>
                </a:r>
                <a:r>
                  <a:rPr lang="es-ES_tradnl" sz="1200" i="0" kern="1200">
                    <a:solidFill>
                      <a:schemeClr val="tx1"/>
                    </a:solidFill>
                    <a:effectLst/>
                    <a:latin typeface="+mn-lt"/>
                    <a:ea typeface="+mn-ea"/>
                    <a:cs typeface="+mn-cs"/>
                  </a:rPr>
                  <a:t>_𝑚</a:t>
                </a:r>
                <a:r>
                  <a:rPr lang="en-US" sz="1200" i="0" kern="1200">
                    <a:solidFill>
                      <a:schemeClr val="tx1"/>
                    </a:solidFill>
                    <a:effectLst/>
                    <a:latin typeface="+mn-lt"/>
                    <a:ea typeface="+mn-ea"/>
                    <a:cs typeface="+mn-cs"/>
                  </a:rPr>
                  <a:t>)</a:t>
                </a:r>
                <a:r>
                  <a:rPr lang="es-ES_tradnl"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2−4,9               </a:t>
                </a:r>
                <a:r>
                  <a:rPr lang="es-ES_tradnl" sz="1200" i="0" kern="1200">
                    <a:solidFill>
                      <a:schemeClr val="tx1"/>
                    </a:solidFill>
                    <a:effectLst/>
                    <a:latin typeface="+mn-lt"/>
                    <a:ea typeface="+mn-ea"/>
                    <a:cs typeface="+mn-cs"/>
                  </a:rPr>
                  <a:t>𝑓</a:t>
                </a:r>
                <a:r>
                  <a:rPr lang="en-US" sz="1200" i="0" kern="1200">
                    <a:solidFill>
                      <a:schemeClr val="tx1"/>
                    </a:solidFill>
                    <a:effectLst/>
                    <a:latin typeface="+mn-lt"/>
                    <a:ea typeface="+mn-ea"/>
                    <a:cs typeface="+mn-cs"/>
                  </a:rPr>
                  <a:t>≥400 </a:t>
                </a:r>
                <a:r>
                  <a:rPr lang="es-ES_tradnl" sz="1200" i="0" kern="1200">
                    <a:solidFill>
                      <a:schemeClr val="tx1"/>
                    </a:solidFill>
                    <a:effectLst/>
                    <a:latin typeface="+mn-lt"/>
                    <a:ea typeface="+mn-ea"/>
                    <a:cs typeface="+mn-cs"/>
                  </a:rPr>
                  <a:t>𝑀</a:t>
                </a:r>
                <a:r>
                  <a:rPr lang="en-US" sz="1200" i="0" kern="1200">
                    <a:solidFill>
                      <a:schemeClr val="tx1"/>
                    </a:solidFill>
                    <a:effectLst/>
                    <a:latin typeface="+mn-lt"/>
                    <a:ea typeface="+mn-ea"/>
                    <a:cs typeface="+mn-cs"/>
                  </a:rPr>
                  <a:t>ℎ</a:t>
                </a:r>
                <a:r>
                  <a:rPr lang="es-ES_tradnl" sz="1200" i="0" kern="1200">
                    <a:solidFill>
                      <a:schemeClr val="tx1"/>
                    </a:solidFill>
                    <a:effectLst/>
                    <a:latin typeface="+mn-lt"/>
                    <a:ea typeface="+mn-ea"/>
                    <a:cs typeface="+mn-cs"/>
                  </a:rPr>
                  <a:t>𝑧)</a:t>
                </a:r>
                <a:r>
                  <a:rPr lang="es-ES_tradnl" sz="1200" b="1" i="0" kern="1200">
                    <a:solidFill>
                      <a:schemeClr val="tx1"/>
                    </a:solidFill>
                    <a:effectLst/>
                    <a:latin typeface="+mn-lt"/>
                    <a:ea typeface="+mn-ea"/>
                    <a:cs typeface="+mn-cs"/>
                  </a:rPr>
                  <a:t>┤</a:t>
                </a:r>
                <a:r>
                  <a:rPr lang="en-US" sz="1200" b="1" i="0" kern="1200">
                    <a:solidFill>
                      <a:schemeClr val="tx1"/>
                    </a:solidFill>
                    <a:effectLst/>
                    <a:latin typeface="+mn-lt"/>
                    <a:ea typeface="+mn-ea"/>
                    <a:cs typeface="+mn-cs"/>
                  </a:rPr>
                  <a:t>   </a:t>
                </a:r>
                <a:endParaRPr lang="es-ES_tradnl"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Área suburbana:</a:t>
                </a:r>
                <a:r>
                  <a:rPr lang="es-ES_tradnl" sz="1200" kern="1200" dirty="0">
                    <a:solidFill>
                      <a:schemeClr val="tx1"/>
                    </a:solidFill>
                    <a:effectLst/>
                    <a:latin typeface="+mn-lt"/>
                    <a:ea typeface="+mn-ea"/>
                    <a:cs typeface="+mn-cs"/>
                  </a:rPr>
                  <a:t> Ciudades o carreteras en donde hay árboles y casas en forma dispersa, existen obstáculos cerca del usuario pero no provocan congestión.</a:t>
                </a:r>
              </a:p>
              <a:p>
                <a:r>
                  <a:rPr lang="en-US" sz="1200" b="1" i="0" kern="1200">
                    <a:solidFill>
                      <a:schemeClr val="tx1"/>
                    </a:solidFill>
                    <a:effectLst/>
                    <a:latin typeface="+mn-lt"/>
                    <a:ea typeface="+mn-ea"/>
                    <a:cs typeface="+mn-cs"/>
                  </a:rPr>
                  <a:t>"L" </a:t>
                </a:r>
                <a:r>
                  <a:rPr lang="es-ES_tradnl" sz="1200" b="1" i="0" kern="1200">
                    <a:solidFill>
                      <a:schemeClr val="tx1"/>
                    </a:solidFill>
                    <a:effectLst/>
                    <a:latin typeface="+mn-lt"/>
                    <a:ea typeface="+mn-ea"/>
                    <a:cs typeface="+mn-cs"/>
                  </a:rPr>
                  <a:t>_</a:t>
                </a:r>
                <a:r>
                  <a:rPr lang="en-US" sz="1200" b="1" i="0" kern="1200">
                    <a:solidFill>
                      <a:schemeClr val="tx1"/>
                    </a:solidFill>
                    <a:effectLst/>
                    <a:latin typeface="+mn-lt"/>
                    <a:ea typeface="+mn-ea"/>
                    <a:cs typeface="+mn-cs"/>
                  </a:rPr>
                  <a:t>"b"  </a:t>
                </a:r>
                <a:r>
                  <a:rPr lang="en-US" sz="1200" b="1" i="0" kern="1200">
                    <a:solidFill>
                      <a:schemeClr val="tx1"/>
                    </a:solidFill>
                    <a:effectLst/>
                    <a:latin typeface="Cambria Math" panose="02040503050406030204" pitchFamily="18" charset="0"/>
                    <a:ea typeface="+mn-ea"/>
                    <a:cs typeface="+mn-cs"/>
                  </a:rPr>
                  <a:t>"</a:t>
                </a:r>
                <a:r>
                  <a:rPr lang="en-US" sz="1200" i="0" kern="1200">
                    <a:solidFill>
                      <a:schemeClr val="tx1"/>
                    </a:solidFill>
                    <a:effectLst/>
                    <a:latin typeface="Cambria Math" panose="02040503050406030204" pitchFamily="18" charset="0"/>
                    <a:ea typeface="+mn-ea"/>
                    <a:cs typeface="+mn-cs"/>
                  </a:rPr>
                  <a:t>=</a:t>
                </a:r>
                <a:r>
                  <a:rPr lang="es-ES_tradnl" sz="1200" i="0" kern="1200">
                    <a:solidFill>
                      <a:schemeClr val="tx1"/>
                    </a:solidFill>
                    <a:effectLst/>
                    <a:latin typeface="+mn-lt"/>
                    <a:ea typeface="+mn-ea"/>
                    <a:cs typeface="+mn-cs"/>
                  </a:rPr>
                  <a:t>" 𝐿_𝑏 (𝑢𝑟𝑏𝑎𝑛)</a:t>
                </a:r>
                <a:r>
                  <a:rPr lang="en-US" sz="1200" i="0" kern="1200">
                    <a:solidFill>
                      <a:schemeClr val="tx1"/>
                    </a:solidFill>
                    <a:effectLst/>
                    <a:latin typeface="+mn-lt"/>
                    <a:ea typeface="+mn-ea"/>
                    <a:cs typeface="+mn-cs"/>
                  </a:rPr>
                  <a:t>−2</a:t>
                </a:r>
                <a:r>
                  <a:rPr lang="es-ES_tradnl"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log</a:t>
                </a:r>
                <a:r>
                  <a:rPr lang="es-ES_tradnl" sz="1200" i="0" kern="1200">
                    <a:solidFill>
                      <a:schemeClr val="tx1"/>
                    </a:solidFill>
                    <a:effectLst/>
                    <a:latin typeface="+mn-lt"/>
                    <a:ea typeface="+mn-ea"/>
                    <a:cs typeface="+mn-cs"/>
                  </a:rPr>
                  <a:t>⁡〖𝑓/</a:t>
                </a:r>
                <a:r>
                  <a:rPr lang="en-US" sz="1200" i="0" kern="1200">
                    <a:solidFill>
                      <a:schemeClr val="tx1"/>
                    </a:solidFill>
                    <a:effectLst/>
                    <a:latin typeface="+mn-lt"/>
                    <a:ea typeface="+mn-ea"/>
                    <a:cs typeface="+mn-cs"/>
                  </a:rPr>
                  <a:t>28</a:t>
                </a:r>
                <a:r>
                  <a:rPr lang="es-ES_tradnl"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 ]</a:t>
                </a:r>
                <a:r>
                  <a:rPr lang="es-ES_tradnl"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2−5,4 (</a:t>
                </a:r>
                <a:r>
                  <a:rPr lang="es-ES_tradnl" sz="1200" i="0" kern="1200">
                    <a:solidFill>
                      <a:schemeClr val="tx1"/>
                    </a:solidFill>
                    <a:effectLst/>
                    <a:latin typeface="+mn-lt"/>
                    <a:ea typeface="+mn-ea"/>
                    <a:cs typeface="+mn-cs"/>
                  </a:rPr>
                  <a:t>𝑑𝐵</a:t>
                </a:r>
                <a:r>
                  <a:rPr lang="en-US" sz="1200" i="0" kern="1200">
                    <a:solidFill>
                      <a:schemeClr val="tx1"/>
                    </a:solidFill>
                    <a:effectLst/>
                    <a:latin typeface="+mn-lt"/>
                    <a:ea typeface="+mn-ea"/>
                    <a:cs typeface="+mn-cs"/>
                  </a:rPr>
                  <a:t>)</a:t>
                </a:r>
                <a:endParaRPr lang="es-ES_tradnl"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Áreas rurales:</a:t>
                </a:r>
                <a:r>
                  <a:rPr lang="es-ES_tradnl" sz="1200" kern="1200" dirty="0">
                    <a:solidFill>
                      <a:schemeClr val="tx1"/>
                    </a:solidFill>
                    <a:effectLst/>
                    <a:latin typeface="+mn-lt"/>
                    <a:ea typeface="+mn-ea"/>
                    <a:cs typeface="+mn-cs"/>
                  </a:rPr>
                  <a:t> Son los espacios abiertos sin grandes árboles o edificaciones en el camino de la señal.</a:t>
                </a:r>
              </a:p>
              <a:p>
                <a:r>
                  <a:rPr lang="en-US" sz="1200" b="1" i="0" kern="1200">
                    <a:solidFill>
                      <a:schemeClr val="tx1"/>
                    </a:solidFill>
                    <a:effectLst/>
                    <a:latin typeface="+mn-lt"/>
                    <a:ea typeface="+mn-ea"/>
                    <a:cs typeface="+mn-cs"/>
                  </a:rPr>
                  <a:t>"L" </a:t>
                </a:r>
                <a:r>
                  <a:rPr lang="es-ES_tradnl" sz="1200" b="1" i="0" kern="1200">
                    <a:solidFill>
                      <a:schemeClr val="tx1"/>
                    </a:solidFill>
                    <a:effectLst/>
                    <a:latin typeface="+mn-lt"/>
                    <a:ea typeface="+mn-ea"/>
                    <a:cs typeface="+mn-cs"/>
                  </a:rPr>
                  <a:t>_</a:t>
                </a:r>
                <a:r>
                  <a:rPr lang="en-US" sz="1200" b="1" i="0" kern="1200">
                    <a:solidFill>
                      <a:schemeClr val="tx1"/>
                    </a:solidFill>
                    <a:effectLst/>
                    <a:latin typeface="+mn-lt"/>
                    <a:ea typeface="+mn-ea"/>
                    <a:cs typeface="+mn-cs"/>
                  </a:rPr>
                  <a:t>"b"  </a:t>
                </a:r>
                <a:r>
                  <a:rPr lang="en-US" sz="1200" b="1" i="0" kern="1200">
                    <a:solidFill>
                      <a:schemeClr val="tx1"/>
                    </a:solidFill>
                    <a:effectLst/>
                    <a:latin typeface="Cambria Math" panose="02040503050406030204" pitchFamily="18" charset="0"/>
                    <a:ea typeface="+mn-ea"/>
                    <a:cs typeface="+mn-cs"/>
                  </a:rPr>
                  <a:t>"</a:t>
                </a:r>
                <a:r>
                  <a:rPr lang="en-US" sz="1200" i="0" kern="1200">
                    <a:solidFill>
                      <a:schemeClr val="tx1"/>
                    </a:solidFill>
                    <a:effectLst/>
                    <a:latin typeface="Cambria Math" panose="02040503050406030204" pitchFamily="18" charset="0"/>
                    <a:ea typeface="+mn-ea"/>
                    <a:cs typeface="+mn-cs"/>
                  </a:rPr>
                  <a:t>=</a:t>
                </a:r>
                <a:r>
                  <a:rPr lang="es-ES_tradnl" sz="1200" i="0" kern="1200">
                    <a:solidFill>
                      <a:schemeClr val="tx1"/>
                    </a:solidFill>
                    <a:effectLst/>
                    <a:latin typeface="+mn-lt"/>
                    <a:ea typeface="+mn-ea"/>
                    <a:cs typeface="+mn-cs"/>
                  </a:rPr>
                  <a:t>" </a:t>
                </a:r>
                <a:r>
                  <a:rPr lang="en-US" sz="1200" i="0" kern="1200">
                    <a:solidFill>
                      <a:schemeClr val="tx1"/>
                    </a:solidFill>
                    <a:effectLst/>
                    <a:latin typeface="+mn-lt"/>
                    <a:ea typeface="+mn-ea"/>
                    <a:cs typeface="+mn-cs"/>
                  </a:rPr>
                  <a:t>"L" </a:t>
                </a:r>
                <a:r>
                  <a:rPr lang="es-ES_tradnl" sz="1200" i="0" kern="1200">
                    <a:solidFill>
                      <a:schemeClr val="tx1"/>
                    </a:solidFill>
                    <a:effectLst/>
                    <a:latin typeface="+mn-lt"/>
                    <a:ea typeface="+mn-ea"/>
                    <a:cs typeface="+mn-cs"/>
                  </a:rPr>
                  <a:t>_</a:t>
                </a:r>
                <a:r>
                  <a:rPr lang="en-US" sz="1200" i="0" kern="1200">
                    <a:solidFill>
                      <a:schemeClr val="tx1"/>
                    </a:solidFill>
                    <a:effectLst/>
                    <a:latin typeface="+mn-lt"/>
                    <a:ea typeface="+mn-ea"/>
                    <a:cs typeface="+mn-cs"/>
                  </a:rPr>
                  <a:t>"b" </a:t>
                </a:r>
                <a:r>
                  <a:rPr lang="es-ES_tradnl" sz="1200" i="0" kern="1200">
                    <a:solidFill>
                      <a:schemeClr val="tx1"/>
                    </a:solidFill>
                    <a:effectLst/>
                    <a:latin typeface="+mn-lt"/>
                    <a:ea typeface="+mn-ea"/>
                    <a:cs typeface="+mn-cs"/>
                  </a:rPr>
                  <a:t> (𝑢𝑟𝑏𝑎𝑛)</a:t>
                </a:r>
                <a:r>
                  <a:rPr lang="en-US" sz="1200" i="0" kern="1200">
                    <a:solidFill>
                      <a:schemeClr val="tx1"/>
                    </a:solidFill>
                    <a:effectLst/>
                    <a:latin typeface="+mn-lt"/>
                    <a:ea typeface="+mn-ea"/>
                    <a:cs typeface="+mn-cs"/>
                  </a:rPr>
                  <a:t>−</a:t>
                </a:r>
                <a:r>
                  <a:rPr lang="es-ES_tradnl"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(4,78 log</a:t>
                </a:r>
                <a:r>
                  <a:rPr lang="es-ES_tradnl" sz="1200" i="0" kern="1200">
                    <a:solidFill>
                      <a:schemeClr val="tx1"/>
                    </a:solidFill>
                    <a:effectLst/>
                    <a:latin typeface="+mn-lt"/>
                    <a:ea typeface="+mn-ea"/>
                    <a:cs typeface="+mn-cs"/>
                  </a:rPr>
                  <a:t>⁡〖𝑓</a:t>
                </a:r>
                <a:r>
                  <a:rPr lang="en-US" sz="1200" i="0" kern="1200">
                    <a:solidFill>
                      <a:schemeClr val="tx1"/>
                    </a:solidFill>
                    <a:effectLst/>
                    <a:latin typeface="+mn-lt"/>
                    <a:ea typeface="+mn-ea"/>
                    <a:cs typeface="+mn-cs"/>
                  </a:rPr>
                  <a:t>)</a:t>
                </a:r>
                <a:r>
                  <a:rPr lang="es-ES_tradnl" sz="1200" i="0" kern="1200">
                    <a:solidFill>
                      <a:schemeClr val="tx1"/>
                    </a:solidFill>
                    <a:effectLst/>
                    <a:latin typeface="+mn-lt"/>
                    <a:ea typeface="+mn-ea"/>
                    <a:cs typeface="+mn-cs"/>
                  </a:rPr>
                  <a:t>〗〗^</a:t>
                </a:r>
                <a:r>
                  <a:rPr lang="en-US" sz="1200" i="0" kern="1200">
                    <a:solidFill>
                      <a:schemeClr val="tx1"/>
                    </a:solidFill>
                    <a:effectLst/>
                    <a:latin typeface="+mn-lt"/>
                    <a:ea typeface="+mn-ea"/>
                    <a:cs typeface="+mn-cs"/>
                  </a:rPr>
                  <a:t>2+18,33 log</a:t>
                </a:r>
                <a:r>
                  <a:rPr lang="es-ES_tradnl" sz="1200" i="0" kern="1200">
                    <a:solidFill>
                      <a:schemeClr val="tx1"/>
                    </a:solidFill>
                    <a:effectLst/>
                    <a:latin typeface="+mn-lt"/>
                    <a:ea typeface="+mn-ea"/>
                    <a:cs typeface="+mn-cs"/>
                  </a:rPr>
                  <a:t>⁡𝑓</a:t>
                </a:r>
                <a:r>
                  <a:rPr lang="en-US" sz="1200" i="0" kern="1200">
                    <a:solidFill>
                      <a:schemeClr val="tx1"/>
                    </a:solidFill>
                    <a:effectLst/>
                    <a:latin typeface="+mn-lt"/>
                    <a:ea typeface="+mn-ea"/>
                    <a:cs typeface="+mn-cs"/>
                  </a:rPr>
                  <a:t>−40,94  (</a:t>
                </a:r>
                <a:r>
                  <a:rPr lang="es-ES_tradnl" sz="1200" i="0" kern="1200">
                    <a:solidFill>
                      <a:schemeClr val="tx1"/>
                    </a:solidFill>
                    <a:effectLst/>
                    <a:latin typeface="+mn-lt"/>
                    <a:ea typeface="+mn-ea"/>
                    <a:cs typeface="+mn-cs"/>
                  </a:rPr>
                  <a:t>𝑑𝐵</a:t>
                </a:r>
                <a:r>
                  <a:rPr lang="en-US" sz="1200" i="0" kern="1200">
                    <a:solidFill>
                      <a:schemeClr val="tx1"/>
                    </a:solidFill>
                    <a:effectLst/>
                    <a:latin typeface="+mn-lt"/>
                    <a:ea typeface="+mn-ea"/>
                    <a:cs typeface="+mn-cs"/>
                  </a:rPr>
                  <a:t>)</a:t>
                </a:r>
                <a:endParaRPr lang="es-ES_tradnl" sz="1200" kern="1200" dirty="0">
                  <a:solidFill>
                    <a:schemeClr val="tx1"/>
                  </a:solidFill>
                  <a:effectLst/>
                  <a:latin typeface="+mn-lt"/>
                  <a:ea typeface="+mn-ea"/>
                  <a:cs typeface="+mn-cs"/>
                </a:endParaRPr>
              </a:p>
              <a:p>
                <a:r>
                  <a:rPr lang="es-ES_tradnl" sz="1200" i="0" kern="1200">
                    <a:solidFill>
                      <a:schemeClr val="tx1"/>
                    </a:solidFill>
                    <a:effectLst/>
                    <a:latin typeface="+mn-lt"/>
                    <a:ea typeface="+mn-ea"/>
                    <a:cs typeface="+mn-cs"/>
                  </a:rPr>
                  <a:t>𝐾</a:t>
                </a:r>
                <a:r>
                  <a:rPr lang="es-ES_tradnl" sz="1200" i="0" kern="1200" smtClean="0">
                    <a:solidFill>
                      <a:schemeClr val="tx1"/>
                    </a:solidFill>
                    <a:effectLst/>
                    <a:latin typeface="+mn-lt"/>
                    <a:ea typeface="+mn-ea"/>
                    <a:cs typeface="+mn-cs"/>
                  </a:rPr>
                  <a:t>_</a:t>
                </a:r>
                <a:r>
                  <a:rPr lang="es-ES_tradnl" sz="1200" i="0" kern="1200">
                    <a:solidFill>
                      <a:schemeClr val="tx1"/>
                    </a:solidFill>
                    <a:effectLst/>
                    <a:latin typeface="+mn-lt"/>
                    <a:ea typeface="+mn-ea"/>
                    <a:cs typeface="+mn-cs"/>
                  </a:rPr>
                  <a:t>1</a:t>
                </a:r>
                <a:r>
                  <a:rPr lang="es-ES_tradnl" sz="1200" kern="1200" dirty="0">
                    <a:solidFill>
                      <a:schemeClr val="tx1"/>
                    </a:solidFill>
                    <a:effectLst/>
                    <a:latin typeface="+mn-lt"/>
                    <a:ea typeface="+mn-ea"/>
                    <a:cs typeface="+mn-cs"/>
                  </a:rPr>
                  <a:t> : Constante de cambio (dB).</a:t>
                </a:r>
              </a:p>
              <a:p>
                <a:r>
                  <a:rPr lang="es-ES_tradnl" sz="1200" b="1" i="1" kern="1200" dirty="0">
                    <a:solidFill>
                      <a:schemeClr val="tx1"/>
                    </a:solidFill>
                    <a:effectLst/>
                    <a:latin typeface="+mn-lt"/>
                    <a:ea typeface="+mn-ea"/>
                    <a:cs typeface="+mn-cs"/>
                  </a:rPr>
                  <a:t>d</a:t>
                </a:r>
                <a:r>
                  <a:rPr lang="es-ES_tradnl" sz="1200" kern="1200" dirty="0">
                    <a:solidFill>
                      <a:schemeClr val="tx1"/>
                    </a:solidFill>
                    <a:effectLst/>
                    <a:latin typeface="+mn-lt"/>
                    <a:ea typeface="+mn-ea"/>
                    <a:cs typeface="+mn-cs"/>
                  </a:rPr>
                  <a:t> : Distancia de transmisor-receptor (m).</a:t>
                </a:r>
              </a:p>
              <a:p>
                <a:r>
                  <a:rPr lang="es-ES_tradnl" sz="1200" i="0" kern="1200">
                    <a:solidFill>
                      <a:schemeClr val="tx1"/>
                    </a:solidFill>
                    <a:effectLst/>
                    <a:latin typeface="+mn-lt"/>
                    <a:ea typeface="+mn-ea"/>
                    <a:cs typeface="+mn-cs"/>
                  </a:rPr>
                  <a:t>𝐾_2</a:t>
                </a:r>
                <a:r>
                  <a:rPr lang="es-ES_tradnl" sz="1200" kern="1200" dirty="0">
                    <a:solidFill>
                      <a:schemeClr val="tx1"/>
                    </a:solidFill>
                    <a:effectLst/>
                    <a:latin typeface="+mn-lt"/>
                    <a:ea typeface="+mn-ea"/>
                    <a:cs typeface="+mn-cs"/>
                  </a:rPr>
                  <a:t> : Factor de multiplicación para log(d ) .</a:t>
                </a:r>
              </a:p>
              <a:p>
                <a:r>
                  <a:rPr lang="es-ES_tradnl" sz="1200" i="0" kern="1200">
                    <a:solidFill>
                      <a:schemeClr val="tx1"/>
                    </a:solidFill>
                    <a:effectLst/>
                    <a:latin typeface="+mn-lt"/>
                    <a:ea typeface="+mn-ea"/>
                    <a:cs typeface="+mn-cs"/>
                  </a:rPr>
                  <a:t>𝐻_𝑇𝑥𝑒𝑓𝑓</a:t>
                </a:r>
                <a:r>
                  <a:rPr lang="es-ES_tradnl" sz="1200" kern="1200" dirty="0">
                    <a:solidFill>
                      <a:schemeClr val="tx1"/>
                    </a:solidFill>
                    <a:effectLst/>
                    <a:latin typeface="+mn-lt"/>
                    <a:ea typeface="+mn-ea"/>
                    <a:cs typeface="+mn-cs"/>
                  </a:rPr>
                  <a:t> : Altura efectiva del transmisor (m).</a:t>
                </a:r>
              </a:p>
              <a:p>
                <a:r>
                  <a:rPr lang="es-ES_tradnl" sz="1200" i="0" kern="1200">
                    <a:solidFill>
                      <a:schemeClr val="tx1"/>
                    </a:solidFill>
                    <a:effectLst/>
                    <a:latin typeface="+mn-lt"/>
                    <a:ea typeface="+mn-ea"/>
                    <a:cs typeface="+mn-cs"/>
                  </a:rPr>
                  <a:t>𝐾_3</a:t>
                </a:r>
                <a:r>
                  <a:rPr lang="es-ES_tradnl" sz="1200" kern="1200" dirty="0">
                    <a:solidFill>
                      <a:schemeClr val="tx1"/>
                    </a:solidFill>
                    <a:effectLst/>
                    <a:latin typeface="+mn-lt"/>
                    <a:ea typeface="+mn-ea"/>
                    <a:cs typeface="+mn-cs"/>
                  </a:rPr>
                  <a:t> : Factor de multiplicación para </a:t>
                </a:r>
                <a:r>
                  <a:rPr lang="es-ES_tradnl" sz="1200" i="0" kern="1200">
                    <a:solidFill>
                      <a:schemeClr val="tx1"/>
                    </a:solidFill>
                    <a:effectLst/>
                    <a:latin typeface="+mn-lt"/>
                    <a:ea typeface="+mn-ea"/>
                    <a:cs typeface="+mn-cs"/>
                  </a:rPr>
                  <a:t>𝐻_𝑇𝑥𝑒𝑓𝑓</a:t>
                </a:r>
                <a:r>
                  <a:rPr lang="es-ES_tradnl" sz="1200" kern="1200" dirty="0">
                    <a:solidFill>
                      <a:schemeClr val="tx1"/>
                    </a:solidFill>
                    <a:effectLst/>
                    <a:latin typeface="+mn-lt"/>
                    <a:ea typeface="+mn-ea"/>
                    <a:cs typeface="+mn-cs"/>
                  </a:rPr>
                  <a:t>.</a:t>
                </a:r>
              </a:p>
              <a:p>
                <a:r>
                  <a:rPr lang="es-ES_tradnl" sz="1200" kern="1200" dirty="0">
                    <a:solidFill>
                      <a:schemeClr val="tx1"/>
                    </a:solidFill>
                    <a:effectLst/>
                    <a:latin typeface="+mn-lt"/>
                    <a:ea typeface="+mn-ea"/>
                    <a:cs typeface="+mn-cs"/>
                  </a:rPr>
                  <a:t>Pérdidas de difracción: pérdidas debido a obstrucciones en la propagación (dB).</a:t>
                </a:r>
              </a:p>
              <a:p>
                <a:r>
                  <a:rPr lang="es-ES_tradnl" sz="1200" i="0" kern="1200">
                    <a:solidFill>
                      <a:schemeClr val="tx1"/>
                    </a:solidFill>
                    <a:effectLst/>
                    <a:latin typeface="+mn-lt"/>
                    <a:ea typeface="+mn-ea"/>
                    <a:cs typeface="+mn-cs"/>
                  </a:rPr>
                  <a:t>𝐾_4</a:t>
                </a:r>
                <a:r>
                  <a:rPr lang="es-ES_tradnl" sz="1200" kern="1200" dirty="0">
                    <a:solidFill>
                      <a:schemeClr val="tx1"/>
                    </a:solidFill>
                    <a:effectLst/>
                    <a:latin typeface="+mn-lt"/>
                    <a:ea typeface="+mn-ea"/>
                    <a:cs typeface="+mn-cs"/>
                  </a:rPr>
                  <a:t>: Factor de multiplicación para las pérdidas de difracción.</a:t>
                </a:r>
                <a:r>
                  <a:rPr lang="es-ES_tradnl" sz="1200" i="0" kern="1200">
                    <a:solidFill>
                      <a:schemeClr val="tx1"/>
                    </a:solidFill>
                    <a:effectLst/>
                    <a:latin typeface="+mn-lt"/>
                    <a:ea typeface="+mn-ea"/>
                    <a:cs typeface="+mn-cs"/>
                  </a:rPr>
                  <a:t> 𝐾_4</a:t>
                </a:r>
                <a:r>
                  <a:rPr lang="es-ES_tradnl" sz="1200" kern="1200" dirty="0">
                    <a:solidFill>
                      <a:schemeClr val="tx1"/>
                    </a:solidFill>
                    <a:effectLst/>
                    <a:latin typeface="+mn-lt"/>
                    <a:ea typeface="+mn-ea"/>
                    <a:cs typeface="+mn-cs"/>
                  </a:rPr>
                  <a:t> debe ser un número positivo.</a:t>
                </a:r>
              </a:p>
              <a:p>
                <a:r>
                  <a:rPr lang="es-ES_tradnl" sz="1200" i="0" kern="1200">
                    <a:solidFill>
                      <a:schemeClr val="tx1"/>
                    </a:solidFill>
                    <a:effectLst/>
                    <a:latin typeface="+mn-lt"/>
                    <a:ea typeface="+mn-ea"/>
                    <a:cs typeface="+mn-cs"/>
                  </a:rPr>
                  <a:t>𝐾_5</a:t>
                </a:r>
                <a:r>
                  <a:rPr lang="es-ES_tradnl" sz="1200" kern="1200" dirty="0">
                    <a:solidFill>
                      <a:schemeClr val="tx1"/>
                    </a:solidFill>
                    <a:effectLst/>
                    <a:latin typeface="+mn-lt"/>
                    <a:ea typeface="+mn-ea"/>
                    <a:cs typeface="+mn-cs"/>
                  </a:rPr>
                  <a:t> : Factor de multiplicación para log (</a:t>
                </a:r>
                <a:r>
                  <a:rPr lang="es-ES_tradnl" sz="1200" i="0" kern="1200">
                    <a:solidFill>
                      <a:schemeClr val="tx1"/>
                    </a:solidFill>
                    <a:effectLst/>
                    <a:latin typeface="+mn-lt"/>
                    <a:ea typeface="+mn-ea"/>
                    <a:cs typeface="+mn-cs"/>
                  </a:rPr>
                  <a:t>𝐻_𝑇𝑥𝑒𝑓𝑓)  x 𝑙𝑜𝑔(𝑑 )</a:t>
                </a:r>
                <a:r>
                  <a:rPr lang="es-ES_tradnl" sz="1200" kern="1200" dirty="0">
                    <a:solidFill>
                      <a:schemeClr val="tx1"/>
                    </a:solidFill>
                    <a:effectLst/>
                    <a:latin typeface="+mn-lt"/>
                    <a:ea typeface="+mn-ea"/>
                    <a:cs typeface="+mn-cs"/>
                  </a:rPr>
                  <a:t>.</a:t>
                </a:r>
              </a:p>
              <a:p>
                <a:r>
                  <a:rPr lang="es-ES_tradnl" sz="1200" i="0" kern="1200">
                    <a:solidFill>
                      <a:schemeClr val="tx1"/>
                    </a:solidFill>
                    <a:effectLst/>
                    <a:latin typeface="+mn-lt"/>
                    <a:ea typeface="+mn-ea"/>
                    <a:cs typeface="+mn-cs"/>
                  </a:rPr>
                  <a:t>𝐻_𝑅𝑥𝑒𝑓𝑓</a:t>
                </a:r>
                <a:r>
                  <a:rPr lang="es-ES_tradnl" sz="1200" kern="1200" dirty="0">
                    <a:solidFill>
                      <a:schemeClr val="tx1"/>
                    </a:solidFill>
                    <a:effectLst/>
                    <a:latin typeface="+mn-lt"/>
                    <a:ea typeface="+mn-ea"/>
                    <a:cs typeface="+mn-cs"/>
                  </a:rPr>
                  <a:t>: Altura efectiva para el móvil (m).</a:t>
                </a:r>
              </a:p>
              <a:p>
                <a:r>
                  <a:rPr lang="es-ES_tradnl" sz="1200" i="0" kern="1200">
                    <a:solidFill>
                      <a:schemeClr val="tx1"/>
                    </a:solidFill>
                    <a:effectLst/>
                    <a:latin typeface="+mn-lt"/>
                    <a:ea typeface="+mn-ea"/>
                    <a:cs typeface="+mn-cs"/>
                  </a:rPr>
                  <a:t>𝐾_6</a:t>
                </a:r>
                <a:r>
                  <a:rPr lang="es-ES_tradnl" sz="1200" kern="1200" dirty="0">
                    <a:solidFill>
                      <a:schemeClr val="tx1"/>
                    </a:solidFill>
                    <a:effectLst/>
                    <a:latin typeface="+mn-lt"/>
                    <a:ea typeface="+mn-ea"/>
                    <a:cs typeface="+mn-cs"/>
                  </a:rPr>
                  <a:t>: Factor de multiplicación para </a:t>
                </a:r>
                <a:r>
                  <a:rPr lang="es-ES_tradnl" sz="1200" i="0" kern="1200">
                    <a:solidFill>
                      <a:schemeClr val="tx1"/>
                    </a:solidFill>
                    <a:effectLst/>
                    <a:latin typeface="+mn-lt"/>
                    <a:ea typeface="+mn-ea"/>
                    <a:cs typeface="+mn-cs"/>
                  </a:rPr>
                  <a:t>𝐻_𝑅𝑥𝑒𝑓𝑓</a:t>
                </a:r>
                <a:r>
                  <a:rPr lang="es-ES_tradnl" sz="1200" kern="1200" dirty="0">
                    <a:solidFill>
                      <a:schemeClr val="tx1"/>
                    </a:solidFill>
                    <a:effectLst/>
                    <a:latin typeface="+mn-lt"/>
                    <a:ea typeface="+mn-ea"/>
                    <a:cs typeface="+mn-cs"/>
                  </a:rPr>
                  <a:t>.</a:t>
                </a:r>
              </a:p>
              <a:p>
                <a:r>
                  <a:rPr lang="es-ES_tradnl" sz="1200" i="1" kern="1200" dirty="0">
                    <a:solidFill>
                      <a:schemeClr val="tx1"/>
                    </a:solidFill>
                    <a:effectLst/>
                    <a:latin typeface="+mn-lt"/>
                    <a:ea typeface="+mn-ea"/>
                    <a:cs typeface="+mn-cs"/>
                  </a:rPr>
                  <a:t>f (</a:t>
                </a:r>
                <a:r>
                  <a:rPr lang="es-ES_tradnl" sz="1200" i="1" kern="1200" dirty="0" err="1">
                    <a:solidFill>
                      <a:schemeClr val="tx1"/>
                    </a:solidFill>
                    <a:effectLst/>
                    <a:latin typeface="+mn-lt"/>
                    <a:ea typeface="+mn-ea"/>
                    <a:cs typeface="+mn-cs"/>
                  </a:rPr>
                  <a:t>clutter</a:t>
                </a:r>
                <a:r>
                  <a:rPr lang="es-ES_tradnl" sz="1200" i="1" kern="1200" dirty="0">
                    <a:solidFill>
                      <a:schemeClr val="tx1"/>
                    </a:solidFill>
                    <a:effectLst/>
                    <a:latin typeface="+mn-lt"/>
                    <a:ea typeface="+mn-ea"/>
                    <a:cs typeface="+mn-cs"/>
                  </a:rPr>
                  <a:t>):</a:t>
                </a:r>
                <a:r>
                  <a:rPr lang="es-ES_tradnl" sz="1200" kern="1200" dirty="0">
                    <a:solidFill>
                      <a:schemeClr val="tx1"/>
                    </a:solidFill>
                    <a:effectLst/>
                    <a:latin typeface="+mn-lt"/>
                    <a:ea typeface="+mn-ea"/>
                    <a:cs typeface="+mn-cs"/>
                  </a:rPr>
                  <a:t> Pérdidas efectivas para el </a:t>
                </a:r>
                <a:r>
                  <a:rPr lang="es-ES_tradnl" sz="1200" kern="1200" dirty="0" err="1">
                    <a:solidFill>
                      <a:schemeClr val="tx1"/>
                    </a:solidFill>
                    <a:effectLst/>
                    <a:latin typeface="+mn-lt"/>
                    <a:ea typeface="+mn-ea"/>
                    <a:cs typeface="+mn-cs"/>
                  </a:rPr>
                  <a:t>cluter</a:t>
                </a:r>
                <a:r>
                  <a:rPr lang="es-ES_tradnl" sz="1200" kern="1200" dirty="0">
                    <a:solidFill>
                      <a:schemeClr val="tx1"/>
                    </a:solidFill>
                    <a:effectLst/>
                    <a:latin typeface="+mn-lt"/>
                    <a:ea typeface="+mn-ea"/>
                    <a:cs typeface="+mn-cs"/>
                  </a:rPr>
                  <a:t>.</a:t>
                </a:r>
              </a:p>
              <a:p>
                <a:r>
                  <a:rPr lang="es-ES_tradnl" sz="1200" i="0" kern="1200">
                    <a:solidFill>
                      <a:schemeClr val="tx1"/>
                    </a:solidFill>
                    <a:effectLst/>
                    <a:latin typeface="+mn-lt"/>
                    <a:ea typeface="+mn-ea"/>
                    <a:cs typeface="+mn-cs"/>
                  </a:rPr>
                  <a:t>𝐾_𝑐𝑙𝑢𝑡𝑡𝑒𝑟</a:t>
                </a:r>
                <a:r>
                  <a:rPr lang="es-ES_tradnl" sz="1200" kern="1200" dirty="0">
                    <a:solidFill>
                      <a:schemeClr val="tx1"/>
                    </a:solidFill>
                    <a:effectLst/>
                    <a:latin typeface="+mn-lt"/>
                    <a:ea typeface="+mn-ea"/>
                    <a:cs typeface="+mn-cs"/>
                  </a:rPr>
                  <a:t> : Factor de multiplicación para f(</a:t>
                </a:r>
                <a:r>
                  <a:rPr lang="es-ES_tradnl" sz="1200" kern="1200" dirty="0" err="1">
                    <a:solidFill>
                      <a:schemeClr val="tx1"/>
                    </a:solidFill>
                    <a:effectLst/>
                    <a:latin typeface="+mn-lt"/>
                    <a:ea typeface="+mn-ea"/>
                    <a:cs typeface="+mn-cs"/>
                  </a:rPr>
                  <a:t>clutter</a:t>
                </a:r>
                <a:r>
                  <a:rPr lang="es-ES_tradnl" sz="1200" kern="1200" dirty="0">
                    <a:solidFill>
                      <a:schemeClr val="tx1"/>
                    </a:solidFill>
                    <a:effectLst/>
                    <a:latin typeface="+mn-lt"/>
                    <a:ea typeface="+mn-ea"/>
                    <a:cs typeface="+mn-cs"/>
                  </a:rPr>
                  <a:t>).</a:t>
                </a:r>
              </a:p>
              <a:p>
                <a:endParaRPr lang="es-ES_tradnl" dirty="0"/>
              </a:p>
            </p:txBody>
          </p:sp>
        </mc:Fallback>
      </mc:AlternateContent>
      <p:sp>
        <p:nvSpPr>
          <p:cNvPr id="4" name="Slide Number Placeholder 3"/>
          <p:cNvSpPr>
            <a:spLocks noGrp="1"/>
          </p:cNvSpPr>
          <p:nvPr>
            <p:ph type="sldNum" sz="quarter" idx="10"/>
          </p:nvPr>
        </p:nvSpPr>
        <p:spPr/>
        <p:txBody>
          <a:bodyPr/>
          <a:lstStyle/>
          <a:p>
            <a:fld id="{CB9EEB18-7E97-4A26-BEB0-5ADD11144B06}" type="slidenum">
              <a:rPr lang="es-ES_tradnl" smtClean="0"/>
              <a:t>14</a:t>
            </a:fld>
            <a:endParaRPr lang="es-ES_tradnl"/>
          </a:p>
        </p:txBody>
      </p:sp>
    </p:spTree>
    <p:extLst>
      <p:ext uri="{BB962C8B-B14F-4D97-AF65-F5344CB8AC3E}">
        <p14:creationId xmlns:p14="http://schemas.microsoft.com/office/powerpoint/2010/main" val="21773663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1.png"/><Relationship Id="rId5" Type="http://schemas.openxmlformats.org/officeDocument/2006/relationships/image" Target="../media/image3.jpeg"/><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de título">
    <p:spTree>
      <p:nvGrpSpPr>
        <p:cNvPr id="1" name=""/>
        <p:cNvGrpSpPr/>
        <p:nvPr/>
      </p:nvGrpSpPr>
      <p:grpSpPr>
        <a:xfrm>
          <a:off x="0" y="0"/>
          <a:ext cx="0" cy="0"/>
          <a:chOff x="0" y="0"/>
          <a:chExt cx="0" cy="0"/>
        </a:xfrm>
      </p:grpSpPr>
      <p:graphicFrame>
        <p:nvGraphicFramePr>
          <p:cNvPr id="2" name="Object 43"/>
          <p:cNvGraphicFramePr>
            <a:graphicFrameLocks noChangeAspect="1"/>
          </p:cNvGraphicFramePr>
          <p:nvPr>
            <p:extLst>
              <p:ext uri="{D42A27DB-BD31-4B8C-83A1-F6EECF244321}">
                <p14:modId xmlns:p14="http://schemas.microsoft.com/office/powerpoint/2010/main" val="224291687"/>
              </p:ext>
            </p:extLst>
          </p:nvPr>
        </p:nvGraphicFramePr>
        <p:xfrm>
          <a:off x="0" y="798612"/>
          <a:ext cx="12217400" cy="5360988"/>
        </p:xfrm>
        <a:graphic>
          <a:graphicData uri="http://schemas.openxmlformats.org/presentationml/2006/ole">
            <mc:AlternateContent xmlns:mc="http://schemas.openxmlformats.org/markup-compatibility/2006">
              <mc:Choice xmlns:v="urn:schemas-microsoft-com:vml" Requires="v">
                <p:oleObj spid="_x0000_s13326" name="CorelDRAW" r:id="rId3" imgW="9168480" imgH="5375520" progId="">
                  <p:embed/>
                </p:oleObj>
              </mc:Choice>
              <mc:Fallback>
                <p:oleObj name="CorelDRAW" r:id="rId3" imgW="9168480" imgH="537552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r="2681"/>
                      <a:stretch>
                        <a:fillRect/>
                      </a:stretch>
                    </p:blipFill>
                    <p:spPr bwMode="auto">
                      <a:xfrm>
                        <a:off x="0" y="798612"/>
                        <a:ext cx="12217400" cy="536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27"/>
          <p:cNvSpPr>
            <a:spLocks noChangeArrowheads="1"/>
          </p:cNvSpPr>
          <p:nvPr userDrawn="1"/>
        </p:nvSpPr>
        <p:spPr bwMode="auto">
          <a:xfrm>
            <a:off x="4095751" y="2286000"/>
            <a:ext cx="3860800" cy="476250"/>
          </a:xfrm>
          <a:prstGeom prst="rect">
            <a:avLst/>
          </a:prstGeom>
          <a:noFill/>
          <a:ln w="9525">
            <a:noFill/>
            <a:miter lim="800000"/>
            <a:headEnd/>
            <a:tailEnd/>
          </a:ln>
          <a:effectLst/>
        </p:spPr>
        <p:txBody>
          <a:bodyPr/>
          <a:lstStyle/>
          <a:p>
            <a:pPr algn="ctr">
              <a:defRPr/>
            </a:pPr>
            <a:endParaRPr lang="es-ES" sz="1400">
              <a:solidFill>
                <a:srgbClr val="000000"/>
              </a:solidFill>
            </a:endParaRPr>
          </a:p>
        </p:txBody>
      </p:sp>
      <p:pic>
        <p:nvPicPr>
          <p:cNvPr id="8" name="12 Imagen" descr="pie de pagina espe.jpg"/>
          <p:cNvPicPr>
            <a:picLocks noChangeAspect="1"/>
          </p:cNvPicPr>
          <p:nvPr userDrawn="1"/>
        </p:nvPicPr>
        <p:blipFill>
          <a:blip r:embed="rId5" cstate="print"/>
          <a:srcRect/>
          <a:stretch>
            <a:fillRect/>
          </a:stretch>
        </p:blipFill>
        <p:spPr bwMode="auto">
          <a:xfrm>
            <a:off x="0" y="5864226"/>
            <a:ext cx="12192000" cy="1065213"/>
          </a:xfrm>
          <a:prstGeom prst="rect">
            <a:avLst/>
          </a:prstGeom>
          <a:noFill/>
          <a:ln w="9525">
            <a:solidFill>
              <a:schemeClr val="tx1"/>
            </a:solidFill>
            <a:miter lim="800000"/>
            <a:headEnd/>
            <a:tailEnd/>
          </a:ln>
        </p:spPr>
      </p:pic>
      <p:sp>
        <p:nvSpPr>
          <p:cNvPr id="10" name="7 Marcador de fecha"/>
          <p:cNvSpPr>
            <a:spLocks noGrp="1"/>
          </p:cNvSpPr>
          <p:nvPr>
            <p:ph type="dt" sz="half" idx="2"/>
          </p:nvPr>
        </p:nvSpPr>
        <p:spPr>
          <a:xfrm>
            <a:off x="513589" y="5661248"/>
            <a:ext cx="2702091" cy="216024"/>
          </a:xfrm>
          <a:prstGeom prst="rect">
            <a:avLst/>
          </a:prstGeom>
        </p:spPr>
        <p:txBody>
          <a:bodyPr vert="horz" lIns="91440" tIns="45720" rIns="91440" bIns="45720" rtlCol="0" anchor="ctr"/>
          <a:lstStyle>
            <a:lvl1pPr algn="ctr">
              <a:defRPr sz="500">
                <a:solidFill>
                  <a:schemeClr val="tx1"/>
                </a:solidFill>
              </a:defRPr>
            </a:lvl1pPr>
          </a:lstStyle>
          <a:p>
            <a:r>
              <a:rPr lang="es-EC" b="1" dirty="0" smtClean="0">
                <a:solidFill>
                  <a:srgbClr val="000000"/>
                </a:solidFill>
              </a:rPr>
              <a:t>FECHA ÚLTIMA REVISIÓN: </a:t>
            </a:r>
            <a:r>
              <a:rPr lang="es-EC" dirty="0" smtClean="0">
                <a:solidFill>
                  <a:srgbClr val="000000"/>
                </a:solidFill>
              </a:rPr>
              <a:t>09/10/13</a:t>
            </a:r>
            <a:endParaRPr lang="es-EC" dirty="0">
              <a:solidFill>
                <a:srgbClr val="000000"/>
              </a:solidFill>
            </a:endParaRPr>
          </a:p>
        </p:txBody>
      </p:sp>
      <p:sp>
        <p:nvSpPr>
          <p:cNvPr id="11" name="8 Marcador de pie de página"/>
          <p:cNvSpPr>
            <a:spLocks noGrp="1"/>
          </p:cNvSpPr>
          <p:nvPr>
            <p:ph type="ftr" sz="quarter" idx="3"/>
          </p:nvPr>
        </p:nvSpPr>
        <p:spPr>
          <a:xfrm>
            <a:off x="5850880" y="5662451"/>
            <a:ext cx="1930400" cy="213618"/>
          </a:xfrm>
          <a:prstGeom prst="rect">
            <a:avLst/>
          </a:prstGeom>
        </p:spPr>
        <p:txBody>
          <a:bodyPr vert="horz" lIns="91440" tIns="45720" rIns="91440" bIns="45720" rtlCol="0" anchor="ctr"/>
          <a:lstStyle>
            <a:lvl1pPr algn="ctr">
              <a:defRPr sz="500">
                <a:solidFill>
                  <a:schemeClr val="tx1"/>
                </a:solidFill>
              </a:defRPr>
            </a:lvl1pPr>
          </a:lstStyle>
          <a:p>
            <a:r>
              <a:rPr lang="es-EC" b="1" smtClean="0">
                <a:solidFill>
                  <a:srgbClr val="000000"/>
                </a:solidFill>
              </a:rPr>
              <a:t>CÓDIGO: </a:t>
            </a:r>
            <a:r>
              <a:rPr lang="es-EC" smtClean="0">
                <a:solidFill>
                  <a:srgbClr val="000000"/>
                </a:solidFill>
              </a:rPr>
              <a:t>SGC.DI.260</a:t>
            </a:r>
            <a:endParaRPr lang="es-EC" dirty="0">
              <a:solidFill>
                <a:srgbClr val="000000"/>
              </a:solidFill>
            </a:endParaRPr>
          </a:p>
        </p:txBody>
      </p:sp>
      <p:sp>
        <p:nvSpPr>
          <p:cNvPr id="12" name="9 Marcador de número de diapositiva"/>
          <p:cNvSpPr>
            <a:spLocks noGrp="1"/>
          </p:cNvSpPr>
          <p:nvPr>
            <p:ph type="sldNum" sz="quarter" idx="4"/>
          </p:nvPr>
        </p:nvSpPr>
        <p:spPr>
          <a:xfrm>
            <a:off x="10416480" y="5662451"/>
            <a:ext cx="1165920" cy="213618"/>
          </a:xfrm>
          <a:prstGeom prst="rect">
            <a:avLst/>
          </a:prstGeom>
        </p:spPr>
        <p:txBody>
          <a:bodyPr vert="horz" lIns="91440" tIns="45720" rIns="91440" bIns="45720" rtlCol="0" anchor="ctr"/>
          <a:lstStyle>
            <a:lvl1pPr algn="ctr">
              <a:defRPr sz="500">
                <a:solidFill>
                  <a:schemeClr val="tx1"/>
                </a:solidFill>
              </a:defRPr>
            </a:lvl1pPr>
          </a:lstStyle>
          <a:p>
            <a:r>
              <a:rPr lang="es-EC" b="1" dirty="0" smtClean="0">
                <a:solidFill>
                  <a:srgbClr val="000000"/>
                </a:solidFill>
              </a:rPr>
              <a:t>VERSIÓN: </a:t>
            </a:r>
            <a:r>
              <a:rPr lang="es-EC" dirty="0" smtClean="0">
                <a:solidFill>
                  <a:srgbClr val="000000"/>
                </a:solidFill>
              </a:rPr>
              <a:t>1.1</a:t>
            </a:r>
            <a:endParaRPr lang="es-EC" dirty="0">
              <a:solidFill>
                <a:srgbClr val="000000"/>
              </a:solidFill>
            </a:endParaRPr>
          </a:p>
        </p:txBody>
      </p:sp>
      <p:pic>
        <p:nvPicPr>
          <p:cNvPr id="9" name="8 Imagen"/>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7469" y="222164"/>
            <a:ext cx="2976000" cy="576448"/>
          </a:xfrm>
          <a:prstGeom prst="rect">
            <a:avLst/>
          </a:prstGeom>
        </p:spPr>
      </p:pic>
    </p:spTree>
    <p:extLst>
      <p:ext uri="{BB962C8B-B14F-4D97-AF65-F5344CB8AC3E}">
        <p14:creationId xmlns:p14="http://schemas.microsoft.com/office/powerpoint/2010/main" val="16150372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lvl1pPr>
              <a:defRPr>
                <a:solidFill>
                  <a:schemeClr val="tx1"/>
                </a:solidFill>
              </a:defRPr>
            </a:lvl1pPr>
          </a:lstStyle>
          <a:p>
            <a:r>
              <a:rPr lang="es-ES" dirty="0" smtClean="0"/>
              <a:t>Haga clic para modificar el estilo de título del patrón</a:t>
            </a:r>
            <a:endParaRPr lang="es-ES" dirty="0"/>
          </a:p>
        </p:txBody>
      </p:sp>
      <p:sp>
        <p:nvSpPr>
          <p:cNvPr id="3" name="2 Marcador de texto vertical"/>
          <p:cNvSpPr>
            <a:spLocks noGrp="1"/>
          </p:cNvSpPr>
          <p:nvPr>
            <p:ph type="body" orient="vert" idx="1"/>
          </p:nvPr>
        </p:nvSpPr>
        <p:spPr>
          <a:xfrm>
            <a:off x="609600" y="1600201"/>
            <a:ext cx="10972800" cy="4525963"/>
          </a:xfrm>
          <a:prstGeom prst="rect">
            <a:avLst/>
          </a:prstGeom>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314828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a:prstGeom prst="rect">
            <a:avLst/>
          </a:prstGeom>
        </p:spPr>
        <p:txBody>
          <a:bodyPr vert="eaVert"/>
          <a:lstStyle>
            <a:lvl1pPr>
              <a:defRPr>
                <a:solidFill>
                  <a:schemeClr val="tx1"/>
                </a:solidFill>
              </a:defRPr>
            </a:lvl1pPr>
          </a:lstStyle>
          <a:p>
            <a:r>
              <a:rPr lang="es-ES" dirty="0" smtClean="0"/>
              <a:t>Haga clic para modificar el estilo de título del patrón</a:t>
            </a:r>
            <a:endParaRPr lang="es-ES" dirty="0"/>
          </a:p>
        </p:txBody>
      </p:sp>
      <p:sp>
        <p:nvSpPr>
          <p:cNvPr id="3" name="2 Marcador de texto vertical"/>
          <p:cNvSpPr>
            <a:spLocks noGrp="1"/>
          </p:cNvSpPr>
          <p:nvPr>
            <p:ph type="body" orient="vert" idx="1"/>
          </p:nvPr>
        </p:nvSpPr>
        <p:spPr>
          <a:xfrm>
            <a:off x="609600" y="274639"/>
            <a:ext cx="8026400" cy="5851525"/>
          </a:xfrm>
          <a:prstGeom prst="rect">
            <a:avLst/>
          </a:prstGeom>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ES" dirty="0"/>
          </a:p>
        </p:txBody>
      </p:sp>
    </p:spTree>
    <p:extLst>
      <p:ext uri="{BB962C8B-B14F-4D97-AF65-F5344CB8AC3E}">
        <p14:creationId xmlns:p14="http://schemas.microsoft.com/office/powerpoint/2010/main" val="34598006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r>
              <a:rPr lang="es-EC" b="1" smtClean="0">
                <a:solidFill>
                  <a:srgbClr val="000000"/>
                </a:solidFill>
              </a:rPr>
              <a:t>FECHA ÚLTIMA REVISIÓN: 13/12/11</a:t>
            </a:r>
            <a:endParaRPr lang="es-EC" dirty="0">
              <a:solidFill>
                <a:srgbClr val="000000"/>
              </a:solidFill>
            </a:endParaRPr>
          </a:p>
        </p:txBody>
      </p:sp>
      <p:sp>
        <p:nvSpPr>
          <p:cNvPr id="3" name="2 Marcador de número de diapositiva"/>
          <p:cNvSpPr>
            <a:spLocks noGrp="1"/>
          </p:cNvSpPr>
          <p:nvPr>
            <p:ph type="sldNum" sz="quarter" idx="11"/>
          </p:nvPr>
        </p:nvSpPr>
        <p:spPr/>
        <p:txBody>
          <a:bodyPr/>
          <a:lstStyle/>
          <a:p>
            <a:r>
              <a:rPr lang="es-EC" b="1" smtClean="0">
                <a:solidFill>
                  <a:srgbClr val="000000"/>
                </a:solidFill>
              </a:rPr>
              <a:t>VERSIÓN: </a:t>
            </a:r>
            <a:r>
              <a:rPr lang="es-EC" smtClean="0">
                <a:solidFill>
                  <a:srgbClr val="000000"/>
                </a:solidFill>
              </a:rPr>
              <a:t>1.0</a:t>
            </a:r>
            <a:endParaRPr lang="es-EC" dirty="0">
              <a:solidFill>
                <a:srgbClr val="000000"/>
              </a:solidFill>
            </a:endParaRPr>
          </a:p>
        </p:txBody>
      </p:sp>
      <p:sp>
        <p:nvSpPr>
          <p:cNvPr id="4" name="3 Marcador de pie de página"/>
          <p:cNvSpPr>
            <a:spLocks noGrp="1"/>
          </p:cNvSpPr>
          <p:nvPr>
            <p:ph type="ftr" sz="quarter" idx="12"/>
          </p:nvPr>
        </p:nvSpPr>
        <p:spPr/>
        <p:txBody>
          <a:bodyPr/>
          <a:lstStyle/>
          <a:p>
            <a:r>
              <a:rPr lang="es-EC" b="1" smtClean="0">
                <a:solidFill>
                  <a:srgbClr val="000000"/>
                </a:solidFill>
              </a:rPr>
              <a:t>CÓDIGO: </a:t>
            </a:r>
            <a:r>
              <a:rPr lang="es-EC" smtClean="0">
                <a:solidFill>
                  <a:srgbClr val="000000"/>
                </a:solidFill>
              </a:rPr>
              <a:t>SGC.DI.260</a:t>
            </a:r>
            <a:endParaRPr lang="es-EC" dirty="0">
              <a:solidFill>
                <a:srgbClr val="000000"/>
              </a:solidFill>
            </a:endParaRPr>
          </a:p>
        </p:txBody>
      </p:sp>
    </p:spTree>
    <p:extLst>
      <p:ext uri="{BB962C8B-B14F-4D97-AF65-F5344CB8AC3E}">
        <p14:creationId xmlns:p14="http://schemas.microsoft.com/office/powerpoint/2010/main" val="33714208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44408"/>
            <a:ext cx="10515600" cy="1325563"/>
          </a:xfrm>
          <a:prstGeom prst="rect">
            <a:avLst/>
          </a:prstGeom>
        </p:spPr>
        <p:txBody>
          <a:bodyPr/>
          <a:lstStyle>
            <a:lvl1pPr>
              <a:defRPr>
                <a:solidFill>
                  <a:schemeClr val="tx1"/>
                </a:solidFill>
              </a:defRPr>
            </a:lvl1pPr>
          </a:lstStyle>
          <a:p>
            <a:r>
              <a:rPr lang="en-US" dirty="0" smtClean="0"/>
              <a:t>Click to edit Master title style</a:t>
            </a:r>
            <a:endParaRPr lang="es-ES_tradnl" dirty="0"/>
          </a:p>
        </p:txBody>
      </p:sp>
      <p:sp>
        <p:nvSpPr>
          <p:cNvPr id="3" name="Content Placeholder 2"/>
          <p:cNvSpPr>
            <a:spLocks noGrp="1"/>
          </p:cNvSpPr>
          <p:nvPr>
            <p:ph idx="1"/>
          </p:nvPr>
        </p:nvSpPr>
        <p:spPr>
          <a:xfrm>
            <a:off x="838200" y="1825625"/>
            <a:ext cx="10515600" cy="4351338"/>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s-ES_tradnl" dirty="0"/>
          </a:p>
        </p:txBody>
      </p:sp>
      <p:sp>
        <p:nvSpPr>
          <p:cNvPr id="4" name="Date Placeholder 3"/>
          <p:cNvSpPr>
            <a:spLocks noGrp="1"/>
          </p:cNvSpPr>
          <p:nvPr>
            <p:ph type="dt" sz="half" idx="10"/>
          </p:nvPr>
        </p:nvSpPr>
        <p:spPr/>
        <p:txBody>
          <a:bodyPr/>
          <a:lstStyle/>
          <a:p>
            <a:fld id="{FB84C1A5-BDD0-479A-8FBC-A9DF1DADCD30}" type="datetimeFigureOut">
              <a:rPr lang="es-ES_tradnl" smtClean="0"/>
              <a:t>17/02/2014</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A4C9C097-0DC3-4426-823E-59B9B0541002}" type="slidenum">
              <a:rPr lang="es-ES_tradnl" smtClean="0"/>
              <a:t>‹Nº›</a:t>
            </a:fld>
            <a:endParaRPr lang="es-ES_tradnl"/>
          </a:p>
        </p:txBody>
      </p:sp>
    </p:spTree>
    <p:extLst>
      <p:ext uri="{BB962C8B-B14F-4D97-AF65-F5344CB8AC3E}">
        <p14:creationId xmlns:p14="http://schemas.microsoft.com/office/powerpoint/2010/main" val="159502282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09600" y="1600201"/>
            <a:ext cx="10972800" cy="4525963"/>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ES" dirty="0"/>
          </a:p>
        </p:txBody>
      </p:sp>
      <p:sp>
        <p:nvSpPr>
          <p:cNvPr id="4" name="3 Título"/>
          <p:cNvSpPr>
            <a:spLocks noGrp="1"/>
          </p:cNvSpPr>
          <p:nvPr>
            <p:ph type="title"/>
          </p:nvPr>
        </p:nvSpPr>
        <p:spPr>
          <a:xfrm>
            <a:off x="609600" y="116983"/>
            <a:ext cx="10972800" cy="1143000"/>
          </a:xfrm>
          <a:prstGeom prst="rect">
            <a:avLst/>
          </a:prstGeom>
        </p:spPr>
        <p:txBody>
          <a:bodyPr/>
          <a:lstStyle>
            <a:lvl1pPr>
              <a:defRPr>
                <a:solidFill>
                  <a:schemeClr val="tx1"/>
                </a:solidFill>
              </a:defRPr>
            </a:lvl1pPr>
          </a:lstStyle>
          <a:p>
            <a:r>
              <a:rPr lang="es-ES" dirty="0" smtClean="0"/>
              <a:t>Haga clic para modificar el estilo de título del patrón</a:t>
            </a:r>
            <a:endParaRPr lang="es-EC" dirty="0"/>
          </a:p>
        </p:txBody>
      </p:sp>
    </p:spTree>
    <p:extLst>
      <p:ext uri="{BB962C8B-B14F-4D97-AF65-F5344CB8AC3E}">
        <p14:creationId xmlns:p14="http://schemas.microsoft.com/office/powerpoint/2010/main" val="41613754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a:prstGeom prst="rect">
            <a:avLst/>
          </a:prstGeom>
        </p:spPr>
        <p:txBody>
          <a:bodyPr anchor="t"/>
          <a:lstStyle>
            <a:lvl1pPr algn="l">
              <a:defRPr sz="4000" b="1" cap="all">
                <a:solidFill>
                  <a:schemeClr val="tx1"/>
                </a:solidFill>
              </a:defRPr>
            </a:lvl1pPr>
          </a:lstStyle>
          <a:p>
            <a:r>
              <a:rPr lang="es-ES" dirty="0" smtClean="0"/>
              <a:t>Haga clic para modificar el estilo de título del patrón</a:t>
            </a:r>
            <a:endParaRPr lang="es-ES" dirty="0"/>
          </a:p>
        </p:txBody>
      </p:sp>
      <p:sp>
        <p:nvSpPr>
          <p:cNvPr id="3" name="2 Marcador de texto"/>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dirty="0" smtClean="0"/>
              <a:t>Haga clic para modificar el estilo de texto del patrón</a:t>
            </a:r>
          </a:p>
        </p:txBody>
      </p:sp>
    </p:spTree>
    <p:extLst>
      <p:ext uri="{BB962C8B-B14F-4D97-AF65-F5344CB8AC3E}">
        <p14:creationId xmlns:p14="http://schemas.microsoft.com/office/powerpoint/2010/main" val="13457732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53921"/>
            <a:ext cx="10972800" cy="1143000"/>
          </a:xfrm>
          <a:prstGeom prst="rect">
            <a:avLst/>
          </a:prstGeom>
        </p:spPr>
        <p:txBody>
          <a:bodyPr/>
          <a:lstStyle>
            <a:lvl1pPr>
              <a:defRPr>
                <a:solidFill>
                  <a:schemeClr val="tx1"/>
                </a:solidFill>
              </a:defRPr>
            </a:lvl1pPr>
          </a:lstStyle>
          <a:p>
            <a:r>
              <a:rPr lang="es-ES" dirty="0" smtClean="0"/>
              <a:t>Haga clic para modificar el estilo de título del patrón</a:t>
            </a:r>
            <a:endParaRPr lang="es-ES" dirty="0"/>
          </a:p>
        </p:txBody>
      </p:sp>
      <p:sp>
        <p:nvSpPr>
          <p:cNvPr id="3" name="2 Marcador de contenido"/>
          <p:cNvSpPr>
            <a:spLocks noGrp="1"/>
          </p:cNvSpPr>
          <p:nvPr>
            <p:ph sz="half" idx="1"/>
          </p:nvPr>
        </p:nvSpPr>
        <p:spPr>
          <a:xfrm>
            <a:off x="609600" y="1600201"/>
            <a:ext cx="5384800" cy="4525963"/>
          </a:xfrm>
          <a:prstGeom prst="rect">
            <a:avLst/>
          </a:prstGeo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ES" dirty="0"/>
          </a:p>
        </p:txBody>
      </p:sp>
      <p:sp>
        <p:nvSpPr>
          <p:cNvPr id="4" name="3 Marcador de contenido"/>
          <p:cNvSpPr>
            <a:spLocks noGrp="1"/>
          </p:cNvSpPr>
          <p:nvPr>
            <p:ph sz="half" idx="2"/>
          </p:nvPr>
        </p:nvSpPr>
        <p:spPr>
          <a:xfrm>
            <a:off x="5994400" y="1600200"/>
            <a:ext cx="5384800" cy="4525963"/>
          </a:xfrm>
          <a:prstGeom prst="rect">
            <a:avLst/>
          </a:prstGeo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ES" dirty="0"/>
          </a:p>
        </p:txBody>
      </p:sp>
    </p:spTree>
    <p:extLst>
      <p:ext uri="{BB962C8B-B14F-4D97-AF65-F5344CB8AC3E}">
        <p14:creationId xmlns:p14="http://schemas.microsoft.com/office/powerpoint/2010/main" val="13248477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115587"/>
            <a:ext cx="10972800" cy="1143000"/>
          </a:xfrm>
          <a:prstGeom prst="rect">
            <a:avLst/>
          </a:prstGeom>
        </p:spPr>
        <p:txBody>
          <a:bodyPr/>
          <a:lstStyle>
            <a:lvl1pPr>
              <a:defRPr>
                <a:solidFill>
                  <a:schemeClr val="tx1"/>
                </a:solidFill>
              </a:defRPr>
            </a:lvl1pPr>
          </a:lstStyle>
          <a:p>
            <a:r>
              <a:rPr lang="es-ES" dirty="0" smtClean="0"/>
              <a:t>Haga clic para modificar el estilo de título del patrón</a:t>
            </a:r>
            <a:endParaRPr lang="es-ES" dirty="0"/>
          </a:p>
        </p:txBody>
      </p:sp>
      <p:sp>
        <p:nvSpPr>
          <p:cNvPr id="3" name="2 Marcador de texto"/>
          <p:cNvSpPr>
            <a:spLocks noGrp="1"/>
          </p:cNvSpPr>
          <p:nvPr>
            <p:ph type="body" idx="1"/>
          </p:nvPr>
        </p:nvSpPr>
        <p:spPr>
          <a:xfrm>
            <a:off x="609600" y="1535113"/>
            <a:ext cx="5386917"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smtClean="0"/>
              <a:t>Haga clic para modificar el estilo de texto del patrón</a:t>
            </a:r>
          </a:p>
        </p:txBody>
      </p:sp>
      <p:sp>
        <p:nvSpPr>
          <p:cNvPr id="4" name="3 Marcador de contenido"/>
          <p:cNvSpPr>
            <a:spLocks noGrp="1"/>
          </p:cNvSpPr>
          <p:nvPr>
            <p:ph sz="half" idx="2" hasCustomPrompt="1"/>
          </p:nvPr>
        </p:nvSpPr>
        <p:spPr>
          <a:xfrm>
            <a:off x="609600" y="2174875"/>
            <a:ext cx="5386917" cy="3951288"/>
          </a:xfrm>
          <a:prstGeom prst="rect">
            <a:avLst/>
          </a:prstGeo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ES" dirty="0"/>
          </a:p>
        </p:txBody>
      </p:sp>
      <p:sp>
        <p:nvSpPr>
          <p:cNvPr id="5" name="4 Marcador de texto"/>
          <p:cNvSpPr>
            <a:spLocks noGrp="1"/>
          </p:cNvSpPr>
          <p:nvPr>
            <p:ph type="body" sz="quarter" idx="3"/>
          </p:nvPr>
        </p:nvSpPr>
        <p:spPr>
          <a:xfrm>
            <a:off x="6193368" y="1535113"/>
            <a:ext cx="5389033"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smtClean="0"/>
              <a:t>Haga clic para modificar el estilo de texto del patrón</a:t>
            </a:r>
          </a:p>
        </p:txBody>
      </p:sp>
      <p:sp>
        <p:nvSpPr>
          <p:cNvPr id="6" name="5 Marcador de contenido"/>
          <p:cNvSpPr>
            <a:spLocks noGrp="1"/>
          </p:cNvSpPr>
          <p:nvPr>
            <p:ph sz="quarter" idx="4"/>
          </p:nvPr>
        </p:nvSpPr>
        <p:spPr>
          <a:xfrm>
            <a:off x="6193368" y="2174875"/>
            <a:ext cx="5389033" cy="3951288"/>
          </a:xfrm>
          <a:prstGeom prst="rect">
            <a:avLst/>
          </a:prstGeo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ES" dirty="0"/>
          </a:p>
        </p:txBody>
      </p:sp>
    </p:spTree>
    <p:extLst>
      <p:ext uri="{BB962C8B-B14F-4D97-AF65-F5344CB8AC3E}">
        <p14:creationId xmlns:p14="http://schemas.microsoft.com/office/powerpoint/2010/main" val="35853623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6624"/>
            <a:ext cx="10972800" cy="1143000"/>
          </a:xfrm>
          <a:prstGeom prst="rect">
            <a:avLst/>
          </a:prstGeom>
        </p:spPr>
        <p:txBody>
          <a:bodyPr/>
          <a:lstStyle>
            <a:lvl1pPr>
              <a:defRPr>
                <a:solidFill>
                  <a:schemeClr val="tx1"/>
                </a:solidFill>
              </a:defRPr>
            </a:lvl1pPr>
          </a:lstStyle>
          <a:p>
            <a:r>
              <a:rPr lang="es-ES" dirty="0" smtClean="0"/>
              <a:t>Haga clic para modificar el estilo de título del patrón</a:t>
            </a:r>
            <a:endParaRPr lang="es-ES" dirty="0"/>
          </a:p>
        </p:txBody>
      </p:sp>
    </p:spTree>
    <p:extLst>
      <p:ext uri="{BB962C8B-B14F-4D97-AF65-F5344CB8AC3E}">
        <p14:creationId xmlns:p14="http://schemas.microsoft.com/office/powerpoint/2010/main" val="1192704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10079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a:prstGeom prst="rect">
            <a:avLst/>
          </a:prstGeom>
        </p:spPr>
        <p:txBody>
          <a:bodyPr anchor="b"/>
          <a:lstStyle>
            <a:lvl1pPr algn="l">
              <a:defRPr sz="2000" b="1">
                <a:solidFill>
                  <a:schemeClr val="tx1"/>
                </a:solidFill>
              </a:defRPr>
            </a:lvl1pPr>
          </a:lstStyle>
          <a:p>
            <a:r>
              <a:rPr lang="es-ES" dirty="0" smtClean="0"/>
              <a:t>Haga clic para modificar el estilo de título del patrón</a:t>
            </a:r>
            <a:endParaRPr lang="es-ES" dirty="0"/>
          </a:p>
        </p:txBody>
      </p:sp>
      <p:sp>
        <p:nvSpPr>
          <p:cNvPr id="3" name="2 Marcador de contenido"/>
          <p:cNvSpPr>
            <a:spLocks noGrp="1"/>
          </p:cNvSpPr>
          <p:nvPr>
            <p:ph idx="1"/>
          </p:nvPr>
        </p:nvSpPr>
        <p:spPr>
          <a:xfrm>
            <a:off x="4766733" y="273051"/>
            <a:ext cx="6815667" cy="5853113"/>
          </a:xfrm>
          <a:prstGeom prst="rect">
            <a:avLst/>
          </a:prstGeom>
        </p:spPr>
        <p:txBody>
          <a:bodyP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ES" dirty="0"/>
          </a:p>
        </p:txBody>
      </p:sp>
      <p:sp>
        <p:nvSpPr>
          <p:cNvPr id="4" name="3 Marcador de texto"/>
          <p:cNvSpPr>
            <a:spLocks noGrp="1"/>
          </p:cNvSpPr>
          <p:nvPr>
            <p:ph type="body" sz="half" idx="2"/>
          </p:nvPr>
        </p:nvSpPr>
        <p:spPr>
          <a:xfrm>
            <a:off x="609601" y="1435101"/>
            <a:ext cx="4011084" cy="4691063"/>
          </a:xfrm>
          <a:prstGeom prst="rect">
            <a:avLst/>
          </a:prstGeo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dirty="0" smtClean="0"/>
              <a:t>Haga clic para modificar el estilo de texto del patrón</a:t>
            </a:r>
          </a:p>
        </p:txBody>
      </p:sp>
    </p:spTree>
    <p:extLst>
      <p:ext uri="{BB962C8B-B14F-4D97-AF65-F5344CB8AC3E}">
        <p14:creationId xmlns:p14="http://schemas.microsoft.com/office/powerpoint/2010/main" val="2540332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a:prstGeom prst="rect">
            <a:avLst/>
          </a:prstGeom>
        </p:spPr>
        <p:txBody>
          <a:bodyPr anchor="b"/>
          <a:lstStyle>
            <a:lvl1pPr algn="l">
              <a:defRPr sz="2000" b="1">
                <a:solidFill>
                  <a:schemeClr val="tx1"/>
                </a:solidFill>
              </a:defRPr>
            </a:lvl1pPr>
          </a:lstStyle>
          <a:p>
            <a:r>
              <a:rPr lang="es-ES" dirty="0" smtClean="0"/>
              <a:t>Haga clic para modificar el estilo de título del patrón</a:t>
            </a:r>
            <a:endParaRPr lang="es-ES" dirty="0"/>
          </a:p>
        </p:txBody>
      </p:sp>
      <p:sp>
        <p:nvSpPr>
          <p:cNvPr id="3" name="2 Marcador de posición de imagen"/>
          <p:cNvSpPr>
            <a:spLocks noGrp="1"/>
          </p:cNvSpPr>
          <p:nvPr>
            <p:ph type="pic" idx="1"/>
          </p:nvPr>
        </p:nvSpPr>
        <p:spPr>
          <a:xfrm>
            <a:off x="2389717" y="685800"/>
            <a:ext cx="7315200" cy="4114800"/>
          </a:xfrm>
          <a:prstGeom prst="rect">
            <a:avLst/>
          </a:prstGeom>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dirty="0" smtClean="0"/>
          </a:p>
        </p:txBody>
      </p:sp>
      <p:sp>
        <p:nvSpPr>
          <p:cNvPr id="4" name="3 Marcador de texto"/>
          <p:cNvSpPr>
            <a:spLocks noGrp="1"/>
          </p:cNvSpPr>
          <p:nvPr>
            <p:ph type="body" sz="half" idx="2"/>
          </p:nvPr>
        </p:nvSpPr>
        <p:spPr>
          <a:xfrm>
            <a:off x="2389717" y="5367338"/>
            <a:ext cx="7315200" cy="804862"/>
          </a:xfrm>
          <a:prstGeom prst="rect">
            <a:avLst/>
          </a:prstGeo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dirty="0" smtClean="0"/>
              <a:t>Haga clic para modificar el estilo de texto del patrón</a:t>
            </a:r>
          </a:p>
        </p:txBody>
      </p:sp>
    </p:spTree>
    <p:extLst>
      <p:ext uri="{BB962C8B-B14F-4D97-AF65-F5344CB8AC3E}">
        <p14:creationId xmlns:p14="http://schemas.microsoft.com/office/powerpoint/2010/main" val="15486915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44" name="Rectangle 20"/>
          <p:cNvSpPr>
            <a:spLocks noChangeArrowheads="1"/>
          </p:cNvSpPr>
          <p:nvPr userDrawn="1"/>
        </p:nvSpPr>
        <p:spPr bwMode="auto">
          <a:xfrm>
            <a:off x="0" y="1"/>
            <a:ext cx="12192000" cy="620713"/>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pPr>
              <a:defRPr/>
            </a:pPr>
            <a:endParaRPr lang="es-ES" sz="1800">
              <a:solidFill>
                <a:srgbClr val="000000"/>
              </a:solidFill>
            </a:endParaRPr>
          </a:p>
        </p:txBody>
      </p:sp>
      <p:sp>
        <p:nvSpPr>
          <p:cNvPr id="1045" name="Rectangle 21"/>
          <p:cNvSpPr>
            <a:spLocks noChangeArrowheads="1"/>
          </p:cNvSpPr>
          <p:nvPr userDrawn="1"/>
        </p:nvSpPr>
        <p:spPr bwMode="auto">
          <a:xfrm rot="10800000">
            <a:off x="1" y="6308726"/>
            <a:ext cx="10513484" cy="549275"/>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pPr>
              <a:defRPr/>
            </a:pPr>
            <a:endParaRPr lang="es-ES" sz="800">
              <a:solidFill>
                <a:srgbClr val="000000"/>
              </a:solidFill>
            </a:endParaRPr>
          </a:p>
        </p:txBody>
      </p:sp>
      <p:sp>
        <p:nvSpPr>
          <p:cNvPr id="1047" name="Line 23"/>
          <p:cNvSpPr>
            <a:spLocks noChangeShapeType="1"/>
          </p:cNvSpPr>
          <p:nvPr userDrawn="1"/>
        </p:nvSpPr>
        <p:spPr bwMode="auto">
          <a:xfrm rot="10800000" flipH="1">
            <a:off x="33868" y="6235700"/>
            <a:ext cx="8879417" cy="0"/>
          </a:xfrm>
          <a:prstGeom prst="line">
            <a:avLst/>
          </a:prstGeom>
          <a:noFill/>
          <a:ln w="38100">
            <a:solidFill>
              <a:srgbClr val="FF0000"/>
            </a:solidFill>
            <a:round/>
            <a:headEnd/>
            <a:tailEnd/>
          </a:ln>
          <a:effectLst/>
        </p:spPr>
        <p:txBody>
          <a:bodyPr/>
          <a:lstStyle/>
          <a:p>
            <a:pPr>
              <a:defRPr/>
            </a:pPr>
            <a:endParaRPr lang="es-ES" sz="800">
              <a:solidFill>
                <a:srgbClr val="000000"/>
              </a:solidFill>
            </a:endParaRPr>
          </a:p>
        </p:txBody>
      </p:sp>
      <p:sp>
        <p:nvSpPr>
          <p:cNvPr id="1048" name="Line 24"/>
          <p:cNvSpPr>
            <a:spLocks noChangeShapeType="1"/>
          </p:cNvSpPr>
          <p:nvPr userDrawn="1"/>
        </p:nvSpPr>
        <p:spPr bwMode="auto">
          <a:xfrm rot="10800000" flipH="1">
            <a:off x="33868" y="6283325"/>
            <a:ext cx="8879417" cy="0"/>
          </a:xfrm>
          <a:prstGeom prst="line">
            <a:avLst/>
          </a:prstGeom>
          <a:noFill/>
          <a:ln w="38100">
            <a:solidFill>
              <a:srgbClr val="006600"/>
            </a:solidFill>
            <a:round/>
            <a:headEnd/>
            <a:tailEnd/>
          </a:ln>
          <a:effectLst/>
        </p:spPr>
        <p:txBody>
          <a:bodyPr/>
          <a:lstStyle/>
          <a:p>
            <a:pPr>
              <a:defRPr/>
            </a:pPr>
            <a:endParaRPr lang="es-ES" sz="800">
              <a:solidFill>
                <a:srgbClr val="000000"/>
              </a:solidFill>
            </a:endParaRPr>
          </a:p>
        </p:txBody>
      </p:sp>
      <p:sp>
        <p:nvSpPr>
          <p:cNvPr id="8" name="7 Marcador de fecha"/>
          <p:cNvSpPr>
            <a:spLocks noGrp="1"/>
          </p:cNvSpPr>
          <p:nvPr>
            <p:ph type="dt" sz="half" idx="2"/>
          </p:nvPr>
        </p:nvSpPr>
        <p:spPr>
          <a:xfrm>
            <a:off x="513589" y="6656871"/>
            <a:ext cx="2702091" cy="216024"/>
          </a:xfrm>
          <a:prstGeom prst="rect">
            <a:avLst/>
          </a:prstGeom>
        </p:spPr>
        <p:txBody>
          <a:bodyPr vert="horz" lIns="91440" tIns="45720" rIns="91440" bIns="45720" rtlCol="0" anchor="ctr"/>
          <a:lstStyle>
            <a:lvl1pPr algn="ctr">
              <a:defRPr sz="500">
                <a:solidFill>
                  <a:schemeClr val="tx1"/>
                </a:solidFill>
              </a:defRPr>
            </a:lvl1pPr>
          </a:lstStyle>
          <a:p>
            <a:r>
              <a:rPr lang="es-EC" b="1" dirty="0" smtClean="0">
                <a:solidFill>
                  <a:srgbClr val="000000"/>
                </a:solidFill>
              </a:rPr>
              <a:t>FECHA ÚLTIMA REVISIÓN: </a:t>
            </a:r>
            <a:r>
              <a:rPr lang="es-EC" dirty="0" smtClean="0">
                <a:solidFill>
                  <a:srgbClr val="000000"/>
                </a:solidFill>
              </a:rPr>
              <a:t>09/10/13</a:t>
            </a:r>
            <a:endParaRPr lang="es-EC" dirty="0">
              <a:solidFill>
                <a:srgbClr val="000000"/>
              </a:solidFill>
            </a:endParaRPr>
          </a:p>
        </p:txBody>
      </p:sp>
      <p:sp>
        <p:nvSpPr>
          <p:cNvPr id="9" name="8 Marcador de pie de página"/>
          <p:cNvSpPr>
            <a:spLocks noGrp="1"/>
          </p:cNvSpPr>
          <p:nvPr>
            <p:ph type="ftr" sz="quarter" idx="3"/>
          </p:nvPr>
        </p:nvSpPr>
        <p:spPr>
          <a:xfrm>
            <a:off x="5850880" y="6658074"/>
            <a:ext cx="1930400" cy="213618"/>
          </a:xfrm>
          <a:prstGeom prst="rect">
            <a:avLst/>
          </a:prstGeom>
        </p:spPr>
        <p:txBody>
          <a:bodyPr vert="horz" lIns="91440" tIns="45720" rIns="91440" bIns="45720" rtlCol="0" anchor="ctr"/>
          <a:lstStyle>
            <a:lvl1pPr algn="ctr">
              <a:defRPr sz="500">
                <a:solidFill>
                  <a:schemeClr val="tx1"/>
                </a:solidFill>
              </a:defRPr>
            </a:lvl1pPr>
          </a:lstStyle>
          <a:p>
            <a:r>
              <a:rPr lang="es-EC" b="1" smtClean="0">
                <a:solidFill>
                  <a:srgbClr val="000000"/>
                </a:solidFill>
              </a:rPr>
              <a:t>CÓDIGO: </a:t>
            </a:r>
            <a:r>
              <a:rPr lang="es-EC" smtClean="0">
                <a:solidFill>
                  <a:srgbClr val="000000"/>
                </a:solidFill>
              </a:rPr>
              <a:t>SGC.DI.260</a:t>
            </a:r>
            <a:endParaRPr lang="es-EC" dirty="0">
              <a:solidFill>
                <a:srgbClr val="000000"/>
              </a:solidFill>
            </a:endParaRPr>
          </a:p>
        </p:txBody>
      </p:sp>
      <p:sp>
        <p:nvSpPr>
          <p:cNvPr id="10" name="9 Marcador de número de diapositiva"/>
          <p:cNvSpPr>
            <a:spLocks noGrp="1"/>
          </p:cNvSpPr>
          <p:nvPr>
            <p:ph type="sldNum" sz="quarter" idx="4"/>
          </p:nvPr>
        </p:nvSpPr>
        <p:spPr>
          <a:xfrm>
            <a:off x="10416480" y="6658074"/>
            <a:ext cx="1165920" cy="213618"/>
          </a:xfrm>
          <a:prstGeom prst="rect">
            <a:avLst/>
          </a:prstGeom>
        </p:spPr>
        <p:txBody>
          <a:bodyPr vert="horz" lIns="91440" tIns="45720" rIns="91440" bIns="45720" rtlCol="0" anchor="ctr"/>
          <a:lstStyle>
            <a:lvl1pPr algn="ctr">
              <a:defRPr sz="500">
                <a:solidFill>
                  <a:schemeClr val="tx1"/>
                </a:solidFill>
              </a:defRPr>
            </a:lvl1pPr>
          </a:lstStyle>
          <a:p>
            <a:r>
              <a:rPr lang="es-EC" b="1" dirty="0" smtClean="0">
                <a:solidFill>
                  <a:srgbClr val="000000"/>
                </a:solidFill>
              </a:rPr>
              <a:t>VERSIÓN: </a:t>
            </a:r>
            <a:r>
              <a:rPr lang="es-EC" dirty="0" smtClean="0">
                <a:solidFill>
                  <a:srgbClr val="000000"/>
                </a:solidFill>
              </a:rPr>
              <a:t>1.1</a:t>
            </a:r>
            <a:endParaRPr lang="es-EC" dirty="0">
              <a:solidFill>
                <a:srgbClr val="000000"/>
              </a:solidFill>
            </a:endParaRPr>
          </a:p>
        </p:txBody>
      </p:sp>
      <p:pic>
        <p:nvPicPr>
          <p:cNvPr id="11" name="10 Imagen"/>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8933619" y="5981170"/>
            <a:ext cx="2976000" cy="576448"/>
          </a:xfrm>
          <a:prstGeom prst="rect">
            <a:avLst/>
          </a:prstGeom>
        </p:spPr>
      </p:pic>
    </p:spTree>
    <p:extLst>
      <p:ext uri="{BB962C8B-B14F-4D97-AF65-F5344CB8AC3E}">
        <p14:creationId xmlns:p14="http://schemas.microsoft.com/office/powerpoint/2010/main" val="26996634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4" r:id="rId13"/>
  </p:sldLayoutIdLst>
  <p:hf hdr="0"/>
  <p:txStyles>
    <p:title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package" Target="../embeddings/Microsoft_Visio_Drawing4.vsdx"/><Relationship Id="rId2" Type="http://schemas.openxmlformats.org/officeDocument/2006/relationships/slideLayout" Target="../slideLayouts/slideLayout13.xml"/><Relationship Id="rId1" Type="http://schemas.openxmlformats.org/officeDocument/2006/relationships/vmlDrawing" Target="../drawings/vmlDrawing5.vml"/><Relationship Id="rId6" Type="http://schemas.openxmlformats.org/officeDocument/2006/relationships/image" Target="../media/image23.emf"/><Relationship Id="rId5" Type="http://schemas.openxmlformats.org/officeDocument/2006/relationships/package" Target="../embeddings/Microsoft_Visio_Drawing5.vsdx"/><Relationship Id="rId4" Type="http://schemas.openxmlformats.org/officeDocument/2006/relationships/image" Target="../media/image22.emf"/></Relationships>
</file>

<file path=ppt/slides/_rels/slide19.xml.rels><?xml version="1.0" encoding="UTF-8" standalone="yes"?>
<Relationships xmlns="http://schemas.openxmlformats.org/package/2006/relationships"><Relationship Id="rId3" Type="http://schemas.openxmlformats.org/officeDocument/2006/relationships/oleObject" Target="../embeddings/Microsoft_Visio_2003-2010_Drawing1.vsd"/><Relationship Id="rId2" Type="http://schemas.openxmlformats.org/officeDocument/2006/relationships/slideLayout" Target="../slideLayouts/slideLayout13.xml"/><Relationship Id="rId1" Type="http://schemas.openxmlformats.org/officeDocument/2006/relationships/vmlDrawing" Target="../drawings/vmlDrawing6.vml"/><Relationship Id="rId4" Type="http://schemas.openxmlformats.org/officeDocument/2006/relationships/image" Target="../media/image24.emf"/></Relationships>
</file>

<file path=ppt/slides/_rels/slide2.xml.rels><?xml version="1.0" encoding="UTF-8" standalone="yes"?>
<Relationships xmlns="http://schemas.openxmlformats.org/package/2006/relationships"><Relationship Id="rId3" Type="http://schemas.openxmlformats.org/officeDocument/2006/relationships/hyperlink" Target="http://es.wikipedia.org/wiki/High-Speed_Downlink_Packet_Access" TargetMode="External"/><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package" Target="../embeddings/Microsoft_Visio_Drawing6.vsdx"/><Relationship Id="rId7" Type="http://schemas.openxmlformats.org/officeDocument/2006/relationships/image" Target="../media/image44.png"/><Relationship Id="rId2" Type="http://schemas.openxmlformats.org/officeDocument/2006/relationships/slideLayout" Target="../slideLayouts/slideLayout13.xml"/><Relationship Id="rId1" Type="http://schemas.openxmlformats.org/officeDocument/2006/relationships/vmlDrawing" Target="../drawings/vmlDrawing7.vml"/><Relationship Id="rId6" Type="http://schemas.openxmlformats.org/officeDocument/2006/relationships/image" Target="../media/image43.png"/><Relationship Id="rId5" Type="http://schemas.openxmlformats.org/officeDocument/2006/relationships/image" Target="../media/image42.emf"/><Relationship Id="rId4" Type="http://schemas.openxmlformats.org/officeDocument/2006/relationships/image" Target="../media/image41.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3.xml"/><Relationship Id="rId4" Type="http://schemas.openxmlformats.org/officeDocument/2006/relationships/image" Target="../media/image48.emf"/></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1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1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vmlDrawing" Target="../drawings/vmlDrawing2.vml"/><Relationship Id="rId5" Type="http://schemas.openxmlformats.org/officeDocument/2006/relationships/image" Target="../media/image4.emf"/><Relationship Id="rId4" Type="http://schemas.openxmlformats.org/officeDocument/2006/relationships/package" Target="../embeddings/Microsoft_Visio_Drawing1.vsdx"/></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vmlDrawing" Target="../drawings/vmlDrawing3.vml"/><Relationship Id="rId5" Type="http://schemas.openxmlformats.org/officeDocument/2006/relationships/image" Target="../media/image5.emf"/><Relationship Id="rId4" Type="http://schemas.openxmlformats.org/officeDocument/2006/relationships/package" Target="../embeddings/Microsoft_Visio_Drawing2.vsdx"/></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vmlDrawing" Target="../drawings/vmlDrawing4.vml"/><Relationship Id="rId5" Type="http://schemas.openxmlformats.org/officeDocument/2006/relationships/image" Target="../media/image6.emf"/><Relationship Id="rId4" Type="http://schemas.openxmlformats.org/officeDocument/2006/relationships/package" Target="../embeddings/Microsoft_Visio_Drawing3.vsdx"/></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s-EC" b="1" dirty="0" smtClean="0">
                <a:solidFill>
                  <a:srgbClr val="000000"/>
                </a:solidFill>
              </a:rPr>
              <a:t>FECHA ÚLTIMA REVISIÓN: </a:t>
            </a:r>
            <a:r>
              <a:rPr lang="es-EC" dirty="0" smtClean="0">
                <a:solidFill>
                  <a:srgbClr val="000000"/>
                </a:solidFill>
              </a:rPr>
              <a:t>16/02/14</a:t>
            </a:r>
            <a:endParaRPr lang="es-EC" dirty="0">
              <a:solidFill>
                <a:srgbClr val="000000"/>
              </a:solidFill>
            </a:endParaRPr>
          </a:p>
        </p:txBody>
      </p:sp>
      <p:sp>
        <p:nvSpPr>
          <p:cNvPr id="4" name="Slide Number Placeholder 3"/>
          <p:cNvSpPr>
            <a:spLocks noGrp="1"/>
          </p:cNvSpPr>
          <p:nvPr>
            <p:ph type="sldNum" sz="quarter" idx="4"/>
          </p:nvPr>
        </p:nvSpPr>
        <p:spPr/>
        <p:txBody>
          <a:bodyPr/>
          <a:lstStyle/>
          <a:p>
            <a:r>
              <a:rPr lang="es-EC" b="1" smtClean="0">
                <a:solidFill>
                  <a:srgbClr val="000000"/>
                </a:solidFill>
              </a:rPr>
              <a:t>VERSIÓN: </a:t>
            </a:r>
            <a:r>
              <a:rPr lang="es-EC" smtClean="0">
                <a:solidFill>
                  <a:srgbClr val="000000"/>
                </a:solidFill>
              </a:rPr>
              <a:t>1.1</a:t>
            </a:r>
            <a:endParaRPr lang="es-EC" dirty="0">
              <a:solidFill>
                <a:srgbClr val="000000"/>
              </a:solidFill>
            </a:endParaRPr>
          </a:p>
        </p:txBody>
      </p:sp>
      <p:sp>
        <p:nvSpPr>
          <p:cNvPr id="6" name="Title 1"/>
          <p:cNvSpPr txBox="1">
            <a:spLocks/>
          </p:cNvSpPr>
          <p:nvPr/>
        </p:nvSpPr>
        <p:spPr>
          <a:xfrm>
            <a:off x="2012732" y="787453"/>
            <a:ext cx="9144000" cy="2387600"/>
          </a:xfrm>
          <a:prstGeom prst="rect">
            <a:avLst/>
          </a:prstGeom>
        </p:spPr>
        <p:txBody>
          <a:bodyPr>
            <a:normAutofit/>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S_tradnl" kern="0" dirty="0" smtClean="0">
                <a:solidFill>
                  <a:schemeClr val="tx1"/>
                </a:solidFill>
                <a:effectLst/>
                <a:latin typeface="Times New Roman" panose="02020603050405020304" pitchFamily="18" charset="0"/>
                <a:ea typeface="Calibri" panose="020F0502020204030204" pitchFamily="34" charset="0"/>
              </a:rPr>
              <a:t>TEMA: “DISEÑO E IMPLEMENTACIÓN DE LA RED DE CUARTA GENERACIÓN </a:t>
            </a:r>
            <a:r>
              <a:rPr lang="es-ES_tradnl" kern="0" dirty="0" err="1" smtClean="0">
                <a:solidFill>
                  <a:schemeClr val="tx1"/>
                </a:solidFill>
                <a:effectLst/>
                <a:latin typeface="Times New Roman" panose="02020603050405020304" pitchFamily="18" charset="0"/>
                <a:ea typeface="Calibri" panose="020F0502020204030204" pitchFamily="34" charset="0"/>
              </a:rPr>
              <a:t>LTE</a:t>
            </a:r>
            <a:r>
              <a:rPr lang="es-ES_tradnl" kern="0" dirty="0" smtClean="0">
                <a:solidFill>
                  <a:schemeClr val="tx1"/>
                </a:solidFill>
                <a:effectLst/>
                <a:latin typeface="Times New Roman" panose="02020603050405020304" pitchFamily="18" charset="0"/>
                <a:ea typeface="Calibri" panose="020F0502020204030204" pitchFamily="34" charset="0"/>
              </a:rPr>
              <a:t> EN EL DISTRITO METROPOLITANO DE QUITO PARA LA </a:t>
            </a:r>
            <a:r>
              <a:rPr lang="es-ES_tradnl" kern="0" dirty="0" err="1" smtClean="0">
                <a:solidFill>
                  <a:schemeClr val="tx1"/>
                </a:solidFill>
                <a:effectLst/>
                <a:latin typeface="Times New Roman" panose="02020603050405020304" pitchFamily="18" charset="0"/>
                <a:ea typeface="Calibri" panose="020F0502020204030204" pitchFamily="34" charset="0"/>
              </a:rPr>
              <a:t>CNT</a:t>
            </a:r>
            <a:r>
              <a:rPr lang="es-ES_tradnl" kern="0" dirty="0" smtClean="0">
                <a:solidFill>
                  <a:schemeClr val="tx1"/>
                </a:solidFill>
                <a:effectLst/>
                <a:latin typeface="Times New Roman" panose="02020603050405020304" pitchFamily="18" charset="0"/>
                <a:ea typeface="Calibri" panose="020F0502020204030204" pitchFamily="34" charset="0"/>
              </a:rPr>
              <a:t> </a:t>
            </a:r>
            <a:r>
              <a:rPr lang="es-ES_tradnl" kern="0" dirty="0" err="1" smtClean="0">
                <a:solidFill>
                  <a:schemeClr val="tx1"/>
                </a:solidFill>
                <a:effectLst/>
                <a:latin typeface="Times New Roman" panose="02020603050405020304" pitchFamily="18" charset="0"/>
                <a:ea typeface="Calibri" panose="020F0502020204030204" pitchFamily="34" charset="0"/>
              </a:rPr>
              <a:t>EP</a:t>
            </a:r>
            <a:endParaRPr lang="es-ES_tradnl" kern="0" dirty="0">
              <a:solidFill>
                <a:schemeClr val="tx1"/>
              </a:solidFill>
            </a:endParaRPr>
          </a:p>
        </p:txBody>
      </p:sp>
      <p:sp>
        <p:nvSpPr>
          <p:cNvPr id="7" name="Subtitle 2"/>
          <p:cNvSpPr txBox="1">
            <a:spLocks/>
          </p:cNvSpPr>
          <p:nvPr/>
        </p:nvSpPr>
        <p:spPr>
          <a:xfrm>
            <a:off x="3215680" y="2887588"/>
            <a:ext cx="7200800" cy="2773660"/>
          </a:xfrm>
          <a:prstGeom prst="rect">
            <a:avLst/>
          </a:prstGeom>
        </p:spPr>
        <p:txBody>
          <a:bodyPr/>
          <a:lst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a:lstStyle>
          <a:p>
            <a:pPr marL="0" indent="0">
              <a:buNone/>
            </a:pPr>
            <a:r>
              <a:rPr lang="es-ES_tradnl" b="1" kern="0" dirty="0" smtClean="0">
                <a:solidFill>
                  <a:schemeClr val="tx1"/>
                </a:solidFill>
              </a:rPr>
              <a:t>AUTORES:</a:t>
            </a:r>
            <a:endParaRPr lang="es-ES_tradnl" kern="0" dirty="0" smtClean="0">
              <a:solidFill>
                <a:schemeClr val="tx1"/>
              </a:solidFill>
            </a:endParaRPr>
          </a:p>
          <a:p>
            <a:r>
              <a:rPr lang="es-ES_tradnl" b="1" kern="0" dirty="0" smtClean="0">
                <a:solidFill>
                  <a:schemeClr val="tx1"/>
                </a:solidFill>
              </a:rPr>
              <a:t>FELIPE ALBERTO LEÓN COELLO</a:t>
            </a:r>
            <a:endParaRPr lang="es-ES_tradnl" kern="0" dirty="0" smtClean="0">
              <a:solidFill>
                <a:schemeClr val="tx1"/>
              </a:solidFill>
            </a:endParaRPr>
          </a:p>
          <a:p>
            <a:r>
              <a:rPr lang="es-ES_tradnl" b="1" kern="0" dirty="0" smtClean="0">
                <a:solidFill>
                  <a:schemeClr val="tx1"/>
                </a:solidFill>
              </a:rPr>
              <a:t>LENIN ISRAEL </a:t>
            </a:r>
            <a:r>
              <a:rPr lang="es-ES_tradnl" b="1" kern="0" dirty="0" err="1" smtClean="0">
                <a:solidFill>
                  <a:schemeClr val="tx1"/>
                </a:solidFill>
              </a:rPr>
              <a:t>RECALDE</a:t>
            </a:r>
            <a:r>
              <a:rPr lang="es-ES_tradnl" b="1" kern="0" dirty="0" smtClean="0">
                <a:solidFill>
                  <a:schemeClr val="tx1"/>
                </a:solidFill>
              </a:rPr>
              <a:t> </a:t>
            </a:r>
            <a:r>
              <a:rPr lang="es-ES_tradnl" b="1" kern="0" dirty="0" err="1" smtClean="0">
                <a:solidFill>
                  <a:schemeClr val="tx1"/>
                </a:solidFill>
              </a:rPr>
              <a:t>TIPANLUISA</a:t>
            </a:r>
            <a:endParaRPr lang="es-ES_tradnl" b="1" kern="0" dirty="0" smtClean="0">
              <a:solidFill>
                <a:schemeClr val="tx1"/>
              </a:solidFill>
            </a:endParaRPr>
          </a:p>
          <a:p>
            <a:endParaRPr lang="es-ES_tradnl" b="1" kern="0" dirty="0" smtClean="0">
              <a:solidFill>
                <a:schemeClr val="tx1"/>
              </a:solidFill>
            </a:endParaRPr>
          </a:p>
          <a:p>
            <a:r>
              <a:rPr lang="es-ES_tradnl" b="1" dirty="0">
                <a:solidFill>
                  <a:schemeClr val="tx1"/>
                </a:solidFill>
              </a:rPr>
              <a:t>DIRECTOR: DR. GONZALO OLMEDO</a:t>
            </a:r>
            <a:endParaRPr lang="es-ES_tradnl" dirty="0">
              <a:solidFill>
                <a:schemeClr val="tx1"/>
              </a:solidFill>
            </a:endParaRPr>
          </a:p>
          <a:p>
            <a:r>
              <a:rPr lang="es-ES_tradnl" b="1" dirty="0">
                <a:solidFill>
                  <a:schemeClr val="tx1"/>
                </a:solidFill>
              </a:rPr>
              <a:t>CODIRECTOR: MS. DARÍO DUQUE</a:t>
            </a:r>
            <a:endParaRPr lang="es-ES_tradnl" dirty="0">
              <a:solidFill>
                <a:schemeClr val="tx1"/>
              </a:solidFill>
            </a:endParaRPr>
          </a:p>
          <a:p>
            <a:endParaRPr lang="es-ES_tradnl" kern="0" dirty="0">
              <a:solidFill>
                <a:schemeClr val="tx1"/>
              </a:solidFill>
            </a:endParaRPr>
          </a:p>
        </p:txBody>
      </p:sp>
    </p:spTree>
    <p:extLst>
      <p:ext uri="{BB962C8B-B14F-4D97-AF65-F5344CB8AC3E}">
        <p14:creationId xmlns:p14="http://schemas.microsoft.com/office/powerpoint/2010/main" val="4710847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err="1"/>
              <a:t>IPRAN</a:t>
            </a:r>
            <a:endParaRPr lang="es-ES_tradnl" dirty="0"/>
          </a:p>
        </p:txBody>
      </p:sp>
      <p:sp>
        <p:nvSpPr>
          <p:cNvPr id="3" name="Content Placeholder 2"/>
          <p:cNvSpPr>
            <a:spLocks noGrp="1"/>
          </p:cNvSpPr>
          <p:nvPr>
            <p:ph idx="1"/>
          </p:nvPr>
        </p:nvSpPr>
        <p:spPr>
          <a:xfrm>
            <a:off x="838200" y="1469971"/>
            <a:ext cx="10515600" cy="4351338"/>
          </a:xfrm>
        </p:spPr>
        <p:txBody>
          <a:bodyPr>
            <a:normAutofit/>
          </a:bodyPr>
          <a:lstStyle/>
          <a:p>
            <a:pPr marL="0" indent="0" algn="just">
              <a:buNone/>
            </a:pPr>
            <a:r>
              <a:rPr lang="es-ES_tradnl" dirty="0"/>
              <a:t>Al introducir </a:t>
            </a:r>
            <a:r>
              <a:rPr lang="es-ES_tradnl" dirty="0" err="1"/>
              <a:t>LTE</a:t>
            </a:r>
            <a:r>
              <a:rPr lang="es-ES_tradnl" dirty="0"/>
              <a:t>, se deben tomar en cuenta varias implicaciones que se deben tomar en cuenta en la red de transporte, las cuales serán detalladas a </a:t>
            </a:r>
            <a:r>
              <a:rPr lang="es-ES_tradnl" dirty="0" smtClean="0"/>
              <a:t>continuación:</a:t>
            </a:r>
            <a:endParaRPr lang="es-ES_tradnl" dirty="0"/>
          </a:p>
          <a:p>
            <a:pPr algn="just"/>
            <a:r>
              <a:rPr lang="es-ES_tradnl" dirty="0"/>
              <a:t>Mayor Capacidad a menor costo y Transporte de </a:t>
            </a:r>
            <a:r>
              <a:rPr lang="es-ES_tradnl" dirty="0" err="1"/>
              <a:t>Multiservicio</a:t>
            </a:r>
            <a:endParaRPr lang="es-ES_tradnl" dirty="0"/>
          </a:p>
          <a:p>
            <a:pPr algn="just"/>
            <a:r>
              <a:rPr lang="es-ES_tradnl" dirty="0"/>
              <a:t>Baja Latencia y Calidad de </a:t>
            </a:r>
            <a:r>
              <a:rPr lang="es-ES_tradnl" dirty="0" smtClean="0"/>
              <a:t>Servicio</a:t>
            </a:r>
          </a:p>
          <a:p>
            <a:pPr algn="just"/>
            <a:r>
              <a:rPr lang="es-ES_tradnl" dirty="0" smtClean="0"/>
              <a:t>Convergencia </a:t>
            </a:r>
            <a:r>
              <a:rPr lang="es-ES_tradnl" dirty="0"/>
              <a:t>de </a:t>
            </a:r>
            <a:r>
              <a:rPr lang="es-ES_tradnl" dirty="0" err="1" smtClean="0"/>
              <a:t>backhaul</a:t>
            </a:r>
            <a:r>
              <a:rPr lang="es-ES_tradnl" dirty="0" smtClean="0"/>
              <a:t>/</a:t>
            </a:r>
            <a:r>
              <a:rPr lang="es-ES_tradnl" dirty="0" err="1" smtClean="0"/>
              <a:t>backbone</a:t>
            </a:r>
            <a:endParaRPr lang="es-ES_tradnl" dirty="0" smtClean="0"/>
          </a:p>
          <a:p>
            <a:pPr algn="just"/>
            <a:r>
              <a:rPr lang="es-ES_tradnl" dirty="0"/>
              <a:t>Incrementar conectividad y compartición de </a:t>
            </a:r>
            <a:r>
              <a:rPr lang="es-ES_tradnl" dirty="0" smtClean="0"/>
              <a:t>carga</a:t>
            </a:r>
          </a:p>
          <a:p>
            <a:pPr algn="just"/>
            <a:r>
              <a:rPr lang="es-ES_tradnl" dirty="0" err="1"/>
              <a:t>Reconfigurabilidad</a:t>
            </a:r>
            <a:r>
              <a:rPr lang="es-ES_tradnl" dirty="0"/>
              <a:t> y agilidad de la </a:t>
            </a:r>
            <a:r>
              <a:rPr lang="es-ES_tradnl" dirty="0" smtClean="0"/>
              <a:t>red</a:t>
            </a:r>
          </a:p>
          <a:p>
            <a:pPr algn="just"/>
            <a:r>
              <a:rPr lang="es-ES_tradnl" dirty="0"/>
              <a:t>Sincronización precisa de reloj y </a:t>
            </a:r>
            <a:r>
              <a:rPr lang="es-ES_tradnl" dirty="0" smtClean="0"/>
              <a:t>seguridad</a:t>
            </a:r>
          </a:p>
          <a:p>
            <a:pPr algn="just"/>
            <a:r>
              <a:rPr lang="es-ES_tradnl" dirty="0"/>
              <a:t> </a:t>
            </a:r>
            <a:r>
              <a:rPr lang="es-ES_tradnl" dirty="0" err="1"/>
              <a:t>Backbone</a:t>
            </a:r>
            <a:endParaRPr lang="es-ES_tradnl" dirty="0"/>
          </a:p>
        </p:txBody>
      </p:sp>
    </p:spTree>
    <p:extLst>
      <p:ext uri="{BB962C8B-B14F-4D97-AF65-F5344CB8AC3E}">
        <p14:creationId xmlns:p14="http://schemas.microsoft.com/office/powerpoint/2010/main" val="215638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UE(</a:t>
            </a:r>
            <a:r>
              <a:rPr lang="es-ES_tradnl" dirty="0" err="1"/>
              <a:t>User</a:t>
            </a:r>
            <a:r>
              <a:rPr lang="es-ES_tradnl" dirty="0"/>
              <a:t> </a:t>
            </a:r>
            <a:r>
              <a:rPr lang="es-ES_tradnl" dirty="0" err="1"/>
              <a:t>Equipment</a:t>
            </a:r>
            <a:r>
              <a:rPr lang="es-ES_tradnl" dirty="0"/>
              <a:t>) </a:t>
            </a:r>
          </a:p>
        </p:txBody>
      </p:sp>
      <p:sp>
        <p:nvSpPr>
          <p:cNvPr id="3" name="Content Placeholder 2"/>
          <p:cNvSpPr>
            <a:spLocks noGrp="1"/>
          </p:cNvSpPr>
          <p:nvPr>
            <p:ph idx="1"/>
          </p:nvPr>
        </p:nvSpPr>
        <p:spPr>
          <a:xfrm>
            <a:off x="838200" y="664482"/>
            <a:ext cx="4972050" cy="4351338"/>
          </a:xfrm>
        </p:spPr>
        <p:txBody>
          <a:bodyPr>
            <a:normAutofit fontScale="77500" lnSpcReduction="20000"/>
          </a:bodyPr>
          <a:lstStyle/>
          <a:p>
            <a:pPr marL="0" indent="0">
              <a:buNone/>
            </a:pPr>
            <a:r>
              <a:rPr lang="es-ES_tradnl" b="1" dirty="0" err="1"/>
              <a:t>USIM</a:t>
            </a:r>
            <a:r>
              <a:rPr lang="es-ES_tradnl" b="1" dirty="0" smtClean="0"/>
              <a:t>.</a:t>
            </a:r>
          </a:p>
          <a:p>
            <a:pPr marL="0" indent="0">
              <a:buNone/>
            </a:pPr>
            <a:endParaRPr lang="es-ES_tradnl" b="1" dirty="0" smtClean="0"/>
          </a:p>
          <a:p>
            <a:pPr algn="just"/>
            <a:r>
              <a:rPr lang="es-ES_tradnl" dirty="0"/>
              <a:t>Para la autenticación </a:t>
            </a:r>
            <a:r>
              <a:rPr lang="es-ES_tradnl" dirty="0" err="1"/>
              <a:t>LTE</a:t>
            </a:r>
            <a:r>
              <a:rPr lang="es-ES_tradnl" dirty="0"/>
              <a:t> se crearon unos nuevos archivos llamados </a:t>
            </a:r>
            <a:r>
              <a:rPr lang="es-ES_tradnl" dirty="0" err="1"/>
              <a:t>EF_Evolved</a:t>
            </a:r>
            <a:r>
              <a:rPr lang="es-ES_tradnl" dirty="0"/>
              <a:t> </a:t>
            </a:r>
            <a:r>
              <a:rPr lang="es-ES_tradnl" dirty="0" err="1"/>
              <a:t>Packet</a:t>
            </a:r>
            <a:r>
              <a:rPr lang="es-ES_tradnl" dirty="0"/>
              <a:t> </a:t>
            </a:r>
            <a:r>
              <a:rPr lang="es-ES_tradnl" dirty="0" err="1"/>
              <a:t>System</a:t>
            </a:r>
            <a:r>
              <a:rPr lang="es-ES_tradnl" dirty="0"/>
              <a:t> </a:t>
            </a:r>
            <a:r>
              <a:rPr lang="es-ES_tradnl" dirty="0" err="1"/>
              <a:t>Location</a:t>
            </a:r>
            <a:r>
              <a:rPr lang="es-ES_tradnl" dirty="0"/>
              <a:t> </a:t>
            </a:r>
            <a:r>
              <a:rPr lang="es-ES_tradnl" dirty="0" err="1"/>
              <a:t>Information</a:t>
            </a:r>
            <a:r>
              <a:rPr lang="es-ES_tradnl" dirty="0"/>
              <a:t> (</a:t>
            </a:r>
            <a:r>
              <a:rPr lang="es-ES_tradnl" dirty="0" err="1"/>
              <a:t>EPSLOCI</a:t>
            </a:r>
            <a:r>
              <a:rPr lang="es-ES_tradnl" dirty="0"/>
              <a:t>), y también el </a:t>
            </a:r>
            <a:r>
              <a:rPr lang="es-ES_tradnl" dirty="0" err="1"/>
              <a:t>EF_EPS</a:t>
            </a:r>
            <a:r>
              <a:rPr lang="es-ES_tradnl" dirty="0"/>
              <a:t> non-</a:t>
            </a:r>
            <a:r>
              <a:rPr lang="es-ES_tradnl" dirty="0" err="1"/>
              <a:t>access</a:t>
            </a:r>
            <a:r>
              <a:rPr lang="es-ES_tradnl" dirty="0"/>
              <a:t>-</a:t>
            </a:r>
            <a:r>
              <a:rPr lang="es-ES_tradnl" dirty="0" err="1"/>
              <a:t>Stratum</a:t>
            </a:r>
            <a:r>
              <a:rPr lang="es-ES_tradnl" dirty="0"/>
              <a:t> Security </a:t>
            </a:r>
            <a:r>
              <a:rPr lang="es-ES_tradnl" dirty="0" err="1"/>
              <a:t>Context</a:t>
            </a:r>
            <a:r>
              <a:rPr lang="es-ES_tradnl" dirty="0"/>
              <a:t> (</a:t>
            </a:r>
            <a:r>
              <a:rPr lang="es-ES_tradnl" dirty="0" err="1"/>
              <a:t>EPSNSC</a:t>
            </a:r>
            <a:r>
              <a:rPr lang="es-ES_tradnl" dirty="0"/>
              <a:t>) que especifica guardar una llave cifrada. Haciendo que cuando se mueva el </a:t>
            </a:r>
            <a:r>
              <a:rPr lang="es-ES_tradnl" dirty="0" err="1"/>
              <a:t>USIM</a:t>
            </a:r>
            <a:r>
              <a:rPr lang="es-ES_tradnl" dirty="0"/>
              <a:t> a una nueva terminal no sea necesario ejecutar el proceso de autenticación desde el principio, lo que provoca que disminuya el tiempo de autenticación, o el tiempo que se demora en engancharse a la red, y mejorar la experiencia de usuario y reduciendo el tráfico de la red</a:t>
            </a:r>
          </a:p>
          <a:p>
            <a:endParaRPr lang="es-ES_tradnl" dirty="0"/>
          </a:p>
        </p:txBody>
      </p:sp>
      <p:graphicFrame>
        <p:nvGraphicFramePr>
          <p:cNvPr id="6" name="Table 5"/>
          <p:cNvGraphicFramePr>
            <a:graphicFrameLocks noGrp="1"/>
          </p:cNvGraphicFramePr>
          <p:nvPr>
            <p:extLst>
              <p:ext uri="{D42A27DB-BD31-4B8C-83A1-F6EECF244321}">
                <p14:modId xmlns:p14="http://schemas.microsoft.com/office/powerpoint/2010/main" val="1493402549"/>
              </p:ext>
            </p:extLst>
          </p:nvPr>
        </p:nvGraphicFramePr>
        <p:xfrm>
          <a:off x="6734810" y="3913664"/>
          <a:ext cx="4618990" cy="1051560"/>
        </p:xfrm>
        <a:graphic>
          <a:graphicData uri="http://schemas.openxmlformats.org/drawingml/2006/table">
            <a:tbl>
              <a:tblPr firstRow="1" firstCol="1" bandRow="1"/>
              <a:tblGrid>
                <a:gridCol w="1775460"/>
                <a:gridCol w="2082800"/>
                <a:gridCol w="760730"/>
              </a:tblGrid>
              <a:tr h="190500">
                <a:tc>
                  <a:txBody>
                    <a:bodyPr/>
                    <a:lstStyle/>
                    <a:p>
                      <a:pPr>
                        <a:spcAft>
                          <a:spcPts val="0"/>
                        </a:spcAft>
                      </a:pPr>
                      <a:r>
                        <a:rPr lang="es-ES_tradnl" sz="1100" b="1">
                          <a:effectLst/>
                          <a:latin typeface="Arial" panose="020B0604020202020204" pitchFamily="34" charset="0"/>
                          <a:ea typeface="Calibri" panose="020F0502020204030204" pitchFamily="34" charset="0"/>
                          <a:cs typeface="Times New Roman" panose="02020603050405020304" pitchFamily="18" charset="0"/>
                        </a:rPr>
                        <a:t>Elemento</a:t>
                      </a:r>
                      <a:endParaRPr lang="es-ES_tradnl"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9050" cap="flat" cmpd="sng" algn="ctr">
                      <a:solidFill>
                        <a:srgbClr val="666666"/>
                      </a:solidFill>
                      <a:prstDash val="solid"/>
                      <a:round/>
                      <a:headEnd type="none" w="med" len="med"/>
                      <a:tailEnd type="none" w="med" len="med"/>
                    </a:lnB>
                  </a:tcPr>
                </a:tc>
                <a:tc>
                  <a:txBody>
                    <a:bodyPr/>
                    <a:lstStyle/>
                    <a:p>
                      <a:pPr>
                        <a:spcAft>
                          <a:spcPts val="0"/>
                        </a:spcAft>
                      </a:pPr>
                      <a:r>
                        <a:rPr lang="es-ES_tradnl" sz="1100" b="1">
                          <a:effectLst/>
                          <a:latin typeface="Arial" panose="020B0604020202020204" pitchFamily="34" charset="0"/>
                          <a:ea typeface="Calibri" panose="020F0502020204030204" pitchFamily="34" charset="0"/>
                          <a:cs typeface="Times New Roman" panose="02020603050405020304" pitchFamily="18" charset="0"/>
                        </a:rPr>
                        <a:t>Datos Almacenados</a:t>
                      </a:r>
                      <a:endParaRPr lang="es-ES_tradnl"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9050" cap="flat" cmpd="sng" algn="ctr">
                      <a:solidFill>
                        <a:srgbClr val="666666"/>
                      </a:solidFill>
                      <a:prstDash val="solid"/>
                      <a:round/>
                      <a:headEnd type="none" w="med" len="med"/>
                      <a:tailEnd type="none" w="med" len="med"/>
                    </a:lnB>
                  </a:tcPr>
                </a:tc>
                <a:tc>
                  <a:txBody>
                    <a:bodyPr/>
                    <a:lstStyle/>
                    <a:p>
                      <a:pPr>
                        <a:spcAft>
                          <a:spcPts val="0"/>
                        </a:spcAft>
                      </a:pPr>
                      <a:r>
                        <a:rPr lang="es-ES_tradnl" sz="1100" b="1">
                          <a:effectLst/>
                          <a:latin typeface="Arial" panose="020B0604020202020204" pitchFamily="34" charset="0"/>
                          <a:ea typeface="Calibri" panose="020F0502020204030204" pitchFamily="34" charset="0"/>
                          <a:cs typeface="Times New Roman" panose="02020603050405020304" pitchFamily="18" charset="0"/>
                        </a:rPr>
                        <a:t>Tamaño</a:t>
                      </a:r>
                      <a:endParaRPr lang="es-ES_tradnl"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9050" cap="flat" cmpd="sng" algn="ctr">
                      <a:solidFill>
                        <a:srgbClr val="666666"/>
                      </a:solidFill>
                      <a:prstDash val="solid"/>
                      <a:round/>
                      <a:headEnd type="none" w="med" len="med"/>
                      <a:tailEnd type="none" w="med" len="med"/>
                    </a:lnB>
                  </a:tcPr>
                </a:tc>
              </a:tr>
              <a:tr h="190500">
                <a:tc>
                  <a:txBody>
                    <a:bodyPr/>
                    <a:lstStyle/>
                    <a:p>
                      <a:pPr>
                        <a:spcAft>
                          <a:spcPts val="0"/>
                        </a:spcAft>
                      </a:pPr>
                      <a:r>
                        <a:rPr lang="es-ES_tradnl" sz="1100" b="1">
                          <a:effectLst/>
                          <a:latin typeface="Arial" panose="020B0604020202020204" pitchFamily="34" charset="0"/>
                          <a:ea typeface="Calibri" panose="020F0502020204030204" pitchFamily="34" charset="0"/>
                          <a:cs typeface="Times New Roman" panose="02020603050405020304" pitchFamily="18" charset="0"/>
                        </a:rPr>
                        <a:t>GUTI</a:t>
                      </a:r>
                      <a:endParaRPr lang="es-ES_tradnl"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9050" cap="flat" cmpd="sng" algn="ctr">
                      <a:solidFill>
                        <a:srgbClr val="666666"/>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spcAft>
                          <a:spcPts val="0"/>
                        </a:spcAft>
                      </a:pPr>
                      <a:r>
                        <a:rPr lang="es-ES_tradnl" sz="1100">
                          <a:effectLst/>
                          <a:latin typeface="Arial" panose="020B0604020202020204" pitchFamily="34" charset="0"/>
                          <a:ea typeface="Calibri" panose="020F0502020204030204" pitchFamily="34" charset="0"/>
                          <a:cs typeface="Times New Roman" panose="02020603050405020304" pitchFamily="18" charset="0"/>
                        </a:rPr>
                        <a:t>Autenticacion temoporal del ID</a:t>
                      </a: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9050" cap="flat" cmpd="sng" algn="ctr">
                      <a:solidFill>
                        <a:srgbClr val="666666"/>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spcAft>
                          <a:spcPts val="0"/>
                        </a:spcAft>
                      </a:pPr>
                      <a:r>
                        <a:rPr lang="es-ES_tradnl" sz="1100">
                          <a:effectLst/>
                          <a:latin typeface="Arial" panose="020B0604020202020204" pitchFamily="34" charset="0"/>
                          <a:ea typeface="Calibri" panose="020F0502020204030204" pitchFamily="34" charset="0"/>
                          <a:cs typeface="Times New Roman" panose="02020603050405020304" pitchFamily="18" charset="0"/>
                        </a:rPr>
                        <a:t>12 bytes</a:t>
                      </a: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9050" cap="flat" cmpd="sng" algn="ctr">
                      <a:solidFill>
                        <a:srgbClr val="666666"/>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r>
              <a:tr h="190500">
                <a:tc>
                  <a:txBody>
                    <a:bodyPr/>
                    <a:lstStyle/>
                    <a:p>
                      <a:pPr>
                        <a:spcAft>
                          <a:spcPts val="0"/>
                        </a:spcAft>
                      </a:pPr>
                      <a:r>
                        <a:rPr lang="es-ES_tradnl" sz="1100" b="1">
                          <a:effectLst/>
                          <a:latin typeface="Arial" panose="020B0604020202020204" pitchFamily="34" charset="0"/>
                          <a:ea typeface="Calibri" panose="020F0502020204030204" pitchFamily="34" charset="0"/>
                          <a:cs typeface="Times New Roman" panose="02020603050405020304" pitchFamily="18" charset="0"/>
                        </a:rPr>
                        <a:t>Ultimo TAI de visita regustrado</a:t>
                      </a:r>
                      <a:endParaRPr lang="es-ES_tradnl"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spcAft>
                          <a:spcPts val="0"/>
                        </a:spcAft>
                      </a:pPr>
                      <a:r>
                        <a:rPr lang="es-ES_tradnl" sz="1100">
                          <a:effectLst/>
                          <a:latin typeface="Arial" panose="020B0604020202020204" pitchFamily="34" charset="0"/>
                          <a:ea typeface="Calibri" panose="020F0502020204030204" pitchFamily="34" charset="0"/>
                          <a:cs typeface="Times New Roman" panose="02020603050405020304" pitchFamily="18" charset="0"/>
                        </a:rPr>
                        <a:t>Ultima red visitada y area de rastreo</a:t>
                      </a: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spcAft>
                          <a:spcPts val="0"/>
                        </a:spcAft>
                      </a:pPr>
                      <a:r>
                        <a:rPr lang="es-ES_tradnl" sz="1100">
                          <a:effectLst/>
                          <a:latin typeface="Arial" panose="020B0604020202020204" pitchFamily="34" charset="0"/>
                          <a:ea typeface="Calibri" panose="020F0502020204030204" pitchFamily="34" charset="0"/>
                          <a:cs typeface="Times New Roman" panose="02020603050405020304" pitchFamily="18" charset="0"/>
                        </a:rPr>
                        <a:t>5 bytes</a:t>
                      </a: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r>
              <a:tr h="190500">
                <a:tc>
                  <a:txBody>
                    <a:bodyPr/>
                    <a:lstStyle/>
                    <a:p>
                      <a:pPr>
                        <a:spcAft>
                          <a:spcPts val="0"/>
                        </a:spcAft>
                      </a:pPr>
                      <a:r>
                        <a:rPr lang="es-ES_tradnl" sz="1100" b="1">
                          <a:effectLst/>
                          <a:latin typeface="Arial" panose="020B0604020202020204" pitchFamily="34" charset="0"/>
                          <a:ea typeface="Calibri" panose="020F0502020204030204" pitchFamily="34" charset="0"/>
                          <a:cs typeface="Times New Roman" panose="02020603050405020304" pitchFamily="18" charset="0"/>
                        </a:rPr>
                        <a:t>EPS update status</a:t>
                      </a:r>
                      <a:endParaRPr lang="es-ES_tradnl"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spcAft>
                          <a:spcPts val="0"/>
                        </a:spcAft>
                      </a:pPr>
                      <a:r>
                        <a:rPr lang="es-ES_tradnl" sz="1100">
                          <a:effectLst/>
                          <a:latin typeface="Arial" panose="020B0604020202020204" pitchFamily="34" charset="0"/>
                          <a:ea typeface="Calibri" panose="020F0502020204030204" pitchFamily="34" charset="0"/>
                          <a:cs typeface="Times New Roman" panose="02020603050405020304" pitchFamily="18" charset="0"/>
                        </a:rPr>
                        <a:t>Attach/dettach comlpetion Status</a:t>
                      </a: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spcAft>
                          <a:spcPts val="0"/>
                        </a:spcAft>
                      </a:pPr>
                      <a:r>
                        <a:rPr lang="es-ES_tradnl" sz="1100" dirty="0">
                          <a:effectLst/>
                          <a:latin typeface="Arial" panose="020B0604020202020204" pitchFamily="34" charset="0"/>
                          <a:ea typeface="Calibri" panose="020F0502020204030204" pitchFamily="34" charset="0"/>
                          <a:cs typeface="Times New Roman" panose="02020603050405020304" pitchFamily="18" charset="0"/>
                        </a:rPr>
                        <a:t>1 bytes</a:t>
                      </a: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305942909"/>
              </p:ext>
            </p:extLst>
          </p:nvPr>
        </p:nvGraphicFramePr>
        <p:xfrm>
          <a:off x="6775767" y="2237264"/>
          <a:ext cx="3593465" cy="670560"/>
        </p:xfrm>
        <a:graphic>
          <a:graphicData uri="http://schemas.openxmlformats.org/drawingml/2006/table">
            <a:tbl>
              <a:tblPr firstRow="1" firstCol="1" bandRow="1"/>
              <a:tblGrid>
                <a:gridCol w="1789430"/>
                <a:gridCol w="1097280"/>
                <a:gridCol w="706755"/>
              </a:tblGrid>
              <a:tr h="190500">
                <a:tc>
                  <a:txBody>
                    <a:bodyPr/>
                    <a:lstStyle/>
                    <a:p>
                      <a:pPr>
                        <a:spcAft>
                          <a:spcPts val="0"/>
                        </a:spcAft>
                      </a:pPr>
                      <a:r>
                        <a:rPr lang="es-ES_tradnl" sz="1100" b="1" dirty="0">
                          <a:effectLst/>
                          <a:latin typeface="Arial" panose="020B0604020202020204" pitchFamily="34" charset="0"/>
                          <a:ea typeface="Calibri" panose="020F0502020204030204" pitchFamily="34" charset="0"/>
                          <a:cs typeface="Times New Roman" panose="02020603050405020304" pitchFamily="18" charset="0"/>
                        </a:rPr>
                        <a:t>Elemento</a:t>
                      </a:r>
                      <a:endParaRPr lang="es-ES_tradnl"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9050" cap="flat" cmpd="sng" algn="ctr">
                      <a:solidFill>
                        <a:srgbClr val="666666"/>
                      </a:solidFill>
                      <a:prstDash val="solid"/>
                      <a:round/>
                      <a:headEnd type="none" w="med" len="med"/>
                      <a:tailEnd type="none" w="med" len="med"/>
                    </a:lnB>
                  </a:tcPr>
                </a:tc>
                <a:tc>
                  <a:txBody>
                    <a:bodyPr/>
                    <a:lstStyle/>
                    <a:p>
                      <a:pPr>
                        <a:spcAft>
                          <a:spcPts val="0"/>
                        </a:spcAft>
                      </a:pPr>
                      <a:r>
                        <a:rPr lang="es-ES_tradnl" sz="1100" b="1">
                          <a:effectLst/>
                          <a:latin typeface="Arial" panose="020B0604020202020204" pitchFamily="34" charset="0"/>
                          <a:ea typeface="Calibri" panose="020F0502020204030204" pitchFamily="34" charset="0"/>
                          <a:cs typeface="Times New Roman" panose="02020603050405020304" pitchFamily="18" charset="0"/>
                        </a:rPr>
                        <a:t>Datos almacenados</a:t>
                      </a:r>
                      <a:endParaRPr lang="es-ES_tradnl"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9050" cap="flat" cmpd="sng" algn="ctr">
                      <a:solidFill>
                        <a:srgbClr val="666666"/>
                      </a:solidFill>
                      <a:prstDash val="solid"/>
                      <a:round/>
                      <a:headEnd type="none" w="med" len="med"/>
                      <a:tailEnd type="none" w="med" len="med"/>
                    </a:lnB>
                  </a:tcPr>
                </a:tc>
                <a:tc>
                  <a:txBody>
                    <a:bodyPr/>
                    <a:lstStyle/>
                    <a:p>
                      <a:pPr>
                        <a:spcAft>
                          <a:spcPts val="0"/>
                        </a:spcAft>
                      </a:pPr>
                      <a:r>
                        <a:rPr lang="es-ES_tradnl" sz="1100" b="1">
                          <a:effectLst/>
                          <a:latin typeface="Arial" panose="020B0604020202020204" pitchFamily="34" charset="0"/>
                          <a:ea typeface="Calibri" panose="020F0502020204030204" pitchFamily="34" charset="0"/>
                          <a:cs typeface="Times New Roman" panose="02020603050405020304" pitchFamily="18" charset="0"/>
                        </a:rPr>
                        <a:t>tamaño</a:t>
                      </a:r>
                      <a:endParaRPr lang="es-ES_tradnl"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9050" cap="flat" cmpd="sng" algn="ctr">
                      <a:solidFill>
                        <a:srgbClr val="666666"/>
                      </a:solidFill>
                      <a:prstDash val="solid"/>
                      <a:round/>
                      <a:headEnd type="none" w="med" len="med"/>
                      <a:tailEnd type="none" w="med" len="med"/>
                    </a:lnB>
                  </a:tcPr>
                </a:tc>
              </a:tr>
              <a:tr h="37465">
                <a:tc>
                  <a:txBody>
                    <a:bodyPr/>
                    <a:lstStyle/>
                    <a:p>
                      <a:pPr>
                        <a:spcAft>
                          <a:spcPts val="0"/>
                        </a:spcAft>
                      </a:pPr>
                      <a:r>
                        <a:rPr lang="es-ES_tradnl" sz="1100" b="1" dirty="0">
                          <a:effectLst/>
                          <a:latin typeface="Arial" panose="020B0604020202020204" pitchFamily="34" charset="0"/>
                          <a:ea typeface="Calibri" panose="020F0502020204030204" pitchFamily="34" charset="0"/>
                          <a:cs typeface="Times New Roman" panose="02020603050405020304" pitchFamily="18" charset="0"/>
                        </a:rPr>
                        <a:t>EPS contexto de seguridad NAS</a:t>
                      </a:r>
                      <a:endParaRPr lang="es-ES_tradnl"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9050" cap="flat" cmpd="sng" algn="ctr">
                      <a:solidFill>
                        <a:srgbClr val="666666"/>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spcAft>
                          <a:spcPts val="0"/>
                        </a:spcAft>
                      </a:pPr>
                      <a:r>
                        <a:rPr lang="es-ES_tradnl" sz="1100" dirty="0">
                          <a:effectLst/>
                          <a:latin typeface="Arial" panose="020B0604020202020204" pitchFamily="34" charset="0"/>
                          <a:ea typeface="Calibri" panose="020F0502020204030204" pitchFamily="34" charset="0"/>
                          <a:cs typeface="Times New Roman" panose="02020603050405020304" pitchFamily="18" charset="0"/>
                        </a:rPr>
                        <a:t>K, </a:t>
                      </a:r>
                      <a:r>
                        <a:rPr lang="es-ES_tradnl" sz="1100" dirty="0" err="1">
                          <a:effectLst/>
                          <a:latin typeface="Arial" panose="020B0604020202020204" pitchFamily="34" charset="0"/>
                          <a:ea typeface="Calibri" panose="020F0502020204030204" pitchFamily="34" charset="0"/>
                          <a:cs typeface="Times New Roman" panose="02020603050405020304" pitchFamily="18" charset="0"/>
                        </a:rPr>
                        <a:t>etc</a:t>
                      </a:r>
                      <a:endParaRPr lang="es-ES_tradnl"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9050" cap="flat" cmpd="sng" algn="ctr">
                      <a:solidFill>
                        <a:srgbClr val="666666"/>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spcAft>
                          <a:spcPts val="0"/>
                        </a:spcAft>
                      </a:pPr>
                      <a:r>
                        <a:rPr lang="es-ES_tradnl" sz="1100" dirty="0">
                          <a:effectLst/>
                          <a:latin typeface="Arial" panose="020B0604020202020204" pitchFamily="34" charset="0"/>
                          <a:ea typeface="Calibri" panose="020F0502020204030204" pitchFamily="34" charset="0"/>
                          <a:cs typeface="Times New Roman" panose="02020603050405020304" pitchFamily="18" charset="0"/>
                        </a:rPr>
                        <a:t>12 bytes</a:t>
                      </a:r>
                    </a:p>
                  </a:txBody>
                  <a:tcPr marL="68580" marR="68580" marT="0" marB="0">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9050" cap="flat" cmpd="sng" algn="ctr">
                      <a:solidFill>
                        <a:srgbClr val="666666"/>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r>
            </a:tbl>
          </a:graphicData>
        </a:graphic>
      </p:graphicFrame>
      <p:sp>
        <p:nvSpPr>
          <p:cNvPr id="9" name="Rectangle 8"/>
          <p:cNvSpPr/>
          <p:nvPr/>
        </p:nvSpPr>
        <p:spPr>
          <a:xfrm>
            <a:off x="6610226" y="3311525"/>
            <a:ext cx="3108543" cy="369332"/>
          </a:xfrm>
          <a:prstGeom prst="rect">
            <a:avLst/>
          </a:prstGeom>
        </p:spPr>
        <p:txBody>
          <a:bodyPr wrap="none">
            <a:spAutoFit/>
          </a:bodyPr>
          <a:lstStyle/>
          <a:p>
            <a:pPr lvl="0" eaLnBrk="0" fontAlgn="base" hangingPunct="0">
              <a:spcBef>
                <a:spcPct val="0"/>
              </a:spcBef>
              <a:spcAft>
                <a:spcPct val="0"/>
              </a:spcAft>
            </a:pPr>
            <a:r>
              <a:rPr kumimoji="0" lang="es-ES_tradnl" b="0" i="0" u="none" strike="noStrike" cap="none" normalizeH="0" baseline="0" dirty="0" smtClean="0" bmk="_Toc379843742">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Estructura del  </a:t>
            </a:r>
            <a:r>
              <a:rPr kumimoji="0" lang="es-ES_tradnl" b="0" i="0" u="none" strike="noStrike" cap="none" normalizeH="0" baseline="0" dirty="0" err="1" smtClean="0" bmk="_Toc379843742">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EF_EPSNSC</a:t>
            </a:r>
            <a:endParaRPr kumimoji="0" lang="es-ES_tradnl" sz="1050" b="0" i="0" u="none" strike="noStrike" cap="none" normalizeH="0" baseline="0" dirty="0" smtClean="0">
              <a:ln>
                <a:noFill/>
              </a:ln>
              <a:solidFill>
                <a:schemeClr val="tx1"/>
              </a:solidFill>
              <a:effectLst/>
            </a:endParaRPr>
          </a:p>
        </p:txBody>
      </p:sp>
      <p:sp>
        <p:nvSpPr>
          <p:cNvPr id="10" name="Rectangle 9"/>
          <p:cNvSpPr/>
          <p:nvPr/>
        </p:nvSpPr>
        <p:spPr>
          <a:xfrm>
            <a:off x="6623050" y="1640959"/>
            <a:ext cx="3095719" cy="369332"/>
          </a:xfrm>
          <a:prstGeom prst="rect">
            <a:avLst/>
          </a:prstGeom>
        </p:spPr>
        <p:txBody>
          <a:bodyPr wrap="none">
            <a:spAutoFit/>
          </a:bodyPr>
          <a:lstStyle/>
          <a:p>
            <a:pPr lvl="0" eaLnBrk="0" fontAlgn="base" hangingPunct="0">
              <a:spcBef>
                <a:spcPct val="0"/>
              </a:spcBef>
              <a:spcAft>
                <a:spcPct val="0"/>
              </a:spcAft>
            </a:pPr>
            <a:r>
              <a:rPr kumimoji="0" lang="es-ES_tradnl" b="0" i="0" u="none" strike="noStrike" cap="none" normalizeH="0" baseline="0" dirty="0" smtClean="0" bmk="_Toc37984374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Estructura del </a:t>
            </a:r>
            <a:r>
              <a:rPr kumimoji="0" lang="es-ES_tradnl" b="0" i="0" u="none" strike="noStrike" cap="none" normalizeH="0" baseline="0" dirty="0" err="1" smtClean="0" bmk="_Toc37984374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EF_EPSLOCI</a:t>
            </a:r>
            <a:endParaRPr kumimoji="0" lang="es-ES_tradnl" sz="1050" b="0" i="0" u="none" strike="noStrike" cap="none" normalizeH="0" baseline="0" dirty="0" smtClean="0" bmk="">
              <a:ln>
                <a:noFill/>
              </a:ln>
              <a:solidFill>
                <a:schemeClr val="tx1"/>
              </a:solidFill>
              <a:effectLst/>
            </a:endParaRPr>
          </a:p>
        </p:txBody>
      </p:sp>
    </p:spTree>
    <p:extLst>
      <p:ext uri="{BB962C8B-B14F-4D97-AF65-F5344CB8AC3E}">
        <p14:creationId xmlns:p14="http://schemas.microsoft.com/office/powerpoint/2010/main" val="40393834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b="1" dirty="0"/>
              <a:t>Descripción software de planeación</a:t>
            </a:r>
          </a:p>
        </p:txBody>
      </p:sp>
      <p:sp>
        <p:nvSpPr>
          <p:cNvPr id="3" name="Content Placeholder 2"/>
          <p:cNvSpPr>
            <a:spLocks noGrp="1"/>
          </p:cNvSpPr>
          <p:nvPr>
            <p:ph idx="1"/>
          </p:nvPr>
        </p:nvSpPr>
        <p:spPr>
          <a:xfrm>
            <a:off x="838200" y="1825625"/>
            <a:ext cx="5200650" cy="4351338"/>
          </a:xfrm>
        </p:spPr>
        <p:txBody>
          <a:bodyPr>
            <a:normAutofit fontScale="70000" lnSpcReduction="20000"/>
          </a:bodyPr>
          <a:lstStyle/>
          <a:p>
            <a:pPr algn="just"/>
            <a:r>
              <a:rPr lang="es-ES_tradnl" dirty="0"/>
              <a:t>U-NET 3.8 amplía aún más las características técnicas que han permitido que se convierta en el software de planificación de radio líder en el mercado  para la optimización integrando single RAN(</a:t>
            </a:r>
            <a:r>
              <a:rPr lang="es-ES_tradnl" i="1" dirty="0"/>
              <a:t>Radio Access Network</a:t>
            </a:r>
            <a:r>
              <a:rPr lang="es-ES_tradnl" dirty="0"/>
              <a:t>) y múltiples RAT(</a:t>
            </a:r>
            <a:r>
              <a:rPr lang="es-ES_tradnl" i="1" dirty="0"/>
              <a:t>Radio Access </a:t>
            </a:r>
            <a:r>
              <a:rPr lang="es-ES_tradnl" i="1" dirty="0" err="1"/>
              <a:t>Technology</a:t>
            </a:r>
            <a:r>
              <a:rPr lang="es-ES_tradnl" dirty="0"/>
              <a:t>) para el diseño y optimización de redes actuales integradas y futuras 2G/3G/4G(LTE), </a:t>
            </a:r>
            <a:r>
              <a:rPr lang="es-ES_tradnl" dirty="0" smtClean="0"/>
              <a:t>esta </a:t>
            </a:r>
            <a:r>
              <a:rPr lang="es-ES_tradnl" dirty="0"/>
              <a:t>nueva versión simplifica la planificación y optimización </a:t>
            </a:r>
            <a:r>
              <a:rPr lang="es-ES_tradnl" dirty="0" err="1"/>
              <a:t>multi</a:t>
            </a:r>
            <a:r>
              <a:rPr lang="es-ES_tradnl" dirty="0"/>
              <a:t>-tecnología mediante la producción combinada simulada, optimizada y modelada de redes GSM/UMTS/CDMA/LTE con sus </a:t>
            </a:r>
            <a:r>
              <a:rPr lang="es-ES_tradnl" dirty="0" smtClean="0"/>
              <a:t>funcionalidades, también </a:t>
            </a:r>
            <a:r>
              <a:rPr lang="es-ES_tradnl" dirty="0"/>
              <a:t>incorpora una arquitectura actualizada con una nueva interfaz de usuario que ofrecen gestión de datos mejorada, puesto que utiliza parámetros y valores reales de las antenas a ser usadas como pérdidas, atenuación, etc. </a:t>
            </a:r>
          </a:p>
          <a:p>
            <a:endParaRPr lang="es-ES_tradnl" dirty="0"/>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6403340" y="1324927"/>
            <a:ext cx="5374640" cy="4486275"/>
          </a:xfrm>
          <a:prstGeom prst="rect">
            <a:avLst/>
          </a:prstGeom>
          <a:noFill/>
        </p:spPr>
      </p:pic>
      <p:graphicFrame>
        <p:nvGraphicFramePr>
          <p:cNvPr id="6" name="Table 5"/>
          <p:cNvGraphicFramePr>
            <a:graphicFrameLocks noGrp="1"/>
          </p:cNvGraphicFramePr>
          <p:nvPr>
            <p:extLst>
              <p:ext uri="{D42A27DB-BD31-4B8C-83A1-F6EECF244321}">
                <p14:modId xmlns:p14="http://schemas.microsoft.com/office/powerpoint/2010/main" val="337141990"/>
              </p:ext>
            </p:extLst>
          </p:nvPr>
        </p:nvGraphicFramePr>
        <p:xfrm>
          <a:off x="6708685" y="4911838"/>
          <a:ext cx="2420802" cy="936625"/>
        </p:xfrm>
        <a:graphic>
          <a:graphicData uri="http://schemas.openxmlformats.org/drawingml/2006/table">
            <a:tbl>
              <a:tblPr>
                <a:tableStyleId>{5C22544A-7EE6-4342-B048-85BDC9FD1C3A}</a:tableStyleId>
              </a:tblPr>
              <a:tblGrid>
                <a:gridCol w="258173"/>
                <a:gridCol w="2162629"/>
              </a:tblGrid>
              <a:tr h="187325">
                <a:tc>
                  <a:txBody>
                    <a:bodyPr/>
                    <a:lstStyle/>
                    <a:p>
                      <a:pPr>
                        <a:lnSpc>
                          <a:spcPct val="107000"/>
                        </a:lnSpc>
                        <a:spcAft>
                          <a:spcPts val="0"/>
                        </a:spcAft>
                      </a:pPr>
                      <a:r>
                        <a:rPr lang="es-ES_tradnl" sz="1100">
                          <a:effectLst/>
                        </a:rPr>
                        <a:t>1</a:t>
                      </a:r>
                      <a:endParaRPr lang="es-ES_tradnl" sz="11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07000"/>
                        </a:lnSpc>
                        <a:spcAft>
                          <a:spcPts val="0"/>
                        </a:spcAft>
                      </a:pPr>
                      <a:r>
                        <a:rPr lang="es-ES_tradnl" sz="1100">
                          <a:effectLst/>
                        </a:rPr>
                        <a:t>Barra de menús</a:t>
                      </a:r>
                      <a:endParaRPr lang="es-ES_tradnl" sz="1100">
                        <a:effectLst/>
                        <a:latin typeface="Times New Roman" panose="02020603050405020304" pitchFamily="18" charset="0"/>
                        <a:ea typeface="Calibri" panose="020F0502020204030204" pitchFamily="34" charset="0"/>
                      </a:endParaRPr>
                    </a:p>
                  </a:txBody>
                  <a:tcPr marL="68580" marR="68580" marT="0" marB="0"/>
                </a:tc>
              </a:tr>
              <a:tr h="187325">
                <a:tc>
                  <a:txBody>
                    <a:bodyPr/>
                    <a:lstStyle/>
                    <a:p>
                      <a:pPr>
                        <a:lnSpc>
                          <a:spcPct val="107000"/>
                        </a:lnSpc>
                        <a:spcAft>
                          <a:spcPts val="0"/>
                        </a:spcAft>
                      </a:pPr>
                      <a:r>
                        <a:rPr lang="es-ES_tradnl" sz="1100">
                          <a:effectLst/>
                        </a:rPr>
                        <a:t>2</a:t>
                      </a:r>
                      <a:endParaRPr lang="es-ES_tradnl" sz="1100">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07000"/>
                        </a:lnSpc>
                        <a:spcAft>
                          <a:spcPts val="0"/>
                        </a:spcAft>
                      </a:pPr>
                      <a:r>
                        <a:rPr lang="es-ES_tradnl" sz="1100">
                          <a:effectLst/>
                        </a:rPr>
                        <a:t>Barra de herramientas estándar</a:t>
                      </a:r>
                      <a:endParaRPr lang="es-ES_tradnl" sz="1100">
                        <a:effectLst/>
                        <a:latin typeface="Times New Roman" panose="02020603050405020304" pitchFamily="18" charset="0"/>
                        <a:ea typeface="Calibri" panose="020F0502020204030204" pitchFamily="34" charset="0"/>
                      </a:endParaRPr>
                    </a:p>
                  </a:txBody>
                  <a:tcPr marL="68580" marR="68580" marT="0" marB="0"/>
                </a:tc>
              </a:tr>
              <a:tr h="187325">
                <a:tc>
                  <a:txBody>
                    <a:bodyPr/>
                    <a:lstStyle/>
                    <a:p>
                      <a:pPr>
                        <a:lnSpc>
                          <a:spcPct val="107000"/>
                        </a:lnSpc>
                        <a:spcAft>
                          <a:spcPts val="0"/>
                        </a:spcAft>
                      </a:pPr>
                      <a:r>
                        <a:rPr lang="es-ES_tradnl" sz="1100">
                          <a:effectLst/>
                        </a:rPr>
                        <a:t>3</a:t>
                      </a:r>
                      <a:endParaRPr lang="es-ES_tradnl" sz="1100">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07000"/>
                        </a:lnSpc>
                        <a:spcAft>
                          <a:spcPts val="0"/>
                        </a:spcAft>
                      </a:pPr>
                      <a:r>
                        <a:rPr lang="es-ES_tradnl" sz="1100">
                          <a:effectLst/>
                        </a:rPr>
                        <a:t>Barra de tareas</a:t>
                      </a:r>
                      <a:endParaRPr lang="es-ES_tradnl" sz="1100">
                        <a:effectLst/>
                        <a:latin typeface="Times New Roman" panose="02020603050405020304" pitchFamily="18" charset="0"/>
                        <a:ea typeface="Calibri" panose="020F0502020204030204" pitchFamily="34" charset="0"/>
                      </a:endParaRPr>
                    </a:p>
                  </a:txBody>
                  <a:tcPr marL="68580" marR="68580" marT="0" marB="0"/>
                </a:tc>
              </a:tr>
              <a:tr h="187325">
                <a:tc>
                  <a:txBody>
                    <a:bodyPr/>
                    <a:lstStyle/>
                    <a:p>
                      <a:pPr>
                        <a:lnSpc>
                          <a:spcPct val="107000"/>
                        </a:lnSpc>
                        <a:spcAft>
                          <a:spcPts val="0"/>
                        </a:spcAft>
                      </a:pPr>
                      <a:r>
                        <a:rPr lang="es-ES_tradnl" sz="1100">
                          <a:effectLst/>
                        </a:rPr>
                        <a:t>4</a:t>
                      </a:r>
                      <a:endParaRPr lang="es-ES_tradnl" sz="1100">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07000"/>
                        </a:lnSpc>
                        <a:spcAft>
                          <a:spcPts val="0"/>
                        </a:spcAft>
                      </a:pPr>
                      <a:r>
                        <a:rPr lang="es-ES_tradnl" sz="1100">
                          <a:effectLst/>
                        </a:rPr>
                        <a:t>Ventana del Explorador</a:t>
                      </a:r>
                      <a:endParaRPr lang="es-ES_tradnl" sz="1100">
                        <a:effectLst/>
                        <a:latin typeface="Times New Roman" panose="02020603050405020304" pitchFamily="18" charset="0"/>
                        <a:ea typeface="Calibri" panose="020F0502020204030204" pitchFamily="34" charset="0"/>
                      </a:endParaRPr>
                    </a:p>
                  </a:txBody>
                  <a:tcPr marL="68580" marR="68580" marT="0" marB="0"/>
                </a:tc>
              </a:tr>
              <a:tr h="187325">
                <a:tc>
                  <a:txBody>
                    <a:bodyPr/>
                    <a:lstStyle/>
                    <a:p>
                      <a:pPr>
                        <a:lnSpc>
                          <a:spcPct val="107000"/>
                        </a:lnSpc>
                        <a:spcAft>
                          <a:spcPts val="0"/>
                        </a:spcAft>
                      </a:pPr>
                      <a:r>
                        <a:rPr lang="es-ES_tradnl" sz="1100">
                          <a:effectLst/>
                        </a:rPr>
                        <a:t>5</a:t>
                      </a:r>
                      <a:endParaRPr lang="es-ES_tradnl" sz="1100">
                        <a:effectLst/>
                        <a:latin typeface="Times New Roman" panose="02020603050405020304" pitchFamily="18" charset="0"/>
                        <a:ea typeface="Calibri" panose="020F0502020204030204" pitchFamily="34" charset="0"/>
                      </a:endParaRPr>
                    </a:p>
                  </a:txBody>
                  <a:tcPr marL="68580" marR="68580" marT="0" marB="0"/>
                </a:tc>
                <a:tc>
                  <a:txBody>
                    <a:bodyPr/>
                    <a:lstStyle/>
                    <a:p>
                      <a:pPr>
                        <a:lnSpc>
                          <a:spcPct val="107000"/>
                        </a:lnSpc>
                        <a:spcAft>
                          <a:spcPts val="0"/>
                        </a:spcAft>
                      </a:pPr>
                      <a:r>
                        <a:rPr lang="es-ES_tradnl" sz="1100" dirty="0">
                          <a:effectLst/>
                        </a:rPr>
                        <a:t>Ventana del mapa</a:t>
                      </a:r>
                      <a:endParaRPr lang="es-ES_tradnl" sz="1100" dirty="0">
                        <a:effectLst/>
                        <a:latin typeface="Times New Roman" panose="02020603050405020304" pitchFamily="18" charset="0"/>
                        <a:ea typeface="Calibri" panose="020F0502020204030204" pitchFamily="34" charset="0"/>
                      </a:endParaRPr>
                    </a:p>
                  </a:txBody>
                  <a:tcPr marL="68580" marR="68580" marT="0" marB="0"/>
                </a:tc>
              </a:tr>
            </a:tbl>
          </a:graphicData>
        </a:graphic>
      </p:graphicFrame>
      <p:sp>
        <p:nvSpPr>
          <p:cNvPr id="5" name="Rectángulo 4"/>
          <p:cNvSpPr/>
          <p:nvPr/>
        </p:nvSpPr>
        <p:spPr>
          <a:xfrm>
            <a:off x="9895840" y="4348480"/>
            <a:ext cx="264160" cy="4267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Tree>
    <p:extLst>
      <p:ext uri="{BB962C8B-B14F-4D97-AF65-F5344CB8AC3E}">
        <p14:creationId xmlns:p14="http://schemas.microsoft.com/office/powerpoint/2010/main" val="21124806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_tradnl" dirty="0" smtClean="0"/>
              <a:t>Modelos </a:t>
            </a:r>
            <a:r>
              <a:rPr lang="es-ES_tradnl" dirty="0"/>
              <a:t>de propagación más adecuados para el Distrito Metropolitano de Quito. </a:t>
            </a:r>
          </a:p>
        </p:txBody>
      </p:sp>
      <p:sp>
        <p:nvSpPr>
          <p:cNvPr id="3" name="Content Placeholder 2"/>
          <p:cNvSpPr>
            <a:spLocks noGrp="1"/>
          </p:cNvSpPr>
          <p:nvPr>
            <p:ph idx="1"/>
          </p:nvPr>
        </p:nvSpPr>
        <p:spPr>
          <a:xfrm>
            <a:off x="838200" y="1901825"/>
            <a:ext cx="5772150" cy="4351338"/>
          </a:xfrm>
        </p:spPr>
        <p:txBody>
          <a:bodyPr/>
          <a:lstStyle/>
          <a:p>
            <a:pPr algn="just"/>
            <a:r>
              <a:rPr lang="es-ES_tradnl" dirty="0"/>
              <a:t>No existen un modelo general y preciso debido a lo complicado del ambiente inalámbrico y a los diferentes terrenos y morfologías, por lo tanto, se utilizan diferentes modelos de propagación para diferentes escenarios y rangos de frecuencia. Los modelos típicos de propagación incluyen: </a:t>
            </a:r>
            <a:r>
              <a:rPr lang="es-ES_tradnl" dirty="0" err="1"/>
              <a:t>Okumura-Hata</a:t>
            </a:r>
            <a:r>
              <a:rPr lang="es-ES_tradnl" dirty="0"/>
              <a:t>, Cost231-Hata y </a:t>
            </a:r>
            <a:r>
              <a:rPr lang="es-ES_tradnl" dirty="0" err="1"/>
              <a:t>SPM</a:t>
            </a:r>
            <a:r>
              <a:rPr lang="es-ES_tradnl" dirty="0"/>
              <a:t> </a:t>
            </a:r>
            <a:r>
              <a:rPr lang="es-ES_tradnl" dirty="0" smtClean="0"/>
              <a:t>(</a:t>
            </a:r>
            <a:r>
              <a:rPr lang="es-ES_tradnl" i="1" dirty="0" err="1" smtClean="0"/>
              <a:t>Standar</a:t>
            </a:r>
            <a:r>
              <a:rPr lang="es-ES_tradnl" i="1" dirty="0" smtClean="0"/>
              <a:t> </a:t>
            </a:r>
            <a:r>
              <a:rPr lang="es-ES_tradnl" i="1" dirty="0" err="1"/>
              <a:t>Propagation</a:t>
            </a:r>
            <a:r>
              <a:rPr lang="es-ES_tradnl" i="1" dirty="0"/>
              <a:t> </a:t>
            </a:r>
            <a:r>
              <a:rPr lang="es-ES_tradnl" i="1" dirty="0" err="1"/>
              <a:t>Model</a:t>
            </a:r>
            <a:r>
              <a:rPr lang="es-ES_tradnl" dirty="0"/>
              <a:t>).</a:t>
            </a:r>
          </a:p>
          <a:p>
            <a:endParaRPr lang="es-ES_tradnl" dirty="0"/>
          </a:p>
        </p:txBody>
      </p:sp>
      <p:graphicFrame>
        <p:nvGraphicFramePr>
          <p:cNvPr id="4" name="Table 3"/>
          <p:cNvGraphicFramePr>
            <a:graphicFrameLocks noGrp="1"/>
          </p:cNvGraphicFramePr>
          <p:nvPr>
            <p:extLst>
              <p:ext uri="{D42A27DB-BD31-4B8C-83A1-F6EECF244321}">
                <p14:modId xmlns:p14="http://schemas.microsoft.com/office/powerpoint/2010/main" val="625912315"/>
              </p:ext>
            </p:extLst>
          </p:nvPr>
        </p:nvGraphicFramePr>
        <p:xfrm>
          <a:off x="6610350" y="1901825"/>
          <a:ext cx="5295899" cy="4005262"/>
        </p:xfrm>
        <a:graphic>
          <a:graphicData uri="http://schemas.openxmlformats.org/drawingml/2006/table">
            <a:tbl>
              <a:tblPr firstRow="1" firstCol="1" lastRow="1" lastCol="1" bandRow="1" bandCol="1">
                <a:tableStyleId>{5C22544A-7EE6-4342-B048-85BDC9FD1C3A}</a:tableStyleId>
              </a:tblPr>
              <a:tblGrid>
                <a:gridCol w="943730"/>
                <a:gridCol w="809213"/>
                <a:gridCol w="767905"/>
                <a:gridCol w="1406591"/>
                <a:gridCol w="1368460"/>
              </a:tblGrid>
              <a:tr h="543563">
                <a:tc>
                  <a:txBody>
                    <a:bodyPr/>
                    <a:lstStyle/>
                    <a:p>
                      <a:pPr algn="ctr">
                        <a:lnSpc>
                          <a:spcPct val="107000"/>
                        </a:lnSpc>
                        <a:spcAft>
                          <a:spcPts val="0"/>
                        </a:spcAft>
                      </a:pPr>
                      <a:r>
                        <a:rPr lang="es-ES_tradnl" sz="1100">
                          <a:effectLst/>
                        </a:rPr>
                        <a:t>Mod</a:t>
                      </a:r>
                      <a:r>
                        <a:rPr lang="es-ES_tradnl" sz="1100" spc="-10">
                          <a:effectLst/>
                        </a:rPr>
                        <a:t>e</a:t>
                      </a:r>
                      <a:r>
                        <a:rPr lang="es-ES_tradnl" sz="1100">
                          <a:effectLst/>
                        </a:rPr>
                        <a:t>lo</a:t>
                      </a:r>
                      <a:r>
                        <a:rPr lang="es-ES_tradnl" sz="1100" spc="-35">
                          <a:effectLst/>
                        </a:rPr>
                        <a:t> </a:t>
                      </a:r>
                      <a:r>
                        <a:rPr lang="es-ES_tradnl" sz="1100">
                          <a:effectLst/>
                        </a:rPr>
                        <a:t>de</a:t>
                      </a:r>
                    </a:p>
                    <a:p>
                      <a:pPr algn="ctr">
                        <a:lnSpc>
                          <a:spcPct val="107000"/>
                        </a:lnSpc>
                        <a:spcAft>
                          <a:spcPts val="0"/>
                        </a:spcAft>
                      </a:pPr>
                      <a:r>
                        <a:rPr lang="es-ES_tradnl" sz="1100" spc="5">
                          <a:effectLst/>
                        </a:rPr>
                        <a:t>P</a:t>
                      </a:r>
                      <a:r>
                        <a:rPr lang="es-ES_tradnl" sz="1100">
                          <a:effectLst/>
                        </a:rPr>
                        <a:t>ro</a:t>
                      </a:r>
                      <a:r>
                        <a:rPr lang="es-ES_tradnl" sz="1100" spc="-30">
                          <a:effectLst/>
                        </a:rPr>
                        <a:t>p</a:t>
                      </a:r>
                      <a:r>
                        <a:rPr lang="es-ES_tradnl" sz="1100" spc="-10">
                          <a:effectLst/>
                        </a:rPr>
                        <a:t>a</a:t>
                      </a:r>
                      <a:r>
                        <a:rPr lang="es-ES_tradnl" sz="1100">
                          <a:effectLst/>
                        </a:rPr>
                        <a:t>gación</a:t>
                      </a:r>
                      <a:endParaRPr lang="es-ES_tradnl" sz="11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0"/>
                        </a:spcAft>
                      </a:pPr>
                      <a:r>
                        <a:rPr lang="es-ES_tradnl" sz="1100">
                          <a:effectLst/>
                        </a:rPr>
                        <a:t> </a:t>
                      </a:r>
                    </a:p>
                    <a:p>
                      <a:pPr algn="ctr">
                        <a:lnSpc>
                          <a:spcPct val="107000"/>
                        </a:lnSpc>
                        <a:spcAft>
                          <a:spcPts val="0"/>
                        </a:spcAft>
                      </a:pPr>
                      <a:r>
                        <a:rPr lang="es-ES_tradnl" sz="1100">
                          <a:effectLst/>
                        </a:rPr>
                        <a:t>Fr</a:t>
                      </a:r>
                      <a:r>
                        <a:rPr lang="es-ES_tradnl" sz="1100" spc="-10">
                          <a:effectLst/>
                        </a:rPr>
                        <a:t>e</a:t>
                      </a:r>
                      <a:r>
                        <a:rPr lang="es-ES_tradnl" sz="1100">
                          <a:effectLst/>
                        </a:rPr>
                        <a:t>cu</a:t>
                      </a:r>
                      <a:r>
                        <a:rPr lang="es-ES_tradnl" sz="1100" spc="-10">
                          <a:effectLst/>
                        </a:rPr>
                        <a:t>e</a:t>
                      </a:r>
                      <a:r>
                        <a:rPr lang="es-ES_tradnl" sz="1100" spc="5">
                          <a:effectLst/>
                        </a:rPr>
                        <a:t>n</a:t>
                      </a:r>
                      <a:r>
                        <a:rPr lang="es-ES_tradnl" sz="1100">
                          <a:effectLst/>
                        </a:rPr>
                        <a:t>cia</a:t>
                      </a:r>
                      <a:endParaRPr lang="es-ES_tradnl" sz="11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0"/>
                        </a:spcAft>
                      </a:pPr>
                      <a:r>
                        <a:rPr lang="es-ES_tradnl" sz="1100" spc="-20">
                          <a:effectLst/>
                        </a:rPr>
                        <a:t>T</a:t>
                      </a:r>
                      <a:r>
                        <a:rPr lang="es-ES_tradnl" sz="1100">
                          <a:effectLst/>
                        </a:rPr>
                        <a:t>ipo</a:t>
                      </a:r>
                      <a:r>
                        <a:rPr lang="es-ES_tradnl" sz="1100" spc="-25">
                          <a:effectLst/>
                        </a:rPr>
                        <a:t> </a:t>
                      </a:r>
                      <a:r>
                        <a:rPr lang="es-ES_tradnl" sz="1100">
                          <a:effectLst/>
                        </a:rPr>
                        <a:t>de</a:t>
                      </a:r>
                    </a:p>
                    <a:p>
                      <a:pPr algn="ctr">
                        <a:lnSpc>
                          <a:spcPct val="107000"/>
                        </a:lnSpc>
                        <a:spcAft>
                          <a:spcPts val="0"/>
                        </a:spcAft>
                      </a:pPr>
                      <a:r>
                        <a:rPr lang="es-ES_tradnl" sz="1100" spc="-5">
                          <a:effectLst/>
                        </a:rPr>
                        <a:t>C</a:t>
                      </a:r>
                      <a:r>
                        <a:rPr lang="es-ES_tradnl" sz="1100" spc="-10">
                          <a:effectLst/>
                        </a:rPr>
                        <a:t>e</a:t>
                      </a:r>
                      <a:r>
                        <a:rPr lang="es-ES_tradnl" sz="1100">
                          <a:effectLst/>
                        </a:rPr>
                        <a:t>lda</a:t>
                      </a:r>
                      <a:endParaRPr lang="es-ES_tradnl" sz="11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0"/>
                        </a:spcAft>
                      </a:pPr>
                      <a:r>
                        <a:rPr lang="es-ES_tradnl" sz="1100">
                          <a:effectLst/>
                        </a:rPr>
                        <a:t> </a:t>
                      </a:r>
                    </a:p>
                    <a:p>
                      <a:pPr algn="ctr">
                        <a:lnSpc>
                          <a:spcPct val="107000"/>
                        </a:lnSpc>
                        <a:spcAft>
                          <a:spcPts val="0"/>
                        </a:spcAft>
                      </a:pPr>
                      <a:r>
                        <a:rPr lang="es-ES_tradnl" sz="1100" spc="-5">
                          <a:effectLst/>
                        </a:rPr>
                        <a:t>M</a:t>
                      </a:r>
                      <a:r>
                        <a:rPr lang="es-ES_tradnl" sz="1100">
                          <a:effectLst/>
                        </a:rPr>
                        <a:t>o</a:t>
                      </a:r>
                      <a:r>
                        <a:rPr lang="es-ES_tradnl" sz="1100" spc="5">
                          <a:effectLst/>
                        </a:rPr>
                        <a:t>r</a:t>
                      </a:r>
                      <a:r>
                        <a:rPr lang="es-ES_tradnl" sz="1100" spc="-10">
                          <a:effectLst/>
                        </a:rPr>
                        <a:t>f</a:t>
                      </a:r>
                      <a:r>
                        <a:rPr lang="es-ES_tradnl" sz="1100">
                          <a:effectLst/>
                        </a:rPr>
                        <a:t>olo</a:t>
                      </a:r>
                      <a:r>
                        <a:rPr lang="es-ES_tradnl" sz="1100" spc="-5">
                          <a:effectLst/>
                        </a:rPr>
                        <a:t>g</a:t>
                      </a:r>
                      <a:r>
                        <a:rPr lang="es-ES_tradnl" sz="1100" spc="10">
                          <a:effectLst/>
                        </a:rPr>
                        <a:t>í</a:t>
                      </a:r>
                      <a:r>
                        <a:rPr lang="es-ES_tradnl" sz="1100">
                          <a:effectLst/>
                        </a:rPr>
                        <a:t>a</a:t>
                      </a:r>
                      <a:endParaRPr lang="es-ES_tradnl" sz="11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0"/>
                        </a:spcAft>
                      </a:pPr>
                      <a:r>
                        <a:rPr lang="es-ES_tradnl" sz="1100">
                          <a:effectLst/>
                        </a:rPr>
                        <a:t> </a:t>
                      </a:r>
                    </a:p>
                    <a:p>
                      <a:pPr algn="ctr">
                        <a:lnSpc>
                          <a:spcPct val="107000"/>
                        </a:lnSpc>
                        <a:spcAft>
                          <a:spcPts val="0"/>
                        </a:spcAft>
                      </a:pPr>
                      <a:r>
                        <a:rPr lang="es-ES_tradnl" sz="1100">
                          <a:effectLst/>
                        </a:rPr>
                        <a:t>Comen</a:t>
                      </a:r>
                      <a:r>
                        <a:rPr lang="es-ES_tradnl" sz="1100" spc="-30">
                          <a:effectLst/>
                        </a:rPr>
                        <a:t>t</a:t>
                      </a:r>
                      <a:r>
                        <a:rPr lang="es-ES_tradnl" sz="1100" spc="-10">
                          <a:effectLst/>
                        </a:rPr>
                        <a:t>a</a:t>
                      </a:r>
                      <a:r>
                        <a:rPr lang="es-ES_tradnl" sz="1100">
                          <a:effectLst/>
                        </a:rPr>
                        <a:t>r</a:t>
                      </a:r>
                      <a:r>
                        <a:rPr lang="es-ES_tradnl" sz="1100" spc="10">
                          <a:effectLst/>
                        </a:rPr>
                        <a:t>i</a:t>
                      </a:r>
                      <a:r>
                        <a:rPr lang="es-ES_tradnl" sz="1100">
                          <a:effectLst/>
                        </a:rPr>
                        <a:t>os</a:t>
                      </a:r>
                      <a:endParaRPr lang="es-ES_tradnl" sz="11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tc>
              </a:tr>
              <a:tr h="1236321">
                <a:tc>
                  <a:txBody>
                    <a:bodyPr/>
                    <a:lstStyle/>
                    <a:p>
                      <a:pPr>
                        <a:lnSpc>
                          <a:spcPct val="107000"/>
                        </a:lnSpc>
                        <a:spcAft>
                          <a:spcPts val="0"/>
                        </a:spcAft>
                      </a:pPr>
                      <a:r>
                        <a:rPr lang="es-ES_tradnl" sz="1100">
                          <a:effectLst/>
                        </a:rPr>
                        <a:t> </a:t>
                      </a:r>
                    </a:p>
                    <a:p>
                      <a:pPr>
                        <a:lnSpc>
                          <a:spcPct val="107000"/>
                        </a:lnSpc>
                        <a:spcAft>
                          <a:spcPts val="0"/>
                        </a:spcAft>
                      </a:pPr>
                      <a:r>
                        <a:rPr lang="es-ES_tradnl" sz="1100">
                          <a:effectLst/>
                        </a:rPr>
                        <a:t> </a:t>
                      </a:r>
                    </a:p>
                    <a:p>
                      <a:pPr>
                        <a:lnSpc>
                          <a:spcPct val="107000"/>
                        </a:lnSpc>
                        <a:spcAft>
                          <a:spcPts val="0"/>
                        </a:spcAft>
                      </a:pPr>
                      <a:r>
                        <a:rPr lang="es-ES_tradnl" sz="1100">
                          <a:effectLst/>
                        </a:rPr>
                        <a:t>O</a:t>
                      </a:r>
                      <a:r>
                        <a:rPr lang="es-ES_tradnl" sz="1100" spc="5">
                          <a:effectLst/>
                        </a:rPr>
                        <a:t>k</a:t>
                      </a:r>
                      <a:r>
                        <a:rPr lang="es-ES_tradnl" sz="1100">
                          <a:effectLst/>
                        </a:rPr>
                        <a:t>umura-</a:t>
                      </a:r>
                      <a:r>
                        <a:rPr lang="es-ES_tradnl" sz="1100" spc="5">
                          <a:effectLst/>
                        </a:rPr>
                        <a:t>H</a:t>
                      </a:r>
                      <a:r>
                        <a:rPr lang="es-ES_tradnl" sz="1100" spc="-10">
                          <a:effectLst/>
                        </a:rPr>
                        <a:t>a</a:t>
                      </a:r>
                      <a:r>
                        <a:rPr lang="es-ES_tradnl" sz="1100">
                          <a:effectLst/>
                        </a:rPr>
                        <a:t>ta</a:t>
                      </a:r>
                      <a:endParaRPr lang="es-ES_tradnl" sz="11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S_tradnl" sz="1100">
                          <a:effectLst/>
                        </a:rPr>
                        <a:t> </a:t>
                      </a:r>
                    </a:p>
                    <a:p>
                      <a:pPr>
                        <a:lnSpc>
                          <a:spcPct val="107000"/>
                        </a:lnSpc>
                        <a:spcAft>
                          <a:spcPts val="0"/>
                        </a:spcAft>
                      </a:pPr>
                      <a:r>
                        <a:rPr lang="es-ES_tradnl" sz="1100" spc="-10">
                          <a:effectLst/>
                        </a:rPr>
                        <a:t>1</a:t>
                      </a:r>
                      <a:r>
                        <a:rPr lang="es-ES_tradnl" sz="1100" spc="5">
                          <a:effectLst/>
                        </a:rPr>
                        <a:t>5</a:t>
                      </a:r>
                      <a:r>
                        <a:rPr lang="es-ES_tradnl" sz="1100">
                          <a:effectLst/>
                        </a:rPr>
                        <a:t>0</a:t>
                      </a:r>
                      <a:r>
                        <a:rPr lang="en-US" sz="1100">
                          <a:effectLst/>
                        </a:rPr>
                        <a:t>～</a:t>
                      </a:r>
                      <a:endParaRPr lang="es-ES_tradnl" sz="1100">
                        <a:effectLst/>
                      </a:endParaRPr>
                    </a:p>
                    <a:p>
                      <a:pPr>
                        <a:lnSpc>
                          <a:spcPct val="107000"/>
                        </a:lnSpc>
                        <a:spcAft>
                          <a:spcPts val="0"/>
                        </a:spcAft>
                      </a:pPr>
                      <a:r>
                        <a:rPr lang="es-ES_tradnl" sz="1100" spc="-10">
                          <a:effectLst/>
                        </a:rPr>
                        <a:t>1</a:t>
                      </a:r>
                      <a:r>
                        <a:rPr lang="es-ES_tradnl" sz="1100" spc="5">
                          <a:effectLst/>
                        </a:rPr>
                        <a:t>5</a:t>
                      </a:r>
                      <a:r>
                        <a:rPr lang="es-ES_tradnl" sz="1100">
                          <a:effectLst/>
                        </a:rPr>
                        <a:t>00MHz</a:t>
                      </a:r>
                      <a:endParaRPr lang="es-ES_tradnl" sz="11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S_tradnl" sz="1100">
                          <a:effectLst/>
                        </a:rPr>
                        <a:t> </a:t>
                      </a:r>
                    </a:p>
                    <a:p>
                      <a:pPr>
                        <a:lnSpc>
                          <a:spcPct val="107000"/>
                        </a:lnSpc>
                        <a:spcAft>
                          <a:spcPts val="0"/>
                        </a:spcAft>
                      </a:pPr>
                      <a:r>
                        <a:rPr lang="es-ES_tradnl" sz="1100">
                          <a:effectLst/>
                        </a:rPr>
                        <a:t> </a:t>
                      </a:r>
                    </a:p>
                    <a:p>
                      <a:pPr>
                        <a:lnSpc>
                          <a:spcPct val="107000"/>
                        </a:lnSpc>
                        <a:spcAft>
                          <a:spcPts val="0"/>
                        </a:spcAft>
                      </a:pPr>
                      <a:r>
                        <a:rPr lang="es-ES_tradnl" sz="1100">
                          <a:effectLst/>
                        </a:rPr>
                        <a:t>M</a:t>
                      </a:r>
                      <a:r>
                        <a:rPr lang="es-ES_tradnl" sz="1100" spc="-10">
                          <a:effectLst/>
                        </a:rPr>
                        <a:t>a</a:t>
                      </a:r>
                      <a:r>
                        <a:rPr lang="es-ES_tradnl" sz="1100" spc="10">
                          <a:effectLst/>
                        </a:rPr>
                        <a:t>c</a:t>
                      </a:r>
                      <a:r>
                        <a:rPr lang="es-ES_tradnl" sz="1100" spc="-10">
                          <a:effectLst/>
                        </a:rPr>
                        <a:t>r</a:t>
                      </a:r>
                      <a:r>
                        <a:rPr lang="es-ES_tradnl" sz="1100">
                          <a:effectLst/>
                        </a:rPr>
                        <a:t>o</a:t>
                      </a:r>
                      <a:r>
                        <a:rPr lang="es-ES_tradnl" sz="1100" spc="-25">
                          <a:effectLst/>
                        </a:rPr>
                        <a:t> </a:t>
                      </a:r>
                      <a:r>
                        <a:rPr lang="es-ES_tradnl" sz="1100">
                          <a:effectLst/>
                        </a:rPr>
                        <a:t>C</a:t>
                      </a:r>
                      <a:r>
                        <a:rPr lang="es-ES_tradnl" sz="1100" spc="-10">
                          <a:effectLst/>
                        </a:rPr>
                        <a:t>e</a:t>
                      </a:r>
                      <a:r>
                        <a:rPr lang="es-ES_tradnl" sz="1100" spc="5">
                          <a:effectLst/>
                        </a:rPr>
                        <a:t>ld</a:t>
                      </a:r>
                      <a:r>
                        <a:rPr lang="es-ES_tradnl" sz="1100">
                          <a:effectLst/>
                        </a:rPr>
                        <a:t>a</a:t>
                      </a:r>
                    </a:p>
                    <a:p>
                      <a:pPr>
                        <a:lnSpc>
                          <a:spcPct val="107000"/>
                        </a:lnSpc>
                        <a:spcAft>
                          <a:spcPts val="0"/>
                        </a:spcAft>
                      </a:pPr>
                      <a:r>
                        <a:rPr lang="es-ES_tradnl" sz="1100" spc="-10">
                          <a:effectLst/>
                        </a:rPr>
                        <a:t>1</a:t>
                      </a:r>
                      <a:r>
                        <a:rPr lang="es-ES_tradnl" sz="1100" spc="5">
                          <a:effectLst/>
                        </a:rPr>
                        <a:t>-</a:t>
                      </a:r>
                      <a:r>
                        <a:rPr lang="es-ES_tradnl" sz="1100">
                          <a:effectLst/>
                        </a:rPr>
                        <a:t>2</a:t>
                      </a:r>
                      <a:r>
                        <a:rPr lang="es-ES_tradnl" sz="1100" spc="-10">
                          <a:effectLst/>
                        </a:rPr>
                        <a:t>0</a:t>
                      </a:r>
                      <a:r>
                        <a:rPr lang="es-ES_tradnl" sz="1100" spc="5">
                          <a:effectLst/>
                        </a:rPr>
                        <a:t>k</a:t>
                      </a:r>
                      <a:r>
                        <a:rPr lang="es-ES_tradnl" sz="1100">
                          <a:effectLst/>
                        </a:rPr>
                        <a:t>m</a:t>
                      </a:r>
                      <a:endParaRPr lang="es-ES_tradnl" sz="11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S_tradnl" sz="1100">
                          <a:effectLst/>
                        </a:rPr>
                        <a:t> </a:t>
                      </a:r>
                    </a:p>
                    <a:p>
                      <a:pPr>
                        <a:lnSpc>
                          <a:spcPct val="107000"/>
                        </a:lnSpc>
                        <a:spcAft>
                          <a:spcPts val="0"/>
                        </a:spcAft>
                      </a:pPr>
                      <a:r>
                        <a:rPr lang="es-ES_tradnl" sz="1100">
                          <a:effectLst/>
                        </a:rPr>
                        <a:t>Ur</a:t>
                      </a:r>
                      <a:r>
                        <a:rPr lang="es-ES_tradnl" sz="1100" spc="5">
                          <a:effectLst/>
                        </a:rPr>
                        <a:t>b</a:t>
                      </a:r>
                      <a:r>
                        <a:rPr lang="es-ES_tradnl" sz="1100">
                          <a:effectLst/>
                        </a:rPr>
                        <a:t>an</a:t>
                      </a:r>
                      <a:r>
                        <a:rPr lang="es-ES_tradnl" sz="1100" spc="-10">
                          <a:effectLst/>
                        </a:rPr>
                        <a:t>o</a:t>
                      </a:r>
                      <a:r>
                        <a:rPr lang="es-ES_tradnl" sz="1100">
                          <a:effectLst/>
                        </a:rPr>
                        <a:t>,</a:t>
                      </a:r>
                      <a:r>
                        <a:rPr lang="es-ES_tradnl" sz="1100" spc="-30">
                          <a:effectLst/>
                        </a:rPr>
                        <a:t> </a:t>
                      </a:r>
                      <a:r>
                        <a:rPr lang="es-ES_tradnl" sz="1100">
                          <a:effectLst/>
                        </a:rPr>
                        <a:t>Suburba</a:t>
                      </a:r>
                      <a:r>
                        <a:rPr lang="es-ES_tradnl" sz="1100" spc="5">
                          <a:effectLst/>
                        </a:rPr>
                        <a:t>n</a:t>
                      </a:r>
                      <a:r>
                        <a:rPr lang="es-ES_tradnl" sz="1100" spc="-10">
                          <a:effectLst/>
                        </a:rPr>
                        <a:t>o</a:t>
                      </a:r>
                      <a:r>
                        <a:rPr lang="es-ES_tradnl" sz="1100">
                          <a:effectLst/>
                        </a:rPr>
                        <a:t>,</a:t>
                      </a:r>
                      <a:r>
                        <a:rPr lang="es-ES_tradnl" sz="1100" spc="-40">
                          <a:effectLst/>
                        </a:rPr>
                        <a:t> </a:t>
                      </a:r>
                      <a:r>
                        <a:rPr lang="es-ES_tradnl" sz="1100">
                          <a:effectLst/>
                        </a:rPr>
                        <a:t>R</a:t>
                      </a:r>
                      <a:r>
                        <a:rPr lang="es-ES_tradnl" sz="1100" spc="-10">
                          <a:effectLst/>
                        </a:rPr>
                        <a:t>u</a:t>
                      </a:r>
                      <a:r>
                        <a:rPr lang="es-ES_tradnl" sz="1100" spc="5">
                          <a:effectLst/>
                        </a:rPr>
                        <a:t>r</a:t>
                      </a:r>
                      <a:r>
                        <a:rPr lang="es-ES_tradnl" sz="1100">
                          <a:effectLst/>
                        </a:rPr>
                        <a:t>al. </a:t>
                      </a:r>
                      <a:r>
                        <a:rPr lang="es-ES_tradnl" sz="1100" spc="-10">
                          <a:effectLst/>
                        </a:rPr>
                        <a:t>L</a:t>
                      </a:r>
                      <a:r>
                        <a:rPr lang="es-ES_tradnl" sz="1100">
                          <a:effectLst/>
                        </a:rPr>
                        <a:t>a</a:t>
                      </a:r>
                      <a:r>
                        <a:rPr lang="es-ES_tradnl" sz="1100" spc="-10">
                          <a:effectLst/>
                        </a:rPr>
                        <a:t> </a:t>
                      </a:r>
                      <a:r>
                        <a:rPr lang="es-ES_tradnl" sz="1100" spc="5">
                          <a:effectLst/>
                        </a:rPr>
                        <a:t>a</a:t>
                      </a:r>
                      <a:r>
                        <a:rPr lang="es-ES_tradnl" sz="1100" spc="-10">
                          <a:effectLst/>
                        </a:rPr>
                        <a:t>n</a:t>
                      </a:r>
                      <a:r>
                        <a:rPr lang="es-ES_tradnl" sz="1100">
                          <a:effectLst/>
                        </a:rPr>
                        <a:t>t</a:t>
                      </a:r>
                      <a:r>
                        <a:rPr lang="es-ES_tradnl" sz="1100" spc="5">
                          <a:effectLst/>
                        </a:rPr>
                        <a:t>e</a:t>
                      </a:r>
                      <a:r>
                        <a:rPr lang="es-ES_tradnl" sz="1100" spc="-10">
                          <a:effectLst/>
                        </a:rPr>
                        <a:t>n</a:t>
                      </a:r>
                      <a:r>
                        <a:rPr lang="es-ES_tradnl" sz="1100">
                          <a:effectLst/>
                        </a:rPr>
                        <a:t>a</a:t>
                      </a:r>
                      <a:r>
                        <a:rPr lang="es-ES_tradnl" sz="1100" spc="-30">
                          <a:effectLst/>
                        </a:rPr>
                        <a:t> </a:t>
                      </a:r>
                      <a:r>
                        <a:rPr lang="es-ES_tradnl" sz="1100">
                          <a:effectLst/>
                        </a:rPr>
                        <a:t>e</a:t>
                      </a:r>
                      <a:r>
                        <a:rPr lang="es-ES_tradnl" sz="1100" spc="5">
                          <a:effectLst/>
                        </a:rPr>
                        <a:t>s</a:t>
                      </a:r>
                      <a:r>
                        <a:rPr lang="es-ES_tradnl" sz="1100">
                          <a:effectLst/>
                        </a:rPr>
                        <a:t>tá</a:t>
                      </a:r>
                      <a:r>
                        <a:rPr lang="es-ES_tradnl" sz="1100" spc="-20">
                          <a:effectLst/>
                        </a:rPr>
                        <a:t> </a:t>
                      </a:r>
                      <a:r>
                        <a:rPr lang="es-ES_tradnl" sz="1100" spc="-10">
                          <a:effectLst/>
                        </a:rPr>
                        <a:t>u</a:t>
                      </a:r>
                      <a:r>
                        <a:rPr lang="es-ES_tradnl" sz="1100">
                          <a:effectLst/>
                        </a:rPr>
                        <a:t>bi</a:t>
                      </a:r>
                      <a:r>
                        <a:rPr lang="es-ES_tradnl" sz="1100" spc="5">
                          <a:effectLst/>
                        </a:rPr>
                        <a:t>c</a:t>
                      </a:r>
                      <a:r>
                        <a:rPr lang="es-ES_tradnl" sz="1100">
                          <a:effectLst/>
                        </a:rPr>
                        <a:t>a</a:t>
                      </a:r>
                      <a:r>
                        <a:rPr lang="es-ES_tradnl" sz="1100" spc="5">
                          <a:effectLst/>
                        </a:rPr>
                        <a:t>d</a:t>
                      </a:r>
                      <a:r>
                        <a:rPr lang="es-ES_tradnl" sz="1100">
                          <a:effectLst/>
                        </a:rPr>
                        <a:t>a s</a:t>
                      </a:r>
                      <a:r>
                        <a:rPr lang="es-ES_tradnl" sz="1100" spc="-10">
                          <a:effectLst/>
                        </a:rPr>
                        <a:t>o</a:t>
                      </a:r>
                      <a:r>
                        <a:rPr lang="es-ES_tradnl" sz="1100">
                          <a:effectLst/>
                        </a:rPr>
                        <a:t>b</a:t>
                      </a:r>
                      <a:r>
                        <a:rPr lang="es-ES_tradnl" sz="1100" spc="5">
                          <a:effectLst/>
                        </a:rPr>
                        <a:t>r</a:t>
                      </a:r>
                      <a:r>
                        <a:rPr lang="es-ES_tradnl" sz="1100">
                          <a:effectLst/>
                        </a:rPr>
                        <a:t>e</a:t>
                      </a:r>
                      <a:r>
                        <a:rPr lang="es-ES_tradnl" sz="1100" spc="-25">
                          <a:effectLst/>
                        </a:rPr>
                        <a:t> </a:t>
                      </a:r>
                      <a:r>
                        <a:rPr lang="es-ES_tradnl" sz="1100" spc="-5">
                          <a:effectLst/>
                        </a:rPr>
                        <a:t>l</a:t>
                      </a:r>
                      <a:r>
                        <a:rPr lang="es-ES_tradnl" sz="1100">
                          <a:effectLst/>
                        </a:rPr>
                        <a:t>os</a:t>
                      </a:r>
                      <a:r>
                        <a:rPr lang="es-ES_tradnl" sz="1100" spc="-10">
                          <a:effectLst/>
                        </a:rPr>
                        <a:t> </a:t>
                      </a:r>
                      <a:r>
                        <a:rPr lang="es-ES_tradnl" sz="1100">
                          <a:effectLst/>
                        </a:rPr>
                        <a:t>te</a:t>
                      </a:r>
                      <a:r>
                        <a:rPr lang="es-ES_tradnl" sz="1100" spc="-5">
                          <a:effectLst/>
                        </a:rPr>
                        <a:t>c</a:t>
                      </a:r>
                      <a:r>
                        <a:rPr lang="es-ES_tradnl" sz="1100">
                          <a:effectLst/>
                        </a:rPr>
                        <a:t>ho </a:t>
                      </a:r>
                      <a:r>
                        <a:rPr lang="es-ES_tradnl" sz="1100" spc="5">
                          <a:effectLst/>
                        </a:rPr>
                        <a:t>c</a:t>
                      </a:r>
                      <a:r>
                        <a:rPr lang="es-ES_tradnl" sz="1100">
                          <a:effectLst/>
                        </a:rPr>
                        <a:t>ir</a:t>
                      </a:r>
                      <a:r>
                        <a:rPr lang="es-ES_tradnl" sz="1100" spc="5">
                          <a:effectLst/>
                        </a:rPr>
                        <a:t>c</a:t>
                      </a:r>
                      <a:r>
                        <a:rPr lang="es-ES_tradnl" sz="1100">
                          <a:effectLst/>
                        </a:rPr>
                        <a:t>u</a:t>
                      </a:r>
                      <a:r>
                        <a:rPr lang="es-ES_tradnl" sz="1100" spc="-10">
                          <a:effectLst/>
                        </a:rPr>
                        <a:t>n</a:t>
                      </a:r>
                      <a:r>
                        <a:rPr lang="es-ES_tradnl" sz="1100" spc="5">
                          <a:effectLst/>
                        </a:rPr>
                        <a:t>d</a:t>
                      </a:r>
                      <a:r>
                        <a:rPr lang="es-ES_tradnl" sz="1100" spc="-10">
                          <a:effectLst/>
                        </a:rPr>
                        <a:t>a</a:t>
                      </a:r>
                      <a:r>
                        <a:rPr lang="es-ES_tradnl" sz="1100">
                          <a:effectLst/>
                        </a:rPr>
                        <a:t>ntes</a:t>
                      </a:r>
                      <a:endParaRPr lang="es-ES_tradnl" sz="11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S_tradnl" sz="1100">
                          <a:effectLst/>
                        </a:rPr>
                        <a:t> </a:t>
                      </a:r>
                    </a:p>
                    <a:p>
                      <a:pPr>
                        <a:lnSpc>
                          <a:spcPct val="107000"/>
                        </a:lnSpc>
                        <a:spcAft>
                          <a:spcPts val="0"/>
                        </a:spcAft>
                      </a:pPr>
                      <a:r>
                        <a:rPr lang="es-ES_tradnl" sz="1100">
                          <a:effectLst/>
                        </a:rPr>
                        <a:t> </a:t>
                      </a:r>
                    </a:p>
                    <a:p>
                      <a:pPr>
                        <a:lnSpc>
                          <a:spcPct val="107000"/>
                        </a:lnSpc>
                        <a:spcAft>
                          <a:spcPts val="0"/>
                        </a:spcAft>
                      </a:pPr>
                      <a:r>
                        <a:rPr lang="es-ES_tradnl" sz="1100">
                          <a:effectLst/>
                        </a:rPr>
                        <a:t>Imi</a:t>
                      </a:r>
                      <a:r>
                        <a:rPr lang="es-ES_tradnl" sz="1100" spc="-10">
                          <a:effectLst/>
                        </a:rPr>
                        <a:t>t</a:t>
                      </a:r>
                      <a:r>
                        <a:rPr lang="es-ES_tradnl" sz="1100">
                          <a:effectLst/>
                        </a:rPr>
                        <a:t>a</a:t>
                      </a:r>
                      <a:r>
                        <a:rPr lang="es-ES_tradnl" sz="1100" spc="-20">
                          <a:effectLst/>
                        </a:rPr>
                        <a:t> </a:t>
                      </a:r>
                      <a:r>
                        <a:rPr lang="es-ES_tradnl" sz="1100">
                          <a:effectLst/>
                        </a:rPr>
                        <a:t>la</a:t>
                      </a:r>
                      <a:r>
                        <a:rPr lang="es-ES_tradnl" sz="1100" spc="-15">
                          <a:effectLst/>
                        </a:rPr>
                        <a:t> </a:t>
                      </a:r>
                      <a:r>
                        <a:rPr lang="es-ES_tradnl" sz="1100" spc="5">
                          <a:effectLst/>
                        </a:rPr>
                        <a:t>c</a:t>
                      </a:r>
                      <a:r>
                        <a:rPr lang="es-ES_tradnl" sz="1100" spc="-10">
                          <a:effectLst/>
                        </a:rPr>
                        <a:t>u</a:t>
                      </a:r>
                      <a:r>
                        <a:rPr lang="es-ES_tradnl" sz="1100">
                          <a:effectLst/>
                        </a:rPr>
                        <a:t>r</a:t>
                      </a:r>
                      <a:r>
                        <a:rPr lang="es-ES_tradnl" sz="1100" spc="5">
                          <a:effectLst/>
                        </a:rPr>
                        <a:t>v</a:t>
                      </a:r>
                      <a:r>
                        <a:rPr lang="es-ES_tradnl" sz="1100">
                          <a:effectLst/>
                        </a:rPr>
                        <a:t>a</a:t>
                      </a:r>
                      <a:r>
                        <a:rPr lang="es-ES_tradnl" sz="1100" spc="-20">
                          <a:effectLst/>
                        </a:rPr>
                        <a:t> </a:t>
                      </a:r>
                      <a:r>
                        <a:rPr lang="es-ES_tradnl" sz="1100" spc="-5">
                          <a:effectLst/>
                        </a:rPr>
                        <a:t>O</a:t>
                      </a:r>
                      <a:r>
                        <a:rPr lang="es-ES_tradnl" sz="1100" spc="5">
                          <a:effectLst/>
                        </a:rPr>
                        <a:t>k</a:t>
                      </a:r>
                      <a:r>
                        <a:rPr lang="es-ES_tradnl" sz="1100">
                          <a:effectLst/>
                        </a:rPr>
                        <a:t>umu</a:t>
                      </a:r>
                      <a:r>
                        <a:rPr lang="es-ES_tradnl" sz="1100" spc="5">
                          <a:effectLst/>
                        </a:rPr>
                        <a:t>r</a:t>
                      </a:r>
                      <a:r>
                        <a:rPr lang="es-ES_tradnl" sz="1100">
                          <a:effectLst/>
                        </a:rPr>
                        <a:t>a</a:t>
                      </a:r>
                      <a:endParaRPr lang="es-ES_tradnl" sz="11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tc>
              </a:tr>
              <a:tr h="1236321">
                <a:tc>
                  <a:txBody>
                    <a:bodyPr/>
                    <a:lstStyle/>
                    <a:p>
                      <a:pPr>
                        <a:lnSpc>
                          <a:spcPct val="107000"/>
                        </a:lnSpc>
                        <a:spcAft>
                          <a:spcPts val="0"/>
                        </a:spcAft>
                      </a:pPr>
                      <a:r>
                        <a:rPr lang="es-ES_tradnl" sz="1100">
                          <a:effectLst/>
                        </a:rPr>
                        <a:t> </a:t>
                      </a:r>
                    </a:p>
                    <a:p>
                      <a:pPr>
                        <a:lnSpc>
                          <a:spcPct val="107000"/>
                        </a:lnSpc>
                        <a:spcAft>
                          <a:spcPts val="0"/>
                        </a:spcAft>
                      </a:pPr>
                      <a:r>
                        <a:rPr lang="es-ES_tradnl" sz="1100">
                          <a:effectLst/>
                        </a:rPr>
                        <a:t> </a:t>
                      </a:r>
                    </a:p>
                    <a:p>
                      <a:pPr>
                        <a:lnSpc>
                          <a:spcPct val="107000"/>
                        </a:lnSpc>
                        <a:spcAft>
                          <a:spcPts val="0"/>
                        </a:spcAft>
                      </a:pPr>
                      <a:r>
                        <a:rPr lang="es-ES_tradnl" sz="1100" spc="-10">
                          <a:effectLst/>
                        </a:rPr>
                        <a:t>C</a:t>
                      </a:r>
                      <a:r>
                        <a:rPr lang="es-ES_tradnl" sz="1100" spc="5">
                          <a:effectLst/>
                        </a:rPr>
                        <a:t>O</a:t>
                      </a:r>
                      <a:r>
                        <a:rPr lang="es-ES_tradnl" sz="1100">
                          <a:effectLst/>
                        </a:rPr>
                        <a:t>ST</a:t>
                      </a:r>
                      <a:r>
                        <a:rPr lang="es-ES_tradnl" sz="1100" spc="-45">
                          <a:effectLst/>
                        </a:rPr>
                        <a:t> </a:t>
                      </a:r>
                      <a:r>
                        <a:rPr lang="es-ES_tradnl" sz="1100" spc="-10">
                          <a:effectLst/>
                        </a:rPr>
                        <a:t>2</a:t>
                      </a:r>
                      <a:r>
                        <a:rPr lang="es-ES_tradnl" sz="1100">
                          <a:effectLst/>
                        </a:rPr>
                        <a:t>31-</a:t>
                      </a:r>
                      <a:r>
                        <a:rPr lang="es-ES_tradnl" sz="1100" spc="5">
                          <a:effectLst/>
                        </a:rPr>
                        <a:t>H</a:t>
                      </a:r>
                      <a:r>
                        <a:rPr lang="es-ES_tradnl" sz="1100" spc="-10">
                          <a:effectLst/>
                        </a:rPr>
                        <a:t>a</a:t>
                      </a:r>
                      <a:r>
                        <a:rPr lang="es-ES_tradnl" sz="1100">
                          <a:effectLst/>
                        </a:rPr>
                        <a:t>ta</a:t>
                      </a:r>
                      <a:endParaRPr lang="es-ES_tradnl" sz="11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S_tradnl" sz="1100">
                          <a:effectLst/>
                        </a:rPr>
                        <a:t> </a:t>
                      </a:r>
                    </a:p>
                    <a:p>
                      <a:pPr>
                        <a:lnSpc>
                          <a:spcPct val="107000"/>
                        </a:lnSpc>
                        <a:spcAft>
                          <a:spcPts val="0"/>
                        </a:spcAft>
                      </a:pPr>
                      <a:r>
                        <a:rPr lang="es-ES_tradnl" sz="1100" spc="-10">
                          <a:effectLst/>
                        </a:rPr>
                        <a:t>1</a:t>
                      </a:r>
                      <a:r>
                        <a:rPr lang="es-ES_tradnl" sz="1100" spc="5">
                          <a:effectLst/>
                        </a:rPr>
                        <a:t>5</a:t>
                      </a:r>
                      <a:r>
                        <a:rPr lang="es-ES_tradnl" sz="1100">
                          <a:effectLst/>
                        </a:rPr>
                        <a:t>00</a:t>
                      </a:r>
                      <a:r>
                        <a:rPr lang="en-US" sz="1100">
                          <a:effectLst/>
                        </a:rPr>
                        <a:t>～</a:t>
                      </a:r>
                      <a:endParaRPr lang="es-ES_tradnl" sz="1100">
                        <a:effectLst/>
                      </a:endParaRPr>
                    </a:p>
                    <a:p>
                      <a:pPr>
                        <a:lnSpc>
                          <a:spcPct val="107000"/>
                        </a:lnSpc>
                        <a:spcAft>
                          <a:spcPts val="0"/>
                        </a:spcAft>
                      </a:pPr>
                      <a:r>
                        <a:rPr lang="es-ES_tradnl" sz="1100" spc="-10">
                          <a:effectLst/>
                        </a:rPr>
                        <a:t>2</a:t>
                      </a:r>
                      <a:r>
                        <a:rPr lang="es-ES_tradnl" sz="1100" spc="5">
                          <a:effectLst/>
                        </a:rPr>
                        <a:t>0</a:t>
                      </a:r>
                      <a:r>
                        <a:rPr lang="es-ES_tradnl" sz="1100">
                          <a:effectLst/>
                        </a:rPr>
                        <a:t>00MHz</a:t>
                      </a:r>
                      <a:endParaRPr lang="es-ES_tradnl" sz="11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S_tradnl" sz="1100">
                          <a:effectLst/>
                        </a:rPr>
                        <a:t> </a:t>
                      </a:r>
                    </a:p>
                    <a:p>
                      <a:pPr>
                        <a:lnSpc>
                          <a:spcPct val="107000"/>
                        </a:lnSpc>
                        <a:spcAft>
                          <a:spcPts val="0"/>
                        </a:spcAft>
                      </a:pPr>
                      <a:r>
                        <a:rPr lang="es-ES_tradnl" sz="1100">
                          <a:effectLst/>
                        </a:rPr>
                        <a:t> </a:t>
                      </a:r>
                    </a:p>
                    <a:p>
                      <a:pPr>
                        <a:lnSpc>
                          <a:spcPct val="107000"/>
                        </a:lnSpc>
                        <a:spcAft>
                          <a:spcPts val="0"/>
                        </a:spcAft>
                      </a:pPr>
                      <a:r>
                        <a:rPr lang="es-ES_tradnl" sz="1100">
                          <a:effectLst/>
                        </a:rPr>
                        <a:t>M</a:t>
                      </a:r>
                      <a:r>
                        <a:rPr lang="es-ES_tradnl" sz="1100" spc="-10">
                          <a:effectLst/>
                        </a:rPr>
                        <a:t>a</a:t>
                      </a:r>
                      <a:r>
                        <a:rPr lang="es-ES_tradnl" sz="1100" spc="10">
                          <a:effectLst/>
                        </a:rPr>
                        <a:t>c</a:t>
                      </a:r>
                      <a:r>
                        <a:rPr lang="es-ES_tradnl" sz="1100" spc="-10">
                          <a:effectLst/>
                        </a:rPr>
                        <a:t>r</a:t>
                      </a:r>
                      <a:r>
                        <a:rPr lang="es-ES_tradnl" sz="1100">
                          <a:effectLst/>
                        </a:rPr>
                        <a:t>o</a:t>
                      </a:r>
                      <a:r>
                        <a:rPr lang="es-ES_tradnl" sz="1100" spc="-25">
                          <a:effectLst/>
                        </a:rPr>
                        <a:t> </a:t>
                      </a:r>
                      <a:r>
                        <a:rPr lang="es-ES_tradnl" sz="1100">
                          <a:effectLst/>
                        </a:rPr>
                        <a:t>C</a:t>
                      </a:r>
                      <a:r>
                        <a:rPr lang="es-ES_tradnl" sz="1100" spc="-10">
                          <a:effectLst/>
                        </a:rPr>
                        <a:t>e</a:t>
                      </a:r>
                      <a:r>
                        <a:rPr lang="es-ES_tradnl" sz="1100" spc="5">
                          <a:effectLst/>
                        </a:rPr>
                        <a:t>ld</a:t>
                      </a:r>
                      <a:r>
                        <a:rPr lang="es-ES_tradnl" sz="1100">
                          <a:effectLst/>
                        </a:rPr>
                        <a:t>a</a:t>
                      </a:r>
                    </a:p>
                    <a:p>
                      <a:pPr>
                        <a:lnSpc>
                          <a:spcPct val="107000"/>
                        </a:lnSpc>
                        <a:spcAft>
                          <a:spcPts val="0"/>
                        </a:spcAft>
                      </a:pPr>
                      <a:r>
                        <a:rPr lang="es-ES_tradnl" sz="1100" spc="-10">
                          <a:effectLst/>
                        </a:rPr>
                        <a:t>1</a:t>
                      </a:r>
                      <a:r>
                        <a:rPr lang="es-ES_tradnl" sz="1100" spc="5">
                          <a:effectLst/>
                        </a:rPr>
                        <a:t>-</a:t>
                      </a:r>
                      <a:r>
                        <a:rPr lang="es-ES_tradnl" sz="1100">
                          <a:effectLst/>
                        </a:rPr>
                        <a:t>2</a:t>
                      </a:r>
                      <a:r>
                        <a:rPr lang="es-ES_tradnl" sz="1100" spc="-10">
                          <a:effectLst/>
                        </a:rPr>
                        <a:t>0</a:t>
                      </a:r>
                      <a:r>
                        <a:rPr lang="es-ES_tradnl" sz="1100" spc="5">
                          <a:effectLst/>
                        </a:rPr>
                        <a:t>k</a:t>
                      </a:r>
                      <a:r>
                        <a:rPr lang="es-ES_tradnl" sz="1100">
                          <a:effectLst/>
                        </a:rPr>
                        <a:t>m</a:t>
                      </a:r>
                      <a:endParaRPr lang="es-ES_tradnl" sz="11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S_tradnl" sz="1100">
                          <a:effectLst/>
                        </a:rPr>
                        <a:t> </a:t>
                      </a:r>
                    </a:p>
                    <a:p>
                      <a:pPr>
                        <a:lnSpc>
                          <a:spcPct val="107000"/>
                        </a:lnSpc>
                        <a:spcAft>
                          <a:spcPts val="0"/>
                        </a:spcAft>
                      </a:pPr>
                      <a:r>
                        <a:rPr lang="es-ES_tradnl" sz="1100">
                          <a:effectLst/>
                        </a:rPr>
                        <a:t>Ur</a:t>
                      </a:r>
                      <a:r>
                        <a:rPr lang="es-ES_tradnl" sz="1100" spc="5">
                          <a:effectLst/>
                        </a:rPr>
                        <a:t>b</a:t>
                      </a:r>
                      <a:r>
                        <a:rPr lang="es-ES_tradnl" sz="1100">
                          <a:effectLst/>
                        </a:rPr>
                        <a:t>an</a:t>
                      </a:r>
                      <a:r>
                        <a:rPr lang="es-ES_tradnl" sz="1100" spc="-10">
                          <a:effectLst/>
                        </a:rPr>
                        <a:t>o</a:t>
                      </a:r>
                      <a:r>
                        <a:rPr lang="es-ES_tradnl" sz="1100">
                          <a:effectLst/>
                        </a:rPr>
                        <a:t>,</a:t>
                      </a:r>
                      <a:r>
                        <a:rPr lang="es-ES_tradnl" sz="1100" spc="-30">
                          <a:effectLst/>
                        </a:rPr>
                        <a:t> </a:t>
                      </a:r>
                      <a:r>
                        <a:rPr lang="es-ES_tradnl" sz="1100">
                          <a:effectLst/>
                        </a:rPr>
                        <a:t>Suburba</a:t>
                      </a:r>
                      <a:r>
                        <a:rPr lang="es-ES_tradnl" sz="1100" spc="5">
                          <a:effectLst/>
                        </a:rPr>
                        <a:t>n</a:t>
                      </a:r>
                      <a:r>
                        <a:rPr lang="es-ES_tradnl" sz="1100" spc="-10">
                          <a:effectLst/>
                        </a:rPr>
                        <a:t>o</a:t>
                      </a:r>
                      <a:r>
                        <a:rPr lang="es-ES_tradnl" sz="1100">
                          <a:effectLst/>
                        </a:rPr>
                        <a:t>,</a:t>
                      </a:r>
                      <a:r>
                        <a:rPr lang="es-ES_tradnl" sz="1100" spc="-40">
                          <a:effectLst/>
                        </a:rPr>
                        <a:t> </a:t>
                      </a:r>
                      <a:r>
                        <a:rPr lang="es-ES_tradnl" sz="1100">
                          <a:effectLst/>
                        </a:rPr>
                        <a:t>R</a:t>
                      </a:r>
                      <a:r>
                        <a:rPr lang="es-ES_tradnl" sz="1100" spc="-10">
                          <a:effectLst/>
                        </a:rPr>
                        <a:t>u</a:t>
                      </a:r>
                      <a:r>
                        <a:rPr lang="es-ES_tradnl" sz="1100" spc="5">
                          <a:effectLst/>
                        </a:rPr>
                        <a:t>r</a:t>
                      </a:r>
                      <a:r>
                        <a:rPr lang="es-ES_tradnl" sz="1100">
                          <a:effectLst/>
                        </a:rPr>
                        <a:t>al. </a:t>
                      </a:r>
                      <a:r>
                        <a:rPr lang="es-ES_tradnl" sz="1100" spc="-10">
                          <a:effectLst/>
                        </a:rPr>
                        <a:t>L</a:t>
                      </a:r>
                      <a:r>
                        <a:rPr lang="es-ES_tradnl" sz="1100">
                          <a:effectLst/>
                        </a:rPr>
                        <a:t>a</a:t>
                      </a:r>
                      <a:r>
                        <a:rPr lang="es-ES_tradnl" sz="1100" spc="-10">
                          <a:effectLst/>
                        </a:rPr>
                        <a:t> </a:t>
                      </a:r>
                      <a:r>
                        <a:rPr lang="es-ES_tradnl" sz="1100" spc="5">
                          <a:effectLst/>
                        </a:rPr>
                        <a:t>a</a:t>
                      </a:r>
                      <a:r>
                        <a:rPr lang="es-ES_tradnl" sz="1100" spc="-10">
                          <a:effectLst/>
                        </a:rPr>
                        <a:t>n</a:t>
                      </a:r>
                      <a:r>
                        <a:rPr lang="es-ES_tradnl" sz="1100">
                          <a:effectLst/>
                        </a:rPr>
                        <a:t>t</a:t>
                      </a:r>
                      <a:r>
                        <a:rPr lang="es-ES_tradnl" sz="1100" spc="5">
                          <a:effectLst/>
                        </a:rPr>
                        <a:t>e</a:t>
                      </a:r>
                      <a:r>
                        <a:rPr lang="es-ES_tradnl" sz="1100" spc="-10">
                          <a:effectLst/>
                        </a:rPr>
                        <a:t>n</a:t>
                      </a:r>
                      <a:r>
                        <a:rPr lang="es-ES_tradnl" sz="1100">
                          <a:effectLst/>
                        </a:rPr>
                        <a:t>a</a:t>
                      </a:r>
                      <a:r>
                        <a:rPr lang="es-ES_tradnl" sz="1100" spc="-30">
                          <a:effectLst/>
                        </a:rPr>
                        <a:t> </a:t>
                      </a:r>
                      <a:r>
                        <a:rPr lang="es-ES_tradnl" sz="1100">
                          <a:effectLst/>
                        </a:rPr>
                        <a:t>e</a:t>
                      </a:r>
                      <a:r>
                        <a:rPr lang="es-ES_tradnl" sz="1100" spc="5">
                          <a:effectLst/>
                        </a:rPr>
                        <a:t>s</a:t>
                      </a:r>
                      <a:r>
                        <a:rPr lang="es-ES_tradnl" sz="1100">
                          <a:effectLst/>
                        </a:rPr>
                        <a:t>tá</a:t>
                      </a:r>
                      <a:r>
                        <a:rPr lang="es-ES_tradnl" sz="1100" spc="-20">
                          <a:effectLst/>
                        </a:rPr>
                        <a:t> </a:t>
                      </a:r>
                      <a:r>
                        <a:rPr lang="es-ES_tradnl" sz="1100" spc="-10">
                          <a:effectLst/>
                        </a:rPr>
                        <a:t>u</a:t>
                      </a:r>
                      <a:r>
                        <a:rPr lang="es-ES_tradnl" sz="1100">
                          <a:effectLst/>
                        </a:rPr>
                        <a:t>bi</a:t>
                      </a:r>
                      <a:r>
                        <a:rPr lang="es-ES_tradnl" sz="1100" spc="5">
                          <a:effectLst/>
                        </a:rPr>
                        <a:t>c</a:t>
                      </a:r>
                      <a:r>
                        <a:rPr lang="es-ES_tradnl" sz="1100">
                          <a:effectLst/>
                        </a:rPr>
                        <a:t>a</a:t>
                      </a:r>
                      <a:r>
                        <a:rPr lang="es-ES_tradnl" sz="1100" spc="5">
                          <a:effectLst/>
                        </a:rPr>
                        <a:t>d</a:t>
                      </a:r>
                      <a:r>
                        <a:rPr lang="es-ES_tradnl" sz="1100">
                          <a:effectLst/>
                        </a:rPr>
                        <a:t>a s</a:t>
                      </a:r>
                      <a:r>
                        <a:rPr lang="es-ES_tradnl" sz="1100" spc="-10">
                          <a:effectLst/>
                        </a:rPr>
                        <a:t>o</a:t>
                      </a:r>
                      <a:r>
                        <a:rPr lang="es-ES_tradnl" sz="1100">
                          <a:effectLst/>
                        </a:rPr>
                        <a:t>b</a:t>
                      </a:r>
                      <a:r>
                        <a:rPr lang="es-ES_tradnl" sz="1100" spc="5">
                          <a:effectLst/>
                        </a:rPr>
                        <a:t>r</a:t>
                      </a:r>
                      <a:r>
                        <a:rPr lang="es-ES_tradnl" sz="1100">
                          <a:effectLst/>
                        </a:rPr>
                        <a:t>e</a:t>
                      </a:r>
                      <a:r>
                        <a:rPr lang="es-ES_tradnl" sz="1100" spc="-25">
                          <a:effectLst/>
                        </a:rPr>
                        <a:t> </a:t>
                      </a:r>
                      <a:r>
                        <a:rPr lang="es-ES_tradnl" sz="1100" spc="-5">
                          <a:effectLst/>
                        </a:rPr>
                        <a:t>l</a:t>
                      </a:r>
                      <a:r>
                        <a:rPr lang="es-ES_tradnl" sz="1100">
                          <a:effectLst/>
                        </a:rPr>
                        <a:t>os</a:t>
                      </a:r>
                      <a:r>
                        <a:rPr lang="es-ES_tradnl" sz="1100" spc="-10">
                          <a:effectLst/>
                        </a:rPr>
                        <a:t> </a:t>
                      </a:r>
                      <a:r>
                        <a:rPr lang="es-ES_tradnl" sz="1100">
                          <a:effectLst/>
                        </a:rPr>
                        <a:t>te</a:t>
                      </a:r>
                      <a:r>
                        <a:rPr lang="es-ES_tradnl" sz="1100" spc="-5">
                          <a:effectLst/>
                        </a:rPr>
                        <a:t>c</a:t>
                      </a:r>
                      <a:r>
                        <a:rPr lang="es-ES_tradnl" sz="1100">
                          <a:effectLst/>
                        </a:rPr>
                        <a:t>ho </a:t>
                      </a:r>
                      <a:r>
                        <a:rPr lang="es-ES_tradnl" sz="1100" spc="5">
                          <a:effectLst/>
                        </a:rPr>
                        <a:t>c</a:t>
                      </a:r>
                      <a:r>
                        <a:rPr lang="es-ES_tradnl" sz="1100">
                          <a:effectLst/>
                        </a:rPr>
                        <a:t>ir</a:t>
                      </a:r>
                      <a:r>
                        <a:rPr lang="es-ES_tradnl" sz="1100" spc="5">
                          <a:effectLst/>
                        </a:rPr>
                        <a:t>c</a:t>
                      </a:r>
                      <a:r>
                        <a:rPr lang="es-ES_tradnl" sz="1100">
                          <a:effectLst/>
                        </a:rPr>
                        <a:t>u</a:t>
                      </a:r>
                      <a:r>
                        <a:rPr lang="es-ES_tradnl" sz="1100" spc="-10">
                          <a:effectLst/>
                        </a:rPr>
                        <a:t>n</a:t>
                      </a:r>
                      <a:r>
                        <a:rPr lang="es-ES_tradnl" sz="1100" spc="5">
                          <a:effectLst/>
                        </a:rPr>
                        <a:t>d</a:t>
                      </a:r>
                      <a:r>
                        <a:rPr lang="es-ES_tradnl" sz="1100" spc="-10">
                          <a:effectLst/>
                        </a:rPr>
                        <a:t>a</a:t>
                      </a:r>
                      <a:r>
                        <a:rPr lang="es-ES_tradnl" sz="1100">
                          <a:effectLst/>
                        </a:rPr>
                        <a:t>ntes</a:t>
                      </a:r>
                      <a:endParaRPr lang="es-ES_tradnl" sz="11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S_tradnl" sz="1100">
                          <a:effectLst/>
                        </a:rPr>
                        <a:t> </a:t>
                      </a:r>
                    </a:p>
                    <a:p>
                      <a:pPr>
                        <a:lnSpc>
                          <a:spcPct val="107000"/>
                        </a:lnSpc>
                        <a:spcAft>
                          <a:spcPts val="0"/>
                        </a:spcAft>
                      </a:pPr>
                      <a:r>
                        <a:rPr lang="es-ES_tradnl" sz="1100">
                          <a:effectLst/>
                        </a:rPr>
                        <a:t> </a:t>
                      </a:r>
                    </a:p>
                    <a:p>
                      <a:pPr>
                        <a:lnSpc>
                          <a:spcPct val="107000"/>
                        </a:lnSpc>
                        <a:spcAft>
                          <a:spcPts val="0"/>
                        </a:spcAft>
                      </a:pPr>
                      <a:r>
                        <a:rPr lang="es-ES_tradnl" sz="1100" spc="5">
                          <a:effectLst/>
                        </a:rPr>
                        <a:t>E</a:t>
                      </a:r>
                      <a:r>
                        <a:rPr lang="es-ES_tradnl" sz="1100" spc="-5">
                          <a:effectLst/>
                        </a:rPr>
                        <a:t>x</a:t>
                      </a:r>
                      <a:r>
                        <a:rPr lang="es-ES_tradnl" sz="1100" spc="-20">
                          <a:effectLst/>
                        </a:rPr>
                        <a:t>p</a:t>
                      </a:r>
                      <a:r>
                        <a:rPr lang="es-ES_tradnl" sz="1100">
                          <a:effectLst/>
                        </a:rPr>
                        <a:t>andir</a:t>
                      </a:r>
                      <a:r>
                        <a:rPr lang="es-ES_tradnl" sz="1100" spc="-35">
                          <a:effectLst/>
                        </a:rPr>
                        <a:t> </a:t>
                      </a:r>
                      <a:r>
                        <a:rPr lang="es-ES_tradnl" sz="1100" spc="-10">
                          <a:effectLst/>
                        </a:rPr>
                        <a:t>a</a:t>
                      </a:r>
                      <a:r>
                        <a:rPr lang="es-ES_tradnl" sz="1100">
                          <a:effectLst/>
                        </a:rPr>
                        <a:t>l</a:t>
                      </a:r>
                      <a:r>
                        <a:rPr lang="es-ES_tradnl" sz="1100" spc="-5">
                          <a:effectLst/>
                        </a:rPr>
                        <a:t> </a:t>
                      </a:r>
                      <a:r>
                        <a:rPr lang="es-ES_tradnl" sz="1100">
                          <a:effectLst/>
                        </a:rPr>
                        <a:t>modelo</a:t>
                      </a:r>
                    </a:p>
                    <a:p>
                      <a:pPr>
                        <a:lnSpc>
                          <a:spcPct val="107000"/>
                        </a:lnSpc>
                        <a:spcAft>
                          <a:spcPts val="0"/>
                        </a:spcAft>
                      </a:pPr>
                      <a:r>
                        <a:rPr lang="es-ES_tradnl" sz="1100">
                          <a:effectLst/>
                        </a:rPr>
                        <a:t>O</a:t>
                      </a:r>
                      <a:r>
                        <a:rPr lang="es-ES_tradnl" sz="1100" spc="5">
                          <a:effectLst/>
                        </a:rPr>
                        <a:t>k</a:t>
                      </a:r>
                      <a:r>
                        <a:rPr lang="es-ES_tradnl" sz="1100" spc="-10">
                          <a:effectLst/>
                        </a:rPr>
                        <a:t>u</a:t>
                      </a:r>
                      <a:r>
                        <a:rPr lang="es-ES_tradnl" sz="1100">
                          <a:effectLst/>
                        </a:rPr>
                        <a:t>mura-</a:t>
                      </a:r>
                      <a:r>
                        <a:rPr lang="es-ES_tradnl" sz="1100" spc="5">
                          <a:effectLst/>
                        </a:rPr>
                        <a:t>H</a:t>
                      </a:r>
                      <a:r>
                        <a:rPr lang="es-ES_tradnl" sz="1100" spc="-10">
                          <a:effectLst/>
                        </a:rPr>
                        <a:t>a</a:t>
                      </a:r>
                      <a:r>
                        <a:rPr lang="es-ES_tradnl" sz="1100">
                          <a:effectLst/>
                        </a:rPr>
                        <a:t>ta</a:t>
                      </a:r>
                      <a:r>
                        <a:rPr lang="es-ES_tradnl" sz="1100" spc="-70">
                          <a:effectLst/>
                        </a:rPr>
                        <a:t> </a:t>
                      </a:r>
                      <a:r>
                        <a:rPr lang="es-ES_tradnl" sz="1100">
                          <a:effectLst/>
                        </a:rPr>
                        <a:t>de</a:t>
                      </a:r>
                      <a:r>
                        <a:rPr lang="es-ES_tradnl" sz="1100" spc="255">
                          <a:effectLst/>
                        </a:rPr>
                        <a:t> </a:t>
                      </a:r>
                      <a:r>
                        <a:rPr lang="es-ES_tradnl" sz="1100" spc="-10">
                          <a:effectLst/>
                        </a:rPr>
                        <a:t>2</a:t>
                      </a:r>
                      <a:r>
                        <a:rPr lang="es-ES_tradnl" sz="1100" spc="5">
                          <a:effectLst/>
                        </a:rPr>
                        <a:t>G</a:t>
                      </a:r>
                      <a:r>
                        <a:rPr lang="es-ES_tradnl" sz="1100">
                          <a:effectLst/>
                        </a:rPr>
                        <a:t>Hz</a:t>
                      </a:r>
                      <a:endParaRPr lang="es-ES_tradnl" sz="11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tc>
              </a:tr>
              <a:tr h="989057">
                <a:tc>
                  <a:txBody>
                    <a:bodyPr/>
                    <a:lstStyle/>
                    <a:p>
                      <a:pPr>
                        <a:lnSpc>
                          <a:spcPct val="107000"/>
                        </a:lnSpc>
                        <a:spcAft>
                          <a:spcPts val="0"/>
                        </a:spcAft>
                      </a:pPr>
                      <a:r>
                        <a:rPr lang="es-ES_tradnl" sz="1100">
                          <a:effectLst/>
                        </a:rPr>
                        <a:t> </a:t>
                      </a:r>
                    </a:p>
                    <a:p>
                      <a:pPr>
                        <a:lnSpc>
                          <a:spcPct val="107000"/>
                        </a:lnSpc>
                        <a:spcAft>
                          <a:spcPts val="0"/>
                        </a:spcAft>
                      </a:pPr>
                      <a:r>
                        <a:rPr lang="es-ES_tradnl" sz="1100">
                          <a:effectLst/>
                        </a:rPr>
                        <a:t>SPM</a:t>
                      </a:r>
                      <a:endParaRPr lang="es-ES_tradnl" sz="11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S_tradnl" sz="1100">
                          <a:effectLst/>
                        </a:rPr>
                        <a:t> </a:t>
                      </a:r>
                    </a:p>
                    <a:p>
                      <a:pPr>
                        <a:lnSpc>
                          <a:spcPct val="107000"/>
                        </a:lnSpc>
                        <a:spcAft>
                          <a:spcPts val="0"/>
                        </a:spcAft>
                      </a:pPr>
                      <a:r>
                        <a:rPr lang="es-ES_tradnl" sz="1100" spc="-10">
                          <a:effectLst/>
                        </a:rPr>
                        <a:t>1</a:t>
                      </a:r>
                      <a:r>
                        <a:rPr lang="es-ES_tradnl" sz="1100" spc="5">
                          <a:effectLst/>
                        </a:rPr>
                        <a:t>5</a:t>
                      </a:r>
                      <a:r>
                        <a:rPr lang="es-ES_tradnl" sz="1100">
                          <a:effectLst/>
                        </a:rPr>
                        <a:t>0</a:t>
                      </a:r>
                      <a:r>
                        <a:rPr lang="en-US" sz="1100">
                          <a:effectLst/>
                        </a:rPr>
                        <a:t>～</a:t>
                      </a:r>
                      <a:endParaRPr lang="es-ES_tradnl" sz="1100">
                        <a:effectLst/>
                      </a:endParaRPr>
                    </a:p>
                    <a:p>
                      <a:pPr>
                        <a:lnSpc>
                          <a:spcPct val="107000"/>
                        </a:lnSpc>
                        <a:spcAft>
                          <a:spcPts val="0"/>
                        </a:spcAft>
                      </a:pPr>
                      <a:r>
                        <a:rPr lang="es-ES_tradnl" sz="1100" spc="-10">
                          <a:effectLst/>
                        </a:rPr>
                        <a:t>2</a:t>
                      </a:r>
                      <a:r>
                        <a:rPr lang="es-ES_tradnl" sz="1100" spc="5">
                          <a:effectLst/>
                        </a:rPr>
                        <a:t>0</a:t>
                      </a:r>
                      <a:r>
                        <a:rPr lang="es-ES_tradnl" sz="1100">
                          <a:effectLst/>
                        </a:rPr>
                        <a:t>00MHz</a:t>
                      </a:r>
                      <a:endParaRPr lang="es-ES_tradnl" sz="11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S_tradnl" sz="1100">
                          <a:effectLst/>
                        </a:rPr>
                        <a:t> </a:t>
                      </a:r>
                    </a:p>
                    <a:p>
                      <a:pPr>
                        <a:lnSpc>
                          <a:spcPct val="107000"/>
                        </a:lnSpc>
                        <a:spcAft>
                          <a:spcPts val="0"/>
                        </a:spcAft>
                      </a:pPr>
                      <a:r>
                        <a:rPr lang="es-ES_tradnl" sz="1100">
                          <a:effectLst/>
                        </a:rPr>
                        <a:t>M</a:t>
                      </a:r>
                      <a:r>
                        <a:rPr lang="es-ES_tradnl" sz="1100" spc="-10">
                          <a:effectLst/>
                        </a:rPr>
                        <a:t>a</a:t>
                      </a:r>
                      <a:r>
                        <a:rPr lang="es-ES_tradnl" sz="1100" spc="10">
                          <a:effectLst/>
                        </a:rPr>
                        <a:t>c</a:t>
                      </a:r>
                      <a:r>
                        <a:rPr lang="es-ES_tradnl" sz="1100" spc="-10">
                          <a:effectLst/>
                        </a:rPr>
                        <a:t>r</a:t>
                      </a:r>
                      <a:r>
                        <a:rPr lang="es-ES_tradnl" sz="1100">
                          <a:effectLst/>
                        </a:rPr>
                        <a:t>o</a:t>
                      </a:r>
                      <a:r>
                        <a:rPr lang="es-ES_tradnl" sz="1100" spc="-25">
                          <a:effectLst/>
                        </a:rPr>
                        <a:t> </a:t>
                      </a:r>
                      <a:r>
                        <a:rPr lang="es-ES_tradnl" sz="1100">
                          <a:effectLst/>
                        </a:rPr>
                        <a:t>C</a:t>
                      </a:r>
                      <a:r>
                        <a:rPr lang="es-ES_tradnl" sz="1100" spc="-10">
                          <a:effectLst/>
                        </a:rPr>
                        <a:t>e</a:t>
                      </a:r>
                      <a:r>
                        <a:rPr lang="es-ES_tradnl" sz="1100" spc="5">
                          <a:effectLst/>
                        </a:rPr>
                        <a:t>ld</a:t>
                      </a:r>
                      <a:r>
                        <a:rPr lang="es-ES_tradnl" sz="1100">
                          <a:effectLst/>
                        </a:rPr>
                        <a:t>a</a:t>
                      </a:r>
                    </a:p>
                    <a:p>
                      <a:pPr>
                        <a:lnSpc>
                          <a:spcPct val="107000"/>
                        </a:lnSpc>
                        <a:spcAft>
                          <a:spcPts val="0"/>
                        </a:spcAft>
                      </a:pPr>
                      <a:r>
                        <a:rPr lang="es-ES_tradnl" sz="1100" spc="-10">
                          <a:effectLst/>
                        </a:rPr>
                        <a:t>1</a:t>
                      </a:r>
                      <a:r>
                        <a:rPr lang="es-ES_tradnl" sz="1100" spc="5">
                          <a:effectLst/>
                        </a:rPr>
                        <a:t>-</a:t>
                      </a:r>
                      <a:r>
                        <a:rPr lang="es-ES_tradnl" sz="1100">
                          <a:effectLst/>
                        </a:rPr>
                        <a:t>2</a:t>
                      </a:r>
                      <a:r>
                        <a:rPr lang="es-ES_tradnl" sz="1100" spc="-10">
                          <a:effectLst/>
                        </a:rPr>
                        <a:t>0</a:t>
                      </a:r>
                      <a:r>
                        <a:rPr lang="es-ES_tradnl" sz="1100" spc="5">
                          <a:effectLst/>
                        </a:rPr>
                        <a:t>k</a:t>
                      </a:r>
                      <a:r>
                        <a:rPr lang="es-ES_tradnl" sz="1100">
                          <a:effectLst/>
                        </a:rPr>
                        <a:t>m</a:t>
                      </a:r>
                      <a:endParaRPr lang="es-ES_tradnl" sz="11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S_tradnl" sz="1100">
                          <a:effectLst/>
                        </a:rPr>
                        <a:t> </a:t>
                      </a:r>
                    </a:p>
                    <a:p>
                      <a:pPr>
                        <a:lnSpc>
                          <a:spcPct val="107000"/>
                        </a:lnSpc>
                        <a:spcAft>
                          <a:spcPts val="0"/>
                        </a:spcAft>
                      </a:pPr>
                      <a:r>
                        <a:rPr lang="es-ES_tradnl" sz="1100" spc="-5">
                          <a:effectLst/>
                        </a:rPr>
                        <a:t>E</a:t>
                      </a:r>
                      <a:r>
                        <a:rPr lang="es-ES_tradnl" sz="1100">
                          <a:effectLst/>
                        </a:rPr>
                        <a:t>sce</a:t>
                      </a:r>
                      <a:r>
                        <a:rPr lang="es-ES_tradnl" sz="1100" spc="-10">
                          <a:effectLst/>
                        </a:rPr>
                        <a:t>n</a:t>
                      </a:r>
                      <a:r>
                        <a:rPr lang="es-ES_tradnl" sz="1100">
                          <a:effectLst/>
                        </a:rPr>
                        <a:t>arios</a:t>
                      </a:r>
                      <a:r>
                        <a:rPr lang="es-ES_tradnl" sz="1100" spc="-40">
                          <a:effectLst/>
                        </a:rPr>
                        <a:t> </a:t>
                      </a:r>
                      <a:r>
                        <a:rPr lang="es-ES_tradnl" sz="1100">
                          <a:effectLst/>
                        </a:rPr>
                        <a:t>de</a:t>
                      </a:r>
                      <a:r>
                        <a:rPr lang="es-ES_tradnl" sz="1100" spc="-10">
                          <a:effectLst/>
                        </a:rPr>
                        <a:t> </a:t>
                      </a:r>
                      <a:r>
                        <a:rPr lang="es-ES_tradnl" sz="1100" spc="-5">
                          <a:effectLst/>
                        </a:rPr>
                        <a:t>m</a:t>
                      </a:r>
                      <a:r>
                        <a:rPr lang="es-ES_tradnl" sz="1100">
                          <a:effectLst/>
                        </a:rPr>
                        <a:t>acro </a:t>
                      </a:r>
                      <a:r>
                        <a:rPr lang="es-ES_tradnl" sz="1100" spc="5">
                          <a:effectLst/>
                        </a:rPr>
                        <a:t>c</a:t>
                      </a:r>
                      <a:r>
                        <a:rPr lang="es-ES_tradnl" sz="1100" spc="-10">
                          <a:effectLst/>
                        </a:rPr>
                        <a:t>e</a:t>
                      </a:r>
                      <a:r>
                        <a:rPr lang="es-ES_tradnl" sz="1100">
                          <a:effectLst/>
                        </a:rPr>
                        <a:t>ld</a:t>
                      </a:r>
                      <a:r>
                        <a:rPr lang="es-ES_tradnl" sz="1100" spc="-10">
                          <a:effectLst/>
                        </a:rPr>
                        <a:t>a</a:t>
                      </a:r>
                      <a:r>
                        <a:rPr lang="es-ES_tradnl" sz="1100">
                          <a:effectLst/>
                        </a:rPr>
                        <a:t>s</a:t>
                      </a:r>
                      <a:r>
                        <a:rPr lang="es-ES_tradnl" sz="1100" spc="-15">
                          <a:effectLst/>
                        </a:rPr>
                        <a:t> </a:t>
                      </a:r>
                      <a:r>
                        <a:rPr lang="es-ES_tradnl" sz="1100" spc="-10">
                          <a:effectLst/>
                        </a:rPr>
                        <a:t>o</a:t>
                      </a:r>
                      <a:r>
                        <a:rPr lang="es-ES_tradnl" sz="1100">
                          <a:effectLst/>
                        </a:rPr>
                        <a:t>u</a:t>
                      </a:r>
                      <a:r>
                        <a:rPr lang="es-ES_tradnl" sz="1100" spc="-10">
                          <a:effectLst/>
                        </a:rPr>
                        <a:t>t</a:t>
                      </a:r>
                      <a:r>
                        <a:rPr lang="es-ES_tradnl" sz="1100">
                          <a:effectLst/>
                        </a:rPr>
                        <a:t>d</a:t>
                      </a:r>
                      <a:r>
                        <a:rPr lang="es-ES_tradnl" sz="1100" spc="5">
                          <a:effectLst/>
                        </a:rPr>
                        <a:t>o</a:t>
                      </a:r>
                      <a:r>
                        <a:rPr lang="es-ES_tradnl" sz="1100">
                          <a:effectLst/>
                        </a:rPr>
                        <a:t>or</a:t>
                      </a:r>
                      <a:endParaRPr lang="es-ES_tradnl" sz="11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S_tradnl" sz="1100" dirty="0">
                          <a:effectLst/>
                        </a:rPr>
                        <a:t>M</a:t>
                      </a:r>
                      <a:r>
                        <a:rPr lang="es-ES_tradnl" sz="1100" spc="-10" dirty="0">
                          <a:effectLst/>
                        </a:rPr>
                        <a:t>o</a:t>
                      </a:r>
                      <a:r>
                        <a:rPr lang="es-ES_tradnl" sz="1100" spc="5" dirty="0">
                          <a:effectLst/>
                        </a:rPr>
                        <a:t>d</a:t>
                      </a:r>
                      <a:r>
                        <a:rPr lang="es-ES_tradnl" sz="1100" spc="-10" dirty="0">
                          <a:effectLst/>
                        </a:rPr>
                        <a:t>e</a:t>
                      </a:r>
                      <a:r>
                        <a:rPr lang="es-ES_tradnl" sz="1100" dirty="0">
                          <a:effectLst/>
                        </a:rPr>
                        <a:t>lo</a:t>
                      </a:r>
                      <a:r>
                        <a:rPr lang="es-ES_tradnl" sz="1100" spc="-30" dirty="0">
                          <a:effectLst/>
                        </a:rPr>
                        <a:t> </a:t>
                      </a:r>
                      <a:r>
                        <a:rPr lang="es-ES_tradnl" sz="1100" spc="5" dirty="0">
                          <a:effectLst/>
                        </a:rPr>
                        <a:t>g</a:t>
                      </a:r>
                      <a:r>
                        <a:rPr lang="es-ES_tradnl" sz="1100" dirty="0">
                          <a:effectLst/>
                        </a:rPr>
                        <a:t>ene</a:t>
                      </a:r>
                      <a:r>
                        <a:rPr lang="es-ES_tradnl" sz="1100" spc="5" dirty="0">
                          <a:effectLst/>
                        </a:rPr>
                        <a:t>r</a:t>
                      </a:r>
                      <a:r>
                        <a:rPr lang="es-ES_tradnl" sz="1100" spc="-10" dirty="0">
                          <a:effectLst/>
                        </a:rPr>
                        <a:t>a</a:t>
                      </a:r>
                      <a:r>
                        <a:rPr lang="es-ES_tradnl" sz="1100" dirty="0">
                          <a:effectLst/>
                        </a:rPr>
                        <a:t>l,</a:t>
                      </a:r>
                      <a:r>
                        <a:rPr lang="es-ES_tradnl" sz="1100" spc="-30" dirty="0">
                          <a:effectLst/>
                        </a:rPr>
                        <a:t> </a:t>
                      </a:r>
                      <a:r>
                        <a:rPr lang="es-ES_tradnl" sz="1100" spc="-10" dirty="0">
                          <a:effectLst/>
                        </a:rPr>
                        <a:t>d</a:t>
                      </a:r>
                      <a:r>
                        <a:rPr lang="es-ES_tradnl" sz="1100" dirty="0">
                          <a:effectLst/>
                        </a:rPr>
                        <a:t>ebe</a:t>
                      </a:r>
                      <a:r>
                        <a:rPr lang="es-ES_tradnl" sz="1100" spc="-20" dirty="0">
                          <a:effectLst/>
                        </a:rPr>
                        <a:t> </a:t>
                      </a:r>
                      <a:r>
                        <a:rPr lang="es-ES_tradnl" sz="1100" spc="5" dirty="0">
                          <a:effectLst/>
                        </a:rPr>
                        <a:t>s</a:t>
                      </a:r>
                      <a:r>
                        <a:rPr lang="es-ES_tradnl" sz="1100" dirty="0">
                          <a:effectLst/>
                        </a:rPr>
                        <a:t>er </a:t>
                      </a:r>
                      <a:r>
                        <a:rPr lang="es-ES_tradnl" sz="1100" spc="5" dirty="0">
                          <a:effectLst/>
                        </a:rPr>
                        <a:t>s</a:t>
                      </a:r>
                      <a:r>
                        <a:rPr lang="es-ES_tradnl" sz="1100" dirty="0">
                          <a:effectLst/>
                        </a:rPr>
                        <a:t>i</a:t>
                      </a:r>
                      <a:r>
                        <a:rPr lang="es-ES_tradnl" sz="1100" spc="-10" dirty="0">
                          <a:effectLst/>
                        </a:rPr>
                        <a:t>n</a:t>
                      </a:r>
                      <a:r>
                        <a:rPr lang="es-ES_tradnl" sz="1100" dirty="0">
                          <a:effectLst/>
                        </a:rPr>
                        <a:t>toni</a:t>
                      </a:r>
                      <a:r>
                        <a:rPr lang="es-ES_tradnl" sz="1100" spc="5" dirty="0">
                          <a:effectLst/>
                        </a:rPr>
                        <a:t>z</a:t>
                      </a:r>
                      <a:r>
                        <a:rPr lang="es-ES_tradnl" sz="1100" dirty="0">
                          <a:effectLst/>
                        </a:rPr>
                        <a:t>ado</a:t>
                      </a:r>
                      <a:r>
                        <a:rPr lang="es-ES_tradnl" sz="1100" spc="-50" dirty="0">
                          <a:effectLst/>
                        </a:rPr>
                        <a:t> </a:t>
                      </a:r>
                      <a:r>
                        <a:rPr lang="es-ES_tradnl" sz="1100" spc="5" dirty="0">
                          <a:effectLst/>
                        </a:rPr>
                        <a:t>p</a:t>
                      </a:r>
                      <a:r>
                        <a:rPr lang="es-ES_tradnl" sz="1100" spc="-10" dirty="0">
                          <a:effectLst/>
                        </a:rPr>
                        <a:t>o</a:t>
                      </a:r>
                      <a:r>
                        <a:rPr lang="es-ES_tradnl" sz="1100" dirty="0">
                          <a:effectLst/>
                        </a:rPr>
                        <a:t>r</a:t>
                      </a:r>
                      <a:r>
                        <a:rPr lang="es-ES_tradnl" sz="1100" spc="-15" dirty="0">
                          <a:effectLst/>
                        </a:rPr>
                        <a:t> </a:t>
                      </a:r>
                      <a:r>
                        <a:rPr lang="es-ES_tradnl" sz="1100" spc="5" dirty="0">
                          <a:effectLst/>
                        </a:rPr>
                        <a:t>d</a:t>
                      </a:r>
                      <a:r>
                        <a:rPr lang="es-ES_tradnl" sz="1100" spc="-10" dirty="0">
                          <a:effectLst/>
                        </a:rPr>
                        <a:t>a</a:t>
                      </a:r>
                      <a:r>
                        <a:rPr lang="es-ES_tradnl" sz="1100" spc="10" dirty="0">
                          <a:effectLst/>
                        </a:rPr>
                        <a:t>t</a:t>
                      </a:r>
                      <a:r>
                        <a:rPr lang="es-ES_tradnl" sz="1100" spc="-10" dirty="0">
                          <a:effectLst/>
                        </a:rPr>
                        <a:t>o</a:t>
                      </a:r>
                      <a:r>
                        <a:rPr lang="es-ES_tradnl" sz="1100" dirty="0">
                          <a:effectLst/>
                        </a:rPr>
                        <a:t>s</a:t>
                      </a:r>
                      <a:r>
                        <a:rPr lang="es-ES_tradnl" sz="1100" spc="-20" dirty="0">
                          <a:effectLst/>
                        </a:rPr>
                        <a:t> </a:t>
                      </a:r>
                      <a:r>
                        <a:rPr lang="es-ES_tradnl" sz="1100" dirty="0">
                          <a:effectLst/>
                        </a:rPr>
                        <a:t>de </a:t>
                      </a:r>
                      <a:r>
                        <a:rPr lang="es-ES_tradnl" sz="1100" spc="5" dirty="0">
                          <a:effectLst/>
                        </a:rPr>
                        <a:t>c</a:t>
                      </a:r>
                      <a:r>
                        <a:rPr lang="es-ES_tradnl" sz="1100" spc="-10" dirty="0">
                          <a:effectLst/>
                        </a:rPr>
                        <a:t>a</a:t>
                      </a:r>
                      <a:r>
                        <a:rPr lang="es-ES_tradnl" sz="1100" dirty="0">
                          <a:effectLst/>
                        </a:rPr>
                        <a:t>mpo</a:t>
                      </a:r>
                      <a:endParaRPr lang="es-ES_tradnl" sz="11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tc>
              </a:tr>
            </a:tbl>
          </a:graphicData>
        </a:graphic>
      </p:graphicFrame>
    </p:spTree>
    <p:extLst>
      <p:ext uri="{BB962C8B-B14F-4D97-AF65-F5344CB8AC3E}">
        <p14:creationId xmlns:p14="http://schemas.microsoft.com/office/powerpoint/2010/main" val="13372517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s-ES_tradnl" dirty="0" smtClean="0"/>
              <a:t>Modelos </a:t>
            </a:r>
            <a:r>
              <a:rPr lang="es-ES_tradnl" dirty="0"/>
              <a:t>de propagación más adecuados para el Distrito Metropolitano de Quito. </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85800" y="1690688"/>
                <a:ext cx="10477500" cy="4524375"/>
              </a:xfrm>
            </p:spPr>
            <p:txBody>
              <a:bodyPr>
                <a:normAutofit fontScale="92500"/>
              </a:bodyPr>
              <a:lstStyle/>
              <a:p>
                <a:r>
                  <a:rPr lang="es-ES_tradnl" b="1" dirty="0" err="1"/>
                  <a:t>Okumura-Hata</a:t>
                </a:r>
                <a:endParaRPr lang="es-ES_tradnl" b="1" dirty="0"/>
              </a:p>
              <a:p>
                <a14:m>
                  <m:oMath xmlns:m="http://schemas.openxmlformats.org/officeDocument/2006/math">
                    <m:sSub>
                      <m:sSubPr>
                        <m:ctrlPr>
                          <a:rPr lang="es-ES_tradnl" i="1">
                            <a:latin typeface="Cambria Math" panose="02040503050406030204" pitchFamily="18" charset="0"/>
                          </a:rPr>
                        </m:ctrlPr>
                      </m:sSubPr>
                      <m:e>
                        <m:r>
                          <m:rPr>
                            <m:nor/>
                          </m:rPr>
                          <a:rPr lang="en-US" i="1"/>
                          <m:t>L</m:t>
                        </m:r>
                      </m:e>
                      <m:sub>
                        <m:r>
                          <m:rPr>
                            <m:nor/>
                          </m:rPr>
                          <a:rPr lang="en-US" i="1"/>
                          <m:t>b</m:t>
                        </m:r>
                      </m:sub>
                    </m:sSub>
                    <m:r>
                      <m:rPr>
                        <m:nor/>
                      </m:rPr>
                      <a:rPr lang="en-US"/>
                      <m:t>=69,55+ 26,16</m:t>
                    </m:r>
                    <m:func>
                      <m:funcPr>
                        <m:ctrlPr>
                          <a:rPr lang="es-ES_tradnl" i="1">
                            <a:latin typeface="Cambria Math" panose="02040503050406030204" pitchFamily="18" charset="0"/>
                          </a:rPr>
                        </m:ctrlPr>
                      </m:funcPr>
                      <m:fName>
                        <m:r>
                          <m:rPr>
                            <m:nor/>
                          </m:rPr>
                          <a:rPr lang="en-US"/>
                          <m:t>log</m:t>
                        </m:r>
                      </m:fName>
                      <m:e>
                        <m:r>
                          <m:rPr>
                            <m:nor/>
                          </m:rPr>
                          <a:rPr lang="en-US" i="1"/>
                          <m:t>f</m:t>
                        </m:r>
                      </m:e>
                    </m:func>
                    <m:r>
                      <a:rPr lang="en-US" i="1">
                        <a:latin typeface="Cambria Math" panose="02040503050406030204" pitchFamily="18" charset="0"/>
                      </a:rPr>
                      <m:t>−</m:t>
                    </m:r>
                    <m:r>
                      <m:rPr>
                        <m:nor/>
                      </m:rPr>
                      <a:rPr lang="en-US" i="1"/>
                      <m:t>−</m:t>
                    </m:r>
                    <m:r>
                      <m:rPr>
                        <m:nor/>
                      </m:rPr>
                      <a:rPr lang="en-US"/>
                      <m:t> 13,82 </m:t>
                    </m:r>
                    <m:sSub>
                      <m:sSubPr>
                        <m:ctrlPr>
                          <a:rPr lang="es-ES_tradnl" i="1">
                            <a:latin typeface="Cambria Math" panose="02040503050406030204" pitchFamily="18" charset="0"/>
                          </a:rPr>
                        </m:ctrlPr>
                      </m:sSubPr>
                      <m:e>
                        <m:r>
                          <m:rPr>
                            <m:nor/>
                          </m:rPr>
                          <a:rPr lang="en-US" i="1"/>
                          <m:t>h</m:t>
                        </m:r>
                      </m:e>
                      <m:sub>
                        <m:r>
                          <m:rPr>
                            <m:nor/>
                          </m:rPr>
                          <a:rPr lang="en-US" i="1"/>
                          <m:t>T</m:t>
                        </m:r>
                      </m:sub>
                    </m:sSub>
                    <m:r>
                      <a:rPr lang="en-US" i="1">
                        <a:latin typeface="Cambria Math" panose="02040503050406030204" pitchFamily="18" charset="0"/>
                      </a:rPr>
                      <m:t>−</m:t>
                    </m:r>
                    <m:r>
                      <m:rPr>
                        <m:nor/>
                      </m:rPr>
                      <a:rPr lang="en-US"/>
                      <m:t>a</m:t>
                    </m:r>
                    <m:sSub>
                      <m:sSubPr>
                        <m:ctrlPr>
                          <a:rPr lang="es-ES_tradnl" i="1">
                            <a:latin typeface="Cambria Math" panose="02040503050406030204" pitchFamily="18" charset="0"/>
                          </a:rPr>
                        </m:ctrlPr>
                      </m:sSubPr>
                      <m:e>
                        <m:r>
                          <a:rPr lang="en-US" i="1">
                            <a:latin typeface="Cambria Math" panose="02040503050406030204" pitchFamily="18" charset="0"/>
                          </a:rPr>
                          <m:t>h</m:t>
                        </m:r>
                      </m:e>
                      <m:sub>
                        <m:r>
                          <m:rPr>
                            <m:nor/>
                          </m:rPr>
                          <a:rPr lang="en-US"/>
                          <m:t>m</m:t>
                        </m:r>
                        <m:r>
                          <m:rPr>
                            <m:nor/>
                          </m:rPr>
                          <a:rPr lang="en-US"/>
                          <m:t> </m:t>
                        </m:r>
                      </m:sub>
                    </m:sSub>
                    <m:r>
                      <m:rPr>
                        <m:nor/>
                      </m:rPr>
                      <a:rPr lang="en-US"/>
                      <m:t>+</m:t>
                    </m:r>
                    <m:d>
                      <m:dPr>
                        <m:ctrlPr>
                          <a:rPr lang="es-ES_tradnl" i="1">
                            <a:latin typeface="Cambria Math" panose="02040503050406030204" pitchFamily="18" charset="0"/>
                          </a:rPr>
                        </m:ctrlPr>
                      </m:dPr>
                      <m:e>
                        <m:r>
                          <a:rPr lang="en-US" i="1">
                            <a:latin typeface="Cambria Math" panose="02040503050406030204" pitchFamily="18" charset="0"/>
                          </a:rPr>
                          <m:t>44,9−6,55</m:t>
                        </m:r>
                        <m:func>
                          <m:funcPr>
                            <m:ctrlPr>
                              <a:rPr lang="es-ES_tradnl" i="1">
                                <a:latin typeface="Cambria Math" panose="02040503050406030204" pitchFamily="18" charset="0"/>
                              </a:rPr>
                            </m:ctrlPr>
                          </m:funcPr>
                          <m:fName>
                            <m:r>
                              <m:rPr>
                                <m:sty m:val="p"/>
                              </m:rPr>
                              <a:rPr lang="en-US">
                                <a:latin typeface="Cambria Math" panose="02040503050406030204" pitchFamily="18" charset="0"/>
                              </a:rPr>
                              <m:t>log</m:t>
                            </m:r>
                          </m:fName>
                          <m:e>
                            <m:sSub>
                              <m:sSubPr>
                                <m:ctrlPr>
                                  <a:rPr lang="es-ES_tradnl" i="1">
                                    <a:latin typeface="Cambria Math" panose="02040503050406030204" pitchFamily="18" charset="0"/>
                                  </a:rPr>
                                </m:ctrlPr>
                              </m:sSubPr>
                              <m:e>
                                <m:r>
                                  <a:rPr lang="en-US" i="1">
                                    <a:latin typeface="Cambria Math" panose="02040503050406030204" pitchFamily="18" charset="0"/>
                                  </a:rPr>
                                  <m:t>(</m:t>
                                </m:r>
                                <m:r>
                                  <a:rPr lang="en-US" i="1">
                                    <a:latin typeface="Cambria Math" panose="02040503050406030204" pitchFamily="18" charset="0"/>
                                  </a:rPr>
                                  <m:t>h</m:t>
                                </m:r>
                              </m:e>
                              <m:sub>
                                <m:r>
                                  <a:rPr lang="es-ES_tradnl" i="1">
                                    <a:latin typeface="Cambria Math" panose="02040503050406030204" pitchFamily="18" charset="0"/>
                                  </a:rPr>
                                  <m:t>𝑇</m:t>
                                </m:r>
                              </m:sub>
                            </m:sSub>
                            <m:r>
                              <a:rPr lang="en-US" i="1">
                                <a:latin typeface="Cambria Math" panose="02040503050406030204" pitchFamily="18" charset="0"/>
                              </a:rPr>
                              <m:t>)</m:t>
                            </m:r>
                          </m:e>
                        </m:func>
                      </m:e>
                    </m:d>
                    <m:func>
                      <m:funcPr>
                        <m:ctrlPr>
                          <a:rPr lang="es-ES_tradnl" i="1">
                            <a:latin typeface="Cambria Math" panose="02040503050406030204" pitchFamily="18" charset="0"/>
                          </a:rPr>
                        </m:ctrlPr>
                      </m:funcPr>
                      <m:fName>
                        <m:r>
                          <m:rPr>
                            <m:sty m:val="p"/>
                          </m:rPr>
                          <a:rPr lang="en-US">
                            <a:latin typeface="Cambria Math" panose="02040503050406030204" pitchFamily="18" charset="0"/>
                          </a:rPr>
                          <m:t>log</m:t>
                        </m:r>
                      </m:fName>
                      <m:e>
                        <m:d>
                          <m:dPr>
                            <m:ctrlPr>
                              <a:rPr lang="es-ES_tradnl" i="1">
                                <a:latin typeface="Cambria Math" panose="02040503050406030204" pitchFamily="18" charset="0"/>
                              </a:rPr>
                            </m:ctrlPr>
                          </m:dPr>
                          <m:e>
                            <m:r>
                              <a:rPr lang="es-ES_tradnl" i="1">
                                <a:latin typeface="Cambria Math" panose="02040503050406030204" pitchFamily="18" charset="0"/>
                              </a:rPr>
                              <m:t>𝑑</m:t>
                            </m:r>
                          </m:e>
                        </m:d>
                      </m:e>
                    </m:func>
                    <m:r>
                      <a:rPr lang="en-US" i="1">
                        <a:latin typeface="Cambria Math" panose="02040503050406030204" pitchFamily="18" charset="0"/>
                      </a:rPr>
                      <m:t> (</m:t>
                    </m:r>
                    <m:r>
                      <a:rPr lang="es-ES_tradnl" i="1">
                        <a:latin typeface="Cambria Math" panose="02040503050406030204" pitchFamily="18" charset="0"/>
                      </a:rPr>
                      <m:t>𝑑𝐵</m:t>
                    </m:r>
                    <m:r>
                      <a:rPr lang="en-US" i="1">
                        <a:latin typeface="Cambria Math" panose="02040503050406030204" pitchFamily="18" charset="0"/>
                      </a:rPr>
                      <m:t>)</m:t>
                    </m:r>
                  </m:oMath>
                </a14:m>
                <a:endParaRPr lang="es-ES_tradnl" dirty="0" smtClean="0"/>
              </a:p>
              <a:p>
                <a:endParaRPr lang="es-ES_tradnl" dirty="0"/>
              </a:p>
              <a:p>
                <a:r>
                  <a:rPr lang="es-ES_tradnl" b="1" dirty="0" smtClean="0"/>
                  <a:t>Cost231-Hat</a:t>
                </a:r>
              </a:p>
              <a:p>
                <a14:m>
                  <m:oMath xmlns:m="http://schemas.openxmlformats.org/officeDocument/2006/math">
                    <m:sSub>
                      <m:sSubPr>
                        <m:ctrlPr>
                          <a:rPr lang="es-ES_tradnl" i="1" smtClean="0">
                            <a:latin typeface="Cambria Math" panose="02040503050406030204" pitchFamily="18" charset="0"/>
                          </a:rPr>
                        </m:ctrlPr>
                      </m:sSubPr>
                      <m:e>
                        <m:r>
                          <m:rPr>
                            <m:nor/>
                          </m:rPr>
                          <a:rPr lang="en-US"/>
                          <m:t>L</m:t>
                        </m:r>
                      </m:e>
                      <m:sub>
                        <m:r>
                          <m:rPr>
                            <m:nor/>
                          </m:rPr>
                          <a:rPr lang="en-US"/>
                          <m:t>urban</m:t>
                        </m:r>
                      </m:sub>
                    </m:sSub>
                    <m:r>
                      <m:rPr>
                        <m:nor/>
                      </m:rPr>
                      <a:rPr lang="en-US"/>
                      <m:t>=</m:t>
                    </m:r>
                    <m:d>
                      <m:dPr>
                        <m:begChr m:val=""/>
                        <m:endChr m:val=""/>
                        <m:ctrlPr>
                          <a:rPr lang="es-ES_tradnl" i="1">
                            <a:latin typeface="Cambria Math" panose="02040503050406030204" pitchFamily="18" charset="0"/>
                          </a:rPr>
                        </m:ctrlPr>
                      </m:dPr>
                      <m:e>
                        <m:r>
                          <m:rPr>
                            <m:nor/>
                          </m:rPr>
                          <a:rPr lang="en-US"/>
                          <m:t>46.3 + 33.9</m:t>
                        </m:r>
                        <m:func>
                          <m:funcPr>
                            <m:ctrlPr>
                              <a:rPr lang="es-ES_tradnl" i="1">
                                <a:latin typeface="Cambria Math" panose="02040503050406030204" pitchFamily="18" charset="0"/>
                              </a:rPr>
                            </m:ctrlPr>
                          </m:funcPr>
                          <m:fName>
                            <m:r>
                              <m:rPr>
                                <m:nor/>
                              </m:rPr>
                              <a:rPr lang="en-US"/>
                              <m:t>log</m:t>
                            </m:r>
                          </m:fName>
                          <m:e>
                            <m:r>
                              <m:rPr>
                                <m:nor/>
                              </m:rPr>
                              <a:rPr lang="en-US" i="1"/>
                              <m:t>f</m:t>
                            </m:r>
                            <m:r>
                              <m:rPr>
                                <m:nor/>
                              </m:rPr>
                              <a:rPr lang="en-US"/>
                              <m:t> </m:t>
                            </m:r>
                            <m:r>
                              <m:rPr>
                                <m:nor/>
                              </m:rPr>
                              <a:rPr lang="en-US" i="1"/>
                              <m:t>−</m:t>
                            </m:r>
                            <m:r>
                              <m:rPr>
                                <m:nor/>
                              </m:rPr>
                              <a:rPr lang="en-US"/>
                              <m:t> 13.82</m:t>
                            </m:r>
                            <m:func>
                              <m:funcPr>
                                <m:ctrlPr>
                                  <a:rPr lang="es-ES_tradnl" i="1">
                                    <a:latin typeface="Cambria Math" panose="02040503050406030204" pitchFamily="18" charset="0"/>
                                  </a:rPr>
                                </m:ctrlPr>
                              </m:funcPr>
                              <m:fName>
                                <m:r>
                                  <m:rPr>
                                    <m:nor/>
                                  </m:rPr>
                                  <a:rPr lang="en-US"/>
                                  <m:t>log</m:t>
                                </m:r>
                              </m:fName>
                              <m:e>
                                <m:sSub>
                                  <m:sSubPr>
                                    <m:ctrlPr>
                                      <a:rPr lang="es-ES_tradnl" i="1">
                                        <a:latin typeface="Cambria Math" panose="02040503050406030204" pitchFamily="18" charset="0"/>
                                      </a:rPr>
                                    </m:ctrlPr>
                                  </m:sSubPr>
                                  <m:e>
                                    <m:r>
                                      <m:rPr>
                                        <m:nor/>
                                      </m:rPr>
                                      <a:rPr lang="en-US" i="1"/>
                                      <m:t>h</m:t>
                                    </m:r>
                                  </m:e>
                                  <m:sub>
                                    <m:r>
                                      <m:rPr>
                                        <m:nor/>
                                      </m:rPr>
                                      <a:rPr lang="en-US" i="1"/>
                                      <m:t>T</m:t>
                                    </m:r>
                                    <m:r>
                                      <m:rPr>
                                        <m:nor/>
                                      </m:rPr>
                                      <a:rPr lang="en-US" i="1"/>
                                      <m:t> </m:t>
                                    </m:r>
                                  </m:sub>
                                </m:sSub>
                              </m:e>
                            </m:func>
                          </m:e>
                        </m:func>
                      </m:e>
                    </m:d>
                    <m:r>
                      <m:rPr>
                        <m:nor/>
                      </m:rPr>
                      <a:rPr lang="en-US"/>
                      <m:t>+ (44.9 </m:t>
                    </m:r>
                    <m:r>
                      <m:rPr>
                        <m:nor/>
                      </m:rPr>
                      <a:rPr lang="en-US" i="1"/>
                      <m:t>−</m:t>
                    </m:r>
                    <m:r>
                      <m:rPr>
                        <m:nor/>
                      </m:rPr>
                      <a:rPr lang="en-US"/>
                      <m:t> 6.55</m:t>
                    </m:r>
                    <m:func>
                      <m:funcPr>
                        <m:ctrlPr>
                          <a:rPr lang="es-ES_tradnl" i="1">
                            <a:latin typeface="Cambria Math" panose="02040503050406030204" pitchFamily="18" charset="0"/>
                          </a:rPr>
                        </m:ctrlPr>
                      </m:funcPr>
                      <m:fName>
                        <m:r>
                          <m:rPr>
                            <m:nor/>
                          </m:rPr>
                          <a:rPr lang="en-US"/>
                          <m:t>log</m:t>
                        </m:r>
                      </m:fName>
                      <m:e>
                        <m:sSub>
                          <m:sSubPr>
                            <m:ctrlPr>
                              <a:rPr lang="es-ES_tradnl" i="1">
                                <a:latin typeface="Cambria Math" panose="02040503050406030204" pitchFamily="18" charset="0"/>
                              </a:rPr>
                            </m:ctrlPr>
                          </m:sSubPr>
                          <m:e>
                            <m:r>
                              <m:rPr>
                                <m:nor/>
                              </m:rPr>
                              <a:rPr lang="en-US"/>
                              <m:t>h</m:t>
                            </m:r>
                          </m:e>
                          <m:sub>
                            <m:r>
                              <m:rPr>
                                <m:nor/>
                              </m:rPr>
                              <a:rPr lang="en-US"/>
                              <m:t>m</m:t>
                            </m:r>
                          </m:sub>
                        </m:sSub>
                        <m:r>
                          <m:rPr>
                            <m:nor/>
                          </m:rPr>
                          <a:rPr lang="en-US"/>
                          <m:t>)</m:t>
                        </m:r>
                      </m:e>
                    </m:func>
                    <m:func>
                      <m:funcPr>
                        <m:ctrlPr>
                          <a:rPr lang="es-ES_tradnl" i="1">
                            <a:latin typeface="Cambria Math" panose="02040503050406030204" pitchFamily="18" charset="0"/>
                          </a:rPr>
                        </m:ctrlPr>
                      </m:funcPr>
                      <m:fName>
                        <m:r>
                          <m:rPr>
                            <m:nor/>
                          </m:rPr>
                          <a:rPr lang="en-US"/>
                          <m:t>log</m:t>
                        </m:r>
                      </m:fName>
                      <m:e>
                        <m:r>
                          <m:rPr>
                            <m:nor/>
                          </m:rPr>
                          <a:rPr lang="en-US" i="1"/>
                          <m:t>d</m:t>
                        </m:r>
                        <m:r>
                          <m:rPr>
                            <m:nor/>
                          </m:rPr>
                          <a:rPr lang="en-US"/>
                          <m:t> </m:t>
                        </m:r>
                      </m:e>
                    </m:func>
                    <m:r>
                      <m:rPr>
                        <m:nor/>
                      </m:rPr>
                      <a:rPr lang="en-US"/>
                      <m:t>+ </m:t>
                    </m:r>
                    <m:sSub>
                      <m:sSubPr>
                        <m:ctrlPr>
                          <a:rPr lang="es-ES_tradnl" i="1">
                            <a:latin typeface="Cambria Math" panose="02040503050406030204" pitchFamily="18" charset="0"/>
                          </a:rPr>
                        </m:ctrlPr>
                      </m:sSubPr>
                      <m:e>
                        <m:r>
                          <m:rPr>
                            <m:nor/>
                          </m:rPr>
                          <a:rPr lang="en-US"/>
                          <m:t>C</m:t>
                        </m:r>
                      </m:e>
                      <m:sub>
                        <m:r>
                          <m:rPr>
                            <m:nor/>
                          </m:rPr>
                          <a:rPr lang="en-US"/>
                          <m:t>M</m:t>
                        </m:r>
                        <m:r>
                          <m:rPr>
                            <m:nor/>
                          </m:rPr>
                          <a:rPr lang="en-US"/>
                          <m:t> </m:t>
                        </m:r>
                      </m:sub>
                    </m:sSub>
                    <m:r>
                      <m:rPr>
                        <m:nor/>
                      </m:rPr>
                      <a:rPr lang="en-US"/>
                      <m:t>(</m:t>
                    </m:r>
                    <m:r>
                      <m:rPr>
                        <m:nor/>
                      </m:rPr>
                      <a:rPr lang="en-US" i="1"/>
                      <m:t>dB</m:t>
                    </m:r>
                    <m:r>
                      <m:rPr>
                        <m:nor/>
                      </m:rPr>
                      <a:rPr lang="en-US"/>
                      <m:t>).</m:t>
                    </m:r>
                  </m:oMath>
                </a14:m>
                <a:endParaRPr lang="es-ES_tradnl" dirty="0" smtClean="0"/>
              </a:p>
              <a:p>
                <a:pPr marL="0" indent="0">
                  <a:buNone/>
                </a:pPr>
                <a:endParaRPr lang="es-ES_tradnl" dirty="0"/>
              </a:p>
              <a:p>
                <a:r>
                  <a:rPr lang="es-ES_tradnl" b="1" dirty="0"/>
                  <a:t>Modelo de </a:t>
                </a:r>
                <a:r>
                  <a:rPr lang="es-ES_tradnl" b="1" dirty="0" err="1"/>
                  <a:t>Propagaci</a:t>
                </a:r>
                <a:r>
                  <a:rPr lang="es-EC" b="1" dirty="0" err="1"/>
                  <a:t>ón</a:t>
                </a:r>
                <a:r>
                  <a:rPr lang="es-EC" b="1" dirty="0"/>
                  <a:t> </a:t>
                </a:r>
                <a:r>
                  <a:rPr lang="es-EC" b="1" dirty="0" err="1"/>
                  <a:t>Estandar</a:t>
                </a:r>
                <a:r>
                  <a:rPr lang="es-EC" b="1" dirty="0"/>
                  <a:t> (</a:t>
                </a:r>
                <a:r>
                  <a:rPr lang="es-EC" b="1" dirty="0" err="1"/>
                  <a:t>SPM</a:t>
                </a:r>
                <a:r>
                  <a:rPr lang="es-EC" b="1" dirty="0"/>
                  <a:t>)</a:t>
                </a:r>
                <a:endParaRPr lang="es-ES_tradnl" b="1" dirty="0"/>
              </a:p>
              <a:p>
                <a14:m>
                  <m:oMath xmlns:m="http://schemas.openxmlformats.org/officeDocument/2006/math">
                    <m:sSub>
                      <m:sSubPr>
                        <m:ctrlPr>
                          <a:rPr lang="es-ES_tradnl" i="1">
                            <a:latin typeface="Cambria Math" panose="02040503050406030204" pitchFamily="18" charset="0"/>
                          </a:rPr>
                        </m:ctrlPr>
                      </m:sSubPr>
                      <m:e>
                        <m:r>
                          <m:rPr>
                            <m:nor/>
                          </m:rPr>
                          <a:rPr lang="en-US" i="1"/>
                          <m:t>L</m:t>
                        </m:r>
                      </m:e>
                      <m:sub>
                        <m:r>
                          <m:rPr>
                            <m:nor/>
                          </m:rPr>
                          <a:rPr lang="en-US" i="1"/>
                          <m:t>model</m:t>
                        </m:r>
                      </m:sub>
                    </m:sSub>
                    <m:sSub>
                      <m:sSubPr>
                        <m:ctrlPr>
                          <a:rPr lang="es-ES_tradnl" i="1">
                            <a:latin typeface="Cambria Math" panose="02040503050406030204" pitchFamily="18" charset="0"/>
                          </a:rPr>
                        </m:ctrlPr>
                      </m:sSubPr>
                      <m:e>
                        <m:r>
                          <m:rPr>
                            <m:nor/>
                          </m:rPr>
                          <a:rPr lang="en-US"/>
                          <m:t>=</m:t>
                        </m:r>
                        <m:r>
                          <m:rPr>
                            <m:nor/>
                          </m:rPr>
                          <a:rPr lang="en-US"/>
                          <m:t>K</m:t>
                        </m:r>
                      </m:e>
                      <m:sub>
                        <m:r>
                          <m:rPr>
                            <m:nor/>
                          </m:rPr>
                          <a:rPr lang="en-US"/>
                          <m:t>1</m:t>
                        </m:r>
                      </m:sub>
                    </m:sSub>
                    <m:sSub>
                      <m:sSubPr>
                        <m:ctrlPr>
                          <a:rPr lang="es-ES_tradnl" i="1">
                            <a:latin typeface="Cambria Math" panose="02040503050406030204" pitchFamily="18" charset="0"/>
                          </a:rPr>
                        </m:ctrlPr>
                      </m:sSubPr>
                      <m:e>
                        <m:r>
                          <m:rPr>
                            <m:nor/>
                          </m:rPr>
                          <a:rPr lang="en-US"/>
                          <m:t>+ </m:t>
                        </m:r>
                        <m:r>
                          <m:rPr>
                            <m:nor/>
                          </m:rPr>
                          <a:rPr lang="en-US"/>
                          <m:t>K</m:t>
                        </m:r>
                      </m:e>
                      <m:sub>
                        <m:r>
                          <m:rPr>
                            <m:nor/>
                          </m:rPr>
                          <a:rPr lang="en-US"/>
                          <m:t>2</m:t>
                        </m:r>
                      </m:sub>
                    </m:sSub>
                    <m:func>
                      <m:funcPr>
                        <m:ctrlPr>
                          <a:rPr lang="es-ES_tradnl" i="1">
                            <a:latin typeface="Cambria Math" panose="02040503050406030204" pitchFamily="18" charset="0"/>
                          </a:rPr>
                        </m:ctrlPr>
                      </m:funcPr>
                      <m:fName>
                        <m:r>
                          <m:rPr>
                            <m:nor/>
                          </m:rPr>
                          <a:rPr lang="en-US"/>
                          <m:t>log</m:t>
                        </m:r>
                      </m:fName>
                      <m:e>
                        <m:r>
                          <m:rPr>
                            <m:nor/>
                          </m:rPr>
                          <a:rPr lang="en-US" i="1"/>
                          <m:t>d</m:t>
                        </m:r>
                      </m:e>
                    </m:func>
                    <m:sSub>
                      <m:sSubPr>
                        <m:ctrlPr>
                          <a:rPr lang="es-ES_tradnl" i="1">
                            <a:latin typeface="Cambria Math" panose="02040503050406030204" pitchFamily="18" charset="0"/>
                          </a:rPr>
                        </m:ctrlPr>
                      </m:sSubPr>
                      <m:e>
                        <m:r>
                          <m:rPr>
                            <m:nor/>
                          </m:rPr>
                          <a:rPr lang="en-US"/>
                          <m:t>+ </m:t>
                        </m:r>
                        <m:r>
                          <m:rPr>
                            <m:nor/>
                          </m:rPr>
                          <a:rPr lang="en-US"/>
                          <m:t>K</m:t>
                        </m:r>
                      </m:e>
                      <m:sub>
                        <m:r>
                          <m:rPr>
                            <m:nor/>
                          </m:rPr>
                          <a:rPr lang="en-US"/>
                          <m:t>3</m:t>
                        </m:r>
                      </m:sub>
                    </m:sSub>
                    <m:func>
                      <m:funcPr>
                        <m:ctrlPr>
                          <a:rPr lang="es-ES_tradnl" i="1">
                            <a:latin typeface="Cambria Math" panose="02040503050406030204" pitchFamily="18" charset="0"/>
                          </a:rPr>
                        </m:ctrlPr>
                      </m:funcPr>
                      <m:fName>
                        <m:r>
                          <m:rPr>
                            <m:nor/>
                          </m:rPr>
                          <a:rPr lang="en-US"/>
                          <m:t>log</m:t>
                        </m:r>
                      </m:fName>
                      <m:e>
                        <m:sSub>
                          <m:sSubPr>
                            <m:ctrlPr>
                              <a:rPr lang="es-ES_tradnl" i="1">
                                <a:latin typeface="Cambria Math" panose="02040503050406030204" pitchFamily="18" charset="0"/>
                              </a:rPr>
                            </m:ctrlPr>
                          </m:sSubPr>
                          <m:e>
                            <m:r>
                              <m:rPr>
                                <m:nor/>
                              </m:rPr>
                              <a:rPr lang="en-US" i="1"/>
                              <m:t>H</m:t>
                            </m:r>
                          </m:e>
                          <m:sub>
                            <m:r>
                              <m:rPr>
                                <m:nor/>
                              </m:rPr>
                              <a:rPr lang="en-US" i="1"/>
                              <m:t>Txeff</m:t>
                            </m:r>
                          </m:sub>
                        </m:sSub>
                      </m:e>
                    </m:func>
                    <m:sSub>
                      <m:sSubPr>
                        <m:ctrlPr>
                          <a:rPr lang="es-ES_tradnl" i="1">
                            <a:latin typeface="Cambria Math" panose="02040503050406030204" pitchFamily="18" charset="0"/>
                          </a:rPr>
                        </m:ctrlPr>
                      </m:sSubPr>
                      <m:e>
                        <m:r>
                          <m:rPr>
                            <m:nor/>
                          </m:rPr>
                          <a:rPr lang="en-US"/>
                          <m:t> + </m:t>
                        </m:r>
                        <m:r>
                          <m:rPr>
                            <m:nor/>
                          </m:rPr>
                          <a:rPr lang="en-US"/>
                          <m:t>K</m:t>
                        </m:r>
                      </m:e>
                      <m:sub>
                        <m:r>
                          <m:rPr>
                            <m:nor/>
                          </m:rPr>
                          <a:rPr lang="en-US"/>
                          <m:t>4</m:t>
                        </m:r>
                      </m:sub>
                    </m:sSub>
                    <m:r>
                      <m:rPr>
                        <m:nor/>
                      </m:rPr>
                      <a:rPr lang="en-US"/>
                      <m:t> </m:t>
                    </m:r>
                    <m:r>
                      <m:rPr>
                        <m:nor/>
                      </m:rPr>
                      <a:rPr lang="en-US"/>
                      <m:t>x</m:t>
                    </m:r>
                    <m:r>
                      <m:rPr>
                        <m:nor/>
                      </m:rPr>
                      <a:rPr lang="en-US" i="1"/>
                      <m:t> </m:t>
                    </m:r>
                    <m:r>
                      <m:rPr>
                        <m:nor/>
                      </m:rPr>
                      <a:rPr lang="en-US" i="1"/>
                      <m:t>Diffraction</m:t>
                    </m:r>
                    <m:r>
                      <m:rPr>
                        <m:nor/>
                      </m:rPr>
                      <a:rPr lang="en-US" i="1"/>
                      <m:t> </m:t>
                    </m:r>
                    <m:r>
                      <m:rPr>
                        <m:nor/>
                      </m:rPr>
                      <a:rPr lang="en-US" i="1"/>
                      <m:t>Loss</m:t>
                    </m:r>
                    <m:sSub>
                      <m:sSubPr>
                        <m:ctrlPr>
                          <a:rPr lang="es-ES_tradnl" i="1">
                            <a:latin typeface="Cambria Math" panose="02040503050406030204" pitchFamily="18" charset="0"/>
                          </a:rPr>
                        </m:ctrlPr>
                      </m:sSubPr>
                      <m:e>
                        <m:r>
                          <m:rPr>
                            <m:nor/>
                          </m:rPr>
                          <a:rPr lang="en-US"/>
                          <m:t>+ </m:t>
                        </m:r>
                        <m:r>
                          <m:rPr>
                            <m:nor/>
                          </m:rPr>
                          <a:rPr lang="en-US"/>
                          <m:t>K</m:t>
                        </m:r>
                      </m:e>
                      <m:sub>
                        <m:r>
                          <m:rPr>
                            <m:nor/>
                          </m:rPr>
                          <a:rPr lang="en-US"/>
                          <m:t>5</m:t>
                        </m:r>
                      </m:sub>
                    </m:sSub>
                    <m:func>
                      <m:funcPr>
                        <m:ctrlPr>
                          <a:rPr lang="es-ES_tradnl" i="1">
                            <a:latin typeface="Cambria Math" panose="02040503050406030204" pitchFamily="18" charset="0"/>
                          </a:rPr>
                        </m:ctrlPr>
                      </m:funcPr>
                      <m:fName>
                        <m:r>
                          <m:rPr>
                            <m:nor/>
                          </m:rPr>
                          <a:rPr lang="en-US"/>
                          <m:t>log</m:t>
                        </m:r>
                      </m:fName>
                      <m:e>
                        <m:r>
                          <m:rPr>
                            <m:nor/>
                          </m:rPr>
                          <a:rPr lang="en-US" i="1"/>
                          <m:t>d</m:t>
                        </m:r>
                      </m:e>
                    </m:func>
                    <m:r>
                      <m:rPr>
                        <m:nor/>
                      </m:rPr>
                      <a:rPr lang="es-ES_tradnl"/>
                      <m:t> </m:t>
                    </m:r>
                    <m:func>
                      <m:funcPr>
                        <m:ctrlPr>
                          <a:rPr lang="es-ES_tradnl" i="1">
                            <a:latin typeface="Cambria Math" panose="02040503050406030204" pitchFamily="18" charset="0"/>
                          </a:rPr>
                        </m:ctrlPr>
                      </m:funcPr>
                      <m:fName>
                        <m:r>
                          <m:rPr>
                            <m:nor/>
                          </m:rPr>
                          <a:rPr lang="en-US"/>
                          <m:t>log</m:t>
                        </m:r>
                      </m:fName>
                      <m:e>
                        <m:sSub>
                          <m:sSubPr>
                            <m:ctrlPr>
                              <a:rPr lang="es-ES_tradnl" i="1">
                                <a:latin typeface="Cambria Math" panose="02040503050406030204" pitchFamily="18" charset="0"/>
                              </a:rPr>
                            </m:ctrlPr>
                          </m:sSubPr>
                          <m:e>
                            <m:r>
                              <m:rPr>
                                <m:nor/>
                              </m:rPr>
                              <a:rPr lang="en-US" i="1"/>
                              <m:t>H</m:t>
                            </m:r>
                          </m:e>
                          <m:sub>
                            <m:r>
                              <m:rPr>
                                <m:nor/>
                              </m:rPr>
                              <a:rPr lang="en-US" i="1"/>
                              <m:t>Txef</m:t>
                            </m:r>
                            <m:r>
                              <m:rPr>
                                <m:nor/>
                              </m:rPr>
                              <a:rPr lang="en-US" i="1"/>
                              <m:t> </m:t>
                            </m:r>
                            <m:r>
                              <m:rPr>
                                <m:nor/>
                              </m:rPr>
                              <a:rPr lang="en-US" i="1"/>
                              <m:t>f</m:t>
                            </m:r>
                          </m:sub>
                        </m:sSub>
                      </m:e>
                    </m:func>
                    <m:sSub>
                      <m:sSubPr>
                        <m:ctrlPr>
                          <a:rPr lang="es-ES_tradnl" i="1">
                            <a:latin typeface="Cambria Math" panose="02040503050406030204" pitchFamily="18" charset="0"/>
                          </a:rPr>
                        </m:ctrlPr>
                      </m:sSubPr>
                      <m:e>
                        <m:r>
                          <m:rPr>
                            <m:nor/>
                          </m:rPr>
                          <a:rPr lang="en-US"/>
                          <m:t>+ </m:t>
                        </m:r>
                        <m:r>
                          <m:rPr>
                            <m:nor/>
                          </m:rPr>
                          <a:rPr lang="en-US"/>
                          <m:t>K</m:t>
                        </m:r>
                      </m:e>
                      <m:sub>
                        <m:r>
                          <m:rPr>
                            <m:nor/>
                          </m:rPr>
                          <a:rPr lang="en-US"/>
                          <m:t>6</m:t>
                        </m:r>
                      </m:sub>
                    </m:sSub>
                    <m:sSub>
                      <m:sSubPr>
                        <m:ctrlPr>
                          <a:rPr lang="es-ES_tradnl" i="1">
                            <a:latin typeface="Cambria Math" panose="02040503050406030204" pitchFamily="18" charset="0"/>
                          </a:rPr>
                        </m:ctrlPr>
                      </m:sSubPr>
                      <m:e>
                        <m:r>
                          <m:rPr>
                            <m:nor/>
                          </m:rPr>
                          <a:rPr lang="en-US" i="1"/>
                          <m:t>H</m:t>
                        </m:r>
                      </m:e>
                      <m:sub>
                        <m:r>
                          <m:rPr>
                            <m:nor/>
                          </m:rPr>
                          <a:rPr lang="en-US" i="1"/>
                          <m:t>Rxeff</m:t>
                        </m:r>
                      </m:sub>
                    </m:sSub>
                    <m:r>
                      <a:rPr lang="es-ES_tradnl" i="1">
                        <a:latin typeface="Cambria Math" panose="02040503050406030204" pitchFamily="18" charset="0"/>
                      </a:rPr>
                      <m:t> </m:t>
                    </m:r>
                    <m:sSub>
                      <m:sSubPr>
                        <m:ctrlPr>
                          <a:rPr lang="es-ES_tradnl" i="1">
                            <a:latin typeface="Cambria Math" panose="02040503050406030204" pitchFamily="18" charset="0"/>
                          </a:rPr>
                        </m:ctrlPr>
                      </m:sSubPr>
                      <m:e>
                        <m:r>
                          <m:rPr>
                            <m:nor/>
                          </m:rPr>
                          <a:rPr lang="en-US"/>
                          <m:t>+ </m:t>
                        </m:r>
                        <m:r>
                          <m:rPr>
                            <m:nor/>
                          </m:rPr>
                          <a:rPr lang="en-US"/>
                          <m:t>K</m:t>
                        </m:r>
                      </m:e>
                      <m:sub>
                        <m:r>
                          <m:rPr>
                            <m:nor/>
                          </m:rPr>
                          <a:rPr lang="en-US"/>
                          <m:t>clutter</m:t>
                        </m:r>
                      </m:sub>
                    </m:sSub>
                    <m:r>
                      <m:rPr>
                        <m:nor/>
                      </m:rPr>
                      <a:rPr lang="en-US"/>
                      <m:t>f</m:t>
                    </m:r>
                    <m:r>
                      <m:rPr>
                        <m:nor/>
                      </m:rPr>
                      <a:rPr lang="en-US"/>
                      <m:t>(</m:t>
                    </m:r>
                    <m:r>
                      <m:rPr>
                        <m:nor/>
                      </m:rPr>
                      <a:rPr lang="en-US"/>
                      <m:t>clutter</m:t>
                    </m:r>
                    <m:r>
                      <m:rPr>
                        <m:nor/>
                      </m:rPr>
                      <a:rPr lang="en-US"/>
                      <m:t>) </m:t>
                    </m:r>
                    <m:r>
                      <m:rPr>
                        <m:nor/>
                      </m:rPr>
                      <a:rPr lang="en-US" i="1"/>
                      <m:t>(</m:t>
                    </m:r>
                    <m:r>
                      <m:rPr>
                        <m:nor/>
                      </m:rPr>
                      <a:rPr lang="en-US" i="1"/>
                      <m:t>dBm</m:t>
                    </m:r>
                    <m:r>
                      <m:rPr>
                        <m:nor/>
                      </m:rPr>
                      <a:rPr lang="en-US" i="1"/>
                      <m:t>)</m:t>
                    </m:r>
                  </m:oMath>
                </a14:m>
                <a:r>
                  <a:rPr lang="en-US" dirty="0"/>
                  <a:t> </a:t>
                </a:r>
                <a:endParaRPr lang="es-ES_tradnl" dirty="0"/>
              </a:p>
              <a:p>
                <a:endParaRPr lang="es-ES_tradnl"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85800" y="1690688"/>
                <a:ext cx="10477500" cy="4524375"/>
              </a:xfrm>
              <a:blipFill rotWithShape="0">
                <a:blip r:embed="rId3"/>
                <a:stretch>
                  <a:fillRect l="-757" t="-673"/>
                </a:stretch>
              </a:blipFill>
            </p:spPr>
            <p:txBody>
              <a:bodyPr/>
              <a:lstStyle/>
              <a:p>
                <a:r>
                  <a:rPr lang="es-ES_tradnl">
                    <a:noFill/>
                  </a:rPr>
                  <a:t> </a:t>
                </a:r>
              </a:p>
            </p:txBody>
          </p:sp>
        </mc:Fallback>
      </mc:AlternateContent>
    </p:spTree>
    <p:extLst>
      <p:ext uri="{BB962C8B-B14F-4D97-AF65-F5344CB8AC3E}">
        <p14:creationId xmlns:p14="http://schemas.microsoft.com/office/powerpoint/2010/main" val="27335583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b="1" dirty="0" err="1" smtClean="0"/>
              <a:t>Clutters</a:t>
            </a:r>
            <a:endParaRPr lang="es-ES_tradnl" dirty="0"/>
          </a:p>
        </p:txBody>
      </p:sp>
      <p:sp>
        <p:nvSpPr>
          <p:cNvPr id="3" name="Content Placeholder 2"/>
          <p:cNvSpPr>
            <a:spLocks noGrp="1"/>
          </p:cNvSpPr>
          <p:nvPr>
            <p:ph idx="1"/>
          </p:nvPr>
        </p:nvSpPr>
        <p:spPr>
          <a:xfrm>
            <a:off x="838200" y="1825625"/>
            <a:ext cx="5486400" cy="4351338"/>
          </a:xfrm>
        </p:spPr>
        <p:txBody>
          <a:bodyPr/>
          <a:lstStyle/>
          <a:p>
            <a:pPr algn="just"/>
            <a:r>
              <a:rPr lang="es-ES_tradnl" dirty="0"/>
              <a:t>Como puede verse en las características del </a:t>
            </a:r>
            <a:r>
              <a:rPr lang="es-ES_tradnl" dirty="0" err="1"/>
              <a:t>clutter</a:t>
            </a:r>
            <a:r>
              <a:rPr lang="es-ES_tradnl" dirty="0"/>
              <a:t> describen la influencia que tienen en RF, entre ellas se tienen la altura media del edificio, cómo se encuentran situados uno al otro (ancho de la calle). Estas clases reflejan la necesidad de precisión por el planificador de radio, ya que son un parámetro que tiene efecto en la precisión. </a:t>
            </a:r>
          </a:p>
          <a:p>
            <a:endParaRPr lang="es-ES_tradnl" dirty="0"/>
          </a:p>
        </p:txBody>
      </p:sp>
      <p:graphicFrame>
        <p:nvGraphicFramePr>
          <p:cNvPr id="4" name="Table 3"/>
          <p:cNvGraphicFramePr>
            <a:graphicFrameLocks noGrp="1"/>
          </p:cNvGraphicFramePr>
          <p:nvPr>
            <p:extLst>
              <p:ext uri="{D42A27DB-BD31-4B8C-83A1-F6EECF244321}">
                <p14:modId xmlns:p14="http://schemas.microsoft.com/office/powerpoint/2010/main" val="1650496415"/>
              </p:ext>
            </p:extLst>
          </p:nvPr>
        </p:nvGraphicFramePr>
        <p:xfrm>
          <a:off x="6732104" y="1690688"/>
          <a:ext cx="4621696" cy="3953288"/>
        </p:xfrm>
        <a:graphic>
          <a:graphicData uri="http://schemas.openxmlformats.org/drawingml/2006/table">
            <a:tbl>
              <a:tblPr firstRow="1" firstCol="1" bandRow="1">
                <a:tableStyleId>{5C22544A-7EE6-4342-B048-85BDC9FD1C3A}</a:tableStyleId>
              </a:tblPr>
              <a:tblGrid>
                <a:gridCol w="884583"/>
                <a:gridCol w="3737113"/>
              </a:tblGrid>
              <a:tr h="300732">
                <a:tc>
                  <a:txBody>
                    <a:bodyPr/>
                    <a:lstStyle/>
                    <a:p>
                      <a:pPr algn="ctr">
                        <a:spcAft>
                          <a:spcPts val="0"/>
                        </a:spcAft>
                      </a:pPr>
                      <a:r>
                        <a:rPr lang="es-ES_tradnl" sz="1100" dirty="0" err="1">
                          <a:effectLst/>
                        </a:rPr>
                        <a:t>Clutter</a:t>
                      </a:r>
                      <a:endParaRPr lang="es-ES_tradnl"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s-ES_tradnl" sz="1100">
                          <a:effectLst/>
                        </a:rPr>
                        <a:t>Definición</a:t>
                      </a:r>
                      <a:endParaRPr lang="es-ES_tradnl"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530891">
                <a:tc>
                  <a:txBody>
                    <a:bodyPr/>
                    <a:lstStyle/>
                    <a:p>
                      <a:pPr algn="ctr">
                        <a:spcAft>
                          <a:spcPts val="0"/>
                        </a:spcAft>
                      </a:pPr>
                      <a:r>
                        <a:rPr lang="es-ES_tradnl" sz="1100">
                          <a:effectLst/>
                        </a:rPr>
                        <a:t>Water (salt / sweet)</a:t>
                      </a:r>
                      <a:endParaRPr lang="es-ES_tradnl"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s-ES_tradnl" sz="1100" dirty="0" err="1" smtClean="0">
                          <a:effectLst/>
                        </a:rPr>
                        <a:t>Divid|ido</a:t>
                      </a:r>
                      <a:r>
                        <a:rPr lang="es-ES_tradnl" sz="1100" dirty="0" smtClean="0">
                          <a:effectLst/>
                        </a:rPr>
                        <a:t> </a:t>
                      </a:r>
                      <a:r>
                        <a:rPr lang="es-ES_tradnl" sz="1100" dirty="0">
                          <a:effectLst/>
                        </a:rPr>
                        <a:t>en lagos y mares.</a:t>
                      </a:r>
                      <a:endParaRPr lang="es-ES_tradnl"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530891">
                <a:tc>
                  <a:txBody>
                    <a:bodyPr/>
                    <a:lstStyle/>
                    <a:p>
                      <a:pPr algn="ctr">
                        <a:spcAft>
                          <a:spcPts val="0"/>
                        </a:spcAft>
                      </a:pPr>
                      <a:r>
                        <a:rPr lang="es-ES_tradnl" sz="1100">
                          <a:effectLst/>
                        </a:rPr>
                        <a:t>Rural / Open land</a:t>
                      </a:r>
                      <a:endParaRPr lang="es-ES_tradnl"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s-ES_tradnl" sz="1100" dirty="0">
                          <a:effectLst/>
                        </a:rPr>
                        <a:t>Zona con muy poca o sin vegetación.</a:t>
                      </a:r>
                      <a:endParaRPr lang="es-ES_tradnl"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234611">
                <a:tc>
                  <a:txBody>
                    <a:bodyPr/>
                    <a:lstStyle/>
                    <a:p>
                      <a:pPr algn="ctr">
                        <a:spcAft>
                          <a:spcPts val="0"/>
                        </a:spcAft>
                      </a:pPr>
                      <a:r>
                        <a:rPr lang="es-ES_tradnl" sz="1100">
                          <a:effectLst/>
                        </a:rPr>
                        <a:t>Forest</a:t>
                      </a:r>
                      <a:endParaRPr lang="es-ES_tradnl"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s-ES_tradnl" sz="1100" dirty="0">
                          <a:effectLst/>
                        </a:rPr>
                        <a:t>Bosques con gran cantidad de árboles.</a:t>
                      </a:r>
                      <a:endParaRPr lang="es-ES_tradnl"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939114">
                <a:tc>
                  <a:txBody>
                    <a:bodyPr/>
                    <a:lstStyle/>
                    <a:p>
                      <a:pPr algn="ctr">
                        <a:spcAft>
                          <a:spcPts val="0"/>
                        </a:spcAft>
                      </a:pPr>
                      <a:r>
                        <a:rPr lang="es-ES_tradnl" sz="1100">
                          <a:effectLst/>
                        </a:rPr>
                        <a:t>Residential</a:t>
                      </a:r>
                      <a:endParaRPr lang="es-ES_tradnl"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s-ES_tradnl" sz="1100" dirty="0">
                          <a:effectLst/>
                        </a:rPr>
                        <a:t>Densidad Sub-urbana que implica calles, lotes pequeños de 30x30 metros que cuentan con cobertura vegetal. Casas individuales son frecuentemente visibles y la altura media es inferior a 15 metros.</a:t>
                      </a:r>
                      <a:endParaRPr lang="es-ES_tradnl"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469221">
                <a:tc>
                  <a:txBody>
                    <a:bodyPr/>
                    <a:lstStyle/>
                    <a:p>
                      <a:pPr algn="ctr">
                        <a:spcAft>
                          <a:spcPts val="0"/>
                        </a:spcAft>
                      </a:pPr>
                      <a:r>
                        <a:rPr lang="es-ES_tradnl" sz="1100">
                          <a:effectLst/>
                        </a:rPr>
                        <a:t>Urban</a:t>
                      </a:r>
                      <a:endParaRPr lang="es-ES_tradnl"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s-ES_tradnl" sz="1100">
                          <a:effectLst/>
                        </a:rPr>
                        <a:t>El medio urbano tiene  la densidad media en calles, la altura media es inferior a 40 m.</a:t>
                      </a:r>
                      <a:endParaRPr lang="es-ES_tradnl"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469221">
                <a:tc>
                  <a:txBody>
                    <a:bodyPr/>
                    <a:lstStyle/>
                    <a:p>
                      <a:pPr algn="ctr">
                        <a:spcAft>
                          <a:spcPts val="0"/>
                        </a:spcAft>
                      </a:pPr>
                      <a:r>
                        <a:rPr lang="es-ES_tradnl" sz="1100">
                          <a:effectLst/>
                        </a:rPr>
                        <a:t>Dense Urban</a:t>
                      </a:r>
                      <a:endParaRPr lang="es-ES_tradnl"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s-ES_tradnl" sz="1100">
                          <a:effectLst/>
                        </a:rPr>
                        <a:t>Están incluidas áreas urbanas densamente pobladas con un gran desarrollo.</a:t>
                      </a:r>
                      <a:endParaRPr lang="es-ES_tradnl"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478607">
                <a:tc>
                  <a:txBody>
                    <a:bodyPr/>
                    <a:lstStyle/>
                    <a:p>
                      <a:pPr algn="ctr">
                        <a:spcAft>
                          <a:spcPts val="0"/>
                        </a:spcAft>
                      </a:pPr>
                      <a:r>
                        <a:rPr lang="es-ES_tradnl" sz="1100">
                          <a:effectLst/>
                        </a:rPr>
                        <a:t>Open in urban</a:t>
                      </a:r>
                      <a:endParaRPr lang="es-ES_tradnl"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s-ES_tradnl" sz="1100" dirty="0">
                          <a:effectLst/>
                        </a:rPr>
                        <a:t>Pequeña superficie abierta sin vegetación, rodeada por un entorno urbano, residencial o densamente urbano.</a:t>
                      </a:r>
                      <a:endParaRPr lang="es-ES_tradnl"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768632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Creación De Un Proyecto </a:t>
            </a:r>
            <a:r>
              <a:rPr lang="es-ES_tradnl" dirty="0" err="1"/>
              <a:t>LTE</a:t>
            </a:r>
            <a:r>
              <a:rPr lang="es-ES_tradnl" dirty="0"/>
              <a:t> En U-Net</a:t>
            </a:r>
          </a:p>
        </p:txBody>
      </p:sp>
      <p:sp>
        <p:nvSpPr>
          <p:cNvPr id="4" name="Date Placeholder 3"/>
          <p:cNvSpPr>
            <a:spLocks noGrp="1"/>
          </p:cNvSpPr>
          <p:nvPr>
            <p:ph type="dt" sz="half" idx="10"/>
          </p:nvPr>
        </p:nvSpPr>
        <p:spPr/>
        <p:txBody>
          <a:bodyPr/>
          <a:lstStyle/>
          <a:p>
            <a:fld id="{19078865-EAE7-45F4-959E-646D59093D8C}" type="datetime1">
              <a:rPr lang="es-ES_tradnl" smtClean="0"/>
              <a:t>17/02/2014</a:t>
            </a:fld>
            <a:endParaRPr lang="es-ES_tradnl"/>
          </a:p>
        </p:txBody>
      </p:sp>
      <p:sp>
        <p:nvSpPr>
          <p:cNvPr id="5" name="Footer Placeholder 4"/>
          <p:cNvSpPr>
            <a:spLocks noGrp="1"/>
          </p:cNvSpPr>
          <p:nvPr>
            <p:ph type="ftr" sz="quarter" idx="11"/>
          </p:nvPr>
        </p:nvSpPr>
        <p:spPr/>
        <p:txBody>
          <a:bodyPr/>
          <a:lstStyle/>
          <a:p>
            <a:endParaRPr lang="es-ES_tradnl" dirty="0"/>
          </a:p>
        </p:txBody>
      </p:sp>
      <p:sp>
        <p:nvSpPr>
          <p:cNvPr id="6" name="Slide Number Placeholder 5"/>
          <p:cNvSpPr>
            <a:spLocks noGrp="1"/>
          </p:cNvSpPr>
          <p:nvPr>
            <p:ph type="sldNum" sz="quarter" idx="12"/>
          </p:nvPr>
        </p:nvSpPr>
        <p:spPr/>
        <p:txBody>
          <a:bodyPr/>
          <a:lstStyle/>
          <a:p>
            <a:fld id="{A4C9C097-0DC3-4426-823E-59B9B0541002}" type="slidenum">
              <a:rPr lang="es-ES_tradnl" smtClean="0"/>
              <a:t>16</a:t>
            </a:fld>
            <a:endParaRPr lang="es-ES_tradnl"/>
          </a:p>
        </p:txBody>
      </p:sp>
      <p:pic>
        <p:nvPicPr>
          <p:cNvPr id="7" name="Picture 6"/>
          <p:cNvPicPr>
            <a:picLocks noChangeAspect="1"/>
          </p:cNvPicPr>
          <p:nvPr/>
        </p:nvPicPr>
        <p:blipFill>
          <a:blip r:embed="rId3"/>
          <a:stretch>
            <a:fillRect/>
          </a:stretch>
        </p:blipFill>
        <p:spPr>
          <a:xfrm>
            <a:off x="2250657" y="784230"/>
            <a:ext cx="2816643" cy="2313382"/>
          </a:xfrm>
          <a:prstGeom prst="rect">
            <a:avLst/>
          </a:prstGeom>
        </p:spPr>
      </p:pic>
      <p:pic>
        <p:nvPicPr>
          <p:cNvPr id="8" name="Picture 7"/>
          <p:cNvPicPr>
            <a:picLocks noChangeAspect="1"/>
          </p:cNvPicPr>
          <p:nvPr/>
        </p:nvPicPr>
        <p:blipFill>
          <a:blip r:embed="rId4"/>
          <a:stretch>
            <a:fillRect/>
          </a:stretch>
        </p:blipFill>
        <p:spPr>
          <a:xfrm>
            <a:off x="6465715" y="1015115"/>
            <a:ext cx="2358736" cy="2208203"/>
          </a:xfrm>
          <a:prstGeom prst="rect">
            <a:avLst/>
          </a:prstGeom>
        </p:spPr>
      </p:pic>
      <p:pic>
        <p:nvPicPr>
          <p:cNvPr id="11" name="Picture 10"/>
          <p:cNvPicPr>
            <a:picLocks noChangeAspect="1"/>
          </p:cNvPicPr>
          <p:nvPr/>
        </p:nvPicPr>
        <p:blipFill>
          <a:blip r:embed="rId5"/>
          <a:stretch>
            <a:fillRect/>
          </a:stretch>
        </p:blipFill>
        <p:spPr>
          <a:xfrm>
            <a:off x="750594" y="3277347"/>
            <a:ext cx="2048521" cy="2843390"/>
          </a:xfrm>
          <a:prstGeom prst="rect">
            <a:avLst/>
          </a:prstGeom>
        </p:spPr>
      </p:pic>
      <p:pic>
        <p:nvPicPr>
          <p:cNvPr id="12" name="Picture 11"/>
          <p:cNvPicPr>
            <a:picLocks noChangeAspect="1"/>
          </p:cNvPicPr>
          <p:nvPr/>
        </p:nvPicPr>
        <p:blipFill>
          <a:blip r:embed="rId6"/>
          <a:stretch>
            <a:fillRect/>
          </a:stretch>
        </p:blipFill>
        <p:spPr>
          <a:xfrm>
            <a:off x="3058160" y="3594489"/>
            <a:ext cx="2895600" cy="2209105"/>
          </a:xfrm>
          <a:prstGeom prst="rect">
            <a:avLst/>
          </a:prstGeom>
        </p:spPr>
      </p:pic>
      <p:pic>
        <p:nvPicPr>
          <p:cNvPr id="13" name="Picture 12"/>
          <p:cNvPicPr>
            <a:picLocks noChangeAspect="1"/>
          </p:cNvPicPr>
          <p:nvPr/>
        </p:nvPicPr>
        <p:blipFill>
          <a:blip r:embed="rId7"/>
          <a:stretch>
            <a:fillRect/>
          </a:stretch>
        </p:blipFill>
        <p:spPr>
          <a:xfrm>
            <a:off x="6197158" y="3576124"/>
            <a:ext cx="2895851" cy="2219136"/>
          </a:xfrm>
          <a:prstGeom prst="rect">
            <a:avLst/>
          </a:prstGeom>
        </p:spPr>
      </p:pic>
      <p:pic>
        <p:nvPicPr>
          <p:cNvPr id="14" name="Picture 13"/>
          <p:cNvPicPr>
            <a:picLocks noChangeAspect="1"/>
          </p:cNvPicPr>
          <p:nvPr/>
        </p:nvPicPr>
        <p:blipFill>
          <a:blip r:embed="rId8"/>
          <a:stretch>
            <a:fillRect/>
          </a:stretch>
        </p:blipFill>
        <p:spPr>
          <a:xfrm>
            <a:off x="9345243" y="3576124"/>
            <a:ext cx="2643557" cy="2158171"/>
          </a:xfrm>
          <a:prstGeom prst="rect">
            <a:avLst/>
          </a:prstGeom>
        </p:spPr>
      </p:pic>
      <p:pic>
        <p:nvPicPr>
          <p:cNvPr id="16" name="Picture 7"/>
          <p:cNvPicPr>
            <a:picLocks noChangeAspect="1"/>
          </p:cNvPicPr>
          <p:nvPr/>
        </p:nvPicPr>
        <p:blipFill>
          <a:blip r:embed="rId9"/>
          <a:stretch>
            <a:fillRect/>
          </a:stretch>
        </p:blipFill>
        <p:spPr>
          <a:xfrm>
            <a:off x="9296400" y="919539"/>
            <a:ext cx="2550160" cy="2212215"/>
          </a:xfrm>
          <a:prstGeom prst="rect">
            <a:avLst/>
          </a:prstGeom>
        </p:spPr>
      </p:pic>
    </p:spTree>
    <p:extLst>
      <p:ext uri="{BB962C8B-B14F-4D97-AF65-F5344CB8AC3E}">
        <p14:creationId xmlns:p14="http://schemas.microsoft.com/office/powerpoint/2010/main" val="3149037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b="1" dirty="0"/>
              <a:t>Creación De Un Proyecto </a:t>
            </a:r>
            <a:r>
              <a:rPr lang="es-ES_tradnl" b="1" dirty="0" err="1"/>
              <a:t>LTE</a:t>
            </a:r>
            <a:r>
              <a:rPr lang="es-ES_tradnl" b="1" dirty="0"/>
              <a:t> En U-Net</a:t>
            </a:r>
          </a:p>
        </p:txBody>
      </p:sp>
      <p:pic>
        <p:nvPicPr>
          <p:cNvPr id="9" name="Picture 8"/>
          <p:cNvPicPr>
            <a:picLocks noChangeAspect="1"/>
          </p:cNvPicPr>
          <p:nvPr/>
        </p:nvPicPr>
        <p:blipFill>
          <a:blip r:embed="rId3"/>
          <a:stretch>
            <a:fillRect/>
          </a:stretch>
        </p:blipFill>
        <p:spPr>
          <a:xfrm>
            <a:off x="8280718" y="3784118"/>
            <a:ext cx="2895600" cy="2183616"/>
          </a:xfrm>
          <a:prstGeom prst="rect">
            <a:avLst/>
          </a:prstGeom>
        </p:spPr>
      </p:pic>
      <p:pic>
        <p:nvPicPr>
          <p:cNvPr id="3" name="Picture 2"/>
          <p:cNvPicPr>
            <a:picLocks noChangeAspect="1"/>
          </p:cNvPicPr>
          <p:nvPr/>
        </p:nvPicPr>
        <p:blipFill>
          <a:blip r:embed="rId4"/>
          <a:stretch>
            <a:fillRect/>
          </a:stretch>
        </p:blipFill>
        <p:spPr>
          <a:xfrm>
            <a:off x="892941" y="807189"/>
            <a:ext cx="4242118" cy="2363796"/>
          </a:xfrm>
          <a:prstGeom prst="rect">
            <a:avLst/>
          </a:prstGeom>
        </p:spPr>
      </p:pic>
      <p:pic>
        <p:nvPicPr>
          <p:cNvPr id="10" name="Picture 9"/>
          <p:cNvPicPr>
            <a:picLocks noChangeAspect="1"/>
          </p:cNvPicPr>
          <p:nvPr/>
        </p:nvPicPr>
        <p:blipFill>
          <a:blip r:embed="rId5"/>
          <a:stretch>
            <a:fillRect/>
          </a:stretch>
        </p:blipFill>
        <p:spPr>
          <a:xfrm>
            <a:off x="8439659" y="979636"/>
            <a:ext cx="2914141" cy="2191349"/>
          </a:xfrm>
          <a:prstGeom prst="rect">
            <a:avLst/>
          </a:prstGeom>
        </p:spPr>
      </p:pic>
      <p:pic>
        <p:nvPicPr>
          <p:cNvPr id="11" name="Picture 10"/>
          <p:cNvPicPr>
            <a:picLocks noChangeAspect="1"/>
          </p:cNvPicPr>
          <p:nvPr/>
        </p:nvPicPr>
        <p:blipFill>
          <a:blip r:embed="rId6"/>
          <a:stretch>
            <a:fillRect/>
          </a:stretch>
        </p:blipFill>
        <p:spPr>
          <a:xfrm>
            <a:off x="446953" y="3604800"/>
            <a:ext cx="4048095" cy="2609314"/>
          </a:xfrm>
          <a:prstGeom prst="rect">
            <a:avLst/>
          </a:prstGeom>
        </p:spPr>
      </p:pic>
      <p:pic>
        <p:nvPicPr>
          <p:cNvPr id="12" name="Picture 11"/>
          <p:cNvPicPr>
            <a:picLocks noChangeAspect="1"/>
          </p:cNvPicPr>
          <p:nvPr/>
        </p:nvPicPr>
        <p:blipFill>
          <a:blip r:embed="rId7"/>
          <a:stretch>
            <a:fillRect/>
          </a:stretch>
        </p:blipFill>
        <p:spPr>
          <a:xfrm>
            <a:off x="5135059" y="3604800"/>
            <a:ext cx="2200847" cy="2542252"/>
          </a:xfrm>
          <a:prstGeom prst="rect">
            <a:avLst/>
          </a:prstGeom>
        </p:spPr>
      </p:pic>
      <p:pic>
        <p:nvPicPr>
          <p:cNvPr id="13" name="Picture 8"/>
          <p:cNvPicPr>
            <a:picLocks noChangeAspect="1"/>
          </p:cNvPicPr>
          <p:nvPr/>
        </p:nvPicPr>
        <p:blipFill>
          <a:blip r:embed="rId8"/>
          <a:stretch>
            <a:fillRect/>
          </a:stretch>
        </p:blipFill>
        <p:spPr>
          <a:xfrm>
            <a:off x="5784749" y="970983"/>
            <a:ext cx="2005219" cy="2200002"/>
          </a:xfrm>
          <a:prstGeom prst="rect">
            <a:avLst/>
          </a:prstGeom>
        </p:spPr>
      </p:pic>
    </p:spTree>
    <p:extLst>
      <p:ext uri="{BB962C8B-B14F-4D97-AF65-F5344CB8AC3E}">
        <p14:creationId xmlns:p14="http://schemas.microsoft.com/office/powerpoint/2010/main" val="14573309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b="1" dirty="0"/>
              <a:t>Diseño Preliminar de RF</a:t>
            </a:r>
          </a:p>
        </p:txBody>
      </p:sp>
      <p:sp>
        <p:nvSpPr>
          <p:cNvPr id="3" name="Content Placeholder 2"/>
          <p:cNvSpPr>
            <a:spLocks noGrp="1"/>
          </p:cNvSpPr>
          <p:nvPr>
            <p:ph idx="1"/>
          </p:nvPr>
        </p:nvSpPr>
        <p:spPr>
          <a:xfrm>
            <a:off x="838200" y="1690688"/>
            <a:ext cx="10515600" cy="1204912"/>
          </a:xfrm>
        </p:spPr>
        <p:txBody>
          <a:bodyPr>
            <a:normAutofit fontScale="62500" lnSpcReduction="20000"/>
          </a:bodyPr>
          <a:lstStyle/>
          <a:p>
            <a:pPr marL="0" indent="0">
              <a:buNone/>
            </a:pPr>
            <a:r>
              <a:rPr lang="es-ES_tradnl" b="1" dirty="0" smtClean="0"/>
              <a:t>Link Budget </a:t>
            </a:r>
          </a:p>
          <a:p>
            <a:r>
              <a:rPr lang="es-ES_tradnl" dirty="0" smtClean="0"/>
              <a:t>El Link Budget es el primer paso para el dimensionamiento de la red de radio. De manera similar a otras tecnologías de radio, el link </a:t>
            </a:r>
            <a:r>
              <a:rPr lang="es-ES_tradnl" dirty="0" err="1" smtClean="0"/>
              <a:t>budget</a:t>
            </a:r>
            <a:r>
              <a:rPr lang="es-ES_tradnl" dirty="0" smtClean="0"/>
              <a:t> para </a:t>
            </a:r>
            <a:r>
              <a:rPr lang="es-ES_tradnl" dirty="0" err="1" smtClean="0"/>
              <a:t>LTE</a:t>
            </a:r>
            <a:r>
              <a:rPr lang="es-ES_tradnl" dirty="0" smtClean="0"/>
              <a:t> busca calcular el </a:t>
            </a:r>
            <a:r>
              <a:rPr lang="es-ES_tradnl" dirty="0" err="1" smtClean="0"/>
              <a:t>Maximum</a:t>
            </a:r>
            <a:r>
              <a:rPr lang="es-ES_tradnl" dirty="0" smtClean="0"/>
              <a:t> </a:t>
            </a:r>
            <a:r>
              <a:rPr lang="es-ES_tradnl" dirty="0" err="1" smtClean="0"/>
              <a:t>Allowed</a:t>
            </a:r>
            <a:r>
              <a:rPr lang="es-ES_tradnl" dirty="0" smtClean="0"/>
              <a:t> </a:t>
            </a:r>
            <a:r>
              <a:rPr lang="es-ES_tradnl" dirty="0" err="1" smtClean="0"/>
              <a:t>Path</a:t>
            </a:r>
            <a:r>
              <a:rPr lang="es-ES_tradnl" dirty="0" smtClean="0"/>
              <a:t> </a:t>
            </a:r>
            <a:r>
              <a:rPr lang="es-ES_tradnl" dirty="0" err="1" smtClean="0"/>
              <a:t>Loss</a:t>
            </a:r>
            <a:r>
              <a:rPr lang="es-ES_tradnl" dirty="0" smtClean="0"/>
              <a:t> (</a:t>
            </a:r>
            <a:r>
              <a:rPr lang="es-ES_tradnl" dirty="0" err="1" smtClean="0"/>
              <a:t>MAPL</a:t>
            </a:r>
            <a:r>
              <a:rPr lang="es-ES_tradnl" dirty="0" smtClean="0"/>
              <a:t>) y el radio de cobertura. </a:t>
            </a:r>
          </a:p>
          <a:p>
            <a:r>
              <a:rPr lang="es-ES_tradnl" dirty="0"/>
              <a:t>La principal diferencia entre el LB (Link Budget) para </a:t>
            </a:r>
            <a:r>
              <a:rPr lang="es-ES_tradnl" dirty="0" err="1"/>
              <a:t>UL</a:t>
            </a:r>
            <a:r>
              <a:rPr lang="es-ES_tradnl" dirty="0"/>
              <a:t> y para DL es la potencia máxima de radiación del UE y el tipo de MIMO soportado por el mismo</a:t>
            </a:r>
          </a:p>
        </p:txBody>
      </p:sp>
      <p:graphicFrame>
        <p:nvGraphicFramePr>
          <p:cNvPr id="7" name="Object 6"/>
          <p:cNvGraphicFramePr>
            <a:graphicFrameLocks noChangeAspect="1"/>
          </p:cNvGraphicFramePr>
          <p:nvPr>
            <p:extLst>
              <p:ext uri="{D42A27DB-BD31-4B8C-83A1-F6EECF244321}">
                <p14:modId xmlns:p14="http://schemas.microsoft.com/office/powerpoint/2010/main" val="4087884304"/>
              </p:ext>
            </p:extLst>
          </p:nvPr>
        </p:nvGraphicFramePr>
        <p:xfrm>
          <a:off x="1128486" y="3486150"/>
          <a:ext cx="4457700" cy="2047875"/>
        </p:xfrm>
        <a:graphic>
          <a:graphicData uri="http://schemas.openxmlformats.org/presentationml/2006/ole">
            <mc:AlternateContent xmlns:mc="http://schemas.openxmlformats.org/markup-compatibility/2006">
              <mc:Choice xmlns:v="urn:schemas-microsoft-com:vml" Requires="v">
                <p:oleObj spid="_x0000_s7213" name="Visio" r:id="rId3" imgW="8810528" imgH="4029280" progId="Visio.Drawing.15">
                  <p:embed/>
                </p:oleObj>
              </mc:Choice>
              <mc:Fallback>
                <p:oleObj name="Visio" r:id="rId3" imgW="8810528" imgH="4029280" progId="Visio.Drawing.15">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8486" y="3486150"/>
                        <a:ext cx="4457700" cy="2047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484600934"/>
              </p:ext>
            </p:extLst>
          </p:nvPr>
        </p:nvGraphicFramePr>
        <p:xfrm>
          <a:off x="6571343" y="3486150"/>
          <a:ext cx="4391025" cy="2219325"/>
        </p:xfrm>
        <a:graphic>
          <a:graphicData uri="http://schemas.openxmlformats.org/presentationml/2006/ole">
            <mc:AlternateContent xmlns:mc="http://schemas.openxmlformats.org/markup-compatibility/2006">
              <mc:Choice xmlns:v="urn:schemas-microsoft-com:vml" Requires="v">
                <p:oleObj spid="_x0000_s7214" name="Visio" r:id="rId5" imgW="9620251" imgH="4876659" progId="Visio.Drawing.15">
                  <p:embed/>
                </p:oleObj>
              </mc:Choice>
              <mc:Fallback>
                <p:oleObj name="Visio" r:id="rId5" imgW="9620251" imgH="4876659" progId="Visio.Drawing.15">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71343" y="3486150"/>
                        <a:ext cx="4391025" cy="2219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3577337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14350"/>
            <a:ext cx="10515600" cy="2419351"/>
          </a:xfrm>
        </p:spPr>
        <p:txBody>
          <a:bodyPr>
            <a:normAutofit fontScale="92500"/>
          </a:bodyPr>
          <a:lstStyle/>
          <a:p>
            <a:pPr marL="0" indent="0">
              <a:buNone/>
            </a:pPr>
            <a:r>
              <a:rPr lang="en-US" b="1" dirty="0" err="1" smtClean="0"/>
              <a:t>Cálculo</a:t>
            </a:r>
            <a:r>
              <a:rPr lang="en-US" b="1" dirty="0" smtClean="0"/>
              <a:t> del Maximum Allowed Path Loss</a:t>
            </a:r>
            <a:endParaRPr lang="es-ES_tradnl" dirty="0" smtClean="0"/>
          </a:p>
          <a:p>
            <a:pPr algn="just"/>
            <a:r>
              <a:rPr lang="es-ES_tradnl" dirty="0" smtClean="0"/>
              <a:t>Para </a:t>
            </a:r>
            <a:r>
              <a:rPr lang="es-ES_tradnl" dirty="0"/>
              <a:t>una red móvil, el </a:t>
            </a:r>
            <a:r>
              <a:rPr lang="es-ES_tradnl" dirty="0" err="1"/>
              <a:t>MAPL</a:t>
            </a:r>
            <a:r>
              <a:rPr lang="es-ES_tradnl" dirty="0"/>
              <a:t> no depende únicamente de la tasa de datos en el borde de cobertura sino también de la potencia de </a:t>
            </a:r>
            <a:r>
              <a:rPr lang="es-ES_tradnl" dirty="0" err="1"/>
              <a:t>Tx</a:t>
            </a:r>
            <a:r>
              <a:rPr lang="es-ES_tradnl" dirty="0"/>
              <a:t> y la sensibilidad del </a:t>
            </a:r>
            <a:r>
              <a:rPr lang="es-ES_tradnl" dirty="0" err="1"/>
              <a:t>Rx</a:t>
            </a:r>
            <a:r>
              <a:rPr lang="es-ES_tradnl" dirty="0"/>
              <a:t> tanto del </a:t>
            </a:r>
            <a:r>
              <a:rPr lang="es-ES_tradnl" dirty="0" err="1"/>
              <a:t>eNodeB</a:t>
            </a:r>
            <a:r>
              <a:rPr lang="es-ES_tradnl" dirty="0"/>
              <a:t> como del UE. Una vez que el </a:t>
            </a:r>
            <a:r>
              <a:rPr lang="es-ES_tradnl" dirty="0" err="1"/>
              <a:t>MAPL</a:t>
            </a:r>
            <a:r>
              <a:rPr lang="es-ES_tradnl" dirty="0"/>
              <a:t> es conocido, el radio de cobertura puede ser calculado de conforme un modelo de propagación. Por lo tanto, la clave del LB es cómo obtener el </a:t>
            </a:r>
            <a:r>
              <a:rPr lang="es-ES_tradnl" dirty="0" err="1"/>
              <a:t>MAPL</a:t>
            </a:r>
            <a:r>
              <a:rPr lang="es-ES_tradnl" dirty="0"/>
              <a:t>.</a:t>
            </a:r>
          </a:p>
          <a:p>
            <a:endParaRPr lang="es-ES_tradnl" dirty="0"/>
          </a:p>
        </p:txBody>
      </p:sp>
      <p:graphicFrame>
        <p:nvGraphicFramePr>
          <p:cNvPr id="4" name="Object 3"/>
          <p:cNvGraphicFramePr>
            <a:graphicFrameLocks noChangeAspect="1"/>
          </p:cNvGraphicFramePr>
          <p:nvPr>
            <p:extLst>
              <p:ext uri="{D42A27DB-BD31-4B8C-83A1-F6EECF244321}">
                <p14:modId xmlns:p14="http://schemas.microsoft.com/office/powerpoint/2010/main" val="3691533588"/>
              </p:ext>
            </p:extLst>
          </p:nvPr>
        </p:nvGraphicFramePr>
        <p:xfrm>
          <a:off x="1524000" y="2803072"/>
          <a:ext cx="9144000" cy="3409499"/>
        </p:xfrm>
        <a:graphic>
          <a:graphicData uri="http://schemas.openxmlformats.org/presentationml/2006/ole">
            <mc:AlternateContent xmlns:mc="http://schemas.openxmlformats.org/markup-compatibility/2006">
              <mc:Choice xmlns:v="urn:schemas-microsoft-com:vml" Requires="v">
                <p:oleObj spid="_x0000_s9237" name="Visio" r:id="rId3" imgW="7019945" imgH="3638520" progId="Visio.Drawing.11">
                  <p:embed/>
                </p:oleObj>
              </mc:Choice>
              <mc:Fallback>
                <p:oleObj name="Visio" r:id="rId3" imgW="7019945" imgH="3638520" progId="Visio.Drawing.11">
                  <p:embed/>
                  <p:pic>
                    <p:nvPicPr>
                      <p:cNvPr id="0" name=""/>
                      <p:cNvPicPr>
                        <a:picLocks noChangeAspect="1" noChangeArrowheads="1"/>
                      </p:cNvPicPr>
                      <p:nvPr/>
                    </p:nvPicPr>
                    <p:blipFill>
                      <a:blip r:embed="rId4"/>
                      <a:srcRect/>
                      <a:stretch>
                        <a:fillRect/>
                      </a:stretch>
                    </p:blipFill>
                    <p:spPr bwMode="auto">
                      <a:xfrm>
                        <a:off x="1524000" y="2803072"/>
                        <a:ext cx="9144000" cy="3409499"/>
                      </a:xfrm>
                      <a:prstGeom prst="rect">
                        <a:avLst/>
                      </a:prstGeom>
                      <a:noFill/>
                    </p:spPr>
                  </p:pic>
                </p:oleObj>
              </mc:Fallback>
            </mc:AlternateContent>
          </a:graphicData>
        </a:graphic>
      </p:graphicFrame>
    </p:spTree>
    <p:extLst>
      <p:ext uri="{BB962C8B-B14F-4D97-AF65-F5344CB8AC3E}">
        <p14:creationId xmlns:p14="http://schemas.microsoft.com/office/powerpoint/2010/main" val="30961798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16818"/>
            <a:ext cx="10515600" cy="689952"/>
          </a:xfrm>
        </p:spPr>
        <p:txBody>
          <a:bodyPr>
            <a:normAutofit fontScale="90000"/>
          </a:bodyPr>
          <a:lstStyle/>
          <a:p>
            <a:r>
              <a:rPr lang="es-ES_tradnl" b="1" dirty="0"/>
              <a:t>INTRODUCCIÓN</a:t>
            </a:r>
            <a:br>
              <a:rPr lang="es-ES_tradnl" b="1" dirty="0"/>
            </a:br>
            <a:endParaRPr lang="es-ES_tradnl" dirty="0"/>
          </a:p>
        </p:txBody>
      </p:sp>
      <p:sp>
        <p:nvSpPr>
          <p:cNvPr id="3" name="Content Placeholder 2"/>
          <p:cNvSpPr>
            <a:spLocks noGrp="1"/>
          </p:cNvSpPr>
          <p:nvPr>
            <p:ph idx="1"/>
          </p:nvPr>
        </p:nvSpPr>
        <p:spPr>
          <a:xfrm>
            <a:off x="838200" y="1825625"/>
            <a:ext cx="4569372" cy="4291396"/>
          </a:xfrm>
        </p:spPr>
        <p:txBody>
          <a:bodyPr/>
          <a:lstStyle/>
          <a:p>
            <a:pPr marL="0" indent="0">
              <a:buNone/>
            </a:pPr>
            <a:r>
              <a:rPr lang="es-ES_tradnl" b="1" dirty="0"/>
              <a:t>ANTECEDENTES</a:t>
            </a:r>
          </a:p>
          <a:p>
            <a:pPr algn="just"/>
            <a:r>
              <a:rPr lang="es-ES_tradnl" sz="2000" dirty="0"/>
              <a:t>1G</a:t>
            </a:r>
            <a:endParaRPr lang="es-ES_tradnl" sz="2000" dirty="0" smtClean="0"/>
          </a:p>
          <a:p>
            <a:pPr algn="just"/>
            <a:r>
              <a:rPr lang="es-ES_tradnl" sz="2000" dirty="0"/>
              <a:t>2G </a:t>
            </a:r>
            <a:endParaRPr lang="es-ES_tradnl" sz="2000" dirty="0" smtClean="0"/>
          </a:p>
          <a:p>
            <a:pPr algn="just"/>
            <a:r>
              <a:rPr lang="es-ES_tradnl" sz="2000" dirty="0" err="1" smtClean="0"/>
              <a:t>EDGE</a:t>
            </a:r>
            <a:endParaRPr lang="es-ES_tradnl" sz="2000" dirty="0" smtClean="0"/>
          </a:p>
          <a:p>
            <a:pPr algn="just"/>
            <a:r>
              <a:rPr lang="es-ES_tradnl" sz="2000" dirty="0" smtClean="0"/>
              <a:t>3G </a:t>
            </a:r>
            <a:r>
              <a:rPr lang="es-ES_tradnl" sz="2000" dirty="0" err="1" smtClean="0"/>
              <a:t>UMTS</a:t>
            </a:r>
            <a:endParaRPr lang="es-ES_tradnl" sz="2000" dirty="0" smtClean="0"/>
          </a:p>
          <a:p>
            <a:pPr algn="just"/>
            <a:r>
              <a:rPr lang="es-ES_tradnl" sz="2000" dirty="0">
                <a:hlinkClick r:id="rId3" tooltip="High-Speed Downlink Packet Access"/>
              </a:rPr>
              <a:t>HSDPA</a:t>
            </a:r>
            <a:endParaRPr lang="es-ES_tradnl" sz="2000" dirty="0"/>
          </a:p>
          <a:p>
            <a:pPr algn="just"/>
            <a:r>
              <a:rPr lang="es-ES_tradnl" sz="2000" dirty="0" err="1" smtClean="0"/>
              <a:t>LTE</a:t>
            </a:r>
            <a:r>
              <a:rPr lang="es-ES_tradnl" sz="2000" dirty="0" smtClean="0"/>
              <a:t>(Long </a:t>
            </a:r>
            <a:r>
              <a:rPr lang="es-ES_tradnl" sz="2000" dirty="0" err="1"/>
              <a:t>Term</a:t>
            </a:r>
            <a:r>
              <a:rPr lang="es-ES_tradnl" sz="2000" dirty="0"/>
              <a:t> </a:t>
            </a:r>
            <a:r>
              <a:rPr lang="es-ES_tradnl" sz="2000" dirty="0" err="1" smtClean="0"/>
              <a:t>Evolution</a:t>
            </a:r>
            <a:r>
              <a:rPr lang="es-ES_tradnl" sz="2000" dirty="0"/>
              <a:t>)</a:t>
            </a:r>
          </a:p>
          <a:p>
            <a:pPr marL="0" indent="0" algn="just">
              <a:buNone/>
            </a:pPr>
            <a:r>
              <a:rPr lang="es-ES_tradnl" sz="2000" dirty="0" smtClean="0"/>
              <a:t>.</a:t>
            </a:r>
            <a:endParaRPr lang="es-ES_tradnl" sz="2000" dirty="0"/>
          </a:p>
        </p:txBody>
      </p:sp>
      <p:sp>
        <p:nvSpPr>
          <p:cNvPr id="4" name="Content Placeholder 2"/>
          <p:cNvSpPr txBox="1">
            <a:spLocks/>
          </p:cNvSpPr>
          <p:nvPr/>
        </p:nvSpPr>
        <p:spPr>
          <a:xfrm>
            <a:off x="6224753" y="1825625"/>
            <a:ext cx="4569372" cy="4291396"/>
          </a:xfrm>
          <a:prstGeom prst="rect">
            <a:avLst/>
          </a:prstGeom>
        </p:spPr>
        <p:txBody>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400">
                <a:solidFill>
                  <a:schemeClr val="tx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a:lstStyle>
          <a:p>
            <a:pPr algn="just"/>
            <a:r>
              <a:rPr lang="es-ES_tradnl" sz="2000" kern="0" dirty="0" err="1" smtClean="0"/>
              <a:t>LTE</a:t>
            </a:r>
            <a:r>
              <a:rPr lang="es-ES_tradnl" sz="2000" kern="0" dirty="0" smtClean="0"/>
              <a:t>(Long </a:t>
            </a:r>
            <a:r>
              <a:rPr lang="es-ES_tradnl" sz="2000" kern="0" dirty="0" err="1" smtClean="0"/>
              <a:t>Term</a:t>
            </a:r>
            <a:r>
              <a:rPr lang="es-ES_tradnl" sz="2000" kern="0" dirty="0" smtClean="0"/>
              <a:t> </a:t>
            </a:r>
            <a:r>
              <a:rPr lang="es-ES_tradnl" sz="2000" kern="0" dirty="0" err="1" smtClean="0"/>
              <a:t>Evolution</a:t>
            </a:r>
            <a:r>
              <a:rPr lang="es-ES_tradnl" sz="2000" kern="0" dirty="0" smtClean="0"/>
              <a:t>) En </a:t>
            </a:r>
            <a:r>
              <a:rPr lang="es-ES_tradnl" sz="2000" kern="0" dirty="0" err="1" smtClean="0"/>
              <a:t>CNT</a:t>
            </a:r>
            <a:r>
              <a:rPr lang="es-ES_tradnl" sz="2000" kern="0" dirty="0" smtClean="0"/>
              <a:t> la evolución de la tecnología móvil  ha sido primero a través de su red 2G </a:t>
            </a:r>
            <a:r>
              <a:rPr lang="es-ES_tradnl" sz="2000" kern="0" dirty="0" err="1" smtClean="0"/>
              <a:t>CDMA</a:t>
            </a:r>
            <a:r>
              <a:rPr lang="es-ES_tradnl" sz="2000" kern="0" dirty="0" smtClean="0"/>
              <a:t> y </a:t>
            </a:r>
            <a:r>
              <a:rPr lang="es-ES_tradnl" sz="2000" kern="0" dirty="0" err="1" smtClean="0"/>
              <a:t>GSM</a:t>
            </a:r>
            <a:r>
              <a:rPr lang="es-ES_tradnl" sz="2000" kern="0" dirty="0" smtClean="0"/>
              <a:t>, esta red 2G es conocida como la red </a:t>
            </a:r>
            <a:r>
              <a:rPr lang="es-ES_tradnl" sz="2000" kern="0" dirty="0" err="1" smtClean="0"/>
              <a:t>MVNO</a:t>
            </a:r>
            <a:r>
              <a:rPr lang="es-ES_tradnl" sz="2000" kern="0" dirty="0" smtClean="0"/>
              <a:t> (</a:t>
            </a:r>
            <a:r>
              <a:rPr lang="es-ES_tradnl" sz="2000" i="1" kern="0" dirty="0" smtClean="0"/>
              <a:t>Mobile Virtual Network </a:t>
            </a:r>
            <a:r>
              <a:rPr lang="es-ES_tradnl" sz="2000" i="1" kern="0" dirty="0" err="1" smtClean="0"/>
              <a:t>Operator</a:t>
            </a:r>
            <a:r>
              <a:rPr lang="es-ES_tradnl" sz="2000" kern="0" dirty="0" smtClean="0"/>
              <a:t>), la cual es una red virtual arrendada por la </a:t>
            </a:r>
            <a:r>
              <a:rPr lang="es-ES_tradnl" sz="2000" kern="0" dirty="0" err="1" smtClean="0"/>
              <a:t>CNT</a:t>
            </a:r>
            <a:r>
              <a:rPr lang="es-ES_tradnl" sz="2000" kern="0" dirty="0" smtClean="0"/>
              <a:t> a MOVISTAR, con el fin de que esta le permita tener cobertura 2G en el país, después con su red propia </a:t>
            </a:r>
            <a:r>
              <a:rPr lang="es-ES_tradnl" sz="2000" kern="0" dirty="0" err="1" smtClean="0"/>
              <a:t>UMTS</a:t>
            </a:r>
            <a:r>
              <a:rPr lang="es-ES_tradnl" sz="2000" kern="0" dirty="0" smtClean="0"/>
              <a:t> (</a:t>
            </a:r>
            <a:r>
              <a:rPr lang="es-ES_tradnl" sz="2000" i="1" kern="0" dirty="0" smtClean="0"/>
              <a:t>Universal Mobile </a:t>
            </a:r>
            <a:r>
              <a:rPr lang="es-ES_tradnl" sz="2000" i="1" kern="0" dirty="0" err="1" smtClean="0"/>
              <a:t>Telecommunications</a:t>
            </a:r>
            <a:r>
              <a:rPr lang="es-ES_tradnl" sz="2000" i="1" kern="0" dirty="0" smtClean="0"/>
              <a:t> </a:t>
            </a:r>
            <a:r>
              <a:rPr lang="es-ES_tradnl" sz="2000" i="1" kern="0" dirty="0" err="1" smtClean="0"/>
              <a:t>System</a:t>
            </a:r>
            <a:r>
              <a:rPr lang="es-ES_tradnl" sz="2000" kern="0" dirty="0" smtClean="0"/>
              <a:t>) </a:t>
            </a:r>
            <a:r>
              <a:rPr lang="es-ES_tradnl" sz="2000" kern="0" dirty="0" err="1" smtClean="0"/>
              <a:t>HSPA</a:t>
            </a:r>
            <a:r>
              <a:rPr lang="es-ES_tradnl" sz="2000" kern="0" dirty="0" smtClean="0"/>
              <a:t>+ considerada 3.5G.</a:t>
            </a:r>
            <a:endParaRPr lang="es-ES_tradnl" sz="2000" kern="0" dirty="0"/>
          </a:p>
        </p:txBody>
      </p:sp>
    </p:spTree>
    <p:extLst>
      <p:ext uri="{BB962C8B-B14F-4D97-AF65-F5344CB8AC3E}">
        <p14:creationId xmlns:p14="http://schemas.microsoft.com/office/powerpoint/2010/main" val="6134677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819150"/>
            <a:ext cx="10515600" cy="5357813"/>
          </a:xfrm>
        </p:spPr>
        <p:txBody>
          <a:bodyPr/>
          <a:lstStyle/>
          <a:p>
            <a:pPr marL="0" indent="0" algn="just">
              <a:buNone/>
            </a:pPr>
            <a:r>
              <a:rPr lang="es-ES_tradnl" b="1" dirty="0"/>
              <a:t>Cálculo del </a:t>
            </a:r>
            <a:r>
              <a:rPr lang="es-ES_tradnl" b="1" dirty="0" err="1"/>
              <a:t>EIRP</a:t>
            </a:r>
            <a:r>
              <a:rPr lang="es-ES_tradnl" b="1" dirty="0"/>
              <a:t> (</a:t>
            </a:r>
            <a:r>
              <a:rPr lang="es-ES_tradnl" b="1" dirty="0" err="1"/>
              <a:t>Equivalent</a:t>
            </a:r>
            <a:r>
              <a:rPr lang="es-ES_tradnl" b="1" dirty="0"/>
              <a:t> </a:t>
            </a:r>
            <a:r>
              <a:rPr lang="es-ES_tradnl" b="1" dirty="0" err="1"/>
              <a:t>Isotropic</a:t>
            </a:r>
            <a:r>
              <a:rPr lang="es-ES_tradnl" b="1" dirty="0"/>
              <a:t> </a:t>
            </a:r>
            <a:r>
              <a:rPr lang="es-ES_tradnl" b="1" dirty="0" err="1"/>
              <a:t>Radiated</a:t>
            </a:r>
            <a:r>
              <a:rPr lang="es-ES_tradnl" b="1" dirty="0"/>
              <a:t> </a:t>
            </a:r>
            <a:r>
              <a:rPr lang="es-ES_tradnl" b="1" dirty="0" err="1"/>
              <a:t>Power</a:t>
            </a:r>
            <a:r>
              <a:rPr lang="es-ES_tradnl" b="1" dirty="0"/>
              <a:t>)</a:t>
            </a:r>
          </a:p>
          <a:p>
            <a:pPr algn="just"/>
            <a:r>
              <a:rPr lang="es-ES_tradnl" dirty="0" smtClean="0"/>
              <a:t>El </a:t>
            </a:r>
            <a:r>
              <a:rPr lang="es-ES_tradnl" dirty="0"/>
              <a:t>esquema de modulación de LTE es </a:t>
            </a:r>
            <a:r>
              <a:rPr lang="es-ES_tradnl" dirty="0" smtClean="0"/>
              <a:t>OFDMA. </a:t>
            </a:r>
            <a:r>
              <a:rPr lang="es-ES_tradnl" dirty="0"/>
              <a:t>Esta es una tecnología de </a:t>
            </a:r>
            <a:r>
              <a:rPr lang="es-ES_tradnl" dirty="0" err="1"/>
              <a:t>multiplexación</a:t>
            </a:r>
            <a:r>
              <a:rPr lang="es-ES_tradnl" dirty="0"/>
              <a:t> que divide el ancho de banda del sistema en </a:t>
            </a:r>
            <a:r>
              <a:rPr lang="es-ES_tradnl" dirty="0" err="1"/>
              <a:t>subportadoras</a:t>
            </a:r>
            <a:r>
              <a:rPr lang="es-ES_tradnl" dirty="0"/>
              <a:t> ortogonales. El </a:t>
            </a:r>
            <a:r>
              <a:rPr lang="es-ES_tradnl" dirty="0" err="1"/>
              <a:t>EIRP</a:t>
            </a:r>
            <a:r>
              <a:rPr lang="es-ES_tradnl" dirty="0"/>
              <a:t> </a:t>
            </a:r>
            <a:r>
              <a:rPr lang="es-ES_tradnl" dirty="0" smtClean="0"/>
              <a:t>se </a:t>
            </a:r>
            <a:r>
              <a:rPr lang="es-ES_tradnl" dirty="0"/>
              <a:t>entiende como el promedio del </a:t>
            </a:r>
            <a:r>
              <a:rPr lang="es-ES_tradnl" dirty="0" err="1"/>
              <a:t>EIRP</a:t>
            </a:r>
            <a:r>
              <a:rPr lang="es-ES_tradnl" dirty="0"/>
              <a:t> por </a:t>
            </a:r>
            <a:r>
              <a:rPr lang="es-ES_tradnl" dirty="0" err="1"/>
              <a:t>subportadora</a:t>
            </a:r>
            <a:r>
              <a:rPr lang="es-ES_tradnl" dirty="0"/>
              <a:t> y se calcula promediando la potencia máxima de </a:t>
            </a:r>
            <a:r>
              <a:rPr lang="es-ES_tradnl" dirty="0" err="1"/>
              <a:t>Tx</a:t>
            </a:r>
            <a:r>
              <a:rPr lang="es-ES_tradnl" dirty="0"/>
              <a:t> entre todas las </a:t>
            </a:r>
            <a:r>
              <a:rPr lang="es-ES_tradnl" dirty="0" err="1"/>
              <a:t>subportadoras</a:t>
            </a:r>
            <a:r>
              <a:rPr lang="es-ES_tradnl" dirty="0"/>
              <a:t> puesto que la potencia del </a:t>
            </a:r>
            <a:r>
              <a:rPr lang="es-ES_tradnl" dirty="0" err="1"/>
              <a:t>eNodeB</a:t>
            </a:r>
            <a:r>
              <a:rPr lang="es-ES_tradnl" dirty="0"/>
              <a:t> es compartida por todos los </a:t>
            </a:r>
            <a:r>
              <a:rPr lang="es-ES_tradnl" dirty="0" err="1"/>
              <a:t>subcriptores</a:t>
            </a:r>
            <a:r>
              <a:rPr lang="es-ES_tradnl" dirty="0"/>
              <a:t>.</a:t>
            </a:r>
          </a:p>
          <a:p>
            <a:pPr marL="0" indent="0" algn="just">
              <a:buNone/>
            </a:pPr>
            <a:r>
              <a:rPr lang="es-ES_tradnl" b="1" dirty="0" smtClean="0"/>
              <a:t>Sensibilidad del Receptor</a:t>
            </a:r>
          </a:p>
          <a:p>
            <a:pPr algn="just"/>
            <a:r>
              <a:rPr lang="es-ES_tradnl" dirty="0"/>
              <a:t>La sensibilidad del receptor está definida como el mínimo nivel de señal que puede ser </a:t>
            </a:r>
            <a:r>
              <a:rPr lang="es-ES_tradnl" dirty="0" err="1"/>
              <a:t>demodulada</a:t>
            </a:r>
            <a:r>
              <a:rPr lang="es-ES_tradnl" dirty="0"/>
              <a:t> por el receptor.</a:t>
            </a:r>
            <a:endParaRPr lang="es-ES_tradnl" dirty="0" smtClean="0"/>
          </a:p>
          <a:p>
            <a:endParaRPr lang="es-ES_tradnl" dirty="0"/>
          </a:p>
        </p:txBody>
      </p:sp>
    </p:spTree>
    <p:extLst>
      <p:ext uri="{BB962C8B-B14F-4D97-AF65-F5344CB8AC3E}">
        <p14:creationId xmlns:p14="http://schemas.microsoft.com/office/powerpoint/2010/main" val="5432260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971550"/>
            <a:ext cx="6134100" cy="5205413"/>
          </a:xfrm>
        </p:spPr>
        <p:txBody>
          <a:bodyPr>
            <a:normAutofit fontScale="92500" lnSpcReduction="20000"/>
          </a:bodyPr>
          <a:lstStyle/>
          <a:p>
            <a:pPr marL="0" indent="0" algn="just">
              <a:buNone/>
            </a:pPr>
            <a:r>
              <a:rPr lang="es-ES_tradnl" b="1" dirty="0" err="1" smtClean="0"/>
              <a:t>SINR</a:t>
            </a:r>
            <a:endParaRPr lang="es-ES_tradnl" b="1" dirty="0" smtClean="0"/>
          </a:p>
          <a:p>
            <a:pPr algn="just"/>
            <a:r>
              <a:rPr lang="es-ES_tradnl" dirty="0" err="1"/>
              <a:t>SINR</a:t>
            </a:r>
            <a:r>
              <a:rPr lang="es-ES_tradnl" dirty="0"/>
              <a:t> se refiere al </a:t>
            </a:r>
            <a:r>
              <a:rPr lang="es-ES_tradnl" dirty="0" err="1"/>
              <a:t>Signal</a:t>
            </a:r>
            <a:r>
              <a:rPr lang="es-ES_tradnl" dirty="0"/>
              <a:t> </a:t>
            </a:r>
            <a:r>
              <a:rPr lang="es-ES_tradnl" dirty="0" err="1"/>
              <a:t>to</a:t>
            </a:r>
            <a:r>
              <a:rPr lang="es-ES_tradnl" dirty="0"/>
              <a:t> </a:t>
            </a:r>
            <a:r>
              <a:rPr lang="es-ES_tradnl" dirty="0" err="1"/>
              <a:t>Interference</a:t>
            </a:r>
            <a:r>
              <a:rPr lang="es-ES_tradnl" dirty="0"/>
              <a:t> and </a:t>
            </a:r>
            <a:r>
              <a:rPr lang="es-ES_tradnl" dirty="0" err="1"/>
              <a:t>Noise</a:t>
            </a:r>
            <a:r>
              <a:rPr lang="es-ES_tradnl" dirty="0"/>
              <a:t> Ratio experimentada por el receptor. Los principales factores que afectan al </a:t>
            </a:r>
            <a:r>
              <a:rPr lang="es-ES_tradnl" dirty="0" err="1"/>
              <a:t>SINR</a:t>
            </a:r>
            <a:r>
              <a:rPr lang="es-ES_tradnl" dirty="0"/>
              <a:t> incluyen: modelo de canal, </a:t>
            </a:r>
            <a:r>
              <a:rPr lang="es-ES_tradnl" dirty="0" err="1"/>
              <a:t>MCS</a:t>
            </a:r>
            <a:r>
              <a:rPr lang="es-ES_tradnl" dirty="0"/>
              <a:t> (</a:t>
            </a:r>
            <a:r>
              <a:rPr lang="es-ES_tradnl" dirty="0" err="1"/>
              <a:t>Modulation</a:t>
            </a:r>
            <a:r>
              <a:rPr lang="es-ES_tradnl" dirty="0"/>
              <a:t> and </a:t>
            </a:r>
            <a:r>
              <a:rPr lang="es-ES_tradnl" dirty="0" err="1"/>
              <a:t>Coding</a:t>
            </a:r>
            <a:r>
              <a:rPr lang="es-ES_tradnl" dirty="0"/>
              <a:t> </a:t>
            </a:r>
            <a:r>
              <a:rPr lang="es-ES_tradnl" dirty="0" err="1"/>
              <a:t>Scheme</a:t>
            </a:r>
            <a:r>
              <a:rPr lang="es-ES_tradnl" dirty="0"/>
              <a:t>), número de RB y el esquema de MIMO</a:t>
            </a:r>
            <a:r>
              <a:rPr lang="es-ES_tradnl" dirty="0" smtClean="0"/>
              <a:t>.</a:t>
            </a:r>
          </a:p>
          <a:p>
            <a:pPr marL="0" indent="0" algn="just">
              <a:buNone/>
            </a:pPr>
            <a:r>
              <a:rPr lang="es-ES_tradnl" b="1" dirty="0" err="1"/>
              <a:t>Interference</a:t>
            </a:r>
            <a:r>
              <a:rPr lang="es-ES_tradnl" b="1" dirty="0"/>
              <a:t> </a:t>
            </a:r>
            <a:r>
              <a:rPr lang="es-ES_tradnl" b="1" dirty="0" err="1"/>
              <a:t>Marging</a:t>
            </a:r>
            <a:endParaRPr lang="es-ES_tradnl" b="1" dirty="0"/>
          </a:p>
          <a:p>
            <a:pPr algn="just"/>
            <a:r>
              <a:rPr lang="es-ES_tradnl" dirty="0"/>
              <a:t>Para el sistema </a:t>
            </a:r>
            <a:r>
              <a:rPr lang="es-ES_tradnl" dirty="0" err="1"/>
              <a:t>LTE</a:t>
            </a:r>
            <a:r>
              <a:rPr lang="es-ES_tradnl" dirty="0"/>
              <a:t>, </a:t>
            </a:r>
            <a:r>
              <a:rPr lang="es-ES_tradnl" dirty="0" err="1"/>
              <a:t>OFDMA</a:t>
            </a:r>
            <a:r>
              <a:rPr lang="es-ES_tradnl" dirty="0"/>
              <a:t> y SC-</a:t>
            </a:r>
            <a:r>
              <a:rPr lang="es-ES_tradnl" dirty="0" err="1"/>
              <a:t>FDMA</a:t>
            </a:r>
            <a:r>
              <a:rPr lang="es-ES_tradnl" dirty="0"/>
              <a:t> son </a:t>
            </a:r>
            <a:r>
              <a:rPr lang="es-ES_tradnl" dirty="0" err="1"/>
              <a:t>adopatadas</a:t>
            </a:r>
            <a:r>
              <a:rPr lang="es-ES_tradnl" dirty="0"/>
              <a:t> como método de acceso múltiple en DL y </a:t>
            </a:r>
            <a:r>
              <a:rPr lang="es-ES_tradnl" dirty="0" err="1"/>
              <a:t>UL</a:t>
            </a:r>
            <a:r>
              <a:rPr lang="es-ES_tradnl" dirty="0"/>
              <a:t> respectivamente. Así, diferentes </a:t>
            </a:r>
            <a:r>
              <a:rPr lang="es-ES_tradnl" dirty="0" err="1"/>
              <a:t>subportadoras</a:t>
            </a:r>
            <a:r>
              <a:rPr lang="es-ES_tradnl" dirty="0"/>
              <a:t> ortogonales son usadas para diferenciar a los subscriptores que pertenecen a una celda. Es decir, no existe interferencia entre los usuarios de la misma celda y la interferencia es experimentada debido a los usuarios de las celdas adyacentes.</a:t>
            </a:r>
          </a:p>
          <a:p>
            <a:endParaRPr lang="es-ES_tradnl" dirty="0"/>
          </a:p>
          <a:p>
            <a:endParaRPr lang="es-ES_tradnl" b="1" dirty="0"/>
          </a:p>
        </p:txBody>
      </p:sp>
      <p:graphicFrame>
        <p:nvGraphicFramePr>
          <p:cNvPr id="4" name="Table 3"/>
          <p:cNvGraphicFramePr>
            <a:graphicFrameLocks noGrp="1"/>
          </p:cNvGraphicFramePr>
          <p:nvPr>
            <p:extLst>
              <p:ext uri="{D42A27DB-BD31-4B8C-83A1-F6EECF244321}">
                <p14:modId xmlns:p14="http://schemas.microsoft.com/office/powerpoint/2010/main" val="388120789"/>
              </p:ext>
            </p:extLst>
          </p:nvPr>
        </p:nvGraphicFramePr>
        <p:xfrm>
          <a:off x="7486650" y="1292384"/>
          <a:ext cx="4086225" cy="3432016"/>
        </p:xfrm>
        <a:graphic>
          <a:graphicData uri="http://schemas.openxmlformats.org/drawingml/2006/table">
            <a:tbl>
              <a:tblPr firstRow="1" firstCol="1" bandRow="1">
                <a:tableStyleId>{10A1B5D5-9B99-4C35-A422-299274C87663}</a:tableStyleId>
              </a:tblPr>
              <a:tblGrid>
                <a:gridCol w="1703610"/>
                <a:gridCol w="1122187"/>
                <a:gridCol w="1260428"/>
              </a:tblGrid>
              <a:tr h="490288">
                <a:tc>
                  <a:txBody>
                    <a:bodyPr/>
                    <a:lstStyle/>
                    <a:p>
                      <a:pPr algn="ctr">
                        <a:lnSpc>
                          <a:spcPct val="107000"/>
                        </a:lnSpc>
                        <a:spcAft>
                          <a:spcPts val="0"/>
                        </a:spcAft>
                      </a:pPr>
                      <a:r>
                        <a:rPr lang="en-US" sz="1100">
                          <a:effectLst/>
                        </a:rPr>
                        <a:t>MODULACIÓN</a:t>
                      </a:r>
                      <a:endParaRPr lang="es-ES_tradnl"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n-US" sz="1100">
                          <a:effectLst/>
                        </a:rPr>
                        <a:t>Code bits</a:t>
                      </a:r>
                      <a:endParaRPr lang="es-ES_tradnl"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n-US" sz="1100">
                          <a:effectLst/>
                        </a:rPr>
                        <a:t>code rate</a:t>
                      </a:r>
                      <a:endParaRPr lang="es-ES_tradnl"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r>
              <a:tr h="490288">
                <a:tc>
                  <a:txBody>
                    <a:bodyPr/>
                    <a:lstStyle/>
                    <a:p>
                      <a:pPr algn="ctr">
                        <a:lnSpc>
                          <a:spcPct val="107000"/>
                        </a:lnSpc>
                        <a:spcAft>
                          <a:spcPts val="0"/>
                        </a:spcAft>
                      </a:pPr>
                      <a:r>
                        <a:rPr lang="en-US" sz="1100">
                          <a:effectLst/>
                        </a:rPr>
                        <a:t>QPSK 1/3</a:t>
                      </a:r>
                      <a:endParaRPr lang="es-ES_tradnl"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n-US" sz="1100">
                          <a:effectLst/>
                        </a:rPr>
                        <a:t>2</a:t>
                      </a:r>
                      <a:endParaRPr lang="es-ES_tradnl"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n-US" sz="1100">
                          <a:effectLst/>
                        </a:rPr>
                        <a:t>0.33</a:t>
                      </a:r>
                      <a:endParaRPr lang="es-ES_tradnl"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r>
              <a:tr h="490288">
                <a:tc>
                  <a:txBody>
                    <a:bodyPr/>
                    <a:lstStyle/>
                    <a:p>
                      <a:pPr algn="ctr">
                        <a:lnSpc>
                          <a:spcPct val="107000"/>
                        </a:lnSpc>
                        <a:spcAft>
                          <a:spcPts val="0"/>
                        </a:spcAft>
                      </a:pPr>
                      <a:r>
                        <a:rPr lang="en-US" sz="1100">
                          <a:effectLst/>
                        </a:rPr>
                        <a:t>QPSK ½</a:t>
                      </a:r>
                      <a:endParaRPr lang="es-ES_tradnl"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n-US" sz="1100">
                          <a:effectLst/>
                        </a:rPr>
                        <a:t>2</a:t>
                      </a:r>
                      <a:endParaRPr lang="es-ES_tradnl"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n-US" sz="1100">
                          <a:effectLst/>
                        </a:rPr>
                        <a:t>0.50</a:t>
                      </a:r>
                      <a:endParaRPr lang="es-ES_tradnl"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r>
              <a:tr h="490288">
                <a:tc>
                  <a:txBody>
                    <a:bodyPr/>
                    <a:lstStyle/>
                    <a:p>
                      <a:pPr algn="ctr">
                        <a:lnSpc>
                          <a:spcPct val="107000"/>
                        </a:lnSpc>
                        <a:spcAft>
                          <a:spcPts val="0"/>
                        </a:spcAft>
                      </a:pPr>
                      <a:r>
                        <a:rPr lang="en-US" sz="1100">
                          <a:effectLst/>
                        </a:rPr>
                        <a:t>16QAM ½</a:t>
                      </a:r>
                      <a:endParaRPr lang="es-ES_tradnl"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n-US" sz="1100">
                          <a:effectLst/>
                        </a:rPr>
                        <a:t>4</a:t>
                      </a:r>
                      <a:endParaRPr lang="es-ES_tradnl"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n-US" sz="1100">
                          <a:effectLst/>
                        </a:rPr>
                        <a:t>0.50</a:t>
                      </a:r>
                      <a:endParaRPr lang="es-ES_tradnl"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r>
              <a:tr h="490288">
                <a:tc>
                  <a:txBody>
                    <a:bodyPr/>
                    <a:lstStyle/>
                    <a:p>
                      <a:pPr algn="ctr">
                        <a:lnSpc>
                          <a:spcPct val="107000"/>
                        </a:lnSpc>
                        <a:spcAft>
                          <a:spcPts val="0"/>
                        </a:spcAft>
                      </a:pPr>
                      <a:r>
                        <a:rPr lang="en-US" sz="1100">
                          <a:effectLst/>
                        </a:rPr>
                        <a:t>16QAM ¾</a:t>
                      </a:r>
                      <a:endParaRPr lang="es-ES_tradnl"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n-US" sz="1100">
                          <a:effectLst/>
                        </a:rPr>
                        <a:t>4</a:t>
                      </a:r>
                      <a:endParaRPr lang="es-ES_tradnl"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n-US" sz="1100">
                          <a:effectLst/>
                        </a:rPr>
                        <a:t>0.75</a:t>
                      </a:r>
                      <a:endParaRPr lang="es-ES_tradnl"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r>
              <a:tr h="490288">
                <a:tc>
                  <a:txBody>
                    <a:bodyPr/>
                    <a:lstStyle/>
                    <a:p>
                      <a:pPr algn="ctr">
                        <a:lnSpc>
                          <a:spcPct val="107000"/>
                        </a:lnSpc>
                        <a:spcAft>
                          <a:spcPts val="0"/>
                        </a:spcAft>
                      </a:pPr>
                      <a:r>
                        <a:rPr lang="en-US" sz="1100">
                          <a:effectLst/>
                        </a:rPr>
                        <a:t>64QAM ½</a:t>
                      </a:r>
                      <a:endParaRPr lang="es-ES_tradnl"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n-US" sz="1100">
                          <a:effectLst/>
                        </a:rPr>
                        <a:t>6</a:t>
                      </a:r>
                      <a:endParaRPr lang="es-ES_tradnl"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n-US" sz="1100">
                          <a:effectLst/>
                        </a:rPr>
                        <a:t>0.50</a:t>
                      </a:r>
                      <a:endParaRPr lang="es-ES_tradnl"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r>
              <a:tr h="490288">
                <a:tc>
                  <a:txBody>
                    <a:bodyPr/>
                    <a:lstStyle/>
                    <a:p>
                      <a:pPr algn="ctr">
                        <a:lnSpc>
                          <a:spcPct val="107000"/>
                        </a:lnSpc>
                        <a:spcAft>
                          <a:spcPts val="0"/>
                        </a:spcAft>
                      </a:pPr>
                      <a:r>
                        <a:rPr lang="en-US" sz="1100">
                          <a:effectLst/>
                        </a:rPr>
                        <a:t>64QAM 2/3</a:t>
                      </a:r>
                      <a:endParaRPr lang="es-ES_tradnl"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n-US" sz="1100">
                          <a:effectLst/>
                        </a:rPr>
                        <a:t>6</a:t>
                      </a:r>
                      <a:endParaRPr lang="es-ES_tradnl" sz="11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n-US" sz="1100" dirty="0">
                          <a:effectLst/>
                        </a:rPr>
                        <a:t>0.67</a:t>
                      </a:r>
                      <a:endParaRPr lang="es-ES_tradnl" sz="11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r>
            </a:tbl>
          </a:graphicData>
        </a:graphic>
      </p:graphicFrame>
    </p:spTree>
    <p:extLst>
      <p:ext uri="{BB962C8B-B14F-4D97-AF65-F5344CB8AC3E}">
        <p14:creationId xmlns:p14="http://schemas.microsoft.com/office/powerpoint/2010/main" val="21214171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009650"/>
            <a:ext cx="10515600" cy="5167313"/>
          </a:xfrm>
        </p:spPr>
        <p:txBody>
          <a:bodyPr/>
          <a:lstStyle/>
          <a:p>
            <a:pPr marL="0" indent="0" algn="just">
              <a:buNone/>
            </a:pPr>
            <a:r>
              <a:rPr lang="en-US" b="1" dirty="0"/>
              <a:t>Body Loss</a:t>
            </a:r>
            <a:endParaRPr lang="es-ES_tradnl" b="1" dirty="0"/>
          </a:p>
          <a:p>
            <a:pPr algn="just"/>
            <a:r>
              <a:rPr lang="es-ES_tradnl" dirty="0"/>
              <a:t>Las pérdidas de cuerpo son las generadas en el </a:t>
            </a:r>
            <a:r>
              <a:rPr lang="es-ES_tradnl" dirty="0" err="1"/>
              <a:t>UL</a:t>
            </a:r>
            <a:r>
              <a:rPr lang="es-ES_tradnl" dirty="0"/>
              <a:t> debido a la </a:t>
            </a:r>
            <a:r>
              <a:rPr lang="es-ES_tradnl" dirty="0" smtClean="0"/>
              <a:t>presencia </a:t>
            </a:r>
            <a:r>
              <a:rPr lang="es-ES_tradnl" dirty="0"/>
              <a:t>del cuerpo humano. El valor típico es 3dB para voz. </a:t>
            </a:r>
            <a:endParaRPr lang="es-ES_tradnl" dirty="0" smtClean="0"/>
          </a:p>
          <a:p>
            <a:pPr marL="0" indent="0" algn="just">
              <a:buNone/>
            </a:pPr>
            <a:r>
              <a:rPr lang="es-ES_tradnl" b="1" dirty="0" smtClean="0"/>
              <a:t>Pérdidas </a:t>
            </a:r>
            <a:r>
              <a:rPr lang="es-ES_tradnl" b="1" dirty="0"/>
              <a:t>de </a:t>
            </a:r>
            <a:r>
              <a:rPr lang="es-ES_tradnl" b="1" dirty="0" smtClean="0"/>
              <a:t>Penetración</a:t>
            </a:r>
          </a:p>
          <a:p>
            <a:pPr algn="just"/>
            <a:r>
              <a:rPr lang="es-ES_tradnl" dirty="0"/>
              <a:t>Cuando se requiere que la cobertura </a:t>
            </a:r>
            <a:r>
              <a:rPr lang="es-ES_tradnl" dirty="0" err="1"/>
              <a:t>indoor</a:t>
            </a:r>
            <a:r>
              <a:rPr lang="es-ES_tradnl" dirty="0"/>
              <a:t> sea servida por los </a:t>
            </a:r>
            <a:r>
              <a:rPr lang="es-ES_tradnl" dirty="0" err="1"/>
              <a:t>eNodeBs</a:t>
            </a:r>
            <a:r>
              <a:rPr lang="es-ES_tradnl" dirty="0"/>
              <a:t> </a:t>
            </a:r>
            <a:r>
              <a:rPr lang="es-ES_tradnl" dirty="0" err="1"/>
              <a:t>outdoor</a:t>
            </a:r>
            <a:r>
              <a:rPr lang="es-ES_tradnl" dirty="0"/>
              <a:t>, las pérdidas de penetración de las edificaciones deben ser consideradas. </a:t>
            </a:r>
            <a:endParaRPr lang="es-ES_tradnl" dirty="0" smtClean="0"/>
          </a:p>
          <a:p>
            <a:pPr marL="0" indent="0" algn="just">
              <a:buNone/>
            </a:pPr>
            <a:r>
              <a:rPr lang="es-ES_tradnl" b="1" dirty="0" err="1" smtClean="0"/>
              <a:t>Slow</a:t>
            </a:r>
            <a:r>
              <a:rPr lang="es-ES_tradnl" b="1" dirty="0" smtClean="0"/>
              <a:t> </a:t>
            </a:r>
            <a:r>
              <a:rPr lang="es-ES_tradnl" b="1" dirty="0"/>
              <a:t>Fading </a:t>
            </a:r>
            <a:r>
              <a:rPr lang="es-ES_tradnl" b="1" dirty="0" err="1"/>
              <a:t>Margin</a:t>
            </a:r>
            <a:r>
              <a:rPr lang="es-ES_tradnl" b="1" dirty="0"/>
              <a:t> (</a:t>
            </a:r>
            <a:r>
              <a:rPr lang="es-ES_tradnl" b="1" dirty="0" err="1"/>
              <a:t>SFM</a:t>
            </a:r>
            <a:r>
              <a:rPr lang="es-ES_tradnl" b="1" dirty="0" smtClean="0"/>
              <a:t>)</a:t>
            </a:r>
          </a:p>
          <a:p>
            <a:pPr algn="just"/>
            <a:r>
              <a:rPr lang="es-ES_tradnl" dirty="0"/>
              <a:t>El también llamado desvanecimiento por sombra, corresponde a la variación del nivel de señal debido al efecto sombra que causado por lo ambientes físicos como edificios o colinas</a:t>
            </a:r>
            <a:endParaRPr lang="es-ES_tradnl" b="1" dirty="0"/>
          </a:p>
        </p:txBody>
      </p:sp>
    </p:spTree>
    <p:extLst>
      <p:ext uri="{BB962C8B-B14F-4D97-AF65-F5344CB8AC3E}">
        <p14:creationId xmlns:p14="http://schemas.microsoft.com/office/powerpoint/2010/main" val="1325556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b="1" dirty="0"/>
              <a:t>Proceso de Cálculo del Link Budget para </a:t>
            </a:r>
            <a:r>
              <a:rPr lang="es-ES_tradnl" b="1" dirty="0" err="1"/>
              <a:t>CNT</a:t>
            </a:r>
            <a:r>
              <a:rPr lang="es-ES_tradnl" b="1" dirty="0"/>
              <a:t> en la Banda </a:t>
            </a:r>
            <a:r>
              <a:rPr lang="es-ES_tradnl" b="1" dirty="0" err="1"/>
              <a:t>AWS</a:t>
            </a:r>
            <a:endParaRPr lang="es-ES_tradnl" b="1" dirty="0"/>
          </a:p>
        </p:txBody>
      </p:sp>
      <p:pic>
        <p:nvPicPr>
          <p:cNvPr id="9" name="Imagen 1"/>
          <p:cNvPicPr/>
          <p:nvPr/>
        </p:nvPicPr>
        <p:blipFill>
          <a:blip r:embed="rId3">
            <a:extLst>
              <a:ext uri="{28A0092B-C50C-407E-A947-70E740481C1C}">
                <a14:useLocalDpi xmlns:a14="http://schemas.microsoft.com/office/drawing/2010/main" val="0"/>
              </a:ext>
            </a:extLst>
          </a:blip>
          <a:srcRect/>
          <a:stretch>
            <a:fillRect/>
          </a:stretch>
        </p:blipFill>
        <p:spPr bwMode="auto">
          <a:xfrm>
            <a:off x="631371" y="807189"/>
            <a:ext cx="5913120" cy="5384605"/>
          </a:xfrm>
          <a:prstGeom prst="rect">
            <a:avLst/>
          </a:prstGeom>
          <a:noFill/>
          <a:ln>
            <a:noFill/>
          </a:ln>
        </p:spPr>
      </p:pic>
      <p:graphicFrame>
        <p:nvGraphicFramePr>
          <p:cNvPr id="4" name="Table 6"/>
          <p:cNvGraphicFramePr>
            <a:graphicFrameLocks noGrp="1"/>
          </p:cNvGraphicFramePr>
          <p:nvPr>
            <p:extLst>
              <p:ext uri="{D42A27DB-BD31-4B8C-83A1-F6EECF244321}">
                <p14:modId xmlns:p14="http://schemas.microsoft.com/office/powerpoint/2010/main" val="2162840814"/>
              </p:ext>
            </p:extLst>
          </p:nvPr>
        </p:nvGraphicFramePr>
        <p:xfrm>
          <a:off x="6913698" y="1866635"/>
          <a:ext cx="5014142" cy="3265711"/>
        </p:xfrm>
        <a:graphic>
          <a:graphicData uri="http://schemas.openxmlformats.org/drawingml/2006/table">
            <a:tbl>
              <a:tblPr firstRow="1" firstCol="1" bandRow="1">
                <a:tableStyleId>{10A1B5D5-9B99-4C35-A422-299274C87663}</a:tableStyleId>
              </a:tblPr>
              <a:tblGrid>
                <a:gridCol w="2459196"/>
                <a:gridCol w="2554946"/>
              </a:tblGrid>
              <a:tr h="432645">
                <a:tc>
                  <a:txBody>
                    <a:bodyPr/>
                    <a:lstStyle/>
                    <a:p>
                      <a:pPr algn="ctr">
                        <a:spcAft>
                          <a:spcPts val="0"/>
                        </a:spcAft>
                      </a:pPr>
                      <a:r>
                        <a:rPr lang="en-US" sz="1100" dirty="0" err="1">
                          <a:effectLst/>
                        </a:rPr>
                        <a:t>Datos</a:t>
                      </a:r>
                      <a:r>
                        <a:rPr lang="en-US" sz="1100" dirty="0">
                          <a:effectLst/>
                        </a:rPr>
                        <a:t> </a:t>
                      </a:r>
                      <a:r>
                        <a:rPr lang="en-US" sz="1100" dirty="0" err="1">
                          <a:effectLst/>
                        </a:rPr>
                        <a:t>Generales</a:t>
                      </a:r>
                      <a:endParaRPr lang="es-ES_tradnl" sz="1100" dirty="0">
                        <a:effectLst/>
                        <a:latin typeface="Times New Roman" panose="02020603050405020304" pitchFamily="18" charset="0"/>
                        <a:ea typeface="Calibri" panose="020F0502020204030204" pitchFamily="34" charset="0"/>
                      </a:endParaRPr>
                    </a:p>
                  </a:txBody>
                  <a:tcPr marL="68580" marR="68580" marT="0" marB="0"/>
                </a:tc>
                <a:tc>
                  <a:txBody>
                    <a:bodyPr/>
                    <a:lstStyle/>
                    <a:p>
                      <a:pPr algn="ctr">
                        <a:spcAft>
                          <a:spcPts val="0"/>
                        </a:spcAft>
                      </a:pPr>
                      <a:r>
                        <a:rPr lang="en-US" sz="1100" dirty="0" err="1">
                          <a:effectLst/>
                        </a:rPr>
                        <a:t>Requerimiento</a:t>
                      </a:r>
                      <a:endParaRPr lang="es-ES_tradnl" sz="1100" dirty="0">
                        <a:effectLst/>
                        <a:latin typeface="Times New Roman" panose="02020603050405020304" pitchFamily="18" charset="0"/>
                        <a:ea typeface="Calibri" panose="020F0502020204030204" pitchFamily="34" charset="0"/>
                      </a:endParaRPr>
                    </a:p>
                  </a:txBody>
                  <a:tcPr marL="68580" marR="68580" marT="0" marB="0"/>
                </a:tc>
              </a:tr>
              <a:tr h="217928">
                <a:tc>
                  <a:txBody>
                    <a:bodyPr/>
                    <a:lstStyle/>
                    <a:p>
                      <a:pPr>
                        <a:spcAft>
                          <a:spcPts val="0"/>
                        </a:spcAft>
                      </a:pPr>
                      <a:r>
                        <a:rPr lang="en-US" sz="1100">
                          <a:effectLst/>
                        </a:rPr>
                        <a:t>Banda de operación</a:t>
                      </a:r>
                      <a:endParaRPr lang="es-ES_tradnl" sz="11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n-US" sz="1100">
                          <a:effectLst/>
                        </a:rPr>
                        <a:t>AWS</a:t>
                      </a:r>
                      <a:endParaRPr lang="es-ES_tradnl" sz="1100">
                        <a:effectLst/>
                        <a:latin typeface="Times New Roman" panose="02020603050405020304" pitchFamily="18" charset="0"/>
                        <a:ea typeface="Calibri" panose="020F0502020204030204" pitchFamily="34" charset="0"/>
                      </a:endParaRPr>
                    </a:p>
                  </a:txBody>
                  <a:tcPr marL="68580" marR="68580" marT="0" marB="0"/>
                </a:tc>
              </a:tr>
              <a:tr h="217928">
                <a:tc>
                  <a:txBody>
                    <a:bodyPr/>
                    <a:lstStyle/>
                    <a:p>
                      <a:pPr>
                        <a:spcAft>
                          <a:spcPts val="0"/>
                        </a:spcAft>
                      </a:pPr>
                      <a:r>
                        <a:rPr lang="en-US" sz="1100">
                          <a:effectLst/>
                        </a:rPr>
                        <a:t>Tecnología</a:t>
                      </a:r>
                      <a:endParaRPr lang="es-ES_tradnl" sz="11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n-US" sz="1100">
                          <a:effectLst/>
                        </a:rPr>
                        <a:t>LTE FDD</a:t>
                      </a:r>
                      <a:endParaRPr lang="es-ES_tradnl" sz="1100">
                        <a:effectLst/>
                        <a:latin typeface="Times New Roman" panose="02020603050405020304" pitchFamily="18" charset="0"/>
                        <a:ea typeface="Calibri" panose="020F0502020204030204" pitchFamily="34" charset="0"/>
                      </a:endParaRPr>
                    </a:p>
                  </a:txBody>
                  <a:tcPr marL="68580" marR="68580" marT="0" marB="0"/>
                </a:tc>
              </a:tr>
              <a:tr h="217928">
                <a:tc>
                  <a:txBody>
                    <a:bodyPr/>
                    <a:lstStyle/>
                    <a:p>
                      <a:pPr>
                        <a:spcAft>
                          <a:spcPts val="0"/>
                        </a:spcAft>
                      </a:pPr>
                      <a:r>
                        <a:rPr lang="en-US" sz="1100">
                          <a:effectLst/>
                        </a:rPr>
                        <a:t>Potencia de TX</a:t>
                      </a:r>
                      <a:endParaRPr lang="es-ES_tradnl" sz="11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n-US" sz="1100">
                          <a:effectLst/>
                        </a:rPr>
                        <a:t>2x40W</a:t>
                      </a:r>
                      <a:endParaRPr lang="es-ES_tradnl" sz="1100">
                        <a:effectLst/>
                        <a:latin typeface="Times New Roman" panose="02020603050405020304" pitchFamily="18" charset="0"/>
                        <a:ea typeface="Calibri" panose="020F0502020204030204" pitchFamily="34" charset="0"/>
                      </a:endParaRPr>
                    </a:p>
                  </a:txBody>
                  <a:tcPr marL="68580" marR="68580" marT="0" marB="0"/>
                </a:tc>
              </a:tr>
              <a:tr h="217928">
                <a:tc>
                  <a:txBody>
                    <a:bodyPr/>
                    <a:lstStyle/>
                    <a:p>
                      <a:pPr>
                        <a:spcAft>
                          <a:spcPts val="0"/>
                        </a:spcAft>
                      </a:pPr>
                      <a:r>
                        <a:rPr lang="en-US" sz="1100">
                          <a:effectLst/>
                        </a:rPr>
                        <a:t>Ancho de banda (MHz)</a:t>
                      </a:r>
                      <a:endParaRPr lang="es-ES_tradnl" sz="11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n-US" sz="1100">
                          <a:effectLst/>
                        </a:rPr>
                        <a:t>20 +20 MHz</a:t>
                      </a:r>
                      <a:endParaRPr lang="es-ES_tradnl" sz="1100">
                        <a:effectLst/>
                        <a:latin typeface="Times New Roman" panose="02020603050405020304" pitchFamily="18" charset="0"/>
                        <a:ea typeface="Calibri" panose="020F0502020204030204" pitchFamily="34" charset="0"/>
                      </a:endParaRPr>
                    </a:p>
                  </a:txBody>
                  <a:tcPr marL="68580" marR="68580" marT="0" marB="0"/>
                </a:tc>
              </a:tr>
              <a:tr h="435857">
                <a:tc>
                  <a:txBody>
                    <a:bodyPr/>
                    <a:lstStyle/>
                    <a:p>
                      <a:pPr>
                        <a:spcAft>
                          <a:spcPts val="0"/>
                        </a:spcAft>
                      </a:pPr>
                      <a:r>
                        <a:rPr lang="en-US" sz="1100">
                          <a:effectLst/>
                        </a:rPr>
                        <a:t>Tipo de terminal</a:t>
                      </a:r>
                      <a:endParaRPr lang="es-ES_tradnl" sz="11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n-US" sz="1100">
                          <a:effectLst/>
                        </a:rPr>
                        <a:t>USB – dongle / Tx Pwr: 23dBm</a:t>
                      </a:r>
                      <a:endParaRPr lang="es-ES_tradnl" sz="1100">
                        <a:effectLst/>
                        <a:latin typeface="Times New Roman" panose="02020603050405020304" pitchFamily="18" charset="0"/>
                        <a:ea typeface="Calibri" panose="020F0502020204030204" pitchFamily="34" charset="0"/>
                      </a:endParaRPr>
                    </a:p>
                  </a:txBody>
                  <a:tcPr marL="68580" marR="68580" marT="0" marB="0"/>
                </a:tc>
              </a:tr>
              <a:tr h="217928">
                <a:tc>
                  <a:txBody>
                    <a:bodyPr/>
                    <a:lstStyle/>
                    <a:p>
                      <a:pPr>
                        <a:spcAft>
                          <a:spcPts val="0"/>
                        </a:spcAft>
                      </a:pPr>
                      <a:r>
                        <a:rPr lang="en-US" sz="1100">
                          <a:effectLst/>
                        </a:rPr>
                        <a:t>Tipo de Cobertura</a:t>
                      </a:r>
                      <a:endParaRPr lang="es-ES_tradnl" sz="11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n-US" sz="1100">
                          <a:effectLst/>
                        </a:rPr>
                        <a:t>Indoor</a:t>
                      </a:r>
                      <a:endParaRPr lang="es-ES_tradnl" sz="1100">
                        <a:effectLst/>
                        <a:latin typeface="Times New Roman" panose="02020603050405020304" pitchFamily="18" charset="0"/>
                        <a:ea typeface="Calibri" panose="020F0502020204030204" pitchFamily="34" charset="0"/>
                      </a:endParaRPr>
                    </a:p>
                  </a:txBody>
                  <a:tcPr marL="68580" marR="68580" marT="0" marB="0"/>
                </a:tc>
              </a:tr>
              <a:tr h="217928">
                <a:tc>
                  <a:txBody>
                    <a:bodyPr/>
                    <a:lstStyle/>
                    <a:p>
                      <a:pPr>
                        <a:spcAft>
                          <a:spcPts val="0"/>
                        </a:spcAft>
                      </a:pPr>
                      <a:r>
                        <a:rPr lang="en-US" sz="1100">
                          <a:effectLst/>
                        </a:rPr>
                        <a:t>Configuracuón de antena</a:t>
                      </a:r>
                      <a:endParaRPr lang="es-ES_tradnl" sz="11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n-US" sz="1100">
                          <a:effectLst/>
                        </a:rPr>
                        <a:t>MIMO 2x2</a:t>
                      </a:r>
                      <a:endParaRPr lang="es-ES_tradnl" sz="1100">
                        <a:effectLst/>
                        <a:latin typeface="Times New Roman" panose="02020603050405020304" pitchFamily="18" charset="0"/>
                        <a:ea typeface="Calibri" panose="020F0502020204030204" pitchFamily="34" charset="0"/>
                      </a:endParaRPr>
                    </a:p>
                  </a:txBody>
                  <a:tcPr marL="68580" marR="68580" marT="0" marB="0"/>
                </a:tc>
              </a:tr>
              <a:tr h="435857">
                <a:tc>
                  <a:txBody>
                    <a:bodyPr/>
                    <a:lstStyle/>
                    <a:p>
                      <a:pPr>
                        <a:spcAft>
                          <a:spcPts val="0"/>
                        </a:spcAft>
                      </a:pPr>
                      <a:r>
                        <a:rPr lang="en-US" sz="1100">
                          <a:effectLst/>
                        </a:rPr>
                        <a:t>Throughput en borde de celda</a:t>
                      </a:r>
                      <a:endParaRPr lang="es-ES_tradnl" sz="11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n-US" sz="1100">
                          <a:effectLst/>
                        </a:rPr>
                        <a:t>2048 kbps DL / 512 kbps UL</a:t>
                      </a:r>
                      <a:endParaRPr lang="es-ES_tradnl" sz="1100">
                        <a:effectLst/>
                        <a:latin typeface="Times New Roman" panose="02020603050405020304" pitchFamily="18" charset="0"/>
                        <a:ea typeface="Calibri" panose="020F0502020204030204" pitchFamily="34" charset="0"/>
                      </a:endParaRPr>
                    </a:p>
                  </a:txBody>
                  <a:tcPr marL="68580" marR="68580" marT="0" marB="0"/>
                </a:tc>
              </a:tr>
              <a:tr h="217928">
                <a:tc>
                  <a:txBody>
                    <a:bodyPr/>
                    <a:lstStyle/>
                    <a:p>
                      <a:pPr>
                        <a:spcAft>
                          <a:spcPts val="0"/>
                        </a:spcAft>
                      </a:pPr>
                      <a:r>
                        <a:rPr lang="en-US" sz="1100">
                          <a:effectLst/>
                        </a:rPr>
                        <a:t>Configuración de sitios</a:t>
                      </a:r>
                      <a:endParaRPr lang="es-ES_tradnl" sz="11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n-US" sz="1100">
                          <a:effectLst/>
                        </a:rPr>
                        <a:t>S(1,1,1)</a:t>
                      </a:r>
                      <a:endParaRPr lang="es-ES_tradnl" sz="1100">
                        <a:effectLst/>
                        <a:latin typeface="Times New Roman" panose="02020603050405020304" pitchFamily="18" charset="0"/>
                        <a:ea typeface="Calibri" panose="020F0502020204030204" pitchFamily="34" charset="0"/>
                      </a:endParaRPr>
                    </a:p>
                  </a:txBody>
                  <a:tcPr marL="68580" marR="68580" marT="0" marB="0"/>
                </a:tc>
              </a:tr>
              <a:tr h="217928">
                <a:tc>
                  <a:txBody>
                    <a:bodyPr/>
                    <a:lstStyle/>
                    <a:p>
                      <a:pPr>
                        <a:spcAft>
                          <a:spcPts val="0"/>
                        </a:spcAft>
                      </a:pPr>
                      <a:r>
                        <a:rPr lang="en-US" sz="1100">
                          <a:effectLst/>
                        </a:rPr>
                        <a:t>Planeación de frecuencia</a:t>
                      </a:r>
                      <a:endParaRPr lang="es-ES_tradnl" sz="11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n-US" sz="1100">
                          <a:effectLst/>
                        </a:rPr>
                        <a:t>FSS 1x3x1</a:t>
                      </a:r>
                      <a:endParaRPr lang="es-ES_tradnl" sz="1100">
                        <a:effectLst/>
                        <a:latin typeface="Times New Roman" panose="02020603050405020304" pitchFamily="18" charset="0"/>
                        <a:ea typeface="Calibri" panose="020F0502020204030204" pitchFamily="34" charset="0"/>
                      </a:endParaRPr>
                    </a:p>
                  </a:txBody>
                  <a:tcPr marL="68580" marR="68580" marT="0" marB="0"/>
                </a:tc>
              </a:tr>
              <a:tr h="217928">
                <a:tc>
                  <a:txBody>
                    <a:bodyPr/>
                    <a:lstStyle/>
                    <a:p>
                      <a:pPr>
                        <a:spcAft>
                          <a:spcPts val="0"/>
                        </a:spcAft>
                      </a:pPr>
                      <a:r>
                        <a:rPr lang="en-US" sz="1100">
                          <a:effectLst/>
                        </a:rPr>
                        <a:t>Modelo de propagación</a:t>
                      </a:r>
                      <a:endParaRPr lang="es-ES_tradnl" sz="1100">
                        <a:effectLst/>
                        <a:latin typeface="Times New Roman" panose="02020603050405020304" pitchFamily="18" charset="0"/>
                        <a:ea typeface="Calibri" panose="020F0502020204030204" pitchFamily="34" charset="0"/>
                      </a:endParaRPr>
                    </a:p>
                  </a:txBody>
                  <a:tcPr marL="68580" marR="68580" marT="0" marB="0"/>
                </a:tc>
                <a:tc>
                  <a:txBody>
                    <a:bodyPr/>
                    <a:lstStyle/>
                    <a:p>
                      <a:pPr>
                        <a:spcAft>
                          <a:spcPts val="0"/>
                        </a:spcAft>
                      </a:pPr>
                      <a:r>
                        <a:rPr lang="en-US" sz="1100" dirty="0">
                          <a:effectLst/>
                        </a:rPr>
                        <a:t>Cost231-Hata Huawei</a:t>
                      </a:r>
                      <a:endParaRPr lang="es-ES_tradnl" sz="1100" dirty="0">
                        <a:effectLst/>
                        <a:latin typeface="Times New Roman" panose="02020603050405020304" pitchFamily="18" charset="0"/>
                        <a:ea typeface="Calibri" panose="020F0502020204030204" pitchFamily="34" charset="0"/>
                      </a:endParaRPr>
                    </a:p>
                  </a:txBody>
                  <a:tcPr marL="68580" marR="68580" marT="0" marB="0"/>
                </a:tc>
              </a:tr>
            </a:tbl>
          </a:graphicData>
        </a:graphic>
      </p:graphicFrame>
    </p:spTree>
    <p:extLst>
      <p:ext uri="{BB962C8B-B14F-4D97-AF65-F5344CB8AC3E}">
        <p14:creationId xmlns:p14="http://schemas.microsoft.com/office/powerpoint/2010/main" val="317561979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Proceso de Cálculo del Link Budget para </a:t>
            </a:r>
            <a:r>
              <a:rPr lang="es-ES_tradnl" dirty="0" err="1"/>
              <a:t>CNT</a:t>
            </a:r>
            <a:r>
              <a:rPr lang="es-ES_tradnl" dirty="0"/>
              <a:t> en la Banda </a:t>
            </a:r>
            <a:r>
              <a:rPr lang="es-ES_tradnl" dirty="0" err="1"/>
              <a:t>AWS</a:t>
            </a:r>
            <a:endParaRPr lang="es-ES_tradnl" dirty="0"/>
          </a:p>
        </p:txBody>
      </p:sp>
      <p:sp>
        <p:nvSpPr>
          <p:cNvPr id="4" name="Date Placeholder 3"/>
          <p:cNvSpPr>
            <a:spLocks noGrp="1"/>
          </p:cNvSpPr>
          <p:nvPr>
            <p:ph type="dt" sz="half" idx="10"/>
          </p:nvPr>
        </p:nvSpPr>
        <p:spPr/>
        <p:txBody>
          <a:bodyPr/>
          <a:lstStyle/>
          <a:p>
            <a:fld id="{3DE2125C-3560-4147-8419-62CD6194176E}" type="datetime1">
              <a:rPr lang="es-ES_tradnl" smtClean="0"/>
              <a:t>17/02/2014</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A4C9C097-0DC3-4426-823E-59B9B0541002}" type="slidenum">
              <a:rPr lang="es-ES_tradnl" smtClean="0"/>
              <a:t>24</a:t>
            </a:fld>
            <a:endParaRPr lang="es-ES_tradnl"/>
          </a:p>
        </p:txBody>
      </p:sp>
      <p:pic>
        <p:nvPicPr>
          <p:cNvPr id="8" name="Imagen 98"/>
          <p:cNvPicPr/>
          <p:nvPr/>
        </p:nvPicPr>
        <p:blipFill>
          <a:blip r:embed="rId2">
            <a:extLst>
              <a:ext uri="{28A0092B-C50C-407E-A947-70E740481C1C}">
                <a14:useLocalDpi xmlns:a14="http://schemas.microsoft.com/office/drawing/2010/main" val="0"/>
              </a:ext>
            </a:extLst>
          </a:blip>
          <a:srcRect/>
          <a:stretch>
            <a:fillRect/>
          </a:stretch>
        </p:blipFill>
        <p:spPr bwMode="auto">
          <a:xfrm>
            <a:off x="3712840" y="1704202"/>
            <a:ext cx="5959480" cy="3741558"/>
          </a:xfrm>
          <a:prstGeom prst="rect">
            <a:avLst/>
          </a:prstGeom>
          <a:noFill/>
          <a:ln>
            <a:noFill/>
          </a:ln>
        </p:spPr>
      </p:pic>
    </p:spTree>
    <p:extLst>
      <p:ext uri="{BB962C8B-B14F-4D97-AF65-F5344CB8AC3E}">
        <p14:creationId xmlns:p14="http://schemas.microsoft.com/office/powerpoint/2010/main" val="30740393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b="1" dirty="0"/>
              <a:t>Solución de coordinación de interferencia</a:t>
            </a:r>
          </a:p>
        </p:txBody>
      </p:sp>
      <p:sp>
        <p:nvSpPr>
          <p:cNvPr id="3" name="Content Placeholder 2"/>
          <p:cNvSpPr>
            <a:spLocks noGrp="1"/>
          </p:cNvSpPr>
          <p:nvPr>
            <p:ph idx="1"/>
          </p:nvPr>
        </p:nvSpPr>
        <p:spPr>
          <a:xfrm>
            <a:off x="838200" y="1076960"/>
            <a:ext cx="4800600" cy="5100003"/>
          </a:xfrm>
        </p:spPr>
        <p:txBody>
          <a:bodyPr>
            <a:normAutofit fontScale="85000" lnSpcReduction="20000"/>
          </a:bodyPr>
          <a:lstStyle/>
          <a:p>
            <a:pPr marL="0" indent="0" algn="just">
              <a:buNone/>
            </a:pPr>
            <a:r>
              <a:rPr lang="es-ES_tradnl" b="1" dirty="0" smtClean="0"/>
              <a:t>ICCI</a:t>
            </a:r>
          </a:p>
          <a:p>
            <a:pPr algn="just"/>
            <a:r>
              <a:rPr lang="es-ES_tradnl" dirty="0" smtClean="0"/>
              <a:t>La </a:t>
            </a:r>
            <a:r>
              <a:rPr lang="es-ES_tradnl" dirty="0"/>
              <a:t>solución de ICIC un mecanismo importante de reducción de interferencia entre las celdas vecinas, lo que permite mejorar el </a:t>
            </a:r>
            <a:r>
              <a:rPr lang="es-ES_tradnl" dirty="0" err="1"/>
              <a:t>throughput</a:t>
            </a:r>
            <a:r>
              <a:rPr lang="es-ES_tradnl" dirty="0"/>
              <a:t> en sus bordes de cobertura, para lo cuál se ofrece soluciones basadas en ICIC estático y dinámico. </a:t>
            </a:r>
            <a:endParaRPr lang="es-ES_tradnl" dirty="0" smtClean="0"/>
          </a:p>
          <a:p>
            <a:pPr marL="0" indent="0" algn="just">
              <a:buNone/>
            </a:pPr>
            <a:r>
              <a:rPr lang="es-ES_tradnl" b="1" dirty="0" smtClean="0"/>
              <a:t>Planeación de </a:t>
            </a:r>
            <a:r>
              <a:rPr lang="es-ES_tradnl" b="1" dirty="0" err="1" smtClean="0"/>
              <a:t>PCI</a:t>
            </a:r>
            <a:endParaRPr lang="es-ES_tradnl" b="1" dirty="0" smtClean="0"/>
          </a:p>
          <a:p>
            <a:pPr algn="just"/>
            <a:r>
              <a:rPr lang="es-ES_tradnl" dirty="0" smtClean="0"/>
              <a:t>La planeación de </a:t>
            </a:r>
            <a:r>
              <a:rPr lang="es-ES_tradnl" dirty="0" err="1" smtClean="0"/>
              <a:t>PCI</a:t>
            </a:r>
            <a:r>
              <a:rPr lang="es-ES_tradnl" dirty="0" smtClean="0"/>
              <a:t> es un paso importante dentro de la planificación de RF. El </a:t>
            </a:r>
            <a:r>
              <a:rPr lang="es-ES_tradnl" dirty="0" err="1" smtClean="0"/>
              <a:t>PCI</a:t>
            </a:r>
            <a:r>
              <a:rPr lang="es-ES_tradnl" dirty="0" smtClean="0"/>
              <a:t> permite identificar a la celda y realiza el sincronismo con la red e nivel de interfaz aire. Asimismo, define la localización de los </a:t>
            </a:r>
            <a:r>
              <a:rPr lang="es-ES_tradnl" dirty="0" err="1" smtClean="0"/>
              <a:t>RSRE</a:t>
            </a:r>
            <a:r>
              <a:rPr lang="es-ES_tradnl" dirty="0" smtClean="0"/>
              <a:t> (Reference </a:t>
            </a:r>
            <a:r>
              <a:rPr lang="es-ES_tradnl" dirty="0" err="1" smtClean="0"/>
              <a:t>Signal</a:t>
            </a:r>
            <a:r>
              <a:rPr lang="es-ES_tradnl" dirty="0" smtClean="0"/>
              <a:t> </a:t>
            </a:r>
            <a:r>
              <a:rPr lang="es-ES_tradnl" dirty="0" err="1" smtClean="0"/>
              <a:t>Resource</a:t>
            </a:r>
            <a:r>
              <a:rPr lang="es-ES_tradnl" dirty="0" smtClean="0"/>
              <a:t> </a:t>
            </a:r>
            <a:r>
              <a:rPr lang="es-ES_tradnl" dirty="0" err="1" smtClean="0"/>
              <a:t>Elements</a:t>
            </a:r>
            <a:r>
              <a:rPr lang="es-ES_tradnl" dirty="0" smtClean="0"/>
              <a:t>) dentro de los RB (</a:t>
            </a:r>
            <a:r>
              <a:rPr lang="es-ES_tradnl" dirty="0" err="1" smtClean="0"/>
              <a:t>Resource</a:t>
            </a:r>
            <a:r>
              <a:rPr lang="es-ES_tradnl" dirty="0" smtClean="0"/>
              <a:t> Blocks).</a:t>
            </a:r>
          </a:p>
          <a:p>
            <a:endParaRPr lang="es-ES_tradnl" dirty="0" smtClean="0"/>
          </a:p>
          <a:p>
            <a:endParaRPr lang="es-ES_tradnl" dirty="0"/>
          </a:p>
        </p:txBody>
      </p:sp>
      <p:pic>
        <p:nvPicPr>
          <p:cNvPr id="4" name="Imagen 258"/>
          <p:cNvPicPr/>
          <p:nvPr/>
        </p:nvPicPr>
        <p:blipFill>
          <a:blip r:embed="rId2"/>
          <a:stretch>
            <a:fillRect/>
          </a:stretch>
        </p:blipFill>
        <p:spPr>
          <a:xfrm>
            <a:off x="6687820" y="2130424"/>
            <a:ext cx="4304030" cy="2613025"/>
          </a:xfrm>
          <a:prstGeom prst="rect">
            <a:avLst/>
          </a:prstGeom>
        </p:spPr>
      </p:pic>
    </p:spTree>
    <p:extLst>
      <p:ext uri="{BB962C8B-B14F-4D97-AF65-F5344CB8AC3E}">
        <p14:creationId xmlns:p14="http://schemas.microsoft.com/office/powerpoint/2010/main" val="192651838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b="1" dirty="0"/>
              <a:t>Diseño De Cobertura de </a:t>
            </a:r>
            <a:r>
              <a:rPr lang="es-ES_tradnl" b="1" dirty="0" err="1"/>
              <a:t>LTE</a:t>
            </a:r>
            <a:endParaRPr lang="es-ES_tradnl" b="1"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693420" y="1443936"/>
            <a:ext cx="3261360" cy="4310380"/>
          </a:xfrm>
          <a:prstGeom prst="rect">
            <a:avLst/>
          </a:prstGeom>
          <a:noFill/>
        </p:spPr>
      </p:pic>
      <p:pic>
        <p:nvPicPr>
          <p:cNvPr id="12" name="Imagen 97"/>
          <p:cNvPicPr/>
          <p:nvPr/>
        </p:nvPicPr>
        <p:blipFill>
          <a:blip r:embed="rId3" cstate="print"/>
          <a:srcRect/>
          <a:stretch>
            <a:fillRect/>
          </a:stretch>
        </p:blipFill>
        <p:spPr bwMode="auto">
          <a:xfrm>
            <a:off x="4490402" y="1443936"/>
            <a:ext cx="3600768" cy="4310380"/>
          </a:xfrm>
          <a:prstGeom prst="rect">
            <a:avLst/>
          </a:prstGeom>
          <a:noFill/>
          <a:ln w="9525">
            <a:noFill/>
            <a:miter lim="800000"/>
            <a:headEnd/>
            <a:tailEnd/>
          </a:ln>
        </p:spPr>
      </p:pic>
      <p:pic>
        <p:nvPicPr>
          <p:cNvPr id="13" name="Imagen 100"/>
          <p:cNvPicPr/>
          <p:nvPr/>
        </p:nvPicPr>
        <p:blipFill>
          <a:blip r:embed="rId4" cstate="print"/>
          <a:srcRect/>
          <a:stretch>
            <a:fillRect/>
          </a:stretch>
        </p:blipFill>
        <p:spPr bwMode="auto">
          <a:xfrm>
            <a:off x="8235950" y="1469971"/>
            <a:ext cx="3262630" cy="4284345"/>
          </a:xfrm>
          <a:prstGeom prst="rect">
            <a:avLst/>
          </a:prstGeom>
          <a:noFill/>
          <a:ln w="9525">
            <a:noFill/>
            <a:miter lim="800000"/>
            <a:headEnd/>
            <a:tailEnd/>
          </a:ln>
        </p:spPr>
      </p:pic>
    </p:spTree>
    <p:extLst>
      <p:ext uri="{BB962C8B-B14F-4D97-AF65-F5344CB8AC3E}">
        <p14:creationId xmlns:p14="http://schemas.microsoft.com/office/powerpoint/2010/main" val="9749993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Leon\Dropbox\Tesis\Tesis desarrollo\predicciones\prioridad 1.PNG"/>
          <p:cNvPicPr/>
          <p:nvPr/>
        </p:nvPicPr>
        <p:blipFill rotWithShape="1">
          <a:blip r:embed="rId2" cstate="print">
            <a:extLst>
              <a:ext uri="{28A0092B-C50C-407E-A947-70E740481C1C}">
                <a14:useLocalDpi xmlns:a14="http://schemas.microsoft.com/office/drawing/2010/main" val="0"/>
              </a:ext>
            </a:extLst>
          </a:blip>
          <a:srcRect l="3348" t="4907" r="21244" b="4168"/>
          <a:stretch/>
        </p:blipFill>
        <p:spPr bwMode="auto">
          <a:xfrm>
            <a:off x="821565" y="1002097"/>
            <a:ext cx="2754799" cy="1624438"/>
          </a:xfrm>
          <a:prstGeom prst="rect">
            <a:avLst/>
          </a:prstGeom>
          <a:noFill/>
          <a:ln>
            <a:noFill/>
          </a:ln>
          <a:extLst>
            <a:ext uri="{53640926-AAD7-44D8-BBD7-CCE9431645EC}">
              <a14:shadowObscured xmlns:a14="http://schemas.microsoft.com/office/drawing/2010/main"/>
            </a:ext>
          </a:extLst>
        </p:spPr>
      </p:pic>
      <p:pic>
        <p:nvPicPr>
          <p:cNvPr id="5" name="Picture 4" descr="C:\Users\Leon\Dropbox\Tesis\Tesis desarrollo\predicciones\prioridad_2_1.PNG"/>
          <p:cNvPicPr/>
          <p:nvPr/>
        </p:nvPicPr>
        <p:blipFill rotWithShape="1">
          <a:blip r:embed="rId3" cstate="print">
            <a:extLst>
              <a:ext uri="{28A0092B-C50C-407E-A947-70E740481C1C}">
                <a14:useLocalDpi xmlns:a14="http://schemas.microsoft.com/office/drawing/2010/main" val="0"/>
              </a:ext>
            </a:extLst>
          </a:blip>
          <a:srcRect l="2954" t="12985" r="14347" b="4587"/>
          <a:stretch/>
        </p:blipFill>
        <p:spPr bwMode="auto">
          <a:xfrm>
            <a:off x="4259748" y="1002097"/>
            <a:ext cx="2888534" cy="1680022"/>
          </a:xfrm>
          <a:prstGeom prst="rect">
            <a:avLst/>
          </a:prstGeom>
          <a:noFill/>
          <a:ln>
            <a:noFill/>
          </a:ln>
          <a:extLst>
            <a:ext uri="{53640926-AAD7-44D8-BBD7-CCE9431645EC}">
              <a14:shadowObscured xmlns:a14="http://schemas.microsoft.com/office/drawing/2010/main"/>
            </a:ext>
          </a:extLst>
        </p:spPr>
      </p:pic>
      <p:pic>
        <p:nvPicPr>
          <p:cNvPr id="6" name="Picture 5" descr="C:\Users\Leon\Dropbox\Tesis\Tesis desarrollo\predicciones\prioridad_2_2.PNG"/>
          <p:cNvPicPr/>
          <p:nvPr/>
        </p:nvPicPr>
        <p:blipFill rotWithShape="1">
          <a:blip r:embed="rId4" cstate="print">
            <a:extLst>
              <a:ext uri="{28A0092B-C50C-407E-A947-70E740481C1C}">
                <a14:useLocalDpi xmlns:a14="http://schemas.microsoft.com/office/drawing/2010/main" val="0"/>
              </a:ext>
            </a:extLst>
          </a:blip>
          <a:srcRect l="2763" t="4586" r="13190" b="4998"/>
          <a:stretch/>
        </p:blipFill>
        <p:spPr bwMode="auto">
          <a:xfrm>
            <a:off x="7722806" y="1002097"/>
            <a:ext cx="2526663" cy="1638881"/>
          </a:xfrm>
          <a:prstGeom prst="rect">
            <a:avLst/>
          </a:prstGeom>
          <a:noFill/>
          <a:ln>
            <a:noFill/>
          </a:ln>
          <a:extLst>
            <a:ext uri="{53640926-AAD7-44D8-BBD7-CCE9431645EC}">
              <a14:shadowObscured xmlns:a14="http://schemas.microsoft.com/office/drawing/2010/main"/>
            </a:ext>
          </a:extLst>
        </p:spPr>
      </p:pic>
      <p:pic>
        <p:nvPicPr>
          <p:cNvPr id="7" name="Picture 6" descr="C:\Users\Leon\Dropbox\Tesis\Tesis desarrollo\predicciones\prioridad_3_1.PNG"/>
          <p:cNvPicPr/>
          <p:nvPr/>
        </p:nvPicPr>
        <p:blipFill rotWithShape="1">
          <a:blip r:embed="rId5" cstate="print">
            <a:extLst>
              <a:ext uri="{28A0092B-C50C-407E-A947-70E740481C1C}">
                <a14:useLocalDpi xmlns:a14="http://schemas.microsoft.com/office/drawing/2010/main" val="0"/>
              </a:ext>
            </a:extLst>
          </a:blip>
          <a:srcRect l="6283" t="4246" r="12394" b="4945"/>
          <a:stretch/>
        </p:blipFill>
        <p:spPr bwMode="auto">
          <a:xfrm>
            <a:off x="821565" y="2923936"/>
            <a:ext cx="2754799" cy="1705211"/>
          </a:xfrm>
          <a:prstGeom prst="rect">
            <a:avLst/>
          </a:prstGeom>
          <a:noFill/>
          <a:ln>
            <a:noFill/>
          </a:ln>
          <a:extLst>
            <a:ext uri="{53640926-AAD7-44D8-BBD7-CCE9431645EC}">
              <a14:shadowObscured xmlns:a14="http://schemas.microsoft.com/office/drawing/2010/main"/>
            </a:ext>
          </a:extLst>
        </p:spPr>
      </p:pic>
      <p:pic>
        <p:nvPicPr>
          <p:cNvPr id="8" name="Picture 7" descr="C:\Users\Leon\Dropbox\Tesis\Tesis desarrollo\predicciones\prioridad_3_2.PNG"/>
          <p:cNvPicPr/>
          <p:nvPr/>
        </p:nvPicPr>
        <p:blipFill rotWithShape="1">
          <a:blip r:embed="rId6" cstate="print">
            <a:extLst>
              <a:ext uri="{28A0092B-C50C-407E-A947-70E740481C1C}">
                <a14:useLocalDpi xmlns:a14="http://schemas.microsoft.com/office/drawing/2010/main" val="0"/>
              </a:ext>
            </a:extLst>
          </a:blip>
          <a:srcRect l="2954" t="6230" r="16904" b="3892"/>
          <a:stretch/>
        </p:blipFill>
        <p:spPr bwMode="auto">
          <a:xfrm>
            <a:off x="4312492" y="2923936"/>
            <a:ext cx="2864219" cy="1705211"/>
          </a:xfrm>
          <a:prstGeom prst="rect">
            <a:avLst/>
          </a:prstGeom>
          <a:noFill/>
          <a:ln>
            <a:noFill/>
          </a:ln>
          <a:extLst>
            <a:ext uri="{53640926-AAD7-44D8-BBD7-CCE9431645EC}">
              <a14:shadowObscured xmlns:a14="http://schemas.microsoft.com/office/drawing/2010/main"/>
            </a:ext>
          </a:extLst>
        </p:spPr>
      </p:pic>
      <p:pic>
        <p:nvPicPr>
          <p:cNvPr id="9" name="Picture 8" descr="C:\Users\Leon\Dropbox\Tesis\Tesis desarrollo\predicciones\prioridad_4.PNG"/>
          <p:cNvPicPr/>
          <p:nvPr/>
        </p:nvPicPr>
        <p:blipFill rotWithShape="1">
          <a:blip r:embed="rId7" cstate="print">
            <a:extLst>
              <a:ext uri="{28A0092B-C50C-407E-A947-70E740481C1C}">
                <a14:useLocalDpi xmlns:a14="http://schemas.microsoft.com/office/drawing/2010/main" val="0"/>
              </a:ext>
            </a:extLst>
          </a:blip>
          <a:srcRect l="20870" t="4032" r="20065" b="4696"/>
          <a:stretch/>
        </p:blipFill>
        <p:spPr bwMode="auto">
          <a:xfrm>
            <a:off x="7722806" y="2921294"/>
            <a:ext cx="2526665" cy="1705211"/>
          </a:xfrm>
          <a:prstGeom prst="rect">
            <a:avLst/>
          </a:prstGeom>
          <a:noFill/>
          <a:ln>
            <a:noFill/>
          </a:ln>
          <a:extLst>
            <a:ext uri="{53640926-AAD7-44D8-BBD7-CCE9431645EC}">
              <a14:shadowObscured xmlns:a14="http://schemas.microsoft.com/office/drawing/2010/main"/>
            </a:ext>
          </a:extLst>
        </p:spPr>
      </p:pic>
      <p:pic>
        <p:nvPicPr>
          <p:cNvPr id="10" name="Picture 9" descr="C:\Users\Leon\Dropbox\Tesis\Tesis desarrollo\predicciones\prioridad_5.PNG"/>
          <p:cNvPicPr/>
          <p:nvPr/>
        </p:nvPicPr>
        <p:blipFill rotWithShape="1">
          <a:blip r:embed="rId8">
            <a:extLst>
              <a:ext uri="{28A0092B-C50C-407E-A947-70E740481C1C}">
                <a14:useLocalDpi xmlns:a14="http://schemas.microsoft.com/office/drawing/2010/main" val="0"/>
              </a:ext>
            </a:extLst>
          </a:blip>
          <a:srcRect l="8286" t="4305" r="28794" b="4631"/>
          <a:stretch/>
        </p:blipFill>
        <p:spPr bwMode="auto">
          <a:xfrm>
            <a:off x="821565" y="4926548"/>
            <a:ext cx="3063393" cy="1602532"/>
          </a:xfrm>
          <a:prstGeom prst="rect">
            <a:avLst/>
          </a:prstGeom>
          <a:noFill/>
          <a:ln>
            <a:noFill/>
          </a:ln>
          <a:extLst>
            <a:ext uri="{53640926-AAD7-44D8-BBD7-CCE9431645EC}">
              <a14:shadowObscured xmlns:a14="http://schemas.microsoft.com/office/drawing/2010/main"/>
            </a:ext>
          </a:extLst>
        </p:spPr>
      </p:pic>
      <p:sp>
        <p:nvSpPr>
          <p:cNvPr id="13" name="Title 1"/>
          <p:cNvSpPr>
            <a:spLocks noGrp="1"/>
          </p:cNvSpPr>
          <p:nvPr>
            <p:ph type="title"/>
          </p:nvPr>
        </p:nvSpPr>
        <p:spPr>
          <a:xfrm>
            <a:off x="821565" y="-3013"/>
            <a:ext cx="10515600" cy="1325563"/>
          </a:xfrm>
        </p:spPr>
        <p:txBody>
          <a:bodyPr/>
          <a:lstStyle/>
          <a:p>
            <a:r>
              <a:rPr lang="es-ES_tradnl" b="1" dirty="0"/>
              <a:t>Diseño De Cobertura de </a:t>
            </a:r>
            <a:r>
              <a:rPr lang="es-ES_tradnl" b="1" dirty="0" err="1"/>
              <a:t>LTE</a:t>
            </a:r>
            <a:endParaRPr lang="es-ES_tradnl" b="1" dirty="0"/>
          </a:p>
        </p:txBody>
      </p:sp>
      <p:pic>
        <p:nvPicPr>
          <p:cNvPr id="2" name="Picture 1"/>
          <p:cNvPicPr>
            <a:picLocks noChangeAspect="1"/>
          </p:cNvPicPr>
          <p:nvPr/>
        </p:nvPicPr>
        <p:blipFill rotWithShape="1">
          <a:blip r:embed="rId9"/>
          <a:srcRect l="65774" t="55051"/>
          <a:stretch/>
        </p:blipFill>
        <p:spPr>
          <a:xfrm>
            <a:off x="4312492" y="4870964"/>
            <a:ext cx="1667394" cy="1686362"/>
          </a:xfrm>
          <a:prstGeom prst="rect">
            <a:avLst/>
          </a:prstGeom>
        </p:spPr>
      </p:pic>
    </p:spTree>
    <p:extLst>
      <p:ext uri="{BB962C8B-B14F-4D97-AF65-F5344CB8AC3E}">
        <p14:creationId xmlns:p14="http://schemas.microsoft.com/office/powerpoint/2010/main" val="14705837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4"/>
          <p:cNvPicPr/>
          <p:nvPr/>
        </p:nvPicPr>
        <p:blipFill rotWithShape="1">
          <a:blip r:embed="rId3"/>
          <a:srcRect l="1528" r="1698"/>
          <a:stretch/>
        </p:blipFill>
        <p:spPr bwMode="auto">
          <a:xfrm>
            <a:off x="1140460" y="1973262"/>
            <a:ext cx="4441190" cy="2693988"/>
          </a:xfrm>
          <a:prstGeom prst="rect">
            <a:avLst/>
          </a:prstGeom>
          <a:ln>
            <a:noFill/>
          </a:ln>
          <a:extLst>
            <a:ext uri="{53640926-AAD7-44D8-BBD7-CCE9431645EC}">
              <a14:shadowObscured xmlns:a14="http://schemas.microsoft.com/office/drawing/2010/main"/>
            </a:ext>
          </a:extLst>
        </p:spPr>
      </p:pic>
      <p:sp>
        <p:nvSpPr>
          <p:cNvPr id="7" name="Rectangle 6"/>
          <p:cNvSpPr/>
          <p:nvPr/>
        </p:nvSpPr>
        <p:spPr>
          <a:xfrm>
            <a:off x="1140460" y="4877485"/>
            <a:ext cx="4441190" cy="646331"/>
          </a:xfrm>
          <a:prstGeom prst="rect">
            <a:avLst/>
          </a:prstGeom>
        </p:spPr>
        <p:txBody>
          <a:bodyPr wrap="square">
            <a:spAutoFit/>
          </a:bodyPr>
          <a:lstStyle/>
          <a:p>
            <a:r>
              <a:rPr lang="es-ES_tradnl" dirty="0" smtClean="0">
                <a:effectLst/>
                <a:latin typeface="Arial" panose="020B0604020202020204" pitchFamily="34" charset="0"/>
                <a:ea typeface="Calibri" panose="020F0502020204030204" pitchFamily="34" charset="0"/>
                <a:cs typeface="Times New Roman" panose="02020603050405020304" pitchFamily="18" charset="0"/>
              </a:rPr>
              <a:t>Porcentaje de Cobertura </a:t>
            </a:r>
            <a:r>
              <a:rPr lang="es-ES_tradnl" dirty="0" err="1" smtClean="0">
                <a:effectLst/>
                <a:latin typeface="Arial" panose="020B0604020202020204" pitchFamily="34" charset="0"/>
                <a:ea typeface="Calibri" panose="020F0502020204030204" pitchFamily="34" charset="0"/>
                <a:cs typeface="Times New Roman" panose="02020603050405020304" pitchFamily="18" charset="0"/>
              </a:rPr>
              <a:t>LTE</a:t>
            </a:r>
            <a:r>
              <a:rPr lang="es-ES_tradnl" dirty="0" smtClean="0">
                <a:effectLst/>
                <a:latin typeface="Arial" panose="020B0604020202020204" pitchFamily="34" charset="0"/>
                <a:ea typeface="Calibri" panose="020F0502020204030204" pitchFamily="34" charset="0"/>
                <a:cs typeface="Times New Roman" panose="02020603050405020304" pitchFamily="18" charset="0"/>
              </a:rPr>
              <a:t> en Distrito Metropolitano de Quito</a:t>
            </a:r>
            <a:endParaRPr lang="es-ES_tradnl" dirty="0"/>
          </a:p>
        </p:txBody>
      </p:sp>
      <p:pic>
        <p:nvPicPr>
          <p:cNvPr id="9" name="Imagen 38"/>
          <p:cNvPicPr/>
          <p:nvPr/>
        </p:nvPicPr>
        <p:blipFill rotWithShape="1">
          <a:blip r:embed="rId4"/>
          <a:srcRect l="2804"/>
          <a:stretch/>
        </p:blipFill>
        <p:spPr bwMode="auto">
          <a:xfrm>
            <a:off x="6208394" y="1973262"/>
            <a:ext cx="4116705" cy="2693988"/>
          </a:xfrm>
          <a:prstGeom prst="rect">
            <a:avLst/>
          </a:prstGeom>
          <a:ln>
            <a:noFill/>
          </a:ln>
          <a:extLst>
            <a:ext uri="{53640926-AAD7-44D8-BBD7-CCE9431645EC}">
              <a14:shadowObscured xmlns:a14="http://schemas.microsoft.com/office/drawing/2010/main"/>
            </a:ext>
          </a:extLst>
        </p:spPr>
      </p:pic>
      <p:sp>
        <p:nvSpPr>
          <p:cNvPr id="8" name="Rectangle 7"/>
          <p:cNvSpPr/>
          <p:nvPr/>
        </p:nvSpPr>
        <p:spPr>
          <a:xfrm>
            <a:off x="6208394" y="5015984"/>
            <a:ext cx="3706976" cy="369332"/>
          </a:xfrm>
          <a:prstGeom prst="rect">
            <a:avLst/>
          </a:prstGeom>
        </p:spPr>
        <p:txBody>
          <a:bodyPr wrap="none">
            <a:spAutoFit/>
          </a:bodyPr>
          <a:lstStyle/>
          <a:p>
            <a:pPr indent="457200" algn="ctr">
              <a:spcBef>
                <a:spcPts val="600"/>
              </a:spcBef>
              <a:spcAft>
                <a:spcPts val="1000"/>
              </a:spcAft>
            </a:pPr>
            <a:r>
              <a:rPr lang="es-ES_tradnl" dirty="0" smtClean="0">
                <a:effectLst/>
                <a:latin typeface="Arial" panose="020B0604020202020204" pitchFamily="34" charset="0"/>
                <a:ea typeface="Calibri" panose="020F0502020204030204" pitchFamily="34" charset="0"/>
                <a:cs typeface="Times New Roman" panose="02020603050405020304" pitchFamily="18" charset="0"/>
              </a:rPr>
              <a:t>Porcentaje de </a:t>
            </a:r>
            <a:r>
              <a:rPr lang="es-ES_tradnl" dirty="0" err="1" smtClean="0">
                <a:effectLst/>
                <a:latin typeface="Arial" panose="020B0604020202020204" pitchFamily="34" charset="0"/>
                <a:ea typeface="Calibri" panose="020F0502020204030204" pitchFamily="34" charset="0"/>
                <a:cs typeface="Times New Roman" panose="02020603050405020304" pitchFamily="18" charset="0"/>
              </a:rPr>
              <a:t>throughput</a:t>
            </a:r>
            <a:r>
              <a:rPr lang="es-ES_tradnl" dirty="0" smtClean="0">
                <a:effectLst/>
                <a:latin typeface="Arial" panose="020B0604020202020204" pitchFamily="34" charset="0"/>
                <a:ea typeface="Calibri" panose="020F0502020204030204" pitchFamily="34" charset="0"/>
                <a:cs typeface="Times New Roman" panose="02020603050405020304" pitchFamily="18" charset="0"/>
              </a:rPr>
              <a:t> </a:t>
            </a:r>
            <a:r>
              <a:rPr lang="es-ES_tradnl" dirty="0" err="1" smtClean="0">
                <a:effectLst/>
                <a:latin typeface="Arial" panose="020B0604020202020204" pitchFamily="34" charset="0"/>
                <a:ea typeface="Calibri" panose="020F0502020204030204" pitchFamily="34" charset="0"/>
                <a:cs typeface="Times New Roman" panose="02020603050405020304" pitchFamily="18" charset="0"/>
              </a:rPr>
              <a:t>LTE</a:t>
            </a:r>
            <a:endParaRPr lang="es-ES_tradnl"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1" name="Title 1"/>
          <p:cNvSpPr>
            <a:spLocks noGrp="1"/>
          </p:cNvSpPr>
          <p:nvPr>
            <p:ph type="title"/>
          </p:nvPr>
        </p:nvSpPr>
        <p:spPr/>
        <p:txBody>
          <a:bodyPr/>
          <a:lstStyle/>
          <a:p>
            <a:r>
              <a:rPr lang="es-ES_tradnl" b="1" dirty="0"/>
              <a:t>Diseño De Cobertura de </a:t>
            </a:r>
            <a:r>
              <a:rPr lang="es-ES_tradnl" b="1" dirty="0" err="1"/>
              <a:t>LTE</a:t>
            </a:r>
            <a:endParaRPr lang="es-ES_tradnl" b="1" dirty="0"/>
          </a:p>
        </p:txBody>
      </p:sp>
    </p:spTree>
    <p:extLst>
      <p:ext uri="{BB962C8B-B14F-4D97-AF65-F5344CB8AC3E}">
        <p14:creationId xmlns:p14="http://schemas.microsoft.com/office/powerpoint/2010/main" val="5697296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58353"/>
            <a:ext cx="10515600" cy="1325563"/>
          </a:xfrm>
        </p:spPr>
        <p:txBody>
          <a:bodyPr/>
          <a:lstStyle/>
          <a:p>
            <a:r>
              <a:rPr lang="es-ES_tradnl" b="1" dirty="0"/>
              <a:t>Guía de Instalación básica</a:t>
            </a:r>
          </a:p>
        </p:txBody>
      </p:sp>
      <p:sp>
        <p:nvSpPr>
          <p:cNvPr id="5" name="Rectangle 2"/>
          <p:cNvSpPr>
            <a:spLocks noChangeArrowheads="1"/>
          </p:cNvSpPr>
          <p:nvPr/>
        </p:nvSpPr>
        <p:spPr bwMode="auto">
          <a:xfrm>
            <a:off x="838200" y="16906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graphicFrame>
        <p:nvGraphicFramePr>
          <p:cNvPr id="6" name="Object 5"/>
          <p:cNvGraphicFramePr>
            <a:graphicFrameLocks noChangeAspect="1"/>
          </p:cNvGraphicFramePr>
          <p:nvPr>
            <p:extLst>
              <p:ext uri="{D42A27DB-BD31-4B8C-83A1-F6EECF244321}">
                <p14:modId xmlns:p14="http://schemas.microsoft.com/office/powerpoint/2010/main" val="3908951608"/>
              </p:ext>
            </p:extLst>
          </p:nvPr>
        </p:nvGraphicFramePr>
        <p:xfrm>
          <a:off x="104515" y="1984537"/>
          <a:ext cx="4438650" cy="3400425"/>
        </p:xfrm>
        <a:graphic>
          <a:graphicData uri="http://schemas.openxmlformats.org/presentationml/2006/ole">
            <mc:AlternateContent xmlns:mc="http://schemas.openxmlformats.org/markup-compatibility/2006">
              <mc:Choice xmlns:v="urn:schemas-microsoft-com:vml" Requires="v">
                <p:oleObj spid="_x0000_s12311" name="Visio" r:id="rId3" imgW="5495855" imgH="4200660" progId="Visio.Drawing.15">
                  <p:embed/>
                </p:oleObj>
              </mc:Choice>
              <mc:Fallback>
                <p:oleObj name="Visio" r:id="rId3" imgW="5495855" imgH="4200660" progId="Visio.Drawing.15">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515" y="1984537"/>
                        <a:ext cx="4438650" cy="3400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7" name="Picture 6"/>
          <p:cNvPicPr/>
          <p:nvPr/>
        </p:nvPicPr>
        <p:blipFill>
          <a:blip r:embed="rId5">
            <a:extLst>
              <a:ext uri="{28A0092B-C50C-407E-A947-70E740481C1C}">
                <a14:useLocalDpi xmlns:a14="http://schemas.microsoft.com/office/drawing/2010/main" val="0"/>
              </a:ext>
            </a:extLst>
          </a:blip>
          <a:srcRect/>
          <a:stretch>
            <a:fillRect/>
          </a:stretch>
        </p:blipFill>
        <p:spPr bwMode="auto">
          <a:xfrm>
            <a:off x="5411180" y="967562"/>
            <a:ext cx="3581400" cy="671512"/>
          </a:xfrm>
          <a:prstGeom prst="rect">
            <a:avLst/>
          </a:prstGeom>
          <a:noFill/>
          <a:ln>
            <a:noFill/>
          </a:ln>
        </p:spPr>
      </p:pic>
      <p:pic>
        <p:nvPicPr>
          <p:cNvPr id="8" name="Picture 7"/>
          <p:cNvPicPr>
            <a:picLocks noChangeAspect="1"/>
          </p:cNvPicPr>
          <p:nvPr/>
        </p:nvPicPr>
        <p:blipFill>
          <a:blip r:embed="rId6"/>
          <a:stretch>
            <a:fillRect/>
          </a:stretch>
        </p:blipFill>
        <p:spPr>
          <a:xfrm>
            <a:off x="4868589" y="2444676"/>
            <a:ext cx="1085182" cy="2499577"/>
          </a:xfrm>
          <a:prstGeom prst="rect">
            <a:avLst/>
          </a:prstGeom>
        </p:spPr>
      </p:pic>
      <p:pic>
        <p:nvPicPr>
          <p:cNvPr id="9" name="Picture 8"/>
          <p:cNvPicPr/>
          <p:nvPr/>
        </p:nvPicPr>
        <p:blipFill>
          <a:blip r:embed="rId7"/>
          <a:stretch>
            <a:fillRect/>
          </a:stretch>
        </p:blipFill>
        <p:spPr>
          <a:xfrm>
            <a:off x="6491313" y="2245968"/>
            <a:ext cx="1244716" cy="2877561"/>
          </a:xfrm>
          <a:prstGeom prst="rect">
            <a:avLst/>
          </a:prstGeom>
        </p:spPr>
      </p:pic>
      <p:pic>
        <p:nvPicPr>
          <p:cNvPr id="10" name="Picture 9"/>
          <p:cNvPicPr>
            <a:picLocks noChangeAspect="1"/>
          </p:cNvPicPr>
          <p:nvPr/>
        </p:nvPicPr>
        <p:blipFill>
          <a:blip r:embed="rId8"/>
          <a:stretch>
            <a:fillRect/>
          </a:stretch>
        </p:blipFill>
        <p:spPr>
          <a:xfrm>
            <a:off x="8297217" y="2370394"/>
            <a:ext cx="2773920" cy="2877561"/>
          </a:xfrm>
          <a:prstGeom prst="rect">
            <a:avLst/>
          </a:prstGeom>
        </p:spPr>
      </p:pic>
    </p:spTree>
    <p:extLst>
      <p:ext uri="{BB962C8B-B14F-4D97-AF65-F5344CB8AC3E}">
        <p14:creationId xmlns:p14="http://schemas.microsoft.com/office/powerpoint/2010/main" val="40565756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b="1" dirty="0"/>
              <a:t>JUSTIFICACIÓN E IMPORTANCIA</a:t>
            </a:r>
            <a:br>
              <a:rPr lang="es-ES_tradnl" b="1" dirty="0"/>
            </a:br>
            <a:endParaRPr lang="es-ES_tradnl" dirty="0"/>
          </a:p>
        </p:txBody>
      </p:sp>
      <p:sp>
        <p:nvSpPr>
          <p:cNvPr id="3" name="Content Placeholder 2"/>
          <p:cNvSpPr>
            <a:spLocks noGrp="1"/>
          </p:cNvSpPr>
          <p:nvPr>
            <p:ph idx="1"/>
          </p:nvPr>
        </p:nvSpPr>
        <p:spPr>
          <a:xfrm>
            <a:off x="838200" y="1347911"/>
            <a:ext cx="10515600" cy="4351338"/>
          </a:xfrm>
        </p:spPr>
        <p:txBody>
          <a:bodyPr/>
          <a:lstStyle/>
          <a:p>
            <a:pPr algn="just"/>
            <a:r>
              <a:rPr lang="es-ES_tradnl" dirty="0"/>
              <a:t>El propósito del actual proyecto es incursionar en el diseño y dimensionamiento en el acceso inalámbrico </a:t>
            </a:r>
            <a:r>
              <a:rPr lang="es-ES_tradnl" dirty="0" smtClean="0"/>
              <a:t>de la red de </a:t>
            </a:r>
            <a:r>
              <a:rPr lang="es-ES_tradnl" dirty="0"/>
              <a:t>cuarta generación de telefonía inalámbrica LTE que van a ser implementadas por la CNT en el Distrito Metropolitano de </a:t>
            </a:r>
            <a:r>
              <a:rPr lang="es-ES_tradnl" dirty="0" smtClean="0"/>
              <a:t>Quito</a:t>
            </a:r>
          </a:p>
          <a:p>
            <a:pPr algn="just"/>
            <a:r>
              <a:rPr lang="es-ES_tradnl" dirty="0" smtClean="0"/>
              <a:t>Por lo cual la investigación pretende presentar una solución para evolucionar en las actuales redes 3G de CNT a un servicio 4G,  que promete mejorar el acceso móvil.</a:t>
            </a:r>
          </a:p>
          <a:p>
            <a:pPr algn="just"/>
            <a:r>
              <a:rPr lang="es-ES_tradnl" dirty="0" smtClean="0"/>
              <a:t>Las </a:t>
            </a:r>
            <a:r>
              <a:rPr lang="es-ES_tradnl" dirty="0"/>
              <a:t>tendencias actuales, las cuales marcan que de aquí en 5 años el acceso de datos móviles se incrementara significativamente a más del 30% de acuerdo a los estudios de mercado globales realizados por la </a:t>
            </a:r>
            <a:r>
              <a:rPr lang="es-ES_tradnl" dirty="0" err="1"/>
              <a:t>GSAcom</a:t>
            </a:r>
            <a:endParaRPr lang="es-ES_tradnl" dirty="0"/>
          </a:p>
        </p:txBody>
      </p:sp>
    </p:spTree>
    <p:extLst>
      <p:ext uri="{BB962C8B-B14F-4D97-AF65-F5344CB8AC3E}">
        <p14:creationId xmlns:p14="http://schemas.microsoft.com/office/powerpoint/2010/main" val="77073023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b="1" i="1" dirty="0"/>
              <a:t>Single </a:t>
            </a:r>
            <a:r>
              <a:rPr lang="es-ES_tradnl" b="1" i="1" dirty="0" err="1"/>
              <a:t>Site</a:t>
            </a:r>
            <a:r>
              <a:rPr lang="es-ES_tradnl" b="1" i="1" dirty="0"/>
              <a:t> </a:t>
            </a:r>
            <a:r>
              <a:rPr lang="es-ES_tradnl" b="1" i="1" dirty="0" err="1"/>
              <a:t>verification</a:t>
            </a:r>
            <a:r>
              <a:rPr lang="es-ES_tradnl" b="1" i="1" dirty="0"/>
              <a:t> (Verificación de Sitio Único)</a:t>
            </a:r>
            <a:endParaRPr lang="es-ES_tradnl" b="1" dirty="0"/>
          </a:p>
        </p:txBody>
      </p:sp>
      <p:sp>
        <p:nvSpPr>
          <p:cNvPr id="3" name="Content Placeholder 2"/>
          <p:cNvSpPr>
            <a:spLocks noGrp="1"/>
          </p:cNvSpPr>
          <p:nvPr>
            <p:ph idx="1"/>
          </p:nvPr>
        </p:nvSpPr>
        <p:spPr>
          <a:xfrm>
            <a:off x="680545" y="1469971"/>
            <a:ext cx="3524250" cy="4351338"/>
          </a:xfrm>
        </p:spPr>
        <p:txBody>
          <a:bodyPr>
            <a:normAutofit fontScale="92500"/>
          </a:bodyPr>
          <a:lstStyle/>
          <a:p>
            <a:pPr algn="just"/>
            <a:r>
              <a:rPr lang="es-ES_tradnl" dirty="0"/>
              <a:t>Dentro de cada sitio se realiza una prueba que consiste en probar el </a:t>
            </a:r>
            <a:r>
              <a:rPr lang="es-ES_tradnl" i="1" dirty="0" err="1"/>
              <a:t>throughput</a:t>
            </a:r>
            <a:r>
              <a:rPr lang="es-ES_tradnl" dirty="0"/>
              <a:t> en cada sector del </a:t>
            </a:r>
            <a:r>
              <a:rPr lang="es-ES_tradnl" i="1" dirty="0" err="1"/>
              <a:t>eNodeB</a:t>
            </a:r>
            <a:r>
              <a:rPr lang="es-ES_tradnl" dirty="0"/>
              <a:t>, por lo que se inyecta tráfico tanto en el </a:t>
            </a:r>
            <a:r>
              <a:rPr lang="es-ES_tradnl" i="1" dirty="0" err="1"/>
              <a:t>uplink</a:t>
            </a:r>
            <a:r>
              <a:rPr lang="es-ES_tradnl" i="1" dirty="0"/>
              <a:t> </a:t>
            </a:r>
            <a:r>
              <a:rPr lang="es-ES_tradnl" dirty="0"/>
              <a:t>como el </a:t>
            </a:r>
            <a:r>
              <a:rPr lang="es-ES_tradnl" i="1" dirty="0" err="1"/>
              <a:t>downlink</a:t>
            </a:r>
            <a:r>
              <a:rPr lang="es-ES_tradnl" dirty="0"/>
              <a:t>, con una duración de 5 minutos en la que se descargan 10 archivos simultáneamente.</a:t>
            </a:r>
          </a:p>
          <a:p>
            <a:endParaRPr lang="es-ES_tradnl" dirty="0"/>
          </a:p>
        </p:txBody>
      </p:sp>
      <p:graphicFrame>
        <p:nvGraphicFramePr>
          <p:cNvPr id="4" name="Table 3"/>
          <p:cNvGraphicFramePr>
            <a:graphicFrameLocks noGrp="1"/>
          </p:cNvGraphicFramePr>
          <p:nvPr>
            <p:extLst>
              <p:ext uri="{D42A27DB-BD31-4B8C-83A1-F6EECF244321}">
                <p14:modId xmlns:p14="http://schemas.microsoft.com/office/powerpoint/2010/main" val="1045900990"/>
              </p:ext>
            </p:extLst>
          </p:nvPr>
        </p:nvGraphicFramePr>
        <p:xfrm>
          <a:off x="4826362" y="1160372"/>
          <a:ext cx="6949822" cy="4351342"/>
        </p:xfrm>
        <a:graphic>
          <a:graphicData uri="http://schemas.openxmlformats.org/drawingml/2006/table">
            <a:tbl>
              <a:tblPr firstRow="1" firstCol="1" bandRow="1">
                <a:tableStyleId>{10A1B5D5-9B99-4C35-A422-299274C87663}</a:tableStyleId>
              </a:tblPr>
              <a:tblGrid>
                <a:gridCol w="2795219"/>
                <a:gridCol w="692202"/>
                <a:gridCol w="692202"/>
                <a:gridCol w="693592"/>
                <a:gridCol w="693592"/>
                <a:gridCol w="693592"/>
                <a:gridCol w="689423"/>
              </a:tblGrid>
              <a:tr h="133150">
                <a:tc>
                  <a:txBody>
                    <a:bodyPr/>
                    <a:lstStyle/>
                    <a:p>
                      <a:pPr algn="ctr">
                        <a:spcAft>
                          <a:spcPts val="0"/>
                        </a:spcAft>
                      </a:pPr>
                      <a:r>
                        <a:rPr lang="es-ES_tradnl" sz="800" dirty="0" err="1">
                          <a:effectLst/>
                        </a:rPr>
                        <a:t>SiteName</a:t>
                      </a:r>
                      <a:endParaRPr lang="es-ES_tradnl" sz="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gridSpan="3">
                  <a:txBody>
                    <a:bodyPr/>
                    <a:lstStyle/>
                    <a:p>
                      <a:pPr algn="ctr">
                        <a:spcAft>
                          <a:spcPts val="0"/>
                        </a:spcAft>
                      </a:pPr>
                      <a:r>
                        <a:rPr lang="es-ES_tradnl" sz="800">
                          <a:effectLst/>
                        </a:rPr>
                        <a:t>THROUGTHPUT DL (Mbps)</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hMerge="1">
                  <a:txBody>
                    <a:bodyPr/>
                    <a:lstStyle/>
                    <a:p>
                      <a:endParaRPr lang="es-ES_tradnl"/>
                    </a:p>
                  </a:txBody>
                  <a:tcPr/>
                </a:tc>
                <a:tc hMerge="1">
                  <a:txBody>
                    <a:bodyPr/>
                    <a:lstStyle/>
                    <a:p>
                      <a:endParaRPr lang="es-ES_tradnl"/>
                    </a:p>
                  </a:txBody>
                  <a:tcPr/>
                </a:tc>
                <a:tc gridSpan="3">
                  <a:txBody>
                    <a:bodyPr/>
                    <a:lstStyle/>
                    <a:p>
                      <a:pPr algn="ctr">
                        <a:spcAft>
                          <a:spcPts val="0"/>
                        </a:spcAft>
                      </a:pPr>
                      <a:r>
                        <a:rPr lang="es-ES_tradnl" sz="800">
                          <a:effectLst/>
                        </a:rPr>
                        <a:t>THROUGTHPUT UP (Mbps)</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hMerge="1">
                  <a:txBody>
                    <a:bodyPr/>
                    <a:lstStyle/>
                    <a:p>
                      <a:endParaRPr lang="es-ES_tradnl"/>
                    </a:p>
                  </a:txBody>
                  <a:tcPr/>
                </a:tc>
                <a:tc hMerge="1">
                  <a:txBody>
                    <a:bodyPr/>
                    <a:lstStyle/>
                    <a:p>
                      <a:endParaRPr lang="es-ES_tradnl"/>
                    </a:p>
                  </a:txBody>
                  <a:tcPr/>
                </a:tc>
              </a:tr>
              <a:tr h="191736">
                <a:tc>
                  <a:txBody>
                    <a:bodyPr/>
                    <a:lstStyle/>
                    <a:p>
                      <a:endParaRPr lang="es-ES_tradnl" sz="800">
                        <a:solidFill>
                          <a:srgbClr val="2F5496"/>
                        </a:solidFill>
                        <a:effectLst/>
                        <a:latin typeface="Calibri" panose="020F0502020204030204" pitchFamily="34" charset="0"/>
                      </a:endParaRPr>
                    </a:p>
                  </a:txBody>
                  <a:tcPr marL="47934" marR="47934" marT="0" marB="0"/>
                </a:tc>
                <a:tc>
                  <a:txBody>
                    <a:bodyPr/>
                    <a:lstStyle/>
                    <a:p>
                      <a:pPr algn="ctr">
                        <a:spcAft>
                          <a:spcPts val="0"/>
                        </a:spcAft>
                      </a:pPr>
                      <a:r>
                        <a:rPr lang="es-ES_tradnl" sz="800">
                          <a:effectLst/>
                        </a:rPr>
                        <a:t>S1</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800">
                          <a:effectLst/>
                        </a:rPr>
                        <a:t>S2</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800" dirty="0">
                          <a:effectLst/>
                        </a:rPr>
                        <a:t>S3</a:t>
                      </a:r>
                      <a:endParaRPr lang="es-ES_tradnl" sz="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800" dirty="0">
                          <a:effectLst/>
                        </a:rPr>
                        <a:t>S1</a:t>
                      </a:r>
                      <a:endParaRPr lang="es-ES_tradnl" sz="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800" dirty="0">
                          <a:effectLst/>
                        </a:rPr>
                        <a:t>S2</a:t>
                      </a:r>
                      <a:endParaRPr lang="es-ES_tradnl" sz="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800" dirty="0">
                          <a:effectLst/>
                        </a:rPr>
                        <a:t>S3</a:t>
                      </a:r>
                      <a:endParaRPr lang="es-ES_tradnl" sz="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r>
              <a:tr h="191736">
                <a:tc>
                  <a:txBody>
                    <a:bodyPr/>
                    <a:lstStyle/>
                    <a:p>
                      <a:pPr algn="ctr">
                        <a:spcAft>
                          <a:spcPts val="0"/>
                        </a:spcAft>
                      </a:pPr>
                      <a:r>
                        <a:rPr lang="es-ES_tradnl" sz="700">
                          <a:effectLst/>
                        </a:rPr>
                        <a:t>PI_UIO_AMAZONASL21</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103.3</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105.1</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105.2</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48.2</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48.5</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48.2</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r>
              <a:tr h="191736">
                <a:tc>
                  <a:txBody>
                    <a:bodyPr/>
                    <a:lstStyle/>
                    <a:p>
                      <a:pPr algn="ctr">
                        <a:spcAft>
                          <a:spcPts val="0"/>
                        </a:spcAft>
                      </a:pPr>
                      <a:r>
                        <a:rPr lang="es-ES_tradnl" sz="700">
                          <a:effectLst/>
                        </a:rPr>
                        <a:t>PI_UIO_ESTADIO_OLIMPICOL21</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101.96</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102.01</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101.97</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46.73</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47.2</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46.46</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r>
              <a:tr h="191736">
                <a:tc>
                  <a:txBody>
                    <a:bodyPr/>
                    <a:lstStyle/>
                    <a:p>
                      <a:pPr algn="ctr">
                        <a:spcAft>
                          <a:spcPts val="0"/>
                        </a:spcAft>
                      </a:pPr>
                      <a:r>
                        <a:rPr lang="es-ES_tradnl" sz="700">
                          <a:effectLst/>
                        </a:rPr>
                        <a:t>PI_UIO_AMERICAL21</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101.96</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101.92</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102</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46.89</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46.9</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46.32</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r>
              <a:tr h="191736">
                <a:tc>
                  <a:txBody>
                    <a:bodyPr/>
                    <a:lstStyle/>
                    <a:p>
                      <a:pPr algn="ctr">
                        <a:spcAft>
                          <a:spcPts val="0"/>
                        </a:spcAft>
                      </a:pPr>
                      <a:r>
                        <a:rPr lang="es-ES_tradnl" sz="700">
                          <a:effectLst/>
                        </a:rPr>
                        <a:t>PI_UIO_CAROLINAL21</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dirty="0">
                          <a:effectLst/>
                        </a:rPr>
                        <a:t>103.5</a:t>
                      </a:r>
                      <a:endParaRPr lang="es-ES_tradnl" sz="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100.2</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101</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48.56</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49.23</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47.67</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r>
              <a:tr h="191736">
                <a:tc>
                  <a:txBody>
                    <a:bodyPr/>
                    <a:lstStyle/>
                    <a:p>
                      <a:pPr algn="ctr">
                        <a:spcAft>
                          <a:spcPts val="0"/>
                        </a:spcAft>
                      </a:pPr>
                      <a:r>
                        <a:rPr lang="es-ES_tradnl" sz="700">
                          <a:effectLst/>
                        </a:rPr>
                        <a:t>PI_UIO_ATAHUALPAL21</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102</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101.3</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101.9</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49.14</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47.7</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48.58</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r>
              <a:tr h="191736">
                <a:tc>
                  <a:txBody>
                    <a:bodyPr/>
                    <a:lstStyle/>
                    <a:p>
                      <a:pPr algn="ctr">
                        <a:spcAft>
                          <a:spcPts val="0"/>
                        </a:spcAft>
                      </a:pPr>
                      <a:r>
                        <a:rPr lang="es-ES_tradnl" sz="700">
                          <a:effectLst/>
                        </a:rPr>
                        <a:t>PI_UIO_BATAN_ALTOL21</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83.33</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86.05</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88.13</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46.64</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47.16</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46.59</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r>
              <a:tr h="191736">
                <a:tc>
                  <a:txBody>
                    <a:bodyPr/>
                    <a:lstStyle/>
                    <a:p>
                      <a:pPr algn="ctr">
                        <a:spcAft>
                          <a:spcPts val="0"/>
                        </a:spcAft>
                      </a:pPr>
                      <a:r>
                        <a:rPr lang="es-ES_tradnl" sz="700">
                          <a:effectLst/>
                        </a:rPr>
                        <a:t>PI_UIO_BELISARIOL21</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102</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101.96</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101.98</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46.05</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46.72</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46.68</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r>
              <a:tr h="191736">
                <a:tc>
                  <a:txBody>
                    <a:bodyPr/>
                    <a:lstStyle/>
                    <a:p>
                      <a:pPr algn="ctr">
                        <a:spcAft>
                          <a:spcPts val="0"/>
                        </a:spcAft>
                      </a:pPr>
                      <a:r>
                        <a:rPr lang="es-ES_tradnl" sz="700">
                          <a:effectLst/>
                        </a:rPr>
                        <a:t>PI_UIO_BELLAVISTAL21</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101.96</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101.96</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N/A</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44.82</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46.36</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N/A</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r>
              <a:tr h="191736">
                <a:tc>
                  <a:txBody>
                    <a:bodyPr/>
                    <a:lstStyle/>
                    <a:p>
                      <a:pPr algn="ctr">
                        <a:spcAft>
                          <a:spcPts val="0"/>
                        </a:spcAft>
                      </a:pPr>
                      <a:r>
                        <a:rPr lang="es-ES_tradnl" sz="700">
                          <a:effectLst/>
                        </a:rPr>
                        <a:t>PI_UIO_CINEMARKL21</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99.81</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102</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101.97</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50.38</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50.38</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46.9</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r>
              <a:tr h="191736">
                <a:tc>
                  <a:txBody>
                    <a:bodyPr/>
                    <a:lstStyle/>
                    <a:p>
                      <a:pPr algn="ctr">
                        <a:spcAft>
                          <a:spcPts val="0"/>
                        </a:spcAft>
                      </a:pPr>
                      <a:r>
                        <a:rPr lang="es-ES_tradnl" sz="700">
                          <a:effectLst/>
                        </a:rPr>
                        <a:t>PI_UIO_GASPAR_DE_VILLAROELL21</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101.97</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101.96</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N/A</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46.17</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46.54</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N/A</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r>
              <a:tr h="191736">
                <a:tc>
                  <a:txBody>
                    <a:bodyPr/>
                    <a:lstStyle/>
                    <a:p>
                      <a:pPr algn="ctr">
                        <a:spcAft>
                          <a:spcPts val="0"/>
                        </a:spcAft>
                      </a:pPr>
                      <a:r>
                        <a:rPr lang="es-ES_tradnl" sz="700">
                          <a:effectLst/>
                        </a:rPr>
                        <a:t>PI_UIO_GONZALES_SUAREZL21</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tabLst>
                          <a:tab pos="213360" algn="l"/>
                          <a:tab pos="234950" algn="ctr"/>
                        </a:tabLst>
                      </a:pPr>
                      <a:r>
                        <a:rPr lang="es-ES_tradnl" sz="700">
                          <a:effectLst/>
                        </a:rPr>
                        <a:t>86.46</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86.45</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88.16</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46.33</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46.73</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46.34</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r>
              <a:tr h="191736">
                <a:tc>
                  <a:txBody>
                    <a:bodyPr/>
                    <a:lstStyle/>
                    <a:p>
                      <a:pPr algn="ctr">
                        <a:spcAft>
                          <a:spcPts val="0"/>
                        </a:spcAft>
                      </a:pPr>
                      <a:r>
                        <a:rPr lang="es-ES_tradnl" sz="700">
                          <a:effectLst/>
                        </a:rPr>
                        <a:t>PI_UIO_GRANADOSL21</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101.97</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101.98</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N/A</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47.29</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47.14</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N/A</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r>
              <a:tr h="191736">
                <a:tc>
                  <a:txBody>
                    <a:bodyPr/>
                    <a:lstStyle/>
                    <a:p>
                      <a:pPr algn="ctr">
                        <a:spcAft>
                          <a:spcPts val="0"/>
                        </a:spcAft>
                      </a:pPr>
                      <a:r>
                        <a:rPr lang="es-ES_tradnl" sz="700">
                          <a:effectLst/>
                        </a:rPr>
                        <a:t>PI_UIO_INAQUITOL21</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101.96</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101.9</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102.1</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45.48</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46.07</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46.43</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r>
              <a:tr h="191736">
                <a:tc>
                  <a:txBody>
                    <a:bodyPr/>
                    <a:lstStyle/>
                    <a:p>
                      <a:pPr algn="ctr">
                        <a:spcAft>
                          <a:spcPts val="0"/>
                        </a:spcAft>
                      </a:pPr>
                      <a:r>
                        <a:rPr lang="es-ES_tradnl" sz="700">
                          <a:effectLst/>
                        </a:rPr>
                        <a:t>PI_UIO_LA_COMUNAL21</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101.96</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102</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101.96</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46.72</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46.49</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47.27</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r>
              <a:tr h="191736">
                <a:tc>
                  <a:txBody>
                    <a:bodyPr/>
                    <a:lstStyle/>
                    <a:p>
                      <a:pPr algn="ctr">
                        <a:spcAft>
                          <a:spcPts val="0"/>
                        </a:spcAft>
                      </a:pPr>
                      <a:r>
                        <a:rPr lang="es-ES_tradnl" sz="700">
                          <a:effectLst/>
                        </a:rPr>
                        <a:t>PI_UIO_MEDITROPOLIL21</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101.14</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dirty="0">
                          <a:effectLst/>
                        </a:rPr>
                        <a:t>101.88</a:t>
                      </a:r>
                      <a:endParaRPr lang="es-ES_tradnl" sz="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N/A</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45.89</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46.26</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N/A</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r>
              <a:tr h="191736">
                <a:tc>
                  <a:txBody>
                    <a:bodyPr/>
                    <a:lstStyle/>
                    <a:p>
                      <a:pPr algn="ctr">
                        <a:spcAft>
                          <a:spcPts val="0"/>
                        </a:spcAft>
                      </a:pPr>
                      <a:r>
                        <a:rPr lang="es-ES_tradnl" sz="700" dirty="0">
                          <a:effectLst/>
                        </a:rPr>
                        <a:t>PI_UIO_POLANCOL21</a:t>
                      </a:r>
                      <a:endParaRPr lang="es-ES_tradnl" sz="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101.96</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101.9</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101.77</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45.88</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dirty="0">
                          <a:effectLst/>
                        </a:rPr>
                        <a:t>50.5</a:t>
                      </a:r>
                      <a:endParaRPr lang="es-ES_tradnl" sz="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48.5</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r>
              <a:tr h="191736">
                <a:tc>
                  <a:txBody>
                    <a:bodyPr/>
                    <a:lstStyle/>
                    <a:p>
                      <a:pPr algn="ctr">
                        <a:spcAft>
                          <a:spcPts val="0"/>
                        </a:spcAft>
                      </a:pPr>
                      <a:r>
                        <a:rPr lang="es-ES_tradnl" sz="700">
                          <a:effectLst/>
                        </a:rPr>
                        <a:t>PI_UIO_REPUBLICA_DEL_SALVADORL21</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101.98</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101.92</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N/A</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47.11</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46.68</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N/A</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r>
              <a:tr h="191736">
                <a:tc>
                  <a:txBody>
                    <a:bodyPr/>
                    <a:lstStyle/>
                    <a:p>
                      <a:pPr algn="ctr">
                        <a:spcAft>
                          <a:spcPts val="0"/>
                        </a:spcAft>
                      </a:pPr>
                      <a:r>
                        <a:rPr lang="es-ES_tradnl" sz="700">
                          <a:effectLst/>
                        </a:rPr>
                        <a:t>PI_UIO_SHYRISL21</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101.98</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101.97</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101.96</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46.94</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46.55</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46.66</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r>
              <a:tr h="191736">
                <a:tc>
                  <a:txBody>
                    <a:bodyPr/>
                    <a:lstStyle/>
                    <a:p>
                      <a:pPr algn="ctr">
                        <a:spcAft>
                          <a:spcPts val="0"/>
                        </a:spcAft>
                      </a:pPr>
                      <a:r>
                        <a:rPr lang="es-ES_tradnl" sz="700">
                          <a:effectLst/>
                        </a:rPr>
                        <a:t>PI_UIO_TOMAS_DE_BERLANGAL21</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98.88</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102.24</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102.16</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50.56</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47.63</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45.67</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r>
              <a:tr h="191736">
                <a:tc>
                  <a:txBody>
                    <a:bodyPr/>
                    <a:lstStyle/>
                    <a:p>
                      <a:pPr algn="ctr">
                        <a:spcAft>
                          <a:spcPts val="0"/>
                        </a:spcAft>
                      </a:pPr>
                      <a:r>
                        <a:rPr lang="es-ES_tradnl" sz="700">
                          <a:effectLst/>
                        </a:rPr>
                        <a:t>PI_UIO_TRIBUNAL_SUPREMOL21</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101.97</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102</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101.96</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46.03</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46.57</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46.58</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r>
              <a:tr h="191736">
                <a:tc>
                  <a:txBody>
                    <a:bodyPr/>
                    <a:lstStyle/>
                    <a:p>
                      <a:pPr algn="ctr">
                        <a:spcAft>
                          <a:spcPts val="0"/>
                        </a:spcAft>
                      </a:pPr>
                      <a:r>
                        <a:rPr lang="es-ES_tradnl" sz="700">
                          <a:effectLst/>
                        </a:rPr>
                        <a:t>PI_UIO_RUMIPAMBAL21</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102.55</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101.9</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100.33</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52.3</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a:effectLst/>
                        </a:rPr>
                        <a:t>50.67</a:t>
                      </a:r>
                      <a:endParaRPr lang="es-ES_tradnl"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c>
                  <a:txBody>
                    <a:bodyPr/>
                    <a:lstStyle/>
                    <a:p>
                      <a:pPr algn="ctr">
                        <a:spcAft>
                          <a:spcPts val="0"/>
                        </a:spcAft>
                      </a:pPr>
                      <a:r>
                        <a:rPr lang="es-ES_tradnl" sz="700" dirty="0">
                          <a:effectLst/>
                        </a:rPr>
                        <a:t>49.38</a:t>
                      </a:r>
                      <a:endParaRPr lang="es-ES_tradnl" sz="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7934" marR="47934" marT="0" marB="0"/>
                </a:tc>
              </a:tr>
            </a:tbl>
          </a:graphicData>
        </a:graphic>
      </p:graphicFrame>
    </p:spTree>
    <p:extLst>
      <p:ext uri="{BB962C8B-B14F-4D97-AF65-F5344CB8AC3E}">
        <p14:creationId xmlns:p14="http://schemas.microsoft.com/office/powerpoint/2010/main" val="137072177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b="1" dirty="0" err="1"/>
              <a:t>Tunning</a:t>
            </a:r>
            <a:r>
              <a:rPr lang="es-ES_tradnl" b="1" dirty="0"/>
              <a:t> Inicial</a:t>
            </a:r>
          </a:p>
        </p:txBody>
      </p:sp>
      <p:sp>
        <p:nvSpPr>
          <p:cNvPr id="3" name="Content Placeholder 2"/>
          <p:cNvSpPr>
            <a:spLocks noGrp="1"/>
          </p:cNvSpPr>
          <p:nvPr>
            <p:ph idx="1"/>
          </p:nvPr>
        </p:nvSpPr>
        <p:spPr>
          <a:xfrm>
            <a:off x="838200" y="1825625"/>
            <a:ext cx="5410200" cy="4351338"/>
          </a:xfrm>
        </p:spPr>
        <p:txBody>
          <a:bodyPr>
            <a:normAutofit lnSpcReduction="10000"/>
          </a:bodyPr>
          <a:lstStyle/>
          <a:p>
            <a:pPr algn="just"/>
            <a:r>
              <a:rPr lang="es-ES_tradnl" dirty="0"/>
              <a:t>El </a:t>
            </a:r>
            <a:r>
              <a:rPr lang="es-ES_tradnl" dirty="0" err="1"/>
              <a:t>Tunning</a:t>
            </a:r>
            <a:r>
              <a:rPr lang="es-ES_tradnl" dirty="0"/>
              <a:t> Inicial es un proceso en donde se realizan ajustes a los parámetros de planeación de la red, es decir azimuts, alturas y </a:t>
            </a:r>
            <a:r>
              <a:rPr lang="es-ES_tradnl" dirty="0" err="1"/>
              <a:t>tilts</a:t>
            </a:r>
            <a:r>
              <a:rPr lang="es-ES_tradnl" dirty="0"/>
              <a:t> eléctricos y mecánicos</a:t>
            </a:r>
            <a:r>
              <a:rPr lang="es-ES_tradnl" dirty="0" smtClean="0"/>
              <a:t>.</a:t>
            </a:r>
          </a:p>
          <a:p>
            <a:pPr algn="just"/>
            <a:r>
              <a:rPr lang="es-ES_tradnl" dirty="0"/>
              <a:t>Cuando se esta realizando el </a:t>
            </a:r>
            <a:r>
              <a:rPr lang="es-ES_tradnl" dirty="0" err="1"/>
              <a:t>Tuning</a:t>
            </a:r>
            <a:r>
              <a:rPr lang="es-ES_tradnl" dirty="0"/>
              <a:t> Inicial se debe generar reportes contantes, ya que se tiene que tener un seguimiento continuo de los cambios y de los motivos por cuáles se van modificando los parámetros en la red.</a:t>
            </a:r>
          </a:p>
          <a:p>
            <a:endParaRPr lang="es-ES_tradnl" dirty="0"/>
          </a:p>
          <a:p>
            <a:endParaRPr lang="es-ES_tradnl" dirty="0"/>
          </a:p>
        </p:txBody>
      </p:sp>
      <p:graphicFrame>
        <p:nvGraphicFramePr>
          <p:cNvPr id="4" name="Diagrama 7"/>
          <p:cNvGraphicFramePr/>
          <p:nvPr>
            <p:extLst>
              <p:ext uri="{D42A27DB-BD31-4B8C-83A1-F6EECF244321}">
                <p14:modId xmlns:p14="http://schemas.microsoft.com/office/powerpoint/2010/main" val="1260820082"/>
              </p:ext>
            </p:extLst>
          </p:nvPr>
        </p:nvGraphicFramePr>
        <p:xfrm>
          <a:off x="7437120" y="1825625"/>
          <a:ext cx="3916680" cy="35185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6353033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s-ES_tradnl" b="1" dirty="0" err="1"/>
              <a:t>Tunning</a:t>
            </a:r>
            <a:r>
              <a:rPr lang="es-ES_tradnl" b="1" dirty="0"/>
              <a:t> Inicial</a:t>
            </a:r>
          </a:p>
        </p:txBody>
      </p:sp>
      <p:sp>
        <p:nvSpPr>
          <p:cNvPr id="3" name="Content Placeholder 2"/>
          <p:cNvSpPr>
            <a:spLocks noGrp="1"/>
          </p:cNvSpPr>
          <p:nvPr>
            <p:ph idx="1"/>
          </p:nvPr>
        </p:nvSpPr>
        <p:spPr>
          <a:xfrm>
            <a:off x="838200" y="737790"/>
            <a:ext cx="4914900" cy="4022896"/>
          </a:xfrm>
        </p:spPr>
        <p:txBody>
          <a:bodyPr/>
          <a:lstStyle/>
          <a:p>
            <a:pPr marL="0" lvl="2" indent="0" algn="just">
              <a:spcBef>
                <a:spcPts val="1000"/>
              </a:spcBef>
              <a:buNone/>
            </a:pPr>
            <a:r>
              <a:rPr lang="es-ES_tradnl" b="1" dirty="0"/>
              <a:t>Drive Test y Análisis </a:t>
            </a:r>
            <a:endParaRPr lang="es-ES_tradnl" b="1" dirty="0" smtClean="0"/>
          </a:p>
          <a:p>
            <a:pPr marL="228600" lvl="2" algn="just">
              <a:spcBef>
                <a:spcPts val="1000"/>
              </a:spcBef>
            </a:pPr>
            <a:r>
              <a:rPr lang="es-ES_tradnl" sz="2000" dirty="0"/>
              <a:t>Como se mencionó antes aquí se realizara un recorrido por una ruta aprobada por </a:t>
            </a:r>
            <a:r>
              <a:rPr lang="es-ES_tradnl" sz="2000" dirty="0" err="1"/>
              <a:t>CNT</a:t>
            </a:r>
            <a:r>
              <a:rPr lang="es-ES_tradnl" sz="2000" dirty="0"/>
              <a:t> </a:t>
            </a:r>
            <a:r>
              <a:rPr lang="es-ES_tradnl" sz="2000" dirty="0" err="1"/>
              <a:t>EP</a:t>
            </a:r>
            <a:r>
              <a:rPr lang="es-ES_tradnl" sz="2000" dirty="0"/>
              <a:t> para el </a:t>
            </a:r>
            <a:r>
              <a:rPr lang="es-ES_tradnl" sz="2000" dirty="0" err="1"/>
              <a:t>Cluster</a:t>
            </a:r>
            <a:r>
              <a:rPr lang="es-ES_tradnl" sz="2000" dirty="0"/>
              <a:t> 5 y así monitorear como se está comportando la Red en un  entorno </a:t>
            </a:r>
            <a:r>
              <a:rPr lang="es-ES_tradnl" sz="2000" dirty="0" err="1"/>
              <a:t>Outdoor</a:t>
            </a:r>
            <a:r>
              <a:rPr lang="es-ES_tradnl" sz="2000" dirty="0"/>
              <a:t> identificando los problemas que presenten la Red 4G </a:t>
            </a:r>
            <a:r>
              <a:rPr lang="es-ES_tradnl" sz="2000" dirty="0" err="1"/>
              <a:t>LTE</a:t>
            </a:r>
            <a:r>
              <a:rPr lang="es-ES_tradnl" sz="2000" dirty="0"/>
              <a:t> con los niveles de señal </a:t>
            </a:r>
            <a:r>
              <a:rPr lang="es-ES_tradnl" sz="2000" dirty="0" err="1"/>
              <a:t>RSRP</a:t>
            </a:r>
            <a:r>
              <a:rPr lang="es-ES_tradnl" sz="2000" dirty="0"/>
              <a:t>, la calidad de la señal </a:t>
            </a:r>
            <a:r>
              <a:rPr lang="es-ES_tradnl" sz="2000" dirty="0" err="1"/>
              <a:t>SNIR</a:t>
            </a:r>
            <a:r>
              <a:rPr lang="es-ES_tradnl" sz="2000" dirty="0"/>
              <a:t>, el </a:t>
            </a:r>
            <a:r>
              <a:rPr lang="es-ES_tradnl" sz="2000" dirty="0" err="1"/>
              <a:t>THROUGHPUT</a:t>
            </a:r>
            <a:r>
              <a:rPr lang="es-ES_tradnl" sz="2000" dirty="0"/>
              <a:t> y los </a:t>
            </a:r>
            <a:r>
              <a:rPr lang="es-ES_tradnl" sz="2000" dirty="0" err="1"/>
              <a:t>PCI</a:t>
            </a:r>
            <a:endParaRPr lang="es-ES_tradnl" sz="2000" b="1" dirty="0"/>
          </a:p>
          <a:p>
            <a:endParaRPr lang="es-ES_tradnl" dirty="0"/>
          </a:p>
        </p:txBody>
      </p:sp>
      <p:pic>
        <p:nvPicPr>
          <p:cNvPr id="5" name="Picture 4"/>
          <p:cNvPicPr/>
          <p:nvPr/>
        </p:nvPicPr>
        <p:blipFill>
          <a:blip r:embed="rId2">
            <a:extLst>
              <a:ext uri="{28A0092B-C50C-407E-A947-70E740481C1C}">
                <a14:useLocalDpi xmlns:a14="http://schemas.microsoft.com/office/drawing/2010/main"/>
              </a:ext>
            </a:extLst>
          </a:blip>
          <a:srcRect/>
          <a:stretch>
            <a:fillRect/>
          </a:stretch>
        </p:blipFill>
        <p:spPr bwMode="auto">
          <a:xfrm>
            <a:off x="6336982" y="1690688"/>
            <a:ext cx="4487545" cy="1984375"/>
          </a:xfrm>
          <a:prstGeom prst="rect">
            <a:avLst/>
          </a:prstGeom>
          <a:noFill/>
          <a:ln w="9525" cap="flat" cmpd="sng" algn="ctr">
            <a:solidFill>
              <a:schemeClr val="tx1"/>
            </a:solidFill>
            <a:prstDash val="solid"/>
            <a:miter lim="800000"/>
            <a:headEnd/>
            <a:tailEnd/>
          </a:ln>
          <a:extLst/>
        </p:spPr>
      </p:pic>
      <p:pic>
        <p:nvPicPr>
          <p:cNvPr id="6" name="Picture 5"/>
          <p:cNvPicPr/>
          <p:nvPr/>
        </p:nvPicPr>
        <p:blipFill rotWithShape="1">
          <a:blip r:embed="rId3" cstate="print">
            <a:extLst>
              <a:ext uri="{28A0092B-C50C-407E-A947-70E740481C1C}">
                <a14:useLocalDpi xmlns:a14="http://schemas.microsoft.com/office/drawing/2010/main"/>
              </a:ext>
            </a:extLst>
          </a:blip>
          <a:srcRect/>
          <a:stretch/>
        </p:blipFill>
        <p:spPr bwMode="auto">
          <a:xfrm>
            <a:off x="6336982" y="4001294"/>
            <a:ext cx="4487545" cy="2175669"/>
          </a:xfrm>
          <a:prstGeom prst="rect">
            <a:avLst/>
          </a:prstGeom>
          <a:noFill/>
          <a:ln w="9525" cap="flat" cmpd="sng" algn="ctr">
            <a:solidFill>
              <a:schemeClr val="tx1"/>
            </a:solidFill>
            <a:prstDash val="solid"/>
            <a:miter lim="800000"/>
            <a:headEnd/>
            <a:tailEnd/>
          </a:ln>
          <a:extLst/>
        </p:spPr>
      </p:pic>
      <p:pic>
        <p:nvPicPr>
          <p:cNvPr id="8" name="Picture 7"/>
          <p:cNvPicPr>
            <a:picLocks noChangeAspect="1"/>
          </p:cNvPicPr>
          <p:nvPr/>
        </p:nvPicPr>
        <p:blipFill>
          <a:blip r:embed="rId4"/>
          <a:stretch>
            <a:fillRect/>
          </a:stretch>
        </p:blipFill>
        <p:spPr>
          <a:xfrm>
            <a:off x="1518194" y="4700925"/>
            <a:ext cx="3181350" cy="1688324"/>
          </a:xfrm>
          <a:prstGeom prst="rect">
            <a:avLst/>
          </a:prstGeom>
        </p:spPr>
      </p:pic>
    </p:spTree>
    <p:extLst>
      <p:ext uri="{BB962C8B-B14F-4D97-AF65-F5344CB8AC3E}">
        <p14:creationId xmlns:p14="http://schemas.microsoft.com/office/powerpoint/2010/main" val="370568608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Niveles</a:t>
            </a:r>
            <a:r>
              <a:rPr lang="en-US" b="1" dirty="0" smtClean="0"/>
              <a:t> Antes de la </a:t>
            </a:r>
            <a:r>
              <a:rPr lang="en-US" b="1" dirty="0" err="1" smtClean="0"/>
              <a:t>Optimizaci</a:t>
            </a:r>
            <a:r>
              <a:rPr lang="es-EC" b="1" dirty="0" err="1" smtClean="0"/>
              <a:t>ón</a:t>
            </a:r>
            <a:endParaRPr lang="es-ES_tradnl" b="1" dirty="0"/>
          </a:p>
        </p:txBody>
      </p:sp>
      <p:pic>
        <p:nvPicPr>
          <p:cNvPr id="7" name="Picture 6"/>
          <p:cNvPicPr>
            <a:picLocks noChangeAspect="1"/>
          </p:cNvPicPr>
          <p:nvPr/>
        </p:nvPicPr>
        <p:blipFill>
          <a:blip r:embed="rId2"/>
          <a:stretch>
            <a:fillRect/>
          </a:stretch>
        </p:blipFill>
        <p:spPr>
          <a:xfrm>
            <a:off x="983343" y="1033010"/>
            <a:ext cx="3404104" cy="2024062"/>
          </a:xfrm>
          <a:prstGeom prst="rect">
            <a:avLst/>
          </a:prstGeom>
        </p:spPr>
      </p:pic>
      <p:pic>
        <p:nvPicPr>
          <p:cNvPr id="8" name="Picture 7"/>
          <p:cNvPicPr>
            <a:picLocks noChangeAspect="1"/>
          </p:cNvPicPr>
          <p:nvPr/>
        </p:nvPicPr>
        <p:blipFill>
          <a:blip r:embed="rId3"/>
          <a:stretch>
            <a:fillRect/>
          </a:stretch>
        </p:blipFill>
        <p:spPr>
          <a:xfrm>
            <a:off x="983344" y="3249616"/>
            <a:ext cx="3404104" cy="1905468"/>
          </a:xfrm>
          <a:prstGeom prst="rect">
            <a:avLst/>
          </a:prstGeom>
        </p:spPr>
      </p:pic>
      <p:sp>
        <p:nvSpPr>
          <p:cNvPr id="9" name="Rectangle 8"/>
          <p:cNvSpPr/>
          <p:nvPr/>
        </p:nvSpPr>
        <p:spPr>
          <a:xfrm>
            <a:off x="1915472" y="5343161"/>
            <a:ext cx="1539845" cy="369332"/>
          </a:xfrm>
          <a:prstGeom prst="rect">
            <a:avLst/>
          </a:prstGeom>
        </p:spPr>
        <p:txBody>
          <a:bodyPr wrap="none">
            <a:spAutoFit/>
          </a:bodyPr>
          <a:lstStyle/>
          <a:p>
            <a:r>
              <a:rPr lang="es-ES_tradnl" dirty="0" smtClean="0">
                <a:effectLst/>
                <a:latin typeface="Arial" panose="020B0604020202020204" pitchFamily="34" charset="0"/>
                <a:ea typeface="Calibri" panose="020F0502020204030204" pitchFamily="34" charset="0"/>
                <a:cs typeface="Times New Roman" panose="02020603050405020304" pitchFamily="18" charset="0"/>
              </a:rPr>
              <a:t>Señal </a:t>
            </a:r>
            <a:r>
              <a:rPr lang="es-ES_tradnl" dirty="0" err="1" smtClean="0">
                <a:effectLst/>
                <a:latin typeface="Arial" panose="020B0604020202020204" pitchFamily="34" charset="0"/>
                <a:ea typeface="Calibri" panose="020F0502020204030204" pitchFamily="34" charset="0"/>
                <a:cs typeface="Times New Roman" panose="02020603050405020304" pitchFamily="18" charset="0"/>
              </a:rPr>
              <a:t>RSRP</a:t>
            </a:r>
            <a:r>
              <a:rPr lang="es-ES_tradnl" dirty="0" smtClean="0">
                <a:effectLst/>
                <a:latin typeface="Arial" panose="020B0604020202020204" pitchFamily="34" charset="0"/>
                <a:ea typeface="Calibri" panose="020F0502020204030204" pitchFamily="34" charset="0"/>
                <a:cs typeface="Times New Roman" panose="02020603050405020304" pitchFamily="18" charset="0"/>
              </a:rPr>
              <a:t> </a:t>
            </a:r>
            <a:endParaRPr lang="es-ES_tradnl" dirty="0"/>
          </a:p>
        </p:txBody>
      </p:sp>
      <p:pic>
        <p:nvPicPr>
          <p:cNvPr id="10" name="Picture 9"/>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0653" y="1033010"/>
            <a:ext cx="2999740" cy="2024062"/>
          </a:xfrm>
          <a:prstGeom prst="rect">
            <a:avLst/>
          </a:prstGeom>
          <a:noFill/>
        </p:spPr>
      </p:pic>
      <p:pic>
        <p:nvPicPr>
          <p:cNvPr id="11" name="Picture 10"/>
          <p:cNvPicPr>
            <a:picLocks noChangeAspect="1"/>
          </p:cNvPicPr>
          <p:nvPr/>
        </p:nvPicPr>
        <p:blipFill>
          <a:blip r:embed="rId5"/>
          <a:stretch>
            <a:fillRect/>
          </a:stretch>
        </p:blipFill>
        <p:spPr>
          <a:xfrm>
            <a:off x="4860653" y="3249616"/>
            <a:ext cx="2999740" cy="1915886"/>
          </a:xfrm>
          <a:prstGeom prst="rect">
            <a:avLst/>
          </a:prstGeom>
        </p:spPr>
      </p:pic>
      <p:sp>
        <p:nvSpPr>
          <p:cNvPr id="12" name="Rectangle 11"/>
          <p:cNvSpPr/>
          <p:nvPr/>
        </p:nvSpPr>
        <p:spPr>
          <a:xfrm>
            <a:off x="5992473" y="5315499"/>
            <a:ext cx="736099" cy="369332"/>
          </a:xfrm>
          <a:prstGeom prst="rect">
            <a:avLst/>
          </a:prstGeom>
        </p:spPr>
        <p:txBody>
          <a:bodyPr wrap="none">
            <a:spAutoFit/>
          </a:bodyPr>
          <a:lstStyle/>
          <a:p>
            <a:r>
              <a:rPr lang="es-ES_tradnl" dirty="0" err="1" smtClean="0">
                <a:effectLst/>
                <a:latin typeface="Arial" panose="020B0604020202020204" pitchFamily="34" charset="0"/>
                <a:ea typeface="Calibri" panose="020F0502020204030204" pitchFamily="34" charset="0"/>
                <a:cs typeface="Times New Roman" panose="02020603050405020304" pitchFamily="18" charset="0"/>
              </a:rPr>
              <a:t>SNIR</a:t>
            </a:r>
            <a:endParaRPr lang="es-ES_tradnl" dirty="0"/>
          </a:p>
        </p:txBody>
      </p:sp>
      <p:pic>
        <p:nvPicPr>
          <p:cNvPr id="13" name="Picture 12"/>
          <p:cNvPicPr/>
          <p:nvPr/>
        </p:nvPicPr>
        <p:blipFill rotWithShape="1">
          <a:blip r:embed="rId6">
            <a:extLst>
              <a:ext uri="{28A0092B-C50C-407E-A947-70E740481C1C}">
                <a14:useLocalDpi xmlns:a14="http://schemas.microsoft.com/office/drawing/2010/main" val="0"/>
              </a:ext>
            </a:extLst>
          </a:blip>
          <a:srcRect r="39205"/>
          <a:stretch/>
        </p:blipFill>
        <p:spPr bwMode="auto">
          <a:xfrm>
            <a:off x="8173130" y="1043170"/>
            <a:ext cx="2925763" cy="2024062"/>
          </a:xfrm>
          <a:prstGeom prst="rect">
            <a:avLst/>
          </a:prstGeom>
          <a:noFill/>
        </p:spPr>
      </p:pic>
      <p:pic>
        <p:nvPicPr>
          <p:cNvPr id="14" name="Picture 13"/>
          <p:cNvPicPr>
            <a:picLocks noChangeAspect="1"/>
          </p:cNvPicPr>
          <p:nvPr/>
        </p:nvPicPr>
        <p:blipFill rotWithShape="1">
          <a:blip r:embed="rId7"/>
          <a:srcRect r="42211"/>
          <a:stretch/>
        </p:blipFill>
        <p:spPr>
          <a:xfrm>
            <a:off x="8173130" y="3156923"/>
            <a:ext cx="2925763" cy="1998162"/>
          </a:xfrm>
          <a:prstGeom prst="rect">
            <a:avLst/>
          </a:prstGeom>
        </p:spPr>
      </p:pic>
      <p:sp>
        <p:nvSpPr>
          <p:cNvPr id="15" name="Rectangle 14"/>
          <p:cNvSpPr/>
          <p:nvPr/>
        </p:nvSpPr>
        <p:spPr>
          <a:xfrm>
            <a:off x="8923404" y="5315499"/>
            <a:ext cx="1454244" cy="369332"/>
          </a:xfrm>
          <a:prstGeom prst="rect">
            <a:avLst/>
          </a:prstGeom>
        </p:spPr>
        <p:txBody>
          <a:bodyPr wrap="none">
            <a:spAutoFit/>
          </a:bodyPr>
          <a:lstStyle/>
          <a:p>
            <a:r>
              <a:rPr lang="en-US" dirty="0" smtClean="0">
                <a:effectLst/>
                <a:latin typeface="Arial" panose="020B0604020202020204" pitchFamily="34" charset="0"/>
                <a:ea typeface="Calibri" panose="020F0502020204030204" pitchFamily="34" charset="0"/>
                <a:cs typeface="Times New Roman" panose="02020603050405020304" pitchFamily="18" charset="0"/>
              </a:rPr>
              <a:t>Best Server </a:t>
            </a:r>
            <a:endParaRPr lang="es-ES_tradnl" dirty="0"/>
          </a:p>
        </p:txBody>
      </p:sp>
    </p:spTree>
    <p:extLst>
      <p:ext uri="{BB962C8B-B14F-4D97-AF65-F5344CB8AC3E}">
        <p14:creationId xmlns:p14="http://schemas.microsoft.com/office/powerpoint/2010/main" val="97333192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err="1">
                <a:effectLst/>
              </a:rPr>
              <a:t>THROUGHPUT</a:t>
            </a:r>
            <a:r>
              <a:rPr lang="es-ES_tradnl" dirty="0">
                <a:effectLst/>
              </a:rPr>
              <a:t> </a:t>
            </a:r>
            <a:r>
              <a:rPr lang="es-ES_tradnl" dirty="0" smtClean="0">
                <a:effectLst/>
              </a:rPr>
              <a:t>DL y OPTIMIZACIÓN</a:t>
            </a:r>
            <a:endParaRPr lang="es-ES_tradnl" dirty="0"/>
          </a:p>
        </p:txBody>
      </p:sp>
      <p:sp>
        <p:nvSpPr>
          <p:cNvPr id="4" name="Date Placeholder 3"/>
          <p:cNvSpPr>
            <a:spLocks noGrp="1"/>
          </p:cNvSpPr>
          <p:nvPr>
            <p:ph type="dt" sz="half" idx="10"/>
          </p:nvPr>
        </p:nvSpPr>
        <p:spPr/>
        <p:txBody>
          <a:bodyPr/>
          <a:lstStyle/>
          <a:p>
            <a:fld id="{4194D432-DDAD-46EC-90DB-C2CFF518B344}" type="datetime1">
              <a:rPr lang="es-ES_tradnl" smtClean="0"/>
              <a:t>17/02/2014</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A4C9C097-0DC3-4426-823E-59B9B0541002}" type="slidenum">
              <a:rPr lang="es-ES_tradnl" smtClean="0"/>
              <a:t>34</a:t>
            </a:fld>
            <a:endParaRPr lang="es-ES_tradnl"/>
          </a:p>
        </p:txBody>
      </p:sp>
      <p:pic>
        <p:nvPicPr>
          <p:cNvPr id="7" name="Imagen 5" descr="66050"/>
          <p:cNvPicPr/>
          <p:nvPr/>
        </p:nvPicPr>
        <p:blipFill>
          <a:blip r:embed="rId3">
            <a:extLst>
              <a:ext uri="{28A0092B-C50C-407E-A947-70E740481C1C}">
                <a14:useLocalDpi xmlns:a14="http://schemas.microsoft.com/office/drawing/2010/main" val="0"/>
              </a:ext>
            </a:extLst>
          </a:blip>
          <a:srcRect/>
          <a:stretch>
            <a:fillRect/>
          </a:stretch>
        </p:blipFill>
        <p:spPr bwMode="auto">
          <a:xfrm>
            <a:off x="838200" y="1732970"/>
            <a:ext cx="4053114" cy="3129315"/>
          </a:xfrm>
          <a:prstGeom prst="rect">
            <a:avLst/>
          </a:prstGeom>
          <a:noFill/>
          <a:ln w="6350" cmpd="sng">
            <a:solidFill>
              <a:srgbClr val="000000"/>
            </a:solidFill>
            <a:miter lim="800000"/>
            <a:headEnd/>
            <a:tailEnd/>
          </a:ln>
          <a:effectLst>
            <a:outerShdw dist="35921" dir="2700000" algn="ctr" rotWithShape="0">
              <a:srgbClr val="808080"/>
            </a:outerShdw>
          </a:effectLst>
        </p:spPr>
      </p:pic>
      <p:graphicFrame>
        <p:nvGraphicFramePr>
          <p:cNvPr id="9" name="Table 8"/>
          <p:cNvGraphicFramePr>
            <a:graphicFrameLocks noGrp="1"/>
          </p:cNvGraphicFramePr>
          <p:nvPr>
            <p:extLst>
              <p:ext uri="{D42A27DB-BD31-4B8C-83A1-F6EECF244321}">
                <p14:modId xmlns:p14="http://schemas.microsoft.com/office/powerpoint/2010/main" val="2045032847"/>
              </p:ext>
            </p:extLst>
          </p:nvPr>
        </p:nvGraphicFramePr>
        <p:xfrm>
          <a:off x="5050971" y="1628431"/>
          <a:ext cx="6865255" cy="4096001"/>
        </p:xfrm>
        <a:graphic>
          <a:graphicData uri="http://schemas.openxmlformats.org/drawingml/2006/table">
            <a:tbl>
              <a:tblPr firstRow="1">
                <a:tableStyleId>{5C22544A-7EE6-4342-B048-85BDC9FD1C3A}</a:tableStyleId>
              </a:tblPr>
              <a:tblGrid>
                <a:gridCol w="1373051"/>
                <a:gridCol w="1373051"/>
                <a:gridCol w="1373051"/>
                <a:gridCol w="1373051"/>
                <a:gridCol w="1373051"/>
              </a:tblGrid>
              <a:tr h="178087">
                <a:tc>
                  <a:txBody>
                    <a:bodyPr/>
                    <a:lstStyle/>
                    <a:p>
                      <a:pPr algn="ctr">
                        <a:spcAft>
                          <a:spcPts val="0"/>
                        </a:spcAft>
                      </a:pPr>
                      <a:r>
                        <a:rPr lang="es-ES_tradnl" sz="600">
                          <a:effectLst/>
                        </a:rPr>
                        <a:t>SiteName</a:t>
                      </a:r>
                      <a:endParaRPr lang="es-ES_tradnl" sz="800">
                        <a:effectLst/>
                        <a:latin typeface="Times New Roman" panose="02020603050405020304" pitchFamily="18" charset="0"/>
                        <a:ea typeface="Calibri" panose="020F0502020204030204" pitchFamily="34" charset="0"/>
                      </a:endParaRPr>
                    </a:p>
                  </a:txBody>
                  <a:tcPr marL="47297" marR="47297" marT="0" marB="0" anchor="ctr"/>
                </a:tc>
                <a:tc>
                  <a:txBody>
                    <a:bodyPr/>
                    <a:lstStyle/>
                    <a:p>
                      <a:pPr algn="ctr">
                        <a:spcAft>
                          <a:spcPts val="0"/>
                        </a:spcAft>
                      </a:pPr>
                      <a:r>
                        <a:rPr lang="es-ES_tradnl" sz="600">
                          <a:effectLst/>
                        </a:rPr>
                        <a:t>CellNace</a:t>
                      </a:r>
                      <a:endParaRPr lang="es-ES_tradnl" sz="800">
                        <a:effectLst/>
                        <a:latin typeface="Times New Roman" panose="02020603050405020304" pitchFamily="18" charset="0"/>
                        <a:ea typeface="Calibri" panose="020F0502020204030204" pitchFamily="34" charset="0"/>
                      </a:endParaRPr>
                    </a:p>
                  </a:txBody>
                  <a:tcPr marL="47297" marR="47297" marT="0" marB="0" anchor="ctr"/>
                </a:tc>
                <a:tc>
                  <a:txBody>
                    <a:bodyPr/>
                    <a:lstStyle/>
                    <a:p>
                      <a:pPr algn="ctr">
                        <a:spcAft>
                          <a:spcPts val="0"/>
                        </a:spcAft>
                      </a:pPr>
                      <a:r>
                        <a:rPr lang="es-ES_tradnl" sz="600">
                          <a:effectLst/>
                        </a:rPr>
                        <a:t>Parámetro Modificado</a:t>
                      </a:r>
                      <a:endParaRPr lang="es-ES_tradnl" sz="800">
                        <a:effectLst/>
                        <a:latin typeface="Times New Roman" panose="02020603050405020304" pitchFamily="18" charset="0"/>
                        <a:ea typeface="Calibri" panose="020F0502020204030204" pitchFamily="34" charset="0"/>
                      </a:endParaRPr>
                    </a:p>
                  </a:txBody>
                  <a:tcPr marL="47297" marR="47297" marT="0" marB="0" anchor="ctr"/>
                </a:tc>
                <a:tc>
                  <a:txBody>
                    <a:bodyPr/>
                    <a:lstStyle/>
                    <a:p>
                      <a:pPr algn="ctr">
                        <a:spcAft>
                          <a:spcPts val="0"/>
                        </a:spcAft>
                      </a:pPr>
                      <a:r>
                        <a:rPr lang="es-ES_tradnl" sz="600">
                          <a:effectLst/>
                        </a:rPr>
                        <a:t>Valor Actual</a:t>
                      </a:r>
                      <a:endParaRPr lang="es-ES_tradnl" sz="800">
                        <a:effectLst/>
                        <a:latin typeface="Times New Roman" panose="02020603050405020304" pitchFamily="18" charset="0"/>
                        <a:ea typeface="Calibri" panose="020F0502020204030204" pitchFamily="34" charset="0"/>
                      </a:endParaRPr>
                    </a:p>
                  </a:txBody>
                  <a:tcPr marL="47297" marR="47297" marT="0" marB="0" anchor="ctr"/>
                </a:tc>
                <a:tc>
                  <a:txBody>
                    <a:bodyPr/>
                    <a:lstStyle/>
                    <a:p>
                      <a:pPr algn="ctr">
                        <a:spcAft>
                          <a:spcPts val="0"/>
                        </a:spcAft>
                      </a:pPr>
                      <a:r>
                        <a:rPr lang="es-ES_tradnl" sz="600">
                          <a:effectLst/>
                        </a:rPr>
                        <a:t>Valor Nuevo</a:t>
                      </a:r>
                      <a:endParaRPr lang="es-ES_tradnl" sz="800">
                        <a:effectLst/>
                        <a:latin typeface="Times New Roman" panose="02020603050405020304" pitchFamily="18" charset="0"/>
                        <a:ea typeface="Calibri" panose="020F0502020204030204" pitchFamily="34" charset="0"/>
                      </a:endParaRPr>
                    </a:p>
                  </a:txBody>
                  <a:tcPr marL="47297" marR="47297" marT="0" marB="0" anchor="ctr"/>
                </a:tc>
              </a:tr>
              <a:tr h="178087">
                <a:tc>
                  <a:txBody>
                    <a:bodyPr/>
                    <a:lstStyle/>
                    <a:p>
                      <a:pPr algn="ctr">
                        <a:spcAft>
                          <a:spcPts val="0"/>
                        </a:spcAft>
                      </a:pPr>
                      <a:r>
                        <a:rPr lang="es-ES_tradnl" sz="600">
                          <a:effectLst/>
                        </a:rPr>
                        <a:t>PI_UIO_AMAZONASL21</a:t>
                      </a:r>
                      <a:endParaRPr lang="es-ES_tradnl" sz="800">
                        <a:effectLst/>
                        <a:latin typeface="Times New Roman" panose="02020603050405020304" pitchFamily="18" charset="0"/>
                        <a:ea typeface="Calibri" panose="020F0502020204030204" pitchFamily="34" charset="0"/>
                      </a:endParaRPr>
                    </a:p>
                  </a:txBody>
                  <a:tcPr marL="47297" marR="47297" marT="0" marB="0" anchor="ctr"/>
                </a:tc>
                <a:tc>
                  <a:txBody>
                    <a:bodyPr/>
                    <a:lstStyle/>
                    <a:p>
                      <a:pPr algn="ctr">
                        <a:spcAft>
                          <a:spcPts val="0"/>
                        </a:spcAft>
                      </a:pPr>
                      <a:r>
                        <a:rPr lang="es-ES_tradnl" sz="600">
                          <a:effectLst/>
                        </a:rPr>
                        <a:t>PI_UIO_AMAZONAS_1</a:t>
                      </a:r>
                      <a:endParaRPr lang="es-ES_tradnl" sz="800">
                        <a:effectLst/>
                        <a:latin typeface="Times New Roman" panose="02020603050405020304" pitchFamily="18" charset="0"/>
                        <a:ea typeface="Calibri" panose="020F0502020204030204" pitchFamily="34" charset="0"/>
                      </a:endParaRPr>
                    </a:p>
                  </a:txBody>
                  <a:tcPr marL="47297" marR="47297" marT="0" marB="0" anchor="ctr"/>
                </a:tc>
                <a:tc>
                  <a:txBody>
                    <a:bodyPr/>
                    <a:lstStyle/>
                    <a:p>
                      <a:pPr algn="ctr">
                        <a:spcAft>
                          <a:spcPts val="0"/>
                        </a:spcAft>
                      </a:pPr>
                      <a:r>
                        <a:rPr lang="es-ES_tradnl" sz="600">
                          <a:effectLst/>
                        </a:rPr>
                        <a:t>M-TILT</a:t>
                      </a:r>
                      <a:endParaRPr lang="es-ES_tradnl" sz="800">
                        <a:effectLst/>
                        <a:latin typeface="Times New Roman" panose="02020603050405020304" pitchFamily="18" charset="0"/>
                        <a:ea typeface="Calibri" panose="020F0502020204030204" pitchFamily="34" charset="0"/>
                      </a:endParaRPr>
                    </a:p>
                  </a:txBody>
                  <a:tcPr marL="47297" marR="47297" marT="0" marB="0" anchor="ctr"/>
                </a:tc>
                <a:tc>
                  <a:txBody>
                    <a:bodyPr/>
                    <a:lstStyle/>
                    <a:p>
                      <a:pPr algn="ctr">
                        <a:spcAft>
                          <a:spcPts val="0"/>
                        </a:spcAft>
                      </a:pPr>
                      <a:r>
                        <a:rPr lang="es-ES_tradnl" sz="600">
                          <a:effectLst/>
                        </a:rPr>
                        <a:t>2</a:t>
                      </a:r>
                      <a:endParaRPr lang="es-ES_tradnl" sz="800">
                        <a:effectLst/>
                        <a:latin typeface="Times New Roman" panose="02020603050405020304" pitchFamily="18" charset="0"/>
                        <a:ea typeface="Calibri" panose="020F0502020204030204" pitchFamily="34" charset="0"/>
                      </a:endParaRPr>
                    </a:p>
                  </a:txBody>
                  <a:tcPr marL="47297" marR="47297" marT="0" marB="0" anchor="ctr"/>
                </a:tc>
                <a:tc>
                  <a:txBody>
                    <a:bodyPr/>
                    <a:lstStyle/>
                    <a:p>
                      <a:pPr algn="ctr">
                        <a:spcAft>
                          <a:spcPts val="0"/>
                        </a:spcAft>
                      </a:pPr>
                      <a:r>
                        <a:rPr lang="es-ES_tradnl" sz="600">
                          <a:effectLst/>
                        </a:rPr>
                        <a:t>3</a:t>
                      </a:r>
                      <a:endParaRPr lang="es-ES_tradnl" sz="800">
                        <a:effectLst/>
                        <a:latin typeface="Times New Roman" panose="02020603050405020304" pitchFamily="18" charset="0"/>
                        <a:ea typeface="Calibri" panose="020F0502020204030204" pitchFamily="34" charset="0"/>
                      </a:endParaRPr>
                    </a:p>
                  </a:txBody>
                  <a:tcPr marL="47297" marR="47297" marT="0" marB="0" anchor="ctr"/>
                </a:tc>
              </a:tr>
              <a:tr h="178087">
                <a:tc>
                  <a:txBody>
                    <a:bodyPr/>
                    <a:lstStyle/>
                    <a:p>
                      <a:pPr algn="ctr">
                        <a:spcAft>
                          <a:spcPts val="0"/>
                        </a:spcAft>
                      </a:pPr>
                      <a:r>
                        <a:rPr lang="es-ES_tradnl" sz="600">
                          <a:effectLst/>
                        </a:rPr>
                        <a:t>PI_UIO_AMAZONASL21</a:t>
                      </a:r>
                      <a:endParaRPr lang="es-ES_tradnl" sz="800">
                        <a:effectLst/>
                        <a:latin typeface="Times New Roman" panose="02020603050405020304" pitchFamily="18" charset="0"/>
                        <a:ea typeface="Calibri" panose="020F0502020204030204" pitchFamily="34" charset="0"/>
                      </a:endParaRPr>
                    </a:p>
                  </a:txBody>
                  <a:tcPr marL="47297" marR="47297" marT="0" marB="0" anchor="ctr"/>
                </a:tc>
                <a:tc>
                  <a:txBody>
                    <a:bodyPr/>
                    <a:lstStyle/>
                    <a:p>
                      <a:pPr algn="ctr">
                        <a:spcAft>
                          <a:spcPts val="0"/>
                        </a:spcAft>
                      </a:pPr>
                      <a:r>
                        <a:rPr lang="es-ES_tradnl" sz="600">
                          <a:effectLst/>
                        </a:rPr>
                        <a:t>PI_UIO_AMAZONAS_1</a:t>
                      </a:r>
                      <a:endParaRPr lang="es-ES_tradnl" sz="800">
                        <a:effectLst/>
                        <a:latin typeface="Times New Roman" panose="02020603050405020304" pitchFamily="18" charset="0"/>
                        <a:ea typeface="Calibri" panose="020F0502020204030204" pitchFamily="34" charset="0"/>
                      </a:endParaRPr>
                    </a:p>
                  </a:txBody>
                  <a:tcPr marL="47297" marR="47297" marT="0" marB="0" anchor="ctr"/>
                </a:tc>
                <a:tc>
                  <a:txBody>
                    <a:bodyPr/>
                    <a:lstStyle/>
                    <a:p>
                      <a:pPr algn="ctr">
                        <a:spcAft>
                          <a:spcPts val="0"/>
                        </a:spcAft>
                      </a:pPr>
                      <a:r>
                        <a:rPr lang="es-ES_tradnl" sz="600">
                          <a:effectLst/>
                        </a:rPr>
                        <a:t>M-TILT</a:t>
                      </a:r>
                      <a:endParaRPr lang="es-ES_tradnl" sz="800">
                        <a:effectLst/>
                        <a:latin typeface="Times New Roman" panose="02020603050405020304" pitchFamily="18" charset="0"/>
                        <a:ea typeface="Calibri" panose="020F0502020204030204" pitchFamily="34" charset="0"/>
                      </a:endParaRPr>
                    </a:p>
                  </a:txBody>
                  <a:tcPr marL="47297" marR="47297" marT="0" marB="0" anchor="ctr"/>
                </a:tc>
                <a:tc>
                  <a:txBody>
                    <a:bodyPr/>
                    <a:lstStyle/>
                    <a:p>
                      <a:pPr algn="ctr">
                        <a:spcAft>
                          <a:spcPts val="0"/>
                        </a:spcAft>
                      </a:pPr>
                      <a:r>
                        <a:rPr lang="es-ES_tradnl" sz="600">
                          <a:effectLst/>
                        </a:rPr>
                        <a:t>2</a:t>
                      </a:r>
                      <a:endParaRPr lang="es-ES_tradnl" sz="800">
                        <a:effectLst/>
                        <a:latin typeface="Times New Roman" panose="02020603050405020304" pitchFamily="18" charset="0"/>
                        <a:ea typeface="Calibri" panose="020F0502020204030204" pitchFamily="34" charset="0"/>
                      </a:endParaRPr>
                    </a:p>
                  </a:txBody>
                  <a:tcPr marL="47297" marR="47297" marT="0" marB="0" anchor="ctr"/>
                </a:tc>
                <a:tc>
                  <a:txBody>
                    <a:bodyPr/>
                    <a:lstStyle/>
                    <a:p>
                      <a:pPr algn="ctr">
                        <a:spcAft>
                          <a:spcPts val="0"/>
                        </a:spcAft>
                      </a:pPr>
                      <a:r>
                        <a:rPr lang="es-ES_tradnl" sz="600">
                          <a:effectLst/>
                        </a:rPr>
                        <a:t>3</a:t>
                      </a:r>
                      <a:endParaRPr lang="es-ES_tradnl" sz="800">
                        <a:effectLst/>
                        <a:latin typeface="Times New Roman" panose="02020603050405020304" pitchFamily="18" charset="0"/>
                        <a:ea typeface="Calibri" panose="020F0502020204030204" pitchFamily="34" charset="0"/>
                      </a:endParaRPr>
                    </a:p>
                  </a:txBody>
                  <a:tcPr marL="47297" marR="47297" marT="0" marB="0" anchor="ctr"/>
                </a:tc>
              </a:tr>
              <a:tr h="178087">
                <a:tc>
                  <a:txBody>
                    <a:bodyPr/>
                    <a:lstStyle/>
                    <a:p>
                      <a:pPr algn="ctr">
                        <a:spcAft>
                          <a:spcPts val="0"/>
                        </a:spcAft>
                      </a:pPr>
                      <a:r>
                        <a:rPr lang="es-ES_tradnl" sz="600">
                          <a:effectLst/>
                        </a:rPr>
                        <a:t>PI_UIO_AMAZONASL21</a:t>
                      </a:r>
                      <a:endParaRPr lang="es-ES_tradnl" sz="800">
                        <a:effectLst/>
                        <a:latin typeface="Times New Roman" panose="02020603050405020304" pitchFamily="18" charset="0"/>
                        <a:ea typeface="Calibri" panose="020F0502020204030204" pitchFamily="34" charset="0"/>
                      </a:endParaRPr>
                    </a:p>
                  </a:txBody>
                  <a:tcPr marL="47297" marR="47297" marT="0" marB="0" anchor="ctr"/>
                </a:tc>
                <a:tc>
                  <a:txBody>
                    <a:bodyPr/>
                    <a:lstStyle/>
                    <a:p>
                      <a:pPr algn="ctr">
                        <a:spcAft>
                          <a:spcPts val="0"/>
                        </a:spcAft>
                      </a:pPr>
                      <a:r>
                        <a:rPr lang="es-ES_tradnl" sz="600">
                          <a:effectLst/>
                        </a:rPr>
                        <a:t>PI_UIO_AMAZONAS_2</a:t>
                      </a:r>
                      <a:endParaRPr lang="es-ES_tradnl" sz="800">
                        <a:effectLst/>
                        <a:latin typeface="Times New Roman" panose="02020603050405020304" pitchFamily="18" charset="0"/>
                        <a:ea typeface="Calibri" panose="020F0502020204030204" pitchFamily="34" charset="0"/>
                      </a:endParaRPr>
                    </a:p>
                  </a:txBody>
                  <a:tcPr marL="47297" marR="47297" marT="0" marB="0" anchor="ctr"/>
                </a:tc>
                <a:tc>
                  <a:txBody>
                    <a:bodyPr/>
                    <a:lstStyle/>
                    <a:p>
                      <a:pPr algn="ctr">
                        <a:spcAft>
                          <a:spcPts val="0"/>
                        </a:spcAft>
                      </a:pPr>
                      <a:r>
                        <a:rPr lang="es-ES_tradnl" sz="600">
                          <a:effectLst/>
                        </a:rPr>
                        <a:t>M-TILT</a:t>
                      </a:r>
                      <a:endParaRPr lang="es-ES_tradnl" sz="800">
                        <a:effectLst/>
                        <a:latin typeface="Times New Roman" panose="02020603050405020304" pitchFamily="18" charset="0"/>
                        <a:ea typeface="Calibri" panose="020F0502020204030204" pitchFamily="34" charset="0"/>
                      </a:endParaRPr>
                    </a:p>
                  </a:txBody>
                  <a:tcPr marL="47297" marR="47297" marT="0" marB="0" anchor="ctr"/>
                </a:tc>
                <a:tc>
                  <a:txBody>
                    <a:bodyPr/>
                    <a:lstStyle/>
                    <a:p>
                      <a:pPr algn="ctr">
                        <a:spcAft>
                          <a:spcPts val="0"/>
                        </a:spcAft>
                      </a:pPr>
                      <a:r>
                        <a:rPr lang="es-ES_tradnl" sz="600">
                          <a:effectLst/>
                        </a:rPr>
                        <a:t>2</a:t>
                      </a:r>
                      <a:endParaRPr lang="es-ES_tradnl" sz="800">
                        <a:effectLst/>
                        <a:latin typeface="Times New Roman" panose="02020603050405020304" pitchFamily="18" charset="0"/>
                        <a:ea typeface="Calibri" panose="020F0502020204030204" pitchFamily="34" charset="0"/>
                      </a:endParaRPr>
                    </a:p>
                  </a:txBody>
                  <a:tcPr marL="47297" marR="47297" marT="0" marB="0" anchor="ctr"/>
                </a:tc>
                <a:tc>
                  <a:txBody>
                    <a:bodyPr/>
                    <a:lstStyle/>
                    <a:p>
                      <a:pPr algn="ctr">
                        <a:spcAft>
                          <a:spcPts val="0"/>
                        </a:spcAft>
                      </a:pPr>
                      <a:r>
                        <a:rPr lang="es-ES_tradnl" sz="600">
                          <a:effectLst/>
                        </a:rPr>
                        <a:t>3</a:t>
                      </a:r>
                      <a:endParaRPr lang="es-ES_tradnl" sz="800">
                        <a:effectLst/>
                        <a:latin typeface="Times New Roman" panose="02020603050405020304" pitchFamily="18" charset="0"/>
                        <a:ea typeface="Calibri" panose="020F0502020204030204" pitchFamily="34" charset="0"/>
                      </a:endParaRPr>
                    </a:p>
                  </a:txBody>
                  <a:tcPr marL="47297" marR="47297" marT="0" marB="0" anchor="ctr"/>
                </a:tc>
              </a:tr>
              <a:tr h="178087">
                <a:tc>
                  <a:txBody>
                    <a:bodyPr/>
                    <a:lstStyle/>
                    <a:p>
                      <a:pPr algn="ctr">
                        <a:spcAft>
                          <a:spcPts val="0"/>
                        </a:spcAft>
                      </a:pPr>
                      <a:r>
                        <a:rPr lang="es-ES_tradnl" sz="600">
                          <a:effectLst/>
                        </a:rPr>
                        <a:t>PI_UIO_AMAZONASL21</a:t>
                      </a:r>
                      <a:endParaRPr lang="es-ES_tradnl" sz="800">
                        <a:effectLst/>
                        <a:latin typeface="Times New Roman" panose="02020603050405020304" pitchFamily="18" charset="0"/>
                        <a:ea typeface="Calibri" panose="020F0502020204030204" pitchFamily="34" charset="0"/>
                      </a:endParaRPr>
                    </a:p>
                  </a:txBody>
                  <a:tcPr marL="47297" marR="47297" marT="0" marB="0" anchor="ctr"/>
                </a:tc>
                <a:tc>
                  <a:txBody>
                    <a:bodyPr/>
                    <a:lstStyle/>
                    <a:p>
                      <a:pPr algn="ctr">
                        <a:spcAft>
                          <a:spcPts val="0"/>
                        </a:spcAft>
                      </a:pPr>
                      <a:r>
                        <a:rPr lang="es-ES_tradnl" sz="600">
                          <a:effectLst/>
                        </a:rPr>
                        <a:t>PI_UIO_AMAZONAS_2</a:t>
                      </a:r>
                      <a:endParaRPr lang="es-ES_tradnl" sz="800">
                        <a:effectLst/>
                        <a:latin typeface="Times New Roman" panose="02020603050405020304" pitchFamily="18" charset="0"/>
                        <a:ea typeface="Calibri" panose="020F0502020204030204" pitchFamily="34" charset="0"/>
                      </a:endParaRPr>
                    </a:p>
                  </a:txBody>
                  <a:tcPr marL="47297" marR="47297" marT="0" marB="0" anchor="ctr"/>
                </a:tc>
                <a:tc>
                  <a:txBody>
                    <a:bodyPr/>
                    <a:lstStyle/>
                    <a:p>
                      <a:pPr algn="ctr">
                        <a:spcAft>
                          <a:spcPts val="0"/>
                        </a:spcAft>
                      </a:pPr>
                      <a:r>
                        <a:rPr lang="es-ES_tradnl" sz="600">
                          <a:effectLst/>
                        </a:rPr>
                        <a:t>E-TILT</a:t>
                      </a:r>
                      <a:endParaRPr lang="es-ES_tradnl" sz="800">
                        <a:effectLst/>
                        <a:latin typeface="Times New Roman" panose="02020603050405020304" pitchFamily="18" charset="0"/>
                        <a:ea typeface="Calibri" panose="020F0502020204030204" pitchFamily="34" charset="0"/>
                      </a:endParaRPr>
                    </a:p>
                  </a:txBody>
                  <a:tcPr marL="47297" marR="47297" marT="0" marB="0" anchor="ctr"/>
                </a:tc>
                <a:tc>
                  <a:txBody>
                    <a:bodyPr/>
                    <a:lstStyle/>
                    <a:p>
                      <a:pPr algn="ctr">
                        <a:spcAft>
                          <a:spcPts val="0"/>
                        </a:spcAft>
                      </a:pPr>
                      <a:r>
                        <a:rPr lang="es-ES_tradnl" sz="600">
                          <a:effectLst/>
                        </a:rPr>
                        <a:t>4</a:t>
                      </a:r>
                      <a:endParaRPr lang="es-ES_tradnl" sz="800">
                        <a:effectLst/>
                        <a:latin typeface="Times New Roman" panose="02020603050405020304" pitchFamily="18" charset="0"/>
                        <a:ea typeface="Calibri" panose="020F0502020204030204" pitchFamily="34" charset="0"/>
                      </a:endParaRPr>
                    </a:p>
                  </a:txBody>
                  <a:tcPr marL="47297" marR="47297" marT="0" marB="0" anchor="ctr"/>
                </a:tc>
                <a:tc>
                  <a:txBody>
                    <a:bodyPr/>
                    <a:lstStyle/>
                    <a:p>
                      <a:pPr algn="ctr">
                        <a:spcAft>
                          <a:spcPts val="0"/>
                        </a:spcAft>
                      </a:pPr>
                      <a:r>
                        <a:rPr lang="es-ES_tradnl" sz="600">
                          <a:effectLst/>
                        </a:rPr>
                        <a:t>7</a:t>
                      </a:r>
                      <a:endParaRPr lang="es-ES_tradnl" sz="800">
                        <a:effectLst/>
                        <a:latin typeface="Times New Roman" panose="02020603050405020304" pitchFamily="18" charset="0"/>
                        <a:ea typeface="Calibri" panose="020F0502020204030204" pitchFamily="34" charset="0"/>
                      </a:endParaRPr>
                    </a:p>
                  </a:txBody>
                  <a:tcPr marL="47297" marR="47297" marT="0" marB="0" anchor="ctr"/>
                </a:tc>
              </a:tr>
              <a:tr h="178087">
                <a:tc>
                  <a:txBody>
                    <a:bodyPr/>
                    <a:lstStyle/>
                    <a:p>
                      <a:pPr algn="ctr">
                        <a:spcAft>
                          <a:spcPts val="0"/>
                        </a:spcAft>
                      </a:pPr>
                      <a:r>
                        <a:rPr lang="es-ES_tradnl" sz="600">
                          <a:effectLst/>
                        </a:rPr>
                        <a:t>PI_UIO_AMAZONASL21</a:t>
                      </a:r>
                      <a:endParaRPr lang="es-ES_tradnl" sz="800">
                        <a:effectLst/>
                        <a:latin typeface="Times New Roman" panose="02020603050405020304" pitchFamily="18" charset="0"/>
                        <a:ea typeface="Calibri" panose="020F0502020204030204" pitchFamily="34" charset="0"/>
                      </a:endParaRPr>
                    </a:p>
                  </a:txBody>
                  <a:tcPr marL="47297" marR="47297" marT="0" marB="0" anchor="ctr"/>
                </a:tc>
                <a:tc>
                  <a:txBody>
                    <a:bodyPr/>
                    <a:lstStyle/>
                    <a:p>
                      <a:pPr algn="ctr">
                        <a:spcAft>
                          <a:spcPts val="0"/>
                        </a:spcAft>
                      </a:pPr>
                      <a:r>
                        <a:rPr lang="es-ES_tradnl" sz="600">
                          <a:effectLst/>
                        </a:rPr>
                        <a:t>PI_UIO_AMAZONAS_2</a:t>
                      </a:r>
                      <a:endParaRPr lang="es-ES_tradnl" sz="800">
                        <a:effectLst/>
                        <a:latin typeface="Times New Roman" panose="02020603050405020304" pitchFamily="18" charset="0"/>
                        <a:ea typeface="Calibri" panose="020F0502020204030204" pitchFamily="34" charset="0"/>
                      </a:endParaRPr>
                    </a:p>
                  </a:txBody>
                  <a:tcPr marL="47297" marR="47297" marT="0" marB="0" anchor="ctr"/>
                </a:tc>
                <a:tc>
                  <a:txBody>
                    <a:bodyPr/>
                    <a:lstStyle/>
                    <a:p>
                      <a:pPr algn="ctr">
                        <a:spcAft>
                          <a:spcPts val="0"/>
                        </a:spcAft>
                      </a:pPr>
                      <a:r>
                        <a:rPr lang="es-ES_tradnl" sz="600">
                          <a:effectLst/>
                        </a:rPr>
                        <a:t>E-TILT</a:t>
                      </a:r>
                      <a:endParaRPr lang="es-ES_tradnl" sz="800">
                        <a:effectLst/>
                        <a:latin typeface="Times New Roman" panose="02020603050405020304" pitchFamily="18" charset="0"/>
                        <a:ea typeface="Calibri" panose="020F0502020204030204" pitchFamily="34" charset="0"/>
                      </a:endParaRPr>
                    </a:p>
                  </a:txBody>
                  <a:tcPr marL="47297" marR="47297" marT="0" marB="0" anchor="ctr"/>
                </a:tc>
                <a:tc>
                  <a:txBody>
                    <a:bodyPr/>
                    <a:lstStyle/>
                    <a:p>
                      <a:pPr algn="ctr">
                        <a:spcAft>
                          <a:spcPts val="0"/>
                        </a:spcAft>
                      </a:pPr>
                      <a:r>
                        <a:rPr lang="es-ES_tradnl" sz="600">
                          <a:effectLst/>
                        </a:rPr>
                        <a:t>7</a:t>
                      </a:r>
                      <a:endParaRPr lang="es-ES_tradnl" sz="800">
                        <a:effectLst/>
                        <a:latin typeface="Times New Roman" panose="02020603050405020304" pitchFamily="18" charset="0"/>
                        <a:ea typeface="Calibri" panose="020F0502020204030204" pitchFamily="34" charset="0"/>
                      </a:endParaRPr>
                    </a:p>
                  </a:txBody>
                  <a:tcPr marL="47297" marR="47297" marT="0" marB="0" anchor="ctr"/>
                </a:tc>
                <a:tc>
                  <a:txBody>
                    <a:bodyPr/>
                    <a:lstStyle/>
                    <a:p>
                      <a:pPr algn="ctr">
                        <a:spcAft>
                          <a:spcPts val="0"/>
                        </a:spcAft>
                      </a:pPr>
                      <a:r>
                        <a:rPr lang="es-ES_tradnl" sz="600">
                          <a:effectLst/>
                        </a:rPr>
                        <a:t>10</a:t>
                      </a:r>
                      <a:endParaRPr lang="es-ES_tradnl" sz="800">
                        <a:effectLst/>
                        <a:latin typeface="Times New Roman" panose="02020603050405020304" pitchFamily="18" charset="0"/>
                        <a:ea typeface="Calibri" panose="020F0502020204030204" pitchFamily="34" charset="0"/>
                      </a:endParaRPr>
                    </a:p>
                  </a:txBody>
                  <a:tcPr marL="47297" marR="47297" marT="0" marB="0" anchor="ctr"/>
                </a:tc>
              </a:tr>
              <a:tr h="178087">
                <a:tc>
                  <a:txBody>
                    <a:bodyPr/>
                    <a:lstStyle/>
                    <a:p>
                      <a:pPr algn="ctr">
                        <a:spcAft>
                          <a:spcPts val="0"/>
                        </a:spcAft>
                      </a:pPr>
                      <a:r>
                        <a:rPr lang="es-ES_tradnl" sz="600">
                          <a:effectLst/>
                        </a:rPr>
                        <a:t>PI_UIO_AMAZONASL21</a:t>
                      </a:r>
                      <a:endParaRPr lang="es-ES_tradnl" sz="800">
                        <a:effectLst/>
                        <a:latin typeface="Times New Roman" panose="02020603050405020304" pitchFamily="18" charset="0"/>
                        <a:ea typeface="Calibri" panose="020F0502020204030204" pitchFamily="34" charset="0"/>
                      </a:endParaRPr>
                    </a:p>
                  </a:txBody>
                  <a:tcPr marL="47297" marR="47297" marT="0" marB="0" anchor="ctr"/>
                </a:tc>
                <a:tc>
                  <a:txBody>
                    <a:bodyPr/>
                    <a:lstStyle/>
                    <a:p>
                      <a:pPr algn="ctr">
                        <a:spcAft>
                          <a:spcPts val="0"/>
                        </a:spcAft>
                      </a:pPr>
                      <a:r>
                        <a:rPr lang="es-ES_tradnl" sz="600">
                          <a:effectLst/>
                        </a:rPr>
                        <a:t>PI_UIO_AMAZONAS_3</a:t>
                      </a:r>
                      <a:endParaRPr lang="es-ES_tradnl" sz="800">
                        <a:effectLst/>
                        <a:latin typeface="Times New Roman" panose="02020603050405020304" pitchFamily="18" charset="0"/>
                        <a:ea typeface="Calibri" panose="020F0502020204030204" pitchFamily="34" charset="0"/>
                      </a:endParaRPr>
                    </a:p>
                  </a:txBody>
                  <a:tcPr marL="47297" marR="47297" marT="0" marB="0" anchor="ctr"/>
                </a:tc>
                <a:tc>
                  <a:txBody>
                    <a:bodyPr/>
                    <a:lstStyle/>
                    <a:p>
                      <a:pPr algn="ctr">
                        <a:spcAft>
                          <a:spcPts val="0"/>
                        </a:spcAft>
                      </a:pPr>
                      <a:r>
                        <a:rPr lang="es-ES_tradnl" sz="600">
                          <a:effectLst/>
                        </a:rPr>
                        <a:t>POTENCIA</a:t>
                      </a:r>
                      <a:endParaRPr lang="es-ES_tradnl" sz="800">
                        <a:effectLst/>
                        <a:latin typeface="Times New Roman" panose="02020603050405020304" pitchFamily="18" charset="0"/>
                        <a:ea typeface="Calibri" panose="020F0502020204030204" pitchFamily="34" charset="0"/>
                      </a:endParaRPr>
                    </a:p>
                  </a:txBody>
                  <a:tcPr marL="47297" marR="47297" marT="0" marB="0" anchor="ctr"/>
                </a:tc>
                <a:tc>
                  <a:txBody>
                    <a:bodyPr/>
                    <a:lstStyle/>
                    <a:p>
                      <a:pPr algn="ctr">
                        <a:spcAft>
                          <a:spcPts val="0"/>
                        </a:spcAft>
                      </a:pPr>
                      <a:r>
                        <a:rPr lang="es-ES_tradnl" sz="600">
                          <a:effectLst/>
                        </a:rPr>
                        <a:t>40</a:t>
                      </a:r>
                      <a:endParaRPr lang="es-ES_tradnl" sz="800">
                        <a:effectLst/>
                        <a:latin typeface="Times New Roman" panose="02020603050405020304" pitchFamily="18" charset="0"/>
                        <a:ea typeface="Calibri" panose="020F0502020204030204" pitchFamily="34" charset="0"/>
                      </a:endParaRPr>
                    </a:p>
                  </a:txBody>
                  <a:tcPr marL="47297" marR="47297" marT="0" marB="0" anchor="ctr"/>
                </a:tc>
                <a:tc>
                  <a:txBody>
                    <a:bodyPr/>
                    <a:lstStyle/>
                    <a:p>
                      <a:pPr algn="ctr">
                        <a:spcAft>
                          <a:spcPts val="0"/>
                        </a:spcAft>
                      </a:pPr>
                      <a:r>
                        <a:rPr lang="es-ES_tradnl" sz="600">
                          <a:effectLst/>
                        </a:rPr>
                        <a:t>20</a:t>
                      </a:r>
                      <a:endParaRPr lang="es-ES_tradnl" sz="800">
                        <a:effectLst/>
                        <a:latin typeface="Times New Roman" panose="02020603050405020304" pitchFamily="18" charset="0"/>
                        <a:ea typeface="Calibri" panose="020F0502020204030204" pitchFamily="34" charset="0"/>
                      </a:endParaRPr>
                    </a:p>
                  </a:txBody>
                  <a:tcPr marL="47297" marR="47297" marT="0" marB="0" anchor="ctr"/>
                </a:tc>
              </a:tr>
              <a:tr h="178087">
                <a:tc>
                  <a:txBody>
                    <a:bodyPr/>
                    <a:lstStyle/>
                    <a:p>
                      <a:pPr algn="ctr">
                        <a:spcAft>
                          <a:spcPts val="0"/>
                        </a:spcAft>
                      </a:pPr>
                      <a:r>
                        <a:rPr lang="es-ES_tradnl" sz="600">
                          <a:effectLst/>
                        </a:rPr>
                        <a:t>PI_UIO_AMAZONASL21</a:t>
                      </a:r>
                      <a:endParaRPr lang="es-ES_tradnl" sz="800">
                        <a:effectLst/>
                        <a:latin typeface="Times New Roman" panose="02020603050405020304" pitchFamily="18" charset="0"/>
                        <a:ea typeface="Calibri" panose="020F0502020204030204" pitchFamily="34" charset="0"/>
                      </a:endParaRPr>
                    </a:p>
                  </a:txBody>
                  <a:tcPr marL="47297" marR="47297" marT="0" marB="0" anchor="ctr"/>
                </a:tc>
                <a:tc>
                  <a:txBody>
                    <a:bodyPr/>
                    <a:lstStyle/>
                    <a:p>
                      <a:pPr algn="ctr">
                        <a:spcAft>
                          <a:spcPts val="0"/>
                        </a:spcAft>
                      </a:pPr>
                      <a:r>
                        <a:rPr lang="es-ES_tradnl" sz="600">
                          <a:effectLst/>
                        </a:rPr>
                        <a:t>PI_UIO_AMAZONAS_3</a:t>
                      </a:r>
                      <a:endParaRPr lang="es-ES_tradnl" sz="800">
                        <a:effectLst/>
                        <a:latin typeface="Times New Roman" panose="02020603050405020304" pitchFamily="18" charset="0"/>
                        <a:ea typeface="Calibri" panose="020F0502020204030204" pitchFamily="34" charset="0"/>
                      </a:endParaRPr>
                    </a:p>
                  </a:txBody>
                  <a:tcPr marL="47297" marR="47297" marT="0" marB="0" anchor="ctr"/>
                </a:tc>
                <a:tc>
                  <a:txBody>
                    <a:bodyPr/>
                    <a:lstStyle/>
                    <a:p>
                      <a:pPr algn="ctr">
                        <a:spcAft>
                          <a:spcPts val="0"/>
                        </a:spcAft>
                      </a:pPr>
                      <a:r>
                        <a:rPr lang="es-ES_tradnl" sz="600">
                          <a:effectLst/>
                        </a:rPr>
                        <a:t>E-TILT</a:t>
                      </a:r>
                      <a:endParaRPr lang="es-ES_tradnl" sz="800">
                        <a:effectLst/>
                        <a:latin typeface="Times New Roman" panose="02020603050405020304" pitchFamily="18" charset="0"/>
                        <a:ea typeface="Calibri" panose="020F0502020204030204" pitchFamily="34" charset="0"/>
                      </a:endParaRPr>
                    </a:p>
                  </a:txBody>
                  <a:tcPr marL="47297" marR="47297" marT="0" marB="0" anchor="ctr"/>
                </a:tc>
                <a:tc>
                  <a:txBody>
                    <a:bodyPr/>
                    <a:lstStyle/>
                    <a:p>
                      <a:pPr algn="ctr">
                        <a:spcAft>
                          <a:spcPts val="0"/>
                        </a:spcAft>
                      </a:pPr>
                      <a:r>
                        <a:rPr lang="es-ES_tradnl" sz="600">
                          <a:effectLst/>
                        </a:rPr>
                        <a:t>10</a:t>
                      </a:r>
                      <a:endParaRPr lang="es-ES_tradnl" sz="800">
                        <a:effectLst/>
                        <a:latin typeface="Times New Roman" panose="02020603050405020304" pitchFamily="18" charset="0"/>
                        <a:ea typeface="Calibri" panose="020F0502020204030204" pitchFamily="34" charset="0"/>
                      </a:endParaRPr>
                    </a:p>
                  </a:txBody>
                  <a:tcPr marL="47297" marR="47297" marT="0" marB="0" anchor="ctr"/>
                </a:tc>
                <a:tc>
                  <a:txBody>
                    <a:bodyPr/>
                    <a:lstStyle/>
                    <a:p>
                      <a:pPr algn="ctr">
                        <a:spcAft>
                          <a:spcPts val="0"/>
                        </a:spcAft>
                      </a:pPr>
                      <a:r>
                        <a:rPr lang="es-ES_tradnl" sz="600">
                          <a:effectLst/>
                        </a:rPr>
                        <a:t>8</a:t>
                      </a:r>
                      <a:endParaRPr lang="es-ES_tradnl" sz="800">
                        <a:effectLst/>
                        <a:latin typeface="Times New Roman" panose="02020603050405020304" pitchFamily="18" charset="0"/>
                        <a:ea typeface="Calibri" panose="020F0502020204030204" pitchFamily="34" charset="0"/>
                      </a:endParaRPr>
                    </a:p>
                  </a:txBody>
                  <a:tcPr marL="47297" marR="47297" marT="0" marB="0" anchor="ctr"/>
                </a:tc>
              </a:tr>
              <a:tr h="178087">
                <a:tc>
                  <a:txBody>
                    <a:bodyPr/>
                    <a:lstStyle/>
                    <a:p>
                      <a:pPr algn="ctr">
                        <a:spcAft>
                          <a:spcPts val="0"/>
                        </a:spcAft>
                      </a:pPr>
                      <a:r>
                        <a:rPr lang="es-ES_tradnl" sz="600">
                          <a:effectLst/>
                        </a:rPr>
                        <a:t>PI_UIO_AMAZONASL21</a:t>
                      </a:r>
                      <a:endParaRPr lang="es-ES_tradnl" sz="800">
                        <a:effectLst/>
                        <a:latin typeface="Times New Roman" panose="02020603050405020304" pitchFamily="18" charset="0"/>
                        <a:ea typeface="Calibri" panose="020F0502020204030204" pitchFamily="34" charset="0"/>
                      </a:endParaRPr>
                    </a:p>
                  </a:txBody>
                  <a:tcPr marL="47297" marR="47297" marT="0" marB="0" anchor="ctr"/>
                </a:tc>
                <a:tc>
                  <a:txBody>
                    <a:bodyPr/>
                    <a:lstStyle/>
                    <a:p>
                      <a:pPr algn="ctr">
                        <a:spcAft>
                          <a:spcPts val="0"/>
                        </a:spcAft>
                      </a:pPr>
                      <a:r>
                        <a:rPr lang="es-ES_tradnl" sz="600">
                          <a:effectLst/>
                        </a:rPr>
                        <a:t>PI_UIO_AMAZONAS_3</a:t>
                      </a:r>
                      <a:endParaRPr lang="es-ES_tradnl" sz="800">
                        <a:effectLst/>
                        <a:latin typeface="Times New Roman" panose="02020603050405020304" pitchFamily="18" charset="0"/>
                        <a:ea typeface="Calibri" panose="020F0502020204030204" pitchFamily="34" charset="0"/>
                      </a:endParaRPr>
                    </a:p>
                  </a:txBody>
                  <a:tcPr marL="47297" marR="47297" marT="0" marB="0" anchor="ctr"/>
                </a:tc>
                <a:tc>
                  <a:txBody>
                    <a:bodyPr/>
                    <a:lstStyle/>
                    <a:p>
                      <a:pPr algn="ctr">
                        <a:spcAft>
                          <a:spcPts val="0"/>
                        </a:spcAft>
                      </a:pPr>
                      <a:r>
                        <a:rPr lang="es-ES_tradnl" sz="600">
                          <a:effectLst/>
                        </a:rPr>
                        <a:t>POTENCIA</a:t>
                      </a:r>
                      <a:endParaRPr lang="es-ES_tradnl" sz="800">
                        <a:effectLst/>
                        <a:latin typeface="Times New Roman" panose="02020603050405020304" pitchFamily="18" charset="0"/>
                        <a:ea typeface="Calibri" panose="020F0502020204030204" pitchFamily="34" charset="0"/>
                      </a:endParaRPr>
                    </a:p>
                  </a:txBody>
                  <a:tcPr marL="47297" marR="47297" marT="0" marB="0" anchor="ctr"/>
                </a:tc>
                <a:tc>
                  <a:txBody>
                    <a:bodyPr/>
                    <a:lstStyle/>
                    <a:p>
                      <a:pPr algn="ctr">
                        <a:spcAft>
                          <a:spcPts val="0"/>
                        </a:spcAft>
                      </a:pPr>
                      <a:r>
                        <a:rPr lang="es-ES_tradnl" sz="600">
                          <a:effectLst/>
                        </a:rPr>
                        <a:t>20</a:t>
                      </a:r>
                      <a:endParaRPr lang="es-ES_tradnl" sz="800">
                        <a:effectLst/>
                        <a:latin typeface="Times New Roman" panose="02020603050405020304" pitchFamily="18" charset="0"/>
                        <a:ea typeface="Calibri" panose="020F0502020204030204" pitchFamily="34" charset="0"/>
                      </a:endParaRPr>
                    </a:p>
                  </a:txBody>
                  <a:tcPr marL="47297" marR="47297" marT="0" marB="0" anchor="ctr"/>
                </a:tc>
                <a:tc>
                  <a:txBody>
                    <a:bodyPr/>
                    <a:lstStyle/>
                    <a:p>
                      <a:pPr algn="ctr">
                        <a:spcAft>
                          <a:spcPts val="0"/>
                        </a:spcAft>
                      </a:pPr>
                      <a:r>
                        <a:rPr lang="es-ES_tradnl" sz="600">
                          <a:effectLst/>
                        </a:rPr>
                        <a:t>20</a:t>
                      </a:r>
                      <a:endParaRPr lang="es-ES_tradnl" sz="800">
                        <a:effectLst/>
                        <a:latin typeface="Times New Roman" panose="02020603050405020304" pitchFamily="18" charset="0"/>
                        <a:ea typeface="Calibri" panose="020F0502020204030204" pitchFamily="34" charset="0"/>
                      </a:endParaRPr>
                    </a:p>
                  </a:txBody>
                  <a:tcPr marL="47297" marR="47297" marT="0" marB="0" anchor="ctr"/>
                </a:tc>
              </a:tr>
              <a:tr h="178087">
                <a:tc>
                  <a:txBody>
                    <a:bodyPr/>
                    <a:lstStyle/>
                    <a:p>
                      <a:pPr algn="ctr">
                        <a:spcAft>
                          <a:spcPts val="0"/>
                        </a:spcAft>
                      </a:pPr>
                      <a:r>
                        <a:rPr lang="es-ES_tradnl" sz="600">
                          <a:effectLst/>
                        </a:rPr>
                        <a:t>PI_UIO_AMAZONASL21</a:t>
                      </a:r>
                      <a:endParaRPr lang="es-ES_tradnl" sz="800">
                        <a:effectLst/>
                        <a:latin typeface="Times New Roman" panose="02020603050405020304" pitchFamily="18" charset="0"/>
                        <a:ea typeface="Calibri" panose="020F0502020204030204" pitchFamily="34" charset="0"/>
                      </a:endParaRPr>
                    </a:p>
                  </a:txBody>
                  <a:tcPr marL="47297" marR="47297" marT="0" marB="0" anchor="ctr"/>
                </a:tc>
                <a:tc>
                  <a:txBody>
                    <a:bodyPr/>
                    <a:lstStyle/>
                    <a:p>
                      <a:pPr algn="ctr">
                        <a:spcAft>
                          <a:spcPts val="0"/>
                        </a:spcAft>
                      </a:pPr>
                      <a:r>
                        <a:rPr lang="es-ES_tradnl" sz="600">
                          <a:effectLst/>
                        </a:rPr>
                        <a:t>PI_UIO_AMAZONAS_3</a:t>
                      </a:r>
                      <a:endParaRPr lang="es-ES_tradnl" sz="800">
                        <a:effectLst/>
                        <a:latin typeface="Times New Roman" panose="02020603050405020304" pitchFamily="18" charset="0"/>
                        <a:ea typeface="Calibri" panose="020F0502020204030204" pitchFamily="34" charset="0"/>
                      </a:endParaRPr>
                    </a:p>
                  </a:txBody>
                  <a:tcPr marL="47297" marR="47297" marT="0" marB="0" anchor="ctr"/>
                </a:tc>
                <a:tc>
                  <a:txBody>
                    <a:bodyPr/>
                    <a:lstStyle/>
                    <a:p>
                      <a:pPr algn="ctr">
                        <a:spcAft>
                          <a:spcPts val="0"/>
                        </a:spcAft>
                      </a:pPr>
                      <a:r>
                        <a:rPr lang="es-ES_tradnl" sz="600">
                          <a:effectLst/>
                        </a:rPr>
                        <a:t>POTENCIA</a:t>
                      </a:r>
                      <a:endParaRPr lang="es-ES_tradnl" sz="800">
                        <a:effectLst/>
                        <a:latin typeface="Times New Roman" panose="02020603050405020304" pitchFamily="18" charset="0"/>
                        <a:ea typeface="Calibri" panose="020F0502020204030204" pitchFamily="34" charset="0"/>
                      </a:endParaRPr>
                    </a:p>
                  </a:txBody>
                  <a:tcPr marL="47297" marR="47297" marT="0" marB="0" anchor="ctr"/>
                </a:tc>
                <a:tc>
                  <a:txBody>
                    <a:bodyPr/>
                    <a:lstStyle/>
                    <a:p>
                      <a:pPr algn="ctr">
                        <a:spcAft>
                          <a:spcPts val="0"/>
                        </a:spcAft>
                      </a:pPr>
                      <a:r>
                        <a:rPr lang="es-ES_tradnl" sz="600">
                          <a:effectLst/>
                        </a:rPr>
                        <a:t>20</a:t>
                      </a:r>
                      <a:endParaRPr lang="es-ES_tradnl" sz="800">
                        <a:effectLst/>
                        <a:latin typeface="Times New Roman" panose="02020603050405020304" pitchFamily="18" charset="0"/>
                        <a:ea typeface="Calibri" panose="020F0502020204030204" pitchFamily="34" charset="0"/>
                      </a:endParaRPr>
                    </a:p>
                  </a:txBody>
                  <a:tcPr marL="47297" marR="47297" marT="0" marB="0" anchor="ctr"/>
                </a:tc>
                <a:tc>
                  <a:txBody>
                    <a:bodyPr/>
                    <a:lstStyle/>
                    <a:p>
                      <a:pPr algn="ctr">
                        <a:spcAft>
                          <a:spcPts val="0"/>
                        </a:spcAft>
                      </a:pPr>
                      <a:r>
                        <a:rPr lang="es-ES_tradnl" sz="600">
                          <a:effectLst/>
                        </a:rPr>
                        <a:t>20</a:t>
                      </a:r>
                      <a:endParaRPr lang="es-ES_tradnl" sz="800">
                        <a:effectLst/>
                        <a:latin typeface="Times New Roman" panose="02020603050405020304" pitchFamily="18" charset="0"/>
                        <a:ea typeface="Calibri" panose="020F0502020204030204" pitchFamily="34" charset="0"/>
                      </a:endParaRPr>
                    </a:p>
                  </a:txBody>
                  <a:tcPr marL="47297" marR="47297" marT="0" marB="0" anchor="ctr"/>
                </a:tc>
              </a:tr>
              <a:tr h="178087">
                <a:tc>
                  <a:txBody>
                    <a:bodyPr/>
                    <a:lstStyle/>
                    <a:p>
                      <a:pPr algn="ctr">
                        <a:spcAft>
                          <a:spcPts val="0"/>
                        </a:spcAft>
                      </a:pPr>
                      <a:r>
                        <a:rPr lang="es-ES_tradnl" sz="600">
                          <a:effectLst/>
                        </a:rPr>
                        <a:t>PI_UIO_ATAHUALPAL21</a:t>
                      </a:r>
                      <a:endParaRPr lang="es-ES_tradnl" sz="800">
                        <a:effectLst/>
                        <a:latin typeface="Times New Roman" panose="02020603050405020304" pitchFamily="18" charset="0"/>
                        <a:ea typeface="Calibri" panose="020F0502020204030204" pitchFamily="34" charset="0"/>
                      </a:endParaRPr>
                    </a:p>
                  </a:txBody>
                  <a:tcPr marL="47297" marR="47297" marT="0" marB="0" anchor="ctr"/>
                </a:tc>
                <a:tc>
                  <a:txBody>
                    <a:bodyPr/>
                    <a:lstStyle/>
                    <a:p>
                      <a:pPr algn="ctr">
                        <a:spcAft>
                          <a:spcPts val="0"/>
                        </a:spcAft>
                      </a:pPr>
                      <a:r>
                        <a:rPr lang="es-ES_tradnl" sz="600">
                          <a:effectLst/>
                        </a:rPr>
                        <a:t>PI_UIO_ATAHUALPA_1</a:t>
                      </a:r>
                      <a:endParaRPr lang="es-ES_tradnl" sz="800">
                        <a:effectLst/>
                        <a:latin typeface="Times New Roman" panose="02020603050405020304" pitchFamily="18" charset="0"/>
                        <a:ea typeface="Calibri" panose="020F0502020204030204" pitchFamily="34" charset="0"/>
                      </a:endParaRPr>
                    </a:p>
                  </a:txBody>
                  <a:tcPr marL="47297" marR="47297" marT="0" marB="0" anchor="ctr"/>
                </a:tc>
                <a:tc>
                  <a:txBody>
                    <a:bodyPr/>
                    <a:lstStyle/>
                    <a:p>
                      <a:pPr algn="ctr">
                        <a:spcAft>
                          <a:spcPts val="0"/>
                        </a:spcAft>
                      </a:pPr>
                      <a:r>
                        <a:rPr lang="es-ES_tradnl" sz="600">
                          <a:effectLst/>
                        </a:rPr>
                        <a:t>E-TILT</a:t>
                      </a:r>
                      <a:endParaRPr lang="es-ES_tradnl" sz="800">
                        <a:effectLst/>
                        <a:latin typeface="Times New Roman" panose="02020603050405020304" pitchFamily="18" charset="0"/>
                        <a:ea typeface="Calibri" panose="020F0502020204030204" pitchFamily="34" charset="0"/>
                      </a:endParaRPr>
                    </a:p>
                  </a:txBody>
                  <a:tcPr marL="47297" marR="47297" marT="0" marB="0" anchor="ctr"/>
                </a:tc>
                <a:tc>
                  <a:txBody>
                    <a:bodyPr/>
                    <a:lstStyle/>
                    <a:p>
                      <a:pPr algn="ctr">
                        <a:spcAft>
                          <a:spcPts val="0"/>
                        </a:spcAft>
                      </a:pPr>
                      <a:r>
                        <a:rPr lang="es-ES_tradnl" sz="600">
                          <a:effectLst/>
                        </a:rPr>
                        <a:t>0</a:t>
                      </a:r>
                      <a:endParaRPr lang="es-ES_tradnl" sz="800">
                        <a:effectLst/>
                        <a:latin typeface="Times New Roman" panose="02020603050405020304" pitchFamily="18" charset="0"/>
                        <a:ea typeface="Calibri" panose="020F0502020204030204" pitchFamily="34" charset="0"/>
                      </a:endParaRPr>
                    </a:p>
                  </a:txBody>
                  <a:tcPr marL="47297" marR="47297" marT="0" marB="0" anchor="ctr"/>
                </a:tc>
                <a:tc>
                  <a:txBody>
                    <a:bodyPr/>
                    <a:lstStyle/>
                    <a:p>
                      <a:pPr algn="ctr">
                        <a:spcAft>
                          <a:spcPts val="0"/>
                        </a:spcAft>
                      </a:pPr>
                      <a:r>
                        <a:rPr lang="es-ES_tradnl" sz="600">
                          <a:effectLst/>
                        </a:rPr>
                        <a:t>3</a:t>
                      </a:r>
                      <a:endParaRPr lang="es-ES_tradnl" sz="800">
                        <a:effectLst/>
                        <a:latin typeface="Times New Roman" panose="02020603050405020304" pitchFamily="18" charset="0"/>
                        <a:ea typeface="Calibri" panose="020F0502020204030204" pitchFamily="34" charset="0"/>
                      </a:endParaRPr>
                    </a:p>
                  </a:txBody>
                  <a:tcPr marL="47297" marR="47297" marT="0" marB="0" anchor="ctr"/>
                </a:tc>
              </a:tr>
              <a:tr h="178087">
                <a:tc>
                  <a:txBody>
                    <a:bodyPr/>
                    <a:lstStyle/>
                    <a:p>
                      <a:pPr algn="ctr">
                        <a:spcAft>
                          <a:spcPts val="0"/>
                        </a:spcAft>
                      </a:pPr>
                      <a:r>
                        <a:rPr lang="es-ES_tradnl" sz="600">
                          <a:effectLst/>
                        </a:rPr>
                        <a:t>PI_UIO_ATAHUALPAL21</a:t>
                      </a:r>
                      <a:endParaRPr lang="es-ES_tradnl" sz="800">
                        <a:effectLst/>
                        <a:latin typeface="Times New Roman" panose="02020603050405020304" pitchFamily="18" charset="0"/>
                        <a:ea typeface="Calibri" panose="020F0502020204030204" pitchFamily="34" charset="0"/>
                      </a:endParaRPr>
                    </a:p>
                  </a:txBody>
                  <a:tcPr marL="47297" marR="47297" marT="0" marB="0" anchor="ctr"/>
                </a:tc>
                <a:tc>
                  <a:txBody>
                    <a:bodyPr/>
                    <a:lstStyle/>
                    <a:p>
                      <a:pPr algn="ctr">
                        <a:spcAft>
                          <a:spcPts val="0"/>
                        </a:spcAft>
                      </a:pPr>
                      <a:r>
                        <a:rPr lang="es-ES_tradnl" sz="600">
                          <a:effectLst/>
                        </a:rPr>
                        <a:t>PI_UIO_ATAHUALPA_1</a:t>
                      </a:r>
                      <a:endParaRPr lang="es-ES_tradnl" sz="800">
                        <a:effectLst/>
                        <a:latin typeface="Times New Roman" panose="02020603050405020304" pitchFamily="18" charset="0"/>
                        <a:ea typeface="Calibri" panose="020F0502020204030204" pitchFamily="34" charset="0"/>
                      </a:endParaRPr>
                    </a:p>
                  </a:txBody>
                  <a:tcPr marL="47297" marR="47297" marT="0" marB="0" anchor="ctr"/>
                </a:tc>
                <a:tc>
                  <a:txBody>
                    <a:bodyPr/>
                    <a:lstStyle/>
                    <a:p>
                      <a:pPr algn="ctr">
                        <a:spcAft>
                          <a:spcPts val="0"/>
                        </a:spcAft>
                      </a:pPr>
                      <a:r>
                        <a:rPr lang="es-ES_tradnl" sz="600">
                          <a:effectLst/>
                        </a:rPr>
                        <a:t>POTENCIA</a:t>
                      </a:r>
                      <a:endParaRPr lang="es-ES_tradnl" sz="800">
                        <a:effectLst/>
                        <a:latin typeface="Times New Roman" panose="02020603050405020304" pitchFamily="18" charset="0"/>
                        <a:ea typeface="Calibri" panose="020F0502020204030204" pitchFamily="34" charset="0"/>
                      </a:endParaRPr>
                    </a:p>
                  </a:txBody>
                  <a:tcPr marL="47297" marR="47297" marT="0" marB="0" anchor="ctr"/>
                </a:tc>
                <a:tc>
                  <a:txBody>
                    <a:bodyPr/>
                    <a:lstStyle/>
                    <a:p>
                      <a:pPr algn="ctr">
                        <a:spcAft>
                          <a:spcPts val="0"/>
                        </a:spcAft>
                      </a:pPr>
                      <a:r>
                        <a:rPr lang="es-ES_tradnl" sz="600">
                          <a:effectLst/>
                        </a:rPr>
                        <a:t>40</a:t>
                      </a:r>
                      <a:endParaRPr lang="es-ES_tradnl" sz="800">
                        <a:effectLst/>
                        <a:latin typeface="Times New Roman" panose="02020603050405020304" pitchFamily="18" charset="0"/>
                        <a:ea typeface="Calibri" panose="020F0502020204030204" pitchFamily="34" charset="0"/>
                      </a:endParaRPr>
                    </a:p>
                  </a:txBody>
                  <a:tcPr marL="47297" marR="47297" marT="0" marB="0" anchor="ctr"/>
                </a:tc>
                <a:tc>
                  <a:txBody>
                    <a:bodyPr/>
                    <a:lstStyle/>
                    <a:p>
                      <a:pPr algn="ctr">
                        <a:spcAft>
                          <a:spcPts val="0"/>
                        </a:spcAft>
                      </a:pPr>
                      <a:r>
                        <a:rPr lang="es-ES_tradnl" sz="600">
                          <a:effectLst/>
                        </a:rPr>
                        <a:t>20</a:t>
                      </a:r>
                      <a:endParaRPr lang="es-ES_tradnl" sz="800">
                        <a:effectLst/>
                        <a:latin typeface="Times New Roman" panose="02020603050405020304" pitchFamily="18" charset="0"/>
                        <a:ea typeface="Calibri" panose="020F0502020204030204" pitchFamily="34" charset="0"/>
                      </a:endParaRPr>
                    </a:p>
                  </a:txBody>
                  <a:tcPr marL="47297" marR="47297" marT="0" marB="0" anchor="ctr"/>
                </a:tc>
              </a:tr>
              <a:tr h="178087">
                <a:tc>
                  <a:txBody>
                    <a:bodyPr/>
                    <a:lstStyle/>
                    <a:p>
                      <a:pPr algn="ctr">
                        <a:spcAft>
                          <a:spcPts val="0"/>
                        </a:spcAft>
                      </a:pPr>
                      <a:r>
                        <a:rPr lang="es-ES_tradnl" sz="600">
                          <a:effectLst/>
                        </a:rPr>
                        <a:t>PI_UIO_ATAHUALPAL21</a:t>
                      </a:r>
                      <a:endParaRPr lang="es-ES_tradnl" sz="800">
                        <a:effectLst/>
                        <a:latin typeface="Times New Roman" panose="02020603050405020304" pitchFamily="18" charset="0"/>
                        <a:ea typeface="Calibri" panose="020F0502020204030204" pitchFamily="34" charset="0"/>
                      </a:endParaRPr>
                    </a:p>
                  </a:txBody>
                  <a:tcPr marL="47297" marR="47297" marT="0" marB="0" anchor="ctr"/>
                </a:tc>
                <a:tc>
                  <a:txBody>
                    <a:bodyPr/>
                    <a:lstStyle/>
                    <a:p>
                      <a:pPr algn="ctr">
                        <a:spcAft>
                          <a:spcPts val="0"/>
                        </a:spcAft>
                      </a:pPr>
                      <a:r>
                        <a:rPr lang="es-ES_tradnl" sz="600">
                          <a:effectLst/>
                        </a:rPr>
                        <a:t>PI_UIO_ATAHUALPA_2</a:t>
                      </a:r>
                      <a:endParaRPr lang="es-ES_tradnl" sz="800">
                        <a:effectLst/>
                        <a:latin typeface="Times New Roman" panose="02020603050405020304" pitchFamily="18" charset="0"/>
                        <a:ea typeface="Calibri" panose="020F0502020204030204" pitchFamily="34" charset="0"/>
                      </a:endParaRPr>
                    </a:p>
                  </a:txBody>
                  <a:tcPr marL="47297" marR="47297" marT="0" marB="0" anchor="ctr"/>
                </a:tc>
                <a:tc>
                  <a:txBody>
                    <a:bodyPr/>
                    <a:lstStyle/>
                    <a:p>
                      <a:pPr algn="ctr">
                        <a:spcAft>
                          <a:spcPts val="0"/>
                        </a:spcAft>
                      </a:pPr>
                      <a:r>
                        <a:rPr lang="es-ES_tradnl" sz="600">
                          <a:effectLst/>
                        </a:rPr>
                        <a:t>POTENCIA</a:t>
                      </a:r>
                      <a:endParaRPr lang="es-ES_tradnl" sz="800">
                        <a:effectLst/>
                        <a:latin typeface="Times New Roman" panose="02020603050405020304" pitchFamily="18" charset="0"/>
                        <a:ea typeface="Calibri" panose="020F0502020204030204" pitchFamily="34" charset="0"/>
                      </a:endParaRPr>
                    </a:p>
                  </a:txBody>
                  <a:tcPr marL="47297" marR="47297" marT="0" marB="0" anchor="ctr"/>
                </a:tc>
                <a:tc>
                  <a:txBody>
                    <a:bodyPr/>
                    <a:lstStyle/>
                    <a:p>
                      <a:pPr algn="ctr">
                        <a:spcAft>
                          <a:spcPts val="0"/>
                        </a:spcAft>
                      </a:pPr>
                      <a:r>
                        <a:rPr lang="es-ES_tradnl" sz="600">
                          <a:effectLst/>
                        </a:rPr>
                        <a:t>40</a:t>
                      </a:r>
                      <a:endParaRPr lang="es-ES_tradnl" sz="800">
                        <a:effectLst/>
                        <a:latin typeface="Times New Roman" panose="02020603050405020304" pitchFamily="18" charset="0"/>
                        <a:ea typeface="Calibri" panose="020F0502020204030204" pitchFamily="34" charset="0"/>
                      </a:endParaRPr>
                    </a:p>
                  </a:txBody>
                  <a:tcPr marL="47297" marR="47297" marT="0" marB="0" anchor="ctr"/>
                </a:tc>
                <a:tc>
                  <a:txBody>
                    <a:bodyPr/>
                    <a:lstStyle/>
                    <a:p>
                      <a:pPr algn="ctr">
                        <a:spcAft>
                          <a:spcPts val="0"/>
                        </a:spcAft>
                      </a:pPr>
                      <a:r>
                        <a:rPr lang="es-ES_tradnl" sz="600">
                          <a:effectLst/>
                        </a:rPr>
                        <a:t>20</a:t>
                      </a:r>
                      <a:endParaRPr lang="es-ES_tradnl" sz="800">
                        <a:effectLst/>
                        <a:latin typeface="Times New Roman" panose="02020603050405020304" pitchFamily="18" charset="0"/>
                        <a:ea typeface="Calibri" panose="020F0502020204030204" pitchFamily="34" charset="0"/>
                      </a:endParaRPr>
                    </a:p>
                  </a:txBody>
                  <a:tcPr marL="47297" marR="47297" marT="0" marB="0" anchor="ctr"/>
                </a:tc>
              </a:tr>
              <a:tr h="178087">
                <a:tc>
                  <a:txBody>
                    <a:bodyPr/>
                    <a:lstStyle/>
                    <a:p>
                      <a:pPr algn="ctr">
                        <a:spcAft>
                          <a:spcPts val="0"/>
                        </a:spcAft>
                      </a:pPr>
                      <a:r>
                        <a:rPr lang="es-ES_tradnl" sz="600">
                          <a:effectLst/>
                        </a:rPr>
                        <a:t>PI_UIO_ATAHUALPAL21</a:t>
                      </a:r>
                      <a:endParaRPr lang="es-ES_tradnl" sz="800">
                        <a:effectLst/>
                        <a:latin typeface="Times New Roman" panose="02020603050405020304" pitchFamily="18" charset="0"/>
                        <a:ea typeface="Calibri" panose="020F0502020204030204" pitchFamily="34" charset="0"/>
                      </a:endParaRPr>
                    </a:p>
                  </a:txBody>
                  <a:tcPr marL="47297" marR="47297" marT="0" marB="0" anchor="ctr"/>
                </a:tc>
                <a:tc>
                  <a:txBody>
                    <a:bodyPr/>
                    <a:lstStyle/>
                    <a:p>
                      <a:pPr algn="ctr">
                        <a:spcAft>
                          <a:spcPts val="0"/>
                        </a:spcAft>
                      </a:pPr>
                      <a:r>
                        <a:rPr lang="es-ES_tradnl" sz="600">
                          <a:effectLst/>
                        </a:rPr>
                        <a:t>PI_UIO_ATAHUALPA_3</a:t>
                      </a:r>
                      <a:endParaRPr lang="es-ES_tradnl" sz="800">
                        <a:effectLst/>
                        <a:latin typeface="Times New Roman" panose="02020603050405020304" pitchFamily="18" charset="0"/>
                        <a:ea typeface="Calibri" panose="020F0502020204030204" pitchFamily="34" charset="0"/>
                      </a:endParaRPr>
                    </a:p>
                  </a:txBody>
                  <a:tcPr marL="47297" marR="47297" marT="0" marB="0" anchor="ctr"/>
                </a:tc>
                <a:tc>
                  <a:txBody>
                    <a:bodyPr/>
                    <a:lstStyle/>
                    <a:p>
                      <a:pPr algn="ctr">
                        <a:spcAft>
                          <a:spcPts val="0"/>
                        </a:spcAft>
                      </a:pPr>
                      <a:r>
                        <a:rPr lang="es-ES_tradnl" sz="600">
                          <a:effectLst/>
                        </a:rPr>
                        <a:t>POTENCIA</a:t>
                      </a:r>
                      <a:endParaRPr lang="es-ES_tradnl" sz="800">
                        <a:effectLst/>
                        <a:latin typeface="Times New Roman" panose="02020603050405020304" pitchFamily="18" charset="0"/>
                        <a:ea typeface="Calibri" panose="020F0502020204030204" pitchFamily="34" charset="0"/>
                      </a:endParaRPr>
                    </a:p>
                  </a:txBody>
                  <a:tcPr marL="47297" marR="47297" marT="0" marB="0" anchor="ctr"/>
                </a:tc>
                <a:tc>
                  <a:txBody>
                    <a:bodyPr/>
                    <a:lstStyle/>
                    <a:p>
                      <a:pPr algn="ctr">
                        <a:spcAft>
                          <a:spcPts val="0"/>
                        </a:spcAft>
                      </a:pPr>
                      <a:r>
                        <a:rPr lang="es-ES_tradnl" sz="600">
                          <a:effectLst/>
                        </a:rPr>
                        <a:t>20</a:t>
                      </a:r>
                      <a:endParaRPr lang="es-ES_tradnl" sz="800">
                        <a:effectLst/>
                        <a:latin typeface="Times New Roman" panose="02020603050405020304" pitchFamily="18" charset="0"/>
                        <a:ea typeface="Calibri" panose="020F0502020204030204" pitchFamily="34" charset="0"/>
                      </a:endParaRPr>
                    </a:p>
                  </a:txBody>
                  <a:tcPr marL="47297" marR="47297" marT="0" marB="0" anchor="ctr"/>
                </a:tc>
                <a:tc>
                  <a:txBody>
                    <a:bodyPr/>
                    <a:lstStyle/>
                    <a:p>
                      <a:pPr algn="ctr">
                        <a:spcAft>
                          <a:spcPts val="0"/>
                        </a:spcAft>
                      </a:pPr>
                      <a:r>
                        <a:rPr lang="es-ES_tradnl" sz="600">
                          <a:effectLst/>
                        </a:rPr>
                        <a:t>20</a:t>
                      </a:r>
                      <a:endParaRPr lang="es-ES_tradnl" sz="800">
                        <a:effectLst/>
                        <a:latin typeface="Times New Roman" panose="02020603050405020304" pitchFamily="18" charset="0"/>
                        <a:ea typeface="Calibri" panose="020F0502020204030204" pitchFamily="34" charset="0"/>
                      </a:endParaRPr>
                    </a:p>
                  </a:txBody>
                  <a:tcPr marL="47297" marR="47297" marT="0" marB="0" anchor="ctr"/>
                </a:tc>
              </a:tr>
              <a:tr h="178087">
                <a:tc>
                  <a:txBody>
                    <a:bodyPr/>
                    <a:lstStyle/>
                    <a:p>
                      <a:pPr algn="ctr">
                        <a:spcAft>
                          <a:spcPts val="0"/>
                        </a:spcAft>
                      </a:pPr>
                      <a:r>
                        <a:rPr lang="es-ES_tradnl" sz="600">
                          <a:effectLst/>
                        </a:rPr>
                        <a:t>PI_UIO_BATAN_ALTOL21</a:t>
                      </a:r>
                      <a:endParaRPr lang="es-ES_tradnl" sz="800">
                        <a:effectLst/>
                        <a:latin typeface="Times New Roman" panose="02020603050405020304" pitchFamily="18" charset="0"/>
                        <a:ea typeface="Calibri" panose="020F0502020204030204" pitchFamily="34" charset="0"/>
                      </a:endParaRPr>
                    </a:p>
                  </a:txBody>
                  <a:tcPr marL="47297" marR="47297" marT="0" marB="0" anchor="ctr"/>
                </a:tc>
                <a:tc>
                  <a:txBody>
                    <a:bodyPr/>
                    <a:lstStyle/>
                    <a:p>
                      <a:pPr algn="ctr">
                        <a:spcAft>
                          <a:spcPts val="0"/>
                        </a:spcAft>
                      </a:pPr>
                      <a:r>
                        <a:rPr lang="es-ES_tradnl" sz="600">
                          <a:effectLst/>
                        </a:rPr>
                        <a:t>PI_UIO_BATAN_ALTO_1</a:t>
                      </a:r>
                      <a:endParaRPr lang="es-ES_tradnl" sz="800">
                        <a:effectLst/>
                        <a:latin typeface="Times New Roman" panose="02020603050405020304" pitchFamily="18" charset="0"/>
                        <a:ea typeface="Calibri" panose="020F0502020204030204" pitchFamily="34" charset="0"/>
                      </a:endParaRPr>
                    </a:p>
                  </a:txBody>
                  <a:tcPr marL="47297" marR="47297" marT="0" marB="0" anchor="ctr"/>
                </a:tc>
                <a:tc>
                  <a:txBody>
                    <a:bodyPr/>
                    <a:lstStyle/>
                    <a:p>
                      <a:pPr algn="ctr">
                        <a:spcAft>
                          <a:spcPts val="0"/>
                        </a:spcAft>
                      </a:pPr>
                      <a:r>
                        <a:rPr lang="es-ES_tradnl" sz="600">
                          <a:effectLst/>
                        </a:rPr>
                        <a:t>AZIMUTH</a:t>
                      </a:r>
                      <a:endParaRPr lang="es-ES_tradnl" sz="800">
                        <a:effectLst/>
                        <a:latin typeface="Times New Roman" panose="02020603050405020304" pitchFamily="18" charset="0"/>
                        <a:ea typeface="Calibri" panose="020F0502020204030204" pitchFamily="34" charset="0"/>
                      </a:endParaRPr>
                    </a:p>
                  </a:txBody>
                  <a:tcPr marL="47297" marR="47297" marT="0" marB="0" anchor="ctr"/>
                </a:tc>
                <a:tc>
                  <a:txBody>
                    <a:bodyPr/>
                    <a:lstStyle/>
                    <a:p>
                      <a:pPr algn="ctr">
                        <a:spcAft>
                          <a:spcPts val="0"/>
                        </a:spcAft>
                      </a:pPr>
                      <a:r>
                        <a:rPr lang="es-ES_tradnl" sz="600">
                          <a:effectLst/>
                        </a:rPr>
                        <a:t>20</a:t>
                      </a:r>
                      <a:endParaRPr lang="es-ES_tradnl" sz="800">
                        <a:effectLst/>
                        <a:latin typeface="Times New Roman" panose="02020603050405020304" pitchFamily="18" charset="0"/>
                        <a:ea typeface="Calibri" panose="020F0502020204030204" pitchFamily="34" charset="0"/>
                      </a:endParaRPr>
                    </a:p>
                  </a:txBody>
                  <a:tcPr marL="47297" marR="47297" marT="0" marB="0" anchor="ctr"/>
                </a:tc>
                <a:tc>
                  <a:txBody>
                    <a:bodyPr/>
                    <a:lstStyle/>
                    <a:p>
                      <a:pPr algn="ctr">
                        <a:spcAft>
                          <a:spcPts val="0"/>
                        </a:spcAft>
                      </a:pPr>
                      <a:r>
                        <a:rPr lang="es-ES_tradnl" sz="600">
                          <a:effectLst/>
                        </a:rPr>
                        <a:t>30</a:t>
                      </a:r>
                      <a:endParaRPr lang="es-ES_tradnl" sz="800">
                        <a:effectLst/>
                        <a:latin typeface="Times New Roman" panose="02020603050405020304" pitchFamily="18" charset="0"/>
                        <a:ea typeface="Calibri" panose="020F0502020204030204" pitchFamily="34" charset="0"/>
                      </a:endParaRPr>
                    </a:p>
                  </a:txBody>
                  <a:tcPr marL="47297" marR="47297" marT="0" marB="0" anchor="ctr"/>
                </a:tc>
              </a:tr>
              <a:tr h="178087">
                <a:tc>
                  <a:txBody>
                    <a:bodyPr/>
                    <a:lstStyle/>
                    <a:p>
                      <a:pPr algn="ctr">
                        <a:spcAft>
                          <a:spcPts val="0"/>
                        </a:spcAft>
                      </a:pPr>
                      <a:r>
                        <a:rPr lang="es-ES_tradnl" sz="600">
                          <a:effectLst/>
                        </a:rPr>
                        <a:t>PI_UIO_BATAN_ALTOL21</a:t>
                      </a:r>
                      <a:endParaRPr lang="es-ES_tradnl" sz="800">
                        <a:effectLst/>
                        <a:latin typeface="Times New Roman" panose="02020603050405020304" pitchFamily="18" charset="0"/>
                        <a:ea typeface="Calibri" panose="020F0502020204030204" pitchFamily="34" charset="0"/>
                      </a:endParaRPr>
                    </a:p>
                  </a:txBody>
                  <a:tcPr marL="47297" marR="47297" marT="0" marB="0" anchor="ctr"/>
                </a:tc>
                <a:tc>
                  <a:txBody>
                    <a:bodyPr/>
                    <a:lstStyle/>
                    <a:p>
                      <a:pPr algn="ctr">
                        <a:spcAft>
                          <a:spcPts val="0"/>
                        </a:spcAft>
                      </a:pPr>
                      <a:r>
                        <a:rPr lang="es-ES_tradnl" sz="600">
                          <a:effectLst/>
                        </a:rPr>
                        <a:t>PI_UIO_BATAN_ALTO_1</a:t>
                      </a:r>
                      <a:endParaRPr lang="es-ES_tradnl" sz="800">
                        <a:effectLst/>
                        <a:latin typeface="Times New Roman" panose="02020603050405020304" pitchFamily="18" charset="0"/>
                        <a:ea typeface="Calibri" panose="020F0502020204030204" pitchFamily="34" charset="0"/>
                      </a:endParaRPr>
                    </a:p>
                  </a:txBody>
                  <a:tcPr marL="47297" marR="47297" marT="0" marB="0" anchor="ctr"/>
                </a:tc>
                <a:tc>
                  <a:txBody>
                    <a:bodyPr/>
                    <a:lstStyle/>
                    <a:p>
                      <a:pPr algn="ctr">
                        <a:spcAft>
                          <a:spcPts val="0"/>
                        </a:spcAft>
                      </a:pPr>
                      <a:r>
                        <a:rPr lang="es-ES_tradnl" sz="600">
                          <a:effectLst/>
                        </a:rPr>
                        <a:t>M-TILT</a:t>
                      </a:r>
                      <a:endParaRPr lang="es-ES_tradnl" sz="800">
                        <a:effectLst/>
                        <a:latin typeface="Times New Roman" panose="02020603050405020304" pitchFamily="18" charset="0"/>
                        <a:ea typeface="Calibri" panose="020F0502020204030204" pitchFamily="34" charset="0"/>
                      </a:endParaRPr>
                    </a:p>
                  </a:txBody>
                  <a:tcPr marL="47297" marR="47297" marT="0" marB="0" anchor="ctr"/>
                </a:tc>
                <a:tc>
                  <a:txBody>
                    <a:bodyPr/>
                    <a:lstStyle/>
                    <a:p>
                      <a:pPr algn="ctr">
                        <a:spcAft>
                          <a:spcPts val="0"/>
                        </a:spcAft>
                      </a:pPr>
                      <a:r>
                        <a:rPr lang="es-ES_tradnl" sz="600">
                          <a:effectLst/>
                        </a:rPr>
                        <a:t>0</a:t>
                      </a:r>
                      <a:endParaRPr lang="es-ES_tradnl" sz="800">
                        <a:effectLst/>
                        <a:latin typeface="Times New Roman" panose="02020603050405020304" pitchFamily="18" charset="0"/>
                        <a:ea typeface="Calibri" panose="020F0502020204030204" pitchFamily="34" charset="0"/>
                      </a:endParaRPr>
                    </a:p>
                  </a:txBody>
                  <a:tcPr marL="47297" marR="47297" marT="0" marB="0" anchor="ctr"/>
                </a:tc>
                <a:tc>
                  <a:txBody>
                    <a:bodyPr/>
                    <a:lstStyle/>
                    <a:p>
                      <a:pPr algn="ctr">
                        <a:spcAft>
                          <a:spcPts val="0"/>
                        </a:spcAft>
                      </a:pPr>
                      <a:r>
                        <a:rPr lang="es-ES_tradnl" sz="600">
                          <a:effectLst/>
                        </a:rPr>
                        <a:t>-1</a:t>
                      </a:r>
                      <a:endParaRPr lang="es-ES_tradnl" sz="800">
                        <a:effectLst/>
                        <a:latin typeface="Times New Roman" panose="02020603050405020304" pitchFamily="18" charset="0"/>
                        <a:ea typeface="Calibri" panose="020F0502020204030204" pitchFamily="34" charset="0"/>
                      </a:endParaRPr>
                    </a:p>
                  </a:txBody>
                  <a:tcPr marL="47297" marR="47297" marT="0" marB="0" anchor="ctr"/>
                </a:tc>
              </a:tr>
              <a:tr h="178087">
                <a:tc>
                  <a:txBody>
                    <a:bodyPr/>
                    <a:lstStyle/>
                    <a:p>
                      <a:pPr algn="ctr">
                        <a:spcAft>
                          <a:spcPts val="0"/>
                        </a:spcAft>
                      </a:pPr>
                      <a:r>
                        <a:rPr lang="es-ES_tradnl" sz="600">
                          <a:effectLst/>
                        </a:rPr>
                        <a:t>PI_UIO_BATAN_ALTOL21</a:t>
                      </a:r>
                      <a:endParaRPr lang="es-ES_tradnl" sz="800">
                        <a:effectLst/>
                        <a:latin typeface="Times New Roman" panose="02020603050405020304" pitchFamily="18" charset="0"/>
                        <a:ea typeface="Calibri" panose="020F0502020204030204" pitchFamily="34" charset="0"/>
                      </a:endParaRPr>
                    </a:p>
                  </a:txBody>
                  <a:tcPr marL="47297" marR="47297" marT="0" marB="0" anchor="ctr"/>
                </a:tc>
                <a:tc>
                  <a:txBody>
                    <a:bodyPr/>
                    <a:lstStyle/>
                    <a:p>
                      <a:pPr algn="ctr">
                        <a:spcAft>
                          <a:spcPts val="0"/>
                        </a:spcAft>
                      </a:pPr>
                      <a:r>
                        <a:rPr lang="es-ES_tradnl" sz="600">
                          <a:effectLst/>
                        </a:rPr>
                        <a:t>PI_UIO_BATAN_ALTO_1</a:t>
                      </a:r>
                      <a:endParaRPr lang="es-ES_tradnl" sz="800">
                        <a:effectLst/>
                        <a:latin typeface="Times New Roman" panose="02020603050405020304" pitchFamily="18" charset="0"/>
                        <a:ea typeface="Calibri" panose="020F0502020204030204" pitchFamily="34" charset="0"/>
                      </a:endParaRPr>
                    </a:p>
                  </a:txBody>
                  <a:tcPr marL="47297" marR="47297" marT="0" marB="0" anchor="ctr"/>
                </a:tc>
                <a:tc>
                  <a:txBody>
                    <a:bodyPr/>
                    <a:lstStyle/>
                    <a:p>
                      <a:pPr algn="ctr">
                        <a:spcAft>
                          <a:spcPts val="0"/>
                        </a:spcAft>
                      </a:pPr>
                      <a:r>
                        <a:rPr lang="es-ES_tradnl" sz="600">
                          <a:effectLst/>
                        </a:rPr>
                        <a:t>M-TILT</a:t>
                      </a:r>
                      <a:endParaRPr lang="es-ES_tradnl" sz="800">
                        <a:effectLst/>
                        <a:latin typeface="Times New Roman" panose="02020603050405020304" pitchFamily="18" charset="0"/>
                        <a:ea typeface="Calibri" panose="020F0502020204030204" pitchFamily="34" charset="0"/>
                      </a:endParaRPr>
                    </a:p>
                  </a:txBody>
                  <a:tcPr marL="47297" marR="47297" marT="0" marB="0" anchor="ctr"/>
                </a:tc>
                <a:tc>
                  <a:txBody>
                    <a:bodyPr/>
                    <a:lstStyle/>
                    <a:p>
                      <a:pPr algn="ctr">
                        <a:spcAft>
                          <a:spcPts val="0"/>
                        </a:spcAft>
                      </a:pPr>
                      <a:r>
                        <a:rPr lang="es-ES_tradnl" sz="600">
                          <a:effectLst/>
                        </a:rPr>
                        <a:t>-5</a:t>
                      </a:r>
                      <a:endParaRPr lang="es-ES_tradnl" sz="800">
                        <a:effectLst/>
                        <a:latin typeface="Times New Roman" panose="02020603050405020304" pitchFamily="18" charset="0"/>
                        <a:ea typeface="Calibri" panose="020F0502020204030204" pitchFamily="34" charset="0"/>
                      </a:endParaRPr>
                    </a:p>
                  </a:txBody>
                  <a:tcPr marL="47297" marR="47297" marT="0" marB="0" anchor="ctr"/>
                </a:tc>
                <a:tc>
                  <a:txBody>
                    <a:bodyPr/>
                    <a:lstStyle/>
                    <a:p>
                      <a:pPr algn="ctr">
                        <a:spcAft>
                          <a:spcPts val="0"/>
                        </a:spcAft>
                      </a:pPr>
                      <a:r>
                        <a:rPr lang="es-ES_tradnl" sz="600">
                          <a:effectLst/>
                        </a:rPr>
                        <a:t>-3</a:t>
                      </a:r>
                      <a:endParaRPr lang="es-ES_tradnl" sz="800">
                        <a:effectLst/>
                        <a:latin typeface="Times New Roman" panose="02020603050405020304" pitchFamily="18" charset="0"/>
                        <a:ea typeface="Calibri" panose="020F0502020204030204" pitchFamily="34" charset="0"/>
                      </a:endParaRPr>
                    </a:p>
                  </a:txBody>
                  <a:tcPr marL="47297" marR="47297" marT="0" marB="0" anchor="ctr"/>
                </a:tc>
              </a:tr>
              <a:tr h="178087">
                <a:tc>
                  <a:txBody>
                    <a:bodyPr/>
                    <a:lstStyle/>
                    <a:p>
                      <a:pPr algn="ctr">
                        <a:spcAft>
                          <a:spcPts val="0"/>
                        </a:spcAft>
                      </a:pPr>
                      <a:r>
                        <a:rPr lang="es-ES_tradnl" sz="600">
                          <a:effectLst/>
                        </a:rPr>
                        <a:t>PI_UIO_BATAN_ALTOL21</a:t>
                      </a:r>
                      <a:endParaRPr lang="es-ES_tradnl" sz="800">
                        <a:effectLst/>
                        <a:latin typeface="Times New Roman" panose="02020603050405020304" pitchFamily="18" charset="0"/>
                        <a:ea typeface="Calibri" panose="020F0502020204030204" pitchFamily="34" charset="0"/>
                      </a:endParaRPr>
                    </a:p>
                  </a:txBody>
                  <a:tcPr marL="47297" marR="47297" marT="0" marB="0" anchor="ctr"/>
                </a:tc>
                <a:tc>
                  <a:txBody>
                    <a:bodyPr/>
                    <a:lstStyle/>
                    <a:p>
                      <a:pPr algn="ctr">
                        <a:spcAft>
                          <a:spcPts val="0"/>
                        </a:spcAft>
                      </a:pPr>
                      <a:r>
                        <a:rPr lang="es-ES_tradnl" sz="600">
                          <a:effectLst/>
                        </a:rPr>
                        <a:t>PI_UIO_BATAN_ALTO_1</a:t>
                      </a:r>
                      <a:endParaRPr lang="es-ES_tradnl" sz="800">
                        <a:effectLst/>
                        <a:latin typeface="Times New Roman" panose="02020603050405020304" pitchFamily="18" charset="0"/>
                        <a:ea typeface="Calibri" panose="020F0502020204030204" pitchFamily="34" charset="0"/>
                      </a:endParaRPr>
                    </a:p>
                  </a:txBody>
                  <a:tcPr marL="47297" marR="47297" marT="0" marB="0" anchor="ctr"/>
                </a:tc>
                <a:tc>
                  <a:txBody>
                    <a:bodyPr/>
                    <a:lstStyle/>
                    <a:p>
                      <a:pPr algn="ctr">
                        <a:spcAft>
                          <a:spcPts val="0"/>
                        </a:spcAft>
                      </a:pPr>
                      <a:r>
                        <a:rPr lang="es-ES_tradnl" sz="600">
                          <a:effectLst/>
                        </a:rPr>
                        <a:t>E-TILT</a:t>
                      </a:r>
                      <a:endParaRPr lang="es-ES_tradnl" sz="800">
                        <a:effectLst/>
                        <a:latin typeface="Times New Roman" panose="02020603050405020304" pitchFamily="18" charset="0"/>
                        <a:ea typeface="Calibri" panose="020F0502020204030204" pitchFamily="34" charset="0"/>
                      </a:endParaRPr>
                    </a:p>
                  </a:txBody>
                  <a:tcPr marL="47297" marR="47297" marT="0" marB="0" anchor="ctr"/>
                </a:tc>
                <a:tc>
                  <a:txBody>
                    <a:bodyPr/>
                    <a:lstStyle/>
                    <a:p>
                      <a:pPr algn="ctr">
                        <a:spcAft>
                          <a:spcPts val="0"/>
                        </a:spcAft>
                      </a:pPr>
                      <a:r>
                        <a:rPr lang="es-ES_tradnl" sz="600">
                          <a:effectLst/>
                        </a:rPr>
                        <a:t>4</a:t>
                      </a:r>
                      <a:endParaRPr lang="es-ES_tradnl" sz="800">
                        <a:effectLst/>
                        <a:latin typeface="Times New Roman" panose="02020603050405020304" pitchFamily="18" charset="0"/>
                        <a:ea typeface="Calibri" panose="020F0502020204030204" pitchFamily="34" charset="0"/>
                      </a:endParaRPr>
                    </a:p>
                  </a:txBody>
                  <a:tcPr marL="47297" marR="47297" marT="0" marB="0" anchor="ctr"/>
                </a:tc>
                <a:tc>
                  <a:txBody>
                    <a:bodyPr/>
                    <a:lstStyle/>
                    <a:p>
                      <a:pPr algn="ctr">
                        <a:spcAft>
                          <a:spcPts val="0"/>
                        </a:spcAft>
                      </a:pPr>
                      <a:r>
                        <a:rPr lang="es-ES_tradnl" sz="600">
                          <a:effectLst/>
                        </a:rPr>
                        <a:t>6</a:t>
                      </a:r>
                      <a:endParaRPr lang="es-ES_tradnl" sz="800">
                        <a:effectLst/>
                        <a:latin typeface="Times New Roman" panose="02020603050405020304" pitchFamily="18" charset="0"/>
                        <a:ea typeface="Calibri" panose="020F0502020204030204" pitchFamily="34" charset="0"/>
                      </a:endParaRPr>
                    </a:p>
                  </a:txBody>
                  <a:tcPr marL="47297" marR="47297" marT="0" marB="0" anchor="ctr"/>
                </a:tc>
              </a:tr>
              <a:tr h="178087">
                <a:tc>
                  <a:txBody>
                    <a:bodyPr/>
                    <a:lstStyle/>
                    <a:p>
                      <a:pPr algn="ctr">
                        <a:spcAft>
                          <a:spcPts val="0"/>
                        </a:spcAft>
                      </a:pPr>
                      <a:r>
                        <a:rPr lang="es-ES_tradnl" sz="600">
                          <a:effectLst/>
                        </a:rPr>
                        <a:t>PI_UIO_BATAN_ALTOL21</a:t>
                      </a:r>
                      <a:endParaRPr lang="es-ES_tradnl" sz="800">
                        <a:effectLst/>
                        <a:latin typeface="Times New Roman" panose="02020603050405020304" pitchFamily="18" charset="0"/>
                        <a:ea typeface="Calibri" panose="020F0502020204030204" pitchFamily="34" charset="0"/>
                      </a:endParaRPr>
                    </a:p>
                  </a:txBody>
                  <a:tcPr marL="47297" marR="47297" marT="0" marB="0" anchor="ctr"/>
                </a:tc>
                <a:tc>
                  <a:txBody>
                    <a:bodyPr/>
                    <a:lstStyle/>
                    <a:p>
                      <a:pPr algn="ctr">
                        <a:spcAft>
                          <a:spcPts val="0"/>
                        </a:spcAft>
                      </a:pPr>
                      <a:r>
                        <a:rPr lang="es-ES_tradnl" sz="600">
                          <a:effectLst/>
                        </a:rPr>
                        <a:t>PI_UIO_BATAN_ALTO_2</a:t>
                      </a:r>
                      <a:endParaRPr lang="es-ES_tradnl" sz="800">
                        <a:effectLst/>
                        <a:latin typeface="Times New Roman" panose="02020603050405020304" pitchFamily="18" charset="0"/>
                        <a:ea typeface="Calibri" panose="020F0502020204030204" pitchFamily="34" charset="0"/>
                      </a:endParaRPr>
                    </a:p>
                  </a:txBody>
                  <a:tcPr marL="47297" marR="47297" marT="0" marB="0" anchor="ctr"/>
                </a:tc>
                <a:tc>
                  <a:txBody>
                    <a:bodyPr/>
                    <a:lstStyle/>
                    <a:p>
                      <a:pPr algn="ctr">
                        <a:spcAft>
                          <a:spcPts val="0"/>
                        </a:spcAft>
                      </a:pPr>
                      <a:r>
                        <a:rPr lang="es-ES_tradnl" sz="600">
                          <a:effectLst/>
                        </a:rPr>
                        <a:t>POTENCIA</a:t>
                      </a:r>
                      <a:endParaRPr lang="es-ES_tradnl" sz="800">
                        <a:effectLst/>
                        <a:latin typeface="Times New Roman" panose="02020603050405020304" pitchFamily="18" charset="0"/>
                        <a:ea typeface="Calibri" panose="020F0502020204030204" pitchFamily="34" charset="0"/>
                      </a:endParaRPr>
                    </a:p>
                  </a:txBody>
                  <a:tcPr marL="47297" marR="47297" marT="0" marB="0" anchor="ctr"/>
                </a:tc>
                <a:tc>
                  <a:txBody>
                    <a:bodyPr/>
                    <a:lstStyle/>
                    <a:p>
                      <a:pPr algn="ctr">
                        <a:spcAft>
                          <a:spcPts val="0"/>
                        </a:spcAft>
                      </a:pPr>
                      <a:r>
                        <a:rPr lang="es-ES_tradnl" sz="600">
                          <a:effectLst/>
                        </a:rPr>
                        <a:t>40</a:t>
                      </a:r>
                      <a:endParaRPr lang="es-ES_tradnl" sz="800">
                        <a:effectLst/>
                        <a:latin typeface="Times New Roman" panose="02020603050405020304" pitchFamily="18" charset="0"/>
                        <a:ea typeface="Calibri" panose="020F0502020204030204" pitchFamily="34" charset="0"/>
                      </a:endParaRPr>
                    </a:p>
                  </a:txBody>
                  <a:tcPr marL="47297" marR="47297" marT="0" marB="0" anchor="ctr"/>
                </a:tc>
                <a:tc>
                  <a:txBody>
                    <a:bodyPr/>
                    <a:lstStyle/>
                    <a:p>
                      <a:pPr algn="ctr">
                        <a:spcAft>
                          <a:spcPts val="0"/>
                        </a:spcAft>
                      </a:pPr>
                      <a:r>
                        <a:rPr lang="es-ES_tradnl" sz="600">
                          <a:effectLst/>
                        </a:rPr>
                        <a:t>20</a:t>
                      </a:r>
                      <a:endParaRPr lang="es-ES_tradnl" sz="800">
                        <a:effectLst/>
                        <a:latin typeface="Times New Roman" panose="02020603050405020304" pitchFamily="18" charset="0"/>
                        <a:ea typeface="Calibri" panose="020F0502020204030204" pitchFamily="34" charset="0"/>
                      </a:endParaRPr>
                    </a:p>
                  </a:txBody>
                  <a:tcPr marL="47297" marR="47297" marT="0" marB="0" anchor="ctr"/>
                </a:tc>
              </a:tr>
              <a:tr h="178087">
                <a:tc>
                  <a:txBody>
                    <a:bodyPr/>
                    <a:lstStyle/>
                    <a:p>
                      <a:pPr algn="ctr">
                        <a:spcAft>
                          <a:spcPts val="0"/>
                        </a:spcAft>
                      </a:pPr>
                      <a:r>
                        <a:rPr lang="es-ES_tradnl" sz="600">
                          <a:effectLst/>
                        </a:rPr>
                        <a:t>PI_UIO_BATAN_ALTOL21</a:t>
                      </a:r>
                      <a:endParaRPr lang="es-ES_tradnl" sz="800">
                        <a:effectLst/>
                        <a:latin typeface="Times New Roman" panose="02020603050405020304" pitchFamily="18" charset="0"/>
                        <a:ea typeface="Calibri" panose="020F0502020204030204" pitchFamily="34" charset="0"/>
                      </a:endParaRPr>
                    </a:p>
                  </a:txBody>
                  <a:tcPr marL="47297" marR="47297" marT="0" marB="0" anchor="ctr"/>
                </a:tc>
                <a:tc>
                  <a:txBody>
                    <a:bodyPr/>
                    <a:lstStyle/>
                    <a:p>
                      <a:pPr algn="ctr">
                        <a:spcAft>
                          <a:spcPts val="0"/>
                        </a:spcAft>
                      </a:pPr>
                      <a:r>
                        <a:rPr lang="es-ES_tradnl" sz="600">
                          <a:effectLst/>
                        </a:rPr>
                        <a:t>PI_UIO_BATAN_ALTO_2</a:t>
                      </a:r>
                      <a:endParaRPr lang="es-ES_tradnl" sz="800">
                        <a:effectLst/>
                        <a:latin typeface="Times New Roman" panose="02020603050405020304" pitchFamily="18" charset="0"/>
                        <a:ea typeface="Calibri" panose="020F0502020204030204" pitchFamily="34" charset="0"/>
                      </a:endParaRPr>
                    </a:p>
                  </a:txBody>
                  <a:tcPr marL="47297" marR="47297" marT="0" marB="0" anchor="ctr"/>
                </a:tc>
                <a:tc>
                  <a:txBody>
                    <a:bodyPr/>
                    <a:lstStyle/>
                    <a:p>
                      <a:pPr algn="ctr">
                        <a:spcAft>
                          <a:spcPts val="0"/>
                        </a:spcAft>
                      </a:pPr>
                      <a:r>
                        <a:rPr lang="es-ES_tradnl" sz="600">
                          <a:effectLst/>
                        </a:rPr>
                        <a:t>POTENCIA</a:t>
                      </a:r>
                      <a:endParaRPr lang="es-ES_tradnl" sz="800">
                        <a:effectLst/>
                        <a:latin typeface="Times New Roman" panose="02020603050405020304" pitchFamily="18" charset="0"/>
                        <a:ea typeface="Calibri" panose="020F0502020204030204" pitchFamily="34" charset="0"/>
                      </a:endParaRPr>
                    </a:p>
                  </a:txBody>
                  <a:tcPr marL="47297" marR="47297" marT="0" marB="0" anchor="ctr"/>
                </a:tc>
                <a:tc>
                  <a:txBody>
                    <a:bodyPr/>
                    <a:lstStyle/>
                    <a:p>
                      <a:pPr algn="ctr">
                        <a:spcAft>
                          <a:spcPts val="0"/>
                        </a:spcAft>
                      </a:pPr>
                      <a:r>
                        <a:rPr lang="es-ES_tradnl" sz="600">
                          <a:effectLst/>
                        </a:rPr>
                        <a:t>40</a:t>
                      </a:r>
                      <a:endParaRPr lang="es-ES_tradnl" sz="800">
                        <a:effectLst/>
                        <a:latin typeface="Times New Roman" panose="02020603050405020304" pitchFamily="18" charset="0"/>
                        <a:ea typeface="Calibri" panose="020F0502020204030204" pitchFamily="34" charset="0"/>
                      </a:endParaRPr>
                    </a:p>
                  </a:txBody>
                  <a:tcPr marL="47297" marR="47297" marT="0" marB="0" anchor="ctr"/>
                </a:tc>
                <a:tc>
                  <a:txBody>
                    <a:bodyPr/>
                    <a:lstStyle/>
                    <a:p>
                      <a:pPr algn="ctr">
                        <a:spcAft>
                          <a:spcPts val="0"/>
                        </a:spcAft>
                      </a:pPr>
                      <a:r>
                        <a:rPr lang="es-ES_tradnl" sz="600">
                          <a:effectLst/>
                        </a:rPr>
                        <a:t>20</a:t>
                      </a:r>
                      <a:endParaRPr lang="es-ES_tradnl" sz="800">
                        <a:effectLst/>
                        <a:latin typeface="Times New Roman" panose="02020603050405020304" pitchFamily="18" charset="0"/>
                        <a:ea typeface="Calibri" panose="020F0502020204030204" pitchFamily="34" charset="0"/>
                      </a:endParaRPr>
                    </a:p>
                  </a:txBody>
                  <a:tcPr marL="47297" marR="47297" marT="0" marB="0" anchor="ctr"/>
                </a:tc>
              </a:tr>
              <a:tr h="178087">
                <a:tc>
                  <a:txBody>
                    <a:bodyPr/>
                    <a:lstStyle/>
                    <a:p>
                      <a:pPr algn="ctr">
                        <a:spcAft>
                          <a:spcPts val="0"/>
                        </a:spcAft>
                      </a:pPr>
                      <a:r>
                        <a:rPr lang="es-ES_tradnl" sz="600">
                          <a:effectLst/>
                        </a:rPr>
                        <a:t>PI_UIO_BATAN_ALTOL21</a:t>
                      </a:r>
                      <a:endParaRPr lang="es-ES_tradnl" sz="800">
                        <a:effectLst/>
                        <a:latin typeface="Times New Roman" panose="02020603050405020304" pitchFamily="18" charset="0"/>
                        <a:ea typeface="Calibri" panose="020F0502020204030204" pitchFamily="34" charset="0"/>
                      </a:endParaRPr>
                    </a:p>
                  </a:txBody>
                  <a:tcPr marL="47297" marR="47297" marT="0" marB="0" anchor="ctr"/>
                </a:tc>
                <a:tc>
                  <a:txBody>
                    <a:bodyPr/>
                    <a:lstStyle/>
                    <a:p>
                      <a:pPr algn="ctr">
                        <a:spcAft>
                          <a:spcPts val="0"/>
                        </a:spcAft>
                      </a:pPr>
                      <a:r>
                        <a:rPr lang="es-ES_tradnl" sz="600">
                          <a:effectLst/>
                        </a:rPr>
                        <a:t>PI_UIO_BATAN_ALTO_3</a:t>
                      </a:r>
                      <a:endParaRPr lang="es-ES_tradnl" sz="800">
                        <a:effectLst/>
                        <a:latin typeface="Times New Roman" panose="02020603050405020304" pitchFamily="18" charset="0"/>
                        <a:ea typeface="Calibri" panose="020F0502020204030204" pitchFamily="34" charset="0"/>
                      </a:endParaRPr>
                    </a:p>
                  </a:txBody>
                  <a:tcPr marL="47297" marR="47297" marT="0" marB="0" anchor="ctr"/>
                </a:tc>
                <a:tc>
                  <a:txBody>
                    <a:bodyPr/>
                    <a:lstStyle/>
                    <a:p>
                      <a:pPr algn="ctr">
                        <a:spcAft>
                          <a:spcPts val="0"/>
                        </a:spcAft>
                      </a:pPr>
                      <a:r>
                        <a:rPr lang="es-ES_tradnl" sz="600">
                          <a:effectLst/>
                        </a:rPr>
                        <a:t>POTENCIA</a:t>
                      </a:r>
                      <a:endParaRPr lang="es-ES_tradnl" sz="800">
                        <a:effectLst/>
                        <a:latin typeface="Times New Roman" panose="02020603050405020304" pitchFamily="18" charset="0"/>
                        <a:ea typeface="Calibri" panose="020F0502020204030204" pitchFamily="34" charset="0"/>
                      </a:endParaRPr>
                    </a:p>
                  </a:txBody>
                  <a:tcPr marL="47297" marR="47297" marT="0" marB="0" anchor="ctr"/>
                </a:tc>
                <a:tc>
                  <a:txBody>
                    <a:bodyPr/>
                    <a:lstStyle/>
                    <a:p>
                      <a:pPr algn="ctr">
                        <a:spcAft>
                          <a:spcPts val="0"/>
                        </a:spcAft>
                      </a:pPr>
                      <a:r>
                        <a:rPr lang="es-ES_tradnl" sz="600">
                          <a:effectLst/>
                        </a:rPr>
                        <a:t>40</a:t>
                      </a:r>
                      <a:endParaRPr lang="es-ES_tradnl" sz="800">
                        <a:effectLst/>
                        <a:latin typeface="Times New Roman" panose="02020603050405020304" pitchFamily="18" charset="0"/>
                        <a:ea typeface="Calibri" panose="020F0502020204030204" pitchFamily="34" charset="0"/>
                      </a:endParaRPr>
                    </a:p>
                  </a:txBody>
                  <a:tcPr marL="47297" marR="47297" marT="0" marB="0" anchor="ctr"/>
                </a:tc>
                <a:tc>
                  <a:txBody>
                    <a:bodyPr/>
                    <a:lstStyle/>
                    <a:p>
                      <a:pPr algn="ctr">
                        <a:spcAft>
                          <a:spcPts val="0"/>
                        </a:spcAft>
                      </a:pPr>
                      <a:r>
                        <a:rPr lang="es-ES_tradnl" sz="600">
                          <a:effectLst/>
                        </a:rPr>
                        <a:t>20</a:t>
                      </a:r>
                      <a:endParaRPr lang="es-ES_tradnl" sz="800">
                        <a:effectLst/>
                        <a:latin typeface="Times New Roman" panose="02020603050405020304" pitchFamily="18" charset="0"/>
                        <a:ea typeface="Calibri" panose="020F0502020204030204" pitchFamily="34" charset="0"/>
                      </a:endParaRPr>
                    </a:p>
                  </a:txBody>
                  <a:tcPr marL="47297" marR="47297" marT="0" marB="0" anchor="ctr"/>
                </a:tc>
              </a:tr>
              <a:tr h="178087">
                <a:tc>
                  <a:txBody>
                    <a:bodyPr/>
                    <a:lstStyle/>
                    <a:p>
                      <a:pPr algn="ctr">
                        <a:spcAft>
                          <a:spcPts val="0"/>
                        </a:spcAft>
                      </a:pPr>
                      <a:r>
                        <a:rPr lang="es-ES_tradnl" sz="600">
                          <a:effectLst/>
                        </a:rPr>
                        <a:t>PI_UIO_BATAN_ALTOL21</a:t>
                      </a:r>
                      <a:endParaRPr lang="es-ES_tradnl" sz="800">
                        <a:effectLst/>
                        <a:latin typeface="Times New Roman" panose="02020603050405020304" pitchFamily="18" charset="0"/>
                        <a:ea typeface="Calibri" panose="020F0502020204030204" pitchFamily="34" charset="0"/>
                      </a:endParaRPr>
                    </a:p>
                  </a:txBody>
                  <a:tcPr marL="47297" marR="47297" marT="0" marB="0" anchor="ctr"/>
                </a:tc>
                <a:tc>
                  <a:txBody>
                    <a:bodyPr/>
                    <a:lstStyle/>
                    <a:p>
                      <a:pPr algn="ctr">
                        <a:spcAft>
                          <a:spcPts val="0"/>
                        </a:spcAft>
                      </a:pPr>
                      <a:r>
                        <a:rPr lang="es-ES_tradnl" sz="600">
                          <a:effectLst/>
                        </a:rPr>
                        <a:t>PI_UIO_BATAN_ALTO_3</a:t>
                      </a:r>
                      <a:endParaRPr lang="es-ES_tradnl" sz="800">
                        <a:effectLst/>
                        <a:latin typeface="Times New Roman" panose="02020603050405020304" pitchFamily="18" charset="0"/>
                        <a:ea typeface="Calibri" panose="020F0502020204030204" pitchFamily="34" charset="0"/>
                      </a:endParaRPr>
                    </a:p>
                  </a:txBody>
                  <a:tcPr marL="47297" marR="47297" marT="0" marB="0" anchor="ctr"/>
                </a:tc>
                <a:tc>
                  <a:txBody>
                    <a:bodyPr/>
                    <a:lstStyle/>
                    <a:p>
                      <a:pPr algn="ctr">
                        <a:spcAft>
                          <a:spcPts val="0"/>
                        </a:spcAft>
                      </a:pPr>
                      <a:r>
                        <a:rPr lang="es-ES_tradnl" sz="600">
                          <a:effectLst/>
                        </a:rPr>
                        <a:t>E-TILT</a:t>
                      </a:r>
                      <a:endParaRPr lang="es-ES_tradnl" sz="800">
                        <a:effectLst/>
                        <a:latin typeface="Times New Roman" panose="02020603050405020304" pitchFamily="18" charset="0"/>
                        <a:ea typeface="Calibri" panose="020F0502020204030204" pitchFamily="34" charset="0"/>
                      </a:endParaRPr>
                    </a:p>
                  </a:txBody>
                  <a:tcPr marL="47297" marR="47297" marT="0" marB="0" anchor="ctr"/>
                </a:tc>
                <a:tc>
                  <a:txBody>
                    <a:bodyPr/>
                    <a:lstStyle/>
                    <a:p>
                      <a:pPr algn="ctr">
                        <a:spcAft>
                          <a:spcPts val="0"/>
                        </a:spcAft>
                      </a:pPr>
                      <a:r>
                        <a:rPr lang="es-ES_tradnl" sz="600">
                          <a:effectLst/>
                        </a:rPr>
                        <a:t>6</a:t>
                      </a:r>
                      <a:endParaRPr lang="es-ES_tradnl" sz="800">
                        <a:effectLst/>
                        <a:latin typeface="Times New Roman" panose="02020603050405020304" pitchFamily="18" charset="0"/>
                        <a:ea typeface="Calibri" panose="020F0502020204030204" pitchFamily="34" charset="0"/>
                      </a:endParaRPr>
                    </a:p>
                  </a:txBody>
                  <a:tcPr marL="47297" marR="47297" marT="0" marB="0" anchor="ctr"/>
                </a:tc>
                <a:tc>
                  <a:txBody>
                    <a:bodyPr/>
                    <a:lstStyle/>
                    <a:p>
                      <a:pPr algn="ctr">
                        <a:spcAft>
                          <a:spcPts val="0"/>
                        </a:spcAft>
                      </a:pPr>
                      <a:r>
                        <a:rPr lang="es-ES_tradnl" sz="600">
                          <a:effectLst/>
                        </a:rPr>
                        <a:t>8</a:t>
                      </a:r>
                      <a:endParaRPr lang="es-ES_tradnl" sz="800">
                        <a:effectLst/>
                        <a:latin typeface="Times New Roman" panose="02020603050405020304" pitchFamily="18" charset="0"/>
                        <a:ea typeface="Calibri" panose="020F0502020204030204" pitchFamily="34" charset="0"/>
                      </a:endParaRPr>
                    </a:p>
                  </a:txBody>
                  <a:tcPr marL="47297" marR="47297" marT="0" marB="0" anchor="ctr"/>
                </a:tc>
              </a:tr>
              <a:tr h="178087">
                <a:tc>
                  <a:txBody>
                    <a:bodyPr/>
                    <a:lstStyle/>
                    <a:p>
                      <a:pPr algn="ctr">
                        <a:spcAft>
                          <a:spcPts val="0"/>
                        </a:spcAft>
                      </a:pPr>
                      <a:r>
                        <a:rPr lang="es-ES_tradnl" sz="600">
                          <a:effectLst/>
                        </a:rPr>
                        <a:t>PI_UIO_BELISARIOL21</a:t>
                      </a:r>
                      <a:endParaRPr lang="es-ES_tradnl" sz="800">
                        <a:effectLst/>
                        <a:latin typeface="Times New Roman" panose="02020603050405020304" pitchFamily="18" charset="0"/>
                        <a:ea typeface="Calibri" panose="020F0502020204030204" pitchFamily="34" charset="0"/>
                      </a:endParaRPr>
                    </a:p>
                  </a:txBody>
                  <a:tcPr marL="47297" marR="47297" marT="0" marB="0" anchor="ctr"/>
                </a:tc>
                <a:tc>
                  <a:txBody>
                    <a:bodyPr/>
                    <a:lstStyle/>
                    <a:p>
                      <a:pPr algn="ctr">
                        <a:spcAft>
                          <a:spcPts val="0"/>
                        </a:spcAft>
                      </a:pPr>
                      <a:r>
                        <a:rPr lang="es-ES_tradnl" sz="600">
                          <a:effectLst/>
                        </a:rPr>
                        <a:t>PI_UIO_BELISARIO_1</a:t>
                      </a:r>
                      <a:endParaRPr lang="es-ES_tradnl" sz="800">
                        <a:effectLst/>
                        <a:latin typeface="Times New Roman" panose="02020603050405020304" pitchFamily="18" charset="0"/>
                        <a:ea typeface="Calibri" panose="020F0502020204030204" pitchFamily="34" charset="0"/>
                      </a:endParaRPr>
                    </a:p>
                  </a:txBody>
                  <a:tcPr marL="47297" marR="47297" marT="0" marB="0" anchor="ctr"/>
                </a:tc>
                <a:tc>
                  <a:txBody>
                    <a:bodyPr/>
                    <a:lstStyle/>
                    <a:p>
                      <a:pPr algn="ctr">
                        <a:spcAft>
                          <a:spcPts val="0"/>
                        </a:spcAft>
                      </a:pPr>
                      <a:r>
                        <a:rPr lang="es-ES_tradnl" sz="600">
                          <a:effectLst/>
                        </a:rPr>
                        <a:t>E-TILT</a:t>
                      </a:r>
                      <a:endParaRPr lang="es-ES_tradnl" sz="800">
                        <a:effectLst/>
                        <a:latin typeface="Times New Roman" panose="02020603050405020304" pitchFamily="18" charset="0"/>
                        <a:ea typeface="Calibri" panose="020F0502020204030204" pitchFamily="34" charset="0"/>
                      </a:endParaRPr>
                    </a:p>
                  </a:txBody>
                  <a:tcPr marL="47297" marR="47297" marT="0" marB="0" anchor="ctr"/>
                </a:tc>
                <a:tc>
                  <a:txBody>
                    <a:bodyPr/>
                    <a:lstStyle/>
                    <a:p>
                      <a:pPr algn="ctr">
                        <a:spcAft>
                          <a:spcPts val="0"/>
                        </a:spcAft>
                      </a:pPr>
                      <a:r>
                        <a:rPr lang="es-ES_tradnl" sz="600">
                          <a:effectLst/>
                        </a:rPr>
                        <a:t>6</a:t>
                      </a:r>
                      <a:endParaRPr lang="es-ES_tradnl" sz="800">
                        <a:effectLst/>
                        <a:latin typeface="Times New Roman" panose="02020603050405020304" pitchFamily="18" charset="0"/>
                        <a:ea typeface="Calibri" panose="020F0502020204030204" pitchFamily="34" charset="0"/>
                      </a:endParaRPr>
                    </a:p>
                  </a:txBody>
                  <a:tcPr marL="47297" marR="47297" marT="0" marB="0" anchor="ctr"/>
                </a:tc>
                <a:tc>
                  <a:txBody>
                    <a:bodyPr/>
                    <a:lstStyle/>
                    <a:p>
                      <a:pPr algn="ctr">
                        <a:spcAft>
                          <a:spcPts val="0"/>
                        </a:spcAft>
                      </a:pPr>
                      <a:r>
                        <a:rPr lang="es-ES_tradnl" sz="600" dirty="0">
                          <a:effectLst/>
                        </a:rPr>
                        <a:t>8</a:t>
                      </a:r>
                      <a:endParaRPr lang="es-ES_tradnl" sz="800" dirty="0">
                        <a:effectLst/>
                        <a:latin typeface="Times New Roman" panose="02020603050405020304" pitchFamily="18" charset="0"/>
                        <a:ea typeface="Calibri" panose="020F0502020204030204" pitchFamily="34" charset="0"/>
                      </a:endParaRPr>
                    </a:p>
                  </a:txBody>
                  <a:tcPr marL="47297" marR="47297" marT="0" marB="0" anchor="ctr"/>
                </a:tc>
              </a:tr>
            </a:tbl>
          </a:graphicData>
        </a:graphic>
      </p:graphicFrame>
    </p:spTree>
    <p:extLst>
      <p:ext uri="{BB962C8B-B14F-4D97-AF65-F5344CB8AC3E}">
        <p14:creationId xmlns:p14="http://schemas.microsoft.com/office/powerpoint/2010/main" val="342292831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Niveles</a:t>
            </a:r>
            <a:r>
              <a:rPr lang="en-US" b="1" dirty="0" smtClean="0"/>
              <a:t> </a:t>
            </a:r>
            <a:r>
              <a:rPr lang="es-ES_tradnl" b="1" dirty="0" smtClean="0"/>
              <a:t>Después</a:t>
            </a:r>
            <a:r>
              <a:rPr lang="en-US" b="1" dirty="0" smtClean="0"/>
              <a:t> de la </a:t>
            </a:r>
            <a:r>
              <a:rPr lang="es-ES_tradnl" b="1" dirty="0" err="1" smtClean="0"/>
              <a:t>Optimizaci</a:t>
            </a:r>
            <a:r>
              <a:rPr lang="es-EC" b="1" dirty="0" err="1" smtClean="0"/>
              <a:t>ón</a:t>
            </a:r>
            <a:endParaRPr lang="es-ES_tradnl" b="1" dirty="0"/>
          </a:p>
        </p:txBody>
      </p:sp>
      <p:pic>
        <p:nvPicPr>
          <p:cNvPr id="4" name="Imagen 55"/>
          <p:cNvPicPr/>
          <p:nvPr/>
        </p:nvPicPr>
        <p:blipFill>
          <a:blip r:embed="rId2"/>
          <a:stretch>
            <a:fillRect/>
          </a:stretch>
        </p:blipFill>
        <p:spPr>
          <a:xfrm>
            <a:off x="838201" y="1012146"/>
            <a:ext cx="3143250" cy="2138362"/>
          </a:xfrm>
          <a:prstGeom prst="rect">
            <a:avLst/>
          </a:prstGeom>
        </p:spPr>
      </p:pic>
      <p:pic>
        <p:nvPicPr>
          <p:cNvPr id="5" name="Imagen 12"/>
          <p:cNvPicPr/>
          <p:nvPr/>
        </p:nvPicPr>
        <p:blipFill rotWithShape="1">
          <a:blip r:embed="rId3"/>
          <a:srcRect/>
          <a:stretch/>
        </p:blipFill>
        <p:spPr bwMode="auto">
          <a:xfrm>
            <a:off x="838200" y="3445146"/>
            <a:ext cx="3143251" cy="2067560"/>
          </a:xfrm>
          <a:prstGeom prst="rect">
            <a:avLst/>
          </a:prstGeom>
          <a:ln>
            <a:noFill/>
          </a:ln>
          <a:extLst>
            <a:ext uri="{53640926-AAD7-44D8-BBD7-CCE9431645EC}">
              <a14:shadowObscured xmlns:a14="http://schemas.microsoft.com/office/drawing/2010/main"/>
            </a:ext>
          </a:extLst>
        </p:spPr>
      </p:pic>
      <p:pic>
        <p:nvPicPr>
          <p:cNvPr id="7" name="Picture 6"/>
          <p:cNvPicPr>
            <a:picLocks noChangeAspect="1"/>
          </p:cNvPicPr>
          <p:nvPr/>
        </p:nvPicPr>
        <p:blipFill>
          <a:blip r:embed="rId4"/>
          <a:stretch>
            <a:fillRect/>
          </a:stretch>
        </p:blipFill>
        <p:spPr>
          <a:xfrm>
            <a:off x="4440339" y="1012146"/>
            <a:ext cx="2989162" cy="2095577"/>
          </a:xfrm>
          <a:prstGeom prst="rect">
            <a:avLst/>
          </a:prstGeom>
        </p:spPr>
      </p:pic>
      <p:pic>
        <p:nvPicPr>
          <p:cNvPr id="8" name="Picture 7"/>
          <p:cNvPicPr>
            <a:picLocks noChangeAspect="1"/>
          </p:cNvPicPr>
          <p:nvPr/>
        </p:nvPicPr>
        <p:blipFill>
          <a:blip r:embed="rId5"/>
          <a:stretch>
            <a:fillRect/>
          </a:stretch>
        </p:blipFill>
        <p:spPr>
          <a:xfrm>
            <a:off x="4440339" y="3366147"/>
            <a:ext cx="2989162" cy="2188975"/>
          </a:xfrm>
          <a:prstGeom prst="rect">
            <a:avLst/>
          </a:prstGeom>
        </p:spPr>
      </p:pic>
      <p:sp>
        <p:nvSpPr>
          <p:cNvPr id="9" name="Rectangle 8"/>
          <p:cNvSpPr/>
          <p:nvPr/>
        </p:nvSpPr>
        <p:spPr>
          <a:xfrm>
            <a:off x="1751279" y="5653174"/>
            <a:ext cx="1539845" cy="369332"/>
          </a:xfrm>
          <a:prstGeom prst="rect">
            <a:avLst/>
          </a:prstGeom>
        </p:spPr>
        <p:txBody>
          <a:bodyPr wrap="none">
            <a:spAutoFit/>
          </a:bodyPr>
          <a:lstStyle/>
          <a:p>
            <a:r>
              <a:rPr lang="es-ES_tradnl" dirty="0" smtClean="0">
                <a:effectLst/>
                <a:latin typeface="Arial" panose="020B0604020202020204" pitchFamily="34" charset="0"/>
                <a:ea typeface="Calibri" panose="020F0502020204030204" pitchFamily="34" charset="0"/>
                <a:cs typeface="Times New Roman" panose="02020603050405020304" pitchFamily="18" charset="0"/>
              </a:rPr>
              <a:t>Señal </a:t>
            </a:r>
            <a:r>
              <a:rPr lang="es-ES_tradnl" dirty="0" err="1" smtClean="0">
                <a:effectLst/>
                <a:latin typeface="Arial" panose="020B0604020202020204" pitchFamily="34" charset="0"/>
                <a:ea typeface="Calibri" panose="020F0502020204030204" pitchFamily="34" charset="0"/>
                <a:cs typeface="Times New Roman" panose="02020603050405020304" pitchFamily="18" charset="0"/>
              </a:rPr>
              <a:t>RSRP</a:t>
            </a:r>
            <a:r>
              <a:rPr lang="es-ES_tradnl" dirty="0" smtClean="0">
                <a:effectLst/>
                <a:latin typeface="Arial" panose="020B0604020202020204" pitchFamily="34" charset="0"/>
                <a:ea typeface="Calibri" panose="020F0502020204030204" pitchFamily="34" charset="0"/>
                <a:cs typeface="Times New Roman" panose="02020603050405020304" pitchFamily="18" charset="0"/>
              </a:rPr>
              <a:t> </a:t>
            </a:r>
            <a:endParaRPr lang="es-ES_tradnl" dirty="0"/>
          </a:p>
        </p:txBody>
      </p:sp>
      <p:sp>
        <p:nvSpPr>
          <p:cNvPr id="10" name="Rectangle 9"/>
          <p:cNvSpPr/>
          <p:nvPr/>
        </p:nvSpPr>
        <p:spPr>
          <a:xfrm>
            <a:off x="5828280" y="5653174"/>
            <a:ext cx="736099" cy="369332"/>
          </a:xfrm>
          <a:prstGeom prst="rect">
            <a:avLst/>
          </a:prstGeom>
        </p:spPr>
        <p:txBody>
          <a:bodyPr wrap="none">
            <a:spAutoFit/>
          </a:bodyPr>
          <a:lstStyle/>
          <a:p>
            <a:r>
              <a:rPr lang="es-ES_tradnl" dirty="0" err="1" smtClean="0">
                <a:effectLst/>
                <a:latin typeface="Arial" panose="020B0604020202020204" pitchFamily="34" charset="0"/>
                <a:ea typeface="Calibri" panose="020F0502020204030204" pitchFamily="34" charset="0"/>
                <a:cs typeface="Times New Roman" panose="02020603050405020304" pitchFamily="18" charset="0"/>
              </a:rPr>
              <a:t>SNIR</a:t>
            </a:r>
            <a:endParaRPr lang="es-ES_tradnl" dirty="0"/>
          </a:p>
        </p:txBody>
      </p:sp>
      <p:sp>
        <p:nvSpPr>
          <p:cNvPr id="11" name="Rectangle 10"/>
          <p:cNvSpPr/>
          <p:nvPr/>
        </p:nvSpPr>
        <p:spPr>
          <a:xfrm>
            <a:off x="8744696" y="5659008"/>
            <a:ext cx="1454244" cy="369332"/>
          </a:xfrm>
          <a:prstGeom prst="rect">
            <a:avLst/>
          </a:prstGeom>
        </p:spPr>
        <p:txBody>
          <a:bodyPr wrap="none">
            <a:spAutoFit/>
          </a:bodyPr>
          <a:lstStyle/>
          <a:p>
            <a:r>
              <a:rPr lang="en-US" dirty="0" smtClean="0">
                <a:effectLst/>
                <a:latin typeface="Arial" panose="020B0604020202020204" pitchFamily="34" charset="0"/>
                <a:ea typeface="Calibri" panose="020F0502020204030204" pitchFamily="34" charset="0"/>
                <a:cs typeface="Times New Roman" panose="02020603050405020304" pitchFamily="18" charset="0"/>
              </a:rPr>
              <a:t>Best Server </a:t>
            </a:r>
            <a:endParaRPr lang="es-ES_tradnl" dirty="0"/>
          </a:p>
        </p:txBody>
      </p:sp>
      <p:pic>
        <p:nvPicPr>
          <p:cNvPr id="12" name="Picture 11"/>
          <p:cNvPicPr>
            <a:picLocks noChangeAspect="1"/>
          </p:cNvPicPr>
          <p:nvPr/>
        </p:nvPicPr>
        <p:blipFill>
          <a:blip r:embed="rId6"/>
          <a:stretch>
            <a:fillRect/>
          </a:stretch>
        </p:blipFill>
        <p:spPr>
          <a:xfrm>
            <a:off x="7956718" y="1012146"/>
            <a:ext cx="3049295" cy="2133513"/>
          </a:xfrm>
          <a:prstGeom prst="rect">
            <a:avLst/>
          </a:prstGeom>
        </p:spPr>
      </p:pic>
      <p:pic>
        <p:nvPicPr>
          <p:cNvPr id="13" name="Picture 12"/>
          <p:cNvPicPr>
            <a:picLocks noChangeAspect="1"/>
          </p:cNvPicPr>
          <p:nvPr/>
        </p:nvPicPr>
        <p:blipFill>
          <a:blip r:embed="rId7"/>
          <a:stretch>
            <a:fillRect/>
          </a:stretch>
        </p:blipFill>
        <p:spPr>
          <a:xfrm>
            <a:off x="7956720" y="3408565"/>
            <a:ext cx="3049294" cy="2104141"/>
          </a:xfrm>
          <a:prstGeom prst="rect">
            <a:avLst/>
          </a:prstGeom>
        </p:spPr>
      </p:pic>
    </p:spTree>
    <p:extLst>
      <p:ext uri="{BB962C8B-B14F-4D97-AF65-F5344CB8AC3E}">
        <p14:creationId xmlns:p14="http://schemas.microsoft.com/office/powerpoint/2010/main" val="238900100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C" dirty="0" smtClean="0"/>
              <a:t>IMPLEMENTACIÓN</a:t>
            </a:r>
            <a:endParaRPr lang="es-ES_tradnl" dirty="0"/>
          </a:p>
        </p:txBody>
      </p:sp>
      <p:pic>
        <p:nvPicPr>
          <p:cNvPr id="4" name="Picture 3"/>
          <p:cNvPicPr>
            <a:picLocks noChangeAspect="1"/>
          </p:cNvPicPr>
          <p:nvPr/>
        </p:nvPicPr>
        <p:blipFill>
          <a:blip r:embed="rId3"/>
          <a:stretch>
            <a:fillRect/>
          </a:stretch>
        </p:blipFill>
        <p:spPr>
          <a:xfrm>
            <a:off x="838200" y="876181"/>
            <a:ext cx="3129538" cy="2061107"/>
          </a:xfrm>
          <a:prstGeom prst="rect">
            <a:avLst/>
          </a:prstGeom>
        </p:spPr>
      </p:pic>
      <p:pic>
        <p:nvPicPr>
          <p:cNvPr id="5" name="Picture 4"/>
          <p:cNvPicPr>
            <a:picLocks noChangeAspect="1"/>
          </p:cNvPicPr>
          <p:nvPr/>
        </p:nvPicPr>
        <p:blipFill>
          <a:blip r:embed="rId4"/>
          <a:stretch>
            <a:fillRect/>
          </a:stretch>
        </p:blipFill>
        <p:spPr>
          <a:xfrm>
            <a:off x="868445" y="3144138"/>
            <a:ext cx="3099293" cy="2556046"/>
          </a:xfrm>
          <a:prstGeom prst="rect">
            <a:avLst/>
          </a:prstGeom>
        </p:spPr>
      </p:pic>
      <p:pic>
        <p:nvPicPr>
          <p:cNvPr id="6" name="Picture 5"/>
          <p:cNvPicPr>
            <a:picLocks noChangeAspect="1"/>
          </p:cNvPicPr>
          <p:nvPr/>
        </p:nvPicPr>
        <p:blipFill>
          <a:blip r:embed="rId5"/>
          <a:stretch>
            <a:fillRect/>
          </a:stretch>
        </p:blipFill>
        <p:spPr>
          <a:xfrm>
            <a:off x="4742583" y="876180"/>
            <a:ext cx="1943966" cy="2061107"/>
          </a:xfrm>
          <a:prstGeom prst="rect">
            <a:avLst/>
          </a:prstGeom>
        </p:spPr>
      </p:pic>
      <p:pic>
        <p:nvPicPr>
          <p:cNvPr id="7" name="Picture 6"/>
          <p:cNvPicPr>
            <a:picLocks noChangeAspect="1"/>
          </p:cNvPicPr>
          <p:nvPr/>
        </p:nvPicPr>
        <p:blipFill>
          <a:blip r:embed="rId6"/>
          <a:stretch>
            <a:fillRect/>
          </a:stretch>
        </p:blipFill>
        <p:spPr>
          <a:xfrm>
            <a:off x="4742583" y="3144138"/>
            <a:ext cx="1943966" cy="2556046"/>
          </a:xfrm>
          <a:prstGeom prst="rect">
            <a:avLst/>
          </a:prstGeom>
        </p:spPr>
      </p:pic>
      <p:pic>
        <p:nvPicPr>
          <p:cNvPr id="8" name="Picture 7"/>
          <p:cNvPicPr>
            <a:picLocks noChangeAspect="1"/>
          </p:cNvPicPr>
          <p:nvPr/>
        </p:nvPicPr>
        <p:blipFill>
          <a:blip r:embed="rId7"/>
          <a:stretch>
            <a:fillRect/>
          </a:stretch>
        </p:blipFill>
        <p:spPr>
          <a:xfrm>
            <a:off x="8623027" y="894174"/>
            <a:ext cx="1967906" cy="2640005"/>
          </a:xfrm>
          <a:prstGeom prst="rect">
            <a:avLst/>
          </a:prstGeom>
        </p:spPr>
      </p:pic>
      <p:pic>
        <p:nvPicPr>
          <p:cNvPr id="9" name="Picture 8"/>
          <p:cNvPicPr>
            <a:picLocks noChangeAspect="1"/>
          </p:cNvPicPr>
          <p:nvPr/>
        </p:nvPicPr>
        <p:blipFill>
          <a:blip r:embed="rId8"/>
          <a:stretch>
            <a:fillRect/>
          </a:stretch>
        </p:blipFill>
        <p:spPr>
          <a:xfrm>
            <a:off x="7235522" y="3974279"/>
            <a:ext cx="4956478" cy="1408298"/>
          </a:xfrm>
          <a:prstGeom prst="rect">
            <a:avLst/>
          </a:prstGeom>
        </p:spPr>
      </p:pic>
    </p:spTree>
    <p:extLst>
      <p:ext uri="{BB962C8B-B14F-4D97-AF65-F5344CB8AC3E}">
        <p14:creationId xmlns:p14="http://schemas.microsoft.com/office/powerpoint/2010/main" val="33016072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b="1" dirty="0"/>
              <a:t>CONCLUSIONES Y </a:t>
            </a:r>
            <a:r>
              <a:rPr lang="es-ES_tradnl" b="1" dirty="0" smtClean="0"/>
              <a:t>RECOMENDACIONES</a:t>
            </a:r>
            <a:endParaRPr lang="es-ES_tradnl" dirty="0"/>
          </a:p>
        </p:txBody>
      </p:sp>
      <p:sp>
        <p:nvSpPr>
          <p:cNvPr id="3" name="Content Placeholder 2"/>
          <p:cNvSpPr>
            <a:spLocks noGrp="1"/>
          </p:cNvSpPr>
          <p:nvPr>
            <p:ph idx="1"/>
          </p:nvPr>
        </p:nvSpPr>
        <p:spPr>
          <a:xfrm>
            <a:off x="838200" y="1245053"/>
            <a:ext cx="10515600" cy="4351338"/>
          </a:xfrm>
        </p:spPr>
        <p:txBody>
          <a:bodyPr>
            <a:normAutofit fontScale="85000" lnSpcReduction="20000"/>
          </a:bodyPr>
          <a:lstStyle/>
          <a:p>
            <a:pPr lvl="0" algn="just"/>
            <a:r>
              <a:rPr lang="es-ES_tradnl" dirty="0" err="1"/>
              <a:t>LTE</a:t>
            </a:r>
            <a:r>
              <a:rPr lang="es-ES_tradnl" dirty="0"/>
              <a:t> al usar tecnologías  de transmisión físicas como la </a:t>
            </a:r>
            <a:r>
              <a:rPr lang="es-ES_tradnl" dirty="0" err="1"/>
              <a:t>OFDMA</a:t>
            </a:r>
            <a:r>
              <a:rPr lang="es-ES_tradnl" dirty="0"/>
              <a:t> en DL y SC-</a:t>
            </a:r>
            <a:r>
              <a:rPr lang="es-ES_tradnl" dirty="0" err="1"/>
              <a:t>FDMA</a:t>
            </a:r>
            <a:r>
              <a:rPr lang="es-ES_tradnl" dirty="0"/>
              <a:t> para </a:t>
            </a:r>
            <a:r>
              <a:rPr lang="es-ES_tradnl" dirty="0" err="1"/>
              <a:t>UL</a:t>
            </a:r>
            <a:r>
              <a:rPr lang="es-ES_tradnl" dirty="0"/>
              <a:t> así también como es uso de técnicas </a:t>
            </a:r>
            <a:r>
              <a:rPr lang="es-ES_tradnl" dirty="0" err="1"/>
              <a:t>Multi</a:t>
            </a:r>
            <a:r>
              <a:rPr lang="es-ES_tradnl" dirty="0"/>
              <a:t>-Antena(MIMO) y distintos tipos de modulación permite que se alcancen velocidades de 100 Mbps en DL y 50 Mbps en </a:t>
            </a:r>
            <a:r>
              <a:rPr lang="es-ES_tradnl" dirty="0" err="1"/>
              <a:t>UL</a:t>
            </a:r>
            <a:r>
              <a:rPr lang="es-ES_tradnl" dirty="0"/>
              <a:t>, dándose esto debido a que </a:t>
            </a:r>
            <a:r>
              <a:rPr lang="es-ES_tradnl" dirty="0" err="1"/>
              <a:t>LTE</a:t>
            </a:r>
            <a:r>
              <a:rPr lang="es-ES_tradnl" dirty="0"/>
              <a:t> hace uso del espectro de una manera más eficiente que </a:t>
            </a:r>
            <a:r>
              <a:rPr lang="es-ES_tradnl" dirty="0" err="1"/>
              <a:t>UMTS</a:t>
            </a:r>
            <a:r>
              <a:rPr lang="es-ES_tradnl" dirty="0"/>
              <a:t>. </a:t>
            </a:r>
          </a:p>
          <a:p>
            <a:pPr lvl="0" algn="just"/>
            <a:r>
              <a:rPr lang="es-ES_tradnl" dirty="0"/>
              <a:t>En el polígono definido con un área de 998.15 km</a:t>
            </a:r>
            <a:r>
              <a:rPr lang="es-ES_tradnl" baseline="30000" dirty="0"/>
              <a:t>2</a:t>
            </a:r>
            <a:r>
              <a:rPr lang="es-ES_tradnl" dirty="0"/>
              <a:t> para dar cobertura al Distrito Metropolitano de Quito como parte de este proyecto final de grado se determinó que se requieren 250 </a:t>
            </a:r>
            <a:r>
              <a:rPr lang="es-ES_tradnl" dirty="0" err="1"/>
              <a:t>radiobases</a:t>
            </a:r>
            <a:r>
              <a:rPr lang="es-ES_tradnl" dirty="0"/>
              <a:t> con las cuales se llegó a cubrir con buenos niveles de señal al 50.1% de su superficie con un </a:t>
            </a:r>
            <a:r>
              <a:rPr lang="es-ES_tradnl" dirty="0" err="1"/>
              <a:t>througthput</a:t>
            </a:r>
            <a:r>
              <a:rPr lang="es-ES_tradnl" dirty="0"/>
              <a:t> medio de 10 Mbps</a:t>
            </a:r>
            <a:r>
              <a:rPr lang="es-ES_tradnl" dirty="0" smtClean="0"/>
              <a:t>.</a:t>
            </a:r>
          </a:p>
          <a:p>
            <a:pPr algn="just"/>
            <a:r>
              <a:rPr lang="es-ES_tradnl" dirty="0"/>
              <a:t>El modelo de propagación con el cuál se trabajo fue el </a:t>
            </a:r>
            <a:r>
              <a:rPr lang="es-ES_tradnl" dirty="0" err="1"/>
              <a:t>SPM</a:t>
            </a:r>
            <a:r>
              <a:rPr lang="es-ES_tradnl" dirty="0"/>
              <a:t> (Standard </a:t>
            </a:r>
            <a:r>
              <a:rPr lang="es-ES_tradnl" dirty="0" err="1"/>
              <a:t>Propagation</a:t>
            </a:r>
            <a:r>
              <a:rPr lang="es-ES_tradnl" dirty="0"/>
              <a:t> </a:t>
            </a:r>
            <a:r>
              <a:rPr lang="es-ES_tradnl" dirty="0" err="1"/>
              <a:t>Model</a:t>
            </a:r>
            <a:r>
              <a:rPr lang="es-ES_tradnl" dirty="0"/>
              <a:t>) ya que se puede obtener las pérdidas de una manera más real  comparado con </a:t>
            </a:r>
            <a:r>
              <a:rPr lang="es-ES_tradnl" dirty="0" err="1"/>
              <a:t>Okumura-Hata</a:t>
            </a:r>
            <a:r>
              <a:rPr lang="es-ES_tradnl" dirty="0"/>
              <a:t> y Cost231-Hata, esto es debido a que usa varios parámetros </a:t>
            </a:r>
            <a:r>
              <a:rPr lang="es-ES_tradnl" b="1" i="1" dirty="0"/>
              <a:t>K</a:t>
            </a:r>
            <a:r>
              <a:rPr lang="es-ES_tradnl" dirty="0"/>
              <a:t> específicos para distintas zonas poblacionales, permitiendo así trabajar con valores que ya han sido probados con éxito por </a:t>
            </a:r>
            <a:r>
              <a:rPr lang="es-ES_tradnl" dirty="0" err="1"/>
              <a:t>Huawei</a:t>
            </a:r>
            <a:r>
              <a:rPr lang="es-ES_tradnl" dirty="0"/>
              <a:t> en la implementación de varias redes a nivel mundial y que para el caso de la </a:t>
            </a:r>
            <a:r>
              <a:rPr lang="es-ES_tradnl" dirty="0" err="1"/>
              <a:t>CNT</a:t>
            </a:r>
            <a:r>
              <a:rPr lang="es-ES_tradnl" dirty="0"/>
              <a:t> </a:t>
            </a:r>
            <a:r>
              <a:rPr lang="es-ES_tradnl" dirty="0" err="1"/>
              <a:t>EP</a:t>
            </a:r>
            <a:r>
              <a:rPr lang="es-ES_tradnl" dirty="0"/>
              <a:t> ha sido usado para el despliegue de su red 3G/</a:t>
            </a:r>
            <a:r>
              <a:rPr lang="es-ES_tradnl" dirty="0" err="1"/>
              <a:t>HSPA</a:t>
            </a:r>
            <a:r>
              <a:rPr lang="es-ES_tradnl" dirty="0"/>
              <a:t>+.</a:t>
            </a:r>
          </a:p>
          <a:p>
            <a:pPr lvl="0" algn="just"/>
            <a:endParaRPr lang="es-ES_tradnl" dirty="0"/>
          </a:p>
          <a:p>
            <a:pPr algn="just"/>
            <a:endParaRPr lang="es-ES_tradnl" dirty="0"/>
          </a:p>
        </p:txBody>
      </p:sp>
    </p:spTree>
    <p:extLst>
      <p:ext uri="{BB962C8B-B14F-4D97-AF65-F5344CB8AC3E}">
        <p14:creationId xmlns:p14="http://schemas.microsoft.com/office/powerpoint/2010/main" val="20376244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b="1" dirty="0" smtClean="0"/>
              <a:t>CONCLUSIONES Y RECOMENDACIONES</a:t>
            </a:r>
            <a:endParaRPr lang="es-ES_tradnl" dirty="0"/>
          </a:p>
        </p:txBody>
      </p:sp>
      <p:sp>
        <p:nvSpPr>
          <p:cNvPr id="3" name="Content Placeholder 2"/>
          <p:cNvSpPr>
            <a:spLocks noGrp="1"/>
          </p:cNvSpPr>
          <p:nvPr>
            <p:ph idx="1"/>
          </p:nvPr>
        </p:nvSpPr>
        <p:spPr>
          <a:xfrm>
            <a:off x="838200" y="1172482"/>
            <a:ext cx="10515600" cy="4351338"/>
          </a:xfrm>
        </p:spPr>
        <p:txBody>
          <a:bodyPr>
            <a:normAutofit fontScale="85000" lnSpcReduction="10000"/>
          </a:bodyPr>
          <a:lstStyle/>
          <a:p>
            <a:pPr lvl="0" algn="just"/>
            <a:r>
              <a:rPr lang="es-ES_tradnl" dirty="0"/>
              <a:t>La topografía del Distrito Metropolitano de Quito al ser muy irregular y al tener varias depresiones así como sitios ubicados en lugares altos hacen que en el </a:t>
            </a:r>
            <a:r>
              <a:rPr lang="es-ES_tradnl" i="1" dirty="0" err="1"/>
              <a:t>Planning</a:t>
            </a:r>
            <a:r>
              <a:rPr lang="es-ES_tradnl" dirty="0"/>
              <a:t> realizado se tenga que considerar que cada </a:t>
            </a:r>
            <a:r>
              <a:rPr lang="es-ES_tradnl" dirty="0" err="1"/>
              <a:t>eNode</a:t>
            </a:r>
            <a:r>
              <a:rPr lang="es-ES_tradnl" dirty="0"/>
              <a:t>-B pueda sobre propagarse  o tenga una propagación limitada, para que esto no suceda y se evite en la mayoría de los sitios ubicados se procedió a modificar parámetros físicos como son los </a:t>
            </a:r>
            <a:r>
              <a:rPr lang="es-ES_tradnl" i="1" dirty="0" err="1"/>
              <a:t>tilts</a:t>
            </a:r>
            <a:r>
              <a:rPr lang="es-ES_tradnl" i="1" dirty="0"/>
              <a:t> y azimuts, </a:t>
            </a:r>
            <a:r>
              <a:rPr lang="es-ES_tradnl" dirty="0" err="1"/>
              <a:t>asi</a:t>
            </a:r>
            <a:r>
              <a:rPr lang="es-ES_tradnl" dirty="0"/>
              <a:t> también como las potencias de las antenas logrando que las predicciones obtenidas por el software para la mayoría de los </a:t>
            </a:r>
            <a:r>
              <a:rPr lang="es-ES_tradnl" dirty="0" err="1"/>
              <a:t>eNodes</a:t>
            </a:r>
            <a:r>
              <a:rPr lang="es-ES_tradnl" dirty="0"/>
              <a:t>-B cubran cada uno de las zonas geográficas para los cuales se planificaron.</a:t>
            </a:r>
          </a:p>
          <a:p>
            <a:pPr lvl="0" algn="just"/>
            <a:r>
              <a:rPr lang="es-ES_tradnl" dirty="0"/>
              <a:t>El  Levantar la información por sectores con la configuración adecuada del software de predicción para cada uno de ellos, permitió que las predicciones se realicen de mejor manera</a:t>
            </a:r>
          </a:p>
          <a:p>
            <a:pPr lvl="0" algn="just"/>
            <a:r>
              <a:rPr lang="es-ES_tradnl" dirty="0"/>
              <a:t>La configuración correcta de </a:t>
            </a:r>
            <a:r>
              <a:rPr lang="es-ES_tradnl" dirty="0" err="1"/>
              <a:t>PCIs</a:t>
            </a:r>
            <a:r>
              <a:rPr lang="es-ES_tradnl" dirty="0"/>
              <a:t> y vecindades permiten que la red funcione correctamente, ya que si algún parámetro esta mal configurado, no se realizarán </a:t>
            </a:r>
            <a:r>
              <a:rPr lang="es-ES_tradnl" dirty="0" err="1"/>
              <a:t>handovers</a:t>
            </a:r>
            <a:r>
              <a:rPr lang="es-ES_tradnl" dirty="0"/>
              <a:t> adecuadamente, se caerán las conexiones y la red estará inestable.</a:t>
            </a:r>
          </a:p>
          <a:p>
            <a:pPr algn="just"/>
            <a:endParaRPr lang="es-ES_tradnl" dirty="0"/>
          </a:p>
        </p:txBody>
      </p:sp>
    </p:spTree>
    <p:extLst>
      <p:ext uri="{BB962C8B-B14F-4D97-AF65-F5344CB8AC3E}">
        <p14:creationId xmlns:p14="http://schemas.microsoft.com/office/powerpoint/2010/main" val="20695653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CONCLUSIONES Y RECOMENDACIONES</a:t>
            </a:r>
          </a:p>
        </p:txBody>
      </p:sp>
      <p:sp>
        <p:nvSpPr>
          <p:cNvPr id="3" name="Content Placeholder 2"/>
          <p:cNvSpPr>
            <a:spLocks noGrp="1"/>
          </p:cNvSpPr>
          <p:nvPr>
            <p:ph idx="1"/>
          </p:nvPr>
        </p:nvSpPr>
        <p:spPr>
          <a:xfrm>
            <a:off x="838200" y="1636939"/>
            <a:ext cx="10515600" cy="4351338"/>
          </a:xfrm>
        </p:spPr>
        <p:txBody>
          <a:bodyPr/>
          <a:lstStyle/>
          <a:p>
            <a:pPr lvl="0"/>
            <a:r>
              <a:rPr lang="es-ES_tradnl" sz="2000" dirty="0"/>
              <a:t>La correcta configuración de </a:t>
            </a:r>
            <a:r>
              <a:rPr lang="es-ES_tradnl" sz="2000" dirty="0" err="1"/>
              <a:t>tilts</a:t>
            </a:r>
            <a:r>
              <a:rPr lang="es-ES_tradnl" sz="2000" dirty="0"/>
              <a:t> tanto eléctricos como mecánicos permitirán controlar la propagación de los sectores, ya que si un sector se sobre propaga puede ocasionar interferencias en otros lugares, por lo cual se debe tomar en cuenta que el </a:t>
            </a:r>
            <a:r>
              <a:rPr lang="es-ES_tradnl" sz="2000" dirty="0" err="1"/>
              <a:t>tilt</a:t>
            </a:r>
            <a:r>
              <a:rPr lang="es-ES_tradnl" sz="2000" dirty="0"/>
              <a:t> eléctrico disminuye todos los lóbulos, mientras que el mecánico ocasiona que los lóbulos laterales se expandan.</a:t>
            </a:r>
          </a:p>
          <a:p>
            <a:pPr lvl="0"/>
            <a:r>
              <a:rPr lang="es-ES_tradnl" sz="2000" dirty="0"/>
              <a:t>Para la Ubicación de las antenas se debe tomar en cuenta el control de la propagación en especial de lóbulos traseros, que pueden ocasionar interferencias con otros sectores, ya que en el </a:t>
            </a:r>
            <a:r>
              <a:rPr lang="es-ES_tradnl" sz="2000" i="1" dirty="0" err="1"/>
              <a:t>Planing</a:t>
            </a:r>
            <a:r>
              <a:rPr lang="es-ES_tradnl" sz="2000" dirty="0"/>
              <a:t> no se puede mostrar pero el rato de realizar las pruebas puede ocurrir que el lóbulo trasero de un sector ocasione interferencias.</a:t>
            </a:r>
          </a:p>
          <a:p>
            <a:pPr lvl="0"/>
            <a:r>
              <a:rPr lang="es-ES_tradnl" sz="2000" dirty="0"/>
              <a:t>La altura de la antena también es un factor muy importante para la cobertura de la señal, mientras más alto se coloque la antena más lejos puede llegar restos de la señal por las diferentes condiciones de propagación en un medio urbano, por lo cual se deben tomar en cuenta los obstáculos y las alturas para su correcto posicionamiento.</a:t>
            </a:r>
          </a:p>
          <a:p>
            <a:endParaRPr lang="es-ES_tradnl" dirty="0"/>
          </a:p>
        </p:txBody>
      </p:sp>
      <p:sp>
        <p:nvSpPr>
          <p:cNvPr id="4" name="Date Placeholder 3"/>
          <p:cNvSpPr>
            <a:spLocks noGrp="1"/>
          </p:cNvSpPr>
          <p:nvPr>
            <p:ph type="dt" sz="half" idx="10"/>
          </p:nvPr>
        </p:nvSpPr>
        <p:spPr/>
        <p:txBody>
          <a:bodyPr/>
          <a:lstStyle/>
          <a:p>
            <a:fld id="{CAED66A2-FFF1-490A-9D9B-BACA5F353C60}" type="datetime1">
              <a:rPr lang="es-ES_tradnl" smtClean="0"/>
              <a:t>17/02/2014</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A4C9C097-0DC3-4426-823E-59B9B0541002}" type="slidenum">
              <a:rPr lang="es-ES_tradnl" smtClean="0"/>
              <a:t>39</a:t>
            </a:fld>
            <a:endParaRPr lang="es-ES_tradnl"/>
          </a:p>
        </p:txBody>
      </p:sp>
    </p:spTree>
    <p:extLst>
      <p:ext uri="{BB962C8B-B14F-4D97-AF65-F5344CB8AC3E}">
        <p14:creationId xmlns:p14="http://schemas.microsoft.com/office/powerpoint/2010/main" val="27105716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b="1" dirty="0"/>
              <a:t>ALCANCE</a:t>
            </a:r>
          </a:p>
        </p:txBody>
      </p:sp>
      <p:sp>
        <p:nvSpPr>
          <p:cNvPr id="3" name="Content Placeholder 2"/>
          <p:cNvSpPr>
            <a:spLocks noGrp="1"/>
          </p:cNvSpPr>
          <p:nvPr>
            <p:ph idx="1"/>
          </p:nvPr>
        </p:nvSpPr>
        <p:spPr>
          <a:xfrm>
            <a:off x="826911" y="1850166"/>
            <a:ext cx="10515600" cy="4351338"/>
          </a:xfrm>
        </p:spPr>
        <p:txBody>
          <a:bodyPr>
            <a:normAutofit/>
          </a:bodyPr>
          <a:lstStyle/>
          <a:p>
            <a:pPr algn="just"/>
            <a:r>
              <a:rPr lang="es-ES_tradnl" dirty="0"/>
              <a:t>Diseño de la red LTE para el Distrito Metropolitano de Quito en las bandas </a:t>
            </a:r>
            <a:r>
              <a:rPr lang="es-ES_tradnl" dirty="0" smtClean="0"/>
              <a:t>AWS utilizando </a:t>
            </a:r>
            <a:r>
              <a:rPr lang="es-ES_tradnl" dirty="0"/>
              <a:t>la herramienta de predicción U-NET 3.8 para la elaboración de mapas de cobertura. </a:t>
            </a:r>
            <a:endParaRPr lang="es-ES_tradnl" dirty="0" smtClean="0"/>
          </a:p>
          <a:p>
            <a:pPr algn="just"/>
            <a:r>
              <a:rPr lang="es-ES_tradnl" dirty="0" smtClean="0"/>
              <a:t>Se </a:t>
            </a:r>
            <a:r>
              <a:rPr lang="es-ES_tradnl" dirty="0"/>
              <a:t>realizará la configuración de parámetros como </a:t>
            </a:r>
            <a:r>
              <a:rPr lang="es-ES_tradnl" i="1" dirty="0" err="1"/>
              <a:t>tilts</a:t>
            </a:r>
            <a:r>
              <a:rPr lang="es-ES_tradnl" dirty="0"/>
              <a:t> </a:t>
            </a:r>
            <a:r>
              <a:rPr lang="es-ES_tradnl" dirty="0" smtClean="0"/>
              <a:t>eléctricos </a:t>
            </a:r>
            <a:r>
              <a:rPr lang="es-ES_tradnl" dirty="0"/>
              <a:t>y mecánicos de las </a:t>
            </a:r>
            <a:r>
              <a:rPr lang="es-ES_tradnl" dirty="0" smtClean="0"/>
              <a:t>antenas, </a:t>
            </a:r>
            <a:r>
              <a:rPr lang="es-ES_tradnl" dirty="0"/>
              <a:t>potencias de transmisión, interferencias entre las diferentes radio bases los cuáles servirán para contar con un diseño lo más optimizado y apegado a la realidad posible.</a:t>
            </a:r>
          </a:p>
          <a:p>
            <a:pPr algn="just"/>
            <a:r>
              <a:rPr lang="es-ES_tradnl" dirty="0"/>
              <a:t>Posteriormente, se </a:t>
            </a:r>
            <a:r>
              <a:rPr lang="es-ES_tradnl" dirty="0" smtClean="0"/>
              <a:t>implementar</a:t>
            </a:r>
            <a:r>
              <a:rPr lang="es-EC" dirty="0" smtClean="0"/>
              <a:t>á </a:t>
            </a:r>
            <a:r>
              <a:rPr lang="es-ES_tradnl" dirty="0" smtClean="0"/>
              <a:t>el </a:t>
            </a:r>
            <a:r>
              <a:rPr lang="es-ES_tradnl" dirty="0"/>
              <a:t>primer </a:t>
            </a:r>
            <a:r>
              <a:rPr lang="es-ES_tradnl" dirty="0" err="1"/>
              <a:t>cluster</a:t>
            </a:r>
            <a:r>
              <a:rPr lang="es-ES_tradnl" dirty="0"/>
              <a:t> con </a:t>
            </a:r>
            <a:r>
              <a:rPr lang="es-ES_tradnl" dirty="0" smtClean="0"/>
              <a:t>21 </a:t>
            </a:r>
            <a:r>
              <a:rPr lang="es-ES_tradnl" dirty="0" err="1"/>
              <a:t>eNodesB</a:t>
            </a:r>
            <a:r>
              <a:rPr lang="es-ES_tradnl" dirty="0"/>
              <a:t> en el sector comercial donde existe mayor demanda de servicios el cual es el sector de Iñaquito en la ciudad </a:t>
            </a:r>
            <a:r>
              <a:rPr lang="es-ES_tradnl" dirty="0" smtClean="0"/>
              <a:t>Quito.</a:t>
            </a:r>
          </a:p>
          <a:p>
            <a:endParaRPr lang="en-US" dirty="0" smtClean="0"/>
          </a:p>
          <a:p>
            <a:pPr marL="0" indent="0">
              <a:buNone/>
            </a:pPr>
            <a:endParaRPr lang="es-ES_tradnl" dirty="0"/>
          </a:p>
        </p:txBody>
      </p:sp>
    </p:spTree>
    <p:extLst>
      <p:ext uri="{BB962C8B-B14F-4D97-AF65-F5344CB8AC3E}">
        <p14:creationId xmlns:p14="http://schemas.microsoft.com/office/powerpoint/2010/main" val="6988576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b="1" dirty="0"/>
              <a:t>OBJETIVOS</a:t>
            </a:r>
          </a:p>
        </p:txBody>
      </p:sp>
      <p:sp>
        <p:nvSpPr>
          <p:cNvPr id="3" name="Content Placeholder 2"/>
          <p:cNvSpPr>
            <a:spLocks noGrp="1"/>
          </p:cNvSpPr>
          <p:nvPr>
            <p:ph idx="1"/>
          </p:nvPr>
        </p:nvSpPr>
        <p:spPr>
          <a:xfrm>
            <a:off x="838200" y="807189"/>
            <a:ext cx="10515600" cy="4351338"/>
          </a:xfrm>
        </p:spPr>
        <p:txBody>
          <a:bodyPr/>
          <a:lstStyle/>
          <a:p>
            <a:pPr marL="0" indent="0">
              <a:buNone/>
            </a:pPr>
            <a:r>
              <a:rPr lang="es-EC" b="1" dirty="0" smtClean="0"/>
              <a:t>General</a:t>
            </a:r>
            <a:endParaRPr lang="es-ES_tradnl" b="1" dirty="0" smtClean="0"/>
          </a:p>
          <a:p>
            <a:pPr algn="just"/>
            <a:r>
              <a:rPr lang="es-ES_tradnl" dirty="0" smtClean="0"/>
              <a:t>Diseñar </a:t>
            </a:r>
            <a:r>
              <a:rPr lang="es-ES_tradnl" dirty="0"/>
              <a:t>la red de acceso </a:t>
            </a:r>
            <a:r>
              <a:rPr lang="es-ES_tradnl" dirty="0" err="1"/>
              <a:t>LTE</a:t>
            </a:r>
            <a:r>
              <a:rPr lang="es-ES_tradnl" dirty="0"/>
              <a:t> para el Distrito Metropolitano de Quito utilizando software predictivo e implementar y optimizar el primer </a:t>
            </a:r>
            <a:r>
              <a:rPr lang="es-ES_tradnl" dirty="0" err="1"/>
              <a:t>cluster</a:t>
            </a:r>
            <a:r>
              <a:rPr lang="es-ES_tradnl" dirty="0"/>
              <a:t> </a:t>
            </a:r>
            <a:r>
              <a:rPr lang="es-ES_tradnl" dirty="0" err="1"/>
              <a:t>LTE</a:t>
            </a:r>
            <a:r>
              <a:rPr lang="es-ES_tradnl" dirty="0"/>
              <a:t> en la ciudad de Quito para la CORPORACIÓN NACIONAL DE TELECOMUNICACIONES </a:t>
            </a:r>
            <a:r>
              <a:rPr lang="es-ES_tradnl" dirty="0" err="1"/>
              <a:t>CNT</a:t>
            </a:r>
            <a:r>
              <a:rPr lang="es-ES_tradnl" dirty="0"/>
              <a:t> </a:t>
            </a:r>
            <a:r>
              <a:rPr lang="es-ES_tradnl" dirty="0" err="1"/>
              <a:t>EP</a:t>
            </a:r>
            <a:r>
              <a:rPr lang="es-ES_tradnl" dirty="0" smtClean="0"/>
              <a:t>.</a:t>
            </a:r>
          </a:p>
          <a:p>
            <a:pPr marL="0" indent="0">
              <a:buNone/>
            </a:pPr>
            <a:r>
              <a:rPr lang="es-ES_tradnl" dirty="0"/>
              <a:t> </a:t>
            </a:r>
            <a:r>
              <a:rPr lang="es-ES_tradnl" b="1" dirty="0"/>
              <a:t>Específicos</a:t>
            </a:r>
          </a:p>
          <a:p>
            <a:pPr lvl="0" algn="just"/>
            <a:r>
              <a:rPr lang="es-ES_tradnl" sz="1700" dirty="0"/>
              <a:t>Investigar la estructura de una red 4G y sus principales características.</a:t>
            </a:r>
          </a:p>
          <a:p>
            <a:pPr lvl="0" algn="just"/>
            <a:r>
              <a:rPr lang="es-ES_tradnl" sz="1700" dirty="0"/>
              <a:t>Levantar la información por sectores con la configuración adecuada del software de predicción para cada sector.</a:t>
            </a:r>
          </a:p>
          <a:p>
            <a:pPr lvl="0" algn="just"/>
            <a:r>
              <a:rPr lang="es-ES_tradnl" sz="1700" dirty="0"/>
              <a:t>Considerar modelos de propagación para la implementación de una red </a:t>
            </a:r>
            <a:r>
              <a:rPr lang="es-ES_tradnl" sz="1700" dirty="0" err="1"/>
              <a:t>LTE</a:t>
            </a:r>
            <a:r>
              <a:rPr lang="es-ES_tradnl" sz="1700" dirty="0"/>
              <a:t> en el ámbito urbano.</a:t>
            </a:r>
          </a:p>
          <a:p>
            <a:pPr lvl="0" algn="just"/>
            <a:r>
              <a:rPr lang="es-ES_tradnl" sz="1700" dirty="0"/>
              <a:t>Diseñar una red </a:t>
            </a:r>
            <a:r>
              <a:rPr lang="es-ES_tradnl" sz="1700" dirty="0" err="1"/>
              <a:t>LTE</a:t>
            </a:r>
            <a:r>
              <a:rPr lang="es-ES_tradnl" sz="1700" dirty="0"/>
              <a:t> con todos los elementos disponibles considerando aproximadamente 250 </a:t>
            </a:r>
            <a:r>
              <a:rPr lang="es-ES_tradnl" sz="1700" dirty="0" err="1"/>
              <a:t>eNodesB</a:t>
            </a:r>
            <a:r>
              <a:rPr lang="es-ES_tradnl" sz="1700" dirty="0"/>
              <a:t> distribuidos correctamente, para los diferentes niveles topográficos de la ciudad de Quito.</a:t>
            </a:r>
          </a:p>
          <a:p>
            <a:pPr lvl="0" algn="just"/>
            <a:r>
              <a:rPr lang="es-ES_tradnl" sz="1700" dirty="0"/>
              <a:t>Determinar los diferentes parámetros de cada celda así como su cobertura para su correcta implementación.</a:t>
            </a:r>
          </a:p>
          <a:p>
            <a:pPr lvl="0" algn="just"/>
            <a:r>
              <a:rPr lang="es-ES_tradnl" sz="1700" dirty="0"/>
              <a:t>Realizar la implementación, los drive </a:t>
            </a:r>
            <a:r>
              <a:rPr lang="es-ES_tradnl" sz="1700" dirty="0" err="1"/>
              <a:t>tests</a:t>
            </a:r>
            <a:r>
              <a:rPr lang="es-ES_tradnl" sz="1700" dirty="0"/>
              <a:t> y optimización de un </a:t>
            </a:r>
            <a:r>
              <a:rPr lang="es-ES_tradnl" sz="1700" dirty="0" err="1"/>
              <a:t>cluster</a:t>
            </a:r>
            <a:r>
              <a:rPr lang="es-ES_tradnl" sz="1700" dirty="0"/>
              <a:t> con 21 </a:t>
            </a:r>
            <a:r>
              <a:rPr lang="es-ES_tradnl" sz="1700" dirty="0" err="1"/>
              <a:t>eNodesB</a:t>
            </a:r>
            <a:r>
              <a:rPr lang="es-ES_tradnl" sz="1700" dirty="0"/>
              <a:t> en la ciudad de Quito.</a:t>
            </a:r>
          </a:p>
          <a:p>
            <a:endParaRPr lang="es-ES_tradnl" dirty="0"/>
          </a:p>
        </p:txBody>
      </p:sp>
    </p:spTree>
    <p:extLst>
      <p:ext uri="{BB962C8B-B14F-4D97-AF65-F5344CB8AC3E}">
        <p14:creationId xmlns:p14="http://schemas.microsoft.com/office/powerpoint/2010/main" val="20221696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b="1" dirty="0" err="1"/>
              <a:t>EPC</a:t>
            </a:r>
            <a:r>
              <a:rPr lang="es-ES_tradnl" b="1" dirty="0"/>
              <a:t> </a:t>
            </a:r>
            <a:r>
              <a:rPr lang="es-ES_tradnl" b="1" dirty="0" err="1"/>
              <a:t>Evolved</a:t>
            </a:r>
            <a:r>
              <a:rPr lang="es-ES_tradnl" b="1" dirty="0"/>
              <a:t> </a:t>
            </a:r>
            <a:r>
              <a:rPr lang="es-ES_tradnl" b="1" dirty="0" err="1"/>
              <a:t>Packet</a:t>
            </a:r>
            <a:r>
              <a:rPr lang="es-ES_tradnl" b="1" dirty="0"/>
              <a:t> </a:t>
            </a:r>
            <a:r>
              <a:rPr lang="es-ES_tradnl" b="1" dirty="0" err="1"/>
              <a:t>Core</a:t>
            </a:r>
            <a:endParaRPr lang="es-ES_tradnl" b="1" dirty="0"/>
          </a:p>
        </p:txBody>
      </p:sp>
      <p:sp>
        <p:nvSpPr>
          <p:cNvPr id="3" name="Content Placeholder 2"/>
          <p:cNvSpPr>
            <a:spLocks noGrp="1"/>
          </p:cNvSpPr>
          <p:nvPr>
            <p:ph idx="1"/>
          </p:nvPr>
        </p:nvSpPr>
        <p:spPr>
          <a:xfrm>
            <a:off x="838200" y="1825625"/>
            <a:ext cx="5562600" cy="4351338"/>
          </a:xfrm>
        </p:spPr>
        <p:txBody>
          <a:bodyPr>
            <a:normAutofit lnSpcReduction="10000"/>
          </a:bodyPr>
          <a:lstStyle/>
          <a:p>
            <a:pPr algn="just"/>
            <a:r>
              <a:rPr lang="es-ES_tradnl" dirty="0"/>
              <a:t>La característica especial de la red de acceso evolucionada, es que tiene un elemento capaz de gestionar recursos de radio, procesos de encriptación y des encriptación de información, maneja planos de usuario y control, cabeceras de paquetes y su compresión tanto como para enlaces ascendentes como descendentes, versatilidad característica que la tiene el elemento </a:t>
            </a:r>
            <a:r>
              <a:rPr lang="es-ES_tradnl" dirty="0" err="1"/>
              <a:t>eNode</a:t>
            </a:r>
            <a:r>
              <a:rPr lang="es-ES_tradnl" dirty="0"/>
              <a:t> B. </a:t>
            </a:r>
          </a:p>
          <a:p>
            <a:endParaRPr lang="es-ES_tradnl" dirty="0"/>
          </a:p>
        </p:txBody>
      </p:sp>
      <p:sp>
        <p:nvSpPr>
          <p:cNvPr id="4" name="Rectangle 2"/>
          <p:cNvSpPr>
            <a:spLocks noChangeArrowheads="1"/>
          </p:cNvSpPr>
          <p:nvPr/>
        </p:nvSpPr>
        <p:spPr bwMode="auto">
          <a:xfrm>
            <a:off x="6682154" y="232116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graphicFrame>
        <p:nvGraphicFramePr>
          <p:cNvPr id="5" name="Object 4"/>
          <p:cNvGraphicFramePr>
            <a:graphicFrameLocks noChangeAspect="1"/>
          </p:cNvGraphicFramePr>
          <p:nvPr>
            <p:extLst>
              <p:ext uri="{D42A27DB-BD31-4B8C-83A1-F6EECF244321}">
                <p14:modId xmlns:p14="http://schemas.microsoft.com/office/powerpoint/2010/main" val="1760826814"/>
              </p:ext>
            </p:extLst>
          </p:nvPr>
        </p:nvGraphicFramePr>
        <p:xfrm>
          <a:off x="6846278" y="2159611"/>
          <a:ext cx="4857750" cy="2743200"/>
        </p:xfrm>
        <a:graphic>
          <a:graphicData uri="http://schemas.openxmlformats.org/presentationml/2006/ole">
            <mc:AlternateContent xmlns:mc="http://schemas.openxmlformats.org/markup-compatibility/2006">
              <mc:Choice xmlns:v="urn:schemas-microsoft-com:vml" Requires="v">
                <p:oleObj spid="_x0000_s1050" name="Visio" r:id="rId4" imgW="6458068" imgH="3695760" progId="Visio.Drawing.15">
                  <p:embed/>
                </p:oleObj>
              </mc:Choice>
              <mc:Fallback>
                <p:oleObj name="Visio" r:id="rId4" imgW="6458068" imgH="3695760" progId="Visio.Drawing.15">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6278" y="2159611"/>
                        <a:ext cx="4857750" cy="2743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7058917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b="1" dirty="0" err="1"/>
              <a:t>RAN</a:t>
            </a:r>
            <a:r>
              <a:rPr lang="es-ES_tradnl" b="1" dirty="0"/>
              <a:t> (Radio Access Network)</a:t>
            </a:r>
            <a:br>
              <a:rPr lang="es-ES_tradnl" b="1" dirty="0"/>
            </a:br>
            <a:endParaRPr lang="es-ES_tradnl" dirty="0"/>
          </a:p>
        </p:txBody>
      </p:sp>
      <p:sp>
        <p:nvSpPr>
          <p:cNvPr id="3" name="Content Placeholder 2"/>
          <p:cNvSpPr>
            <a:spLocks noGrp="1"/>
          </p:cNvSpPr>
          <p:nvPr>
            <p:ph idx="1"/>
          </p:nvPr>
        </p:nvSpPr>
        <p:spPr/>
        <p:txBody>
          <a:bodyPr/>
          <a:lstStyle/>
          <a:p>
            <a:pPr algn="just"/>
            <a:r>
              <a:rPr lang="es-ES_tradnl" dirty="0"/>
              <a:t>Debido al incremento de las funcionalidades los UE, y para favorecer una buena calidad de la red, hay una necesidad creciente de que la tecnología de acceso de radio sea más efectiva usando recursos de frecuencia limitados y una variedad de aplicaciones para redes móviles, incrementar la velocidad de transferencia de datos y proveer una baja latencia en las comunicaciones de radio, </a:t>
            </a:r>
            <a:r>
              <a:rPr lang="es-ES_tradnl" dirty="0" err="1"/>
              <a:t>LTE</a:t>
            </a:r>
            <a:r>
              <a:rPr lang="es-ES_tradnl" dirty="0"/>
              <a:t> se encarga de satisfacer todas esas necesidades. </a:t>
            </a:r>
          </a:p>
        </p:txBody>
      </p:sp>
    </p:spTree>
    <p:extLst>
      <p:ext uri="{BB962C8B-B14F-4D97-AF65-F5344CB8AC3E}">
        <p14:creationId xmlns:p14="http://schemas.microsoft.com/office/powerpoint/2010/main" val="9356843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86154"/>
            <a:ext cx="5609492" cy="5590809"/>
          </a:xfrm>
        </p:spPr>
        <p:txBody>
          <a:bodyPr>
            <a:normAutofit fontScale="92500" lnSpcReduction="20000"/>
          </a:bodyPr>
          <a:lstStyle/>
          <a:p>
            <a:pPr marL="0" indent="0">
              <a:buNone/>
            </a:pPr>
            <a:r>
              <a:rPr lang="es-ES_tradnl" b="1" dirty="0" err="1"/>
              <a:t>ENODEB</a:t>
            </a:r>
            <a:r>
              <a:rPr lang="es-ES_tradnl" b="1" dirty="0" smtClean="0"/>
              <a:t>.</a:t>
            </a:r>
            <a:endParaRPr lang="es-ES_tradnl" dirty="0"/>
          </a:p>
          <a:p>
            <a:pPr algn="just"/>
            <a:r>
              <a:rPr lang="es-ES_tradnl" dirty="0"/>
              <a:t>El </a:t>
            </a:r>
            <a:r>
              <a:rPr lang="es-ES_tradnl" dirty="0" err="1"/>
              <a:t>eNodeB</a:t>
            </a:r>
            <a:r>
              <a:rPr lang="es-ES_tradnl" dirty="0"/>
              <a:t> esa compuesta de una unidad de banda base (BBU) y hasta tres </a:t>
            </a:r>
            <a:r>
              <a:rPr lang="es-ES_tradnl" dirty="0" smtClean="0"/>
              <a:t>unidades </a:t>
            </a:r>
            <a:r>
              <a:rPr lang="es-ES_tradnl" dirty="0"/>
              <a:t>de radio remotas (</a:t>
            </a:r>
            <a:r>
              <a:rPr lang="es-ES_tradnl" dirty="0" err="1"/>
              <a:t>RRUs</a:t>
            </a:r>
            <a:r>
              <a:rPr lang="es-ES_tradnl" dirty="0"/>
              <a:t>) que pueden ser </a:t>
            </a:r>
            <a:r>
              <a:rPr lang="es-ES_tradnl" dirty="0" smtClean="0"/>
              <a:t>conectadas.</a:t>
            </a:r>
          </a:p>
          <a:p>
            <a:pPr marL="0" indent="0">
              <a:buNone/>
            </a:pPr>
            <a:r>
              <a:rPr lang="es-ES_tradnl" b="1" dirty="0" err="1" smtClean="0"/>
              <a:t>BBU</a:t>
            </a:r>
            <a:endParaRPr lang="es-ES_tradnl" dirty="0"/>
          </a:p>
          <a:p>
            <a:pPr algn="just"/>
            <a:r>
              <a:rPr lang="es-ES_tradnl" dirty="0"/>
              <a:t>Es responsable por el procesamiento de señales de la banda base digital, usa la terminación S1 para conectarse con la </a:t>
            </a:r>
            <a:r>
              <a:rPr lang="es-ES_tradnl" dirty="0" smtClean="0"/>
              <a:t>EPC</a:t>
            </a:r>
            <a:r>
              <a:rPr lang="es-ES_tradnl" dirty="0"/>
              <a:t>.</a:t>
            </a:r>
            <a:endParaRPr lang="es-ES_tradnl" dirty="0" smtClean="0"/>
          </a:p>
          <a:p>
            <a:pPr marL="0" indent="0" algn="just">
              <a:buNone/>
            </a:pPr>
            <a:r>
              <a:rPr lang="es-ES_tradnl" b="1" dirty="0" err="1" smtClean="0"/>
              <a:t>RRU</a:t>
            </a:r>
            <a:endParaRPr lang="es-ES_tradnl" b="1" dirty="0"/>
          </a:p>
          <a:p>
            <a:pPr algn="just"/>
            <a:r>
              <a:rPr lang="es-ES_tradnl" dirty="0" smtClean="0"/>
              <a:t>Transmite </a:t>
            </a:r>
            <a:r>
              <a:rPr lang="es-ES_tradnl" dirty="0"/>
              <a:t>y recibe las señales inalámbricas, procesa las señales de banda base del </a:t>
            </a:r>
            <a:r>
              <a:rPr lang="es-ES_tradnl" dirty="0" err="1"/>
              <a:t>BBU</a:t>
            </a:r>
            <a:r>
              <a:rPr lang="es-ES_tradnl" dirty="0"/>
              <a:t> que han sido procesadas en una señal específica del protocolo y las amplifica y transmite al </a:t>
            </a:r>
            <a:r>
              <a:rPr lang="es-ES_tradnl" dirty="0" err="1"/>
              <a:t>UE</a:t>
            </a:r>
            <a:r>
              <a:rPr lang="es-ES_tradnl" dirty="0" err="1" smtClean="0"/>
              <a:t>inación</a:t>
            </a:r>
            <a:r>
              <a:rPr lang="es-ES_tradnl" dirty="0" smtClean="0"/>
              <a:t> </a:t>
            </a:r>
            <a:r>
              <a:rPr lang="es-ES_tradnl" dirty="0"/>
              <a:t>X2 para conectarse con un </a:t>
            </a:r>
            <a:r>
              <a:rPr lang="es-ES_tradnl" dirty="0" err="1"/>
              <a:t>eNodeB</a:t>
            </a:r>
            <a:r>
              <a:rPr lang="es-ES_tradnl" dirty="0"/>
              <a:t> vecino</a:t>
            </a:r>
          </a:p>
        </p:txBody>
      </p:sp>
      <p:sp>
        <p:nvSpPr>
          <p:cNvPr id="4" name="Rectangle 2"/>
          <p:cNvSpPr>
            <a:spLocks noChangeArrowheads="1"/>
          </p:cNvSpPr>
          <p:nvPr/>
        </p:nvSpPr>
        <p:spPr bwMode="auto">
          <a:xfrm>
            <a:off x="6447692" y="1500553"/>
            <a:ext cx="1161062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_tradnl"/>
          </a:p>
        </p:txBody>
      </p:sp>
      <p:graphicFrame>
        <p:nvGraphicFramePr>
          <p:cNvPr id="5" name="Object 4"/>
          <p:cNvGraphicFramePr>
            <a:graphicFrameLocks noChangeAspect="1"/>
          </p:cNvGraphicFramePr>
          <p:nvPr>
            <p:extLst>
              <p:ext uri="{D42A27DB-BD31-4B8C-83A1-F6EECF244321}">
                <p14:modId xmlns:p14="http://schemas.microsoft.com/office/powerpoint/2010/main" val="3764124079"/>
              </p:ext>
            </p:extLst>
          </p:nvPr>
        </p:nvGraphicFramePr>
        <p:xfrm>
          <a:off x="6447691" y="1500554"/>
          <a:ext cx="5451943" cy="2836984"/>
        </p:xfrm>
        <a:graphic>
          <a:graphicData uri="http://schemas.openxmlformats.org/presentationml/2006/ole">
            <mc:AlternateContent xmlns:mc="http://schemas.openxmlformats.org/markup-compatibility/2006">
              <mc:Choice xmlns:v="urn:schemas-microsoft-com:vml" Requires="v">
                <p:oleObj spid="_x0000_s2074" name="Visio" r:id="rId4" imgW="5629322" imgH="2866882" progId="Visio.Drawing.15">
                  <p:embed/>
                </p:oleObj>
              </mc:Choice>
              <mc:Fallback>
                <p:oleObj name="Visio" r:id="rId4" imgW="5629322" imgH="2866882" progId="Visio.Drawing.15">
                  <p:embed/>
                  <p:pic>
                    <p:nvPicPr>
                      <p:cNvPr id="0" name="Object 1"/>
                      <p:cNvPicPr>
                        <a:picLocks noChangeAspect="1" noChangeArrowheads="1"/>
                      </p:cNvPicPr>
                      <p:nvPr/>
                    </p:nvPicPr>
                    <p:blipFill>
                      <a:blip r:embed="rId5"/>
                      <a:srcRect/>
                      <a:stretch>
                        <a:fillRect/>
                      </a:stretch>
                    </p:blipFill>
                    <p:spPr bwMode="auto">
                      <a:xfrm>
                        <a:off x="6447691" y="1500554"/>
                        <a:ext cx="5451943" cy="2836984"/>
                      </a:xfrm>
                      <a:prstGeom prst="rect">
                        <a:avLst/>
                      </a:prstGeom>
                      <a:noFill/>
                    </p:spPr>
                  </p:pic>
                </p:oleObj>
              </mc:Fallback>
            </mc:AlternateContent>
          </a:graphicData>
        </a:graphic>
      </p:graphicFrame>
    </p:spTree>
    <p:extLst>
      <p:ext uri="{BB962C8B-B14F-4D97-AF65-F5344CB8AC3E}">
        <p14:creationId xmlns:p14="http://schemas.microsoft.com/office/powerpoint/2010/main" val="29145766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8939" y="562708"/>
            <a:ext cx="6054969" cy="5637701"/>
          </a:xfrm>
        </p:spPr>
        <p:txBody>
          <a:bodyPr>
            <a:normAutofit fontScale="92500"/>
          </a:bodyPr>
          <a:lstStyle/>
          <a:p>
            <a:pPr marL="0" indent="0">
              <a:buNone/>
            </a:pPr>
            <a:r>
              <a:rPr lang="es-ES_tradnl" b="1" dirty="0"/>
              <a:t>ANTENAS PARA </a:t>
            </a:r>
            <a:r>
              <a:rPr lang="es-ES_tradnl" b="1" dirty="0" err="1" smtClean="0"/>
              <a:t>LTE</a:t>
            </a:r>
            <a:endParaRPr lang="es-ES_tradnl" b="1" dirty="0" smtClean="0"/>
          </a:p>
          <a:p>
            <a:pPr algn="just"/>
            <a:r>
              <a:rPr lang="es-ES_tradnl" dirty="0"/>
              <a:t>Ya que la capacidad de </a:t>
            </a:r>
            <a:r>
              <a:rPr lang="es-ES_tradnl" dirty="0" err="1"/>
              <a:t>LTE</a:t>
            </a:r>
            <a:r>
              <a:rPr lang="es-ES_tradnl" dirty="0"/>
              <a:t> es mucho mayor a otras tecnologías requiere de igual manera s una tecnología capaz de soportar altas tasas de transmisión como lo son las antenas con técnicas MIMO.</a:t>
            </a:r>
          </a:p>
          <a:p>
            <a:pPr algn="just"/>
            <a:r>
              <a:rPr lang="es-ES_tradnl" dirty="0"/>
              <a:t>Las siglas en ingles MIMO, significan múltiples entradas, múltiples salidas, lo que quiere decir que se puede usar más de una antena tanto para transmitir como para recibir señales en una misma frecuencia. MIMO ya se ha venido utilizando en redes </a:t>
            </a:r>
            <a:r>
              <a:rPr lang="es-ES_tradnl" dirty="0" err="1"/>
              <a:t>WLAN</a:t>
            </a:r>
            <a:r>
              <a:rPr lang="es-ES_tradnl" dirty="0"/>
              <a:t>, es relativamente nuevo para tecnologías celulares, pero es una característica standard para redes </a:t>
            </a:r>
            <a:r>
              <a:rPr lang="es-ES_tradnl" dirty="0" err="1"/>
              <a:t>LTE</a:t>
            </a:r>
            <a:r>
              <a:rPr lang="es-ES_tradnl" dirty="0"/>
              <a:t>. </a:t>
            </a:r>
          </a:p>
          <a:p>
            <a:endParaRPr lang="es-ES_tradnl" dirty="0"/>
          </a:p>
        </p:txBody>
      </p:sp>
      <p:graphicFrame>
        <p:nvGraphicFramePr>
          <p:cNvPr id="4" name="Table 3"/>
          <p:cNvGraphicFramePr>
            <a:graphicFrameLocks noGrp="1"/>
          </p:cNvGraphicFramePr>
          <p:nvPr>
            <p:extLst>
              <p:ext uri="{D42A27DB-BD31-4B8C-83A1-F6EECF244321}">
                <p14:modId xmlns:p14="http://schemas.microsoft.com/office/powerpoint/2010/main" val="1870856209"/>
              </p:ext>
            </p:extLst>
          </p:nvPr>
        </p:nvGraphicFramePr>
        <p:xfrm>
          <a:off x="6942494" y="1160509"/>
          <a:ext cx="4780915" cy="1676400"/>
        </p:xfrm>
        <a:graphic>
          <a:graphicData uri="http://schemas.openxmlformats.org/drawingml/2006/table">
            <a:tbl>
              <a:tblPr firstRow="1" firstCol="1" bandRow="1">
                <a:tableStyleId>{10A1B5D5-9B99-4C35-A422-299274C87663}</a:tableStyleId>
              </a:tblPr>
              <a:tblGrid>
                <a:gridCol w="1442085"/>
                <a:gridCol w="3338830"/>
              </a:tblGrid>
              <a:tr h="0">
                <a:tc>
                  <a:txBody>
                    <a:bodyPr/>
                    <a:lstStyle/>
                    <a:p>
                      <a:pPr algn="ctr">
                        <a:spcAft>
                          <a:spcPts val="0"/>
                        </a:spcAft>
                      </a:pPr>
                      <a:r>
                        <a:rPr lang="es-ES_tradnl" sz="1100" dirty="0">
                          <a:effectLst/>
                        </a:rPr>
                        <a:t>Modo de </a:t>
                      </a:r>
                      <a:r>
                        <a:rPr lang="es-ES_tradnl" sz="1100" dirty="0" err="1">
                          <a:effectLst/>
                        </a:rPr>
                        <a:t>transmision</a:t>
                      </a:r>
                      <a:endParaRPr lang="es-ES_tradnl"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s-ES_tradnl" sz="1100" dirty="0">
                          <a:effectLst/>
                        </a:rPr>
                        <a:t>Esquema de </a:t>
                      </a:r>
                      <a:r>
                        <a:rPr lang="es-ES_tradnl" sz="1100" dirty="0" err="1">
                          <a:effectLst/>
                        </a:rPr>
                        <a:t>transmision</a:t>
                      </a:r>
                      <a:r>
                        <a:rPr lang="es-ES_tradnl" sz="1100" dirty="0">
                          <a:effectLst/>
                        </a:rPr>
                        <a:t> </a:t>
                      </a:r>
                      <a:r>
                        <a:rPr lang="es-ES_tradnl" sz="1100" dirty="0" err="1">
                          <a:effectLst/>
                        </a:rPr>
                        <a:t>Downlink</a:t>
                      </a:r>
                      <a:endParaRPr lang="es-ES_tradnl"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135255">
                <a:tc>
                  <a:txBody>
                    <a:bodyPr/>
                    <a:lstStyle/>
                    <a:p>
                      <a:pPr algn="ctr">
                        <a:spcAft>
                          <a:spcPts val="0"/>
                        </a:spcAft>
                      </a:pPr>
                      <a:r>
                        <a:rPr lang="es-ES_tradnl" sz="1100">
                          <a:effectLst/>
                        </a:rPr>
                        <a:t>Mode 1</a:t>
                      </a:r>
                      <a:endParaRPr lang="es-ES_tradnl"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s-ES_tradnl" sz="1100">
                          <a:effectLst/>
                        </a:rPr>
                        <a:t>Single Antena Port (SISO or SIMO)</a:t>
                      </a:r>
                      <a:endParaRPr lang="es-ES_tradnl"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spcAft>
                          <a:spcPts val="0"/>
                        </a:spcAft>
                      </a:pPr>
                      <a:r>
                        <a:rPr lang="es-ES_tradnl" sz="1100">
                          <a:effectLst/>
                        </a:rPr>
                        <a:t>Mode 2</a:t>
                      </a:r>
                      <a:endParaRPr lang="es-ES_tradnl"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s-ES_tradnl" sz="1100">
                          <a:effectLst/>
                        </a:rPr>
                        <a:t>Transmit Diversity</a:t>
                      </a:r>
                      <a:endParaRPr lang="es-ES_tradnl"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61925">
                <a:tc>
                  <a:txBody>
                    <a:bodyPr/>
                    <a:lstStyle/>
                    <a:p>
                      <a:pPr algn="ctr">
                        <a:spcAft>
                          <a:spcPts val="0"/>
                        </a:spcAft>
                      </a:pPr>
                      <a:r>
                        <a:rPr lang="es-ES_tradnl" sz="1100">
                          <a:effectLst/>
                        </a:rPr>
                        <a:t>Mode 3</a:t>
                      </a:r>
                      <a:endParaRPr lang="es-ES_tradnl"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s-ES_tradnl" sz="1100">
                          <a:effectLst/>
                        </a:rPr>
                        <a:t>Open-Loop Spatial Multiplexing</a:t>
                      </a:r>
                      <a:endParaRPr lang="es-ES_tradnl"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128747">
                <a:tc>
                  <a:txBody>
                    <a:bodyPr/>
                    <a:lstStyle/>
                    <a:p>
                      <a:pPr algn="ctr">
                        <a:spcAft>
                          <a:spcPts val="0"/>
                        </a:spcAft>
                      </a:pPr>
                      <a:r>
                        <a:rPr lang="es-ES_tradnl" sz="1100">
                          <a:effectLst/>
                        </a:rPr>
                        <a:t>Mode 4</a:t>
                      </a:r>
                      <a:endParaRPr lang="es-ES_tradnl"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s-ES_tradnl" sz="1100">
                          <a:effectLst/>
                        </a:rPr>
                        <a:t>Closed-Loop Spatial Multiplexing</a:t>
                      </a:r>
                      <a:endParaRPr lang="es-ES_tradnl"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135255">
                <a:tc>
                  <a:txBody>
                    <a:bodyPr/>
                    <a:lstStyle/>
                    <a:p>
                      <a:pPr algn="ctr">
                        <a:spcAft>
                          <a:spcPts val="0"/>
                        </a:spcAft>
                      </a:pPr>
                      <a:r>
                        <a:rPr lang="es-ES_tradnl" sz="1100">
                          <a:effectLst/>
                        </a:rPr>
                        <a:t>Mode 5</a:t>
                      </a:r>
                      <a:endParaRPr lang="es-ES_tradnl"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s-ES_tradnl" sz="1100">
                          <a:effectLst/>
                        </a:rPr>
                        <a:t>Multi-User MiMO</a:t>
                      </a:r>
                      <a:endParaRPr lang="es-ES_tradnl"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135255">
                <a:tc>
                  <a:txBody>
                    <a:bodyPr/>
                    <a:lstStyle/>
                    <a:p>
                      <a:pPr algn="ctr">
                        <a:spcAft>
                          <a:spcPts val="0"/>
                        </a:spcAft>
                      </a:pPr>
                      <a:r>
                        <a:rPr lang="es-ES_tradnl" sz="1100">
                          <a:effectLst/>
                        </a:rPr>
                        <a:t>Mode 6</a:t>
                      </a:r>
                      <a:endParaRPr lang="es-ES_tradnl"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US" sz="1100">
                          <a:effectLst/>
                        </a:rPr>
                        <a:t>Closed-Loop Rank-1 Spatial Multiplexing</a:t>
                      </a:r>
                      <a:endParaRPr lang="es-ES_tradnl"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135255">
                <a:tc>
                  <a:txBody>
                    <a:bodyPr/>
                    <a:lstStyle/>
                    <a:p>
                      <a:pPr algn="ctr">
                        <a:spcAft>
                          <a:spcPts val="0"/>
                        </a:spcAft>
                      </a:pPr>
                      <a:r>
                        <a:rPr lang="es-ES_tradnl" sz="1100">
                          <a:effectLst/>
                        </a:rPr>
                        <a:t>Mode 7</a:t>
                      </a:r>
                      <a:endParaRPr lang="es-ES_tradnl"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s-ES_tradnl" sz="1100">
                          <a:effectLst/>
                        </a:rPr>
                        <a:t>Single Antena Port Beamforming</a:t>
                      </a:r>
                      <a:endParaRPr lang="es-ES_tradnl"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135255">
                <a:tc>
                  <a:txBody>
                    <a:bodyPr/>
                    <a:lstStyle/>
                    <a:p>
                      <a:pPr algn="ctr">
                        <a:spcAft>
                          <a:spcPts val="0"/>
                        </a:spcAft>
                      </a:pPr>
                      <a:r>
                        <a:rPr lang="es-ES_tradnl" sz="1100">
                          <a:effectLst/>
                        </a:rPr>
                        <a:t>Mode 8</a:t>
                      </a:r>
                      <a:endParaRPr lang="es-ES_tradnl"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s-ES_tradnl" sz="1100" dirty="0">
                          <a:effectLst/>
                        </a:rPr>
                        <a:t>Dual-</a:t>
                      </a:r>
                      <a:r>
                        <a:rPr lang="es-ES_tradnl" sz="1100" dirty="0" err="1">
                          <a:effectLst/>
                        </a:rPr>
                        <a:t>Layer</a:t>
                      </a:r>
                      <a:r>
                        <a:rPr lang="es-ES_tradnl" sz="1100" dirty="0">
                          <a:effectLst/>
                        </a:rPr>
                        <a:t> </a:t>
                      </a:r>
                      <a:r>
                        <a:rPr lang="es-ES_tradnl" sz="1100" dirty="0" err="1">
                          <a:effectLst/>
                        </a:rPr>
                        <a:t>Beamforming</a:t>
                      </a:r>
                      <a:endParaRPr lang="es-ES_tradnl"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5" name="Rectangle 2"/>
          <p:cNvSpPr>
            <a:spLocks noChangeArrowheads="1"/>
          </p:cNvSpPr>
          <p:nvPr/>
        </p:nvSpPr>
        <p:spPr bwMode="auto">
          <a:xfrm>
            <a:off x="6705599" y="3657599"/>
            <a:ext cx="1270739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_tradnl"/>
          </a:p>
        </p:txBody>
      </p:sp>
      <p:graphicFrame>
        <p:nvGraphicFramePr>
          <p:cNvPr id="6" name="Object 5"/>
          <p:cNvGraphicFramePr>
            <a:graphicFrameLocks noChangeAspect="1"/>
          </p:cNvGraphicFramePr>
          <p:nvPr>
            <p:extLst>
              <p:ext uri="{D42A27DB-BD31-4B8C-83A1-F6EECF244321}">
                <p14:modId xmlns:p14="http://schemas.microsoft.com/office/powerpoint/2010/main" val="1238573671"/>
              </p:ext>
            </p:extLst>
          </p:nvPr>
        </p:nvGraphicFramePr>
        <p:xfrm>
          <a:off x="6705599" y="3394619"/>
          <a:ext cx="5017810" cy="2542809"/>
        </p:xfrm>
        <a:graphic>
          <a:graphicData uri="http://schemas.openxmlformats.org/presentationml/2006/ole">
            <mc:AlternateContent xmlns:mc="http://schemas.openxmlformats.org/markup-compatibility/2006">
              <mc:Choice xmlns:v="urn:schemas-microsoft-com:vml" Requires="v">
                <p:oleObj spid="_x0000_s3096" name="Visio" r:id="rId4" imgW="5981620" imgH="2990864" progId="Visio.Drawing.15">
                  <p:embed/>
                </p:oleObj>
              </mc:Choice>
              <mc:Fallback>
                <p:oleObj name="Visio" r:id="rId4" imgW="5981620" imgH="2990864" progId="Visio.Drawing.15">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599" y="3394619"/>
                        <a:ext cx="5017810" cy="2542809"/>
                      </a:xfrm>
                      <a:prstGeom prst="rect">
                        <a:avLst/>
                      </a:prstGeom>
                      <a:noFill/>
                    </p:spPr>
                  </p:pic>
                </p:oleObj>
              </mc:Fallback>
            </mc:AlternateContent>
          </a:graphicData>
        </a:graphic>
      </p:graphicFrame>
    </p:spTree>
    <p:extLst>
      <p:ext uri="{BB962C8B-B14F-4D97-AF65-F5344CB8AC3E}">
        <p14:creationId xmlns:p14="http://schemas.microsoft.com/office/powerpoint/2010/main" val="1545974844"/>
      </p:ext>
    </p:extLst>
  </p:cSld>
  <p:clrMapOvr>
    <a:masterClrMapping/>
  </p:clrMapOvr>
  <p:timing>
    <p:tnLst>
      <p:par>
        <p:cTn id="1" dur="indefinite" restart="never" nodeType="tmRoot"/>
      </p:par>
    </p:tnLst>
  </p:timing>
</p:sld>
</file>

<file path=ppt/theme/theme1.xml><?xml version="1.0" encoding="utf-8"?>
<a:theme xmlns:a="http://schemas.openxmlformats.org/drawingml/2006/main" name="Diseño predeterminado">
  <a:themeElements>
    <a:clrScheme name="Personaliz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333399"/>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851</TotalTime>
  <Words>5993</Words>
  <Application>Microsoft Office PowerPoint</Application>
  <PresentationFormat>Panorámica</PresentationFormat>
  <Paragraphs>695</Paragraphs>
  <Slides>39</Slides>
  <Notes>19</Notes>
  <HiddenSlides>0</HiddenSlides>
  <MMClips>0</MMClips>
  <ScaleCrop>false</ScaleCrop>
  <HeadingPairs>
    <vt:vector size="8" baseType="variant">
      <vt:variant>
        <vt:lpstr>Fuentes usadas</vt:lpstr>
      </vt:variant>
      <vt:variant>
        <vt:i4>4</vt:i4>
      </vt:variant>
      <vt:variant>
        <vt:lpstr>Tema</vt:lpstr>
      </vt:variant>
      <vt:variant>
        <vt:i4>1</vt:i4>
      </vt:variant>
      <vt:variant>
        <vt:lpstr>Servidores OLE incrustados</vt:lpstr>
      </vt:variant>
      <vt:variant>
        <vt:i4>2</vt:i4>
      </vt:variant>
      <vt:variant>
        <vt:lpstr>Títulos de diapositiva</vt:lpstr>
      </vt:variant>
      <vt:variant>
        <vt:i4>39</vt:i4>
      </vt:variant>
    </vt:vector>
  </HeadingPairs>
  <TitlesOfParts>
    <vt:vector size="46" baseType="lpstr">
      <vt:lpstr>Arial</vt:lpstr>
      <vt:lpstr>Calibri</vt:lpstr>
      <vt:lpstr>Cambria Math</vt:lpstr>
      <vt:lpstr>Times New Roman</vt:lpstr>
      <vt:lpstr>Diseño predeterminado</vt:lpstr>
      <vt:lpstr>CorelDRAW</vt:lpstr>
      <vt:lpstr>Visio</vt:lpstr>
      <vt:lpstr>Presentación de PowerPoint</vt:lpstr>
      <vt:lpstr>INTRODUCCIÓN </vt:lpstr>
      <vt:lpstr>JUSTIFICACIÓN E IMPORTANCIA </vt:lpstr>
      <vt:lpstr>ALCANCE</vt:lpstr>
      <vt:lpstr>OBJETIVOS</vt:lpstr>
      <vt:lpstr>EPC Evolved Packet Core</vt:lpstr>
      <vt:lpstr>RAN (Radio Access Network) </vt:lpstr>
      <vt:lpstr>Presentación de PowerPoint</vt:lpstr>
      <vt:lpstr>Presentación de PowerPoint</vt:lpstr>
      <vt:lpstr>IPRAN</vt:lpstr>
      <vt:lpstr>UE(User Equipment) </vt:lpstr>
      <vt:lpstr>Descripción software de planeación</vt:lpstr>
      <vt:lpstr>Modelos de propagación más adecuados para el Distrito Metropolitano de Quito. </vt:lpstr>
      <vt:lpstr>Modelos de propagación más adecuados para el Distrito Metropolitano de Quito. </vt:lpstr>
      <vt:lpstr>Clutters</vt:lpstr>
      <vt:lpstr>Creación De Un Proyecto LTE En U-Net</vt:lpstr>
      <vt:lpstr>Creación De Un Proyecto LTE En U-Net</vt:lpstr>
      <vt:lpstr>Diseño Preliminar de RF</vt:lpstr>
      <vt:lpstr>Presentación de PowerPoint</vt:lpstr>
      <vt:lpstr>Presentación de PowerPoint</vt:lpstr>
      <vt:lpstr>Presentación de PowerPoint</vt:lpstr>
      <vt:lpstr>Presentación de PowerPoint</vt:lpstr>
      <vt:lpstr>Proceso de Cálculo del Link Budget para CNT en la Banda AWS</vt:lpstr>
      <vt:lpstr>Proceso de Cálculo del Link Budget para CNT en la Banda AWS</vt:lpstr>
      <vt:lpstr>Solución de coordinación de interferencia</vt:lpstr>
      <vt:lpstr>Diseño De Cobertura de LTE</vt:lpstr>
      <vt:lpstr>Diseño De Cobertura de LTE</vt:lpstr>
      <vt:lpstr>Diseño De Cobertura de LTE</vt:lpstr>
      <vt:lpstr>Guía de Instalación básica</vt:lpstr>
      <vt:lpstr>Single Site verification (Verificación de Sitio Único)</vt:lpstr>
      <vt:lpstr>Tunning Inicial</vt:lpstr>
      <vt:lpstr>Tunning Inicial</vt:lpstr>
      <vt:lpstr>Niveles Antes de la Optimización</vt:lpstr>
      <vt:lpstr>THROUGHPUT DL y OPTIMIZACIÓN</vt:lpstr>
      <vt:lpstr>Niveles Después de la Optimización</vt:lpstr>
      <vt:lpstr>IMPLEMENTACIÓN</vt:lpstr>
      <vt:lpstr>CONCLUSIONES Y RECOMENDACIONES</vt:lpstr>
      <vt:lpstr>CONCLUSIONES Y RECOMENDACIONES</vt:lpstr>
      <vt:lpstr>CONCLUSIONES Y RECOMENDACIONES</vt:lpstr>
    </vt:vector>
  </TitlesOfParts>
  <Company>Heim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dc:creator>
  <cp:lastModifiedBy>Lenin Recalde</cp:lastModifiedBy>
  <cp:revision>38</cp:revision>
  <dcterms:created xsi:type="dcterms:W3CDTF">2014-02-16T02:29:04Z</dcterms:created>
  <dcterms:modified xsi:type="dcterms:W3CDTF">2014-02-17T11:03:07Z</dcterms:modified>
</cp:coreProperties>
</file>