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9" r:id="rId4"/>
    <p:sldId id="258" r:id="rId5"/>
    <p:sldId id="259" r:id="rId6"/>
    <p:sldId id="303" r:id="rId7"/>
    <p:sldId id="302" r:id="rId8"/>
    <p:sldId id="298" r:id="rId9"/>
    <p:sldId id="301" r:id="rId10"/>
    <p:sldId id="304" r:id="rId11"/>
    <p:sldId id="320" r:id="rId12"/>
    <p:sldId id="321" r:id="rId13"/>
    <p:sldId id="308" r:id="rId14"/>
    <p:sldId id="306" r:id="rId15"/>
    <p:sldId id="305" r:id="rId16"/>
    <p:sldId id="310" r:id="rId17"/>
    <p:sldId id="311" r:id="rId18"/>
    <p:sldId id="299" r:id="rId19"/>
    <p:sldId id="314" r:id="rId20"/>
    <p:sldId id="315" r:id="rId21"/>
    <p:sldId id="316" r:id="rId22"/>
    <p:sldId id="317" r:id="rId23"/>
    <p:sldId id="318" r:id="rId24"/>
    <p:sldId id="28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FF"/>
    <a:srgbClr val="0033CC"/>
    <a:srgbClr val="FF3300"/>
    <a:srgbClr val="DDDDDD"/>
    <a:srgbClr val="C0C0C0"/>
    <a:srgbClr val="FFCC00"/>
    <a:srgbClr val="F9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6581" autoAdjust="0"/>
  </p:normalViewPr>
  <p:slideViewPr>
    <p:cSldViewPr>
      <p:cViewPr varScale="1">
        <p:scale>
          <a:sx n="76" d="100"/>
          <a:sy n="7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1F7EB1-0DD6-4442-9363-D1556C805E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237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99DE87-9645-46CF-BA5C-295E1F5F387B}" type="slidenum">
              <a:rPr lang="es-ES" altLang="es-EC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EC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2FDDB0-1B0D-4478-A908-47D40F71FE75}" type="slidenum">
              <a:rPr lang="es-ES" altLang="es-EC" smtClean="0"/>
              <a:pPr eaLnBrk="1" hangingPunct="1">
                <a:spcBef>
                  <a:spcPct val="0"/>
                </a:spcBef>
              </a:pPr>
              <a:t>2</a:t>
            </a:fld>
            <a:endParaRPr lang="es-ES" altLang="es-EC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2FDDB0-1B0D-4478-A908-47D40F71FE75}" type="slidenum">
              <a:rPr lang="es-ES" altLang="es-EC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EC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167549-F60C-414B-8DBF-E265E6D9AAA5}" type="slidenum">
              <a:rPr lang="es-ES" altLang="es-EC" smtClean="0"/>
              <a:pPr eaLnBrk="1" hangingPunct="1">
                <a:spcBef>
                  <a:spcPct val="0"/>
                </a:spcBef>
              </a:pPr>
              <a:t>4</a:t>
            </a:fld>
            <a:endParaRPr lang="es-ES" altLang="es-EC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65589-7AFC-431A-89A5-3FFCCDD02E91}" type="slidenum">
              <a:rPr lang="es-ES" altLang="es-EC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EC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4C0D47-EB3C-418D-B455-E5E1E042EEAE}" type="slidenum">
              <a:rPr lang="es-ES" altLang="es-EC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EC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A780B-99F0-4853-B2FE-D71E5ECF4D9D}" type="slidenum">
              <a:rPr lang="es-ES" altLang="es-EC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EC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6135A6-4B26-4553-8002-8C6EE25FB45C}" type="slidenum">
              <a:rPr lang="es-ES" altLang="es-EC" smtClean="0"/>
              <a:pPr eaLnBrk="1" hangingPunct="1">
                <a:spcBef>
                  <a:spcPct val="0"/>
                </a:spcBef>
              </a:pPr>
              <a:t>8</a:t>
            </a:fld>
            <a:endParaRPr lang="es-ES" altLang="es-EC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C3A07-4140-452D-948B-006DF13187C6}" type="slidenum">
              <a:rPr lang="es-ES" altLang="es-EC" smtClean="0"/>
              <a:pPr eaLnBrk="1" hangingPunct="1">
                <a:spcBef>
                  <a:spcPct val="0"/>
                </a:spcBef>
              </a:pPr>
              <a:t>24</a:t>
            </a:fld>
            <a:endParaRPr lang="es-ES" altLang="es-EC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C3B7-E7FE-42A8-A520-C6A3D0288B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2850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EA40-778B-4F6E-861D-098AB3D5C2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7203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039E0-7DF8-45DF-8433-DE0360381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4378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E543-B246-4FA1-9E50-F580A2A7C2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6749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1330-323A-4A31-9447-8733DC61F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6824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C202-422A-483A-8A0E-3BE494BD66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3304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6848B-5A0C-424E-B018-42E3DA648F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0841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ED92-AD71-4B91-BC6E-1EA5EA1CCA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0165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6D0F-93A3-43AD-9C55-AB33A1F75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196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9378-7810-4276-A6D7-767B5AF037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4781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FA7A-8CC6-46E4-8F1D-0029E9AF14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4703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B6D8-5E56-4C54-A864-1F8C926DEE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7716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E0E3-91B0-4C39-A7F7-32DF5A325F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0143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5D63-3C3F-4899-B136-26DADEEFBA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5001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06EC-382B-4955-96E9-35D83972B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4500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EA484-3E7D-49C4-8DF6-39C77F3004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488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71A6EC5-BC2D-4860-B7D9-25B21557D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Anexos%20Presentaci&#243;n%20QSB/Formatos%20E.%20V.xlsx" TargetMode="Externa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Anexos%20Presentaci&#243;n%20QSB/RESOLUCI&#211;N%20PROBLEMAS%20PR.xlsx" TargetMode="External"/><Relationship Id="rId4" Type="http://schemas.openxmlformats.org/officeDocument/2006/relationships/hyperlink" Target="Anexos%20Presentaci&#243;n%20QSB/DATOS/DATOS%20CROMADO.xl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P.%20NO%20CONF/Especificaciones%20prod%20NO%20conform.xl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Anexos%20Presentaci&#243;n%20QSB/trab.%20Estndar%20(SZ)_ENSAMBLE%20ADHESIVOS.xl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Formatos_JIT,%20FLEXI_ROTA.xl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Formatos_Control%20Conta.xlsx" TargetMode="External"/><Relationship Id="rId2" Type="http://schemas.openxmlformats.org/officeDocument/2006/relationships/hyperlink" Target="Anexos%20Presentaci&#243;n%20QSB/Procedi_Control%20de%20la%20Conta.xls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nexos%20Presentaci&#243;n%20QSB/1%20AMEF%20TESIS.xls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Procedi_Crono%20Riesgos.xlsx" TargetMode="External"/><Relationship Id="rId2" Type="http://schemas.openxmlformats.org/officeDocument/2006/relationships/hyperlink" Target="Anexos%20Presentaci&#243;n%20QSB/2%20Reducci&#243;n%20RPN%20TESIS.xls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nexos%20Presentaci&#243;n%20QSB/METAS.ppt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Conclusiones.pptx" TargetMode="External"/><Relationship Id="rId2" Type="http://schemas.openxmlformats.org/officeDocument/2006/relationships/hyperlink" Target="Anexos%20Presentaci&#243;n%20QSB/Visi&#243;n%20misio%20pol_.estr%20org.ppt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Visi&#243;n%20misio%20pol_.estr%20org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Presentaci&#243;n%20QSB/Caracterizaci&#243;n.xlsx" TargetMode="External"/><Relationship Id="rId5" Type="http://schemas.openxmlformats.org/officeDocument/2006/relationships/hyperlink" Target="Anexos%20Presentaci&#243;n%20QSB/SISTEMA%20DE%20VALOR.xlsx" TargetMode="External"/><Relationship Id="rId4" Type="http://schemas.openxmlformats.org/officeDocument/2006/relationships/hyperlink" Target="Anexos%20Presentaci&#243;n%20QSB/Estr_org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exos%20Presentaci&#243;n%20QSB/PROC.%20PROD.%20EMBLEMAS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Anexos%20Presentaci&#243;n%20QSB/Emblemas.pptx" TargetMode="Externa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16632"/>
            <a:ext cx="8229600" cy="633413"/>
          </a:xfrm>
        </p:spPr>
        <p:txBody>
          <a:bodyPr/>
          <a:lstStyle/>
          <a:p>
            <a:pPr eaLnBrk="1" hangingPunct="1"/>
            <a:r>
              <a:rPr lang="es-EC" altLang="es-EC" sz="2400" b="1" smtClean="0"/>
              <a:t>UNIVERSIDAD DE LAS FUERZAS ARMADAS - ESPE </a:t>
            </a:r>
            <a:r>
              <a:rPr lang="es-ES" altLang="es-EC" sz="2400" smtClean="0"/>
              <a:t/>
            </a:r>
            <a:br>
              <a:rPr lang="es-ES" altLang="es-EC" sz="2400" smtClean="0"/>
            </a:br>
            <a:endParaRPr lang="es-ES" altLang="es-EC" sz="2000" b="1" smtClean="0"/>
          </a:p>
        </p:txBody>
      </p:sp>
      <p:sp>
        <p:nvSpPr>
          <p:cNvPr id="2051" name="AutoShape 13"/>
          <p:cNvSpPr>
            <a:spLocks noChangeArrowheads="1"/>
          </p:cNvSpPr>
          <p:nvPr/>
        </p:nvSpPr>
        <p:spPr bwMode="auto">
          <a:xfrm>
            <a:off x="323850" y="3067050"/>
            <a:ext cx="1439863" cy="649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/>
              <a:t>TEMA:</a:t>
            </a:r>
          </a:p>
        </p:txBody>
      </p:sp>
      <p:sp>
        <p:nvSpPr>
          <p:cNvPr id="2052" name="AutoShape 14"/>
          <p:cNvSpPr>
            <a:spLocks noChangeArrowheads="1"/>
          </p:cNvSpPr>
          <p:nvPr/>
        </p:nvSpPr>
        <p:spPr bwMode="auto">
          <a:xfrm>
            <a:off x="2124075" y="2636912"/>
            <a:ext cx="655161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600" b="1"/>
              <a:t>IMPLEMENTACIÓN DE HERRAMIENTAS “QSB - QUALITY SYSTEMS BASICS” EN EL PROCESO DE PRODUCCIÓN DE EMBLEMAS AUTOMOTRICES DE LA EMPRESA TEXTICOM CIA. LTDA</a:t>
            </a:r>
            <a:endParaRPr lang="es-ES" altLang="es-EC" sz="1600" b="1"/>
          </a:p>
        </p:txBody>
      </p:sp>
      <p:sp>
        <p:nvSpPr>
          <p:cNvPr id="2053" name="AutoShape 15"/>
          <p:cNvSpPr>
            <a:spLocks noChangeArrowheads="1"/>
          </p:cNvSpPr>
          <p:nvPr/>
        </p:nvSpPr>
        <p:spPr bwMode="auto">
          <a:xfrm>
            <a:off x="2771775" y="4149080"/>
            <a:ext cx="4752975" cy="574675"/>
          </a:xfrm>
          <a:prstGeom prst="flowChartTerminator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/>
              <a:t>Diego Patricio Le</a:t>
            </a:r>
            <a:r>
              <a:rPr lang="es-EC" altLang="es-EC" sz="1800" b="1"/>
              <a:t>ó</a:t>
            </a:r>
            <a:r>
              <a:rPr lang="es-ES" altLang="es-EC" sz="1800" b="1"/>
              <a:t>n Andrade</a:t>
            </a:r>
            <a:endParaRPr lang="es-ES" altLang="es-EC" sz="1800"/>
          </a:p>
        </p:txBody>
      </p:sp>
      <p:sp>
        <p:nvSpPr>
          <p:cNvPr id="2054" name="AutoShape 16"/>
          <p:cNvSpPr>
            <a:spLocks noChangeArrowheads="1"/>
          </p:cNvSpPr>
          <p:nvPr/>
        </p:nvSpPr>
        <p:spPr bwMode="auto">
          <a:xfrm>
            <a:off x="3419475" y="5807075"/>
            <a:ext cx="4752975" cy="574675"/>
          </a:xfrm>
          <a:prstGeom prst="flowChartTerminator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/>
              <a:t>Ing. Guillermo Cabrera </a:t>
            </a:r>
          </a:p>
        </p:txBody>
      </p:sp>
      <p:sp>
        <p:nvSpPr>
          <p:cNvPr id="2055" name="AutoShape 17"/>
          <p:cNvSpPr>
            <a:spLocks noChangeArrowheads="1"/>
          </p:cNvSpPr>
          <p:nvPr/>
        </p:nvSpPr>
        <p:spPr bwMode="auto">
          <a:xfrm>
            <a:off x="755650" y="4219575"/>
            <a:ext cx="1512888" cy="649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 dirty="0"/>
              <a:t>AUTORES:</a:t>
            </a:r>
          </a:p>
        </p:txBody>
      </p:sp>
      <p:sp>
        <p:nvSpPr>
          <p:cNvPr id="2056" name="AutoShape 18"/>
          <p:cNvSpPr>
            <a:spLocks noChangeArrowheads="1"/>
          </p:cNvSpPr>
          <p:nvPr/>
        </p:nvSpPr>
        <p:spPr bwMode="auto">
          <a:xfrm>
            <a:off x="468313" y="5734050"/>
            <a:ext cx="280754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 dirty="0" smtClean="0"/>
              <a:t>DIRECTOR DE TESIS:</a:t>
            </a:r>
            <a:endParaRPr lang="es-ES" altLang="es-EC" sz="1800" b="1" dirty="0"/>
          </a:p>
        </p:txBody>
      </p:sp>
      <p:sp>
        <p:nvSpPr>
          <p:cNvPr id="2058" name="Title 1"/>
          <p:cNvSpPr>
            <a:spLocks/>
          </p:cNvSpPr>
          <p:nvPr/>
        </p:nvSpPr>
        <p:spPr bwMode="auto">
          <a:xfrm>
            <a:off x="2267744" y="836712"/>
            <a:ext cx="6481762" cy="17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C" sz="1500" b="1" dirty="0">
                <a:solidFill>
                  <a:schemeClr val="tx2"/>
                </a:solidFill>
              </a:rPr>
              <a:t>VICERRECTORADO DE </a:t>
            </a:r>
            <a:r>
              <a:rPr lang="es-ES_tradnl" altLang="es-EC" sz="1500" b="1" dirty="0" smtClean="0">
                <a:solidFill>
                  <a:schemeClr val="tx2"/>
                </a:solidFill>
              </a:rPr>
              <a:t>INVESTIGACIÓN, INNOVACIÓN Y TRANSFERENCIA DE TECNOLOGÍA</a:t>
            </a:r>
            <a:r>
              <a:rPr lang="en-US" altLang="es-EC" sz="1500" dirty="0">
                <a:solidFill>
                  <a:schemeClr val="tx2"/>
                </a:solidFill>
              </a:rPr>
              <a:t/>
            </a:r>
            <a:br>
              <a:rPr lang="en-US" altLang="es-EC" sz="1500" dirty="0">
                <a:solidFill>
                  <a:schemeClr val="tx2"/>
                </a:solidFill>
              </a:rPr>
            </a:br>
            <a:r>
              <a:rPr lang="es-ES_tradnl" altLang="es-EC" sz="1500" b="1" dirty="0">
                <a:solidFill>
                  <a:schemeClr val="tx2"/>
                </a:solidFill>
              </a:rPr>
              <a:t> </a:t>
            </a:r>
            <a:r>
              <a:rPr lang="en-US" altLang="es-EC" sz="1500" dirty="0">
                <a:solidFill>
                  <a:schemeClr val="tx2"/>
                </a:solidFill>
              </a:rPr>
              <a:t/>
            </a:r>
            <a:br>
              <a:rPr lang="en-US" altLang="es-EC" sz="1500" dirty="0">
                <a:solidFill>
                  <a:schemeClr val="tx2"/>
                </a:solidFill>
              </a:rPr>
            </a:br>
            <a:r>
              <a:rPr lang="es-ES_tradnl" altLang="es-EC" sz="1500" b="1" dirty="0" smtClean="0">
                <a:solidFill>
                  <a:schemeClr val="tx2"/>
                </a:solidFill>
              </a:rPr>
              <a:t>UNIDAD DE POSTGRADOS</a:t>
            </a:r>
            <a:r>
              <a:rPr lang="en-US" altLang="es-EC" sz="1500" dirty="0">
                <a:solidFill>
                  <a:schemeClr val="tx2"/>
                </a:solidFill>
              </a:rPr>
              <a:t/>
            </a:r>
            <a:br>
              <a:rPr lang="en-US" altLang="es-EC" sz="1500" dirty="0">
                <a:solidFill>
                  <a:schemeClr val="tx2"/>
                </a:solidFill>
              </a:rPr>
            </a:br>
            <a:r>
              <a:rPr lang="es-ES_tradnl" altLang="es-EC" sz="1500" b="1" dirty="0">
                <a:solidFill>
                  <a:schemeClr val="tx2"/>
                </a:solidFill>
              </a:rPr>
              <a:t> </a:t>
            </a:r>
            <a:r>
              <a:rPr lang="en-US" altLang="es-EC" sz="1500" dirty="0">
                <a:solidFill>
                  <a:schemeClr val="tx2"/>
                </a:solidFill>
              </a:rPr>
              <a:t/>
            </a:r>
            <a:br>
              <a:rPr lang="en-US" altLang="es-EC" sz="1500" dirty="0">
                <a:solidFill>
                  <a:schemeClr val="tx2"/>
                </a:solidFill>
              </a:rPr>
            </a:br>
            <a:r>
              <a:rPr lang="es-ES_tradnl" altLang="es-EC" sz="1800" b="1" dirty="0" smtClean="0">
                <a:solidFill>
                  <a:schemeClr val="tx2"/>
                </a:solidFill>
              </a:rPr>
              <a:t>MAESTRÍA </a:t>
            </a:r>
            <a:r>
              <a:rPr lang="es-ES_tradnl" altLang="es-EC" sz="1800" b="1" dirty="0">
                <a:solidFill>
                  <a:schemeClr val="tx2"/>
                </a:solidFill>
              </a:rPr>
              <a:t>EN </a:t>
            </a:r>
            <a:r>
              <a:rPr lang="es-ES_tradnl" altLang="es-EC" sz="1800" b="1" dirty="0" smtClean="0">
                <a:solidFill>
                  <a:schemeClr val="tx2"/>
                </a:solidFill>
              </a:rPr>
              <a:t>GESTIÓN </a:t>
            </a:r>
            <a:r>
              <a:rPr lang="es-ES_tradnl" altLang="es-EC" sz="1800" b="1" dirty="0">
                <a:solidFill>
                  <a:schemeClr val="tx2"/>
                </a:solidFill>
              </a:rPr>
              <a:t>DE LA CALIDAD Y </a:t>
            </a:r>
            <a:r>
              <a:rPr lang="es-ES_tradnl" altLang="es-EC" sz="1800" b="1" dirty="0" smtClean="0">
                <a:solidFill>
                  <a:schemeClr val="tx2"/>
                </a:solidFill>
              </a:rPr>
              <a:t>PRODUCTIVIDAD PROMOCIÓN XI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C" sz="1800" b="1" dirty="0" smtClean="0">
                <a:solidFill>
                  <a:schemeClr val="tx2"/>
                </a:solidFill>
              </a:rPr>
              <a:t>Proyecto II</a:t>
            </a:r>
            <a:r>
              <a:rPr lang="en-US" altLang="es-EC" sz="1800" dirty="0">
                <a:solidFill>
                  <a:schemeClr val="tx2"/>
                </a:solidFill>
              </a:rPr>
              <a:t/>
            </a:r>
            <a:br>
              <a:rPr lang="en-US" altLang="es-EC" sz="1800" dirty="0">
                <a:solidFill>
                  <a:schemeClr val="tx2"/>
                </a:solidFill>
              </a:rPr>
            </a:br>
            <a:endParaRPr lang="en-US" altLang="es-EC" sz="1800" dirty="0">
              <a:solidFill>
                <a:schemeClr val="tx2"/>
              </a:solidFill>
            </a:endParaRPr>
          </a:p>
        </p:txBody>
      </p:sp>
      <p:sp>
        <p:nvSpPr>
          <p:cNvPr id="2059" name="AutoShape 22"/>
          <p:cNvSpPr>
            <a:spLocks noChangeArrowheads="1"/>
          </p:cNvSpPr>
          <p:nvPr/>
        </p:nvSpPr>
        <p:spPr bwMode="auto">
          <a:xfrm>
            <a:off x="3132138" y="4870450"/>
            <a:ext cx="4752975" cy="574675"/>
          </a:xfrm>
          <a:prstGeom prst="flowChartTerminator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/>
              <a:t>Edwin Santiago Quinga Suntaxi</a:t>
            </a:r>
            <a:endParaRPr lang="es-ES" altLang="es-EC" sz="1800"/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34925" y="6524625"/>
            <a:ext cx="864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 - DL</a:t>
            </a:r>
            <a:endParaRPr lang="en-US" altLang="es-EC" sz="1200" dirty="0"/>
          </a:p>
        </p:txBody>
      </p:sp>
      <p:pic>
        <p:nvPicPr>
          <p:cNvPr id="2099" name="Picture 51" descr="C:\Users\Admin\Documents\ESPE\SE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" y="620688"/>
            <a:ext cx="1800100" cy="18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 rot="16200000">
            <a:off x="-1145544" y="3025864"/>
            <a:ext cx="3312368" cy="662256"/>
          </a:xfrm>
          <a:prstGeom prst="downArrowCallout">
            <a:avLst>
              <a:gd name="adj1" fmla="val 115459"/>
              <a:gd name="adj2" fmla="val 115482"/>
              <a:gd name="adj3" fmla="val 16667"/>
              <a:gd name="adj4" fmla="val 66667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/>
              <a:t>Cómo se realizó?</a:t>
            </a:r>
          </a:p>
        </p:txBody>
      </p:sp>
      <p:sp>
        <p:nvSpPr>
          <p:cNvPr id="11268" name="AutoShape 24">
            <a:hlinkClick r:id="rId3" action="ppaction://hlinkfile"/>
          </p:cNvPr>
          <p:cNvSpPr>
            <a:spLocks noChangeArrowheads="1"/>
          </p:cNvSpPr>
          <p:nvPr/>
        </p:nvSpPr>
        <p:spPr bwMode="auto">
          <a:xfrm flipH="1">
            <a:off x="7899275" y="1388529"/>
            <a:ext cx="768531" cy="405829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000" dirty="0" smtClean="0"/>
              <a:t>Registro.</a:t>
            </a:r>
            <a:endParaRPr lang="es-ES" altLang="es-EC" sz="1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146050" y="116632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7" name="AutoShape 24">
            <a:hlinkClick r:id="rId4" action="ppaction://hlinkfile"/>
          </p:cNvPr>
          <p:cNvSpPr>
            <a:spLocks noChangeArrowheads="1"/>
          </p:cNvSpPr>
          <p:nvPr/>
        </p:nvSpPr>
        <p:spPr bwMode="auto">
          <a:xfrm flipH="1">
            <a:off x="7884368" y="1794358"/>
            <a:ext cx="768531" cy="405829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000" dirty="0" smtClean="0"/>
              <a:t>Datos.</a:t>
            </a:r>
            <a:endParaRPr lang="es-ES" altLang="es-EC" sz="1000" dirty="0"/>
          </a:p>
        </p:txBody>
      </p:sp>
      <p:sp>
        <p:nvSpPr>
          <p:cNvPr id="9" name="AutoShape 24">
            <a:hlinkClick r:id="rId5" action="ppaction://hlinkfile"/>
          </p:cNvPr>
          <p:cNvSpPr>
            <a:spLocks noChangeArrowheads="1"/>
          </p:cNvSpPr>
          <p:nvPr/>
        </p:nvSpPr>
        <p:spPr bwMode="auto">
          <a:xfrm flipH="1">
            <a:off x="7852770" y="3586485"/>
            <a:ext cx="1265830" cy="405110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000" dirty="0" smtClean="0"/>
              <a:t>Respuesta Rápida</a:t>
            </a:r>
            <a:endParaRPr lang="es-ES" altLang="es-EC" sz="1000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98189"/>
              </p:ext>
            </p:extLst>
          </p:nvPr>
        </p:nvGraphicFramePr>
        <p:xfrm>
          <a:off x="1086447" y="531635"/>
          <a:ext cx="6797921" cy="620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Hoja de cálculo" r:id="rId7" imgW="6715057" imgH="6134190" progId="Excel.Sheet.12">
                  <p:embed/>
                </p:oleObj>
              </mc:Choice>
              <mc:Fallback>
                <p:oleObj name="Hoja de cálculo" r:id="rId7" imgW="6715057" imgH="6134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6447" y="531635"/>
                        <a:ext cx="6797921" cy="6209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-146050" y="116632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10" name="AutoShape 59"/>
          <p:cNvSpPr>
            <a:spLocks noChangeArrowheads="1"/>
          </p:cNvSpPr>
          <p:nvPr/>
        </p:nvSpPr>
        <p:spPr bwMode="auto">
          <a:xfrm>
            <a:off x="1981832" y="1417894"/>
            <a:ext cx="4919049" cy="23711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s-EC" altLang="es-EC" sz="1800" b="1" dirty="0" smtClean="0">
                <a:ea typeface="Calibri" pitchFamily="34" charset="0"/>
                <a:cs typeface="Arial" charset="0"/>
              </a:rPr>
              <a:t>PRODUCTO NO CONFORME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Identificación de material no conforme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Entendimiento del defecto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Área para segregación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Comunicación con clientes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Punto de quiebre</a:t>
            </a:r>
            <a:endParaRPr lang="es-EC" altLang="es-EC" sz="1800" dirty="0">
              <a:ea typeface="Calibri" pitchFamily="34" charset="0"/>
              <a:cs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323528" y="620689"/>
            <a:ext cx="8530406" cy="504056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7.1 ESTACIONES </a:t>
            </a:r>
            <a:r>
              <a:rPr lang="es-ES" altLang="es-EC" sz="2000" b="1" dirty="0">
                <a:solidFill>
                  <a:schemeClr val="tx2"/>
                </a:solidFill>
              </a:rPr>
              <a:t>DE </a:t>
            </a:r>
            <a:r>
              <a:rPr lang="es-ES" altLang="es-EC" sz="2000" b="1" dirty="0" smtClean="0">
                <a:solidFill>
                  <a:schemeClr val="tx2"/>
                </a:solidFill>
              </a:rPr>
              <a:t>VERIFICACIÓN Y PRODUCTO NO CONFORME</a:t>
            </a:r>
            <a:endParaRPr lang="es-ES" altLang="es-EC" sz="2000" b="1" dirty="0">
              <a:solidFill>
                <a:schemeClr val="tx2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4"/>
          <a:stretch/>
        </p:blipFill>
        <p:spPr bwMode="auto">
          <a:xfrm>
            <a:off x="1979712" y="3927938"/>
            <a:ext cx="5122497" cy="2525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</p:spTree>
    <p:extLst>
      <p:ext uri="{BB962C8B-B14F-4D97-AF65-F5344CB8AC3E}">
        <p14:creationId xmlns:p14="http://schemas.microsoft.com/office/powerpoint/2010/main" val="389932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-146050" y="116632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323528" y="548680"/>
            <a:ext cx="8530406" cy="504056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7.1 ESTACIONES </a:t>
            </a:r>
            <a:r>
              <a:rPr lang="es-ES" altLang="es-EC" sz="2000" b="1" dirty="0">
                <a:solidFill>
                  <a:schemeClr val="tx2"/>
                </a:solidFill>
              </a:rPr>
              <a:t>DE </a:t>
            </a:r>
            <a:r>
              <a:rPr lang="es-ES" altLang="es-EC" sz="2000" b="1" dirty="0" smtClean="0">
                <a:solidFill>
                  <a:schemeClr val="tx2"/>
                </a:solidFill>
              </a:rPr>
              <a:t>VERIFICACIÓN Y PRODUCTO NO CONFORME</a:t>
            </a:r>
            <a:endParaRPr lang="es-ES" altLang="es-EC" sz="2000" b="1" dirty="0">
              <a:solidFill>
                <a:schemeClr val="tx2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-1086457" y="3414181"/>
            <a:ext cx="3816424" cy="731738"/>
          </a:xfrm>
          <a:prstGeom prst="downArrowCallout">
            <a:avLst>
              <a:gd name="adj1" fmla="val 115459"/>
              <a:gd name="adj2" fmla="val 115482"/>
              <a:gd name="adj3" fmla="val 16667"/>
              <a:gd name="adj4" fmla="val 66667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/>
              <a:t>Cómo se realizó?</a:t>
            </a:r>
          </a:p>
        </p:txBody>
      </p:sp>
      <p:sp>
        <p:nvSpPr>
          <p:cNvPr id="6" name="AutoShape 24">
            <a:hlinkClick r:id="rId3" action="ppaction://hlinkfile"/>
          </p:cNvPr>
          <p:cNvSpPr>
            <a:spLocks noChangeArrowheads="1"/>
          </p:cNvSpPr>
          <p:nvPr/>
        </p:nvSpPr>
        <p:spPr bwMode="auto">
          <a:xfrm flipH="1">
            <a:off x="7138969" y="2320320"/>
            <a:ext cx="1177447" cy="405829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 dirty="0" smtClean="0"/>
              <a:t>Especificación.</a:t>
            </a:r>
            <a:endParaRPr lang="es-ES" altLang="es-EC" sz="1100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30807"/>
              </p:ext>
            </p:extLst>
          </p:nvPr>
        </p:nvGraphicFramePr>
        <p:xfrm>
          <a:off x="1831348" y="1196752"/>
          <a:ext cx="5356355" cy="558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Hoja de cálculo" r:id="rId5" imgW="5914957" imgH="6172200" progId="Excel.Sheet.12">
                  <p:embed/>
                </p:oleObj>
              </mc:Choice>
              <mc:Fallback>
                <p:oleObj name="Hoja de cálculo" r:id="rId5" imgW="5914957" imgH="617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1348" y="1196752"/>
                        <a:ext cx="5356355" cy="558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  <p:extLst>
      <p:ext uri="{BB962C8B-B14F-4D97-AF65-F5344CB8AC3E}">
        <p14:creationId xmlns:p14="http://schemas.microsoft.com/office/powerpoint/2010/main" val="225846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8"/>
          <p:cNvSpPr>
            <a:spLocks noChangeArrowheads="1"/>
          </p:cNvSpPr>
          <p:nvPr/>
        </p:nvSpPr>
        <p:spPr bwMode="auto">
          <a:xfrm>
            <a:off x="1763713" y="944563"/>
            <a:ext cx="6400800" cy="539750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7.2 TRABAJO </a:t>
            </a:r>
            <a:r>
              <a:rPr lang="es-ES" altLang="es-EC" sz="2000" b="1" dirty="0">
                <a:solidFill>
                  <a:schemeClr val="tx2"/>
                </a:solidFill>
              </a:rPr>
              <a:t>ESTANDARIZADO</a:t>
            </a:r>
          </a:p>
        </p:txBody>
      </p:sp>
      <p:sp>
        <p:nvSpPr>
          <p:cNvPr id="13316" name="AutoShape 59"/>
          <p:cNvSpPr>
            <a:spLocks noChangeArrowheads="1"/>
          </p:cNvSpPr>
          <p:nvPr/>
        </p:nvSpPr>
        <p:spPr bwMode="auto">
          <a:xfrm>
            <a:off x="857249" y="1842026"/>
            <a:ext cx="7991475" cy="23762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>
                <a:ea typeface="Calibri" pitchFamily="34" charset="0"/>
                <a:cs typeface="Arial" charset="0"/>
              </a:rPr>
              <a:t>Documento </a:t>
            </a:r>
            <a:r>
              <a:rPr lang="es-EC" altLang="es-EC" sz="1800" dirty="0" smtClean="0">
                <a:ea typeface="Calibri" pitchFamily="34" charset="0"/>
                <a:cs typeface="Arial" charset="0"/>
              </a:rPr>
              <a:t>- funciones </a:t>
            </a:r>
            <a:r>
              <a:rPr lang="es-EC" altLang="es-EC" sz="1800" dirty="0">
                <a:ea typeface="Calibri" pitchFamily="34" charset="0"/>
                <a:cs typeface="Arial" charset="0"/>
              </a:rPr>
              <a:t>de </a:t>
            </a:r>
            <a:r>
              <a:rPr lang="es-EC" altLang="es-EC" sz="1800" dirty="0" smtClean="0">
                <a:ea typeface="Calibri" pitchFamily="34" charset="0"/>
                <a:cs typeface="Arial" charset="0"/>
              </a:rPr>
              <a:t>trabajo - secuencia repetitiva. </a:t>
            </a:r>
            <a:endParaRPr lang="es-EC" altLang="es-EC" sz="1800" dirty="0">
              <a:ea typeface="Calibri" pitchFamily="34" charset="0"/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C" altLang="es-EC" sz="1800" dirty="0" err="1">
                <a:ea typeface="Calibri" pitchFamily="34" charset="0"/>
                <a:cs typeface="Arial" charset="0"/>
              </a:rPr>
              <a:t>Obj</a:t>
            </a:r>
            <a:r>
              <a:rPr lang="es-EC" altLang="es-EC" sz="1800" dirty="0">
                <a:ea typeface="Calibri" pitchFamily="34" charset="0"/>
                <a:cs typeface="Arial" charset="0"/>
              </a:rPr>
              <a:t>.: Establecer una secuencia </a:t>
            </a:r>
            <a:r>
              <a:rPr lang="es-EC" altLang="es-EC" sz="1800" dirty="0" smtClean="0">
                <a:ea typeface="Calibri" pitchFamily="34" charset="0"/>
                <a:cs typeface="Arial" charset="0"/>
              </a:rPr>
              <a:t>repetitiva, </a:t>
            </a:r>
            <a:r>
              <a:rPr lang="es-EC" altLang="es-EC" sz="1800" dirty="0">
                <a:ea typeface="Calibri" pitchFamily="34" charset="0"/>
                <a:cs typeface="Arial" charset="0"/>
              </a:rPr>
              <a:t>con una base predictiva para la mejora continua.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 smtClean="0">
                <a:ea typeface="Calibri" pitchFamily="34" charset="0"/>
                <a:cs typeface="Arial" charset="0"/>
              </a:rPr>
              <a:t>Involucra </a:t>
            </a:r>
            <a:r>
              <a:rPr lang="es-EC" altLang="es-EC" sz="1800" dirty="0">
                <a:ea typeface="Calibri" pitchFamily="34" charset="0"/>
                <a:cs typeface="Arial" charset="0"/>
              </a:rPr>
              <a:t>al operador en el desarrollo inicial y mejoras continuas. (Niveles altos de seguridad, calidad y productividad).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57092" r="52344" b="8183"/>
          <a:stretch>
            <a:fillRect/>
          </a:stretch>
        </p:blipFill>
        <p:spPr bwMode="auto">
          <a:xfrm>
            <a:off x="827088" y="4652963"/>
            <a:ext cx="31686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 t="59871" r="4601" b="12216"/>
          <a:stretch>
            <a:fillRect/>
          </a:stretch>
        </p:blipFill>
        <p:spPr bwMode="auto">
          <a:xfrm>
            <a:off x="5795963" y="4659313"/>
            <a:ext cx="28797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24"/>
          <p:cNvSpPr>
            <a:spLocks noChangeArrowheads="1"/>
          </p:cNvSpPr>
          <p:nvPr/>
        </p:nvSpPr>
        <p:spPr bwMode="auto">
          <a:xfrm>
            <a:off x="3851275" y="4941888"/>
            <a:ext cx="2160588" cy="693737"/>
          </a:xfrm>
          <a:prstGeom prst="notchedRightArrow">
            <a:avLst>
              <a:gd name="adj1" fmla="val 50000"/>
              <a:gd name="adj2" fmla="val 71228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 dirty="0"/>
              <a:t>Cómo se realizó?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-146050" y="260648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403475" y="979488"/>
            <a:ext cx="4605338" cy="720725"/>
          </a:xfrm>
          <a:prstGeom prst="downArrowCallout">
            <a:avLst>
              <a:gd name="adj1" fmla="val 115313"/>
              <a:gd name="adj2" fmla="val 115343"/>
              <a:gd name="adj3" fmla="val 16667"/>
              <a:gd name="adj4" fmla="val 66667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/>
              <a:t>Cómo se realizó?</a:t>
            </a:r>
          </a:p>
        </p:txBody>
      </p:sp>
      <p:sp>
        <p:nvSpPr>
          <p:cNvPr id="14340" name="AutoShape 24">
            <a:hlinkClick r:id="rId2" action="ppaction://hlinkfile"/>
          </p:cNvPr>
          <p:cNvSpPr>
            <a:spLocks noChangeArrowheads="1"/>
          </p:cNvSpPr>
          <p:nvPr/>
        </p:nvSpPr>
        <p:spPr bwMode="auto">
          <a:xfrm flipH="1">
            <a:off x="7662097" y="3721571"/>
            <a:ext cx="1335851" cy="474638"/>
          </a:xfrm>
          <a:prstGeom prst="notchedRightArrow">
            <a:avLst>
              <a:gd name="adj1" fmla="val 50000"/>
              <a:gd name="adj2" fmla="val 71298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000" dirty="0" smtClean="0"/>
              <a:t>Trabajo </a:t>
            </a:r>
            <a:r>
              <a:rPr lang="es-ES" altLang="es-EC" sz="1000" dirty="0"/>
              <a:t>STD</a:t>
            </a:r>
          </a:p>
        </p:txBody>
      </p:sp>
      <p:sp>
        <p:nvSpPr>
          <p:cNvPr id="14341" name="AutoShape 24">
            <a:hlinkClick r:id="rId2" action="ppaction://hlinkfile"/>
          </p:cNvPr>
          <p:cNvSpPr>
            <a:spLocks noChangeArrowheads="1"/>
          </p:cNvSpPr>
          <p:nvPr/>
        </p:nvSpPr>
        <p:spPr bwMode="auto">
          <a:xfrm flipH="1">
            <a:off x="7697963" y="4581128"/>
            <a:ext cx="1299983" cy="432048"/>
          </a:xfrm>
          <a:prstGeom prst="notchedRightArrow">
            <a:avLst>
              <a:gd name="adj1" fmla="val 50000"/>
              <a:gd name="adj2" fmla="val 71263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000" dirty="0" smtClean="0"/>
              <a:t>Hoja Elementos</a:t>
            </a:r>
            <a:endParaRPr lang="es-ES" altLang="es-EC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-146050" y="373063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2" y="1700212"/>
            <a:ext cx="7226195" cy="47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8"/>
          <p:cNvSpPr>
            <a:spLocks noChangeArrowheads="1"/>
          </p:cNvSpPr>
          <p:nvPr/>
        </p:nvSpPr>
        <p:spPr bwMode="auto">
          <a:xfrm>
            <a:off x="1763713" y="795338"/>
            <a:ext cx="6400800" cy="539750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7.3 ENTRENAMIENTO </a:t>
            </a:r>
            <a:r>
              <a:rPr lang="es-ES" altLang="es-EC" sz="2000" b="1" dirty="0">
                <a:solidFill>
                  <a:schemeClr val="tx2"/>
                </a:solidFill>
              </a:rPr>
              <a:t>ESTANDARIZADO</a:t>
            </a:r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1042987" y="1628800"/>
            <a:ext cx="7602537" cy="32695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/>
              <a:t>El </a:t>
            </a:r>
            <a:r>
              <a:rPr lang="en-US" sz="2000" b="1" dirty="0" err="1" smtClean="0"/>
              <a:t>propósito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entrenamiento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estandarizado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los </a:t>
            </a:r>
            <a:r>
              <a:rPr lang="en-US" sz="2000" dirty="0" err="1" smtClean="0"/>
              <a:t>entrenadores</a:t>
            </a:r>
            <a:r>
              <a:rPr lang="en-US" sz="2000" dirty="0" smtClean="0"/>
              <a:t> </a:t>
            </a:r>
            <a:r>
              <a:rPr lang="en-US" sz="2000" dirty="0" err="1" smtClean="0"/>
              <a:t>apliquen</a:t>
            </a:r>
            <a:r>
              <a:rPr lang="en-US" sz="2000" dirty="0" smtClean="0"/>
              <a:t> el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método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entrenamiento</a:t>
            </a:r>
            <a:endParaRPr lang="es-AR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2000" dirty="0" smtClean="0"/>
              <a:t>Asegurar que todos los operadores trabajen con seguridad, siguiendo las </a:t>
            </a:r>
            <a:r>
              <a:rPr lang="es-AR" sz="2000" i="1" dirty="0" smtClean="0">
                <a:solidFill>
                  <a:srgbClr val="002060"/>
                </a:solidFill>
                <a:cs typeface="Arial" charset="0"/>
              </a:rPr>
              <a:t>hojas de trabajo estandarizado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err="1" smtClean="0"/>
              <a:t>Mejoramiento</a:t>
            </a:r>
            <a:r>
              <a:rPr lang="en-US" sz="2000" dirty="0" smtClean="0"/>
              <a:t> continuo (feed back)</a:t>
            </a:r>
            <a:endParaRPr lang="es-EC" altLang="es-EC" sz="2000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-146050" y="188640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2419171" y="4225918"/>
            <a:ext cx="5628706" cy="2162555"/>
            <a:chOff x="1112447" y="564314"/>
            <a:chExt cx="7539035" cy="2738437"/>
          </a:xfrm>
        </p:grpSpPr>
        <p:grpSp>
          <p:nvGrpSpPr>
            <p:cNvPr id="33" name="32 Grupo"/>
            <p:cNvGrpSpPr/>
            <p:nvPr/>
          </p:nvGrpSpPr>
          <p:grpSpPr>
            <a:xfrm>
              <a:off x="1112447" y="564314"/>
              <a:ext cx="7539035" cy="2738437"/>
              <a:chOff x="1112447" y="545978"/>
              <a:chExt cx="7539035" cy="2738437"/>
            </a:xfrm>
          </p:grpSpPr>
          <p:sp>
            <p:nvSpPr>
              <p:cNvPr id="37" name="Rectangle 2"/>
              <p:cNvSpPr>
                <a:spLocks noChangeArrowheads="1"/>
              </p:cNvSpPr>
              <p:nvPr/>
            </p:nvSpPr>
            <p:spPr bwMode="auto">
              <a:xfrm>
                <a:off x="5004048" y="1556792"/>
                <a:ext cx="2803497" cy="1500188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>
                <a:off x="3931847" y="2236665"/>
                <a:ext cx="1206500" cy="368300"/>
              </a:xfrm>
              <a:prstGeom prst="rightArrow">
                <a:avLst>
                  <a:gd name="adj1" fmla="val 50000"/>
                  <a:gd name="adj2" fmla="val 16399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2"/>
              <p:cNvGrpSpPr>
                <a:grpSpLocks/>
              </p:cNvGrpSpPr>
              <p:nvPr/>
            </p:nvGrpSpPr>
            <p:grpSpPr bwMode="auto">
              <a:xfrm>
                <a:off x="5205021" y="545978"/>
                <a:ext cx="3446461" cy="2738437"/>
                <a:chOff x="2864" y="1554"/>
                <a:chExt cx="2171" cy="1725"/>
              </a:xfrm>
            </p:grpSpPr>
            <p:sp>
              <p:nvSpPr>
                <p:cNvPr id="41" name="Rectangle 13"/>
                <p:cNvSpPr>
                  <a:spLocks noChangeArrowheads="1"/>
                </p:cNvSpPr>
                <p:nvPr/>
              </p:nvSpPr>
              <p:spPr bwMode="auto">
                <a:xfrm>
                  <a:off x="2864" y="2735"/>
                  <a:ext cx="1099" cy="2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841" tIns="43854" rIns="90841" bIns="43854">
                  <a:spAutoFit/>
                </a:bodyPr>
                <a:lstStyle/>
                <a:p>
                  <a:pPr algn="l"/>
                  <a:r>
                    <a:rPr lang="en-US" sz="1600" b="1" dirty="0" smtClean="0">
                      <a:cs typeface="Times New Roman" pitchFamily="18" charset="0"/>
                    </a:rPr>
                    <a:t>Paso </a:t>
                  </a:r>
                  <a:r>
                    <a:rPr lang="en-US" sz="1600" b="1" dirty="0" err="1" smtClean="0">
                      <a:cs typeface="Times New Roman" pitchFamily="18" charset="0"/>
                    </a:rPr>
                    <a:t>Importante</a:t>
                  </a:r>
                  <a:r>
                    <a:rPr lang="en-US" sz="1600" b="1" dirty="0" smtClean="0">
                      <a:cs typeface="Times New Roman" pitchFamily="18" charset="0"/>
                    </a:rPr>
                    <a:t> 2</a:t>
                  </a:r>
                  <a:endParaRPr lang="en-US" sz="1600" b="1" dirty="0">
                    <a:cs typeface="Times New Roman" pitchFamily="18" charset="0"/>
                  </a:endParaRPr>
                </a:p>
              </p:txBody>
            </p:sp>
            <p:grpSp>
              <p:nvGrpSpPr>
                <p:cNvPr id="42" name="Group 31"/>
                <p:cNvGrpSpPr>
                  <a:grpSpLocks/>
                </p:cNvGrpSpPr>
                <p:nvPr/>
              </p:nvGrpSpPr>
              <p:grpSpPr bwMode="auto">
                <a:xfrm>
                  <a:off x="3862" y="1554"/>
                  <a:ext cx="1173" cy="1725"/>
                  <a:chOff x="3862" y="1554"/>
                  <a:chExt cx="1173" cy="1725"/>
                </a:xfrm>
              </p:grpSpPr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4042" y="2759"/>
                    <a:ext cx="452" cy="114"/>
                  </a:xfrm>
                  <a:custGeom>
                    <a:avLst/>
                    <a:gdLst>
                      <a:gd name="T0" fmla="*/ 0 w 458"/>
                      <a:gd name="T1" fmla="*/ 0 h 115"/>
                      <a:gd name="T2" fmla="*/ 154 w 458"/>
                      <a:gd name="T3" fmla="*/ 0 h 115"/>
                      <a:gd name="T4" fmla="*/ 380 w 458"/>
                      <a:gd name="T5" fmla="*/ 100 h 115"/>
                      <a:gd name="T6" fmla="*/ 231 w 458"/>
                      <a:gd name="T7" fmla="*/ 100 h 115"/>
                      <a:gd name="T8" fmla="*/ 0 w 458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8"/>
                      <a:gd name="T16" fmla="*/ 0 h 115"/>
                      <a:gd name="T17" fmla="*/ 458 w 458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8" h="115"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457" y="114"/>
                        </a:lnTo>
                        <a:lnTo>
                          <a:pt x="275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DE3BA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7"/>
                  <p:cNvSpPr>
                    <a:spLocks/>
                  </p:cNvSpPr>
                  <p:nvPr/>
                </p:nvSpPr>
                <p:spPr bwMode="auto">
                  <a:xfrm>
                    <a:off x="3862" y="2929"/>
                    <a:ext cx="452" cy="114"/>
                  </a:xfrm>
                  <a:custGeom>
                    <a:avLst/>
                    <a:gdLst>
                      <a:gd name="T0" fmla="*/ 0 w 458"/>
                      <a:gd name="T1" fmla="*/ 0 h 116"/>
                      <a:gd name="T2" fmla="*/ 155 w 458"/>
                      <a:gd name="T3" fmla="*/ 0 h 116"/>
                      <a:gd name="T4" fmla="*/ 380 w 458"/>
                      <a:gd name="T5" fmla="*/ 87 h 116"/>
                      <a:gd name="T6" fmla="*/ 230 w 458"/>
                      <a:gd name="T7" fmla="*/ 87 h 116"/>
                      <a:gd name="T8" fmla="*/ 0 w 458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8"/>
                      <a:gd name="T16" fmla="*/ 0 h 116"/>
                      <a:gd name="T17" fmla="*/ 458 w 458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8" h="116">
                        <a:moveTo>
                          <a:pt x="0" y="0"/>
                        </a:moveTo>
                        <a:lnTo>
                          <a:pt x="183" y="0"/>
                        </a:lnTo>
                        <a:lnTo>
                          <a:pt x="457" y="115"/>
                        </a:lnTo>
                        <a:lnTo>
                          <a:pt x="274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DE3BA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862" y="1554"/>
                    <a:ext cx="1173" cy="1725"/>
                    <a:chOff x="3862" y="1554"/>
                    <a:chExt cx="1173" cy="1725"/>
                  </a:xfrm>
                </p:grpSpPr>
                <p:sp>
                  <p:nvSpPr>
                    <p:cNvPr id="46" name="Freeform 3"/>
                    <p:cNvSpPr>
                      <a:spLocks/>
                    </p:cNvSpPr>
                    <p:nvPr/>
                  </p:nvSpPr>
                  <p:spPr bwMode="auto">
                    <a:xfrm>
                      <a:off x="4584" y="2255"/>
                      <a:ext cx="451" cy="113"/>
                    </a:xfrm>
                    <a:custGeom>
                      <a:avLst/>
                      <a:gdLst>
                        <a:gd name="T0" fmla="*/ 0 w 457"/>
                        <a:gd name="T1" fmla="*/ 0 h 115"/>
                        <a:gd name="T2" fmla="*/ 155 w 457"/>
                        <a:gd name="T3" fmla="*/ 0 h 115"/>
                        <a:gd name="T4" fmla="*/ 379 w 457"/>
                        <a:gd name="T5" fmla="*/ 86 h 115"/>
                        <a:gd name="T6" fmla="*/ 230 w 457"/>
                        <a:gd name="T7" fmla="*/ 86 h 115"/>
                        <a:gd name="T8" fmla="*/ 0 w 45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7"/>
                        <a:gd name="T16" fmla="*/ 0 h 115"/>
                        <a:gd name="T17" fmla="*/ 457 w 45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7" h="115">
                          <a:moveTo>
                            <a:pt x="0" y="0"/>
                          </a:moveTo>
                          <a:lnTo>
                            <a:pt x="183" y="0"/>
                          </a:lnTo>
                          <a:lnTo>
                            <a:pt x="456" y="114"/>
                          </a:lnTo>
                          <a:lnTo>
                            <a:pt x="274" y="11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3BA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4"/>
                    <p:cNvSpPr>
                      <a:spLocks/>
                    </p:cNvSpPr>
                    <p:nvPr/>
                  </p:nvSpPr>
                  <p:spPr bwMode="auto">
                    <a:xfrm>
                      <a:off x="4403" y="2425"/>
                      <a:ext cx="452" cy="114"/>
                    </a:xfrm>
                    <a:custGeom>
                      <a:avLst/>
                      <a:gdLst>
                        <a:gd name="T0" fmla="*/ 0 w 458"/>
                        <a:gd name="T1" fmla="*/ 0 h 116"/>
                        <a:gd name="T2" fmla="*/ 154 w 458"/>
                        <a:gd name="T3" fmla="*/ 0 h 116"/>
                        <a:gd name="T4" fmla="*/ 380 w 458"/>
                        <a:gd name="T5" fmla="*/ 87 h 116"/>
                        <a:gd name="T6" fmla="*/ 230 w 458"/>
                        <a:gd name="T7" fmla="*/ 87 h 116"/>
                        <a:gd name="T8" fmla="*/ 0 w 458"/>
                        <a:gd name="T9" fmla="*/ 0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8"/>
                        <a:gd name="T16" fmla="*/ 0 h 116"/>
                        <a:gd name="T17" fmla="*/ 458 w 458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8" h="116">
                          <a:moveTo>
                            <a:pt x="0" y="0"/>
                          </a:moveTo>
                          <a:lnTo>
                            <a:pt x="182" y="0"/>
                          </a:lnTo>
                          <a:lnTo>
                            <a:pt x="457" y="115"/>
                          </a:lnTo>
                          <a:lnTo>
                            <a:pt x="274" y="1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3BA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4223" y="2594"/>
                      <a:ext cx="451" cy="116"/>
                    </a:xfrm>
                    <a:custGeom>
                      <a:avLst/>
                      <a:gdLst>
                        <a:gd name="T0" fmla="*/ 0 w 457"/>
                        <a:gd name="T1" fmla="*/ 0 h 117"/>
                        <a:gd name="T2" fmla="*/ 155 w 457"/>
                        <a:gd name="T3" fmla="*/ 0 h 117"/>
                        <a:gd name="T4" fmla="*/ 379 w 457"/>
                        <a:gd name="T5" fmla="*/ 102 h 117"/>
                        <a:gd name="T6" fmla="*/ 229 w 457"/>
                        <a:gd name="T7" fmla="*/ 102 h 117"/>
                        <a:gd name="T8" fmla="*/ 0 w 45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7"/>
                        <a:gd name="T16" fmla="*/ 0 h 117"/>
                        <a:gd name="T17" fmla="*/ 457 w 45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7" h="117">
                          <a:moveTo>
                            <a:pt x="0" y="0"/>
                          </a:moveTo>
                          <a:lnTo>
                            <a:pt x="183" y="0"/>
                          </a:lnTo>
                          <a:lnTo>
                            <a:pt x="456" y="116"/>
                          </a:lnTo>
                          <a:lnTo>
                            <a:pt x="273" y="1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3BA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62" y="2255"/>
                      <a:ext cx="993" cy="1024"/>
                      <a:chOff x="3862" y="2247"/>
                      <a:chExt cx="993" cy="1024"/>
                    </a:xfrm>
                  </p:grpSpPr>
                  <p:sp>
                    <p:nvSpPr>
                      <p:cNvPr id="57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2" y="2929"/>
                        <a:ext cx="271" cy="342"/>
                      </a:xfrm>
                      <a:custGeom>
                        <a:avLst/>
                        <a:gdLst>
                          <a:gd name="T0" fmla="*/ 0 w 275"/>
                          <a:gd name="T1" fmla="*/ 0 h 347"/>
                          <a:gd name="T2" fmla="*/ 223 w 275"/>
                          <a:gd name="T3" fmla="*/ 96 h 347"/>
                          <a:gd name="T4" fmla="*/ 223 w 275"/>
                          <a:gd name="T5" fmla="*/ 283 h 347"/>
                          <a:gd name="T6" fmla="*/ 0 w 275"/>
                          <a:gd name="T7" fmla="*/ 188 h 347"/>
                          <a:gd name="T8" fmla="*/ 0 w 275"/>
                          <a:gd name="T9" fmla="*/ 0 h 3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5"/>
                          <a:gd name="T16" fmla="*/ 0 h 347"/>
                          <a:gd name="T17" fmla="*/ 275 w 275"/>
                          <a:gd name="T18" fmla="*/ 347 h 3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5" h="347">
                            <a:moveTo>
                              <a:pt x="0" y="0"/>
                            </a:moveTo>
                            <a:lnTo>
                              <a:pt x="274" y="116"/>
                            </a:lnTo>
                            <a:lnTo>
                              <a:pt x="274" y="346"/>
                            </a:lnTo>
                            <a:lnTo>
                              <a:pt x="0" y="23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6BF69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42" y="2759"/>
                        <a:ext cx="272" cy="284"/>
                      </a:xfrm>
                      <a:custGeom>
                        <a:avLst/>
                        <a:gdLst>
                          <a:gd name="T0" fmla="*/ 0 w 275"/>
                          <a:gd name="T1" fmla="*/ 0 h 288"/>
                          <a:gd name="T2" fmla="*/ 0 w 275"/>
                          <a:gd name="T3" fmla="*/ 143 h 288"/>
                          <a:gd name="T4" fmla="*/ 232 w 275"/>
                          <a:gd name="T5" fmla="*/ 236 h 288"/>
                          <a:gd name="T6" fmla="*/ 232 w 275"/>
                          <a:gd name="T7" fmla="*/ 96 h 288"/>
                          <a:gd name="T8" fmla="*/ 0 w 275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5"/>
                          <a:gd name="T16" fmla="*/ 0 h 288"/>
                          <a:gd name="T17" fmla="*/ 275 w 275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5" h="288">
                            <a:moveTo>
                              <a:pt x="0" y="0"/>
                            </a:moveTo>
                            <a:lnTo>
                              <a:pt x="0" y="171"/>
                            </a:lnTo>
                            <a:lnTo>
                              <a:pt x="274" y="287"/>
                            </a:lnTo>
                            <a:lnTo>
                              <a:pt x="274" y="1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6BF69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9" y="2586"/>
                        <a:ext cx="271" cy="287"/>
                      </a:xfrm>
                      <a:custGeom>
                        <a:avLst/>
                        <a:gdLst>
                          <a:gd name="T0" fmla="*/ 0 w 275"/>
                          <a:gd name="T1" fmla="*/ 0 h 290"/>
                          <a:gd name="T2" fmla="*/ 0 w 275"/>
                          <a:gd name="T3" fmla="*/ 146 h 290"/>
                          <a:gd name="T4" fmla="*/ 223 w 275"/>
                          <a:gd name="T5" fmla="*/ 247 h 290"/>
                          <a:gd name="T6" fmla="*/ 223 w 275"/>
                          <a:gd name="T7" fmla="*/ 102 h 290"/>
                          <a:gd name="T8" fmla="*/ 0 w 275"/>
                          <a:gd name="T9" fmla="*/ 0 h 2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5"/>
                          <a:gd name="T16" fmla="*/ 0 h 290"/>
                          <a:gd name="T17" fmla="*/ 275 w 275"/>
                          <a:gd name="T18" fmla="*/ 290 h 2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5" h="290">
                            <a:moveTo>
                              <a:pt x="0" y="0"/>
                            </a:moveTo>
                            <a:lnTo>
                              <a:pt x="0" y="174"/>
                            </a:lnTo>
                            <a:lnTo>
                              <a:pt x="274" y="289"/>
                            </a:lnTo>
                            <a:lnTo>
                              <a:pt x="274" y="1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6BF69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3" y="2417"/>
                        <a:ext cx="271" cy="285"/>
                      </a:xfrm>
                      <a:custGeom>
                        <a:avLst/>
                        <a:gdLst>
                          <a:gd name="T0" fmla="*/ 0 w 274"/>
                          <a:gd name="T1" fmla="*/ 0 h 289"/>
                          <a:gd name="T2" fmla="*/ 0 w 274"/>
                          <a:gd name="T3" fmla="*/ 145 h 289"/>
                          <a:gd name="T4" fmla="*/ 231 w 274"/>
                          <a:gd name="T5" fmla="*/ 237 h 289"/>
                          <a:gd name="T6" fmla="*/ 231 w 274"/>
                          <a:gd name="T7" fmla="*/ 97 h 289"/>
                          <a:gd name="T8" fmla="*/ 0 w 274"/>
                          <a:gd name="T9" fmla="*/ 0 h 28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4"/>
                          <a:gd name="T16" fmla="*/ 0 h 289"/>
                          <a:gd name="T17" fmla="*/ 274 w 274"/>
                          <a:gd name="T18" fmla="*/ 289 h 28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4" h="289">
                            <a:moveTo>
                              <a:pt x="0" y="0"/>
                            </a:moveTo>
                            <a:lnTo>
                              <a:pt x="0" y="173"/>
                            </a:lnTo>
                            <a:lnTo>
                              <a:pt x="273" y="288"/>
                            </a:lnTo>
                            <a:lnTo>
                              <a:pt x="273" y="1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6BF69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4" y="2247"/>
                        <a:ext cx="271" cy="284"/>
                      </a:xfrm>
                      <a:custGeom>
                        <a:avLst/>
                        <a:gdLst>
                          <a:gd name="T0" fmla="*/ 0 w 275"/>
                          <a:gd name="T1" fmla="*/ 0 h 288"/>
                          <a:gd name="T2" fmla="*/ 0 w 275"/>
                          <a:gd name="T3" fmla="*/ 145 h 288"/>
                          <a:gd name="T4" fmla="*/ 223 w 275"/>
                          <a:gd name="T5" fmla="*/ 236 h 288"/>
                          <a:gd name="T6" fmla="*/ 223 w 275"/>
                          <a:gd name="T7" fmla="*/ 96 h 288"/>
                          <a:gd name="T8" fmla="*/ 0 w 275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5"/>
                          <a:gd name="T16" fmla="*/ 0 h 288"/>
                          <a:gd name="T17" fmla="*/ 275 w 275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5" h="288">
                            <a:moveTo>
                              <a:pt x="0" y="0"/>
                            </a:moveTo>
                            <a:lnTo>
                              <a:pt x="0" y="173"/>
                            </a:lnTo>
                            <a:lnTo>
                              <a:pt x="274" y="287"/>
                            </a:lnTo>
                            <a:lnTo>
                              <a:pt x="274" y="1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6BF69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0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1" y="1554"/>
                      <a:ext cx="852" cy="1128"/>
                      <a:chOff x="1632" y="1717"/>
                      <a:chExt cx="1041" cy="1479"/>
                    </a:xfrm>
                  </p:grpSpPr>
                  <p:sp>
                    <p:nvSpPr>
                      <p:cNvPr id="51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0" y="1740"/>
                        <a:ext cx="703" cy="498"/>
                      </a:xfrm>
                      <a:custGeom>
                        <a:avLst/>
                        <a:gdLst>
                          <a:gd name="T0" fmla="*/ 131 w 703"/>
                          <a:gd name="T1" fmla="*/ 413 h 498"/>
                          <a:gd name="T2" fmla="*/ 60 w 703"/>
                          <a:gd name="T3" fmla="*/ 411 h 498"/>
                          <a:gd name="T4" fmla="*/ 38 w 703"/>
                          <a:gd name="T5" fmla="*/ 411 h 498"/>
                          <a:gd name="T6" fmla="*/ 8 w 703"/>
                          <a:gd name="T7" fmla="*/ 426 h 498"/>
                          <a:gd name="T8" fmla="*/ 0 w 703"/>
                          <a:gd name="T9" fmla="*/ 461 h 498"/>
                          <a:gd name="T10" fmla="*/ 9 w 703"/>
                          <a:gd name="T11" fmla="*/ 475 h 498"/>
                          <a:gd name="T12" fmla="*/ 58 w 703"/>
                          <a:gd name="T13" fmla="*/ 495 h 498"/>
                          <a:gd name="T14" fmla="*/ 156 w 703"/>
                          <a:gd name="T15" fmla="*/ 497 h 498"/>
                          <a:gd name="T16" fmla="*/ 257 w 703"/>
                          <a:gd name="T17" fmla="*/ 483 h 498"/>
                          <a:gd name="T18" fmla="*/ 367 w 703"/>
                          <a:gd name="T19" fmla="*/ 465 h 498"/>
                          <a:gd name="T20" fmla="*/ 394 w 703"/>
                          <a:gd name="T21" fmla="*/ 441 h 498"/>
                          <a:gd name="T22" fmla="*/ 460 w 703"/>
                          <a:gd name="T23" fmla="*/ 367 h 498"/>
                          <a:gd name="T24" fmla="*/ 546 w 703"/>
                          <a:gd name="T25" fmla="*/ 238 h 498"/>
                          <a:gd name="T26" fmla="*/ 615 w 703"/>
                          <a:gd name="T27" fmla="*/ 179 h 498"/>
                          <a:gd name="T28" fmla="*/ 646 w 703"/>
                          <a:gd name="T29" fmla="*/ 157 h 498"/>
                          <a:gd name="T30" fmla="*/ 649 w 703"/>
                          <a:gd name="T31" fmla="*/ 135 h 498"/>
                          <a:gd name="T32" fmla="*/ 639 w 703"/>
                          <a:gd name="T33" fmla="*/ 102 h 498"/>
                          <a:gd name="T34" fmla="*/ 632 w 703"/>
                          <a:gd name="T35" fmla="*/ 79 h 498"/>
                          <a:gd name="T36" fmla="*/ 695 w 703"/>
                          <a:gd name="T37" fmla="*/ 26 h 498"/>
                          <a:gd name="T38" fmla="*/ 702 w 703"/>
                          <a:gd name="T39" fmla="*/ 6 h 498"/>
                          <a:gd name="T40" fmla="*/ 686 w 703"/>
                          <a:gd name="T41" fmla="*/ 0 h 498"/>
                          <a:gd name="T42" fmla="*/ 611 w 703"/>
                          <a:gd name="T43" fmla="*/ 72 h 498"/>
                          <a:gd name="T44" fmla="*/ 587 w 703"/>
                          <a:gd name="T45" fmla="*/ 86 h 498"/>
                          <a:gd name="T46" fmla="*/ 572 w 703"/>
                          <a:gd name="T47" fmla="*/ 98 h 498"/>
                          <a:gd name="T48" fmla="*/ 556 w 703"/>
                          <a:gd name="T49" fmla="*/ 65 h 498"/>
                          <a:gd name="T50" fmla="*/ 538 w 703"/>
                          <a:gd name="T51" fmla="*/ 48 h 498"/>
                          <a:gd name="T52" fmla="*/ 525 w 703"/>
                          <a:gd name="T53" fmla="*/ 62 h 498"/>
                          <a:gd name="T54" fmla="*/ 528 w 703"/>
                          <a:gd name="T55" fmla="*/ 84 h 498"/>
                          <a:gd name="T56" fmla="*/ 550 w 703"/>
                          <a:gd name="T57" fmla="*/ 103 h 498"/>
                          <a:gd name="T58" fmla="*/ 554 w 703"/>
                          <a:gd name="T59" fmla="*/ 130 h 498"/>
                          <a:gd name="T60" fmla="*/ 545 w 703"/>
                          <a:gd name="T61" fmla="*/ 165 h 498"/>
                          <a:gd name="T62" fmla="*/ 524 w 703"/>
                          <a:gd name="T63" fmla="*/ 213 h 498"/>
                          <a:gd name="T64" fmla="*/ 467 w 703"/>
                          <a:gd name="T65" fmla="*/ 295 h 498"/>
                          <a:gd name="T66" fmla="*/ 408 w 703"/>
                          <a:gd name="T67" fmla="*/ 363 h 498"/>
                          <a:gd name="T68" fmla="*/ 353 w 703"/>
                          <a:gd name="T69" fmla="*/ 411 h 498"/>
                          <a:gd name="T70" fmla="*/ 320 w 703"/>
                          <a:gd name="T71" fmla="*/ 424 h 498"/>
                          <a:gd name="T72" fmla="*/ 247 w 703"/>
                          <a:gd name="T73" fmla="*/ 419 h 498"/>
                          <a:gd name="T74" fmla="*/ 173 w 703"/>
                          <a:gd name="T75" fmla="*/ 409 h 498"/>
                          <a:gd name="T76" fmla="*/ 131 w 703"/>
                          <a:gd name="T77" fmla="*/ 413 h 498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703"/>
                          <a:gd name="T118" fmla="*/ 0 h 498"/>
                          <a:gd name="T119" fmla="*/ 703 w 703"/>
                          <a:gd name="T120" fmla="*/ 498 h 498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703" h="498">
                            <a:moveTo>
                              <a:pt x="131" y="413"/>
                            </a:moveTo>
                            <a:lnTo>
                              <a:pt x="60" y="411"/>
                            </a:lnTo>
                            <a:lnTo>
                              <a:pt x="38" y="411"/>
                            </a:lnTo>
                            <a:lnTo>
                              <a:pt x="8" y="426"/>
                            </a:lnTo>
                            <a:lnTo>
                              <a:pt x="0" y="461"/>
                            </a:lnTo>
                            <a:lnTo>
                              <a:pt x="9" y="475"/>
                            </a:lnTo>
                            <a:lnTo>
                              <a:pt x="58" y="495"/>
                            </a:lnTo>
                            <a:lnTo>
                              <a:pt x="156" y="497"/>
                            </a:lnTo>
                            <a:lnTo>
                              <a:pt x="257" y="483"/>
                            </a:lnTo>
                            <a:lnTo>
                              <a:pt x="367" y="465"/>
                            </a:lnTo>
                            <a:lnTo>
                              <a:pt x="394" y="441"/>
                            </a:lnTo>
                            <a:lnTo>
                              <a:pt x="460" y="367"/>
                            </a:lnTo>
                            <a:lnTo>
                              <a:pt x="546" y="238"/>
                            </a:lnTo>
                            <a:lnTo>
                              <a:pt x="615" y="179"/>
                            </a:lnTo>
                            <a:lnTo>
                              <a:pt x="646" y="157"/>
                            </a:lnTo>
                            <a:lnTo>
                              <a:pt x="649" y="135"/>
                            </a:lnTo>
                            <a:lnTo>
                              <a:pt x="639" y="102"/>
                            </a:lnTo>
                            <a:lnTo>
                              <a:pt x="632" y="79"/>
                            </a:lnTo>
                            <a:lnTo>
                              <a:pt x="695" y="26"/>
                            </a:lnTo>
                            <a:lnTo>
                              <a:pt x="702" y="6"/>
                            </a:lnTo>
                            <a:lnTo>
                              <a:pt x="686" y="0"/>
                            </a:lnTo>
                            <a:lnTo>
                              <a:pt x="611" y="72"/>
                            </a:lnTo>
                            <a:lnTo>
                              <a:pt x="587" y="86"/>
                            </a:lnTo>
                            <a:lnTo>
                              <a:pt x="572" y="98"/>
                            </a:lnTo>
                            <a:lnTo>
                              <a:pt x="556" y="65"/>
                            </a:lnTo>
                            <a:lnTo>
                              <a:pt x="538" y="48"/>
                            </a:lnTo>
                            <a:lnTo>
                              <a:pt x="525" y="62"/>
                            </a:lnTo>
                            <a:lnTo>
                              <a:pt x="528" y="84"/>
                            </a:lnTo>
                            <a:lnTo>
                              <a:pt x="550" y="103"/>
                            </a:lnTo>
                            <a:lnTo>
                              <a:pt x="554" y="130"/>
                            </a:lnTo>
                            <a:lnTo>
                              <a:pt x="545" y="165"/>
                            </a:lnTo>
                            <a:lnTo>
                              <a:pt x="524" y="213"/>
                            </a:lnTo>
                            <a:lnTo>
                              <a:pt x="467" y="295"/>
                            </a:lnTo>
                            <a:lnTo>
                              <a:pt x="408" y="363"/>
                            </a:lnTo>
                            <a:lnTo>
                              <a:pt x="353" y="411"/>
                            </a:lnTo>
                            <a:lnTo>
                              <a:pt x="320" y="424"/>
                            </a:lnTo>
                            <a:lnTo>
                              <a:pt x="247" y="419"/>
                            </a:lnTo>
                            <a:lnTo>
                              <a:pt x="173" y="409"/>
                            </a:lnTo>
                            <a:lnTo>
                              <a:pt x="131" y="413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3" y="1717"/>
                        <a:ext cx="326" cy="377"/>
                      </a:xfrm>
                      <a:custGeom>
                        <a:avLst/>
                        <a:gdLst>
                          <a:gd name="T0" fmla="*/ 73 w 326"/>
                          <a:gd name="T1" fmla="*/ 307 h 377"/>
                          <a:gd name="T2" fmla="*/ 37 w 326"/>
                          <a:gd name="T3" fmla="*/ 265 h 377"/>
                          <a:gd name="T4" fmla="*/ 10 w 326"/>
                          <a:gd name="T5" fmla="*/ 199 h 377"/>
                          <a:gd name="T6" fmla="*/ 1 w 326"/>
                          <a:gd name="T7" fmla="*/ 141 h 377"/>
                          <a:gd name="T8" fmla="*/ 0 w 326"/>
                          <a:gd name="T9" fmla="*/ 82 h 377"/>
                          <a:gd name="T10" fmla="*/ 15 w 326"/>
                          <a:gd name="T11" fmla="*/ 33 h 377"/>
                          <a:gd name="T12" fmla="*/ 40 w 326"/>
                          <a:gd name="T13" fmla="*/ 7 h 377"/>
                          <a:gd name="T14" fmla="*/ 73 w 326"/>
                          <a:gd name="T15" fmla="*/ 0 h 377"/>
                          <a:gd name="T16" fmla="*/ 106 w 326"/>
                          <a:gd name="T17" fmla="*/ 8 h 377"/>
                          <a:gd name="T18" fmla="*/ 140 w 326"/>
                          <a:gd name="T19" fmla="*/ 32 h 377"/>
                          <a:gd name="T20" fmla="*/ 175 w 326"/>
                          <a:gd name="T21" fmla="*/ 67 h 377"/>
                          <a:gd name="T22" fmla="*/ 198 w 326"/>
                          <a:gd name="T23" fmla="*/ 121 h 377"/>
                          <a:gd name="T24" fmla="*/ 223 w 326"/>
                          <a:gd name="T25" fmla="*/ 181 h 377"/>
                          <a:gd name="T26" fmla="*/ 313 w 326"/>
                          <a:gd name="T27" fmla="*/ 193 h 377"/>
                          <a:gd name="T28" fmla="*/ 325 w 326"/>
                          <a:gd name="T29" fmla="*/ 207 h 377"/>
                          <a:gd name="T30" fmla="*/ 316 w 326"/>
                          <a:gd name="T31" fmla="*/ 218 h 377"/>
                          <a:gd name="T32" fmla="*/ 239 w 326"/>
                          <a:gd name="T33" fmla="*/ 219 h 377"/>
                          <a:gd name="T34" fmla="*/ 244 w 326"/>
                          <a:gd name="T35" fmla="*/ 275 h 377"/>
                          <a:gd name="T36" fmla="*/ 229 w 326"/>
                          <a:gd name="T37" fmla="*/ 334 h 377"/>
                          <a:gd name="T38" fmla="*/ 209 w 326"/>
                          <a:gd name="T39" fmla="*/ 365 h 377"/>
                          <a:gd name="T40" fmla="*/ 174 w 326"/>
                          <a:gd name="T41" fmla="*/ 376 h 377"/>
                          <a:gd name="T42" fmla="*/ 135 w 326"/>
                          <a:gd name="T43" fmla="*/ 360 h 377"/>
                          <a:gd name="T44" fmla="*/ 101 w 326"/>
                          <a:gd name="T45" fmla="*/ 344 h 377"/>
                          <a:gd name="T46" fmla="*/ 73 w 326"/>
                          <a:gd name="T47" fmla="*/ 307 h 377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326"/>
                          <a:gd name="T73" fmla="*/ 0 h 377"/>
                          <a:gd name="T74" fmla="*/ 326 w 326"/>
                          <a:gd name="T75" fmla="*/ 377 h 377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326" h="377">
                            <a:moveTo>
                              <a:pt x="73" y="307"/>
                            </a:moveTo>
                            <a:lnTo>
                              <a:pt x="37" y="265"/>
                            </a:lnTo>
                            <a:lnTo>
                              <a:pt x="10" y="199"/>
                            </a:lnTo>
                            <a:lnTo>
                              <a:pt x="1" y="141"/>
                            </a:lnTo>
                            <a:lnTo>
                              <a:pt x="0" y="82"/>
                            </a:lnTo>
                            <a:lnTo>
                              <a:pt x="15" y="33"/>
                            </a:lnTo>
                            <a:lnTo>
                              <a:pt x="40" y="7"/>
                            </a:lnTo>
                            <a:lnTo>
                              <a:pt x="73" y="0"/>
                            </a:lnTo>
                            <a:lnTo>
                              <a:pt x="106" y="8"/>
                            </a:lnTo>
                            <a:lnTo>
                              <a:pt x="140" y="32"/>
                            </a:lnTo>
                            <a:lnTo>
                              <a:pt x="175" y="67"/>
                            </a:lnTo>
                            <a:lnTo>
                              <a:pt x="198" y="121"/>
                            </a:lnTo>
                            <a:lnTo>
                              <a:pt x="223" y="181"/>
                            </a:lnTo>
                            <a:lnTo>
                              <a:pt x="313" y="193"/>
                            </a:lnTo>
                            <a:lnTo>
                              <a:pt x="325" y="207"/>
                            </a:lnTo>
                            <a:lnTo>
                              <a:pt x="316" y="218"/>
                            </a:lnTo>
                            <a:lnTo>
                              <a:pt x="239" y="219"/>
                            </a:lnTo>
                            <a:lnTo>
                              <a:pt x="244" y="275"/>
                            </a:lnTo>
                            <a:lnTo>
                              <a:pt x="229" y="334"/>
                            </a:lnTo>
                            <a:lnTo>
                              <a:pt x="209" y="365"/>
                            </a:lnTo>
                            <a:lnTo>
                              <a:pt x="174" y="376"/>
                            </a:lnTo>
                            <a:lnTo>
                              <a:pt x="135" y="360"/>
                            </a:lnTo>
                            <a:lnTo>
                              <a:pt x="101" y="344"/>
                            </a:lnTo>
                            <a:lnTo>
                              <a:pt x="73" y="307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2" y="2570"/>
                        <a:ext cx="419" cy="626"/>
                      </a:xfrm>
                      <a:custGeom>
                        <a:avLst/>
                        <a:gdLst>
                          <a:gd name="T0" fmla="*/ 365 w 419"/>
                          <a:gd name="T1" fmla="*/ 135 h 626"/>
                          <a:gd name="T2" fmla="*/ 321 w 419"/>
                          <a:gd name="T3" fmla="*/ 82 h 626"/>
                          <a:gd name="T4" fmla="*/ 262 w 419"/>
                          <a:gd name="T5" fmla="*/ 7 h 626"/>
                          <a:gd name="T6" fmla="*/ 214 w 419"/>
                          <a:gd name="T7" fmla="*/ 0 h 626"/>
                          <a:gd name="T8" fmla="*/ 180 w 419"/>
                          <a:gd name="T9" fmla="*/ 7 h 626"/>
                          <a:gd name="T10" fmla="*/ 171 w 419"/>
                          <a:gd name="T11" fmla="*/ 40 h 626"/>
                          <a:gd name="T12" fmla="*/ 194 w 419"/>
                          <a:gd name="T13" fmla="*/ 89 h 626"/>
                          <a:gd name="T14" fmla="*/ 267 w 419"/>
                          <a:gd name="T15" fmla="*/ 148 h 626"/>
                          <a:gd name="T16" fmla="*/ 331 w 419"/>
                          <a:gd name="T17" fmla="*/ 208 h 626"/>
                          <a:gd name="T18" fmla="*/ 358 w 419"/>
                          <a:gd name="T19" fmla="*/ 239 h 626"/>
                          <a:gd name="T20" fmla="*/ 358 w 419"/>
                          <a:gd name="T21" fmla="*/ 254 h 626"/>
                          <a:gd name="T22" fmla="*/ 337 w 419"/>
                          <a:gd name="T23" fmla="*/ 292 h 626"/>
                          <a:gd name="T24" fmla="*/ 290 w 419"/>
                          <a:gd name="T25" fmla="*/ 334 h 626"/>
                          <a:gd name="T26" fmla="*/ 228 w 419"/>
                          <a:gd name="T27" fmla="*/ 361 h 626"/>
                          <a:gd name="T28" fmla="*/ 160 w 419"/>
                          <a:gd name="T29" fmla="*/ 374 h 626"/>
                          <a:gd name="T30" fmla="*/ 96 w 419"/>
                          <a:gd name="T31" fmla="*/ 385 h 626"/>
                          <a:gd name="T32" fmla="*/ 57 w 419"/>
                          <a:gd name="T33" fmla="*/ 392 h 626"/>
                          <a:gd name="T34" fmla="*/ 21 w 419"/>
                          <a:gd name="T35" fmla="*/ 387 h 626"/>
                          <a:gd name="T36" fmla="*/ 0 w 419"/>
                          <a:gd name="T37" fmla="*/ 400 h 626"/>
                          <a:gd name="T38" fmla="*/ 0 w 419"/>
                          <a:gd name="T39" fmla="*/ 426 h 626"/>
                          <a:gd name="T40" fmla="*/ 14 w 419"/>
                          <a:gd name="T41" fmla="*/ 437 h 626"/>
                          <a:gd name="T42" fmla="*/ 96 w 419"/>
                          <a:gd name="T43" fmla="*/ 464 h 626"/>
                          <a:gd name="T44" fmla="*/ 164 w 419"/>
                          <a:gd name="T45" fmla="*/ 504 h 626"/>
                          <a:gd name="T46" fmla="*/ 221 w 419"/>
                          <a:gd name="T47" fmla="*/ 566 h 626"/>
                          <a:gd name="T48" fmla="*/ 239 w 419"/>
                          <a:gd name="T49" fmla="*/ 599 h 626"/>
                          <a:gd name="T50" fmla="*/ 246 w 419"/>
                          <a:gd name="T51" fmla="*/ 624 h 626"/>
                          <a:gd name="T52" fmla="*/ 274 w 419"/>
                          <a:gd name="T53" fmla="*/ 625 h 626"/>
                          <a:gd name="T54" fmla="*/ 317 w 419"/>
                          <a:gd name="T55" fmla="*/ 612 h 626"/>
                          <a:gd name="T56" fmla="*/ 315 w 419"/>
                          <a:gd name="T57" fmla="*/ 579 h 626"/>
                          <a:gd name="T58" fmla="*/ 269 w 419"/>
                          <a:gd name="T59" fmla="*/ 530 h 626"/>
                          <a:gd name="T60" fmla="*/ 212 w 419"/>
                          <a:gd name="T61" fmla="*/ 486 h 626"/>
                          <a:gd name="T62" fmla="*/ 164 w 419"/>
                          <a:gd name="T63" fmla="*/ 460 h 626"/>
                          <a:gd name="T64" fmla="*/ 112 w 419"/>
                          <a:gd name="T65" fmla="*/ 440 h 626"/>
                          <a:gd name="T66" fmla="*/ 75 w 419"/>
                          <a:gd name="T67" fmla="*/ 426 h 626"/>
                          <a:gd name="T68" fmla="*/ 78 w 419"/>
                          <a:gd name="T69" fmla="*/ 420 h 626"/>
                          <a:gd name="T70" fmla="*/ 153 w 419"/>
                          <a:gd name="T71" fmla="*/ 411 h 626"/>
                          <a:gd name="T72" fmla="*/ 228 w 419"/>
                          <a:gd name="T73" fmla="*/ 398 h 626"/>
                          <a:gd name="T74" fmla="*/ 296 w 419"/>
                          <a:gd name="T75" fmla="*/ 378 h 626"/>
                          <a:gd name="T76" fmla="*/ 337 w 419"/>
                          <a:gd name="T77" fmla="*/ 361 h 626"/>
                          <a:gd name="T78" fmla="*/ 383 w 419"/>
                          <a:gd name="T79" fmla="*/ 318 h 626"/>
                          <a:gd name="T80" fmla="*/ 406 w 419"/>
                          <a:gd name="T81" fmla="*/ 272 h 626"/>
                          <a:gd name="T82" fmla="*/ 418 w 419"/>
                          <a:gd name="T83" fmla="*/ 228 h 626"/>
                          <a:gd name="T84" fmla="*/ 410 w 419"/>
                          <a:gd name="T85" fmla="*/ 193 h 626"/>
                          <a:gd name="T86" fmla="*/ 385 w 419"/>
                          <a:gd name="T87" fmla="*/ 166 h 626"/>
                          <a:gd name="T88" fmla="*/ 365 w 419"/>
                          <a:gd name="T89" fmla="*/ 135 h 62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w 419"/>
                          <a:gd name="T136" fmla="*/ 0 h 626"/>
                          <a:gd name="T137" fmla="*/ 419 w 419"/>
                          <a:gd name="T138" fmla="*/ 626 h 626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T135" t="T136" r="T137" b="T138"/>
                        <a:pathLst>
                          <a:path w="419" h="626">
                            <a:moveTo>
                              <a:pt x="365" y="135"/>
                            </a:moveTo>
                            <a:lnTo>
                              <a:pt x="321" y="82"/>
                            </a:lnTo>
                            <a:lnTo>
                              <a:pt x="262" y="7"/>
                            </a:lnTo>
                            <a:lnTo>
                              <a:pt x="214" y="0"/>
                            </a:lnTo>
                            <a:lnTo>
                              <a:pt x="180" y="7"/>
                            </a:lnTo>
                            <a:lnTo>
                              <a:pt x="171" y="40"/>
                            </a:lnTo>
                            <a:lnTo>
                              <a:pt x="194" y="89"/>
                            </a:lnTo>
                            <a:lnTo>
                              <a:pt x="267" y="148"/>
                            </a:lnTo>
                            <a:lnTo>
                              <a:pt x="331" y="208"/>
                            </a:lnTo>
                            <a:lnTo>
                              <a:pt x="358" y="239"/>
                            </a:lnTo>
                            <a:lnTo>
                              <a:pt x="358" y="254"/>
                            </a:lnTo>
                            <a:lnTo>
                              <a:pt x="337" y="292"/>
                            </a:lnTo>
                            <a:lnTo>
                              <a:pt x="290" y="334"/>
                            </a:lnTo>
                            <a:lnTo>
                              <a:pt x="228" y="361"/>
                            </a:lnTo>
                            <a:lnTo>
                              <a:pt x="160" y="374"/>
                            </a:lnTo>
                            <a:lnTo>
                              <a:pt x="96" y="385"/>
                            </a:lnTo>
                            <a:lnTo>
                              <a:pt x="57" y="392"/>
                            </a:lnTo>
                            <a:lnTo>
                              <a:pt x="21" y="387"/>
                            </a:lnTo>
                            <a:lnTo>
                              <a:pt x="0" y="400"/>
                            </a:lnTo>
                            <a:lnTo>
                              <a:pt x="0" y="426"/>
                            </a:lnTo>
                            <a:lnTo>
                              <a:pt x="14" y="437"/>
                            </a:lnTo>
                            <a:lnTo>
                              <a:pt x="96" y="464"/>
                            </a:lnTo>
                            <a:lnTo>
                              <a:pt x="164" y="504"/>
                            </a:lnTo>
                            <a:lnTo>
                              <a:pt x="221" y="566"/>
                            </a:lnTo>
                            <a:lnTo>
                              <a:pt x="239" y="599"/>
                            </a:lnTo>
                            <a:lnTo>
                              <a:pt x="246" y="624"/>
                            </a:lnTo>
                            <a:lnTo>
                              <a:pt x="274" y="625"/>
                            </a:lnTo>
                            <a:lnTo>
                              <a:pt x="317" y="612"/>
                            </a:lnTo>
                            <a:lnTo>
                              <a:pt x="315" y="579"/>
                            </a:lnTo>
                            <a:lnTo>
                              <a:pt x="269" y="530"/>
                            </a:lnTo>
                            <a:lnTo>
                              <a:pt x="212" y="486"/>
                            </a:lnTo>
                            <a:lnTo>
                              <a:pt x="164" y="460"/>
                            </a:lnTo>
                            <a:lnTo>
                              <a:pt x="112" y="440"/>
                            </a:lnTo>
                            <a:lnTo>
                              <a:pt x="75" y="426"/>
                            </a:lnTo>
                            <a:lnTo>
                              <a:pt x="78" y="420"/>
                            </a:lnTo>
                            <a:lnTo>
                              <a:pt x="153" y="411"/>
                            </a:lnTo>
                            <a:lnTo>
                              <a:pt x="228" y="398"/>
                            </a:lnTo>
                            <a:lnTo>
                              <a:pt x="296" y="378"/>
                            </a:lnTo>
                            <a:lnTo>
                              <a:pt x="337" y="361"/>
                            </a:lnTo>
                            <a:lnTo>
                              <a:pt x="383" y="318"/>
                            </a:lnTo>
                            <a:lnTo>
                              <a:pt x="406" y="272"/>
                            </a:lnTo>
                            <a:lnTo>
                              <a:pt x="418" y="228"/>
                            </a:lnTo>
                            <a:lnTo>
                              <a:pt x="410" y="193"/>
                            </a:lnTo>
                            <a:lnTo>
                              <a:pt x="385" y="166"/>
                            </a:lnTo>
                            <a:lnTo>
                              <a:pt x="365" y="13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0" y="2521"/>
                        <a:ext cx="350" cy="660"/>
                      </a:xfrm>
                      <a:custGeom>
                        <a:avLst/>
                        <a:gdLst>
                          <a:gd name="T0" fmla="*/ 43 w 350"/>
                          <a:gd name="T1" fmla="*/ 0 h 660"/>
                          <a:gd name="T2" fmla="*/ 2 w 350"/>
                          <a:gd name="T3" fmla="*/ 1 h 660"/>
                          <a:gd name="T4" fmla="*/ 0 w 350"/>
                          <a:gd name="T5" fmla="*/ 33 h 660"/>
                          <a:gd name="T6" fmla="*/ 14 w 350"/>
                          <a:gd name="T7" fmla="*/ 66 h 660"/>
                          <a:gd name="T8" fmla="*/ 48 w 350"/>
                          <a:gd name="T9" fmla="*/ 106 h 660"/>
                          <a:gd name="T10" fmla="*/ 82 w 350"/>
                          <a:gd name="T11" fmla="*/ 148 h 660"/>
                          <a:gd name="T12" fmla="*/ 118 w 350"/>
                          <a:gd name="T13" fmla="*/ 240 h 660"/>
                          <a:gd name="T14" fmla="*/ 129 w 350"/>
                          <a:gd name="T15" fmla="*/ 305 h 660"/>
                          <a:gd name="T16" fmla="*/ 124 w 350"/>
                          <a:gd name="T17" fmla="*/ 365 h 660"/>
                          <a:gd name="T18" fmla="*/ 104 w 350"/>
                          <a:gd name="T19" fmla="*/ 444 h 660"/>
                          <a:gd name="T20" fmla="*/ 82 w 350"/>
                          <a:gd name="T21" fmla="*/ 513 h 660"/>
                          <a:gd name="T22" fmla="*/ 61 w 350"/>
                          <a:gd name="T23" fmla="*/ 584 h 660"/>
                          <a:gd name="T24" fmla="*/ 48 w 350"/>
                          <a:gd name="T25" fmla="*/ 617 h 660"/>
                          <a:gd name="T26" fmla="*/ 41 w 350"/>
                          <a:gd name="T27" fmla="*/ 650 h 660"/>
                          <a:gd name="T28" fmla="*/ 57 w 350"/>
                          <a:gd name="T29" fmla="*/ 659 h 660"/>
                          <a:gd name="T30" fmla="*/ 97 w 350"/>
                          <a:gd name="T31" fmla="*/ 646 h 660"/>
                          <a:gd name="T32" fmla="*/ 172 w 350"/>
                          <a:gd name="T33" fmla="*/ 632 h 660"/>
                          <a:gd name="T34" fmla="*/ 241 w 350"/>
                          <a:gd name="T35" fmla="*/ 639 h 660"/>
                          <a:gd name="T36" fmla="*/ 308 w 350"/>
                          <a:gd name="T37" fmla="*/ 659 h 660"/>
                          <a:gd name="T38" fmla="*/ 322 w 350"/>
                          <a:gd name="T39" fmla="*/ 657 h 660"/>
                          <a:gd name="T40" fmla="*/ 349 w 350"/>
                          <a:gd name="T41" fmla="*/ 617 h 660"/>
                          <a:gd name="T42" fmla="*/ 349 w 350"/>
                          <a:gd name="T43" fmla="*/ 599 h 660"/>
                          <a:gd name="T44" fmla="*/ 292 w 350"/>
                          <a:gd name="T45" fmla="*/ 590 h 660"/>
                          <a:gd name="T46" fmla="*/ 220 w 350"/>
                          <a:gd name="T47" fmla="*/ 590 h 660"/>
                          <a:gd name="T48" fmla="*/ 152 w 350"/>
                          <a:gd name="T49" fmla="*/ 604 h 660"/>
                          <a:gd name="T50" fmla="*/ 88 w 350"/>
                          <a:gd name="T51" fmla="*/ 623 h 660"/>
                          <a:gd name="T52" fmla="*/ 82 w 350"/>
                          <a:gd name="T53" fmla="*/ 612 h 660"/>
                          <a:gd name="T54" fmla="*/ 95 w 350"/>
                          <a:gd name="T55" fmla="*/ 584 h 660"/>
                          <a:gd name="T56" fmla="*/ 131 w 350"/>
                          <a:gd name="T57" fmla="*/ 499 h 660"/>
                          <a:gd name="T58" fmla="*/ 156 w 350"/>
                          <a:gd name="T59" fmla="*/ 413 h 660"/>
                          <a:gd name="T60" fmla="*/ 170 w 350"/>
                          <a:gd name="T61" fmla="*/ 338 h 660"/>
                          <a:gd name="T62" fmla="*/ 170 w 350"/>
                          <a:gd name="T63" fmla="*/ 298 h 660"/>
                          <a:gd name="T64" fmla="*/ 163 w 350"/>
                          <a:gd name="T65" fmla="*/ 238 h 660"/>
                          <a:gd name="T66" fmla="*/ 145 w 350"/>
                          <a:gd name="T67" fmla="*/ 181 h 660"/>
                          <a:gd name="T68" fmla="*/ 129 w 350"/>
                          <a:gd name="T69" fmla="*/ 141 h 660"/>
                          <a:gd name="T70" fmla="*/ 104 w 350"/>
                          <a:gd name="T71" fmla="*/ 88 h 660"/>
                          <a:gd name="T72" fmla="*/ 77 w 350"/>
                          <a:gd name="T73" fmla="*/ 26 h 660"/>
                          <a:gd name="T74" fmla="*/ 43 w 350"/>
                          <a:gd name="T75" fmla="*/ 0 h 660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350"/>
                          <a:gd name="T115" fmla="*/ 0 h 660"/>
                          <a:gd name="T116" fmla="*/ 350 w 350"/>
                          <a:gd name="T117" fmla="*/ 660 h 660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350" h="660">
                            <a:moveTo>
                              <a:pt x="43" y="0"/>
                            </a:moveTo>
                            <a:lnTo>
                              <a:pt x="2" y="1"/>
                            </a:lnTo>
                            <a:lnTo>
                              <a:pt x="0" y="33"/>
                            </a:lnTo>
                            <a:lnTo>
                              <a:pt x="14" y="66"/>
                            </a:lnTo>
                            <a:lnTo>
                              <a:pt x="48" y="106"/>
                            </a:lnTo>
                            <a:lnTo>
                              <a:pt x="82" y="148"/>
                            </a:lnTo>
                            <a:lnTo>
                              <a:pt x="118" y="240"/>
                            </a:lnTo>
                            <a:lnTo>
                              <a:pt x="129" y="305"/>
                            </a:lnTo>
                            <a:lnTo>
                              <a:pt x="124" y="365"/>
                            </a:lnTo>
                            <a:lnTo>
                              <a:pt x="104" y="444"/>
                            </a:lnTo>
                            <a:lnTo>
                              <a:pt x="82" y="513"/>
                            </a:lnTo>
                            <a:lnTo>
                              <a:pt x="61" y="584"/>
                            </a:lnTo>
                            <a:lnTo>
                              <a:pt x="48" y="617"/>
                            </a:lnTo>
                            <a:lnTo>
                              <a:pt x="41" y="650"/>
                            </a:lnTo>
                            <a:lnTo>
                              <a:pt x="57" y="659"/>
                            </a:lnTo>
                            <a:lnTo>
                              <a:pt x="97" y="646"/>
                            </a:lnTo>
                            <a:lnTo>
                              <a:pt x="172" y="632"/>
                            </a:lnTo>
                            <a:lnTo>
                              <a:pt x="241" y="639"/>
                            </a:lnTo>
                            <a:lnTo>
                              <a:pt x="308" y="659"/>
                            </a:lnTo>
                            <a:lnTo>
                              <a:pt x="322" y="657"/>
                            </a:lnTo>
                            <a:lnTo>
                              <a:pt x="349" y="617"/>
                            </a:lnTo>
                            <a:lnTo>
                              <a:pt x="349" y="599"/>
                            </a:lnTo>
                            <a:lnTo>
                              <a:pt x="292" y="590"/>
                            </a:lnTo>
                            <a:lnTo>
                              <a:pt x="220" y="590"/>
                            </a:lnTo>
                            <a:lnTo>
                              <a:pt x="152" y="604"/>
                            </a:lnTo>
                            <a:lnTo>
                              <a:pt x="88" y="623"/>
                            </a:lnTo>
                            <a:lnTo>
                              <a:pt x="82" y="612"/>
                            </a:lnTo>
                            <a:lnTo>
                              <a:pt x="95" y="584"/>
                            </a:lnTo>
                            <a:lnTo>
                              <a:pt x="131" y="499"/>
                            </a:lnTo>
                            <a:lnTo>
                              <a:pt x="156" y="413"/>
                            </a:lnTo>
                            <a:lnTo>
                              <a:pt x="170" y="338"/>
                            </a:lnTo>
                            <a:lnTo>
                              <a:pt x="170" y="298"/>
                            </a:lnTo>
                            <a:lnTo>
                              <a:pt x="163" y="238"/>
                            </a:lnTo>
                            <a:lnTo>
                              <a:pt x="145" y="181"/>
                            </a:lnTo>
                            <a:lnTo>
                              <a:pt x="129" y="141"/>
                            </a:lnTo>
                            <a:lnTo>
                              <a:pt x="104" y="88"/>
                            </a:lnTo>
                            <a:lnTo>
                              <a:pt x="77" y="26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4" y="2112"/>
                        <a:ext cx="275" cy="549"/>
                      </a:xfrm>
                      <a:custGeom>
                        <a:avLst/>
                        <a:gdLst>
                          <a:gd name="T0" fmla="*/ 65 w 275"/>
                          <a:gd name="T1" fmla="*/ 44 h 549"/>
                          <a:gd name="T2" fmla="*/ 94 w 275"/>
                          <a:gd name="T3" fmla="*/ 12 h 549"/>
                          <a:gd name="T4" fmla="*/ 150 w 275"/>
                          <a:gd name="T5" fmla="*/ 0 h 549"/>
                          <a:gd name="T6" fmla="*/ 198 w 275"/>
                          <a:gd name="T7" fmla="*/ 12 h 549"/>
                          <a:gd name="T8" fmla="*/ 225 w 275"/>
                          <a:gd name="T9" fmla="*/ 29 h 549"/>
                          <a:gd name="T10" fmla="*/ 246 w 275"/>
                          <a:gd name="T11" fmla="*/ 65 h 549"/>
                          <a:gd name="T12" fmla="*/ 265 w 275"/>
                          <a:gd name="T13" fmla="*/ 129 h 549"/>
                          <a:gd name="T14" fmla="*/ 274 w 275"/>
                          <a:gd name="T15" fmla="*/ 197 h 549"/>
                          <a:gd name="T16" fmla="*/ 274 w 275"/>
                          <a:gd name="T17" fmla="*/ 321 h 549"/>
                          <a:gd name="T18" fmla="*/ 246 w 275"/>
                          <a:gd name="T19" fmla="*/ 428 h 549"/>
                          <a:gd name="T20" fmla="*/ 206 w 275"/>
                          <a:gd name="T21" fmla="*/ 489 h 549"/>
                          <a:gd name="T22" fmla="*/ 166 w 275"/>
                          <a:gd name="T23" fmla="*/ 524 h 549"/>
                          <a:gd name="T24" fmla="*/ 121 w 275"/>
                          <a:gd name="T25" fmla="*/ 548 h 549"/>
                          <a:gd name="T26" fmla="*/ 57 w 275"/>
                          <a:gd name="T27" fmla="*/ 545 h 549"/>
                          <a:gd name="T28" fmla="*/ 6 w 275"/>
                          <a:gd name="T29" fmla="*/ 509 h 549"/>
                          <a:gd name="T30" fmla="*/ 0 w 275"/>
                          <a:gd name="T31" fmla="*/ 465 h 549"/>
                          <a:gd name="T32" fmla="*/ 25 w 275"/>
                          <a:gd name="T33" fmla="*/ 400 h 549"/>
                          <a:gd name="T34" fmla="*/ 46 w 275"/>
                          <a:gd name="T35" fmla="*/ 327 h 549"/>
                          <a:gd name="T36" fmla="*/ 54 w 275"/>
                          <a:gd name="T37" fmla="*/ 231 h 549"/>
                          <a:gd name="T38" fmla="*/ 41 w 275"/>
                          <a:gd name="T39" fmla="*/ 151 h 549"/>
                          <a:gd name="T40" fmla="*/ 41 w 275"/>
                          <a:gd name="T41" fmla="*/ 92 h 549"/>
                          <a:gd name="T42" fmla="*/ 65 w 275"/>
                          <a:gd name="T43" fmla="*/ 44 h 549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275"/>
                          <a:gd name="T67" fmla="*/ 0 h 549"/>
                          <a:gd name="T68" fmla="*/ 275 w 275"/>
                          <a:gd name="T69" fmla="*/ 549 h 549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275" h="549">
                            <a:moveTo>
                              <a:pt x="65" y="44"/>
                            </a:moveTo>
                            <a:lnTo>
                              <a:pt x="94" y="12"/>
                            </a:lnTo>
                            <a:lnTo>
                              <a:pt x="150" y="0"/>
                            </a:lnTo>
                            <a:lnTo>
                              <a:pt x="198" y="12"/>
                            </a:lnTo>
                            <a:lnTo>
                              <a:pt x="225" y="29"/>
                            </a:lnTo>
                            <a:lnTo>
                              <a:pt x="246" y="65"/>
                            </a:lnTo>
                            <a:lnTo>
                              <a:pt x="265" y="129"/>
                            </a:lnTo>
                            <a:lnTo>
                              <a:pt x="274" y="197"/>
                            </a:lnTo>
                            <a:lnTo>
                              <a:pt x="274" y="321"/>
                            </a:lnTo>
                            <a:lnTo>
                              <a:pt x="246" y="428"/>
                            </a:lnTo>
                            <a:lnTo>
                              <a:pt x="206" y="489"/>
                            </a:lnTo>
                            <a:lnTo>
                              <a:pt x="166" y="524"/>
                            </a:lnTo>
                            <a:lnTo>
                              <a:pt x="121" y="548"/>
                            </a:lnTo>
                            <a:lnTo>
                              <a:pt x="57" y="545"/>
                            </a:lnTo>
                            <a:lnTo>
                              <a:pt x="6" y="509"/>
                            </a:lnTo>
                            <a:lnTo>
                              <a:pt x="0" y="465"/>
                            </a:lnTo>
                            <a:lnTo>
                              <a:pt x="25" y="400"/>
                            </a:lnTo>
                            <a:lnTo>
                              <a:pt x="46" y="327"/>
                            </a:lnTo>
                            <a:lnTo>
                              <a:pt x="54" y="231"/>
                            </a:lnTo>
                            <a:lnTo>
                              <a:pt x="41" y="151"/>
                            </a:lnTo>
                            <a:lnTo>
                              <a:pt x="41" y="92"/>
                            </a:lnTo>
                            <a:lnTo>
                              <a:pt x="65" y="44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9" y="2181"/>
                        <a:ext cx="609" cy="388"/>
                      </a:xfrm>
                      <a:custGeom>
                        <a:avLst/>
                        <a:gdLst>
                          <a:gd name="T0" fmla="*/ 0 w 609"/>
                          <a:gd name="T1" fmla="*/ 76 h 388"/>
                          <a:gd name="T2" fmla="*/ 36 w 609"/>
                          <a:gd name="T3" fmla="*/ 62 h 388"/>
                          <a:gd name="T4" fmla="*/ 72 w 609"/>
                          <a:gd name="T5" fmla="*/ 74 h 388"/>
                          <a:gd name="T6" fmla="*/ 141 w 609"/>
                          <a:gd name="T7" fmla="*/ 160 h 388"/>
                          <a:gd name="T8" fmla="*/ 215 w 609"/>
                          <a:gd name="T9" fmla="*/ 273 h 388"/>
                          <a:gd name="T10" fmla="*/ 258 w 609"/>
                          <a:gd name="T11" fmla="*/ 336 h 388"/>
                          <a:gd name="T12" fmla="*/ 275 w 609"/>
                          <a:gd name="T13" fmla="*/ 339 h 388"/>
                          <a:gd name="T14" fmla="*/ 302 w 609"/>
                          <a:gd name="T15" fmla="*/ 291 h 388"/>
                          <a:gd name="T16" fmla="*/ 335 w 609"/>
                          <a:gd name="T17" fmla="*/ 202 h 388"/>
                          <a:gd name="T18" fmla="*/ 359 w 609"/>
                          <a:gd name="T19" fmla="*/ 116 h 388"/>
                          <a:gd name="T20" fmla="*/ 365 w 609"/>
                          <a:gd name="T21" fmla="*/ 51 h 388"/>
                          <a:gd name="T22" fmla="*/ 381 w 609"/>
                          <a:gd name="T23" fmla="*/ 10 h 388"/>
                          <a:gd name="T24" fmla="*/ 400 w 609"/>
                          <a:gd name="T25" fmla="*/ 0 h 388"/>
                          <a:gd name="T26" fmla="*/ 425 w 609"/>
                          <a:gd name="T27" fmla="*/ 11 h 388"/>
                          <a:gd name="T28" fmla="*/ 450 w 609"/>
                          <a:gd name="T29" fmla="*/ 50 h 388"/>
                          <a:gd name="T30" fmla="*/ 505 w 609"/>
                          <a:gd name="T31" fmla="*/ 90 h 388"/>
                          <a:gd name="T32" fmla="*/ 541 w 609"/>
                          <a:gd name="T33" fmla="*/ 85 h 388"/>
                          <a:gd name="T34" fmla="*/ 588 w 609"/>
                          <a:gd name="T35" fmla="*/ 67 h 388"/>
                          <a:gd name="T36" fmla="*/ 605 w 609"/>
                          <a:gd name="T37" fmla="*/ 55 h 388"/>
                          <a:gd name="T38" fmla="*/ 608 w 609"/>
                          <a:gd name="T39" fmla="*/ 76 h 388"/>
                          <a:gd name="T40" fmla="*/ 579 w 609"/>
                          <a:gd name="T41" fmla="*/ 120 h 388"/>
                          <a:gd name="T42" fmla="*/ 539 w 609"/>
                          <a:gd name="T43" fmla="*/ 147 h 388"/>
                          <a:gd name="T44" fmla="*/ 496 w 609"/>
                          <a:gd name="T45" fmla="*/ 128 h 388"/>
                          <a:gd name="T46" fmla="*/ 476 w 609"/>
                          <a:gd name="T47" fmla="*/ 105 h 388"/>
                          <a:gd name="T48" fmla="*/ 431 w 609"/>
                          <a:gd name="T49" fmla="*/ 61 h 388"/>
                          <a:gd name="T50" fmla="*/ 414 w 609"/>
                          <a:gd name="T51" fmla="*/ 55 h 388"/>
                          <a:gd name="T52" fmla="*/ 403 w 609"/>
                          <a:gd name="T53" fmla="*/ 68 h 388"/>
                          <a:gd name="T54" fmla="*/ 385 w 609"/>
                          <a:gd name="T55" fmla="*/ 131 h 388"/>
                          <a:gd name="T56" fmla="*/ 385 w 609"/>
                          <a:gd name="T57" fmla="*/ 190 h 388"/>
                          <a:gd name="T58" fmla="*/ 359 w 609"/>
                          <a:gd name="T59" fmla="*/ 277 h 388"/>
                          <a:gd name="T60" fmla="*/ 316 w 609"/>
                          <a:gd name="T61" fmla="*/ 346 h 388"/>
                          <a:gd name="T62" fmla="*/ 277 w 609"/>
                          <a:gd name="T63" fmla="*/ 387 h 388"/>
                          <a:gd name="T64" fmla="*/ 259 w 609"/>
                          <a:gd name="T65" fmla="*/ 386 h 388"/>
                          <a:gd name="T66" fmla="*/ 242 w 609"/>
                          <a:gd name="T67" fmla="*/ 375 h 388"/>
                          <a:gd name="T68" fmla="*/ 199 w 609"/>
                          <a:gd name="T69" fmla="*/ 325 h 388"/>
                          <a:gd name="T70" fmla="*/ 120 w 609"/>
                          <a:gd name="T71" fmla="*/ 222 h 388"/>
                          <a:gd name="T72" fmla="*/ 63 w 609"/>
                          <a:gd name="T73" fmla="*/ 159 h 388"/>
                          <a:gd name="T74" fmla="*/ 19 w 609"/>
                          <a:gd name="T75" fmla="*/ 121 h 388"/>
                          <a:gd name="T76" fmla="*/ 1 w 609"/>
                          <a:gd name="T77" fmla="*/ 93 h 388"/>
                          <a:gd name="T78" fmla="*/ 0 w 609"/>
                          <a:gd name="T79" fmla="*/ 76 h 388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w 609"/>
                          <a:gd name="T121" fmla="*/ 0 h 388"/>
                          <a:gd name="T122" fmla="*/ 609 w 609"/>
                          <a:gd name="T123" fmla="*/ 388 h 388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T120" t="T121" r="T122" b="T123"/>
                        <a:pathLst>
                          <a:path w="609" h="388">
                            <a:moveTo>
                              <a:pt x="0" y="76"/>
                            </a:moveTo>
                            <a:lnTo>
                              <a:pt x="36" y="62"/>
                            </a:lnTo>
                            <a:lnTo>
                              <a:pt x="72" y="74"/>
                            </a:lnTo>
                            <a:lnTo>
                              <a:pt x="141" y="160"/>
                            </a:lnTo>
                            <a:lnTo>
                              <a:pt x="215" y="273"/>
                            </a:lnTo>
                            <a:lnTo>
                              <a:pt x="258" y="336"/>
                            </a:lnTo>
                            <a:lnTo>
                              <a:pt x="275" y="339"/>
                            </a:lnTo>
                            <a:lnTo>
                              <a:pt x="302" y="291"/>
                            </a:lnTo>
                            <a:lnTo>
                              <a:pt x="335" y="202"/>
                            </a:lnTo>
                            <a:lnTo>
                              <a:pt x="359" y="116"/>
                            </a:lnTo>
                            <a:lnTo>
                              <a:pt x="365" y="51"/>
                            </a:lnTo>
                            <a:lnTo>
                              <a:pt x="381" y="10"/>
                            </a:lnTo>
                            <a:lnTo>
                              <a:pt x="400" y="0"/>
                            </a:lnTo>
                            <a:lnTo>
                              <a:pt x="425" y="11"/>
                            </a:lnTo>
                            <a:lnTo>
                              <a:pt x="450" y="50"/>
                            </a:lnTo>
                            <a:lnTo>
                              <a:pt x="505" y="90"/>
                            </a:lnTo>
                            <a:lnTo>
                              <a:pt x="541" y="85"/>
                            </a:lnTo>
                            <a:lnTo>
                              <a:pt x="588" y="67"/>
                            </a:lnTo>
                            <a:lnTo>
                              <a:pt x="605" y="55"/>
                            </a:lnTo>
                            <a:lnTo>
                              <a:pt x="608" y="76"/>
                            </a:lnTo>
                            <a:lnTo>
                              <a:pt x="579" y="120"/>
                            </a:lnTo>
                            <a:lnTo>
                              <a:pt x="539" y="147"/>
                            </a:lnTo>
                            <a:lnTo>
                              <a:pt x="496" y="128"/>
                            </a:lnTo>
                            <a:lnTo>
                              <a:pt x="476" y="105"/>
                            </a:lnTo>
                            <a:lnTo>
                              <a:pt x="431" y="61"/>
                            </a:lnTo>
                            <a:lnTo>
                              <a:pt x="414" y="55"/>
                            </a:lnTo>
                            <a:lnTo>
                              <a:pt x="403" y="68"/>
                            </a:lnTo>
                            <a:lnTo>
                              <a:pt x="385" y="131"/>
                            </a:lnTo>
                            <a:lnTo>
                              <a:pt x="385" y="190"/>
                            </a:lnTo>
                            <a:lnTo>
                              <a:pt x="359" y="277"/>
                            </a:lnTo>
                            <a:lnTo>
                              <a:pt x="316" y="346"/>
                            </a:lnTo>
                            <a:lnTo>
                              <a:pt x="277" y="387"/>
                            </a:lnTo>
                            <a:lnTo>
                              <a:pt x="259" y="386"/>
                            </a:lnTo>
                            <a:lnTo>
                              <a:pt x="242" y="375"/>
                            </a:lnTo>
                            <a:lnTo>
                              <a:pt x="199" y="325"/>
                            </a:lnTo>
                            <a:lnTo>
                              <a:pt x="120" y="222"/>
                            </a:lnTo>
                            <a:lnTo>
                              <a:pt x="63" y="159"/>
                            </a:lnTo>
                            <a:lnTo>
                              <a:pt x="19" y="121"/>
                            </a:lnTo>
                            <a:lnTo>
                              <a:pt x="1" y="93"/>
                            </a:lnTo>
                            <a:lnTo>
                              <a:pt x="0" y="7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1112447" y="1979490"/>
                <a:ext cx="2692400" cy="750888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841" tIns="43854" rIns="90841" bIns="43854" anchor="ctr"/>
              <a:lstStyle/>
              <a:p>
                <a:r>
                  <a:rPr lang="en-US" b="1" dirty="0" err="1" smtClean="0">
                    <a:cs typeface="Times New Roman" pitchFamily="18" charset="0"/>
                  </a:rPr>
                  <a:t>Elemento</a:t>
                </a:r>
                <a:endParaRPr lang="en-US" b="1" dirty="0">
                  <a:cs typeface="Times New Roman" pitchFamily="18" charset="0"/>
                </a:endParaRPr>
              </a:p>
            </p:txBody>
          </p:sp>
        </p:grp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076056" y="2799264"/>
              <a:ext cx="1743948" cy="334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841" tIns="43854" rIns="90841" bIns="43854">
              <a:spAutoFit/>
            </a:bodyPr>
            <a:lstStyle/>
            <a:p>
              <a:pPr algn="l"/>
              <a:r>
                <a:rPr lang="en-US" sz="1600" b="1" dirty="0" smtClean="0">
                  <a:cs typeface="Times New Roman" pitchFamily="18" charset="0"/>
                </a:rPr>
                <a:t>Paso </a:t>
              </a:r>
              <a:r>
                <a:rPr lang="en-US" sz="1600" b="1" dirty="0" err="1" smtClean="0">
                  <a:cs typeface="Times New Roman" pitchFamily="18" charset="0"/>
                </a:rPr>
                <a:t>Importante</a:t>
              </a:r>
              <a:r>
                <a:rPr lang="en-US" sz="1600" b="1" dirty="0" smtClean="0">
                  <a:cs typeface="Times New Roman" pitchFamily="18" charset="0"/>
                </a:rPr>
                <a:t> 1</a:t>
              </a:r>
              <a:endParaRPr lang="en-US" sz="1600" b="1" dirty="0">
                <a:cs typeface="Times New Roman" pitchFamily="18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5220072" y="1600382"/>
              <a:ext cx="1743948" cy="334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841" tIns="43854" rIns="90841" bIns="43854">
              <a:spAutoFit/>
            </a:bodyPr>
            <a:lstStyle/>
            <a:p>
              <a:pPr algn="l"/>
              <a:r>
                <a:rPr lang="en-US" sz="1600" b="1" dirty="0" smtClean="0">
                  <a:cs typeface="Times New Roman" pitchFamily="18" charset="0"/>
                </a:rPr>
                <a:t>Paso </a:t>
              </a:r>
              <a:r>
                <a:rPr lang="en-US" sz="1600" b="1" dirty="0" err="1" smtClean="0">
                  <a:cs typeface="Times New Roman" pitchFamily="18" charset="0"/>
                </a:rPr>
                <a:t>Importante</a:t>
              </a:r>
              <a:r>
                <a:rPr lang="en-US" sz="1600" b="1" dirty="0" smtClean="0">
                  <a:cs typeface="Times New Roman" pitchFamily="18" charset="0"/>
                </a:rPr>
                <a:t> 4</a:t>
              </a:r>
              <a:endParaRPr lang="en-US" sz="1600" b="1" dirty="0">
                <a:cs typeface="Times New Roman" pitchFamily="18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5276324" y="2007176"/>
              <a:ext cx="1743948" cy="334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841" tIns="43854" rIns="90841" bIns="43854">
              <a:spAutoFit/>
            </a:bodyPr>
            <a:lstStyle/>
            <a:p>
              <a:pPr algn="l"/>
              <a:r>
                <a:rPr lang="en-US" sz="1600" b="1" dirty="0" smtClean="0">
                  <a:cs typeface="Times New Roman" pitchFamily="18" charset="0"/>
                </a:rPr>
                <a:t>Paso </a:t>
              </a:r>
              <a:r>
                <a:rPr lang="en-US" sz="1600" b="1" dirty="0" err="1" smtClean="0">
                  <a:cs typeface="Times New Roman" pitchFamily="18" charset="0"/>
                </a:rPr>
                <a:t>Importante</a:t>
              </a:r>
              <a:r>
                <a:rPr lang="en-US" sz="1600" b="1" dirty="0" smtClean="0">
                  <a:cs typeface="Times New Roman" pitchFamily="18" charset="0"/>
                </a:rPr>
                <a:t> 3</a:t>
              </a:r>
              <a:endParaRPr lang="en-US" sz="1600" b="1" dirty="0">
                <a:cs typeface="Times New Roman" pitchFamily="18" charset="0"/>
              </a:endParaRPr>
            </a:p>
          </p:txBody>
        </p:sp>
      </p:grp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5"/>
          <p:cNvSpPr>
            <a:spLocks noChangeArrowheads="1"/>
          </p:cNvSpPr>
          <p:nvPr/>
        </p:nvSpPr>
        <p:spPr bwMode="auto">
          <a:xfrm rot="16200000">
            <a:off x="-1473993" y="3355084"/>
            <a:ext cx="4605338" cy="720725"/>
          </a:xfrm>
          <a:prstGeom prst="downArrowCallout">
            <a:avLst>
              <a:gd name="adj1" fmla="val 115313"/>
              <a:gd name="adj2" fmla="val 115343"/>
              <a:gd name="adj3" fmla="val 16667"/>
              <a:gd name="adj4" fmla="val 66667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/>
              <a:t>Cómo se realizó?</a:t>
            </a:r>
          </a:p>
        </p:txBody>
      </p:sp>
      <p:sp>
        <p:nvSpPr>
          <p:cNvPr id="17413" name="AutoShape 24">
            <a:hlinkClick r:id="rId3" action="ppaction://hlinkfile"/>
          </p:cNvPr>
          <p:cNvSpPr>
            <a:spLocks noChangeArrowheads="1"/>
          </p:cNvSpPr>
          <p:nvPr/>
        </p:nvSpPr>
        <p:spPr bwMode="auto">
          <a:xfrm flipH="1">
            <a:off x="7668344" y="2074262"/>
            <a:ext cx="936700" cy="377875"/>
          </a:xfrm>
          <a:prstGeom prst="notchedRightArrow">
            <a:avLst>
              <a:gd name="adj1" fmla="val 50000"/>
              <a:gd name="adj2" fmla="val 71298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 dirty="0" smtClean="0"/>
              <a:t>ENT. STD.</a:t>
            </a:r>
            <a:endParaRPr lang="es-ES" altLang="es-EC" sz="1100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146050" y="332656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7720"/>
              </p:ext>
            </p:extLst>
          </p:nvPr>
        </p:nvGraphicFramePr>
        <p:xfrm>
          <a:off x="1619672" y="867643"/>
          <a:ext cx="6012506" cy="580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Hoja de cálculo" r:id="rId5" imgW="5705543" imgH="5505540" progId="Excel.Sheet.12">
                  <p:embed/>
                </p:oleObj>
              </mc:Choice>
              <mc:Fallback>
                <p:oleObj name="Hoja de cálculo" r:id="rId5" imgW="5705543" imgH="550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867643"/>
                        <a:ext cx="6012506" cy="5801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8"/>
          <p:cNvSpPr>
            <a:spLocks noChangeArrowheads="1"/>
          </p:cNvSpPr>
          <p:nvPr/>
        </p:nvSpPr>
        <p:spPr bwMode="auto">
          <a:xfrm>
            <a:off x="1763713" y="795338"/>
            <a:ext cx="6400800" cy="473422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7.4 CONTROL </a:t>
            </a:r>
            <a:r>
              <a:rPr lang="es-ES" altLang="es-EC" sz="2000" b="1" dirty="0">
                <a:solidFill>
                  <a:schemeClr val="tx2"/>
                </a:solidFill>
              </a:rPr>
              <a:t>DE LA CONTAMINACIÓN</a:t>
            </a:r>
          </a:p>
        </p:txBody>
      </p:sp>
      <p:sp>
        <p:nvSpPr>
          <p:cNvPr id="7" name="AutoShape 59"/>
          <p:cNvSpPr>
            <a:spLocks noChangeArrowheads="1"/>
          </p:cNvSpPr>
          <p:nvPr/>
        </p:nvSpPr>
        <p:spPr bwMode="auto">
          <a:xfrm>
            <a:off x="1114995" y="1556792"/>
            <a:ext cx="7345437" cy="280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dirty="0" smtClean="0"/>
              <a:t>PROPÓSITO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>
                <a:cs typeface="Arial" pitchFamily="34" charset="0"/>
              </a:rPr>
              <a:t>Mejorar la </a:t>
            </a:r>
            <a:r>
              <a:rPr lang="es-AR" sz="1800" dirty="0">
                <a:cs typeface="Arial" pitchFamily="34" charset="0"/>
              </a:rPr>
              <a:t>limpieza de </a:t>
            </a:r>
            <a:r>
              <a:rPr lang="es-AR" sz="1800" dirty="0" smtClean="0">
                <a:cs typeface="Arial" pitchFamily="34" charset="0"/>
              </a:rPr>
              <a:t>los emblemas </a:t>
            </a:r>
            <a:r>
              <a:rPr lang="es-AR" sz="1800" dirty="0">
                <a:cs typeface="Arial" pitchFamily="34" charset="0"/>
              </a:rPr>
              <a:t>a través </a:t>
            </a:r>
            <a:r>
              <a:rPr lang="es-AR" sz="1800" dirty="0" smtClean="0">
                <a:cs typeface="Arial" pitchFamily="34" charset="0"/>
              </a:rPr>
              <a:t>de mediciones</a:t>
            </a:r>
            <a:r>
              <a:rPr lang="es-AR" sz="1800" dirty="0">
                <a:cs typeface="Arial" pitchFamily="34" charset="0"/>
              </a:rPr>
              <a:t>, control y </a:t>
            </a:r>
            <a:r>
              <a:rPr lang="es-AR" sz="1800" dirty="0" smtClean="0">
                <a:cs typeface="Arial" pitchFamily="34" charset="0"/>
              </a:rPr>
              <a:t>manipulación. 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/>
              <a:t>Utilizar un </a:t>
            </a:r>
            <a:r>
              <a:rPr lang="es-AR" sz="1800" dirty="0"/>
              <a:t>enfoque sistemático estandarizado y  estructurado para supervisar y controlar las fuentes de contaminación como los sedimentos, piezas extra, la contaminación de </a:t>
            </a:r>
            <a:r>
              <a:rPr lang="es-AR" sz="1800" dirty="0" smtClean="0"/>
              <a:t>las tinas y </a:t>
            </a:r>
            <a:r>
              <a:rPr lang="es-AR" sz="1800" dirty="0"/>
              <a:t>partes </a:t>
            </a:r>
            <a:r>
              <a:rPr lang="es-AR" sz="1800" dirty="0" smtClean="0"/>
              <a:t>cromadas.</a:t>
            </a:r>
            <a:endParaRPr lang="es-AR" sz="1800" dirty="0"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-146050" y="260648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018" t="20956" r="12358" b="7931"/>
          <a:stretch/>
        </p:blipFill>
        <p:spPr bwMode="auto">
          <a:xfrm>
            <a:off x="2705625" y="4403154"/>
            <a:ext cx="4516975" cy="23213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24">
            <a:hlinkClick r:id="rId2" action="ppaction://hlinkfile"/>
          </p:cNvPr>
          <p:cNvSpPr>
            <a:spLocks noChangeArrowheads="1"/>
          </p:cNvSpPr>
          <p:nvPr/>
        </p:nvSpPr>
        <p:spPr bwMode="auto">
          <a:xfrm flipH="1">
            <a:off x="7650096" y="2551793"/>
            <a:ext cx="1189306" cy="405829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 dirty="0" smtClean="0"/>
              <a:t>Procedimiento.</a:t>
            </a:r>
            <a:endParaRPr lang="es-ES" altLang="es-EC" sz="1100" dirty="0"/>
          </a:p>
        </p:txBody>
      </p:sp>
      <p:sp>
        <p:nvSpPr>
          <p:cNvPr id="19462" name="AutoShape 24">
            <a:hlinkClick r:id="rId3" action="ppaction://hlinkfile"/>
          </p:cNvPr>
          <p:cNvSpPr>
            <a:spLocks noChangeArrowheads="1"/>
          </p:cNvSpPr>
          <p:nvPr/>
        </p:nvSpPr>
        <p:spPr bwMode="auto">
          <a:xfrm flipH="1">
            <a:off x="7650096" y="4166143"/>
            <a:ext cx="968201" cy="405829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 dirty="0" smtClean="0"/>
              <a:t>Registro</a:t>
            </a:r>
            <a:endParaRPr lang="es-ES" altLang="es-EC" sz="1100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-146050" y="260648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auto">
          <a:xfrm>
            <a:off x="767436" y="2204864"/>
            <a:ext cx="6696744" cy="31232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AR" sz="1800" dirty="0" smtClean="0">
                <a:cs typeface="Arial" pitchFamily="34" charset="0"/>
              </a:rPr>
              <a:t>El control de la contaminación es responsabilidad de toda la empresa, el equipo multidisciplinario son: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>
                <a:cs typeface="Arial" pitchFamily="34" charset="0"/>
              </a:rPr>
              <a:t>Jefes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>
                <a:cs typeface="Arial" pitchFamily="34" charset="0"/>
              </a:rPr>
              <a:t>Operadores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>
                <a:cs typeface="Arial" pitchFamily="34" charset="0"/>
              </a:rPr>
              <a:t>Personal de mantenimiento (Eléctricos, Mecánicos)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AR" sz="1800" dirty="0" smtClean="0">
                <a:cs typeface="Arial" pitchFamily="34" charset="0"/>
              </a:rPr>
              <a:t>Supervisores 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AR" sz="1800" dirty="0">
              <a:cs typeface="Arial" pitchFamily="34" charset="0"/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1733397" y="1034664"/>
            <a:ext cx="6400800" cy="473422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7.4 CONTROL </a:t>
            </a:r>
            <a:r>
              <a:rPr lang="es-ES" altLang="es-EC" sz="2000" b="1" dirty="0">
                <a:solidFill>
                  <a:schemeClr val="tx2"/>
                </a:solidFill>
              </a:rPr>
              <a:t>DE LA CONTAMINACIÓN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8"/>
          <p:cNvSpPr>
            <a:spLocks noChangeArrowheads="1"/>
          </p:cNvSpPr>
          <p:nvPr/>
        </p:nvSpPr>
        <p:spPr bwMode="auto">
          <a:xfrm>
            <a:off x="1692275" y="836712"/>
            <a:ext cx="6400800" cy="647700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7.5 REDUCCIÓN </a:t>
            </a:r>
            <a:r>
              <a:rPr lang="es-ES" altLang="es-EC" sz="2000" b="1" dirty="0">
                <a:solidFill>
                  <a:schemeClr val="tx2"/>
                </a:solidFill>
              </a:rPr>
              <a:t>DE RIESGOS</a:t>
            </a:r>
          </a:p>
        </p:txBody>
      </p:sp>
      <p:sp>
        <p:nvSpPr>
          <p:cNvPr id="20484" name="AutoShape 59"/>
          <p:cNvSpPr>
            <a:spLocks noChangeArrowheads="1"/>
          </p:cNvSpPr>
          <p:nvPr/>
        </p:nvSpPr>
        <p:spPr bwMode="auto">
          <a:xfrm>
            <a:off x="440607" y="1945882"/>
            <a:ext cx="8424863" cy="38884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 smtClean="0"/>
              <a:t>PROPÓSITO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CO" altLang="es-EC" sz="1800" dirty="0" smtClean="0"/>
              <a:t>Asegurar las revisiones y actualizaciones del AMEF, los siguientes elementos son evaluados como cambios potenciales: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altLang="es-EC" sz="1800" dirty="0" smtClean="0"/>
              <a:t>Modificaciones del proceso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altLang="es-EC" sz="1800" dirty="0" smtClean="0"/>
              <a:t>Modificaciones de herramientas y dispositivos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altLang="es-EC" sz="1800" dirty="0" smtClean="0"/>
              <a:t>Modificaciones en el producto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altLang="es-EC" sz="1800" dirty="0" smtClean="0"/>
              <a:t>Calidad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CO" altLang="es-EC" sz="1800" dirty="0" smtClean="0"/>
              <a:t>La revisión riesgos busca descubrir o crear nuevos modos de falla potencial que no se consideraron durante el desarrollo AMEF, así como validar la severidad, ocurrencia y la detección.</a:t>
            </a:r>
          </a:p>
        </p:txBody>
      </p:sp>
      <p:sp>
        <p:nvSpPr>
          <p:cNvPr id="20485" name="AutoShape 2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923928" y="5896188"/>
            <a:ext cx="2879725" cy="693737"/>
          </a:xfrm>
          <a:prstGeom prst="notchedRightArrow">
            <a:avLst>
              <a:gd name="adj1" fmla="val 50000"/>
              <a:gd name="adj2" fmla="val 71221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/>
              <a:t>Cómo se realizó?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146050" y="260648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8"/>
          <p:cNvSpPr>
            <a:spLocks noChangeArrowheads="1"/>
          </p:cNvSpPr>
          <p:nvPr/>
        </p:nvSpPr>
        <p:spPr bwMode="auto">
          <a:xfrm>
            <a:off x="1115616" y="836712"/>
            <a:ext cx="7342188" cy="5687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Metodología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Importancia de la implementación del QSB Definición del problema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Objetivos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Metas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Descripción de la empresa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Proceso de producción de emblemas automotrices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Implementación de las herramientas del QSB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Cumplimiento de las metas </a:t>
            </a:r>
            <a:endParaRPr lang="es-EC" altLang="es-EC" sz="24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Conclusiones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C" altLang="es-EC" sz="2400" dirty="0" smtClean="0"/>
              <a:t>Recomendaciones</a:t>
            </a:r>
            <a:endParaRPr lang="es-EC" altLang="es-EC" sz="2400" dirty="0"/>
          </a:p>
        </p:txBody>
      </p:sp>
      <p:sp>
        <p:nvSpPr>
          <p:cNvPr id="3076" name="1 Título"/>
          <p:cNvSpPr txBox="1">
            <a:spLocks/>
          </p:cNvSpPr>
          <p:nvPr/>
        </p:nvSpPr>
        <p:spPr bwMode="auto">
          <a:xfrm>
            <a:off x="674569" y="188913"/>
            <a:ext cx="806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ÍNDICE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/>
              <a:t>SQ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2356023" y="836712"/>
            <a:ext cx="4525615" cy="863600"/>
          </a:xfrm>
          <a:prstGeom prst="downArrowCallout">
            <a:avLst>
              <a:gd name="adj1" fmla="val 115504"/>
              <a:gd name="adj2" fmla="val 115504"/>
              <a:gd name="adj3" fmla="val 16667"/>
              <a:gd name="adj4" fmla="val 66667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/>
              <a:t>Cómo se realizó?</a:t>
            </a:r>
          </a:p>
        </p:txBody>
      </p:sp>
      <p:sp>
        <p:nvSpPr>
          <p:cNvPr id="21507" name="AutoShape 24">
            <a:hlinkClick r:id="rId2" action="ppaction://hlinkfile"/>
          </p:cNvPr>
          <p:cNvSpPr>
            <a:spLocks noChangeArrowheads="1"/>
          </p:cNvSpPr>
          <p:nvPr/>
        </p:nvSpPr>
        <p:spPr bwMode="auto">
          <a:xfrm flipH="1">
            <a:off x="7733343" y="3759492"/>
            <a:ext cx="1202058" cy="477838"/>
          </a:xfrm>
          <a:prstGeom prst="notchedRightArrow">
            <a:avLst>
              <a:gd name="adj1" fmla="val 50000"/>
              <a:gd name="adj2" fmla="val 71298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/>
              <a:t>RPN</a:t>
            </a:r>
          </a:p>
        </p:txBody>
      </p:sp>
      <p:sp>
        <p:nvSpPr>
          <p:cNvPr id="21508" name="AutoShape 24">
            <a:hlinkClick r:id="rId3" action="ppaction://hlinkfile"/>
          </p:cNvPr>
          <p:cNvSpPr>
            <a:spLocks noChangeArrowheads="1"/>
          </p:cNvSpPr>
          <p:nvPr/>
        </p:nvSpPr>
        <p:spPr bwMode="auto">
          <a:xfrm flipH="1">
            <a:off x="7757947" y="5732494"/>
            <a:ext cx="1177454" cy="477837"/>
          </a:xfrm>
          <a:prstGeom prst="notchedRightArrow">
            <a:avLst>
              <a:gd name="adj1" fmla="val 50000"/>
              <a:gd name="adj2" fmla="val 71299"/>
            </a:avLst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27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100" dirty="0" smtClean="0"/>
              <a:t>Cronograma</a:t>
            </a:r>
            <a:endParaRPr lang="es-ES" altLang="es-EC" sz="1100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146050" y="116632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0561"/>
            <a:ext cx="6994374" cy="44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24" y="6524625"/>
            <a:ext cx="720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SQ/DL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59"/>
          <p:cNvSpPr>
            <a:spLocks noChangeArrowheads="1"/>
          </p:cNvSpPr>
          <p:nvPr/>
        </p:nvSpPr>
        <p:spPr bwMode="auto">
          <a:xfrm>
            <a:off x="357188" y="1341438"/>
            <a:ext cx="83915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C" altLang="es-EC" sz="1800"/>
              <a:t>1.- Cumplir con el 95% de la implementación del trabajo estandarizado para los procesos críticos, del proceso de “Producción de emblemas”.</a:t>
            </a:r>
            <a:endParaRPr lang="en-US" altLang="es-EC" sz="1800"/>
          </a:p>
        </p:txBody>
      </p:sp>
      <p:sp>
        <p:nvSpPr>
          <p:cNvPr id="22532" name="AutoShape 59"/>
          <p:cNvSpPr>
            <a:spLocks noChangeArrowheads="1"/>
          </p:cNvSpPr>
          <p:nvPr/>
        </p:nvSpPr>
        <p:spPr bwMode="auto">
          <a:xfrm>
            <a:off x="357188" y="2565400"/>
            <a:ext cx="83534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C" altLang="es-EC" sz="1800"/>
              <a:t>2.- Ejecución del 95% del plan de capacitación interna de las actividades críticas en el proceso de “Producción de emblemas”.</a:t>
            </a:r>
            <a:endParaRPr lang="en-US" altLang="es-EC" sz="1800"/>
          </a:p>
        </p:txBody>
      </p:sp>
      <p:sp>
        <p:nvSpPr>
          <p:cNvPr id="22533" name="AutoShape 59"/>
          <p:cNvSpPr>
            <a:spLocks noChangeArrowheads="1"/>
          </p:cNvSpPr>
          <p:nvPr/>
        </p:nvSpPr>
        <p:spPr bwMode="auto">
          <a:xfrm>
            <a:off x="357188" y="3860800"/>
            <a:ext cx="82756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C" altLang="es-EC" sz="1800"/>
              <a:t>3.- Alcanzar un 95% de producto “conforme”, en el proceso de “Producción de emblemas”.</a:t>
            </a:r>
          </a:p>
        </p:txBody>
      </p:sp>
      <p:sp>
        <p:nvSpPr>
          <p:cNvPr id="22534" name="AutoShape 59"/>
          <p:cNvSpPr>
            <a:spLocks noChangeArrowheads="1"/>
          </p:cNvSpPr>
          <p:nvPr/>
        </p:nvSpPr>
        <p:spPr bwMode="auto">
          <a:xfrm>
            <a:off x="357188" y="5013325"/>
            <a:ext cx="83534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C" altLang="es-EC" sz="1800"/>
              <a:t>4.- Cumplimiento del 70% de la implementación de las herramientas del QSB mediante las auditorías escalonadas en un lapso de 3 meses en el proceso de “Producción de emblemas”.</a:t>
            </a:r>
            <a:endParaRPr lang="es-EC" altLang="es-EC" sz="1800">
              <a:ea typeface="Calibri" pitchFamily="34" charset="0"/>
              <a:cs typeface="Arial" charset="0"/>
            </a:endParaRPr>
          </a:p>
        </p:txBody>
      </p:sp>
      <p:sp>
        <p:nvSpPr>
          <p:cNvPr id="22535" name="AutoShape 2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40200" y="6092825"/>
            <a:ext cx="1474788" cy="576263"/>
          </a:xfrm>
          <a:prstGeom prst="notchedRightArrow">
            <a:avLst>
              <a:gd name="adj1" fmla="val 50000"/>
              <a:gd name="adj2" fmla="val 71161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400">
                <a:latin typeface="Calibri" pitchFamily="34" charset="0"/>
              </a:rPr>
              <a:t>METAS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-157453" y="403111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8</a:t>
            </a: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. CUMPLIMIENTO DE LAS METAS</a:t>
            </a:r>
            <a:endParaRPr lang="es-EC" altLang="es-EC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24" y="6524625"/>
            <a:ext cx="720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-143421" y="165969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9</a:t>
            </a: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. CONCLUSIONES</a:t>
            </a:r>
            <a:endParaRPr lang="es-EC" altLang="es-EC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792163"/>
            <a:ext cx="86423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 Con las </a:t>
            </a:r>
            <a:r>
              <a:rPr lang="es-EC" altLang="es-EC" sz="1400" b="1" dirty="0"/>
              <a:t>auditorías</a:t>
            </a:r>
            <a:r>
              <a:rPr lang="es-EC" altLang="es-EC" sz="1400" dirty="0"/>
              <a:t> realizadas, a febrero del 2013, se alcanzó un 71.1% de implementación de las herramientas del “QSB”, cumpliendo con el objetivo general, específicos del presente proyecto; además se cumplió con el requisito de implementación del “QSB” </a:t>
            </a:r>
            <a:r>
              <a:rPr lang="es-EC" altLang="es-EC" sz="1400" b="1" dirty="0"/>
              <a:t>exigido</a:t>
            </a:r>
            <a:r>
              <a:rPr lang="es-EC" altLang="es-EC" sz="1400" dirty="0"/>
              <a:t> por  General Motors -  OBB a sus proveedores. </a:t>
            </a:r>
            <a:endParaRPr lang="en-US" altLang="es-EC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4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 El </a:t>
            </a:r>
            <a:r>
              <a:rPr lang="es-EC" altLang="es-EC" sz="1400" b="1" dirty="0"/>
              <a:t>QSB</a:t>
            </a:r>
            <a:r>
              <a:rPr lang="es-EC" altLang="es-EC" sz="1400" dirty="0"/>
              <a:t> permitió incrementar la </a:t>
            </a:r>
            <a:r>
              <a:rPr lang="es-EC" altLang="es-EC" sz="1400" b="1" dirty="0"/>
              <a:t>calidad</a:t>
            </a:r>
            <a:r>
              <a:rPr lang="es-EC" altLang="es-EC" sz="1400" dirty="0"/>
              <a:t> de los emblemas automotrices en el producto conforme en 1.7%, 1.6% y 9.1% en las áreas de inyección, cromado y ensamble de adhesivos, respectivamente, en cambio el indicador de </a:t>
            </a:r>
            <a:r>
              <a:rPr lang="es-EC" altLang="es-EC" sz="1400" b="1" dirty="0"/>
              <a:t>productividad</a:t>
            </a:r>
            <a:r>
              <a:rPr lang="es-EC" altLang="es-EC" sz="1400" dirty="0"/>
              <a:t> física se incrementó en 6.34 y 1.7 (unidades por hora-hombre) en las áreas de inyección y ensamble de adhesivos, al contrario en cromado se dejó de producir 3.2 (unidades por hora-hombre). </a:t>
            </a:r>
            <a:endParaRPr lang="en-US" altLang="es-EC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4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El </a:t>
            </a:r>
            <a:r>
              <a:rPr lang="es-EC" altLang="es-EC" sz="1400" b="1" dirty="0"/>
              <a:t>entrenamiento</a:t>
            </a:r>
            <a:r>
              <a:rPr lang="es-EC" altLang="es-EC" sz="1400" dirty="0"/>
              <a:t> técnico permitió formar al personal operativo de una manera en que ellos realicen las </a:t>
            </a:r>
            <a:r>
              <a:rPr lang="es-EC" altLang="es-EC" sz="1400" b="1" dirty="0"/>
              <a:t>tareas repetitivamente</a:t>
            </a:r>
            <a:r>
              <a:rPr lang="es-EC" altLang="es-EC" sz="1400" dirty="0"/>
              <a:t> en las diferentes actividades del proceso de fabricación de los emblemas automotrices, logrando así: la reducción de los </a:t>
            </a:r>
            <a:r>
              <a:rPr lang="es-EC" altLang="es-EC" sz="1400" i="1" dirty="0"/>
              <a:t>“set-up”</a:t>
            </a:r>
            <a:r>
              <a:rPr lang="es-EC" altLang="es-EC" sz="1400" dirty="0"/>
              <a:t>, re-trabajos y actividades de contención.</a:t>
            </a:r>
            <a:endParaRPr lang="en-US" altLang="es-EC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4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 Con la capacitación del QSB al personal de </a:t>
            </a:r>
            <a:r>
              <a:rPr lang="es-EC" altLang="es-EC" sz="1400" dirty="0" err="1"/>
              <a:t>Texticom.Cia</a:t>
            </a:r>
            <a:r>
              <a:rPr lang="es-EC" altLang="es-EC" sz="1400" dirty="0"/>
              <a:t> Ltda. se consiguió la </a:t>
            </a:r>
            <a:r>
              <a:rPr lang="es-EC" altLang="es-EC" sz="1400" b="1" dirty="0"/>
              <a:t>estandarización del proceso y procedimientos,</a:t>
            </a:r>
            <a:r>
              <a:rPr lang="es-EC" altLang="es-EC" sz="1400" dirty="0"/>
              <a:t> mejorando los chequeos de seguridad, operaciones, componentes omitidos o incorrectos, chequeos de calidad y etiquetas.</a:t>
            </a:r>
            <a:endParaRPr lang="en-US" altLang="es-EC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4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La implementación de las </a:t>
            </a:r>
            <a:r>
              <a:rPr lang="es-EC" altLang="es-EC" sz="1400" b="1" dirty="0"/>
              <a:t>Estaciones de Verificación EV</a:t>
            </a:r>
            <a:r>
              <a:rPr lang="es-EC" altLang="es-EC" sz="1400" dirty="0"/>
              <a:t> en el área de ensamble de los emblemas automotrices, sirvió para </a:t>
            </a:r>
            <a:r>
              <a:rPr lang="es-EC" altLang="es-EC" sz="1400" b="1" dirty="0"/>
              <a:t>reducir los productos con defectos</a:t>
            </a:r>
            <a:r>
              <a:rPr lang="es-EC" altLang="es-EC" sz="1400" dirty="0"/>
              <a:t>, aplicar acciones de contención  y minimizar los reclamos por parte del cliente “GM OBB”.</a:t>
            </a:r>
            <a:endParaRPr lang="en-US" altLang="es-EC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4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400" dirty="0"/>
              <a:t>Las </a:t>
            </a:r>
            <a:r>
              <a:rPr lang="es-EC" altLang="es-EC" sz="1400" b="1" dirty="0"/>
              <a:t>auditorias escalonadas </a:t>
            </a:r>
            <a:r>
              <a:rPr lang="es-EC" altLang="es-EC" sz="1400" dirty="0"/>
              <a:t>facilitó a </a:t>
            </a:r>
            <a:r>
              <a:rPr lang="es-EC" altLang="es-EC" sz="1400" b="1" dirty="0"/>
              <a:t>verificar</a:t>
            </a:r>
            <a:r>
              <a:rPr lang="es-EC" altLang="es-EC" sz="1400" dirty="0"/>
              <a:t> el cumplimiento de los </a:t>
            </a:r>
            <a:r>
              <a:rPr lang="es-EC" altLang="es-EC" sz="1400" b="1" dirty="0"/>
              <a:t>procesos</a:t>
            </a:r>
            <a:r>
              <a:rPr lang="es-EC" altLang="es-EC" sz="1400" dirty="0"/>
              <a:t> documentados, instaurar </a:t>
            </a:r>
            <a:r>
              <a:rPr lang="es-EC" altLang="es-EC" sz="1400" b="1" dirty="0"/>
              <a:t>disciplina</a:t>
            </a:r>
            <a:r>
              <a:rPr lang="es-EC" altLang="es-EC" sz="1400" dirty="0"/>
              <a:t>, mejorar la </a:t>
            </a:r>
            <a:r>
              <a:rPr lang="es-EC" altLang="es-EC" sz="1400" b="1" dirty="0"/>
              <a:t>comunicación</a:t>
            </a:r>
            <a:r>
              <a:rPr lang="es-EC" altLang="es-EC" sz="1400" dirty="0"/>
              <a:t> y mejorar la </a:t>
            </a:r>
            <a:r>
              <a:rPr lang="es-EC" altLang="es-EC" sz="1400" b="1" dirty="0"/>
              <a:t>calidad</a:t>
            </a:r>
            <a:r>
              <a:rPr lang="es-EC" altLang="es-EC" sz="1400" dirty="0"/>
              <a:t> de los emblemas automotrices. Además esta herramienta, permitió a la gerencia identificar </a:t>
            </a:r>
            <a:r>
              <a:rPr lang="es-EC" altLang="es-EC" sz="1400" b="1" dirty="0"/>
              <a:t>oportunidades de mejora</a:t>
            </a:r>
            <a:r>
              <a:rPr lang="es-EC" altLang="es-EC" sz="1400" dirty="0"/>
              <a:t> y estableció un proceso para un seguimiento efectivo.</a:t>
            </a:r>
            <a:endParaRPr lang="en-US" altLang="es-EC" sz="1400" dirty="0"/>
          </a:p>
        </p:txBody>
      </p:sp>
      <p:sp>
        <p:nvSpPr>
          <p:cNvPr id="23556" name="AutoShape 2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588125" y="188913"/>
            <a:ext cx="1008063" cy="431800"/>
          </a:xfrm>
          <a:prstGeom prst="notchedRightArrow">
            <a:avLst>
              <a:gd name="adj1" fmla="val 50000"/>
              <a:gd name="adj2" fmla="val 71150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200">
                <a:latin typeface="Calibri" pitchFamily="34" charset="0"/>
                <a:hlinkClick r:id="rId3" action="ppaction://hlinkpres?slideindex=1&amp;slidetitle="/>
              </a:rPr>
              <a:t>CONCL</a:t>
            </a:r>
            <a:r>
              <a:rPr lang="es-ES" altLang="es-EC" sz="1200">
                <a:latin typeface="Calibri" pitchFamily="34" charset="0"/>
              </a:rPr>
              <a:t>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924" y="6524625"/>
            <a:ext cx="720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DL/SQ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79388" y="795635"/>
            <a:ext cx="87137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EC" altLang="es-EC" sz="1600" dirty="0"/>
              <a:t>Dar </a:t>
            </a:r>
            <a:r>
              <a:rPr lang="es-EC" altLang="es-EC" sz="1600" b="1" dirty="0"/>
              <a:t>seguimiento y retroalimentación a las auditorías de calidad</a:t>
            </a:r>
            <a:r>
              <a:rPr lang="es-EC" altLang="es-EC" sz="1600" dirty="0"/>
              <a:t>, verificando el cumplimiento de los procesos documentados, instaurando disciplina y mejorando la comunicación, focalizando así esfuerzos para continuar con la implementación de las herramientas del QSB.</a:t>
            </a:r>
            <a:endParaRPr lang="en-US" altLang="es-EC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6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600" dirty="0"/>
              <a:t>Se recomienda fomentar el </a:t>
            </a:r>
            <a:r>
              <a:rPr lang="es-EC" altLang="es-EC" sz="1600" b="1" dirty="0"/>
              <a:t>trabajo en equipo y la pro actividad </a:t>
            </a:r>
            <a:r>
              <a:rPr lang="es-EC" altLang="es-EC" sz="1600" dirty="0"/>
              <a:t>en cada una de las áreas de Texticom Cia. Ltda., para fortalecer la implementación de las herramientas del QSB, de esta forma se mejorarán los </a:t>
            </a:r>
            <a:r>
              <a:rPr lang="es-EC" altLang="es-EC" sz="1600" b="1" dirty="0"/>
              <a:t>procesos, controles y tiempos de respuesta</a:t>
            </a:r>
            <a:r>
              <a:rPr lang="es-EC" altLang="es-EC" sz="1600" dirty="0"/>
              <a:t>, además minimizarán los </a:t>
            </a:r>
            <a:r>
              <a:rPr lang="es-EC" altLang="es-EC" sz="1600" b="1" dirty="0"/>
              <a:t>riesgos potenciales</a:t>
            </a:r>
            <a:r>
              <a:rPr lang="es-EC" altLang="es-EC" sz="1600" dirty="0"/>
              <a:t>.</a:t>
            </a:r>
            <a:endParaRPr lang="en-US" altLang="es-EC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6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600" dirty="0"/>
              <a:t>Utilizar el </a:t>
            </a:r>
            <a:r>
              <a:rPr lang="es-EC" altLang="es-EC" sz="1600" b="1" dirty="0"/>
              <a:t>entrenamiento</a:t>
            </a:r>
            <a:r>
              <a:rPr lang="es-EC" altLang="es-EC" sz="1600" dirty="0"/>
              <a:t> y las </a:t>
            </a:r>
            <a:r>
              <a:rPr lang="es-EC" altLang="es-EC" sz="1600" b="1" dirty="0"/>
              <a:t>operaciones estandarizadas</a:t>
            </a:r>
            <a:r>
              <a:rPr lang="es-EC" altLang="es-EC" sz="1600" dirty="0"/>
              <a:t> como herramientas complementarias, para </a:t>
            </a:r>
            <a:r>
              <a:rPr lang="es-EC" altLang="es-EC" sz="1600" b="1" dirty="0"/>
              <a:t>rotar y </a:t>
            </a:r>
            <a:r>
              <a:rPr lang="es-EC" altLang="es-EC" sz="1600" b="1" dirty="0" smtClean="0"/>
              <a:t>retroalimentar </a:t>
            </a:r>
            <a:r>
              <a:rPr lang="es-EC" altLang="es-EC" sz="1600" dirty="0"/>
              <a:t>al personal antiguo en la ejecución de actividades críticas de operación, de esta manera se garantizará al personal operativo trabajar bajo un </a:t>
            </a:r>
            <a:r>
              <a:rPr lang="es-EC" altLang="es-EC" sz="1600" b="1" dirty="0"/>
              <a:t>estándar definido</a:t>
            </a:r>
            <a:r>
              <a:rPr lang="es-EC" altLang="es-EC" sz="1600" dirty="0"/>
              <a:t>.</a:t>
            </a:r>
            <a:endParaRPr lang="en-US" altLang="es-EC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s-EC" sz="1600" dirty="0"/>
          </a:p>
          <a:p>
            <a:pPr algn="just" eaLnBrk="1" hangingPunct="1">
              <a:spcBef>
                <a:spcPct val="0"/>
              </a:spcBef>
            </a:pPr>
            <a:r>
              <a:rPr lang="es-EC" altLang="es-EC" sz="1600" dirty="0"/>
              <a:t>Se recomienda a la presidencia y gerencia qué para dar un valor agregado a la implementación de las herramientas del QSB, se van a incluir la siguientes nuevas herramientas: </a:t>
            </a:r>
            <a:r>
              <a:rPr lang="es-EC" altLang="es-EC" sz="1600" b="1" dirty="0"/>
              <a:t>verificación de dispositivos</a:t>
            </a:r>
            <a:r>
              <a:rPr lang="es-EC" altLang="es-EC" sz="1600" dirty="0"/>
              <a:t> </a:t>
            </a:r>
            <a:r>
              <a:rPr lang="es-EC" altLang="es-EC" sz="1600" i="1" dirty="0"/>
              <a:t>“</a:t>
            </a:r>
            <a:r>
              <a:rPr lang="es-EC" altLang="es-EC" sz="1600" i="1" dirty="0" err="1"/>
              <a:t>poka</a:t>
            </a:r>
            <a:r>
              <a:rPr lang="es-EC" altLang="es-EC" sz="1600" i="1" dirty="0"/>
              <a:t> </a:t>
            </a:r>
            <a:r>
              <a:rPr lang="es-EC" altLang="es-EC" sz="1600" i="1" dirty="0" err="1"/>
              <a:t>yokes</a:t>
            </a:r>
            <a:r>
              <a:rPr lang="es-EC" altLang="es-EC" sz="1600" i="1" dirty="0"/>
              <a:t>”</a:t>
            </a:r>
            <a:r>
              <a:rPr lang="es-EC" altLang="es-EC" sz="1600" dirty="0"/>
              <a:t>, </a:t>
            </a:r>
            <a:r>
              <a:rPr lang="es-EC" altLang="es-EC" sz="1600" b="1" dirty="0"/>
              <a:t>gestión de la cadena de suministros y gestión de cambios</a:t>
            </a:r>
            <a:r>
              <a:rPr lang="es-EC" altLang="es-EC" sz="1600" dirty="0"/>
              <a:t>, éstas ayudarán a dar énfasis en el mejoramiento de la calidad de los productos plásticos y tener control en los procesos de </a:t>
            </a:r>
            <a:r>
              <a:rPr lang="es-EC" altLang="es-EC" sz="1600" dirty="0" smtClean="0"/>
              <a:t>fabricación, caso contrario se convierte en </a:t>
            </a:r>
            <a:r>
              <a:rPr lang="es-EC" altLang="es-EC" sz="1600" dirty="0"/>
              <a:t>registros </a:t>
            </a:r>
            <a:r>
              <a:rPr lang="es-EC" altLang="es-EC" sz="1600" b="1" dirty="0" smtClean="0"/>
              <a:t>burocráticos</a:t>
            </a:r>
            <a:r>
              <a:rPr lang="es-EC" altLang="es-EC" sz="1600" dirty="0" smtClean="0"/>
              <a:t>.</a:t>
            </a:r>
            <a:endParaRPr lang="en-US" altLang="es-EC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-146050" y="260648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10. RECOMENDACIONES</a:t>
            </a:r>
            <a:endParaRPr lang="es-EC" altLang="es-EC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924" y="6524625"/>
            <a:ext cx="720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DL/SQ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132138" y="1989138"/>
            <a:ext cx="289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C" sz="5000" b="1">
                <a:latin typeface="Calibri" pitchFamily="34" charset="0"/>
              </a:rPr>
              <a:t>GRACIAS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900113" y="769938"/>
            <a:ext cx="7993062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 dirty="0"/>
              <a:t>Programa de Aseguramiento de la Calidad desarrollado por GM, con el objeto de robustecer la mejora continua.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 dirty="0"/>
              <a:t>QSB desarrolla conocimientos y habilidades para la identificación de oportunidades de mejora y la ejecución de acciones pertinentes para cada caso.</a:t>
            </a:r>
          </a:p>
        </p:txBody>
      </p:sp>
      <p:sp>
        <p:nvSpPr>
          <p:cNvPr id="3075" name="AutoShape 8"/>
          <p:cNvSpPr>
            <a:spLocks noChangeArrowheads="1"/>
          </p:cNvSpPr>
          <p:nvPr/>
        </p:nvSpPr>
        <p:spPr bwMode="auto">
          <a:xfrm>
            <a:off x="1403350" y="2349500"/>
            <a:ext cx="7270750" cy="431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Estaciones de Verificación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Control de Producto no Conforme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Respuesta rápida.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s-EC" altLang="es-EC" sz="2000"/>
              <a:t>Levantar Lecciones Aprendidas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s-EC" altLang="es-EC" sz="2000"/>
              <a:t>Resolución Práctica de Problemas. Diagrama Por qués o “5 Por qué”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Operaciones Estandarizadas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s-EC" altLang="es-EC" sz="2000"/>
              <a:t>Organización del Lugar de Trabajo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s-EC" altLang="es-EC" sz="2000"/>
              <a:t>Instrucciones de Trabajo Estandarizadas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s-EC" altLang="es-EC" sz="2000"/>
              <a:t>Instrucciones del Operador – JES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Entrenamiento Estandarizado - JIT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Auditorías Escalonadas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Proceso de Reducción de Riesgo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s-EC" altLang="es-EC" sz="2000"/>
              <a:t>Control de Contaminación</a:t>
            </a:r>
            <a:endParaRPr lang="es-ES" altLang="es-EC" sz="2000"/>
          </a:p>
        </p:txBody>
      </p:sp>
      <p:sp>
        <p:nvSpPr>
          <p:cNvPr id="3076" name="1 Título"/>
          <p:cNvSpPr txBox="1">
            <a:spLocks/>
          </p:cNvSpPr>
          <p:nvPr/>
        </p:nvSpPr>
        <p:spPr bwMode="auto">
          <a:xfrm>
            <a:off x="684213" y="188913"/>
            <a:ext cx="806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1. METODOLOGÍA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649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DL/SQ</a:t>
            </a:r>
            <a:endParaRPr lang="en-US" altLang="es-EC" sz="1200" dirty="0"/>
          </a:p>
        </p:txBody>
      </p:sp>
    </p:spTree>
    <p:extLst>
      <p:ext uri="{BB962C8B-B14F-4D97-AF65-F5344CB8AC3E}">
        <p14:creationId xmlns:p14="http://schemas.microsoft.com/office/powerpoint/2010/main" val="93361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>
            <a:off x="755650" y="981075"/>
            <a:ext cx="7920038" cy="2663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/>
              <a:t>TEXTICOM Cia. Ltda. como principal proveedor de General Motors-OBB de productos plásticos, requiere mejorar la calidad en los procesos.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/>
              <a:t>Implementación de las herramientas básicas de calidad (QSB) de los procesos operativos críticos de la empresa.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/>
              <a:t>Resultado: Minimizar los costos de producción y maximizar la calidad de los productos.</a:t>
            </a:r>
            <a:endParaRPr lang="es-ES" altLang="es-EC" sz="2000"/>
          </a:p>
        </p:txBody>
      </p:sp>
      <p:sp>
        <p:nvSpPr>
          <p:cNvPr id="4099" name="1 Título"/>
          <p:cNvSpPr txBox="1">
            <a:spLocks/>
          </p:cNvSpPr>
          <p:nvPr/>
        </p:nvSpPr>
        <p:spPr bwMode="auto">
          <a:xfrm>
            <a:off x="468313" y="260350"/>
            <a:ext cx="8062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2.1. IMPORTANCIA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4924" y="6524625"/>
            <a:ext cx="720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SQ/DL</a:t>
            </a:r>
            <a:endParaRPr lang="en-US" altLang="es-EC" sz="1200" dirty="0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755650" y="4508500"/>
            <a:ext cx="7931150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2000"/>
              <a:t>En Texticom Cia. Ltda., se determina que la empresa actualmente tiene una baja productividad, y por otro lado, su cliente principal GM-OBB, no siempre está satisfecho con la calidad de los emblemas automotrices. </a:t>
            </a:r>
            <a:endParaRPr lang="en-US" altLang="es-EC" sz="2000">
              <a:cs typeface="Arial" charset="0"/>
            </a:endParaRPr>
          </a:p>
        </p:txBody>
      </p:sp>
      <p:sp>
        <p:nvSpPr>
          <p:cNvPr id="4102" name="1 Título"/>
          <p:cNvSpPr txBox="1">
            <a:spLocks/>
          </p:cNvSpPr>
          <p:nvPr/>
        </p:nvSpPr>
        <p:spPr bwMode="auto">
          <a:xfrm>
            <a:off x="623888" y="3784600"/>
            <a:ext cx="8062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2.2 PROBLEMA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 txBox="1">
            <a:spLocks/>
          </p:cNvSpPr>
          <p:nvPr/>
        </p:nvSpPr>
        <p:spPr bwMode="auto">
          <a:xfrm>
            <a:off x="500063" y="142875"/>
            <a:ext cx="8062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3. OBJETIVOS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SQ</a:t>
            </a:r>
            <a:endParaRPr lang="en-US" altLang="es-EC" sz="1200" dirty="0"/>
          </a:p>
        </p:txBody>
      </p:sp>
      <p:sp>
        <p:nvSpPr>
          <p:cNvPr id="5124" name="1 Llamada de flecha hacia abajo"/>
          <p:cNvSpPr>
            <a:spLocks noChangeArrowheads="1"/>
          </p:cNvSpPr>
          <p:nvPr/>
        </p:nvSpPr>
        <p:spPr bwMode="auto">
          <a:xfrm>
            <a:off x="227013" y="1052513"/>
            <a:ext cx="8609012" cy="5184775"/>
          </a:xfrm>
          <a:prstGeom prst="downArrowCallout">
            <a:avLst>
              <a:gd name="adj1" fmla="val 24999"/>
              <a:gd name="adj2" fmla="val 24376"/>
              <a:gd name="adj3" fmla="val 25000"/>
              <a:gd name="adj4" fmla="val 6497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 Describir la empresa y caracterizar el proceso de producción de emblemas automotrices. </a:t>
            </a:r>
            <a:endParaRPr lang="en-US" altLang="es-EC" sz="1800" dirty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Implementar las estaciones de verificación “EV” en el proceso de producción de emblemas.</a:t>
            </a:r>
            <a:endParaRPr lang="en-US" altLang="es-EC" sz="1800" dirty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Estandarizar el trabajo y entrenar al personal que labora en el proceso de producción de emblemas.</a:t>
            </a:r>
            <a:endParaRPr lang="en-US" altLang="es-EC" sz="1800" dirty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Controlar la contaminación que produce el proceso de producción de emblemas.</a:t>
            </a:r>
            <a:endParaRPr lang="en-US" altLang="es-EC" sz="1800" dirty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Identificar y reducir el riesgo en el proceso de producción de emblemas.</a:t>
            </a:r>
            <a:endParaRPr lang="en-US" altLang="es-EC" sz="1800" dirty="0">
              <a:cs typeface="Arial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C" altLang="es-EC" sz="1800" dirty="0">
                <a:cs typeface="Arial" charset="0"/>
              </a:rPr>
              <a:t>Evaluar los resultados de la implementación y retroalimentar.</a:t>
            </a:r>
            <a:endParaRPr lang="es-EC" altLang="es-EC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 txBox="1">
            <a:spLocks/>
          </p:cNvSpPr>
          <p:nvPr/>
        </p:nvSpPr>
        <p:spPr bwMode="auto">
          <a:xfrm>
            <a:off x="623888" y="476250"/>
            <a:ext cx="8062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4. METAS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147" name="AutoShape 59"/>
          <p:cNvSpPr>
            <a:spLocks noChangeArrowheads="1"/>
          </p:cNvSpPr>
          <p:nvPr/>
        </p:nvSpPr>
        <p:spPr bwMode="auto">
          <a:xfrm>
            <a:off x="714375" y="1484312"/>
            <a:ext cx="7972425" cy="4608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s-EC" altLang="es-EC" sz="1800" dirty="0"/>
              <a:t>Cumplir con el 95% de la implementación del trabajo estandarizado para los procesos críticos, del proceso de “Producción de emblemas”.</a:t>
            </a:r>
            <a:endParaRPr lang="en-US" altLang="es-EC" sz="18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s-EC" altLang="es-EC" sz="1800" dirty="0"/>
              <a:t>Ejecución del 95% del plan de capacitación interna de las actividades críticas en el proceso de “Producción de emblemas”.</a:t>
            </a:r>
            <a:endParaRPr lang="en-US" altLang="es-EC" sz="18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s-EC" altLang="es-EC" sz="1800" dirty="0"/>
              <a:t>Alcanzar un 95% de producto “conforme”, en el proceso de “Producción de emblemas”.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s-EC" altLang="es-EC" sz="1800" dirty="0"/>
              <a:t>Cumplimiento del 70% de la implementación de las herramientas del QSB mediante las auditorías escalonadas en un lapso de 3 meses en el proceso de “Producción de emblemas”.</a:t>
            </a:r>
            <a:endParaRPr lang="es-EC" altLang="es-EC" sz="1800" dirty="0">
              <a:ea typeface="Calibri" pitchFamily="34" charset="0"/>
              <a:cs typeface="Arial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4925" y="6524625"/>
            <a:ext cx="433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rrowheads="1"/>
          </p:cNvSpPr>
          <p:nvPr/>
        </p:nvSpPr>
        <p:spPr bwMode="auto">
          <a:xfrm>
            <a:off x="107950" y="1411288"/>
            <a:ext cx="2160588" cy="865187"/>
          </a:xfrm>
          <a:prstGeom prst="rightArrowCallout">
            <a:avLst>
              <a:gd name="adj1" fmla="val 25000"/>
              <a:gd name="adj2" fmla="val 25000"/>
              <a:gd name="adj3" fmla="val 41621"/>
              <a:gd name="adj4" fmla="val 6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C" altLang="es-EC" sz="1800" b="1">
                <a:solidFill>
                  <a:srgbClr val="002060"/>
                </a:solidFill>
              </a:rPr>
              <a:t>Texticom </a:t>
            </a:r>
          </a:p>
          <a:p>
            <a:pPr eaLnBrk="1" hangingPunct="1">
              <a:buFontTx/>
              <a:buNone/>
            </a:pPr>
            <a:r>
              <a:rPr lang="es-EC" altLang="es-EC" sz="1800" b="1">
                <a:solidFill>
                  <a:srgbClr val="002060"/>
                </a:solidFill>
              </a:rPr>
              <a:t>Cia. Ltda.</a:t>
            </a: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2339975" y="1052513"/>
            <a:ext cx="6624638" cy="172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C" altLang="es-EC" sz="1800"/>
              <a:t>Empresa que se dedica a la fabricación de productos plásticos. La empresa se encuentra debida y legalmente constituida mediante escritura pública, otorgada en marzo 27 de 1991 y registrada en la superintendencia de compañías. </a:t>
            </a: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136525" y="4581525"/>
            <a:ext cx="2232025" cy="863600"/>
          </a:xfrm>
          <a:prstGeom prst="rightArrowCallout">
            <a:avLst>
              <a:gd name="adj1" fmla="val 25000"/>
              <a:gd name="adj2" fmla="val 25000"/>
              <a:gd name="adj3" fmla="val 43076"/>
              <a:gd name="adj4" fmla="val 6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800" b="1">
                <a:solidFill>
                  <a:srgbClr val="002060"/>
                </a:solidFill>
              </a:rPr>
              <a:t>CLIENTES</a:t>
            </a:r>
            <a:endParaRPr lang="es-ES" altLang="es-EC" sz="1800" b="1">
              <a:solidFill>
                <a:srgbClr val="002060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2339975" y="2997200"/>
            <a:ext cx="6624638" cy="3716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1700"/>
              <a:t>Línea automotriz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General Motors del Ecuador-Ómnibus BB (</a:t>
            </a:r>
            <a:r>
              <a:rPr lang="es-EC" altLang="es-EC" sz="1700" i="1"/>
              <a:t>Principal cliente</a:t>
            </a:r>
            <a:r>
              <a:rPr lang="es-EC" altLang="es-EC" sz="1700"/>
              <a:t>)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Corporación Maresa S.A. 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Aymesa S.A. (Autos y Máquinas del Ecuador S.A.)</a:t>
            </a:r>
            <a:endParaRPr lang="en-US" altLang="es-EC" sz="17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1700"/>
              <a:t>Línea blanca 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Indurama – Induglob S.A.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Mabe Ecuador S.A.</a:t>
            </a:r>
            <a:endParaRPr lang="en-US" altLang="es-EC" sz="17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1700"/>
              <a:t>Línea cosméticos en frascos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Sabijer’s S.A.</a:t>
            </a:r>
            <a:endParaRPr lang="en-US" altLang="es-EC" sz="17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C" altLang="es-EC" sz="1700"/>
              <a:t>Línea textil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Chaide &amp; Chaide S.A.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Enkador S.A.</a:t>
            </a:r>
            <a:endParaRPr lang="en-US" altLang="es-EC" sz="17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C" altLang="es-EC" sz="1700"/>
              <a:t>ATU Artículos de Acero S.A.</a:t>
            </a:r>
            <a:endParaRPr lang="es-ES" altLang="es-EC" sz="1700"/>
          </a:p>
        </p:txBody>
      </p:sp>
      <p:sp>
        <p:nvSpPr>
          <p:cNvPr id="7174" name="1 Título"/>
          <p:cNvSpPr txBox="1">
            <a:spLocks/>
          </p:cNvSpPr>
          <p:nvPr/>
        </p:nvSpPr>
        <p:spPr bwMode="auto">
          <a:xfrm>
            <a:off x="684213" y="333375"/>
            <a:ext cx="806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b="1" dirty="0" smtClean="0">
                <a:solidFill>
                  <a:srgbClr val="0070C0"/>
                </a:solidFill>
                <a:latin typeface="Calibri" pitchFamily="34" charset="0"/>
              </a:rPr>
              <a:t>5. DESCRIPCIÓN DE LA EMPRESA</a:t>
            </a:r>
            <a:endParaRPr lang="es-EC" altLang="es-EC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/>
              <a:t>SQ</a:t>
            </a:r>
          </a:p>
        </p:txBody>
      </p:sp>
      <p:sp>
        <p:nvSpPr>
          <p:cNvPr id="2" name="1 Pentágono">
            <a:hlinkClick r:id="rId3" action="ppaction://hlinkpres?slideindex=1&amp;slidetitle="/>
          </p:cNvPr>
          <p:cNvSpPr/>
          <p:nvPr/>
        </p:nvSpPr>
        <p:spPr bwMode="auto">
          <a:xfrm rot="5400000">
            <a:off x="568523" y="1922742"/>
            <a:ext cx="504057" cy="1368053"/>
          </a:xfrm>
          <a:prstGeom prst="homePlate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vert270" anchor="ctr"/>
          <a:lstStyle/>
          <a:p>
            <a:pPr algn="ctr"/>
            <a:r>
              <a:rPr lang="es-EC" sz="1000" dirty="0" smtClean="0">
                <a:latin typeface="Calibri" pitchFamily="34" charset="0"/>
              </a:rPr>
              <a:t>VISIÓN, MISIÓN, POLITICA CALIDAD</a:t>
            </a:r>
            <a:endParaRPr lang="es-EC" sz="1000" dirty="0">
              <a:latin typeface="Calibri" pitchFamily="34" charset="0"/>
            </a:endParaRPr>
          </a:p>
        </p:txBody>
      </p:sp>
      <p:sp>
        <p:nvSpPr>
          <p:cNvPr id="13" name="12 Pentágono">
            <a:hlinkClick r:id="rId4" action="ppaction://hlinkpres?slideindex=1&amp;slidetitle="/>
          </p:cNvPr>
          <p:cNvSpPr/>
          <p:nvPr/>
        </p:nvSpPr>
        <p:spPr bwMode="auto">
          <a:xfrm rot="5400000">
            <a:off x="575556" y="2464508"/>
            <a:ext cx="504055" cy="1296143"/>
          </a:xfrm>
          <a:prstGeom prst="homePlate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vert270" anchor="ctr"/>
          <a:lstStyle/>
          <a:p>
            <a:pPr algn="ctr"/>
            <a:r>
              <a:rPr lang="es-EC" sz="1000" dirty="0" smtClean="0">
                <a:latin typeface="Calibri" pitchFamily="34" charset="0"/>
              </a:rPr>
              <a:t>ESTRUCTURA ORG. </a:t>
            </a:r>
            <a:endParaRPr lang="es-EC" sz="1000" dirty="0">
              <a:latin typeface="Calibri" pitchFamily="34" charset="0"/>
            </a:endParaRPr>
          </a:p>
        </p:txBody>
      </p:sp>
      <p:sp>
        <p:nvSpPr>
          <p:cNvPr id="14" name="13 Pentágono">
            <a:hlinkClick r:id="rId5" action="ppaction://hlinkfile"/>
          </p:cNvPr>
          <p:cNvSpPr/>
          <p:nvPr/>
        </p:nvSpPr>
        <p:spPr bwMode="auto">
          <a:xfrm rot="5400000">
            <a:off x="579363" y="2964756"/>
            <a:ext cx="496441" cy="1296143"/>
          </a:xfrm>
          <a:prstGeom prst="homePlate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vert270" anchor="ctr"/>
          <a:lstStyle/>
          <a:p>
            <a:pPr algn="ctr"/>
            <a:r>
              <a:rPr lang="es-EC" sz="1000" dirty="0" smtClean="0">
                <a:latin typeface="Calibri" pitchFamily="34" charset="0"/>
              </a:rPr>
              <a:t>ESQ. SISTEMA  VALOR</a:t>
            </a:r>
            <a:endParaRPr lang="es-EC" sz="1000" dirty="0">
              <a:latin typeface="Calibri" pitchFamily="34" charset="0"/>
            </a:endParaRPr>
          </a:p>
        </p:txBody>
      </p:sp>
      <p:sp>
        <p:nvSpPr>
          <p:cNvPr id="3" name="2 Rectángulo">
            <a:hlinkClick r:id="rId6" action="ppaction://hlinkfile"/>
          </p:cNvPr>
          <p:cNvSpPr/>
          <p:nvPr/>
        </p:nvSpPr>
        <p:spPr bwMode="auto">
          <a:xfrm>
            <a:off x="179512" y="3933056"/>
            <a:ext cx="1312683" cy="216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anchor="ctr"/>
          <a:lstStyle/>
          <a:p>
            <a:pPr algn="ctr"/>
            <a:r>
              <a:rPr lang="es-EC" sz="1000" dirty="0" smtClean="0">
                <a:latin typeface="Calibri" pitchFamily="34" charset="0"/>
              </a:rPr>
              <a:t>CARACTERIZACIÓN</a:t>
            </a:r>
            <a:endParaRPr lang="es-EC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/>
              <a:t>DL</a:t>
            </a:r>
          </a:p>
        </p:txBody>
      </p:sp>
      <p:sp>
        <p:nvSpPr>
          <p:cNvPr id="8195" name="1 Título"/>
          <p:cNvSpPr txBox="1">
            <a:spLocks/>
          </p:cNvSpPr>
          <p:nvPr/>
        </p:nvSpPr>
        <p:spPr bwMode="auto">
          <a:xfrm>
            <a:off x="-285404" y="373063"/>
            <a:ext cx="92900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6. PROCESO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PRODUCCIÓN EMBLEMAS AUTOMOTRICES</a:t>
            </a:r>
          </a:p>
        </p:txBody>
      </p:sp>
      <p:pic>
        <p:nvPicPr>
          <p:cNvPr id="8196" name="Picture 2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81856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1466850" y="2924175"/>
            <a:ext cx="2087563" cy="12969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/>
          </a:p>
        </p:txBody>
      </p:sp>
      <p:sp>
        <p:nvSpPr>
          <p:cNvPr id="8198" name="Oval 9"/>
          <p:cNvSpPr>
            <a:spLocks noChangeArrowheads="1"/>
          </p:cNvSpPr>
          <p:nvPr/>
        </p:nvSpPr>
        <p:spPr bwMode="auto">
          <a:xfrm>
            <a:off x="5148263" y="2924175"/>
            <a:ext cx="1944687" cy="12969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/>
          </a:p>
        </p:txBody>
      </p:sp>
      <p:sp>
        <p:nvSpPr>
          <p:cNvPr id="8199" name="AutoShape 24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5825" y="4352925"/>
            <a:ext cx="1296615" cy="504825"/>
          </a:xfrm>
          <a:prstGeom prst="notchedRightArrow">
            <a:avLst>
              <a:gd name="adj1" fmla="val 50000"/>
              <a:gd name="adj2" fmla="val 71305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200">
                <a:latin typeface="Calibri" pitchFamily="34" charset="0"/>
              </a:rPr>
              <a:t>Emblemas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 txBox="1">
            <a:spLocks/>
          </p:cNvSpPr>
          <p:nvPr/>
        </p:nvSpPr>
        <p:spPr bwMode="auto">
          <a:xfrm>
            <a:off x="-146050" y="373063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4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EC" sz="2800" b="1" dirty="0" smtClean="0">
                <a:solidFill>
                  <a:srgbClr val="0070C0"/>
                </a:solidFill>
                <a:latin typeface="Calibri" pitchFamily="34" charset="0"/>
              </a:rPr>
              <a:t>7. IMPLEMENTACIÓN </a:t>
            </a:r>
            <a:r>
              <a:rPr lang="es-EC" altLang="es-EC" sz="2800" b="1" dirty="0">
                <a:solidFill>
                  <a:srgbClr val="0070C0"/>
                </a:solidFill>
                <a:latin typeface="Calibri" pitchFamily="34" charset="0"/>
              </a:rPr>
              <a:t>DE LAS HERRAMIENTAS DEL QSB</a:t>
            </a:r>
          </a:p>
        </p:txBody>
      </p:sp>
      <p:sp>
        <p:nvSpPr>
          <p:cNvPr id="9219" name="AutoShape 28"/>
          <p:cNvSpPr>
            <a:spLocks noChangeArrowheads="1"/>
          </p:cNvSpPr>
          <p:nvPr/>
        </p:nvSpPr>
        <p:spPr bwMode="auto">
          <a:xfrm>
            <a:off x="323528" y="908051"/>
            <a:ext cx="8530406" cy="576734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 smtClean="0">
                <a:solidFill>
                  <a:schemeClr val="tx2"/>
                </a:solidFill>
              </a:rPr>
              <a:t>7.1 ESTACIONES </a:t>
            </a:r>
            <a:r>
              <a:rPr lang="es-ES" altLang="es-EC" sz="2000" b="1" dirty="0">
                <a:solidFill>
                  <a:schemeClr val="tx2"/>
                </a:solidFill>
              </a:rPr>
              <a:t>DE </a:t>
            </a:r>
            <a:r>
              <a:rPr lang="es-ES" altLang="es-EC" sz="2000" b="1" dirty="0" smtClean="0">
                <a:solidFill>
                  <a:schemeClr val="tx2"/>
                </a:solidFill>
              </a:rPr>
              <a:t>VERIFICACIÓN Y PRODUCTO NO CONFORME</a:t>
            </a:r>
            <a:endParaRPr lang="es-ES" altLang="es-EC" sz="2000" b="1" dirty="0">
              <a:solidFill>
                <a:schemeClr val="tx2"/>
              </a:solidFill>
            </a:endParaRPr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181043" y="1844824"/>
            <a:ext cx="5543085" cy="4320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anchor="ctr">
            <a:flatTx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C" altLang="es-EC" sz="2000" b="1" dirty="0" smtClean="0"/>
              <a:t>ESTACIÓN DE VERIFICACIÓN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C" altLang="es-EC" sz="2000" dirty="0" smtClean="0"/>
              <a:t>Prevención, detección y contención de problemas de calidad.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C" altLang="es-EC" sz="2000" dirty="0" smtClean="0">
                <a:ea typeface="Calibri" pitchFamily="34" charset="0"/>
                <a:cs typeface="Arial" pitchFamily="34" charset="0"/>
              </a:rPr>
              <a:t>Verificar el producto de acuerdo al requerimiento del cliente.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C" altLang="es-EC" sz="2000" dirty="0" smtClean="0">
                <a:ea typeface="Calibri" pitchFamily="34" charset="0"/>
                <a:cs typeface="Arial" pitchFamily="34" charset="0"/>
              </a:rPr>
              <a:t>Alertar de los problemas de mas alta prioridad que afectan al cliente.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C" altLang="es-EC" sz="2000" dirty="0" smtClean="0">
                <a:ea typeface="Calibri" pitchFamily="34" charset="0"/>
                <a:cs typeface="Arial" pitchFamily="34" charset="0"/>
              </a:rPr>
              <a:t>Mejorar la calidad a la primera vez (FTQ) de la planta y disminuir los costos de calidad (filtra piezas defectuosas).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C" altLang="es-EC" sz="2000" dirty="0" smtClean="0">
                <a:ea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697" y="2204864"/>
            <a:ext cx="30063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925" y="6524625"/>
            <a:ext cx="433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C" sz="1200" dirty="0" smtClean="0"/>
              <a:t>DL</a:t>
            </a:r>
            <a:endParaRPr lang="en-US" alt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</TotalTime>
  <Words>1801</Words>
  <Application>Microsoft Office PowerPoint</Application>
  <PresentationFormat>Presentación en pantalla (4:3)</PresentationFormat>
  <Paragraphs>216</Paragraphs>
  <Slides>24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Diseño predeterminado</vt:lpstr>
      <vt:lpstr>Hoja de cálculo</vt:lpstr>
      <vt:lpstr>UNIVERSIDAD DE LAS FUERZAS ARMADAS - ESPE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</dc:title>
  <dc:creator>SANTIAGO QUINGA;DIEGO LEON</dc:creator>
  <cp:lastModifiedBy>SQ</cp:lastModifiedBy>
  <cp:revision>350</cp:revision>
  <dcterms:created xsi:type="dcterms:W3CDTF">2008-07-01T15:45:07Z</dcterms:created>
  <dcterms:modified xsi:type="dcterms:W3CDTF">2014-02-05T04:22:25Z</dcterms:modified>
</cp:coreProperties>
</file>