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DEDEDE"/>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6" y="-27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DB435498-3468-4749-96CD-900D3929DCD6}" type="datetimeFigureOut">
              <a:rPr lang="es-ES"/>
              <a:pPr>
                <a:defRPr/>
              </a:pPr>
              <a:t>03/04/2014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3A77535-1E0E-4C2E-A01F-0D14D1007A4C}" type="slidenum">
              <a:rPr lang="es-ES"/>
              <a:pPr>
                <a:defRPr/>
              </a:pPr>
              <a:t>‹Nº›</a:t>
            </a:fld>
            <a:endParaRPr lang="es-ES"/>
          </a:p>
        </p:txBody>
      </p:sp>
    </p:spTree>
    <p:extLst>
      <p:ext uri="{BB962C8B-B14F-4D97-AF65-F5344CB8AC3E}">
        <p14:creationId xmlns:p14="http://schemas.microsoft.com/office/powerpoint/2010/main" val="23715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C6C66C03-8727-49E8-BB68-5A0AD4C25A0D}" type="datetimeFigureOut">
              <a:rPr lang="es-ES"/>
              <a:pPr>
                <a:defRPr/>
              </a:pPr>
              <a:t>03/04/2014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8F4CAE9E-809B-457C-ACDB-EE99B5FA0244}" type="slidenum">
              <a:rPr lang="es-ES"/>
              <a:pPr>
                <a:defRPr/>
              </a:pPr>
              <a:t>‹Nº›</a:t>
            </a:fld>
            <a:endParaRPr lang="es-ES"/>
          </a:p>
        </p:txBody>
      </p:sp>
    </p:spTree>
    <p:extLst>
      <p:ext uri="{BB962C8B-B14F-4D97-AF65-F5344CB8AC3E}">
        <p14:creationId xmlns:p14="http://schemas.microsoft.com/office/powerpoint/2010/main" val="637564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3A8720B-9983-499D-8567-CF1EF9F5DDCC}" type="datetimeFigureOut">
              <a:rPr lang="es-ES"/>
              <a:pPr>
                <a:defRPr/>
              </a:pPr>
              <a:t>03/04/2014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8517B42-E312-42BE-9822-3050F97D5266}" type="slidenum">
              <a:rPr lang="es-ES"/>
              <a:pPr>
                <a:defRPr/>
              </a:pPr>
              <a:t>‹Nº›</a:t>
            </a:fld>
            <a:endParaRPr lang="es-ES"/>
          </a:p>
        </p:txBody>
      </p:sp>
    </p:spTree>
    <p:extLst>
      <p:ext uri="{BB962C8B-B14F-4D97-AF65-F5344CB8AC3E}">
        <p14:creationId xmlns:p14="http://schemas.microsoft.com/office/powerpoint/2010/main" val="236562289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D14BE0B-9432-4442-A011-40EF66E87A5C}" type="datetimeFigureOut">
              <a:rPr lang="es-ES"/>
              <a:pPr>
                <a:defRPr/>
              </a:pPr>
              <a:t>03/04/2014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B1E023-2B9C-417E-875A-AD128BDBCA94}" type="slidenum">
              <a:rPr lang="es-ES"/>
              <a:pPr>
                <a:defRPr/>
              </a:pPr>
              <a:t>‹Nº›</a:t>
            </a:fld>
            <a:endParaRPr lang="es-ES"/>
          </a:p>
        </p:txBody>
      </p:sp>
    </p:spTree>
    <p:extLst>
      <p:ext uri="{BB962C8B-B14F-4D97-AF65-F5344CB8AC3E}">
        <p14:creationId xmlns:p14="http://schemas.microsoft.com/office/powerpoint/2010/main" val="334419792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9717117-968A-49BC-A524-EE0A4CDA1CD6}" type="datetimeFigureOut">
              <a:rPr lang="es-ES"/>
              <a:pPr>
                <a:defRPr/>
              </a:pPr>
              <a:t>03/04/2014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BEC6F7-7825-42A4-BD46-FECB50FADEA1}" type="slidenum">
              <a:rPr lang="es-ES"/>
              <a:pPr>
                <a:defRPr/>
              </a:pPr>
              <a:t>‹Nº›</a:t>
            </a:fld>
            <a:endParaRPr lang="es-ES"/>
          </a:p>
        </p:txBody>
      </p:sp>
    </p:spTree>
    <p:extLst>
      <p:ext uri="{BB962C8B-B14F-4D97-AF65-F5344CB8AC3E}">
        <p14:creationId xmlns:p14="http://schemas.microsoft.com/office/powerpoint/2010/main" val="394295855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B0309E2-A264-47C7-9C56-D44E129C1F09}" type="datetimeFigureOut">
              <a:rPr lang="es-ES"/>
              <a:pPr>
                <a:defRPr/>
              </a:pPr>
              <a:t>03/04/2014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BFED521-43D2-49F9-83FB-C635463D5139}" type="slidenum">
              <a:rPr lang="es-ES"/>
              <a:pPr>
                <a:defRPr/>
              </a:pPr>
              <a:t>‹Nº›</a:t>
            </a:fld>
            <a:endParaRPr lang="es-ES"/>
          </a:p>
        </p:txBody>
      </p:sp>
    </p:spTree>
    <p:extLst>
      <p:ext uri="{BB962C8B-B14F-4D97-AF65-F5344CB8AC3E}">
        <p14:creationId xmlns:p14="http://schemas.microsoft.com/office/powerpoint/2010/main" val="263484233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76670ED-0BA0-4979-A263-A2FD70DCFF10}" type="datetimeFigureOut">
              <a:rPr lang="es-ES"/>
              <a:pPr>
                <a:defRPr/>
              </a:pPr>
              <a:t>03/04/2014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D9F4070-C41B-46BE-865D-AF7546824D7B}" type="slidenum">
              <a:rPr lang="es-ES"/>
              <a:pPr>
                <a:defRPr/>
              </a:pPr>
              <a:t>‹Nº›</a:t>
            </a:fld>
            <a:endParaRPr lang="es-ES"/>
          </a:p>
        </p:txBody>
      </p:sp>
    </p:spTree>
    <p:extLst>
      <p:ext uri="{BB962C8B-B14F-4D97-AF65-F5344CB8AC3E}">
        <p14:creationId xmlns:p14="http://schemas.microsoft.com/office/powerpoint/2010/main" val="1466735069"/>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AAD4588-8993-45A8-9F66-80FAD6262E01}" type="datetimeFigureOut">
              <a:rPr lang="es-ES"/>
              <a:pPr>
                <a:defRPr/>
              </a:pPr>
              <a:t>03/04/2014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97618B6-C70D-4843-B55E-CEC8C6302911}" type="slidenum">
              <a:rPr lang="es-ES"/>
              <a:pPr>
                <a:defRPr/>
              </a:pPr>
              <a:t>‹Nº›</a:t>
            </a:fld>
            <a:endParaRPr lang="es-ES"/>
          </a:p>
        </p:txBody>
      </p:sp>
    </p:spTree>
    <p:extLst>
      <p:ext uri="{BB962C8B-B14F-4D97-AF65-F5344CB8AC3E}">
        <p14:creationId xmlns:p14="http://schemas.microsoft.com/office/powerpoint/2010/main" val="258688681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2C133EF-7128-4FAF-A679-8501F638D372}" type="datetimeFigureOut">
              <a:rPr lang="es-ES"/>
              <a:pPr>
                <a:defRPr/>
              </a:pPr>
              <a:t>03/04/2014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B7E24D2-91DF-4975-9169-C53452060A3E}" type="slidenum">
              <a:rPr lang="es-ES"/>
              <a:pPr>
                <a:defRPr/>
              </a:pPr>
              <a:t>‹Nº›</a:t>
            </a:fld>
            <a:endParaRPr lang="es-ES"/>
          </a:p>
        </p:txBody>
      </p:sp>
    </p:spTree>
    <p:extLst>
      <p:ext uri="{BB962C8B-B14F-4D97-AF65-F5344CB8AC3E}">
        <p14:creationId xmlns:p14="http://schemas.microsoft.com/office/powerpoint/2010/main" val="194600172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B00D851-24C1-40A8-B7F0-0B7363EEB417}" type="datetimeFigureOut">
              <a:rPr lang="es-ES"/>
              <a:pPr>
                <a:defRPr/>
              </a:pPr>
              <a:t>03/04/2014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C6F8D8-EAEA-4CF4-ADC4-AB3373E9FD6E}" type="slidenum">
              <a:rPr lang="es-ES"/>
              <a:pPr>
                <a:defRPr/>
              </a:pPr>
              <a:t>‹Nº›</a:t>
            </a:fld>
            <a:endParaRPr lang="es-ES"/>
          </a:p>
        </p:txBody>
      </p:sp>
    </p:spTree>
    <p:extLst>
      <p:ext uri="{BB962C8B-B14F-4D97-AF65-F5344CB8AC3E}">
        <p14:creationId xmlns:p14="http://schemas.microsoft.com/office/powerpoint/2010/main" val="2745477745"/>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1A2D476-3E53-473C-9987-BBFA367A01A2}" type="datetimeFigureOut">
              <a:rPr lang="es-ES"/>
              <a:pPr>
                <a:defRPr/>
              </a:pPr>
              <a:t>03/04/2014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4601C2A-28C3-424D-8D19-57D96A9BBA0A}" type="slidenum">
              <a:rPr lang="es-ES"/>
              <a:pPr>
                <a:defRPr/>
              </a:pPr>
              <a:t>‹Nº›</a:t>
            </a:fld>
            <a:endParaRPr lang="es-ES"/>
          </a:p>
        </p:txBody>
      </p:sp>
    </p:spTree>
    <p:extLst>
      <p:ext uri="{BB962C8B-B14F-4D97-AF65-F5344CB8AC3E}">
        <p14:creationId xmlns:p14="http://schemas.microsoft.com/office/powerpoint/2010/main" val="3737732449"/>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B7F713-4049-45EC-9A4F-12509158B703}" type="datetimeFigureOut">
              <a:rPr lang="es-ES"/>
              <a:pPr>
                <a:defRPr/>
              </a:pPr>
              <a:t>03/04/2014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DA6BFAA-7E8F-472C-BE70-C69AC139EDBF}" type="slidenum">
              <a:rPr lang="es-ES"/>
              <a:pPr>
                <a:defRPr/>
              </a:pPr>
              <a:t>‹Nº›</a:t>
            </a:fld>
            <a:endParaRPr lang="es-ES"/>
          </a:p>
        </p:txBody>
      </p:sp>
    </p:spTree>
    <p:extLst>
      <p:ext uri="{BB962C8B-B14F-4D97-AF65-F5344CB8AC3E}">
        <p14:creationId xmlns:p14="http://schemas.microsoft.com/office/powerpoint/2010/main" val="199964019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5E23BD-EBB0-4226-AE04-E61B991D1AC5}" type="datetimeFigureOut">
              <a:rPr lang="es-ES"/>
              <a:pPr>
                <a:defRPr/>
              </a:pPr>
              <a:t>03/04/2014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6CA7F03-C73A-44E4-8735-31E45A71D237}" type="slidenum">
              <a:rPr lang="es-ES"/>
              <a:pPr>
                <a:defRPr/>
              </a:pPr>
              <a:t>‹Nº›</a:t>
            </a:fld>
            <a:endParaRPr lang="es-ES"/>
          </a:p>
        </p:txBody>
      </p:sp>
    </p:spTree>
    <p:extLst>
      <p:ext uri="{BB962C8B-B14F-4D97-AF65-F5344CB8AC3E}">
        <p14:creationId xmlns:p14="http://schemas.microsoft.com/office/powerpoint/2010/main" val="80245797"/>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238CDA-4B9C-48E5-8B0C-0DD2394632F9}" type="datetimeFigureOut">
              <a:rPr lang="es-ES"/>
              <a:pPr>
                <a:defRPr/>
              </a:pPr>
              <a:t>03/04/2014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A645BE-06D3-461B-AB7C-064C8DAAFB9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package" Target="../embeddings/Documento_de_Microsoft_Word5.docx"/><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package" Target="../embeddings/Documento_de_Microsoft_Word6.docx"/><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package" Target="../embeddings/Documento_de_Microsoft_Word7.docx"/><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package" Target="../embeddings/Documento_de_Microsoft_Word8.docx"/><Relationship Id="rId3" Type="http://schemas.openxmlformats.org/officeDocument/2006/relationships/image" Target="../media/image4.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package" Target="../embeddings/Documento_de_Microsoft_Word10.docx"/><Relationship Id="rId3" Type="http://schemas.openxmlformats.org/officeDocument/2006/relationships/image" Target="../media/image4.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package" Target="../embeddings/Documento_de_Microsoft_Word9.docx"/><Relationship Id="rId4" Type="http://schemas.openxmlformats.org/officeDocument/2006/relationships/oleObject" Target="../embeddings/oleObject9.bin"/><Relationship Id="rId9" Type="http://schemas.openxmlformats.org/officeDocument/2006/relationships/image" Target="../media/image24.emf"/></Relationships>
</file>

<file path=ppt/slides/_rels/slide15.xml.rels><?xml version="1.0" encoding="UTF-8" standalone="yes"?>
<Relationships xmlns="http://schemas.openxmlformats.org/package/2006/relationships"><Relationship Id="rId8" Type="http://schemas.openxmlformats.org/officeDocument/2006/relationships/package" Target="../embeddings/Documento_de_Microsoft_Word12.docx"/><Relationship Id="rId3" Type="http://schemas.openxmlformats.org/officeDocument/2006/relationships/image" Target="../media/image4.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package" Target="../embeddings/Documento_de_Microsoft_Word11.docx"/><Relationship Id="rId4" Type="http://schemas.openxmlformats.org/officeDocument/2006/relationships/oleObject" Target="../embeddings/oleObject11.bin"/><Relationship Id="rId9"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package" Target="../embeddings/Documento_de_Microsoft_Word13.docx"/><Relationship Id="rId13" Type="http://schemas.openxmlformats.org/officeDocument/2006/relationships/oleObject" Target="../embeddings/oleObject15.bin"/><Relationship Id="rId3" Type="http://schemas.openxmlformats.org/officeDocument/2006/relationships/image" Target="../media/image4.png"/><Relationship Id="rId7" Type="http://schemas.openxmlformats.org/officeDocument/2006/relationships/oleObject" Target="../embeddings/oleObject13.bin"/><Relationship Id="rId12"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png"/><Relationship Id="rId11" Type="http://schemas.openxmlformats.org/officeDocument/2006/relationships/package" Target="../embeddings/Documento_de_Microsoft_Word14.docx"/><Relationship Id="rId5" Type="http://schemas.openxmlformats.org/officeDocument/2006/relationships/image" Target="../media/image40.png"/><Relationship Id="rId15" Type="http://schemas.openxmlformats.org/officeDocument/2006/relationships/image" Target="../media/image38.emf"/><Relationship Id="rId10" Type="http://schemas.openxmlformats.org/officeDocument/2006/relationships/oleObject" Target="../embeddings/oleObject14.bin"/><Relationship Id="rId4" Type="http://schemas.openxmlformats.org/officeDocument/2006/relationships/image" Target="../media/image39.png"/><Relationship Id="rId9" Type="http://schemas.openxmlformats.org/officeDocument/2006/relationships/image" Target="../media/image36.emf"/><Relationship Id="rId14" Type="http://schemas.openxmlformats.org/officeDocument/2006/relationships/package" Target="../embeddings/Documento_de_Microsoft_Word15.docx"/></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emf"/><Relationship Id="rId5" Type="http://schemas.openxmlformats.org/officeDocument/2006/relationships/package" Target="../embeddings/Documento_de_Microsoft_Word16.docx"/><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8" Type="http://schemas.openxmlformats.org/officeDocument/2006/relationships/package" Target="../embeddings/Documento_de_Microsoft_Word2.docx"/><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Documento_de_Microsoft_Word1.docx"/><Relationship Id="rId4" Type="http://schemas.openxmlformats.org/officeDocument/2006/relationships/oleObject" Target="../embeddings/oleObject1.bin"/><Relationship Id="rId9"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Documento_de_Microsoft_Word3.docx"/><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package" Target="../embeddings/Documento_de_Microsoft_Word4.doc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1 Título"/>
          <p:cNvSpPr>
            <a:spLocks noGrp="1"/>
          </p:cNvSpPr>
          <p:nvPr>
            <p:ph type="ctrTitle"/>
          </p:nvPr>
        </p:nvSpPr>
        <p:spPr>
          <a:xfrm>
            <a:off x="1101725" y="3436938"/>
            <a:ext cx="7772400" cy="2089150"/>
          </a:xfrm>
        </p:spPr>
        <p:txBody>
          <a:bodyPr/>
          <a:lstStyle/>
          <a:p>
            <a:pPr eaLnBrk="1" hangingPunct="1"/>
            <a:r>
              <a:rPr lang="es-ES" sz="2000" b="1" smtClean="0">
                <a:cs typeface="Arial" charset="0"/>
              </a:rPr>
              <a:t>AUTOR: JONATHAN CHAMBA M.</a:t>
            </a:r>
            <a:br>
              <a:rPr lang="es-ES" sz="2000" b="1" smtClean="0">
                <a:cs typeface="Arial" charset="0"/>
              </a:rPr>
            </a:br>
            <a:r>
              <a:rPr lang="es-ES" sz="2000" b="1" smtClean="0">
                <a:cs typeface="Arial" charset="0"/>
              </a:rPr>
              <a:t/>
            </a:r>
            <a:br>
              <a:rPr lang="es-ES" sz="2000" b="1" smtClean="0">
                <a:cs typeface="Arial" charset="0"/>
              </a:rPr>
            </a:br>
            <a:r>
              <a:rPr lang="es-ES" sz="2000" b="1" smtClean="0">
                <a:cs typeface="Arial" charset="0"/>
              </a:rPr>
              <a:t>DIRECTOR: ECON. JEANNETH VICUÑA D.</a:t>
            </a:r>
            <a:br>
              <a:rPr lang="es-ES" sz="2000" b="1" smtClean="0">
                <a:cs typeface="Arial" charset="0"/>
              </a:rPr>
            </a:br>
            <a:r>
              <a:rPr lang="es-ES" sz="2000" b="1" smtClean="0">
                <a:cs typeface="Arial" charset="0"/>
              </a:rPr>
              <a:t>CODIRECTOR: ECON. JOSÉ ZAPATA A.</a:t>
            </a:r>
          </a:p>
        </p:txBody>
      </p:sp>
      <p:sp>
        <p:nvSpPr>
          <p:cNvPr id="2051" name="1 Título"/>
          <p:cNvSpPr txBox="1">
            <a:spLocks/>
          </p:cNvSpPr>
          <p:nvPr/>
        </p:nvSpPr>
        <p:spPr bwMode="auto">
          <a:xfrm>
            <a:off x="1123950" y="1196975"/>
            <a:ext cx="7772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S" sz="2000" b="1">
                <a:latin typeface="Arial" charset="0"/>
              </a:rPr>
              <a:t>VALIDACIÓN DEL MODELO MEDIA-VARIANZA DE MARKOWITZ MEDIANTE LA ESTRUCTURACIÓN DE UN PORTAFOLIO DE INVERSIÓN CONFORMADO POR TRES ACCIONES REPRESENTATIVAS QUE COTICEN EN LA BOLSA DE VALORES DE QUITO</a:t>
            </a: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3 Título"/>
          <p:cNvSpPr>
            <a:spLocks noGrp="1"/>
          </p:cNvSpPr>
          <p:nvPr>
            <p:ph type="title"/>
          </p:nvPr>
        </p:nvSpPr>
        <p:spPr>
          <a:xfrm>
            <a:off x="0" y="0"/>
            <a:ext cx="9144000" cy="620713"/>
          </a:xfrm>
        </p:spPr>
        <p:txBody>
          <a:bodyPr/>
          <a:lstStyle/>
          <a:p>
            <a:pPr eaLnBrk="1" hangingPunct="1"/>
            <a:r>
              <a:rPr lang="es-ES" sz="2000" b="1" smtClean="0">
                <a:cs typeface="Arial" charset="0"/>
              </a:rPr>
              <a:t>PRINCIPALES EMISORES DE RENTA VARIABLE EN LA BVQ</a:t>
            </a:r>
          </a:p>
        </p:txBody>
      </p:sp>
      <p:sp>
        <p:nvSpPr>
          <p:cNvPr id="36" name="35 Rectángulo"/>
          <p:cNvSpPr/>
          <p:nvPr/>
        </p:nvSpPr>
        <p:spPr>
          <a:xfrm>
            <a:off x="112713" y="692150"/>
            <a:ext cx="8780462"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5. Ranking del mercado accionario por montos negociados</a:t>
            </a:r>
          </a:p>
        </p:txBody>
      </p:sp>
      <p:sp>
        <p:nvSpPr>
          <p:cNvPr id="38" name="37 Rectángulo"/>
          <p:cNvSpPr/>
          <p:nvPr/>
        </p:nvSpPr>
        <p:spPr>
          <a:xfrm>
            <a:off x="112713" y="5300663"/>
            <a:ext cx="7993062" cy="64611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 Valores a Octubre de 2013</a:t>
            </a:r>
          </a:p>
          <a:p>
            <a:pPr algn="just" fontAlgn="auto">
              <a:spcBef>
                <a:spcPts val="0"/>
              </a:spcBef>
              <a:spcAft>
                <a:spcPts val="0"/>
              </a:spcAft>
              <a:defRPr/>
            </a:pPr>
            <a:r>
              <a:rPr lang="es-ES" sz="1200" kern="0" dirty="0">
                <a:solidFill>
                  <a:sysClr val="windowText" lastClr="000000"/>
                </a:solidFill>
                <a:latin typeface="+mn-lt"/>
              </a:rPr>
              <a:t>Fuente: Informe de Renta Variable. Bolsa de Valores de Quito, Octubre 2013</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1269" name="1 Objeto"/>
          <p:cNvGraphicFramePr>
            <a:graphicFrameLocks noChangeAspect="1"/>
          </p:cNvGraphicFramePr>
          <p:nvPr/>
        </p:nvGraphicFramePr>
        <p:xfrm>
          <a:off x="355600" y="969963"/>
          <a:ext cx="8294688" cy="4968875"/>
        </p:xfrm>
        <a:graphic>
          <a:graphicData uri="http://schemas.openxmlformats.org/presentationml/2006/ole">
            <mc:AlternateContent xmlns:mc="http://schemas.openxmlformats.org/markup-compatibility/2006">
              <mc:Choice xmlns:v="urn:schemas-microsoft-com:vml" Requires="v">
                <p:oleObj spid="_x0000_s11276" name="Documento" r:id="rId5" imgW="5381176" imgH="3224515" progId="Word.Document.12">
                  <p:embed/>
                </p:oleObj>
              </mc:Choice>
              <mc:Fallback>
                <p:oleObj name="Documento" r:id="rId5" imgW="5381176" imgH="3224515" progId="Word.Document.12">
                  <p:embed/>
                  <p:pic>
                    <p:nvPicPr>
                      <p:cNvPr id="0" name="1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969963"/>
                        <a:ext cx="82946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3 Título"/>
          <p:cNvSpPr>
            <a:spLocks noGrp="1"/>
          </p:cNvSpPr>
          <p:nvPr>
            <p:ph type="title"/>
          </p:nvPr>
        </p:nvSpPr>
        <p:spPr>
          <a:xfrm>
            <a:off x="0" y="0"/>
            <a:ext cx="9144000" cy="620713"/>
          </a:xfrm>
        </p:spPr>
        <p:txBody>
          <a:bodyPr/>
          <a:lstStyle/>
          <a:p>
            <a:pPr eaLnBrk="1" hangingPunct="1"/>
            <a:r>
              <a:rPr lang="es-ES" sz="2000" b="1" smtClean="0">
                <a:cs typeface="Arial" charset="0"/>
              </a:rPr>
              <a:t>PRINCIPALES EMISORES DE RENTA VARIABLE EN LA BVQ</a:t>
            </a:r>
          </a:p>
        </p:txBody>
      </p:sp>
      <p:sp>
        <p:nvSpPr>
          <p:cNvPr id="36" name="35 Rectángulo"/>
          <p:cNvSpPr/>
          <p:nvPr/>
        </p:nvSpPr>
        <p:spPr>
          <a:xfrm>
            <a:off x="112713" y="692150"/>
            <a:ext cx="8780462"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6. Ranking del mercado accionario por número de transacciones</a:t>
            </a:r>
          </a:p>
        </p:txBody>
      </p:sp>
      <p:sp>
        <p:nvSpPr>
          <p:cNvPr id="38" name="37 Rectángulo"/>
          <p:cNvSpPr/>
          <p:nvPr/>
        </p:nvSpPr>
        <p:spPr>
          <a:xfrm>
            <a:off x="112713" y="5300663"/>
            <a:ext cx="7993062" cy="64611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 Valores a Octubre de 2013</a:t>
            </a:r>
          </a:p>
          <a:p>
            <a:pPr algn="just" fontAlgn="auto">
              <a:spcBef>
                <a:spcPts val="0"/>
              </a:spcBef>
              <a:spcAft>
                <a:spcPts val="0"/>
              </a:spcAft>
              <a:defRPr/>
            </a:pPr>
            <a:r>
              <a:rPr lang="es-ES" sz="1200" kern="0" dirty="0">
                <a:solidFill>
                  <a:sysClr val="windowText" lastClr="000000"/>
                </a:solidFill>
                <a:latin typeface="+mn-lt"/>
              </a:rPr>
              <a:t>Fuente: Informe de Renta Variable. Bolsa de Valores de Quito, 2013</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2293" name="2 Objeto"/>
          <p:cNvGraphicFramePr>
            <a:graphicFrameLocks noChangeAspect="1"/>
          </p:cNvGraphicFramePr>
          <p:nvPr/>
        </p:nvGraphicFramePr>
        <p:xfrm>
          <a:off x="355600" y="1009650"/>
          <a:ext cx="8294688" cy="4970463"/>
        </p:xfrm>
        <a:graphic>
          <a:graphicData uri="http://schemas.openxmlformats.org/presentationml/2006/ole">
            <mc:AlternateContent xmlns:mc="http://schemas.openxmlformats.org/markup-compatibility/2006">
              <mc:Choice xmlns:v="urn:schemas-microsoft-com:vml" Requires="v">
                <p:oleObj spid="_x0000_s12300" name="Documento" r:id="rId5" imgW="5381176" imgH="3224515" progId="Word.Document.12">
                  <p:embed/>
                </p:oleObj>
              </mc:Choice>
              <mc:Fallback>
                <p:oleObj name="Documento" r:id="rId5" imgW="5381176" imgH="3224515" progId="Word.Document.12">
                  <p:embed/>
                  <p:pic>
                    <p:nvPicPr>
                      <p:cNvPr id="0"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1009650"/>
                        <a:ext cx="8294688"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3 Título"/>
          <p:cNvSpPr>
            <a:spLocks noGrp="1"/>
          </p:cNvSpPr>
          <p:nvPr>
            <p:ph type="title"/>
          </p:nvPr>
        </p:nvSpPr>
        <p:spPr>
          <a:xfrm>
            <a:off x="0" y="0"/>
            <a:ext cx="9144000" cy="620713"/>
          </a:xfrm>
        </p:spPr>
        <p:txBody>
          <a:bodyPr/>
          <a:lstStyle/>
          <a:p>
            <a:pPr eaLnBrk="1" hangingPunct="1"/>
            <a:r>
              <a:rPr lang="es-ES" sz="2000" b="1" smtClean="0">
                <a:cs typeface="Arial" charset="0"/>
              </a:rPr>
              <a:t>PRINCIPALES EMISORES DE RENTA VARIABLE EN LA BVQ</a:t>
            </a:r>
          </a:p>
        </p:txBody>
      </p:sp>
      <p:sp>
        <p:nvSpPr>
          <p:cNvPr id="36" name="35 Rectángulo"/>
          <p:cNvSpPr/>
          <p:nvPr/>
        </p:nvSpPr>
        <p:spPr>
          <a:xfrm>
            <a:off x="112713" y="692150"/>
            <a:ext cx="8780462"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7. Ranking consolidado del mercado accionario</a:t>
            </a:r>
          </a:p>
        </p:txBody>
      </p:sp>
      <p:sp>
        <p:nvSpPr>
          <p:cNvPr id="38" name="37 Rectángulo"/>
          <p:cNvSpPr/>
          <p:nvPr/>
        </p:nvSpPr>
        <p:spPr>
          <a:xfrm>
            <a:off x="96838" y="5805488"/>
            <a:ext cx="7993062"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Tablas 4, 5 y 6</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3317" name="1 Objeto"/>
          <p:cNvGraphicFramePr>
            <a:graphicFrameLocks noChangeAspect="1"/>
          </p:cNvGraphicFramePr>
          <p:nvPr/>
        </p:nvGraphicFramePr>
        <p:xfrm>
          <a:off x="766763" y="976313"/>
          <a:ext cx="7621587" cy="5405437"/>
        </p:xfrm>
        <a:graphic>
          <a:graphicData uri="http://schemas.openxmlformats.org/presentationml/2006/ole">
            <mc:AlternateContent xmlns:mc="http://schemas.openxmlformats.org/markup-compatibility/2006">
              <mc:Choice xmlns:v="urn:schemas-microsoft-com:vml" Requires="v">
                <p:oleObj spid="_x0000_s13324" name="Documento" r:id="rId5" imgW="5381176" imgH="3815929" progId="Word.Document.12">
                  <p:embed/>
                </p:oleObj>
              </mc:Choice>
              <mc:Fallback>
                <p:oleObj name="Documento" r:id="rId5" imgW="5381176" imgH="3815929" progId="Word.Document.12">
                  <p:embed/>
                  <p:pic>
                    <p:nvPicPr>
                      <p:cNvPr id="0" name="1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976313"/>
                        <a:ext cx="7621587"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3 Título"/>
          <p:cNvSpPr>
            <a:spLocks noGrp="1"/>
          </p:cNvSpPr>
          <p:nvPr>
            <p:ph type="title"/>
          </p:nvPr>
        </p:nvSpPr>
        <p:spPr>
          <a:xfrm>
            <a:off x="0" y="0"/>
            <a:ext cx="9144000" cy="620713"/>
          </a:xfrm>
        </p:spPr>
        <p:txBody>
          <a:bodyPr/>
          <a:lstStyle/>
          <a:p>
            <a:pPr eaLnBrk="1" hangingPunct="1"/>
            <a:r>
              <a:rPr lang="es-ES" sz="2000" b="1" smtClean="0">
                <a:cs typeface="Arial" charset="0"/>
              </a:rPr>
              <a:t>EMPRESAS EMISORAS DE ACCIONES SELECCIONADAS</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1557338"/>
            <a:ext cx="163988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5"/>
          <p:cNvPicPr>
            <a:picLocks noChangeAspect="1" noChangeArrowheads="1"/>
          </p:cNvPicPr>
          <p:nvPr/>
        </p:nvPicPr>
        <p:blipFill>
          <a:blip r:embed="rId5">
            <a:extLst>
              <a:ext uri="{28A0092B-C50C-407E-A947-70E740481C1C}">
                <a14:useLocalDpi xmlns:a14="http://schemas.microsoft.com/office/drawing/2010/main" val="0"/>
              </a:ext>
            </a:extLst>
          </a:blip>
          <a:srcRect t="50000"/>
          <a:stretch>
            <a:fillRect/>
          </a:stretch>
        </p:blipFill>
        <p:spPr bwMode="auto">
          <a:xfrm>
            <a:off x="6300788" y="3276600"/>
            <a:ext cx="2392362"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150" y="4652963"/>
            <a:ext cx="2052638"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42" name="1 Objeto"/>
          <p:cNvGraphicFramePr>
            <a:graphicFrameLocks noChangeAspect="1"/>
          </p:cNvGraphicFramePr>
          <p:nvPr/>
        </p:nvGraphicFramePr>
        <p:xfrm>
          <a:off x="395288" y="836613"/>
          <a:ext cx="5381625" cy="5781675"/>
        </p:xfrm>
        <a:graphic>
          <a:graphicData uri="http://schemas.openxmlformats.org/presentationml/2006/ole">
            <mc:AlternateContent xmlns:mc="http://schemas.openxmlformats.org/markup-compatibility/2006">
              <mc:Choice xmlns:v="urn:schemas-microsoft-com:vml" Requires="v">
                <p:oleObj spid="_x0000_s14351" name="Documento" r:id="rId8" imgW="5381176" imgH="5780946" progId="Word.Document.12">
                  <p:embed/>
                </p:oleObj>
              </mc:Choice>
              <mc:Fallback>
                <p:oleObj name="Documento" r:id="rId8" imgW="5381176" imgH="5780946" progId="Word.Document.12">
                  <p:embed/>
                  <p:pic>
                    <p:nvPicPr>
                      <p:cNvPr id="0" name="1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836613"/>
                        <a:ext cx="53816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6 Rectángulo"/>
          <p:cNvSpPr/>
          <p:nvPr/>
        </p:nvSpPr>
        <p:spPr>
          <a:xfrm>
            <a:off x="0" y="561975"/>
            <a:ext cx="8780463"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8. Precios de cierre mensual de las acciones</a:t>
            </a:r>
          </a:p>
        </p:txBody>
      </p:sp>
      <p:sp>
        <p:nvSpPr>
          <p:cNvPr id="8" name="7 Rectángulo"/>
          <p:cNvSpPr/>
          <p:nvPr/>
        </p:nvSpPr>
        <p:spPr>
          <a:xfrm>
            <a:off x="0" y="6318250"/>
            <a:ext cx="7993063"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Base de datos de cotización histórica de las acciones. Bolsa de Valores de Quito, 2013</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3 Título"/>
          <p:cNvSpPr>
            <a:spLocks noGrp="1"/>
          </p:cNvSpPr>
          <p:nvPr>
            <p:ph type="title"/>
          </p:nvPr>
        </p:nvSpPr>
        <p:spPr>
          <a:xfrm>
            <a:off x="0" y="0"/>
            <a:ext cx="9144000" cy="620713"/>
          </a:xfrm>
        </p:spPr>
        <p:txBody>
          <a:bodyPr/>
          <a:lstStyle/>
          <a:p>
            <a:pPr eaLnBrk="1" hangingPunct="1"/>
            <a:r>
              <a:rPr lang="es-ES" sz="2000" b="1" smtClean="0">
                <a:cs typeface="Arial" charset="0"/>
              </a:rPr>
              <a:t>RENTABILIDAD Y RIESGO (INDIVIDUAL) DE LAS ACCIONES SELECCIONADAS</a:t>
            </a:r>
          </a:p>
        </p:txBody>
      </p:sp>
      <p:sp>
        <p:nvSpPr>
          <p:cNvPr id="7" name="6 Rectángulo"/>
          <p:cNvSpPr/>
          <p:nvPr/>
        </p:nvSpPr>
        <p:spPr>
          <a:xfrm>
            <a:off x="0" y="1046163"/>
            <a:ext cx="8780463" cy="277812"/>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9. Rentabilidad mensual media de las acciones</a:t>
            </a:r>
          </a:p>
        </p:txBody>
      </p:sp>
      <p:sp>
        <p:nvSpPr>
          <p:cNvPr id="8" name="7 Rectángulo"/>
          <p:cNvSpPr/>
          <p:nvPr/>
        </p:nvSpPr>
        <p:spPr>
          <a:xfrm>
            <a:off x="0" y="2400300"/>
            <a:ext cx="7993063"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5365" name="2 Objeto"/>
          <p:cNvGraphicFramePr>
            <a:graphicFrameLocks noChangeAspect="1"/>
          </p:cNvGraphicFramePr>
          <p:nvPr/>
        </p:nvGraphicFramePr>
        <p:xfrm>
          <a:off x="1476375" y="1412875"/>
          <a:ext cx="8442325" cy="1655763"/>
        </p:xfrm>
        <a:graphic>
          <a:graphicData uri="http://schemas.openxmlformats.org/presentationml/2006/ole">
            <mc:AlternateContent xmlns:mc="http://schemas.openxmlformats.org/markup-compatibility/2006">
              <mc:Choice xmlns:v="urn:schemas-microsoft-com:vml" Requires="v">
                <p:oleObj spid="_x0000_s15381" name="Documento" r:id="rId5" imgW="5381176" imgH="1056121" progId="Word.Document.12">
                  <p:embed/>
                </p:oleObj>
              </mc:Choice>
              <mc:Fallback>
                <p:oleObj name="Documento" r:id="rId5" imgW="5381176" imgH="1056121" progId="Word.Document.12">
                  <p:embed/>
                  <p:pic>
                    <p:nvPicPr>
                      <p:cNvPr id="0"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1412875"/>
                        <a:ext cx="8442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6" name="4 Objeto"/>
          <p:cNvGraphicFramePr>
            <a:graphicFrameLocks noChangeAspect="1"/>
          </p:cNvGraphicFramePr>
          <p:nvPr/>
        </p:nvGraphicFramePr>
        <p:xfrm>
          <a:off x="900113" y="3644900"/>
          <a:ext cx="8416925" cy="1655763"/>
        </p:xfrm>
        <a:graphic>
          <a:graphicData uri="http://schemas.openxmlformats.org/presentationml/2006/ole">
            <mc:AlternateContent xmlns:mc="http://schemas.openxmlformats.org/markup-compatibility/2006">
              <mc:Choice xmlns:v="urn:schemas-microsoft-com:vml" Requires="v">
                <p:oleObj spid="_x0000_s15382" name="Documento" r:id="rId8" imgW="5381176" imgH="1059000" progId="Word.Document.12">
                  <p:embed/>
                </p:oleObj>
              </mc:Choice>
              <mc:Fallback>
                <p:oleObj name="Documento" r:id="rId8" imgW="5381176" imgH="1059000" progId="Word.Document.12">
                  <p:embed/>
                  <p:pic>
                    <p:nvPicPr>
                      <p:cNvPr id="0" name="4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3644900"/>
                        <a:ext cx="84169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11 Rectángulo"/>
          <p:cNvSpPr/>
          <p:nvPr/>
        </p:nvSpPr>
        <p:spPr>
          <a:xfrm>
            <a:off x="0" y="3336925"/>
            <a:ext cx="8780463"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10. Varianza y desviación estándar de las acciones </a:t>
            </a:r>
          </a:p>
        </p:txBody>
      </p:sp>
      <p:sp>
        <p:nvSpPr>
          <p:cNvPr id="13" name="12 Rectángulo"/>
          <p:cNvSpPr/>
          <p:nvPr/>
        </p:nvSpPr>
        <p:spPr>
          <a:xfrm>
            <a:off x="0" y="4776788"/>
            <a:ext cx="7993063"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3 Título"/>
          <p:cNvSpPr>
            <a:spLocks noGrp="1"/>
          </p:cNvSpPr>
          <p:nvPr>
            <p:ph type="title"/>
          </p:nvPr>
        </p:nvSpPr>
        <p:spPr>
          <a:xfrm>
            <a:off x="0" y="0"/>
            <a:ext cx="9144000" cy="620713"/>
          </a:xfrm>
        </p:spPr>
        <p:txBody>
          <a:bodyPr/>
          <a:lstStyle/>
          <a:p>
            <a:pPr eaLnBrk="1" hangingPunct="1"/>
            <a:r>
              <a:rPr lang="es-ES" sz="2000" b="1" smtClean="0">
                <a:cs typeface="Arial" charset="0"/>
              </a:rPr>
              <a:t>RELACIÓN Y DEPENDENCIA LINEAL DE LAS ACCIONES SELECCIONADAS</a:t>
            </a:r>
          </a:p>
        </p:txBody>
      </p:sp>
      <p:sp>
        <p:nvSpPr>
          <p:cNvPr id="7" name="6 Rectángulo"/>
          <p:cNvSpPr/>
          <p:nvPr/>
        </p:nvSpPr>
        <p:spPr>
          <a:xfrm>
            <a:off x="0" y="765175"/>
            <a:ext cx="8780463"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11. Matriz de varianza-covarianza de las acciones</a:t>
            </a:r>
          </a:p>
        </p:txBody>
      </p:sp>
      <p:sp>
        <p:nvSpPr>
          <p:cNvPr id="8" name="7 Rectángulo"/>
          <p:cNvSpPr/>
          <p:nvPr/>
        </p:nvSpPr>
        <p:spPr>
          <a:xfrm>
            <a:off x="0" y="2541588"/>
            <a:ext cx="7993063"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12" name="11 Rectángulo"/>
          <p:cNvSpPr/>
          <p:nvPr/>
        </p:nvSpPr>
        <p:spPr>
          <a:xfrm>
            <a:off x="0" y="3213100"/>
            <a:ext cx="8780463"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12. Matriz de correlaciones de las acciones</a:t>
            </a:r>
          </a:p>
        </p:txBody>
      </p:sp>
      <p:sp>
        <p:nvSpPr>
          <p:cNvPr id="13" name="12 Rectángulo"/>
          <p:cNvSpPr/>
          <p:nvPr/>
        </p:nvSpPr>
        <p:spPr>
          <a:xfrm>
            <a:off x="0" y="5199063"/>
            <a:ext cx="7993063"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6391" name="3 Objeto"/>
          <p:cNvGraphicFramePr>
            <a:graphicFrameLocks noChangeAspect="1"/>
          </p:cNvGraphicFramePr>
          <p:nvPr/>
        </p:nvGraphicFramePr>
        <p:xfrm>
          <a:off x="1698625" y="1042988"/>
          <a:ext cx="7985125" cy="2152650"/>
        </p:xfrm>
        <a:graphic>
          <a:graphicData uri="http://schemas.openxmlformats.org/presentationml/2006/ole">
            <mc:AlternateContent xmlns:mc="http://schemas.openxmlformats.org/markup-compatibility/2006">
              <mc:Choice xmlns:v="urn:schemas-microsoft-com:vml" Requires="v">
                <p:oleObj spid="_x0000_s16405" name="Documento" r:id="rId5" imgW="5381176" imgH="1450276" progId="Word.Document.12">
                  <p:embed/>
                </p:oleObj>
              </mc:Choice>
              <mc:Fallback>
                <p:oleObj name="Documento" r:id="rId5" imgW="5381176" imgH="1450276" progId="Word.Document.12">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25" y="1042988"/>
                        <a:ext cx="79851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5 Objeto"/>
          <p:cNvGraphicFramePr>
            <a:graphicFrameLocks noChangeAspect="1"/>
          </p:cNvGraphicFramePr>
          <p:nvPr/>
        </p:nvGraphicFramePr>
        <p:xfrm>
          <a:off x="1619250" y="3602038"/>
          <a:ext cx="8137525" cy="2193925"/>
        </p:xfrm>
        <a:graphic>
          <a:graphicData uri="http://schemas.openxmlformats.org/presentationml/2006/ole">
            <mc:AlternateContent xmlns:mc="http://schemas.openxmlformats.org/markup-compatibility/2006">
              <mc:Choice xmlns:v="urn:schemas-microsoft-com:vml" Requires="v">
                <p:oleObj spid="_x0000_s16406" name="Documento" r:id="rId8" imgW="5381176" imgH="1450276" progId="Word.Document.12">
                  <p:embed/>
                </p:oleObj>
              </mc:Choice>
              <mc:Fallback>
                <p:oleObj name="Documento" r:id="rId8" imgW="5381176" imgH="1450276" progId="Word.Document.12">
                  <p:embed/>
                  <p:pic>
                    <p:nvPicPr>
                      <p:cNvPr id="0" name="5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3602038"/>
                        <a:ext cx="81375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3 Título"/>
          <p:cNvSpPr>
            <a:spLocks noGrp="1"/>
          </p:cNvSpPr>
          <p:nvPr>
            <p:ph type="title"/>
          </p:nvPr>
        </p:nvSpPr>
        <p:spPr>
          <a:xfrm>
            <a:off x="0" y="0"/>
            <a:ext cx="9144000" cy="620713"/>
          </a:xfrm>
        </p:spPr>
        <p:txBody>
          <a:bodyPr/>
          <a:lstStyle/>
          <a:p>
            <a:pPr eaLnBrk="1" hangingPunct="1"/>
            <a:r>
              <a:rPr lang="es-ES" sz="2000" b="1" smtClean="0">
                <a:cs typeface="Arial" charset="0"/>
              </a:rPr>
              <a:t>MODELO DE PORTAFOLIO PARA TRES ACTIVOS</a:t>
            </a:r>
          </a:p>
        </p:txBody>
      </p:sp>
      <p:sp>
        <p:nvSpPr>
          <p:cNvPr id="7" name="6 Rectángulo"/>
          <p:cNvSpPr/>
          <p:nvPr/>
        </p:nvSpPr>
        <p:spPr>
          <a:xfrm>
            <a:off x="0" y="692150"/>
            <a:ext cx="8780463" cy="46196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Figura 1. Modelo media-varianza para el cálculo del riesgo y la rentabilidad de un portafolio conformado por 3 acciones</a:t>
            </a:r>
          </a:p>
        </p:txBody>
      </p:sp>
      <p:sp>
        <p:nvSpPr>
          <p:cNvPr id="13" name="12 Rectángulo"/>
          <p:cNvSpPr/>
          <p:nvPr/>
        </p:nvSpPr>
        <p:spPr>
          <a:xfrm>
            <a:off x="0" y="5805488"/>
            <a:ext cx="7993063"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14" name="20 CuadroTexto"/>
          <p:cNvSpPr txBox="1">
            <a:spLocks noRot="1" noChangeAspect="1" noMove="1" noResize="1" noEditPoints="1" noAdjustHandles="1" noChangeArrowheads="1" noChangeShapeType="1" noTextEdit="1"/>
          </p:cNvSpPr>
          <p:nvPr/>
        </p:nvSpPr>
        <p:spPr>
          <a:xfrm>
            <a:off x="4359275" y="14893925"/>
            <a:ext cx="563563" cy="276225"/>
          </a:xfrm>
          <a:prstGeom prst="rect">
            <a:avLst/>
          </a:prstGeom>
          <a:blipFill rotWithShape="1">
            <a:blip r:embed="rId3"/>
            <a:stretch>
              <a:fillRect t="-2174" b="-6522"/>
            </a:stretch>
          </a:blipFill>
        </p:spPr>
        <p:txBody>
          <a:bodyPr/>
          <a:lstStyle/>
          <a:p>
            <a:r>
              <a:rPr lang="es-ES">
                <a:noFill/>
              </a:rPr>
              <a:t> </a:t>
            </a:r>
          </a:p>
        </p:txBody>
      </p:sp>
      <p:sp>
        <p:nvSpPr>
          <p:cNvPr id="15" name="23 CuadroTexto"/>
          <p:cNvSpPr txBox="1">
            <a:spLocks noRot="1" noChangeAspect="1" noMove="1" noResize="1" noEditPoints="1" noAdjustHandles="1" noChangeArrowheads="1" noChangeShapeType="1" noTextEdit="1"/>
          </p:cNvSpPr>
          <p:nvPr/>
        </p:nvSpPr>
        <p:spPr>
          <a:xfrm>
            <a:off x="4359275" y="14714538"/>
            <a:ext cx="563563" cy="276225"/>
          </a:xfrm>
          <a:prstGeom prst="rect">
            <a:avLst/>
          </a:prstGeom>
          <a:blipFill rotWithShape="1">
            <a:blip r:embed="rId4"/>
            <a:stretch>
              <a:fillRect t="-2222" b="-8889"/>
            </a:stretch>
          </a:blipFill>
        </p:spPr>
        <p:txBody>
          <a:bodyPr/>
          <a:lstStyle/>
          <a:p>
            <a:r>
              <a:rPr lang="es-ES">
                <a:noFill/>
              </a:rPr>
              <a:t> </a:t>
            </a:r>
          </a:p>
        </p:txBody>
      </p:sp>
      <p:sp>
        <p:nvSpPr>
          <p:cNvPr id="16" name="21 CuadroTexto"/>
          <p:cNvSpPr txBox="1">
            <a:spLocks noRot="1" noChangeAspect="1" noMove="1" noResize="1" noEditPoints="1" noAdjustHandles="1" noChangeArrowheads="1" noChangeShapeType="1" noTextEdit="1"/>
          </p:cNvSpPr>
          <p:nvPr/>
        </p:nvSpPr>
        <p:spPr>
          <a:xfrm>
            <a:off x="4246563" y="17181513"/>
            <a:ext cx="563562" cy="277812"/>
          </a:xfrm>
          <a:prstGeom prst="rect">
            <a:avLst/>
          </a:prstGeom>
          <a:blipFill rotWithShape="1">
            <a:blip r:embed="rId5"/>
            <a:stretch>
              <a:fillRect t="-2174" b="-6522"/>
            </a:stretch>
          </a:blipFill>
        </p:spPr>
        <p:txBody>
          <a:bodyPr/>
          <a:lstStyle/>
          <a:p>
            <a:r>
              <a:rPr lang="es-ES">
                <a:noFill/>
              </a:rPr>
              <a:t> </a:t>
            </a:r>
          </a:p>
        </p:txBody>
      </p:sp>
      <p:sp>
        <p:nvSpPr>
          <p:cNvPr id="17" name="25 CuadroTexto"/>
          <p:cNvSpPr txBox="1">
            <a:spLocks noRot="1" noChangeAspect="1" noMove="1" noResize="1" noEditPoints="1" noAdjustHandles="1" noChangeArrowheads="1" noChangeShapeType="1" noTextEdit="1"/>
          </p:cNvSpPr>
          <p:nvPr/>
        </p:nvSpPr>
        <p:spPr>
          <a:xfrm>
            <a:off x="4246563" y="17346613"/>
            <a:ext cx="563562" cy="276225"/>
          </a:xfrm>
          <a:prstGeom prst="rect">
            <a:avLst/>
          </a:prstGeom>
          <a:blipFill rotWithShape="1">
            <a:blip r:embed="rId6"/>
            <a:stretch>
              <a:fillRect t="-2222" b="-8889"/>
            </a:stretch>
          </a:blipFill>
        </p:spPr>
        <p:txBody>
          <a:bodyPr/>
          <a:lstStyle/>
          <a:p>
            <a:r>
              <a:rPr lang="es-ES">
                <a:noFill/>
              </a:rPr>
              <a:t> </a:t>
            </a:r>
          </a:p>
        </p:txBody>
      </p:sp>
      <p:graphicFrame>
        <p:nvGraphicFramePr>
          <p:cNvPr id="4" name="3 Tabla"/>
          <p:cNvGraphicFramePr>
            <a:graphicFrameLocks noGrp="1"/>
          </p:cNvGraphicFramePr>
          <p:nvPr>
            <p:extLst>
              <p:ext uri="{D42A27DB-BD31-4B8C-83A1-F6EECF244321}">
                <p14:modId xmlns:p14="http://schemas.microsoft.com/office/powerpoint/2010/main" val="1561161993"/>
              </p:ext>
            </p:extLst>
          </p:nvPr>
        </p:nvGraphicFramePr>
        <p:xfrm>
          <a:off x="1864897" y="1181650"/>
          <a:ext cx="5380867" cy="4525968"/>
        </p:xfrm>
        <a:graphic>
          <a:graphicData uri="http://schemas.openxmlformats.org/drawingml/2006/table">
            <a:tbl>
              <a:tblPr/>
              <a:tblGrid>
                <a:gridCol w="1144063"/>
                <a:gridCol w="1056058"/>
                <a:gridCol w="1068630"/>
                <a:gridCol w="1043486"/>
                <a:gridCol w="1068630"/>
              </a:tblGrid>
              <a:tr h="377164">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100" b="1" i="0" u="none" strike="noStrike">
                          <a:solidFill>
                            <a:srgbClr val="000000"/>
                          </a:solidFill>
                          <a:effectLst/>
                          <a:latin typeface="Calibri"/>
                        </a:rPr>
                        <a:t>Activos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Porcentaje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Rentabilidad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a:solidFill>
                            <a:srgbClr val="000000"/>
                          </a:solidFill>
                          <a:effectLst/>
                          <a:latin typeface="Calibri"/>
                        </a:rPr>
                        <a:t>La Favorita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s-ES" sz="1100" b="0" i="0" u="none" strike="noStrike">
                          <a:solidFill>
                            <a:srgbClr val="000000"/>
                          </a:solidFill>
                          <a:effectLst/>
                          <a:latin typeface="Calibri"/>
                        </a:rPr>
                        <a:t>0,00086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a:solidFill>
                            <a:srgbClr val="000000"/>
                          </a:solidFill>
                          <a:effectLst/>
                          <a:latin typeface="Calibri"/>
                        </a:rPr>
                        <a:t>Holding Tonicorp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s-ES" sz="1100" b="0" i="0" u="none" strike="noStrike">
                          <a:solidFill>
                            <a:srgbClr val="000000"/>
                          </a:solidFill>
                          <a:effectLst/>
                          <a:latin typeface="Calibri"/>
                        </a:rPr>
                        <a:t>0,00143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a:solidFill>
                            <a:srgbClr val="000000"/>
                          </a:solidFill>
                          <a:effectLst/>
                          <a:latin typeface="Calibri"/>
                        </a:rPr>
                        <a:t>Holcim Ecuador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100" b="0" i="0" u="none" strike="noStrike" dirty="0">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s-ES" sz="1100" b="0" i="0" u="none" strike="noStrike">
                          <a:solidFill>
                            <a:srgbClr val="000000"/>
                          </a:solidFill>
                          <a:effectLst/>
                          <a:latin typeface="Calibri"/>
                        </a:rPr>
                        <a:t>0,00960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100" b="1" i="0" u="none" strike="noStrike">
                          <a:solidFill>
                            <a:srgbClr val="000000"/>
                          </a:solidFill>
                          <a:effectLst/>
                          <a:latin typeface="Calibri"/>
                        </a:rPr>
                        <a:t>Suma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S" sz="1100" b="0" i="0" u="none" strike="noStrike">
                          <a:solidFill>
                            <a:srgbClr val="000000"/>
                          </a:solidFill>
                          <a:effectLst/>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r>
              <a:tr h="188582">
                <a:tc rowSpan="2" gridSpan="2">
                  <a:txBody>
                    <a:bodyPr/>
                    <a:lstStyle/>
                    <a:p>
                      <a:pPr algn="ctr" fontAlgn="ctr"/>
                      <a:r>
                        <a:rPr lang="es-ES" sz="1200" b="1" i="0" u="none" strike="noStrike">
                          <a:solidFill>
                            <a:srgbClr val="000000"/>
                          </a:solidFill>
                          <a:effectLst/>
                          <a:latin typeface="Calibri"/>
                        </a:rPr>
                        <a:t>RENTABILIDAD DEL PORTAFOLIO</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hMerge="1">
                  <a:txBody>
                    <a:bodyPr/>
                    <a:lstStyle/>
                    <a:p>
                      <a:endParaRPr lang="es-ES"/>
                    </a:p>
                  </a:txBody>
                  <a:tcPr/>
                </a:tc>
                <a:tc>
                  <a:txBody>
                    <a:bodyPr/>
                    <a:lstStyle/>
                    <a:p>
                      <a:pPr algn="ctr" fontAlgn="b"/>
                      <a:r>
                        <a:rPr lang="es-ES" sz="1100" b="0" i="0" u="none" strike="noStrike" dirty="0">
                          <a:solidFill>
                            <a:srgbClr val="000000"/>
                          </a:solidFill>
                          <a:effectLst/>
                          <a:latin typeface="Calibri"/>
                        </a:rPr>
                        <a:t> </a:t>
                      </a:r>
                      <a:r>
                        <a:rPr lang="es-ES" sz="1100" b="0" i="0" u="none" strike="noStrike" dirty="0" smtClean="0">
                          <a:solidFill>
                            <a:srgbClr val="000000"/>
                          </a:solidFill>
                          <a:effectLst/>
                          <a:latin typeface="Calibri"/>
                        </a:rPr>
                        <a:t>Mensual</a:t>
                      </a:r>
                      <a:endParaRPr lang="es-E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s-ES" sz="1100" b="1" i="0" u="none" strike="noStrike">
                          <a:solidFill>
                            <a:srgbClr val="000000"/>
                          </a:solidFill>
                          <a:effectLst/>
                          <a:latin typeface="Calibri"/>
                        </a:rPr>
                        <a:t>0,003963947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gridSpan="2" vMerge="1">
                  <a:txBody>
                    <a:bodyPr/>
                    <a:lstStyle/>
                    <a:p>
                      <a:endParaRPr lang="es-ES"/>
                    </a:p>
                  </a:txBody>
                  <a:tcPr/>
                </a:tc>
                <a:tc hMerge="1" vMerge="1">
                  <a:txBody>
                    <a:bodyPr/>
                    <a:lstStyle/>
                    <a:p>
                      <a:endParaRPr lang="es-ES"/>
                    </a:p>
                  </a:txBody>
                  <a:tcPr/>
                </a:tc>
                <a:tc>
                  <a:txBody>
                    <a:bodyPr/>
                    <a:lstStyle/>
                    <a:p>
                      <a:pPr algn="ctr" fontAlgn="b"/>
                      <a:r>
                        <a:rPr lang="es-ES" sz="1100" b="0" i="0" u="none" strike="noStrike" dirty="0">
                          <a:solidFill>
                            <a:srgbClr val="000000"/>
                          </a:solidFill>
                          <a:effectLst/>
                          <a:latin typeface="Calibri"/>
                        </a:rPr>
                        <a:t> </a:t>
                      </a:r>
                      <a:r>
                        <a:rPr lang="es-ES" sz="1100" b="0" i="0" u="none" strike="noStrike" dirty="0" smtClean="0">
                          <a:solidFill>
                            <a:srgbClr val="000000"/>
                          </a:solidFill>
                          <a:effectLst/>
                          <a:latin typeface="Calibri"/>
                        </a:rPr>
                        <a:t>Anual</a:t>
                      </a:r>
                      <a:endParaRPr lang="es-E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es-ES" sz="1100" b="1" i="0" u="none" strike="noStrike">
                          <a:solidFill>
                            <a:srgbClr val="000000"/>
                          </a:solidFill>
                          <a:effectLst/>
                          <a:latin typeface="Calibri"/>
                        </a:rPr>
                        <a:t>0,047567365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a:endParaRPr>
                    </a:p>
                  </a:txBody>
                  <a:tcPr marL="0" marR="0" marT="0" marB="0" anchor="b">
                    <a:lnL>
                      <a:noFill/>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s-ES" sz="1100" b="1" i="0" u="none" strike="noStrike">
                          <a:solidFill>
                            <a:srgbClr val="000000"/>
                          </a:solidFill>
                          <a:effectLst/>
                          <a:latin typeface="Calibri"/>
                        </a:rPr>
                        <a:t>Porcentajes de invesión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ctr" fontAlgn="b"/>
                      <a:endParaRPr lang="es-ES" sz="1100" b="1"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100" b="1" i="0" u="none" strike="noStrike">
                          <a:solidFill>
                            <a:srgbClr val="000000"/>
                          </a:solidFill>
                          <a:effectLst/>
                          <a:latin typeface="Calibri"/>
                        </a:rPr>
                        <a:t>La Favorita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ES" sz="1100" b="1" i="0" u="none" strike="noStrike">
                          <a:solidFill>
                            <a:srgbClr val="000000"/>
                          </a:solidFill>
                          <a:effectLst/>
                          <a:latin typeface="Calibri"/>
                        </a:rPr>
                        <a:t>Holding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ES" sz="1100" b="1" i="0" u="none" strike="noStrike">
                          <a:solidFill>
                            <a:srgbClr val="000000"/>
                          </a:solidFill>
                          <a:effectLst/>
                          <a:latin typeface="Calibri"/>
                        </a:rPr>
                        <a:t>Holcim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a:txBody>
                    <a:bodyPr/>
                    <a:lstStyle/>
                    <a:p>
                      <a:pPr algn="l" fontAlgn="b"/>
                      <a:endParaRPr lang="es-ES" sz="1100" b="0" i="0" u="none" strike="noStrike">
                        <a:solidFill>
                          <a:srgbClr val="000000"/>
                        </a:solidFill>
                        <a:effectLst/>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88582">
                <a:tc gridSpan="4">
                  <a:txBody>
                    <a:bodyPr/>
                    <a:lstStyle/>
                    <a:p>
                      <a:pPr algn="ctr" fontAlgn="b"/>
                      <a:r>
                        <a:rPr lang="es-ES" sz="1100" b="1" i="0" u="none" strike="noStrike">
                          <a:solidFill>
                            <a:srgbClr val="000000"/>
                          </a:solidFill>
                          <a:effectLst/>
                          <a:latin typeface="Calibri"/>
                        </a:rPr>
                        <a:t>MATRIZ VARIANZA-COVARIANZA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11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377164">
                <a:tc>
                  <a:txBody>
                    <a:bodyPr/>
                    <a:lstStyle/>
                    <a:p>
                      <a:pPr algn="ctr" fontAlgn="ctr"/>
                      <a:r>
                        <a:rPr lang="es-ES" sz="1100" b="1" i="0" u="none" strike="noStrike">
                          <a:solidFill>
                            <a:srgbClr val="000000"/>
                          </a:solidFill>
                          <a:effectLst/>
                          <a:latin typeface="Calibri"/>
                        </a:rPr>
                        <a:t>Variables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La Favorita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Holding Tonicorp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Holcim Ecuador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100" b="1" i="0" u="none" strike="noStrike">
                          <a:solidFill>
                            <a:srgbClr val="000000"/>
                          </a:solidFill>
                          <a:effectLst/>
                          <a:latin typeface="Calibri"/>
                        </a:rPr>
                        <a:t>Porcentaje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88582">
                <a:tc>
                  <a:txBody>
                    <a:bodyPr/>
                    <a:lstStyle/>
                    <a:p>
                      <a:pPr algn="l" fontAlgn="b"/>
                      <a:r>
                        <a:rPr lang="es-ES" sz="1100" b="1" i="0" u="none" strike="noStrike">
                          <a:solidFill>
                            <a:srgbClr val="000000"/>
                          </a:solidFill>
                          <a:effectLst/>
                          <a:latin typeface="Calibri"/>
                        </a:rPr>
                        <a:t>La Favorita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S" sz="1100" b="0" i="0" u="none" strike="noStrike">
                          <a:solidFill>
                            <a:srgbClr val="000000"/>
                          </a:solidFill>
                          <a:effectLst/>
                          <a:latin typeface="Calibri"/>
                        </a:rPr>
                        <a:t>0,00329712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s-ES" sz="1100" b="0" i="0" u="none" strike="noStrike">
                          <a:solidFill>
                            <a:srgbClr val="000000"/>
                          </a:solidFill>
                          <a:effectLst/>
                          <a:latin typeface="Calibri"/>
                        </a:rPr>
                        <a:t>-0,00004358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-0,00004627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8582">
                <a:tc>
                  <a:txBody>
                    <a:bodyPr/>
                    <a:lstStyle/>
                    <a:p>
                      <a:pPr algn="l" fontAlgn="b"/>
                      <a:r>
                        <a:rPr lang="es-ES" sz="1100" b="1" i="0" u="none" strike="noStrike">
                          <a:solidFill>
                            <a:srgbClr val="000000"/>
                          </a:solidFill>
                          <a:effectLst/>
                          <a:latin typeface="Calibri"/>
                        </a:rPr>
                        <a:t>Holding Tonicorp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S" sz="1100" b="0" i="0" u="none" strike="noStrike">
                          <a:solidFill>
                            <a:srgbClr val="000000"/>
                          </a:solidFill>
                          <a:effectLst/>
                          <a:latin typeface="Calibri"/>
                        </a:rPr>
                        <a:t>-0,0000436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0,00104282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s-ES" sz="1100" b="0" i="0" u="none" strike="noStrike">
                          <a:solidFill>
                            <a:srgbClr val="000000"/>
                          </a:solidFill>
                          <a:effectLst/>
                          <a:latin typeface="Calibri"/>
                        </a:rPr>
                        <a:t>-0,00001713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8582">
                <a:tc>
                  <a:txBody>
                    <a:bodyPr/>
                    <a:lstStyle/>
                    <a:p>
                      <a:pPr algn="l" fontAlgn="b"/>
                      <a:r>
                        <a:rPr lang="es-ES" sz="1100" b="1" i="0" u="none" strike="noStrike">
                          <a:solidFill>
                            <a:srgbClr val="000000"/>
                          </a:solidFill>
                          <a:effectLst/>
                          <a:latin typeface="Calibri"/>
                        </a:rPr>
                        <a:t>Holcim Ecuador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ES" sz="1100" b="0" i="0" u="none" strike="noStrike">
                          <a:solidFill>
                            <a:srgbClr val="000000"/>
                          </a:solidFill>
                          <a:effectLst/>
                          <a:latin typeface="Calibri"/>
                        </a:rPr>
                        <a:t>-0,0000463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-0,00001713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effectLst/>
                          <a:latin typeface="Calibri"/>
                        </a:rPr>
                        <a:t>0,00048957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s-ES" sz="1100" b="0" i="0" u="none" strike="noStrike">
                          <a:solidFill>
                            <a:srgbClr val="000000"/>
                          </a:solidFill>
                          <a:effectLst/>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88582">
                <a:tc>
                  <a:txBody>
                    <a:bodyPr/>
                    <a:lstStyle/>
                    <a:p>
                      <a:pPr algn="l" fontAlgn="b"/>
                      <a:r>
                        <a:rPr lang="es-ES"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100" b="0" i="0" u="none" strike="noStrike">
                          <a:solidFill>
                            <a:srgbClr val="000000"/>
                          </a:solidFill>
                          <a:effectLst/>
                          <a:latin typeface="Calibri"/>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1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8582">
                <a:tc rowSpan="2" gridSpan="2">
                  <a:txBody>
                    <a:bodyPr/>
                    <a:lstStyle/>
                    <a:p>
                      <a:pPr algn="ctr" fontAlgn="ctr"/>
                      <a:r>
                        <a:rPr lang="es-ES" sz="1200" b="1" i="0" u="none" strike="noStrike">
                          <a:solidFill>
                            <a:srgbClr val="000000"/>
                          </a:solidFill>
                          <a:effectLst/>
                          <a:latin typeface="Calibri"/>
                        </a:rPr>
                        <a:t>RIESGO DEL PORTAFOLIO</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hMerge="1">
                  <a:txBody>
                    <a:bodyPr/>
                    <a:lstStyle/>
                    <a:p>
                      <a:endParaRPr lang="es-ES"/>
                    </a:p>
                  </a:txBody>
                  <a:tcPr/>
                </a:tc>
                <a:tc>
                  <a:txBody>
                    <a:bodyPr/>
                    <a:lstStyle/>
                    <a:p>
                      <a:pPr algn="ctr" fontAlgn="b"/>
                      <a:r>
                        <a:rPr lang="es-ES" sz="1100" b="0" i="0" u="none" strike="noStrike" dirty="0">
                          <a:solidFill>
                            <a:srgbClr val="000000"/>
                          </a:solidFill>
                          <a:effectLst/>
                          <a:latin typeface="Calibri"/>
                        </a:rPr>
                        <a:t> </a:t>
                      </a:r>
                      <a:r>
                        <a:rPr lang="es-ES" sz="1100" b="0" i="0" u="none" strike="noStrike" dirty="0" smtClean="0">
                          <a:solidFill>
                            <a:srgbClr val="000000"/>
                          </a:solidFill>
                          <a:effectLst/>
                          <a:latin typeface="Calibri"/>
                        </a:rPr>
                        <a:t>Mensual</a:t>
                      </a:r>
                      <a:endParaRPr lang="es-E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s-ES" sz="1100" b="1" i="0" u="none" strike="noStrike" dirty="0">
                          <a:solidFill>
                            <a:srgbClr val="000000"/>
                          </a:solidFill>
                          <a:effectLst/>
                          <a:latin typeface="Calibri"/>
                        </a:rPr>
                        <a:t>0,0226459240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s-ES"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88582">
                <a:tc gridSpan="2" vMerge="1">
                  <a:txBody>
                    <a:bodyPr/>
                    <a:lstStyle/>
                    <a:p>
                      <a:endParaRPr lang="es-ES"/>
                    </a:p>
                  </a:txBody>
                  <a:tcPr/>
                </a:tc>
                <a:tc hMerge="1" vMerge="1">
                  <a:txBody>
                    <a:bodyPr/>
                    <a:lstStyle/>
                    <a:p>
                      <a:endParaRPr lang="es-ES"/>
                    </a:p>
                  </a:txBody>
                  <a:tcPr/>
                </a:tc>
                <a:tc>
                  <a:txBody>
                    <a:bodyPr/>
                    <a:lstStyle/>
                    <a:p>
                      <a:pPr algn="ctr" fontAlgn="b"/>
                      <a:r>
                        <a:rPr lang="es-ES" sz="1100" b="0" i="0" u="none" strike="noStrike" dirty="0">
                          <a:solidFill>
                            <a:srgbClr val="000000"/>
                          </a:solidFill>
                          <a:effectLst/>
                          <a:latin typeface="Calibri"/>
                        </a:rPr>
                        <a:t> </a:t>
                      </a:r>
                      <a:r>
                        <a:rPr lang="es-ES" sz="1100" b="0" i="0" u="none" strike="noStrike" dirty="0" smtClean="0">
                          <a:solidFill>
                            <a:srgbClr val="000000"/>
                          </a:solidFill>
                          <a:effectLst/>
                          <a:latin typeface="Calibri"/>
                        </a:rPr>
                        <a:t>Anual</a:t>
                      </a:r>
                      <a:endParaRPr lang="es-ES" sz="11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es-ES" sz="1100" b="1" i="0" u="none" strike="noStrike">
                          <a:solidFill>
                            <a:srgbClr val="000000"/>
                          </a:solidFill>
                          <a:effectLst/>
                          <a:latin typeface="Calibri"/>
                        </a:rPr>
                        <a:t>0,0784477818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es-ES" sz="11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mc:AlternateContent xmlns:mc="http://schemas.openxmlformats.org/markup-compatibility/2006" xmlns:a14="http://schemas.microsoft.com/office/drawing/2010/main">
        <mc:Choice Requires="a14">
          <p:sp>
            <p:nvSpPr>
              <p:cNvPr id="18" name="20 CuadroTexto"/>
              <p:cNvSpPr txBox="1"/>
              <p:nvPr/>
            </p:nvSpPr>
            <p:spPr>
              <a:xfrm>
                <a:off x="4386263" y="14879638"/>
                <a:ext cx="563562" cy="2762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14:m>
                  <m:oMath xmlns:m="http://schemas.openxmlformats.org/officeDocument/2006/math">
                    <m:sSub>
                      <m:sSubPr>
                        <m:ctrlPr>
                          <a:rPr lang="es-ES" sz="1100" b="1" i="1">
                            <a:latin typeface="Cambria Math"/>
                          </a:rPr>
                        </m:ctrlPr>
                      </m:sSubPr>
                      <m:e>
                        <m:r>
                          <a:rPr lang="es-ES" sz="1100" b="1" i="1">
                            <a:latin typeface="Cambria Math"/>
                          </a:rPr>
                          <m:t>𝑹</m:t>
                        </m:r>
                      </m:e>
                      <m:sub>
                        <m:r>
                          <a:rPr lang="es-ES" sz="1100" b="1" i="1">
                            <a:latin typeface="Cambria Math"/>
                          </a:rPr>
                          <m:t>𝒑𝒂</m:t>
                        </m:r>
                      </m:sub>
                    </m:sSub>
                  </m:oMath>
                </a14:m>
                <a:r>
                  <a:rPr lang="es-ES" sz="1100" b="1"/>
                  <a:t>=</a:t>
                </a:r>
              </a:p>
            </p:txBody>
          </p:sp>
        </mc:Choice>
        <mc:Fallback xmlns="">
          <p:sp>
            <p:nvSpPr>
              <p:cNvPr id="18" name="20 CuadroTexto"/>
              <p:cNvSpPr txBox="1">
                <a:spLocks noRot="1" noChangeAspect="1" noMove="1" noResize="1" noEditPoints="1" noAdjustHandles="1" noChangeArrowheads="1" noChangeShapeType="1" noTextEdit="1"/>
              </p:cNvSpPr>
              <p:nvPr/>
            </p:nvSpPr>
            <p:spPr>
              <a:xfrm>
                <a:off x="4386263" y="14879638"/>
                <a:ext cx="563562" cy="276225"/>
              </a:xfrm>
              <a:prstGeom prst="rect">
                <a:avLst/>
              </a:prstGeom>
              <a:blipFill rotWithShape="1">
                <a:blip r:embed="rId7"/>
                <a:stretch>
                  <a:fillRect t="-2222"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23 CuadroTexto"/>
              <p:cNvSpPr txBox="1"/>
              <p:nvPr/>
            </p:nvSpPr>
            <p:spPr>
              <a:xfrm>
                <a:off x="4386263" y="14700250"/>
                <a:ext cx="563562" cy="2762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14:m>
                  <m:oMath xmlns:m="http://schemas.openxmlformats.org/officeDocument/2006/math">
                    <m:sSub>
                      <m:sSubPr>
                        <m:ctrlPr>
                          <a:rPr lang="es-ES" sz="1100" b="1" i="1">
                            <a:latin typeface="Cambria Math"/>
                          </a:rPr>
                        </m:ctrlPr>
                      </m:sSubPr>
                      <m:e>
                        <m:r>
                          <a:rPr lang="es-ES" sz="1100" b="1" i="1">
                            <a:latin typeface="Cambria Math"/>
                          </a:rPr>
                          <m:t>𝑹</m:t>
                        </m:r>
                      </m:e>
                      <m:sub>
                        <m:r>
                          <a:rPr lang="es-ES" sz="1100" b="1" i="1">
                            <a:latin typeface="Cambria Math"/>
                          </a:rPr>
                          <m:t>𝒑𝒎</m:t>
                        </m:r>
                      </m:sub>
                    </m:sSub>
                  </m:oMath>
                </a14:m>
                <a:r>
                  <a:rPr lang="es-ES" sz="1100" b="1"/>
                  <a:t>=</a:t>
                </a:r>
              </a:p>
            </p:txBody>
          </p:sp>
        </mc:Choice>
        <mc:Fallback xmlns="">
          <p:sp>
            <p:nvSpPr>
              <p:cNvPr id="19" name="23 CuadroTexto"/>
              <p:cNvSpPr txBox="1">
                <a:spLocks noRot="1" noChangeAspect="1" noMove="1" noResize="1" noEditPoints="1" noAdjustHandles="1" noChangeArrowheads="1" noChangeShapeType="1" noTextEdit="1"/>
              </p:cNvSpPr>
              <p:nvPr/>
            </p:nvSpPr>
            <p:spPr>
              <a:xfrm>
                <a:off x="4386263" y="14700250"/>
                <a:ext cx="563562" cy="276225"/>
              </a:xfrm>
              <a:prstGeom prst="rect">
                <a:avLst/>
              </a:prstGeom>
              <a:blipFill rotWithShape="1">
                <a:blip r:embed="rId8"/>
                <a:stretch>
                  <a:fillRect t="-2174"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21 CuadroTexto"/>
              <p:cNvSpPr txBox="1"/>
              <p:nvPr/>
            </p:nvSpPr>
            <p:spPr>
              <a:xfrm>
                <a:off x="4273550" y="17548225"/>
                <a:ext cx="563563" cy="2778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14:m>
                  <m:oMath xmlns:m="http://schemas.openxmlformats.org/officeDocument/2006/math">
                    <m:sSub>
                      <m:sSubPr>
                        <m:ctrlPr>
                          <a:rPr lang="es-ES" sz="1100" b="1" i="1">
                            <a:latin typeface="Cambria Math"/>
                          </a:rPr>
                        </m:ctrlPr>
                      </m:sSubPr>
                      <m:e>
                        <m:r>
                          <a:rPr lang="es-ES" sz="1100" b="1" i="1">
                            <a:latin typeface="Cambria Math"/>
                            <a:ea typeface="Cambria Math"/>
                          </a:rPr>
                          <m:t>𝝈</m:t>
                        </m:r>
                      </m:e>
                      <m:sub>
                        <m:r>
                          <a:rPr lang="es-ES" sz="1100" b="1" i="1">
                            <a:latin typeface="Cambria Math"/>
                          </a:rPr>
                          <m:t>𝒑𝒎</m:t>
                        </m:r>
                      </m:sub>
                    </m:sSub>
                  </m:oMath>
                </a14:m>
                <a:r>
                  <a:rPr lang="es-ES" sz="1100" b="1"/>
                  <a:t>=</a:t>
                </a:r>
              </a:p>
            </p:txBody>
          </p:sp>
        </mc:Choice>
        <mc:Fallback xmlns="">
          <p:sp>
            <p:nvSpPr>
              <p:cNvPr id="20" name="21 CuadroTexto"/>
              <p:cNvSpPr txBox="1">
                <a:spLocks noRot="1" noChangeAspect="1" noMove="1" noResize="1" noEditPoints="1" noAdjustHandles="1" noChangeArrowheads="1" noChangeShapeType="1" noTextEdit="1"/>
              </p:cNvSpPr>
              <p:nvPr/>
            </p:nvSpPr>
            <p:spPr>
              <a:xfrm>
                <a:off x="4273550" y="17548225"/>
                <a:ext cx="563563" cy="277813"/>
              </a:xfrm>
              <a:prstGeom prst="rect">
                <a:avLst/>
              </a:prstGeom>
              <a:blipFill rotWithShape="1">
                <a:blip r:embed="rId9"/>
                <a:stretch>
                  <a:fillRect t="-2222" b="-88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25 CuadroTexto"/>
              <p:cNvSpPr txBox="1"/>
              <p:nvPr/>
            </p:nvSpPr>
            <p:spPr>
              <a:xfrm>
                <a:off x="4273550" y="17713325"/>
                <a:ext cx="563563" cy="2762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14:m>
                  <m:oMath xmlns:m="http://schemas.openxmlformats.org/officeDocument/2006/math">
                    <m:sSub>
                      <m:sSubPr>
                        <m:ctrlPr>
                          <a:rPr lang="es-ES" sz="1100" b="1" i="1">
                            <a:latin typeface="Cambria Math"/>
                          </a:rPr>
                        </m:ctrlPr>
                      </m:sSubPr>
                      <m:e>
                        <m:r>
                          <a:rPr lang="es-ES" sz="1100" b="1" i="1">
                            <a:latin typeface="Cambria Math"/>
                            <a:ea typeface="Cambria Math"/>
                          </a:rPr>
                          <m:t>𝝈</m:t>
                        </m:r>
                      </m:e>
                      <m:sub>
                        <m:r>
                          <a:rPr lang="es-ES" sz="1100" b="1" i="1">
                            <a:latin typeface="Cambria Math"/>
                          </a:rPr>
                          <m:t>𝒑𝒂</m:t>
                        </m:r>
                      </m:sub>
                    </m:sSub>
                  </m:oMath>
                </a14:m>
                <a:r>
                  <a:rPr lang="es-ES" sz="1100" b="1"/>
                  <a:t>=</a:t>
                </a:r>
              </a:p>
            </p:txBody>
          </p:sp>
        </mc:Choice>
        <mc:Fallback xmlns="">
          <p:sp>
            <p:nvSpPr>
              <p:cNvPr id="21" name="25 CuadroTexto"/>
              <p:cNvSpPr txBox="1">
                <a:spLocks noRot="1" noChangeAspect="1" noMove="1" noResize="1" noEditPoints="1" noAdjustHandles="1" noChangeArrowheads="1" noChangeShapeType="1" noTextEdit="1"/>
              </p:cNvSpPr>
              <p:nvPr/>
            </p:nvSpPr>
            <p:spPr>
              <a:xfrm>
                <a:off x="4273550" y="17713325"/>
                <a:ext cx="563563" cy="276225"/>
              </a:xfrm>
              <a:prstGeom prst="rect">
                <a:avLst/>
              </a:prstGeom>
              <a:blipFill rotWithShape="1">
                <a:blip r:embed="rId10"/>
                <a:stretch>
                  <a:fillRect t="-2222" b="-8889"/>
                </a:stretch>
              </a:blipFill>
            </p:spPr>
            <p:txBody>
              <a:bodyPr/>
              <a:lstStyle/>
              <a:p>
                <a:r>
                  <a:rPr lang="es-ES">
                    <a:noFill/>
                  </a:rPr>
                  <a:t> </a:t>
                </a:r>
              </a:p>
            </p:txBody>
          </p:sp>
        </mc:Fallback>
      </mc:AlternateContent>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3 Título"/>
          <p:cNvSpPr>
            <a:spLocks noGrp="1"/>
          </p:cNvSpPr>
          <p:nvPr>
            <p:ph type="title"/>
          </p:nvPr>
        </p:nvSpPr>
        <p:spPr>
          <a:xfrm>
            <a:off x="0" y="0"/>
            <a:ext cx="9144000" cy="620713"/>
          </a:xfrm>
        </p:spPr>
        <p:txBody>
          <a:bodyPr/>
          <a:lstStyle/>
          <a:p>
            <a:pPr eaLnBrk="1" hangingPunct="1"/>
            <a:r>
              <a:rPr lang="es-ES" sz="2000" b="1" smtClean="0">
                <a:cs typeface="Arial" charset="0"/>
              </a:rPr>
              <a:t>REGIÓN FACTIBLE Y FRONTERA EFICIENTE PARA EL CASO DE ESTUDIO</a:t>
            </a:r>
          </a:p>
        </p:txBody>
      </p:sp>
      <p:sp>
        <p:nvSpPr>
          <p:cNvPr id="7" name="6 Rectángulo"/>
          <p:cNvSpPr/>
          <p:nvPr/>
        </p:nvSpPr>
        <p:spPr>
          <a:xfrm>
            <a:off x="0" y="692150"/>
            <a:ext cx="3995738"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4. Región factible</a:t>
            </a:r>
          </a:p>
        </p:txBody>
      </p:sp>
      <p:sp>
        <p:nvSpPr>
          <p:cNvPr id="13" name="12 Rectángulo"/>
          <p:cNvSpPr/>
          <p:nvPr/>
        </p:nvSpPr>
        <p:spPr>
          <a:xfrm>
            <a:off x="71438" y="3789363"/>
            <a:ext cx="3995737" cy="461962"/>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14" name="20 CuadroTexto"/>
          <p:cNvSpPr txBox="1">
            <a:spLocks noRot="1" noChangeAspect="1" noMove="1" noResize="1" noEditPoints="1" noAdjustHandles="1" noChangeArrowheads="1" noChangeShapeType="1" noTextEdit="1"/>
          </p:cNvSpPr>
          <p:nvPr/>
        </p:nvSpPr>
        <p:spPr>
          <a:xfrm>
            <a:off x="4359275" y="14893925"/>
            <a:ext cx="563563" cy="276225"/>
          </a:xfrm>
          <a:prstGeom prst="rect">
            <a:avLst/>
          </a:prstGeom>
          <a:blipFill rotWithShape="1">
            <a:blip r:embed="rId3"/>
            <a:stretch>
              <a:fillRect t="-2174" b="-6522"/>
            </a:stretch>
          </a:blipFill>
        </p:spPr>
        <p:txBody>
          <a:bodyPr/>
          <a:lstStyle/>
          <a:p>
            <a:r>
              <a:rPr lang="es-ES">
                <a:noFill/>
              </a:rPr>
              <a:t> </a:t>
            </a:r>
          </a:p>
        </p:txBody>
      </p:sp>
      <p:sp>
        <p:nvSpPr>
          <p:cNvPr id="15" name="23 CuadroTexto"/>
          <p:cNvSpPr txBox="1">
            <a:spLocks noRot="1" noChangeAspect="1" noMove="1" noResize="1" noEditPoints="1" noAdjustHandles="1" noChangeArrowheads="1" noChangeShapeType="1" noTextEdit="1"/>
          </p:cNvSpPr>
          <p:nvPr/>
        </p:nvSpPr>
        <p:spPr>
          <a:xfrm>
            <a:off x="4359275" y="14714538"/>
            <a:ext cx="563563" cy="276225"/>
          </a:xfrm>
          <a:prstGeom prst="rect">
            <a:avLst/>
          </a:prstGeom>
          <a:blipFill rotWithShape="1">
            <a:blip r:embed="rId4"/>
            <a:stretch>
              <a:fillRect t="-2222" b="-8889"/>
            </a:stretch>
          </a:blipFill>
        </p:spPr>
        <p:txBody>
          <a:bodyPr/>
          <a:lstStyle/>
          <a:p>
            <a:r>
              <a:rPr lang="es-ES">
                <a:noFill/>
              </a:rPr>
              <a:t> </a:t>
            </a:r>
          </a:p>
        </p:txBody>
      </p:sp>
      <p:sp>
        <p:nvSpPr>
          <p:cNvPr id="16" name="21 CuadroTexto"/>
          <p:cNvSpPr txBox="1">
            <a:spLocks noRot="1" noChangeAspect="1" noMove="1" noResize="1" noEditPoints="1" noAdjustHandles="1" noChangeArrowheads="1" noChangeShapeType="1" noTextEdit="1"/>
          </p:cNvSpPr>
          <p:nvPr/>
        </p:nvSpPr>
        <p:spPr>
          <a:xfrm>
            <a:off x="4246563" y="17181513"/>
            <a:ext cx="563562" cy="277812"/>
          </a:xfrm>
          <a:prstGeom prst="rect">
            <a:avLst/>
          </a:prstGeom>
          <a:blipFill rotWithShape="1">
            <a:blip r:embed="rId5"/>
            <a:stretch>
              <a:fillRect t="-2174" b="-6522"/>
            </a:stretch>
          </a:blipFill>
        </p:spPr>
        <p:txBody>
          <a:bodyPr/>
          <a:lstStyle/>
          <a:p>
            <a:r>
              <a:rPr lang="es-ES">
                <a:noFill/>
              </a:rPr>
              <a:t> </a:t>
            </a:r>
          </a:p>
        </p:txBody>
      </p:sp>
      <p:sp>
        <p:nvSpPr>
          <p:cNvPr id="17" name="25 CuadroTexto"/>
          <p:cNvSpPr txBox="1">
            <a:spLocks noRot="1" noChangeAspect="1" noMove="1" noResize="1" noEditPoints="1" noAdjustHandles="1" noChangeArrowheads="1" noChangeShapeType="1" noTextEdit="1"/>
          </p:cNvSpPr>
          <p:nvPr/>
        </p:nvSpPr>
        <p:spPr>
          <a:xfrm>
            <a:off x="4246563" y="17346613"/>
            <a:ext cx="563562" cy="276225"/>
          </a:xfrm>
          <a:prstGeom prst="rect">
            <a:avLst/>
          </a:prstGeom>
          <a:blipFill rotWithShape="1">
            <a:blip r:embed="rId6"/>
            <a:stretch>
              <a:fillRect t="-2222" b="-8889"/>
            </a:stretch>
          </a:blipFill>
        </p:spPr>
        <p:txBody>
          <a:bodyPr/>
          <a:lstStyle/>
          <a:p>
            <a:r>
              <a:rPr lang="es-ES">
                <a:noFill/>
              </a:rPr>
              <a:t> </a:t>
            </a:r>
          </a:p>
        </p:txBody>
      </p:sp>
      <p:pic>
        <p:nvPicPr>
          <p:cNvPr id="1844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62038"/>
            <a:ext cx="4319588"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4535488" y="1700213"/>
            <a:ext cx="3997325" cy="277812"/>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5. Frontera eficiente</a:t>
            </a:r>
          </a:p>
        </p:txBody>
      </p:sp>
      <p:pic>
        <p:nvPicPr>
          <p:cNvPr id="1844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5025" y="1954213"/>
            <a:ext cx="4319588" cy="2652712"/>
          </a:xfrm>
          <a:prstGeom prst="rect">
            <a:avLst/>
          </a:prstGeom>
          <a:noFill/>
          <a:ln w="9525">
            <a:solidFill>
              <a:srgbClr val="C9C9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a:xfrm>
            <a:off x="4608513" y="4622800"/>
            <a:ext cx="3995737"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3 Título"/>
          <p:cNvSpPr>
            <a:spLocks noGrp="1"/>
          </p:cNvSpPr>
          <p:nvPr>
            <p:ph type="title"/>
          </p:nvPr>
        </p:nvSpPr>
        <p:spPr>
          <a:xfrm>
            <a:off x="0" y="0"/>
            <a:ext cx="9144000" cy="620713"/>
          </a:xfrm>
        </p:spPr>
        <p:txBody>
          <a:bodyPr/>
          <a:lstStyle/>
          <a:p>
            <a:pPr eaLnBrk="1" hangingPunct="1"/>
            <a:r>
              <a:rPr lang="es-ES" sz="2000" b="1" smtClean="0">
                <a:cs typeface="Arial" charset="0"/>
              </a:rPr>
              <a:t>PORTAFOLIOS DE INVERSIÓN PARA INVERSIONISTAS CON DIFERENTES PERFILES DE RIESGOS</a:t>
            </a:r>
          </a:p>
        </p:txBody>
      </p:sp>
      <p:sp>
        <p:nvSpPr>
          <p:cNvPr id="7" name="6 Rectángulo"/>
          <p:cNvSpPr/>
          <p:nvPr/>
        </p:nvSpPr>
        <p:spPr>
          <a:xfrm>
            <a:off x="71438" y="981075"/>
            <a:ext cx="2841625" cy="46196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6. Portafolio óptimo para el inversionista conservador</a:t>
            </a:r>
          </a:p>
        </p:txBody>
      </p:sp>
      <p:sp>
        <p:nvSpPr>
          <p:cNvPr id="13" name="12 Rectángulo"/>
          <p:cNvSpPr/>
          <p:nvPr/>
        </p:nvSpPr>
        <p:spPr>
          <a:xfrm>
            <a:off x="71438" y="5661025"/>
            <a:ext cx="3995737"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473200"/>
            <a:ext cx="28416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738" y="1473200"/>
            <a:ext cx="28416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1473200"/>
            <a:ext cx="28416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Rectángulo"/>
          <p:cNvSpPr/>
          <p:nvPr/>
        </p:nvSpPr>
        <p:spPr>
          <a:xfrm>
            <a:off x="3094038" y="957263"/>
            <a:ext cx="2841625" cy="460375"/>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7. Portafolio óptimo para el inversionista agresivo</a:t>
            </a:r>
          </a:p>
        </p:txBody>
      </p:sp>
      <p:sp>
        <p:nvSpPr>
          <p:cNvPr id="21" name="20 Rectángulo"/>
          <p:cNvSpPr/>
          <p:nvPr/>
        </p:nvSpPr>
        <p:spPr>
          <a:xfrm>
            <a:off x="6156325" y="957263"/>
            <a:ext cx="2841625" cy="460375"/>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8. Portafolio óptimo para el inversionista moderado</a:t>
            </a:r>
          </a:p>
        </p:txBody>
      </p:sp>
      <p:graphicFrame>
        <p:nvGraphicFramePr>
          <p:cNvPr id="19466" name="3 Objeto"/>
          <p:cNvGraphicFramePr>
            <a:graphicFrameLocks noChangeAspect="1"/>
          </p:cNvGraphicFramePr>
          <p:nvPr/>
        </p:nvGraphicFramePr>
        <p:xfrm>
          <a:off x="-2581275" y="4149725"/>
          <a:ext cx="8305800" cy="1295400"/>
        </p:xfrm>
        <a:graphic>
          <a:graphicData uri="http://schemas.openxmlformats.org/presentationml/2006/ole">
            <mc:AlternateContent xmlns:mc="http://schemas.openxmlformats.org/markup-compatibility/2006">
              <mc:Choice xmlns:v="urn:schemas-microsoft-com:vml" Requires="v">
                <p:oleObj spid="_x0000_s19487" name="Documento" r:id="rId8" imgW="5381176" imgH="839785" progId="Word.Document.12">
                  <p:embed/>
                </p:oleObj>
              </mc:Choice>
              <mc:Fallback>
                <p:oleObj name="Documento" r:id="rId8" imgW="5381176" imgH="839785" progId="Word.Document.12">
                  <p:embed/>
                  <p:pic>
                    <p:nvPicPr>
                      <p:cNvPr id="0" name="3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1275" y="4149725"/>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7" name="4 Objeto"/>
          <p:cNvGraphicFramePr>
            <a:graphicFrameLocks noChangeAspect="1"/>
          </p:cNvGraphicFramePr>
          <p:nvPr/>
        </p:nvGraphicFramePr>
        <p:xfrm>
          <a:off x="376238" y="4149725"/>
          <a:ext cx="8304212" cy="1295400"/>
        </p:xfrm>
        <a:graphic>
          <a:graphicData uri="http://schemas.openxmlformats.org/presentationml/2006/ole">
            <mc:AlternateContent xmlns:mc="http://schemas.openxmlformats.org/markup-compatibility/2006">
              <mc:Choice xmlns:v="urn:schemas-microsoft-com:vml" Requires="v">
                <p:oleObj spid="_x0000_s19488" name="Documento" r:id="rId11" imgW="5381176" imgH="839785" progId="Word.Document.12">
                  <p:embed/>
                </p:oleObj>
              </mc:Choice>
              <mc:Fallback>
                <p:oleObj name="Documento" r:id="rId11" imgW="5381176" imgH="839785" progId="Word.Document.12">
                  <p:embed/>
                  <p:pic>
                    <p:nvPicPr>
                      <p:cNvPr id="0" name="4 Objet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238" y="4149725"/>
                        <a:ext cx="83042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8" name="5 Objeto"/>
          <p:cNvGraphicFramePr>
            <a:graphicFrameLocks noChangeAspect="1"/>
          </p:cNvGraphicFramePr>
          <p:nvPr/>
        </p:nvGraphicFramePr>
        <p:xfrm>
          <a:off x="3424238" y="4149725"/>
          <a:ext cx="8305800" cy="1295400"/>
        </p:xfrm>
        <a:graphic>
          <a:graphicData uri="http://schemas.openxmlformats.org/presentationml/2006/ole">
            <mc:AlternateContent xmlns:mc="http://schemas.openxmlformats.org/markup-compatibility/2006">
              <mc:Choice xmlns:v="urn:schemas-microsoft-com:vml" Requires="v">
                <p:oleObj spid="_x0000_s19489" name="Documento" r:id="rId14" imgW="5381176" imgH="839785" progId="Word.Document.12">
                  <p:embed/>
                </p:oleObj>
              </mc:Choice>
              <mc:Fallback>
                <p:oleObj name="Documento" r:id="rId14" imgW="5381176" imgH="839785" progId="Word.Document.12">
                  <p:embed/>
                  <p:pic>
                    <p:nvPicPr>
                      <p:cNvPr id="0" name="5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4238" y="4149725"/>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3 Título"/>
          <p:cNvSpPr>
            <a:spLocks noGrp="1"/>
          </p:cNvSpPr>
          <p:nvPr>
            <p:ph type="title"/>
          </p:nvPr>
        </p:nvSpPr>
        <p:spPr>
          <a:xfrm>
            <a:off x="0" y="0"/>
            <a:ext cx="9144000" cy="620713"/>
          </a:xfrm>
        </p:spPr>
        <p:txBody>
          <a:bodyPr/>
          <a:lstStyle/>
          <a:p>
            <a:pPr eaLnBrk="1" hangingPunct="1"/>
            <a:r>
              <a:rPr lang="es-ES" sz="2000" b="1" smtClean="0">
                <a:cs typeface="Arial" charset="0"/>
              </a:rPr>
              <a:t>EL EFECTO DE LA DIVERSIFICACIÓN EN EL CASO DE ESTUDIO</a:t>
            </a:r>
          </a:p>
        </p:txBody>
      </p:sp>
      <p:sp>
        <p:nvSpPr>
          <p:cNvPr id="7" name="6 Rectángulo"/>
          <p:cNvSpPr/>
          <p:nvPr/>
        </p:nvSpPr>
        <p:spPr>
          <a:xfrm>
            <a:off x="71438" y="981075"/>
            <a:ext cx="2841625" cy="46196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9. Portafolio diversificado de forma ingenua</a:t>
            </a:r>
          </a:p>
        </p:txBody>
      </p:sp>
      <p:sp>
        <p:nvSpPr>
          <p:cNvPr id="13" name="12 Rectángulo"/>
          <p:cNvSpPr/>
          <p:nvPr/>
        </p:nvSpPr>
        <p:spPr>
          <a:xfrm>
            <a:off x="71438" y="4911725"/>
            <a:ext cx="3995737"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20" name="19 Rectángulo"/>
          <p:cNvSpPr/>
          <p:nvPr/>
        </p:nvSpPr>
        <p:spPr>
          <a:xfrm>
            <a:off x="3851275" y="981075"/>
            <a:ext cx="4719638" cy="276225"/>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10. Portafolios eficientes vs no eficientes</a:t>
            </a:r>
          </a:p>
        </p:txBody>
      </p:sp>
      <p:graphicFrame>
        <p:nvGraphicFramePr>
          <p:cNvPr id="20486" name="3 Objeto"/>
          <p:cNvGraphicFramePr>
            <a:graphicFrameLocks noChangeAspect="1"/>
          </p:cNvGraphicFramePr>
          <p:nvPr/>
        </p:nvGraphicFramePr>
        <p:xfrm>
          <a:off x="-2586038" y="4146550"/>
          <a:ext cx="8261351" cy="1276350"/>
        </p:xfrm>
        <a:graphic>
          <a:graphicData uri="http://schemas.openxmlformats.org/presentationml/2006/ole">
            <mc:AlternateContent xmlns:mc="http://schemas.openxmlformats.org/markup-compatibility/2006">
              <mc:Choice xmlns:v="urn:schemas-microsoft-com:vml" Requires="v">
                <p:oleObj spid="_x0000_s20496" name="Documento" r:id="rId5" imgW="5381176" imgH="839785" progId="Word.Document.12">
                  <p:embed/>
                </p:oleObj>
              </mc:Choice>
              <mc:Fallback>
                <p:oleObj name="Documento" r:id="rId5" imgW="5381176" imgH="839785" progId="Word.Document.12">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4146550"/>
                        <a:ext cx="82613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8" y="1628775"/>
            <a:ext cx="28416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1638300"/>
            <a:ext cx="478948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3932238" y="4622800"/>
            <a:ext cx="3995737"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autor de la investigación</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3 Título"/>
          <p:cNvSpPr>
            <a:spLocks noGrp="1"/>
          </p:cNvSpPr>
          <p:nvPr>
            <p:ph type="title"/>
          </p:nvPr>
        </p:nvSpPr>
        <p:spPr>
          <a:xfrm>
            <a:off x="0" y="0"/>
            <a:ext cx="9144000" cy="620713"/>
          </a:xfrm>
        </p:spPr>
        <p:txBody>
          <a:bodyPr/>
          <a:lstStyle/>
          <a:p>
            <a:pPr eaLnBrk="1" hangingPunct="1"/>
            <a:r>
              <a:rPr lang="es-ES" sz="2000" b="1" smtClean="0">
                <a:cs typeface="Arial" charset="0"/>
              </a:rPr>
              <a:t>PROBLEMA</a:t>
            </a:r>
          </a:p>
        </p:txBody>
      </p:sp>
      <p:graphicFrame>
        <p:nvGraphicFramePr>
          <p:cNvPr id="3075" name="1 Objeto"/>
          <p:cNvGraphicFramePr>
            <a:graphicFrameLocks noChangeAspect="1"/>
          </p:cNvGraphicFramePr>
          <p:nvPr/>
        </p:nvGraphicFramePr>
        <p:xfrm>
          <a:off x="1227138" y="896938"/>
          <a:ext cx="6689725" cy="2293937"/>
        </p:xfrm>
        <a:graphic>
          <a:graphicData uri="http://schemas.openxmlformats.org/presentationml/2006/ole">
            <mc:AlternateContent xmlns:mc="http://schemas.openxmlformats.org/markup-compatibility/2006">
              <mc:Choice xmlns:v="urn:schemas-microsoft-com:vml" Requires="v">
                <p:oleObj spid="_x0000_s3093" name="Documento" r:id="rId5" imgW="5381176" imgH="1844791" progId="Word.Document.12">
                  <p:embed/>
                </p:oleObj>
              </mc:Choice>
              <mc:Fallback>
                <p:oleObj name="Documento" r:id="rId5" imgW="5381176" imgH="1844791" progId="Word.Document.12">
                  <p:embed/>
                  <p:pic>
                    <p:nvPicPr>
                      <p:cNvPr id="0" name="1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138" y="896938"/>
                        <a:ext cx="668972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3 CuadroTexto"/>
          <p:cNvSpPr txBox="1"/>
          <p:nvPr/>
        </p:nvSpPr>
        <p:spPr>
          <a:xfrm>
            <a:off x="0" y="620713"/>
            <a:ext cx="9144000" cy="276225"/>
          </a:xfrm>
          <a:prstGeom prst="rect">
            <a:avLst/>
          </a:prstGeom>
          <a:noFill/>
        </p:spPr>
        <p:txBody>
          <a:bodyPr>
            <a:spAutoFit/>
          </a:bodyPr>
          <a:lstStyle/>
          <a:p>
            <a:pPr>
              <a:defRPr/>
            </a:pPr>
            <a:r>
              <a:rPr lang="es-ES" sz="1200" b="1" dirty="0">
                <a:latin typeface="+mn-lt"/>
              </a:rPr>
              <a:t>Tabla 1. Montos totales bursátiles negociados a nivel nacional en miles de dólares por tipo de renta</a:t>
            </a:r>
          </a:p>
        </p:txBody>
      </p:sp>
      <p:sp>
        <p:nvSpPr>
          <p:cNvPr id="6" name="5 CuadroTexto"/>
          <p:cNvSpPr txBox="1"/>
          <p:nvPr/>
        </p:nvSpPr>
        <p:spPr>
          <a:xfrm>
            <a:off x="0" y="2679700"/>
            <a:ext cx="9144000" cy="461963"/>
          </a:xfrm>
          <a:prstGeom prst="rect">
            <a:avLst/>
          </a:prstGeom>
          <a:noFill/>
        </p:spPr>
        <p:txBody>
          <a:bodyPr>
            <a:spAutoFit/>
          </a:bodyPr>
          <a:lstStyle/>
          <a:p>
            <a:pPr>
              <a:defRPr/>
            </a:pPr>
            <a:r>
              <a:rPr lang="es-ES" sz="1200" dirty="0">
                <a:latin typeface="+mn-lt"/>
              </a:rPr>
              <a:t>Fuente: Boletín mensual. Bolsa de Valores de Quito, Junio 2013</a:t>
            </a:r>
          </a:p>
          <a:p>
            <a:pPr>
              <a:defRPr/>
            </a:pPr>
            <a:r>
              <a:rPr lang="es-ES" sz="1200" dirty="0">
                <a:latin typeface="+mn-lt"/>
              </a:rPr>
              <a:t>Elaborado por: autor de la investigación</a:t>
            </a:r>
          </a:p>
        </p:txBody>
      </p:sp>
      <p:graphicFrame>
        <p:nvGraphicFramePr>
          <p:cNvPr id="3078" name="4 Objeto"/>
          <p:cNvGraphicFramePr>
            <a:graphicFrameLocks noChangeAspect="1"/>
          </p:cNvGraphicFramePr>
          <p:nvPr/>
        </p:nvGraphicFramePr>
        <p:xfrm>
          <a:off x="1225550" y="3654425"/>
          <a:ext cx="6692900" cy="2049463"/>
        </p:xfrm>
        <a:graphic>
          <a:graphicData uri="http://schemas.openxmlformats.org/presentationml/2006/ole">
            <mc:AlternateContent xmlns:mc="http://schemas.openxmlformats.org/markup-compatibility/2006">
              <mc:Choice xmlns:v="urn:schemas-microsoft-com:vml" Requires="v">
                <p:oleObj spid="_x0000_s3094" name="Documento" r:id="rId8" imgW="5381176" imgH="1647534" progId="Word.Document.12">
                  <p:embed/>
                </p:oleObj>
              </mc:Choice>
              <mc:Fallback>
                <p:oleObj name="Documento" r:id="rId8" imgW="5381176" imgH="1647534" progId="Word.Document.12">
                  <p:embed/>
                  <p:pic>
                    <p:nvPicPr>
                      <p:cNvPr id="0" name="4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3654425"/>
                        <a:ext cx="66929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7 CuadroTexto"/>
          <p:cNvSpPr txBox="1"/>
          <p:nvPr/>
        </p:nvSpPr>
        <p:spPr>
          <a:xfrm>
            <a:off x="0" y="3398838"/>
            <a:ext cx="9144000" cy="277812"/>
          </a:xfrm>
          <a:prstGeom prst="rect">
            <a:avLst/>
          </a:prstGeom>
          <a:noFill/>
        </p:spPr>
        <p:txBody>
          <a:bodyPr>
            <a:spAutoFit/>
          </a:bodyPr>
          <a:lstStyle/>
          <a:p>
            <a:pPr>
              <a:defRPr/>
            </a:pPr>
            <a:r>
              <a:rPr lang="es-ES" sz="1200" b="1" dirty="0">
                <a:latin typeface="+mn-lt"/>
              </a:rPr>
              <a:t>Tabla 2. Montos y porcentajes bursátiles negociados en la BVQ por sector</a:t>
            </a:r>
          </a:p>
        </p:txBody>
      </p:sp>
      <p:sp>
        <p:nvSpPr>
          <p:cNvPr id="9" name="8 CuadroTexto"/>
          <p:cNvSpPr txBox="1"/>
          <p:nvPr/>
        </p:nvSpPr>
        <p:spPr>
          <a:xfrm>
            <a:off x="0" y="5199063"/>
            <a:ext cx="9144000" cy="461962"/>
          </a:xfrm>
          <a:prstGeom prst="rect">
            <a:avLst/>
          </a:prstGeom>
          <a:noFill/>
        </p:spPr>
        <p:txBody>
          <a:bodyPr>
            <a:spAutoFit/>
          </a:bodyPr>
          <a:lstStyle/>
          <a:p>
            <a:pPr>
              <a:defRPr/>
            </a:pPr>
            <a:r>
              <a:rPr lang="es-ES" sz="1200" dirty="0">
                <a:latin typeface="+mn-lt"/>
              </a:rPr>
              <a:t>Fuente: Boletín mensual. Bolsa de Valores de Quito, Junio 2013</a:t>
            </a:r>
          </a:p>
          <a:p>
            <a:pPr>
              <a:defRPr/>
            </a:pPr>
            <a:r>
              <a:rPr lang="es-ES" sz="1200" dirty="0">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3 Título"/>
          <p:cNvSpPr>
            <a:spLocks noGrp="1"/>
          </p:cNvSpPr>
          <p:nvPr>
            <p:ph type="title"/>
          </p:nvPr>
        </p:nvSpPr>
        <p:spPr>
          <a:xfrm>
            <a:off x="0" y="0"/>
            <a:ext cx="9144000" cy="620713"/>
          </a:xfrm>
        </p:spPr>
        <p:txBody>
          <a:bodyPr/>
          <a:lstStyle/>
          <a:p>
            <a:pPr eaLnBrk="1" hangingPunct="1"/>
            <a:r>
              <a:rPr lang="es-ES" sz="2000" b="1" smtClean="0">
                <a:cs typeface="Arial" charset="0"/>
              </a:rPr>
              <a:t>CONCLUSIONES</a:t>
            </a:r>
          </a:p>
        </p:txBody>
      </p:sp>
      <p:sp>
        <p:nvSpPr>
          <p:cNvPr id="10" name="9 CuadroTexto"/>
          <p:cNvSpPr txBox="1"/>
          <p:nvPr/>
        </p:nvSpPr>
        <p:spPr>
          <a:xfrm>
            <a:off x="15875" y="620713"/>
            <a:ext cx="9144000" cy="5262562"/>
          </a:xfrm>
          <a:prstGeom prst="rect">
            <a:avLst/>
          </a:prstGeom>
          <a:noFill/>
        </p:spPr>
        <p:txBody>
          <a:bodyPr>
            <a:spAutoFit/>
          </a:bodyPr>
          <a:lstStyle/>
          <a:p>
            <a:pPr marL="285750" indent="-285750" algn="just">
              <a:buFont typeface="Arial" pitchFamily="34" charset="0"/>
              <a:buChar char="•"/>
              <a:defRPr/>
            </a:pPr>
            <a:r>
              <a:rPr lang="es-ES" sz="1600" dirty="0">
                <a:latin typeface="+mn-lt"/>
              </a:rPr>
              <a:t>El mercado de valores ecuatoriano es en esencia conservador,  en el cual los instrumentos financieros de renta variable como las acciones representan en promedio tan solo el 3% del total de las negociaciones bursátiles a nivel nacional.</a:t>
            </a:r>
          </a:p>
          <a:p>
            <a:pPr marL="285750" indent="-285750" algn="just">
              <a:buFont typeface="Arial" pitchFamily="34" charset="0"/>
              <a:buChar char="•"/>
              <a:defRPr/>
            </a:pPr>
            <a:r>
              <a:rPr lang="es-ES" sz="1600" dirty="0">
                <a:latin typeface="+mn-lt"/>
              </a:rPr>
              <a:t>En su mayoría, las empresas que se encuentran catalogadas como emisores de renta variable en la Bolsa de Valores de Quito presentan poca participación  en el mercado accionario. Pese a ello, de cuarenta y tres empresas inscritas en la Bolsa de Valores de Quito en calidad de emisores de renta variable, las empresas de La Favorita, Holding </a:t>
            </a:r>
            <a:r>
              <a:rPr lang="es-ES" sz="1600" dirty="0" err="1">
                <a:latin typeface="+mn-lt"/>
              </a:rPr>
              <a:t>Tonicorp</a:t>
            </a:r>
            <a:r>
              <a:rPr lang="es-ES" sz="1600" dirty="0">
                <a:latin typeface="+mn-lt"/>
              </a:rPr>
              <a:t> y </a:t>
            </a:r>
            <a:r>
              <a:rPr lang="es-ES" sz="1600" dirty="0" err="1">
                <a:latin typeface="+mn-lt"/>
              </a:rPr>
              <a:t>Holcim</a:t>
            </a:r>
            <a:r>
              <a:rPr lang="es-ES" sz="1600" dirty="0">
                <a:latin typeface="+mn-lt"/>
              </a:rPr>
              <a:t> Ecuador son las que mayor representatividad bursátil presentan.</a:t>
            </a:r>
          </a:p>
          <a:p>
            <a:pPr marL="285750" indent="-285750" algn="just">
              <a:buFont typeface="Arial" pitchFamily="34" charset="0"/>
              <a:buChar char="•"/>
              <a:defRPr/>
            </a:pPr>
            <a:r>
              <a:rPr lang="es-ES" sz="1600" dirty="0">
                <a:latin typeface="+mn-lt"/>
              </a:rPr>
              <a:t>Si bien en este estudio ha sido posible la aplicación del Modelo de Media-Varianza desarrollado por Harry </a:t>
            </a:r>
            <a:r>
              <a:rPr lang="es-ES" sz="1600" dirty="0" err="1">
                <a:latin typeface="+mn-lt"/>
              </a:rPr>
              <a:t>Markowitz</a:t>
            </a:r>
            <a:r>
              <a:rPr lang="es-ES" sz="1600" dirty="0">
                <a:latin typeface="+mn-lt"/>
              </a:rPr>
              <a:t>, se debe tener en consideración que el modelo como tal podría no ser aplicable con acciones cuyos emisores presentan un bajo nivel de presencia bursátil, debido a que la base de información necesaria para aplicar el modelo de Media-Varianza constituyen los precios de cotización de las acciones.</a:t>
            </a:r>
          </a:p>
          <a:p>
            <a:pPr marL="285750" indent="-285750" algn="just">
              <a:buFont typeface="Arial" pitchFamily="34" charset="0"/>
              <a:buChar char="•"/>
              <a:defRPr/>
            </a:pPr>
            <a:r>
              <a:rPr lang="es-ES" sz="1600" dirty="0">
                <a:latin typeface="+mn-lt"/>
              </a:rPr>
              <a:t>Dado que el modelo de Media-Varianza determina el riesgo y la rentabilidad de un portafolio de inversión considerando solo los precios de cotización de las acciones, los resultados que el modelo proporcione deben ser considerados como un indicador adicional más no único en la toma de decisiones de inversión.</a:t>
            </a:r>
          </a:p>
          <a:p>
            <a:pPr marL="285750" indent="-285750" algn="just">
              <a:buFont typeface="Arial" pitchFamily="34" charset="0"/>
              <a:buChar char="•"/>
              <a:defRPr/>
            </a:pPr>
            <a:r>
              <a:rPr lang="es-ES" sz="1600" dirty="0">
                <a:latin typeface="+mn-lt"/>
              </a:rPr>
              <a:t>La estructuración de portafolios de inversión eficientes constituye una herramienta de apoyo importante para el inversionista, ya que permiten evaluar diferentes escenarios de inversión en función del riesgo y la rentabilidad que presenten los activos en su conjunto, logrando diversificar el riesgo de su inversión con portafolios que se ajusten a su perfil y preferencias.</a:t>
            </a:r>
          </a:p>
        </p:txBody>
      </p:sp>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3 Título"/>
          <p:cNvSpPr>
            <a:spLocks noGrp="1"/>
          </p:cNvSpPr>
          <p:nvPr>
            <p:ph type="title"/>
          </p:nvPr>
        </p:nvSpPr>
        <p:spPr>
          <a:xfrm>
            <a:off x="0" y="0"/>
            <a:ext cx="9144000" cy="620713"/>
          </a:xfrm>
        </p:spPr>
        <p:txBody>
          <a:bodyPr/>
          <a:lstStyle/>
          <a:p>
            <a:pPr eaLnBrk="1" hangingPunct="1"/>
            <a:r>
              <a:rPr lang="es-ES" sz="2000" b="1" smtClean="0">
                <a:cs typeface="Arial" charset="0"/>
              </a:rPr>
              <a:t>RECOMENDACIONES</a:t>
            </a:r>
          </a:p>
        </p:txBody>
      </p:sp>
      <p:sp>
        <p:nvSpPr>
          <p:cNvPr id="10" name="9 CuadroTexto"/>
          <p:cNvSpPr txBox="1"/>
          <p:nvPr/>
        </p:nvSpPr>
        <p:spPr>
          <a:xfrm>
            <a:off x="15875" y="620713"/>
            <a:ext cx="9144000" cy="3786187"/>
          </a:xfrm>
          <a:prstGeom prst="rect">
            <a:avLst/>
          </a:prstGeom>
          <a:noFill/>
        </p:spPr>
        <p:txBody>
          <a:bodyPr>
            <a:spAutoFit/>
          </a:bodyPr>
          <a:lstStyle/>
          <a:p>
            <a:pPr marL="285750" indent="-285750" algn="just">
              <a:buFont typeface="Arial" pitchFamily="34" charset="0"/>
              <a:buChar char="•"/>
              <a:defRPr/>
            </a:pPr>
            <a:r>
              <a:rPr lang="es-ES" sz="1600" dirty="0">
                <a:latin typeface="+mn-lt"/>
              </a:rPr>
              <a:t>Evaluar la aplicabilidad del modelo Media-Varianza incluyendo además de las acciones ordinarias, otros instrumentos financieros.</a:t>
            </a:r>
          </a:p>
          <a:p>
            <a:pPr marL="285750" indent="-285750" algn="just">
              <a:buFont typeface="Arial" pitchFamily="34" charset="0"/>
              <a:buChar char="•"/>
              <a:defRPr/>
            </a:pPr>
            <a:r>
              <a:rPr lang="es-ES" sz="1600" dirty="0">
                <a:latin typeface="+mn-lt"/>
              </a:rPr>
              <a:t>Realizar estudios comparativos aplicados a la realidad del mercado de valores de Ecuador, que permitan contrastar la efectividad y los resultados del modelo de Media-Varianza con respecto a otros modelos de amplia difusión como: el CAPM, el modelo de Valoración de Opciones, el modelo del VAR, entre otros.</a:t>
            </a:r>
          </a:p>
          <a:p>
            <a:pPr marL="285750" indent="-285750" algn="just">
              <a:buFont typeface="Arial" pitchFamily="34" charset="0"/>
              <a:buChar char="•"/>
              <a:defRPr/>
            </a:pPr>
            <a:r>
              <a:rPr lang="es-ES" sz="1600" dirty="0">
                <a:latin typeface="+mn-lt"/>
              </a:rPr>
              <a:t>Profundizar la investigación en el mercado de valores ecuatoriano, con el objetivo de identificar las causas por las cuales en el mercado de valores local no se ha desarrollado la cultura bursátil con títulos y valores de renta variable, precisando los efectos con respecto al desarrollo del mercado accionario.</a:t>
            </a:r>
          </a:p>
          <a:p>
            <a:pPr marL="285750" indent="-285750" algn="just">
              <a:buFont typeface="Arial" pitchFamily="34" charset="0"/>
              <a:buChar char="•"/>
              <a:defRPr/>
            </a:pPr>
            <a:r>
              <a:rPr lang="es-ES" sz="1600" dirty="0">
                <a:latin typeface="+mn-lt"/>
              </a:rPr>
              <a:t>Por último, incentivar a nivel académico el estudio, investigación y análisis de temas relacionados, que permitan validar las teorías económico-financieras en países que como el nuestro presentan una economía con bajo desarrollo del mercado de valores, tomando en consideración que en su mayoría dichas teorías son creadas en países con economías desarrolladas.</a:t>
            </a:r>
          </a:p>
        </p:txBody>
      </p:sp>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2901974" y="2492896"/>
            <a:ext cx="3617080" cy="1200329"/>
          </a:xfrm>
          <a:prstGeom prst="rect">
            <a:avLst/>
          </a:prstGeom>
          <a:noFill/>
          <a:effectLst>
            <a:outerShdw blurRad="63500" sx="102000" sy="102000" algn="ctr" rotWithShape="0">
              <a:prstClr val="black">
                <a:alpha val="40000"/>
              </a:prstClr>
            </a:outerShdw>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rPr>
              <a:t>GRACIAS</a:t>
            </a: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3 Título"/>
          <p:cNvSpPr>
            <a:spLocks noGrp="1"/>
          </p:cNvSpPr>
          <p:nvPr>
            <p:ph type="title"/>
          </p:nvPr>
        </p:nvSpPr>
        <p:spPr>
          <a:xfrm>
            <a:off x="0" y="0"/>
            <a:ext cx="9144000" cy="620713"/>
          </a:xfrm>
        </p:spPr>
        <p:txBody>
          <a:bodyPr/>
          <a:lstStyle/>
          <a:p>
            <a:pPr eaLnBrk="1" hangingPunct="1"/>
            <a:r>
              <a:rPr lang="es-ES" sz="2000" b="1" smtClean="0">
                <a:cs typeface="Arial" charset="0"/>
              </a:rPr>
              <a:t>OBJETIVOS</a:t>
            </a:r>
          </a:p>
        </p:txBody>
      </p:sp>
      <p:sp>
        <p:nvSpPr>
          <p:cNvPr id="4" name="3 CuadroTexto"/>
          <p:cNvSpPr txBox="1"/>
          <p:nvPr/>
        </p:nvSpPr>
        <p:spPr>
          <a:xfrm>
            <a:off x="0" y="620713"/>
            <a:ext cx="9144000" cy="338137"/>
          </a:xfrm>
          <a:prstGeom prst="rect">
            <a:avLst/>
          </a:prstGeom>
          <a:noFill/>
        </p:spPr>
        <p:txBody>
          <a:bodyPr>
            <a:spAutoFit/>
          </a:bodyPr>
          <a:lstStyle/>
          <a:p>
            <a:pPr>
              <a:defRPr/>
            </a:pPr>
            <a:r>
              <a:rPr lang="es-ES" sz="1600" b="1" dirty="0">
                <a:latin typeface="+mn-lt"/>
              </a:rPr>
              <a:t>GENERAL</a:t>
            </a:r>
          </a:p>
        </p:txBody>
      </p:sp>
      <p:sp>
        <p:nvSpPr>
          <p:cNvPr id="6" name="5 CuadroTexto"/>
          <p:cNvSpPr txBox="1"/>
          <p:nvPr/>
        </p:nvSpPr>
        <p:spPr>
          <a:xfrm>
            <a:off x="0" y="1004888"/>
            <a:ext cx="9144000" cy="831850"/>
          </a:xfrm>
          <a:prstGeom prst="rect">
            <a:avLst/>
          </a:prstGeom>
          <a:noFill/>
        </p:spPr>
        <p:txBody>
          <a:bodyPr>
            <a:spAutoFit/>
          </a:bodyPr>
          <a:lstStyle/>
          <a:p>
            <a:pPr algn="just">
              <a:defRPr/>
            </a:pPr>
            <a:r>
              <a:rPr lang="es-ES" sz="1600" dirty="0">
                <a:latin typeface="+mn-lt"/>
              </a:rPr>
              <a:t>Validar la aplicabilidad del modelo Media-Varianza de </a:t>
            </a:r>
            <a:r>
              <a:rPr lang="es-ES" sz="1600" dirty="0" err="1">
                <a:latin typeface="+mn-lt"/>
              </a:rPr>
              <a:t>Markowitz</a:t>
            </a:r>
            <a:r>
              <a:rPr lang="es-ES" sz="1600" dirty="0">
                <a:latin typeface="+mn-lt"/>
              </a:rPr>
              <a:t> mediante la estructuración de un portafolio de inversión conformado por tres acciones representativas que coticen en la Bolsa de Valores de Quito.</a:t>
            </a:r>
          </a:p>
        </p:txBody>
      </p:sp>
      <p:sp>
        <p:nvSpPr>
          <p:cNvPr id="10" name="9 CuadroTexto"/>
          <p:cNvSpPr txBox="1"/>
          <p:nvPr/>
        </p:nvSpPr>
        <p:spPr>
          <a:xfrm>
            <a:off x="0" y="2276475"/>
            <a:ext cx="9144000" cy="339725"/>
          </a:xfrm>
          <a:prstGeom prst="rect">
            <a:avLst/>
          </a:prstGeom>
          <a:noFill/>
        </p:spPr>
        <p:txBody>
          <a:bodyPr>
            <a:spAutoFit/>
          </a:bodyPr>
          <a:lstStyle/>
          <a:p>
            <a:pPr>
              <a:defRPr/>
            </a:pPr>
            <a:r>
              <a:rPr lang="es-ES" sz="1600" b="1" dirty="0">
                <a:latin typeface="+mn-lt"/>
              </a:rPr>
              <a:t>ESPECÍFICOS</a:t>
            </a:r>
          </a:p>
        </p:txBody>
      </p:sp>
      <p:sp>
        <p:nvSpPr>
          <p:cNvPr id="11" name="10 CuadroTexto"/>
          <p:cNvSpPr txBox="1"/>
          <p:nvPr/>
        </p:nvSpPr>
        <p:spPr>
          <a:xfrm>
            <a:off x="0" y="2781300"/>
            <a:ext cx="9144000" cy="1570038"/>
          </a:xfrm>
          <a:prstGeom prst="rect">
            <a:avLst/>
          </a:prstGeom>
          <a:noFill/>
        </p:spPr>
        <p:txBody>
          <a:bodyPr>
            <a:spAutoFit/>
          </a:bodyPr>
          <a:lstStyle/>
          <a:p>
            <a:pPr marL="285750" indent="-285750" algn="just">
              <a:buFont typeface="Arial" pitchFamily="34" charset="0"/>
              <a:buChar char="•"/>
              <a:defRPr/>
            </a:pPr>
            <a:r>
              <a:rPr lang="es-ES" sz="1600" dirty="0">
                <a:latin typeface="+mn-lt"/>
              </a:rPr>
              <a:t>Analizar y seleccionar tres alternativas de inversión en acciones de emisores que coticen en la Bolsa de Valores de Quito.</a:t>
            </a:r>
          </a:p>
          <a:p>
            <a:pPr marL="285750" indent="-285750" algn="just">
              <a:buFont typeface="Arial" pitchFamily="34" charset="0"/>
              <a:buChar char="•"/>
              <a:defRPr/>
            </a:pPr>
            <a:r>
              <a:rPr lang="es-ES" sz="1600" dirty="0">
                <a:latin typeface="+mn-lt"/>
              </a:rPr>
              <a:t>Estructurar un portafolio óptimo de inversión con acciones previamente seleccionadas aplicando el modelo media varianza.</a:t>
            </a:r>
          </a:p>
          <a:p>
            <a:pPr marL="285750" indent="-285750" algn="just">
              <a:buFont typeface="Arial" pitchFamily="34" charset="0"/>
              <a:buChar char="•"/>
              <a:defRPr/>
            </a:pPr>
            <a:r>
              <a:rPr lang="es-ES" sz="1600" dirty="0">
                <a:latin typeface="+mn-lt"/>
              </a:rPr>
              <a:t>Analizar el comportamiento del riesgo, rendimiento y estructura del portafolio de inversión, en función de los perfiles agresivo, moderado y conservador del inversionista</a:t>
            </a: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3 Título"/>
          <p:cNvSpPr>
            <a:spLocks noGrp="1"/>
          </p:cNvSpPr>
          <p:nvPr>
            <p:ph type="title"/>
          </p:nvPr>
        </p:nvSpPr>
        <p:spPr>
          <a:xfrm>
            <a:off x="0" y="0"/>
            <a:ext cx="9144000" cy="620713"/>
          </a:xfrm>
        </p:spPr>
        <p:txBody>
          <a:bodyPr/>
          <a:lstStyle/>
          <a:p>
            <a:pPr eaLnBrk="1" hangingPunct="1"/>
            <a:r>
              <a:rPr lang="es-ES" sz="2000" b="1" smtClean="0">
                <a:cs typeface="Arial" charset="0"/>
              </a:rPr>
              <a:t>JUSTIFICACIÓN</a:t>
            </a:r>
          </a:p>
        </p:txBody>
      </p:sp>
      <p:sp>
        <p:nvSpPr>
          <p:cNvPr id="6" name="5 CuadroTexto"/>
          <p:cNvSpPr txBox="1"/>
          <p:nvPr/>
        </p:nvSpPr>
        <p:spPr>
          <a:xfrm>
            <a:off x="0" y="1546225"/>
            <a:ext cx="9144000" cy="3538538"/>
          </a:xfrm>
          <a:prstGeom prst="rect">
            <a:avLst/>
          </a:prstGeom>
          <a:noFill/>
        </p:spPr>
        <p:txBody>
          <a:bodyPr>
            <a:spAutoFit/>
          </a:bodyPr>
          <a:lstStyle/>
          <a:p>
            <a:pPr marL="285750" indent="-285750" algn="just">
              <a:buFont typeface="Arial" pitchFamily="34" charset="0"/>
              <a:buChar char="•"/>
              <a:defRPr/>
            </a:pPr>
            <a:r>
              <a:rPr lang="es-ES" sz="1600" dirty="0">
                <a:latin typeface="+mn-lt"/>
              </a:rPr>
              <a:t>El modelo de Media-Varianza creado por Harry </a:t>
            </a:r>
            <a:r>
              <a:rPr lang="es-ES" sz="1600" dirty="0" err="1">
                <a:latin typeface="+mn-lt"/>
              </a:rPr>
              <a:t>Markowitz</a:t>
            </a:r>
            <a:r>
              <a:rPr lang="es-ES" sz="1600" dirty="0">
                <a:latin typeface="+mn-lt"/>
              </a:rPr>
              <a:t> significó un gran avance en materia de inversiones financieras, de ahí que se constituye como el fundamento de la Teoría Moderna de Portafolios, por lo cual debe ser estudiado, aplicado y validado por los centros de investigación científica en la universidades y demás institutos de estudio relacionados al área económica-financiera.</a:t>
            </a:r>
          </a:p>
          <a:p>
            <a:pPr algn="just">
              <a:defRPr/>
            </a:pPr>
            <a:endParaRPr lang="es-ES" sz="1600" dirty="0">
              <a:latin typeface="+mn-lt"/>
            </a:endParaRPr>
          </a:p>
          <a:p>
            <a:pPr marL="285750" indent="-285750" algn="just">
              <a:buFont typeface="Arial" pitchFamily="34" charset="0"/>
              <a:buChar char="•"/>
              <a:defRPr/>
            </a:pPr>
            <a:r>
              <a:rPr lang="es-ES" sz="1600" dirty="0">
                <a:latin typeface="+mn-lt"/>
              </a:rPr>
              <a:t>El conocimiento y aplicación de este modelo es de especial importancia para los inversionistas y administradores de fondos, a fin de que cuenten con una herramienta adicional que les permita estructurar sus inversiones en función de su perfil y objetivos financieros.</a:t>
            </a:r>
          </a:p>
          <a:p>
            <a:pPr algn="just">
              <a:defRPr/>
            </a:pPr>
            <a:endParaRPr lang="es-ES" sz="1600" dirty="0">
              <a:latin typeface="+mn-lt"/>
            </a:endParaRPr>
          </a:p>
          <a:p>
            <a:pPr marL="285750" indent="-285750" algn="just">
              <a:buFont typeface="Arial" pitchFamily="34" charset="0"/>
              <a:buChar char="•"/>
              <a:defRPr/>
            </a:pPr>
            <a:r>
              <a:rPr lang="es-ES" sz="1600" dirty="0">
                <a:latin typeface="+mn-lt"/>
              </a:rPr>
              <a:t>Los mercados bursátiles no son estáticos ni uniformes, lo cual significa que presentan características y comportamientos diferentes para cada economía en función del escenario en el cual se desarrollan; por lo cual es necesario validar su aplicabilidad en la estructuración de portafolios de inversión con acciones que coticen en el mercado de valores ecuatoriano.</a:t>
            </a: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3 Título"/>
          <p:cNvSpPr>
            <a:spLocks noGrp="1"/>
          </p:cNvSpPr>
          <p:nvPr>
            <p:ph type="title"/>
          </p:nvPr>
        </p:nvSpPr>
        <p:spPr>
          <a:xfrm>
            <a:off x="0" y="0"/>
            <a:ext cx="9144000" cy="620713"/>
          </a:xfrm>
        </p:spPr>
        <p:txBody>
          <a:bodyPr/>
          <a:lstStyle/>
          <a:p>
            <a:pPr eaLnBrk="1" hangingPunct="1"/>
            <a:r>
              <a:rPr lang="es-ES" sz="2000" b="1" smtClean="0">
                <a:cs typeface="Arial" charset="0"/>
              </a:rPr>
              <a:t>METODOLOGÍA</a:t>
            </a:r>
          </a:p>
        </p:txBody>
      </p:sp>
      <p:graphicFrame>
        <p:nvGraphicFramePr>
          <p:cNvPr id="4" name="3 Tabla"/>
          <p:cNvGraphicFramePr>
            <a:graphicFrameLocks noGrp="1"/>
          </p:cNvGraphicFramePr>
          <p:nvPr/>
        </p:nvGraphicFramePr>
        <p:xfrm>
          <a:off x="0" y="765175"/>
          <a:ext cx="9144000" cy="2840038"/>
        </p:xfrm>
        <a:graphic>
          <a:graphicData uri="http://schemas.openxmlformats.org/drawingml/2006/table">
            <a:tbl>
              <a:tblPr firstRow="1" bandRow="1">
                <a:tableStyleId>{8799B23B-EC83-4686-B30A-512413B5E67A}</a:tableStyleId>
              </a:tblPr>
              <a:tblGrid>
                <a:gridCol w="4572000"/>
                <a:gridCol w="4572000"/>
              </a:tblGrid>
              <a:tr h="370882">
                <a:tc>
                  <a:txBody>
                    <a:bodyPr/>
                    <a:lstStyle/>
                    <a:p>
                      <a:r>
                        <a:rPr lang="es-ES" sz="1600" dirty="0" smtClean="0"/>
                        <a:t>Enfoque del estudio:</a:t>
                      </a:r>
                      <a:endParaRPr lang="es-ES" sz="1600" dirty="0"/>
                    </a:p>
                  </a:txBody>
                  <a:tcPr marT="45725" marB="45725"/>
                </a:tc>
                <a:tc>
                  <a:txBody>
                    <a:bodyPr/>
                    <a:lstStyle/>
                    <a:p>
                      <a:pPr algn="just"/>
                      <a:r>
                        <a:rPr lang="es-ES" sz="1600" b="0" dirty="0" smtClean="0"/>
                        <a:t>Cuantitativo</a:t>
                      </a:r>
                      <a:endParaRPr lang="es-ES" sz="1600" b="0" dirty="0"/>
                    </a:p>
                  </a:txBody>
                  <a:tcPr marT="45725" marB="45725"/>
                </a:tc>
              </a:tr>
              <a:tr h="823052">
                <a:tc>
                  <a:txBody>
                    <a:bodyPr/>
                    <a:lstStyle/>
                    <a:p>
                      <a:r>
                        <a:rPr lang="es-ES" sz="1600" b="1" dirty="0" smtClean="0"/>
                        <a:t>Tipo de estudio:</a:t>
                      </a:r>
                      <a:endParaRPr lang="es-ES" sz="1600" b="1" dirty="0"/>
                    </a:p>
                  </a:txBody>
                  <a:tcPr marT="45725" marB="45725"/>
                </a:tc>
                <a:tc>
                  <a:txBody>
                    <a:bodyPr/>
                    <a:lstStyle/>
                    <a:p>
                      <a:pPr marL="285750" indent="-285750" algn="just">
                        <a:buFont typeface="Arial" pitchFamily="34" charset="0"/>
                        <a:buChar char="•"/>
                      </a:pPr>
                      <a:r>
                        <a:rPr lang="es-ES" sz="1600" dirty="0" smtClean="0"/>
                        <a:t>Correlacional</a:t>
                      </a:r>
                    </a:p>
                    <a:p>
                      <a:pPr marL="285750" indent="-285750" algn="just">
                        <a:buFont typeface="Arial" pitchFamily="34" charset="0"/>
                        <a:buChar char="•"/>
                      </a:pPr>
                      <a:r>
                        <a:rPr lang="es-ES" sz="1600" dirty="0" smtClean="0"/>
                        <a:t>Documental</a:t>
                      </a:r>
                    </a:p>
                    <a:p>
                      <a:pPr marL="285750" indent="-285750" algn="just">
                        <a:buFont typeface="Arial" pitchFamily="34" charset="0"/>
                        <a:buChar char="•"/>
                      </a:pPr>
                      <a:r>
                        <a:rPr lang="es-ES" sz="1600" dirty="0" smtClean="0"/>
                        <a:t>Exploratorio</a:t>
                      </a:r>
                      <a:endParaRPr lang="es-ES" sz="1600" dirty="0"/>
                    </a:p>
                  </a:txBody>
                  <a:tcPr marT="45725" marB="45725"/>
                </a:tc>
              </a:tr>
              <a:tr h="823052">
                <a:tc>
                  <a:txBody>
                    <a:bodyPr/>
                    <a:lstStyle/>
                    <a:p>
                      <a:r>
                        <a:rPr lang="es-ES" sz="1600" b="1" dirty="0" smtClean="0"/>
                        <a:t>Técnicas e instrumentos de</a:t>
                      </a:r>
                      <a:r>
                        <a:rPr lang="es-ES" sz="1600" b="1" baseline="0" dirty="0" smtClean="0"/>
                        <a:t> recolección de la información:</a:t>
                      </a:r>
                      <a:endParaRPr lang="es-ES" sz="1600" b="1" dirty="0"/>
                    </a:p>
                  </a:txBody>
                  <a:tcPr marT="45725" marB="45725"/>
                </a:tc>
                <a:tc>
                  <a:txBody>
                    <a:bodyPr/>
                    <a:lstStyle/>
                    <a:p>
                      <a:pPr marL="285750" indent="-285750" algn="just">
                        <a:buFont typeface="Arial" pitchFamily="34" charset="0"/>
                        <a:buChar char="•"/>
                      </a:pPr>
                      <a:r>
                        <a:rPr lang="es-ES" sz="1600" dirty="0" smtClean="0"/>
                        <a:t>Fuentes</a:t>
                      </a:r>
                      <a:r>
                        <a:rPr lang="es-ES" sz="1600" baseline="0" dirty="0" smtClean="0"/>
                        <a:t> documentales y estadísticas</a:t>
                      </a:r>
                    </a:p>
                    <a:p>
                      <a:pPr marL="285750" indent="-285750" algn="just">
                        <a:buFont typeface="Arial" pitchFamily="34" charset="0"/>
                        <a:buChar char="•"/>
                      </a:pPr>
                      <a:r>
                        <a:rPr lang="es-ES" sz="1600" baseline="0" dirty="0" smtClean="0"/>
                        <a:t>La observación</a:t>
                      </a:r>
                    </a:p>
                    <a:p>
                      <a:pPr marL="285750" indent="-285750" algn="just">
                        <a:buFont typeface="Arial" pitchFamily="34" charset="0"/>
                        <a:buChar char="•"/>
                      </a:pPr>
                      <a:r>
                        <a:rPr lang="es-ES" sz="1600" baseline="0" dirty="0" smtClean="0"/>
                        <a:t>Muestreo </a:t>
                      </a:r>
                      <a:r>
                        <a:rPr lang="es-ES" sz="1600" baseline="0" dirty="0" err="1" smtClean="0"/>
                        <a:t>pseudoaleatorio</a:t>
                      </a:r>
                      <a:r>
                        <a:rPr lang="es-ES" sz="1600" baseline="0" dirty="0" smtClean="0"/>
                        <a:t> intencional</a:t>
                      </a:r>
                      <a:endParaRPr lang="es-ES" sz="1600" dirty="0"/>
                    </a:p>
                  </a:txBody>
                  <a:tcPr marT="45725" marB="45725"/>
                </a:tc>
              </a:tr>
              <a:tr h="823052">
                <a:tc>
                  <a:txBody>
                    <a:bodyPr/>
                    <a:lstStyle/>
                    <a:p>
                      <a:r>
                        <a:rPr lang="es-ES" sz="1600" b="1" dirty="0" smtClean="0"/>
                        <a:t>Tratamiento de la información:</a:t>
                      </a:r>
                      <a:endParaRPr lang="es-ES" sz="1600" b="1" dirty="0"/>
                    </a:p>
                  </a:txBody>
                  <a:tcPr marT="45725" marB="45725"/>
                </a:tc>
                <a:tc>
                  <a:txBody>
                    <a:bodyPr/>
                    <a:lstStyle/>
                    <a:p>
                      <a:pPr marL="285750" indent="-285750" algn="just">
                        <a:buFont typeface="Arial" pitchFamily="34" charset="0"/>
                        <a:buChar char="•"/>
                      </a:pPr>
                      <a:r>
                        <a:rPr lang="es-ES" sz="1600" dirty="0" smtClean="0"/>
                        <a:t>Presentación: Normas APA 6ta edición.</a:t>
                      </a:r>
                    </a:p>
                    <a:p>
                      <a:pPr marL="285750" indent="-285750" algn="just">
                        <a:buFont typeface="Arial" pitchFamily="34" charset="0"/>
                        <a:buChar char="•"/>
                      </a:pPr>
                      <a:r>
                        <a:rPr lang="es-ES" sz="1600" dirty="0" smtClean="0"/>
                        <a:t>Procesamiento: Microsoft Excel 2010 – Complemento Solver</a:t>
                      </a:r>
                      <a:endParaRPr lang="es-ES" sz="1600" dirty="0"/>
                    </a:p>
                  </a:txBody>
                  <a:tcPr marT="45725" marB="45725"/>
                </a:tc>
              </a:tr>
            </a:tbl>
          </a:graphicData>
        </a:graphic>
      </p:graphicFrame>
      <p:graphicFrame>
        <p:nvGraphicFramePr>
          <p:cNvPr id="5" name="4 Tabla"/>
          <p:cNvGraphicFramePr>
            <a:graphicFrameLocks noGrp="1"/>
          </p:cNvGraphicFramePr>
          <p:nvPr/>
        </p:nvGraphicFramePr>
        <p:xfrm>
          <a:off x="0" y="4049713"/>
          <a:ext cx="9144000" cy="1482724"/>
        </p:xfrm>
        <a:graphic>
          <a:graphicData uri="http://schemas.openxmlformats.org/drawingml/2006/table">
            <a:tbl>
              <a:tblPr firstRow="1" bandRow="1">
                <a:tableStyleId>{8799B23B-EC83-4686-B30A-512413B5E67A}</a:tableStyleId>
              </a:tblPr>
              <a:tblGrid>
                <a:gridCol w="4572000"/>
                <a:gridCol w="4572000"/>
              </a:tblGrid>
              <a:tr h="370681">
                <a:tc gridSpan="2">
                  <a:txBody>
                    <a:bodyPr/>
                    <a:lstStyle/>
                    <a:p>
                      <a:pPr algn="ctr"/>
                      <a:r>
                        <a:rPr lang="es-ES" sz="1800" b="1" dirty="0" smtClean="0"/>
                        <a:t>DELIMITACIÓN</a:t>
                      </a:r>
                      <a:r>
                        <a:rPr lang="es-ES" sz="1800" b="1" baseline="0" dirty="0" smtClean="0"/>
                        <a:t> Y ALCANCE</a:t>
                      </a:r>
                      <a:endParaRPr lang="es-ES" sz="1800" b="1" dirty="0"/>
                    </a:p>
                  </a:txBody>
                  <a:tcPr marT="45700" marB="45700"/>
                </a:tc>
                <a:tc hMerge="1">
                  <a:txBody>
                    <a:bodyPr/>
                    <a:lstStyle/>
                    <a:p>
                      <a:pPr algn="just"/>
                      <a:endParaRPr lang="es-ES" sz="1600" b="0" dirty="0"/>
                    </a:p>
                  </a:txBody>
                  <a:tcPr/>
                </a:tc>
              </a:tr>
              <a:tr h="370681">
                <a:tc>
                  <a:txBody>
                    <a:bodyPr/>
                    <a:lstStyle/>
                    <a:p>
                      <a:r>
                        <a:rPr lang="es-ES" sz="1600" b="1" dirty="0" smtClean="0"/>
                        <a:t>Delimitación espacial:</a:t>
                      </a:r>
                      <a:endParaRPr lang="es-ES" sz="1600" b="1" dirty="0"/>
                    </a:p>
                  </a:txBody>
                  <a:tcPr marT="45700" marB="45700"/>
                </a:tc>
                <a:tc>
                  <a:txBody>
                    <a:bodyPr/>
                    <a:lstStyle/>
                    <a:p>
                      <a:pPr marL="0" indent="0" algn="just">
                        <a:buFont typeface="Arial" pitchFamily="34" charset="0"/>
                        <a:buNone/>
                      </a:pPr>
                      <a:r>
                        <a:rPr lang="es-ES" sz="1600" dirty="0" smtClean="0"/>
                        <a:t>Cotización</a:t>
                      </a:r>
                      <a:r>
                        <a:rPr lang="es-ES" sz="1600" baseline="0" dirty="0" smtClean="0"/>
                        <a:t> histórica de las acciones en la BVQ</a:t>
                      </a:r>
                      <a:endParaRPr lang="es-ES" sz="1600" dirty="0"/>
                    </a:p>
                  </a:txBody>
                  <a:tcPr marT="45700" marB="45700"/>
                </a:tc>
              </a:tr>
              <a:tr h="370681">
                <a:tc>
                  <a:txBody>
                    <a:bodyPr/>
                    <a:lstStyle/>
                    <a:p>
                      <a:r>
                        <a:rPr lang="es-ES" sz="1600" b="1" dirty="0" smtClean="0"/>
                        <a:t>Delimitación en</a:t>
                      </a:r>
                      <a:r>
                        <a:rPr lang="es-ES" sz="1600" b="1" baseline="0" dirty="0" smtClean="0"/>
                        <a:t> tiempo:</a:t>
                      </a:r>
                      <a:endParaRPr lang="es-ES" sz="1600" b="1" dirty="0"/>
                    </a:p>
                  </a:txBody>
                  <a:tcPr marT="45700" marB="45700"/>
                </a:tc>
                <a:tc>
                  <a:txBody>
                    <a:bodyPr/>
                    <a:lstStyle/>
                    <a:p>
                      <a:pPr marL="0" indent="0" algn="just">
                        <a:buFont typeface="Arial" pitchFamily="34" charset="0"/>
                        <a:buNone/>
                      </a:pPr>
                      <a:r>
                        <a:rPr lang="es-ES" sz="1600" dirty="0" smtClean="0"/>
                        <a:t>2011</a:t>
                      </a:r>
                      <a:r>
                        <a:rPr lang="es-ES" sz="1600" baseline="0" dirty="0" smtClean="0"/>
                        <a:t> – 2013 </a:t>
                      </a:r>
                      <a:endParaRPr lang="es-ES" sz="1600" dirty="0"/>
                    </a:p>
                  </a:txBody>
                  <a:tcPr marT="45700" marB="45700"/>
                </a:tc>
              </a:tr>
              <a:tr h="370681">
                <a:tc>
                  <a:txBody>
                    <a:bodyPr/>
                    <a:lstStyle/>
                    <a:p>
                      <a:r>
                        <a:rPr lang="es-ES" sz="1600" b="1" dirty="0" smtClean="0"/>
                        <a:t>Delimitación</a:t>
                      </a:r>
                      <a:r>
                        <a:rPr lang="es-ES" sz="1600" b="1" baseline="0" dirty="0" smtClean="0"/>
                        <a:t> metodológica:</a:t>
                      </a:r>
                      <a:endParaRPr lang="es-ES" sz="1600" b="1" dirty="0"/>
                    </a:p>
                  </a:txBody>
                  <a:tcPr marT="45700" marB="45700"/>
                </a:tc>
                <a:tc>
                  <a:txBody>
                    <a:bodyPr/>
                    <a:lstStyle/>
                    <a:p>
                      <a:pPr marL="0" indent="0" algn="just">
                        <a:buFont typeface="Arial" pitchFamily="34" charset="0"/>
                        <a:buNone/>
                      </a:pPr>
                      <a:r>
                        <a:rPr lang="es-ES" sz="1600" dirty="0" smtClean="0"/>
                        <a:t>Modelo</a:t>
                      </a:r>
                      <a:r>
                        <a:rPr lang="es-ES" sz="1600" baseline="0" dirty="0" smtClean="0"/>
                        <a:t> Media-Varianza de Harry Markowitz</a:t>
                      </a:r>
                      <a:endParaRPr lang="es-ES" sz="1600" dirty="0"/>
                    </a:p>
                  </a:txBody>
                  <a:tcPr marT="45700" marB="45700"/>
                </a:tc>
              </a:tr>
            </a:tbl>
          </a:graphicData>
        </a:graphic>
      </p:graphicFrame>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3 Título"/>
          <p:cNvSpPr>
            <a:spLocks noGrp="1"/>
          </p:cNvSpPr>
          <p:nvPr>
            <p:ph type="title"/>
          </p:nvPr>
        </p:nvSpPr>
        <p:spPr>
          <a:xfrm>
            <a:off x="0" y="0"/>
            <a:ext cx="9144000" cy="620713"/>
          </a:xfrm>
        </p:spPr>
        <p:txBody>
          <a:bodyPr/>
          <a:lstStyle/>
          <a:p>
            <a:pPr eaLnBrk="1" hangingPunct="1"/>
            <a:r>
              <a:rPr lang="es-ES" sz="2000" b="1" smtClean="0">
                <a:cs typeface="Arial" charset="0"/>
              </a:rPr>
              <a:t>TERMINOLOGÍA BÁSICA</a:t>
            </a:r>
          </a:p>
        </p:txBody>
      </p:sp>
      <p:sp>
        <p:nvSpPr>
          <p:cNvPr id="6" name="5 Pentágono"/>
          <p:cNvSpPr/>
          <p:nvPr/>
        </p:nvSpPr>
        <p:spPr>
          <a:xfrm>
            <a:off x="539750" y="1125538"/>
            <a:ext cx="3527425" cy="719137"/>
          </a:xfrm>
          <a:prstGeom prst="homePlat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1600" b="1" dirty="0"/>
              <a:t>VARIANZA</a:t>
            </a:r>
          </a:p>
        </p:txBody>
      </p:sp>
      <p:sp>
        <p:nvSpPr>
          <p:cNvPr id="7" name="6 Pentágono"/>
          <p:cNvSpPr/>
          <p:nvPr/>
        </p:nvSpPr>
        <p:spPr>
          <a:xfrm>
            <a:off x="539750" y="2205038"/>
            <a:ext cx="3527425" cy="719137"/>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600" b="1" dirty="0"/>
              <a:t>DESVIACIÓN ESTÁNDAR</a:t>
            </a:r>
          </a:p>
        </p:txBody>
      </p:sp>
      <p:sp>
        <p:nvSpPr>
          <p:cNvPr id="8" name="7 Pentágono"/>
          <p:cNvSpPr/>
          <p:nvPr/>
        </p:nvSpPr>
        <p:spPr>
          <a:xfrm>
            <a:off x="539750" y="3716338"/>
            <a:ext cx="3527425" cy="720725"/>
          </a:xfrm>
          <a:prstGeom prst="homePlate">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1600" b="1" dirty="0"/>
              <a:t>COVARIANZA</a:t>
            </a:r>
          </a:p>
        </p:txBody>
      </p:sp>
      <p:sp>
        <p:nvSpPr>
          <p:cNvPr id="9" name="8 Pentágono"/>
          <p:cNvSpPr/>
          <p:nvPr/>
        </p:nvSpPr>
        <p:spPr>
          <a:xfrm>
            <a:off x="539750" y="4797425"/>
            <a:ext cx="3527425" cy="719138"/>
          </a:xfrm>
          <a:prstGeom prst="homePlate">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s-ES" sz="1600" b="1" dirty="0"/>
              <a:t>COEFICIENTE DE CORRELACIÓN</a:t>
            </a:r>
          </a:p>
        </p:txBody>
      </p:sp>
      <p:sp>
        <p:nvSpPr>
          <p:cNvPr id="10" name="9 Heptágono"/>
          <p:cNvSpPr>
            <a:spLocks noRot="1" noChangeAspect="1" noMove="1" noResize="1" noEditPoints="1" noAdjustHandles="1" noChangeArrowheads="1" noChangeShapeType="1" noTextEdit="1"/>
          </p:cNvSpPr>
          <p:nvPr/>
        </p:nvSpPr>
        <p:spPr>
          <a:xfrm>
            <a:off x="4427984" y="1124744"/>
            <a:ext cx="792088" cy="720080"/>
          </a:xfrm>
          <a:prstGeom prst="heptagon">
            <a:avLst/>
          </a:prstGeom>
          <a:blipFill rotWithShape="1">
            <a:blip r:embed="rId3"/>
            <a:stretch>
              <a:fillRect/>
            </a:stretch>
          </a:blipFill>
          <a:ln>
            <a:noFill/>
          </a:ln>
        </p:spPr>
        <p:txBody>
          <a:bodyPr/>
          <a:lstStyle/>
          <a:p>
            <a:pPr>
              <a:defRPr/>
            </a:pPr>
            <a:r>
              <a:rPr lang="es-ES">
                <a:noFill/>
              </a:rPr>
              <a:t> </a:t>
            </a:r>
          </a:p>
        </p:txBody>
      </p:sp>
      <p:sp>
        <p:nvSpPr>
          <p:cNvPr id="11" name="10 Heptágono"/>
          <p:cNvSpPr>
            <a:spLocks noRot="1" noChangeAspect="1" noMove="1" noResize="1" noEditPoints="1" noAdjustHandles="1" noChangeArrowheads="1" noChangeShapeType="1" noTextEdit="1"/>
          </p:cNvSpPr>
          <p:nvPr/>
        </p:nvSpPr>
        <p:spPr>
          <a:xfrm>
            <a:off x="4427984" y="2204864"/>
            <a:ext cx="792088" cy="720080"/>
          </a:xfrm>
          <a:prstGeom prst="heptagon">
            <a:avLst/>
          </a:prstGeom>
          <a:blipFill rotWithShape="1">
            <a:blip r:embed="rId4"/>
            <a:stretch>
              <a:fillRect/>
            </a:stretch>
          </a:blipFill>
          <a:ln>
            <a:noFill/>
          </a:ln>
        </p:spPr>
        <p:txBody>
          <a:bodyPr/>
          <a:lstStyle/>
          <a:p>
            <a:pPr>
              <a:defRPr/>
            </a:pPr>
            <a:r>
              <a:rPr lang="es-ES">
                <a:noFill/>
              </a:rPr>
              <a:t> </a:t>
            </a:r>
          </a:p>
        </p:txBody>
      </p:sp>
      <p:sp>
        <p:nvSpPr>
          <p:cNvPr id="12" name="11 Heptágono"/>
          <p:cNvSpPr>
            <a:spLocks noRot="1" noChangeAspect="1" noMove="1" noResize="1" noEditPoints="1" noAdjustHandles="1" noChangeArrowheads="1" noChangeShapeType="1" noTextEdit="1"/>
          </p:cNvSpPr>
          <p:nvPr/>
        </p:nvSpPr>
        <p:spPr>
          <a:xfrm>
            <a:off x="4427984" y="3717032"/>
            <a:ext cx="792088" cy="720080"/>
          </a:xfrm>
          <a:prstGeom prst="heptagon">
            <a:avLst/>
          </a:prstGeom>
          <a:blipFill rotWithShape="1">
            <a:blip r:embed="rId5"/>
            <a:stretch>
              <a:fillRect/>
            </a:stretch>
          </a:blipFill>
          <a:ln>
            <a:noFill/>
          </a:ln>
        </p:spPr>
        <p:txBody>
          <a:bodyPr/>
          <a:lstStyle/>
          <a:p>
            <a:pPr>
              <a:defRPr/>
            </a:pPr>
            <a:r>
              <a:rPr lang="es-ES">
                <a:noFill/>
              </a:rPr>
              <a:t> </a:t>
            </a:r>
          </a:p>
        </p:txBody>
      </p:sp>
      <p:sp>
        <p:nvSpPr>
          <p:cNvPr id="13" name="12 Heptágono"/>
          <p:cNvSpPr>
            <a:spLocks noRot="1" noChangeAspect="1" noMove="1" noResize="1" noEditPoints="1" noAdjustHandles="1" noChangeArrowheads="1" noChangeShapeType="1" noTextEdit="1"/>
          </p:cNvSpPr>
          <p:nvPr/>
        </p:nvSpPr>
        <p:spPr>
          <a:xfrm>
            <a:off x="4427073" y="4797152"/>
            <a:ext cx="792088" cy="720080"/>
          </a:xfrm>
          <a:prstGeom prst="heptagon">
            <a:avLst/>
          </a:prstGeom>
          <a:blipFill rotWithShape="1">
            <a:blip r:embed="rId6"/>
            <a:stretch>
              <a:fillRect/>
            </a:stretch>
          </a:blipFill>
          <a:ln>
            <a:noFill/>
          </a:ln>
        </p:spPr>
        <p:txBody>
          <a:bodyPr/>
          <a:lstStyle/>
          <a:p>
            <a:pPr>
              <a:defRPr/>
            </a:pPr>
            <a:r>
              <a:rPr lang="es-ES">
                <a:noFill/>
              </a:rPr>
              <a:t> </a:t>
            </a:r>
          </a:p>
        </p:txBody>
      </p:sp>
      <p:sp>
        <p:nvSpPr>
          <p:cNvPr id="7179" name="13 CuadroTexto"/>
          <p:cNvSpPr txBox="1">
            <a:spLocks noChangeArrowheads="1"/>
          </p:cNvSpPr>
          <p:nvPr/>
        </p:nvSpPr>
        <p:spPr bwMode="auto">
          <a:xfrm>
            <a:off x="5724525" y="1844675"/>
            <a:ext cx="273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a:t>Medidas de dispersión</a:t>
            </a:r>
          </a:p>
        </p:txBody>
      </p:sp>
      <p:sp>
        <p:nvSpPr>
          <p:cNvPr id="7180" name="14 CuadroTexto"/>
          <p:cNvSpPr txBox="1">
            <a:spLocks noChangeArrowheads="1"/>
          </p:cNvSpPr>
          <p:nvPr/>
        </p:nvSpPr>
        <p:spPr bwMode="auto">
          <a:xfrm>
            <a:off x="5741988" y="42926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ES"/>
              <a:t>Medidas de dependencia lineal</a:t>
            </a:r>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3 Título"/>
          <p:cNvSpPr>
            <a:spLocks noGrp="1"/>
          </p:cNvSpPr>
          <p:nvPr>
            <p:ph type="title"/>
          </p:nvPr>
        </p:nvSpPr>
        <p:spPr>
          <a:xfrm>
            <a:off x="0" y="0"/>
            <a:ext cx="9144000" cy="620713"/>
          </a:xfrm>
        </p:spPr>
        <p:txBody>
          <a:bodyPr/>
          <a:lstStyle/>
          <a:p>
            <a:pPr eaLnBrk="1" hangingPunct="1"/>
            <a:r>
              <a:rPr lang="es-ES" sz="2000" b="1" smtClean="0">
                <a:cs typeface="Arial" charset="0"/>
              </a:rPr>
              <a:t>MODELO DE MEDIA-VARIANZA DE MARKOWITZ</a:t>
            </a:r>
          </a:p>
        </p:txBody>
      </p:sp>
      <p:sp>
        <p:nvSpPr>
          <p:cNvPr id="29" name="28 Rectángulo"/>
          <p:cNvSpPr>
            <a:spLocks noRot="1" noChangeAspect="1" noMove="1" noResize="1" noEditPoints="1" noAdjustHandles="1" noChangeArrowheads="1" noChangeShapeType="1" noTextEdit="1"/>
          </p:cNvSpPr>
          <p:nvPr/>
        </p:nvSpPr>
        <p:spPr>
          <a:xfrm>
            <a:off x="4274688" y="734439"/>
            <a:ext cx="1856854" cy="704873"/>
          </a:xfrm>
          <a:prstGeom prst="rect">
            <a:avLst/>
          </a:prstGeom>
          <a:blipFill rotWithShape="1">
            <a:blip r:embed="rId3"/>
            <a:stretch>
              <a:fillRect/>
            </a:stretch>
          </a:blipFill>
        </p:spPr>
        <p:txBody>
          <a:bodyPr/>
          <a:lstStyle/>
          <a:p>
            <a:pPr>
              <a:defRPr/>
            </a:pPr>
            <a:r>
              <a:rPr lang="es-ES">
                <a:noFill/>
              </a:rPr>
              <a:t> </a:t>
            </a:r>
          </a:p>
        </p:txBody>
      </p:sp>
      <p:sp>
        <p:nvSpPr>
          <p:cNvPr id="30" name="29 Rectángulo"/>
          <p:cNvSpPr>
            <a:spLocks noRot="1" noChangeAspect="1" noMove="1" noResize="1" noEditPoints="1" noAdjustHandles="1" noChangeArrowheads="1" noChangeShapeType="1" noTextEdit="1"/>
          </p:cNvSpPr>
          <p:nvPr/>
        </p:nvSpPr>
        <p:spPr>
          <a:xfrm>
            <a:off x="3635894" y="1577958"/>
            <a:ext cx="979371" cy="680507"/>
          </a:xfrm>
          <a:prstGeom prst="rect">
            <a:avLst/>
          </a:prstGeom>
          <a:blipFill rotWithShape="1">
            <a:blip r:embed="rId4"/>
            <a:stretch>
              <a:fillRect/>
            </a:stretch>
          </a:blipFill>
        </p:spPr>
        <p:txBody>
          <a:bodyPr/>
          <a:lstStyle/>
          <a:p>
            <a:pPr>
              <a:defRPr/>
            </a:pPr>
            <a:r>
              <a:rPr lang="es-ES">
                <a:noFill/>
              </a:rPr>
              <a:t> </a:t>
            </a:r>
          </a:p>
        </p:txBody>
      </p:sp>
      <p:sp>
        <p:nvSpPr>
          <p:cNvPr id="31" name="30 Rectángulo"/>
          <p:cNvSpPr>
            <a:spLocks noRot="1" noChangeAspect="1" noMove="1" noResize="1" noEditPoints="1" noAdjustHandles="1" noChangeArrowheads="1" noChangeShapeType="1" noTextEdit="1"/>
          </p:cNvSpPr>
          <p:nvPr/>
        </p:nvSpPr>
        <p:spPr>
          <a:xfrm>
            <a:off x="6022715" y="1577958"/>
            <a:ext cx="1205137" cy="680507"/>
          </a:xfrm>
          <a:prstGeom prst="rect">
            <a:avLst/>
          </a:prstGeom>
          <a:blipFill rotWithShape="1">
            <a:blip r:embed="rId5"/>
            <a:stretch>
              <a:fillRect/>
            </a:stretch>
          </a:blipFill>
        </p:spPr>
        <p:txBody>
          <a:bodyPr/>
          <a:lstStyle/>
          <a:p>
            <a:pPr>
              <a:defRPr/>
            </a:pPr>
            <a:r>
              <a:rPr lang="es-ES">
                <a:noFill/>
              </a:rPr>
              <a:t> </a:t>
            </a:r>
          </a:p>
        </p:txBody>
      </p:sp>
      <p:sp>
        <p:nvSpPr>
          <p:cNvPr id="32" name="31 Rectángulo"/>
          <p:cNvSpPr/>
          <p:nvPr/>
        </p:nvSpPr>
        <p:spPr>
          <a:xfrm>
            <a:off x="731838" y="1004888"/>
            <a:ext cx="2305050" cy="307975"/>
          </a:xfrm>
          <a:prstGeom prst="rect">
            <a:avLst/>
          </a:prstGeom>
        </p:spPr>
        <p:txBody>
          <a:bodyPr>
            <a:spAutoFit/>
          </a:bodyPr>
          <a:lstStyle/>
          <a:p>
            <a:pPr algn="just" fontAlgn="auto">
              <a:spcBef>
                <a:spcPts val="0"/>
              </a:spcBef>
              <a:spcAft>
                <a:spcPts val="0"/>
              </a:spcAft>
              <a:defRPr/>
            </a:pPr>
            <a:r>
              <a:rPr lang="es-ES" sz="1400" b="1" kern="0" dirty="0">
                <a:solidFill>
                  <a:sysClr val="windowText" lastClr="000000"/>
                </a:solidFill>
                <a:latin typeface="+mn-lt"/>
              </a:rPr>
              <a:t>FUNCIÓN OBJETIVO:</a:t>
            </a:r>
          </a:p>
        </p:txBody>
      </p:sp>
      <p:sp>
        <p:nvSpPr>
          <p:cNvPr id="33" name="32 Rectángulo"/>
          <p:cNvSpPr/>
          <p:nvPr/>
        </p:nvSpPr>
        <p:spPr>
          <a:xfrm>
            <a:off x="728663" y="1830388"/>
            <a:ext cx="2305050" cy="307975"/>
          </a:xfrm>
          <a:prstGeom prst="rect">
            <a:avLst/>
          </a:prstGeom>
        </p:spPr>
        <p:txBody>
          <a:bodyPr>
            <a:spAutoFit/>
          </a:bodyPr>
          <a:lstStyle/>
          <a:p>
            <a:pPr algn="just" fontAlgn="auto">
              <a:spcBef>
                <a:spcPts val="0"/>
              </a:spcBef>
              <a:spcAft>
                <a:spcPts val="0"/>
              </a:spcAft>
              <a:defRPr/>
            </a:pPr>
            <a:r>
              <a:rPr lang="es-ES" sz="1400" b="1" kern="0" dirty="0">
                <a:solidFill>
                  <a:sysClr val="windowText" lastClr="000000"/>
                </a:solidFill>
                <a:latin typeface="+mn-lt"/>
              </a:rPr>
              <a:t>RESTRICCIONES:</a:t>
            </a:r>
          </a:p>
        </p:txBody>
      </p:sp>
      <p:sp>
        <p:nvSpPr>
          <p:cNvPr id="34" name="33 Rectángulo"/>
          <p:cNvSpPr/>
          <p:nvPr/>
        </p:nvSpPr>
        <p:spPr>
          <a:xfrm>
            <a:off x="5211763" y="1830388"/>
            <a:ext cx="431800" cy="339725"/>
          </a:xfrm>
          <a:prstGeom prst="rect">
            <a:avLst/>
          </a:prstGeom>
        </p:spPr>
        <p:txBody>
          <a:bodyPr>
            <a:spAutoFit/>
          </a:bodyPr>
          <a:lstStyle/>
          <a:p>
            <a:pPr algn="just" fontAlgn="auto">
              <a:spcBef>
                <a:spcPts val="0"/>
              </a:spcBef>
              <a:spcAft>
                <a:spcPts val="0"/>
              </a:spcAft>
              <a:defRPr/>
            </a:pPr>
            <a:r>
              <a:rPr lang="es-ES" sz="1600" b="1" kern="0" dirty="0">
                <a:solidFill>
                  <a:sysClr val="windowText" lastClr="000000"/>
                </a:solidFill>
              </a:rPr>
              <a:t>Y</a:t>
            </a:r>
          </a:p>
        </p:txBody>
      </p:sp>
      <p:sp>
        <p:nvSpPr>
          <p:cNvPr id="8201" name="3 Título"/>
          <p:cNvSpPr txBox="1">
            <a:spLocks/>
          </p:cNvSpPr>
          <p:nvPr/>
        </p:nvSpPr>
        <p:spPr bwMode="auto">
          <a:xfrm>
            <a:off x="0" y="242093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S" sz="2000" b="1">
                <a:latin typeface="Arial" charset="0"/>
              </a:rPr>
              <a:t>REGIÓN FACTIBLE Y FRONTERA EFICIENTE</a:t>
            </a:r>
          </a:p>
        </p:txBody>
      </p:sp>
      <p:sp>
        <p:nvSpPr>
          <p:cNvPr id="36" name="35 Rectángulo"/>
          <p:cNvSpPr/>
          <p:nvPr/>
        </p:nvSpPr>
        <p:spPr>
          <a:xfrm>
            <a:off x="250825" y="3041650"/>
            <a:ext cx="2305050" cy="276225"/>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1. Región Factible</a:t>
            </a:r>
          </a:p>
        </p:txBody>
      </p:sp>
      <p:sp>
        <p:nvSpPr>
          <p:cNvPr id="37" name="36 Rectángulo"/>
          <p:cNvSpPr/>
          <p:nvPr/>
        </p:nvSpPr>
        <p:spPr>
          <a:xfrm>
            <a:off x="3717925" y="3041650"/>
            <a:ext cx="5102225" cy="276225"/>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2. Frontera eficiente y cartera de mínima varianza global</a:t>
            </a:r>
          </a:p>
        </p:txBody>
      </p:sp>
      <p:pic>
        <p:nvPicPr>
          <p:cNvPr id="820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3317875"/>
            <a:ext cx="233521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6675" y="3317875"/>
            <a:ext cx="4008438"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Rectángulo"/>
          <p:cNvSpPr/>
          <p:nvPr/>
        </p:nvSpPr>
        <p:spPr>
          <a:xfrm>
            <a:off x="250825" y="5276850"/>
            <a:ext cx="3241675" cy="64611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Fundamentos de inversiones. Alexander, </a:t>
            </a:r>
            <a:r>
              <a:rPr lang="es-ES" sz="1200" kern="0" dirty="0" err="1">
                <a:solidFill>
                  <a:sysClr val="windowText" lastClr="000000"/>
                </a:solidFill>
                <a:latin typeface="+mn-lt"/>
              </a:rPr>
              <a:t>Sharpe</a:t>
            </a:r>
            <a:r>
              <a:rPr lang="es-ES" sz="1200" kern="0" dirty="0">
                <a:solidFill>
                  <a:sysClr val="windowText" lastClr="000000"/>
                </a:solidFill>
                <a:latin typeface="+mn-lt"/>
              </a:rPr>
              <a:t>, &amp; Bailey, 2003 </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39" name="38 Rectángulo"/>
          <p:cNvSpPr/>
          <p:nvPr/>
        </p:nvSpPr>
        <p:spPr>
          <a:xfrm>
            <a:off x="3806825" y="5276850"/>
            <a:ext cx="4725988" cy="64611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Análisis y selección de inversiones en mercados financieros. </a:t>
            </a:r>
            <a:r>
              <a:rPr lang="es-ES" sz="1200" kern="0" dirty="0" err="1">
                <a:solidFill>
                  <a:sysClr val="windowText" lastClr="000000"/>
                </a:solidFill>
                <a:latin typeface="+mn-lt"/>
              </a:rPr>
              <a:t>Brun</a:t>
            </a:r>
            <a:r>
              <a:rPr lang="es-ES" sz="1200" kern="0" dirty="0">
                <a:solidFill>
                  <a:sysClr val="windowText" lastClr="000000"/>
                </a:solidFill>
                <a:latin typeface="+mn-lt"/>
              </a:rPr>
              <a:t> &amp; Moreno, 2008 </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3 Título"/>
          <p:cNvSpPr>
            <a:spLocks noGrp="1"/>
          </p:cNvSpPr>
          <p:nvPr>
            <p:ph type="title"/>
          </p:nvPr>
        </p:nvSpPr>
        <p:spPr>
          <a:xfrm>
            <a:off x="0" y="0"/>
            <a:ext cx="9144000" cy="620713"/>
          </a:xfrm>
        </p:spPr>
        <p:txBody>
          <a:bodyPr/>
          <a:lstStyle/>
          <a:p>
            <a:pPr eaLnBrk="1" hangingPunct="1"/>
            <a:r>
              <a:rPr lang="es-ES" sz="2000" b="1" smtClean="0">
                <a:cs typeface="Arial" charset="0"/>
              </a:rPr>
              <a:t>EL MERADO DE VALORES EN LA BVQ</a:t>
            </a:r>
          </a:p>
        </p:txBody>
      </p:sp>
      <p:sp>
        <p:nvSpPr>
          <p:cNvPr id="36" name="35 Rectángulo"/>
          <p:cNvSpPr/>
          <p:nvPr/>
        </p:nvSpPr>
        <p:spPr>
          <a:xfrm>
            <a:off x="112713" y="692150"/>
            <a:ext cx="4964112"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Gráfico 3. Instrumentos financieros negociados en la BVQ</a:t>
            </a:r>
          </a:p>
        </p:txBody>
      </p:sp>
      <p:sp>
        <p:nvSpPr>
          <p:cNvPr id="38" name="37 Rectángulo"/>
          <p:cNvSpPr/>
          <p:nvPr/>
        </p:nvSpPr>
        <p:spPr>
          <a:xfrm>
            <a:off x="101600" y="4965700"/>
            <a:ext cx="5113338" cy="460375"/>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Bolsa de Valores de Quito</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sp>
        <p:nvSpPr>
          <p:cNvPr id="39" name="38 Rectángulo"/>
          <p:cNvSpPr/>
          <p:nvPr/>
        </p:nvSpPr>
        <p:spPr>
          <a:xfrm>
            <a:off x="5435600" y="4486275"/>
            <a:ext cx="4725988" cy="461963"/>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Fuente: Superintendencia de Compañías</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pSp>
        <p:nvGrpSpPr>
          <p:cNvPr id="9222" name="Lienzo 73"/>
          <p:cNvGrpSpPr>
            <a:grpSpLocks/>
          </p:cNvGrpSpPr>
          <p:nvPr/>
        </p:nvGrpSpPr>
        <p:grpSpPr bwMode="auto">
          <a:xfrm>
            <a:off x="101600" y="1114425"/>
            <a:ext cx="5113338" cy="3827463"/>
            <a:chOff x="0" y="0"/>
            <a:chExt cx="5113655" cy="3827145"/>
          </a:xfrm>
        </p:grpSpPr>
        <p:sp>
          <p:nvSpPr>
            <p:cNvPr id="9225" name="20 Rectángulo"/>
            <p:cNvSpPr>
              <a:spLocks noChangeArrowheads="1"/>
            </p:cNvSpPr>
            <p:nvPr/>
          </p:nvSpPr>
          <p:spPr bwMode="auto">
            <a:xfrm>
              <a:off x="0" y="0"/>
              <a:ext cx="5113655" cy="3827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30 Cuadro de texto"/>
            <p:cNvSpPr txBox="1"/>
            <p:nvPr/>
          </p:nvSpPr>
          <p:spPr>
            <a:xfrm>
              <a:off x="963673" y="90480"/>
              <a:ext cx="3172022" cy="2793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150000"/>
                </a:lnSpc>
                <a:spcAft>
                  <a:spcPts val="1000"/>
                </a:spcAft>
                <a:defRPr/>
              </a:pPr>
              <a:r>
                <a:rPr lang="es-ES" sz="1000" b="1">
                  <a:ea typeface="Arial"/>
                </a:rPr>
                <a:t>INSTRUMENTOS FINANCIEROS</a:t>
              </a:r>
              <a:endParaRPr lang="es-ES" sz="1200">
                <a:ea typeface="Times New Roman"/>
              </a:endParaRPr>
            </a:p>
          </p:txBody>
        </p:sp>
        <p:sp>
          <p:nvSpPr>
            <p:cNvPr id="20" name="30 Cuadro de texto"/>
            <p:cNvSpPr txBox="1"/>
            <p:nvPr/>
          </p:nvSpPr>
          <p:spPr>
            <a:xfrm>
              <a:off x="1443127" y="509546"/>
              <a:ext cx="2222638" cy="2793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150000"/>
                </a:lnSpc>
                <a:spcAft>
                  <a:spcPts val="1000"/>
                </a:spcAft>
                <a:defRPr/>
              </a:pPr>
              <a:r>
                <a:rPr lang="es-ES" sz="1000" b="1">
                  <a:ea typeface="Arial"/>
                </a:rPr>
                <a:t>VALORES DE RENTA FIJA</a:t>
              </a:r>
              <a:endParaRPr lang="es-ES" sz="1200">
                <a:ea typeface="Times New Roman"/>
              </a:endParaRPr>
            </a:p>
          </p:txBody>
        </p:sp>
        <p:sp>
          <p:nvSpPr>
            <p:cNvPr id="21" name="30 Cuadro de texto"/>
            <p:cNvSpPr txBox="1"/>
            <p:nvPr/>
          </p:nvSpPr>
          <p:spPr>
            <a:xfrm>
              <a:off x="231789" y="2885835"/>
              <a:ext cx="2219463" cy="2777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150000"/>
                </a:lnSpc>
                <a:spcAft>
                  <a:spcPts val="1000"/>
                </a:spcAft>
                <a:defRPr/>
              </a:pPr>
              <a:r>
                <a:rPr lang="es-ES" sz="1000" b="1">
                  <a:ea typeface="Arial"/>
                </a:rPr>
                <a:t>VALORES DE RENTA VARIABLE</a:t>
              </a:r>
              <a:endParaRPr lang="es-ES" sz="1200">
                <a:ea typeface="Times New Roman"/>
              </a:endParaRPr>
            </a:p>
          </p:txBody>
        </p:sp>
        <p:sp>
          <p:nvSpPr>
            <p:cNvPr id="22" name="30 Cuadro de texto"/>
            <p:cNvSpPr txBox="1"/>
            <p:nvPr/>
          </p:nvSpPr>
          <p:spPr>
            <a:xfrm>
              <a:off x="231789" y="977819"/>
              <a:ext cx="2222638" cy="904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200000"/>
                </a:lnSpc>
                <a:spcBef>
                  <a:spcPts val="600"/>
                </a:spcBef>
                <a:spcAft>
                  <a:spcPts val="0"/>
                </a:spcAft>
                <a:defRPr/>
              </a:pPr>
              <a:r>
                <a:rPr lang="es-ES" sz="900" b="1">
                  <a:ea typeface="Arial"/>
                  <a:cs typeface="Arial"/>
                </a:rPr>
                <a:t>Corto plazo con tasa de interés</a:t>
              </a:r>
              <a:endParaRPr lang="es-ES" sz="1200">
                <a:ea typeface="Times New Roman"/>
                <a:cs typeface="Times New Roman"/>
              </a:endParaRPr>
            </a:p>
            <a:p>
              <a:pPr marL="228600" indent="-228600" algn="just">
                <a:spcAft>
                  <a:spcPts val="0"/>
                </a:spcAft>
                <a:defRPr/>
              </a:pPr>
              <a:r>
                <a:rPr lang="es-ES" sz="900">
                  <a:ea typeface="Arial"/>
                </a:rPr>
                <a:t>Pagarés</a:t>
              </a:r>
              <a:endParaRPr lang="es-ES" sz="1200">
                <a:ea typeface="Times New Roman"/>
              </a:endParaRPr>
            </a:p>
            <a:p>
              <a:pPr marL="228600" indent="-228600" algn="just">
                <a:spcAft>
                  <a:spcPts val="0"/>
                </a:spcAft>
                <a:defRPr/>
              </a:pPr>
              <a:r>
                <a:rPr lang="es-ES" sz="900">
                  <a:ea typeface="Arial"/>
                </a:rPr>
                <a:t>Pólizas de acumulación</a:t>
              </a:r>
              <a:endParaRPr lang="es-ES" sz="1200">
                <a:ea typeface="Times New Roman"/>
              </a:endParaRPr>
            </a:p>
            <a:p>
              <a:pPr marL="228600" indent="-228600" algn="just">
                <a:spcAft>
                  <a:spcPts val="0"/>
                </a:spcAft>
                <a:defRPr/>
              </a:pPr>
              <a:r>
                <a:rPr lang="es-ES" sz="900">
                  <a:ea typeface="Arial"/>
                </a:rPr>
                <a:t>Certificados de depósito, inversión, ahorro y financieros</a:t>
              </a:r>
              <a:endParaRPr lang="es-ES" sz="1200">
                <a:ea typeface="Times New Roman"/>
              </a:endParaRPr>
            </a:p>
            <a:p>
              <a:pPr marL="228600" indent="-228600" algn="just">
                <a:spcAft>
                  <a:spcPts val="0"/>
                </a:spcAft>
                <a:defRPr/>
              </a:pPr>
              <a:r>
                <a:rPr lang="es-ES" sz="900">
                  <a:ea typeface="Arial"/>
                </a:rPr>
                <a:t>Papel comercial</a:t>
              </a:r>
              <a:endParaRPr lang="es-ES" sz="1200">
                <a:ea typeface="Times New Roman"/>
              </a:endParaRPr>
            </a:p>
          </p:txBody>
        </p:sp>
        <p:sp>
          <p:nvSpPr>
            <p:cNvPr id="23" name="30 Cuadro de texto"/>
            <p:cNvSpPr txBox="1"/>
            <p:nvPr/>
          </p:nvSpPr>
          <p:spPr>
            <a:xfrm>
              <a:off x="231789" y="3265217"/>
              <a:ext cx="2221051" cy="4301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marL="342900" indent="-342900" algn="just">
                <a:spcAft>
                  <a:spcPts val="0"/>
                </a:spcAft>
                <a:buSzPts val="1000"/>
                <a:buFont typeface="Arial"/>
                <a:buChar char="-"/>
                <a:defRPr/>
              </a:pPr>
              <a:r>
                <a:rPr lang="es-ES" sz="900">
                  <a:ea typeface="Arial"/>
                </a:rPr>
                <a:t>Acciones</a:t>
              </a:r>
              <a:endParaRPr lang="es-ES" sz="1200">
                <a:ea typeface="Arial"/>
              </a:endParaRPr>
            </a:p>
            <a:p>
              <a:pPr marL="342900" indent="-342900" algn="just">
                <a:spcAft>
                  <a:spcPts val="0"/>
                </a:spcAft>
                <a:buSzPts val="1000"/>
                <a:buFont typeface="Arial"/>
                <a:buChar char="-"/>
                <a:defRPr/>
              </a:pPr>
              <a:r>
                <a:rPr lang="es-ES" sz="900">
                  <a:ea typeface="Arial"/>
                </a:rPr>
                <a:t>Cuotas de participación</a:t>
              </a:r>
              <a:endParaRPr lang="es-ES" sz="1200">
                <a:ea typeface="Arial"/>
              </a:endParaRPr>
            </a:p>
          </p:txBody>
        </p:sp>
        <p:sp>
          <p:nvSpPr>
            <p:cNvPr id="24" name="30 Cuadro de texto"/>
            <p:cNvSpPr txBox="1"/>
            <p:nvPr/>
          </p:nvSpPr>
          <p:spPr>
            <a:xfrm>
              <a:off x="2656053" y="976232"/>
              <a:ext cx="2222638" cy="10746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200000"/>
                </a:lnSpc>
                <a:spcBef>
                  <a:spcPts val="600"/>
                </a:spcBef>
                <a:spcAft>
                  <a:spcPts val="0"/>
                </a:spcAft>
                <a:defRPr/>
              </a:pPr>
              <a:r>
                <a:rPr lang="es-ES" sz="900" b="1" dirty="0">
                  <a:ea typeface="Arial"/>
                  <a:cs typeface="Arial"/>
                </a:rPr>
                <a:t>Corto plazo con descuento</a:t>
              </a:r>
              <a:endParaRPr lang="es-ES" sz="1200" dirty="0">
                <a:ea typeface="Times New Roman"/>
                <a:cs typeface="Times New Roman"/>
              </a:endParaRPr>
            </a:p>
            <a:p>
              <a:pPr marL="228600" indent="-228600" algn="just">
                <a:spcAft>
                  <a:spcPts val="0"/>
                </a:spcAft>
                <a:defRPr/>
              </a:pPr>
              <a:r>
                <a:rPr lang="es-ES" sz="900" dirty="0">
                  <a:ea typeface="Arial"/>
                </a:rPr>
                <a:t>Cupones</a:t>
              </a:r>
              <a:endParaRPr lang="es-ES" sz="1200" dirty="0">
                <a:ea typeface="Times New Roman"/>
              </a:endParaRPr>
            </a:p>
            <a:p>
              <a:pPr marL="228600" indent="-228600" algn="just">
                <a:spcAft>
                  <a:spcPts val="0"/>
                </a:spcAft>
                <a:defRPr/>
              </a:pPr>
              <a:r>
                <a:rPr lang="es-ES" sz="900" dirty="0">
                  <a:ea typeface="Arial"/>
                </a:rPr>
                <a:t>Letras de cambio</a:t>
              </a:r>
              <a:endParaRPr lang="es-ES" sz="1200" dirty="0">
                <a:ea typeface="Times New Roman"/>
              </a:endParaRPr>
            </a:p>
            <a:p>
              <a:pPr marL="228600" indent="-228600" algn="just">
                <a:spcAft>
                  <a:spcPts val="0"/>
                </a:spcAft>
                <a:defRPr/>
              </a:pPr>
              <a:r>
                <a:rPr lang="es-ES" sz="900" dirty="0">
                  <a:ea typeface="Arial"/>
                </a:rPr>
                <a:t>Cartas de crédito doméstica</a:t>
              </a:r>
              <a:endParaRPr lang="es-ES" sz="1200" dirty="0">
                <a:ea typeface="Times New Roman"/>
              </a:endParaRPr>
            </a:p>
            <a:p>
              <a:pPr marL="228600" indent="-228600" algn="just">
                <a:spcAft>
                  <a:spcPts val="0"/>
                </a:spcAft>
                <a:defRPr/>
              </a:pPr>
              <a:r>
                <a:rPr lang="es-ES" sz="900" dirty="0">
                  <a:ea typeface="Arial"/>
                </a:rPr>
                <a:t>Aceptaciones bancarias</a:t>
              </a:r>
              <a:endParaRPr lang="es-ES" sz="1200" dirty="0">
                <a:ea typeface="Times New Roman"/>
              </a:endParaRPr>
            </a:p>
            <a:p>
              <a:pPr marL="228600" indent="-228600" algn="just">
                <a:spcAft>
                  <a:spcPts val="0"/>
                </a:spcAft>
                <a:defRPr/>
              </a:pPr>
              <a:r>
                <a:rPr lang="es-ES" sz="900" dirty="0">
                  <a:ea typeface="Arial"/>
                </a:rPr>
                <a:t>Certificados de tesorería</a:t>
              </a:r>
              <a:endParaRPr lang="es-ES" sz="1200" dirty="0">
                <a:ea typeface="Times New Roman"/>
              </a:endParaRPr>
            </a:p>
            <a:p>
              <a:pPr marL="228600" indent="-228600" algn="just">
                <a:spcAft>
                  <a:spcPts val="0"/>
                </a:spcAft>
                <a:defRPr/>
              </a:pPr>
              <a:r>
                <a:rPr lang="es-ES" sz="900" dirty="0">
                  <a:ea typeface="Arial"/>
                </a:rPr>
                <a:t>Títulos del Banco Central TBC</a:t>
              </a:r>
              <a:endParaRPr lang="es-ES" sz="1200" dirty="0">
                <a:ea typeface="Times New Roman"/>
              </a:endParaRPr>
            </a:p>
          </p:txBody>
        </p:sp>
        <p:sp>
          <p:nvSpPr>
            <p:cNvPr id="25" name="30 Cuadro de texto"/>
            <p:cNvSpPr txBox="1"/>
            <p:nvPr/>
          </p:nvSpPr>
          <p:spPr>
            <a:xfrm>
              <a:off x="233377" y="1987385"/>
              <a:ext cx="2221050" cy="80955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200000"/>
                </a:lnSpc>
                <a:spcBef>
                  <a:spcPts val="600"/>
                </a:spcBef>
                <a:spcAft>
                  <a:spcPts val="0"/>
                </a:spcAft>
                <a:defRPr/>
              </a:pPr>
              <a:r>
                <a:rPr lang="es-ES" sz="900" b="1">
                  <a:ea typeface="Arial"/>
                  <a:cs typeface="Arial"/>
                </a:rPr>
                <a:t>Largo plazo</a:t>
              </a:r>
              <a:endParaRPr lang="es-ES" sz="1200">
                <a:ea typeface="Times New Roman"/>
                <a:cs typeface="Times New Roman"/>
              </a:endParaRPr>
            </a:p>
            <a:p>
              <a:pPr marL="342900" indent="-342900" algn="just">
                <a:spcAft>
                  <a:spcPts val="0"/>
                </a:spcAft>
                <a:buSzPts val="1000"/>
                <a:buFont typeface="Arial"/>
                <a:buChar char="-"/>
                <a:defRPr/>
              </a:pPr>
              <a:r>
                <a:rPr lang="es-ES" sz="900">
                  <a:ea typeface="Arial"/>
                </a:rPr>
                <a:t>Bonos del Estado</a:t>
              </a:r>
              <a:endParaRPr lang="es-ES" sz="1200">
                <a:ea typeface="Arial"/>
              </a:endParaRPr>
            </a:p>
            <a:p>
              <a:pPr marL="342900" indent="-342900" algn="just">
                <a:spcAft>
                  <a:spcPts val="0"/>
                </a:spcAft>
                <a:buSzPts val="1000"/>
                <a:buFont typeface="Arial"/>
                <a:buChar char="-"/>
                <a:defRPr/>
              </a:pPr>
              <a:r>
                <a:rPr lang="es-ES" sz="900">
                  <a:ea typeface="Arial"/>
                </a:rPr>
                <a:t>Cédulas hipotecarias</a:t>
              </a:r>
              <a:endParaRPr lang="es-ES" sz="1200">
                <a:ea typeface="Arial"/>
              </a:endParaRPr>
            </a:p>
            <a:p>
              <a:pPr marL="342900" indent="-342900" algn="just">
                <a:spcAft>
                  <a:spcPts val="0"/>
                </a:spcAft>
                <a:buSzPts val="1000"/>
                <a:buFont typeface="Arial"/>
                <a:buChar char="-"/>
                <a:defRPr/>
              </a:pPr>
              <a:r>
                <a:rPr lang="es-ES" sz="900">
                  <a:ea typeface="Arial"/>
                </a:rPr>
                <a:t>Obligaciones</a:t>
              </a:r>
              <a:endParaRPr lang="es-ES" sz="1200">
                <a:ea typeface="Arial"/>
              </a:endParaRPr>
            </a:p>
            <a:p>
              <a:pPr marL="342900" indent="-342900" algn="just">
                <a:spcAft>
                  <a:spcPts val="0"/>
                </a:spcAft>
                <a:buSzPts val="1000"/>
                <a:buFont typeface="Arial"/>
                <a:buChar char="-"/>
                <a:defRPr/>
              </a:pPr>
              <a:r>
                <a:rPr lang="es-ES" sz="900">
                  <a:ea typeface="Arial"/>
                </a:rPr>
                <a:t>Valores de titularización</a:t>
              </a:r>
              <a:endParaRPr lang="es-ES" sz="1200">
                <a:ea typeface="Arial"/>
              </a:endParaRPr>
            </a:p>
          </p:txBody>
        </p:sp>
        <p:sp>
          <p:nvSpPr>
            <p:cNvPr id="26" name="30 Cuadro de texto"/>
            <p:cNvSpPr txBox="1"/>
            <p:nvPr/>
          </p:nvSpPr>
          <p:spPr>
            <a:xfrm>
              <a:off x="2657640" y="3265217"/>
              <a:ext cx="2221051" cy="37461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marL="228600" indent="-228600" algn="just">
                <a:lnSpc>
                  <a:spcPct val="200000"/>
                </a:lnSpc>
                <a:spcBef>
                  <a:spcPts val="600"/>
                </a:spcBef>
                <a:spcAft>
                  <a:spcPts val="0"/>
                </a:spcAft>
                <a:tabLst>
                  <a:tab pos="228600" algn="l"/>
                </a:tabLst>
                <a:defRPr/>
              </a:pPr>
              <a:r>
                <a:rPr lang="es-ES" sz="900">
                  <a:ea typeface="Arial"/>
                  <a:cs typeface="Arial"/>
                </a:rPr>
                <a:t>Notas de crédito</a:t>
              </a:r>
              <a:endParaRPr lang="es-ES" sz="1200">
                <a:ea typeface="Times New Roman"/>
                <a:cs typeface="Times New Roman"/>
              </a:endParaRPr>
            </a:p>
          </p:txBody>
        </p:sp>
        <p:cxnSp>
          <p:nvCxnSpPr>
            <p:cNvPr id="27" name="81 Conector angular"/>
            <p:cNvCxnSpPr>
              <a:stCxn id="19" idx="2"/>
              <a:endCxn id="20" idx="0"/>
            </p:cNvCxnSpPr>
            <p:nvPr/>
          </p:nvCxnSpPr>
          <p:spPr>
            <a:xfrm rot="16200000" flipH="1">
              <a:off x="2482221" y="437319"/>
              <a:ext cx="139688" cy="4763"/>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28" name="81 Conector angular"/>
            <p:cNvCxnSpPr>
              <a:stCxn id="20" idx="2"/>
              <a:endCxn id="22" idx="0"/>
            </p:cNvCxnSpPr>
            <p:nvPr/>
          </p:nvCxnSpPr>
          <p:spPr>
            <a:xfrm rot="5400000">
              <a:off x="1854330" y="277701"/>
              <a:ext cx="188896" cy="1211338"/>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81 Conector angular"/>
            <p:cNvCxnSpPr>
              <a:stCxn id="20" idx="2"/>
              <a:endCxn id="24" idx="0"/>
            </p:cNvCxnSpPr>
            <p:nvPr/>
          </p:nvCxnSpPr>
          <p:spPr>
            <a:xfrm rot="16200000" flipH="1">
              <a:off x="3067254" y="276115"/>
              <a:ext cx="187309" cy="1212925"/>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1" name="81 Conector angular"/>
            <p:cNvCxnSpPr>
              <a:stCxn id="22" idx="2"/>
              <a:endCxn id="25" idx="0"/>
            </p:cNvCxnSpPr>
            <p:nvPr/>
          </p:nvCxnSpPr>
          <p:spPr>
            <a:xfrm rot="16200000" flipH="1">
              <a:off x="1291519" y="1934208"/>
              <a:ext cx="104766" cy="1588"/>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42" name="81 Conector angular"/>
            <p:cNvCxnSpPr>
              <a:stCxn id="21" idx="2"/>
              <a:endCxn id="23" idx="0"/>
            </p:cNvCxnSpPr>
            <p:nvPr/>
          </p:nvCxnSpPr>
          <p:spPr>
            <a:xfrm rot="16200000" flipH="1">
              <a:off x="1290725" y="3214421"/>
              <a:ext cx="101592" cy="0"/>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43" name="30 Cuadro de texto"/>
            <p:cNvSpPr txBox="1"/>
            <p:nvPr/>
          </p:nvSpPr>
          <p:spPr>
            <a:xfrm>
              <a:off x="2649702" y="2895359"/>
              <a:ext cx="2221050" cy="2777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a:lnSpc>
                  <a:spcPct val="150000"/>
                </a:lnSpc>
                <a:spcAft>
                  <a:spcPts val="1000"/>
                </a:spcAft>
                <a:defRPr/>
              </a:pPr>
              <a:r>
                <a:rPr lang="es-ES" sz="1000" b="1">
                  <a:ea typeface="Arial"/>
                </a:rPr>
                <a:t>OTROS VALORES</a:t>
              </a:r>
              <a:endParaRPr lang="es-ES" sz="1200">
                <a:ea typeface="Times New Roman"/>
              </a:endParaRPr>
            </a:p>
          </p:txBody>
        </p:sp>
        <p:cxnSp>
          <p:nvCxnSpPr>
            <p:cNvPr id="44" name="81 Conector angular"/>
            <p:cNvCxnSpPr>
              <a:stCxn id="19" idx="2"/>
              <a:endCxn id="21" idx="1"/>
            </p:cNvCxnSpPr>
            <p:nvPr/>
          </p:nvCxnSpPr>
          <p:spPr>
            <a:xfrm rot="5400000">
              <a:off x="62903" y="538744"/>
              <a:ext cx="2655666" cy="2317894"/>
            </a:xfrm>
            <a:prstGeom prst="bentConnector4">
              <a:avLst>
                <a:gd name="adj1" fmla="val 2117"/>
                <a:gd name="adj2" fmla="val 109859"/>
              </a:avLst>
            </a:prstGeom>
            <a:ln w="12700">
              <a:tailEnd type="triangle"/>
            </a:ln>
          </p:spPr>
          <p:style>
            <a:lnRef idx="1">
              <a:schemeClr val="dk1"/>
            </a:lnRef>
            <a:fillRef idx="0">
              <a:schemeClr val="dk1"/>
            </a:fillRef>
            <a:effectRef idx="0">
              <a:schemeClr val="dk1"/>
            </a:effectRef>
            <a:fontRef idx="minor">
              <a:schemeClr val="tx1"/>
            </a:fontRef>
          </p:style>
        </p:cxnSp>
        <p:cxnSp>
          <p:nvCxnSpPr>
            <p:cNvPr id="45" name="81 Conector angular"/>
            <p:cNvCxnSpPr>
              <a:stCxn id="19" idx="2"/>
              <a:endCxn id="43" idx="3"/>
            </p:cNvCxnSpPr>
            <p:nvPr/>
          </p:nvCxnSpPr>
          <p:spPr>
            <a:xfrm rot="16200000" flipH="1">
              <a:off x="2377623" y="541918"/>
              <a:ext cx="2665191" cy="2321069"/>
            </a:xfrm>
            <a:prstGeom prst="bentConnector4">
              <a:avLst>
                <a:gd name="adj1" fmla="val 1901"/>
                <a:gd name="adj2" fmla="val 109853"/>
              </a:avLst>
            </a:prstGeom>
            <a:ln w="12700">
              <a:tailEnd type="triangle"/>
            </a:ln>
          </p:spPr>
          <p:style>
            <a:lnRef idx="1">
              <a:schemeClr val="dk1"/>
            </a:lnRef>
            <a:fillRef idx="0">
              <a:schemeClr val="dk1"/>
            </a:fillRef>
            <a:effectRef idx="0">
              <a:schemeClr val="dk1"/>
            </a:effectRef>
            <a:fontRef idx="minor">
              <a:schemeClr val="tx1"/>
            </a:fontRef>
          </p:style>
        </p:cxnSp>
        <p:cxnSp>
          <p:nvCxnSpPr>
            <p:cNvPr id="46" name="81 Conector angular"/>
            <p:cNvCxnSpPr>
              <a:stCxn id="43" idx="2"/>
              <a:endCxn id="26" idx="0"/>
            </p:cNvCxnSpPr>
            <p:nvPr/>
          </p:nvCxnSpPr>
          <p:spPr>
            <a:xfrm rot="16200000" flipH="1">
              <a:off x="3717368" y="3215214"/>
              <a:ext cx="92067" cy="7938"/>
            </a:xfrm>
            <a:prstGeom prst="bent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grpSp>
      <p:graphicFrame>
        <p:nvGraphicFramePr>
          <p:cNvPr id="9223" name="1 Objeto"/>
          <p:cNvGraphicFramePr>
            <a:graphicFrameLocks noChangeAspect="1"/>
          </p:cNvGraphicFramePr>
          <p:nvPr/>
        </p:nvGraphicFramePr>
        <p:xfrm>
          <a:off x="4427538" y="1571625"/>
          <a:ext cx="5689600" cy="3394075"/>
        </p:xfrm>
        <a:graphic>
          <a:graphicData uri="http://schemas.openxmlformats.org/presentationml/2006/ole">
            <mc:AlternateContent xmlns:mc="http://schemas.openxmlformats.org/markup-compatibility/2006">
              <mc:Choice xmlns:v="urn:schemas-microsoft-com:vml" Requires="v">
                <p:oleObj spid="_x0000_s9249" name="Documento" r:id="rId5" imgW="5381176" imgH="3211917" progId="Word.Document.12">
                  <p:embed/>
                </p:oleObj>
              </mc:Choice>
              <mc:Fallback>
                <p:oleObj name="Documento" r:id="rId5" imgW="5381176" imgH="3211917" progId="Word.Document.12">
                  <p:embed/>
                  <p:pic>
                    <p:nvPicPr>
                      <p:cNvPr id="0" name="1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571625"/>
                        <a:ext cx="568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46 Rectángulo"/>
          <p:cNvSpPr/>
          <p:nvPr/>
        </p:nvSpPr>
        <p:spPr>
          <a:xfrm>
            <a:off x="5251450" y="817563"/>
            <a:ext cx="3892550" cy="647700"/>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3. Resumen de emisores registrados en la Intendencia de Mercado de Valores de Quito - IMVQ</a:t>
            </a:r>
          </a:p>
        </p:txBody>
      </p:sp>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3 Título"/>
          <p:cNvSpPr>
            <a:spLocks noGrp="1"/>
          </p:cNvSpPr>
          <p:nvPr>
            <p:ph type="title"/>
          </p:nvPr>
        </p:nvSpPr>
        <p:spPr>
          <a:xfrm>
            <a:off x="0" y="0"/>
            <a:ext cx="9144000" cy="620713"/>
          </a:xfrm>
        </p:spPr>
        <p:txBody>
          <a:bodyPr/>
          <a:lstStyle/>
          <a:p>
            <a:pPr eaLnBrk="1" hangingPunct="1"/>
            <a:r>
              <a:rPr lang="es-ES" sz="2000" b="1" smtClean="0">
                <a:cs typeface="Arial" charset="0"/>
              </a:rPr>
              <a:t>PRINCIPALES EMISORES DE RENTA VARIABLE EN LA BVQ</a:t>
            </a:r>
          </a:p>
        </p:txBody>
      </p:sp>
      <p:sp>
        <p:nvSpPr>
          <p:cNvPr id="36" name="35 Rectángulo"/>
          <p:cNvSpPr/>
          <p:nvPr/>
        </p:nvSpPr>
        <p:spPr>
          <a:xfrm>
            <a:off x="112713" y="692150"/>
            <a:ext cx="8780462" cy="277813"/>
          </a:xfrm>
          <a:prstGeom prst="rect">
            <a:avLst/>
          </a:prstGeom>
        </p:spPr>
        <p:txBody>
          <a:bodyPr>
            <a:spAutoFit/>
          </a:bodyPr>
          <a:lstStyle/>
          <a:p>
            <a:pPr algn="just" fontAlgn="auto">
              <a:spcBef>
                <a:spcPts val="0"/>
              </a:spcBef>
              <a:spcAft>
                <a:spcPts val="0"/>
              </a:spcAft>
              <a:defRPr/>
            </a:pPr>
            <a:r>
              <a:rPr lang="es-ES" sz="1200" b="1" kern="0" dirty="0">
                <a:solidFill>
                  <a:sysClr val="windowText" lastClr="000000"/>
                </a:solidFill>
                <a:latin typeface="+mn-lt"/>
              </a:rPr>
              <a:t>Tabla 4 Ranking del mercado accionario por capitalización bursátil </a:t>
            </a:r>
          </a:p>
        </p:txBody>
      </p:sp>
      <p:sp>
        <p:nvSpPr>
          <p:cNvPr id="38" name="37 Rectángulo"/>
          <p:cNvSpPr/>
          <p:nvPr/>
        </p:nvSpPr>
        <p:spPr>
          <a:xfrm>
            <a:off x="112713" y="5300663"/>
            <a:ext cx="7993062" cy="831850"/>
          </a:xfrm>
          <a:prstGeom prst="rect">
            <a:avLst/>
          </a:prstGeom>
        </p:spPr>
        <p:txBody>
          <a:bodyPr>
            <a:spAutoFit/>
          </a:bodyPr>
          <a:lstStyle/>
          <a:p>
            <a:pPr algn="just" fontAlgn="auto">
              <a:spcBef>
                <a:spcPts val="0"/>
              </a:spcBef>
              <a:spcAft>
                <a:spcPts val="0"/>
              </a:spcAft>
              <a:defRPr/>
            </a:pPr>
            <a:r>
              <a:rPr lang="es-ES" sz="1200" kern="0" dirty="0">
                <a:solidFill>
                  <a:sysClr val="windowText" lastClr="000000"/>
                </a:solidFill>
                <a:latin typeface="+mn-lt"/>
              </a:rPr>
              <a:t>(*) Valores al 31 de Octubre de 2013</a:t>
            </a:r>
          </a:p>
          <a:p>
            <a:pPr algn="just" fontAlgn="auto">
              <a:spcBef>
                <a:spcPts val="0"/>
              </a:spcBef>
              <a:spcAft>
                <a:spcPts val="0"/>
              </a:spcAft>
              <a:defRPr/>
            </a:pPr>
            <a:r>
              <a:rPr lang="es-ES" sz="1200" kern="0" dirty="0">
                <a:solidFill>
                  <a:sysClr val="windowText" lastClr="000000"/>
                </a:solidFill>
                <a:latin typeface="+mn-lt"/>
              </a:rPr>
              <a:t>(**) Incluye acciones ordinarias y preferidas</a:t>
            </a:r>
          </a:p>
          <a:p>
            <a:pPr algn="just" fontAlgn="auto">
              <a:spcBef>
                <a:spcPts val="0"/>
              </a:spcBef>
              <a:spcAft>
                <a:spcPts val="0"/>
              </a:spcAft>
              <a:defRPr/>
            </a:pPr>
            <a:r>
              <a:rPr lang="es-ES" sz="1200" kern="0" dirty="0">
                <a:solidFill>
                  <a:sysClr val="windowText" lastClr="000000"/>
                </a:solidFill>
                <a:latin typeface="+mn-lt"/>
              </a:rPr>
              <a:t>Fuente: Informe de Renta Variable. Bolsa de Valores de Quito, Octubre 2013</a:t>
            </a:r>
          </a:p>
          <a:p>
            <a:pPr algn="just" fontAlgn="auto">
              <a:spcBef>
                <a:spcPts val="0"/>
              </a:spcBef>
              <a:spcAft>
                <a:spcPts val="0"/>
              </a:spcAft>
              <a:defRPr/>
            </a:pPr>
            <a:r>
              <a:rPr lang="es-ES" sz="1200" kern="0" dirty="0">
                <a:solidFill>
                  <a:sysClr val="windowText" lastClr="000000"/>
                </a:solidFill>
                <a:latin typeface="+mn-lt"/>
              </a:rPr>
              <a:t>Elaborado por: autor de la investigación</a:t>
            </a:r>
          </a:p>
        </p:txBody>
      </p:sp>
      <p:graphicFrame>
        <p:nvGraphicFramePr>
          <p:cNvPr id="10245" name="2 Objeto"/>
          <p:cNvGraphicFramePr>
            <a:graphicFrameLocks noChangeAspect="1"/>
          </p:cNvGraphicFramePr>
          <p:nvPr/>
        </p:nvGraphicFramePr>
        <p:xfrm>
          <a:off x="395288" y="969963"/>
          <a:ext cx="8293100" cy="4906962"/>
        </p:xfrm>
        <a:graphic>
          <a:graphicData uri="http://schemas.openxmlformats.org/presentationml/2006/ole">
            <mc:AlternateContent xmlns:mc="http://schemas.openxmlformats.org/markup-compatibility/2006">
              <mc:Choice xmlns:v="urn:schemas-microsoft-com:vml" Requires="v">
                <p:oleObj spid="_x0000_s10252" name="Documento" r:id="rId5" imgW="5381176" imgH="3184560" progId="Word.Document.12">
                  <p:embed/>
                </p:oleObj>
              </mc:Choice>
              <mc:Fallback>
                <p:oleObj name="Documento" r:id="rId5" imgW="5381176" imgH="3184560" progId="Word.Document.12">
                  <p:embed/>
                  <p:pic>
                    <p:nvPicPr>
                      <p:cNvPr id="0"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969963"/>
                        <a:ext cx="82931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1760</Words>
  <Application>Microsoft Office PowerPoint</Application>
  <PresentationFormat>Presentación en pantalla (4:3)</PresentationFormat>
  <Paragraphs>244</Paragraphs>
  <Slides>22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Tema de Office</vt:lpstr>
      <vt:lpstr>Documento</vt:lpstr>
      <vt:lpstr>AUTOR: JONATHAN CHAMBA M.  DIRECTOR: ECON. JEANNETH VICUÑA D. CODIRECTOR: ECON. JOSÉ ZAPATA A.</vt:lpstr>
      <vt:lpstr>PROBLEMA</vt:lpstr>
      <vt:lpstr>OBJETIVOS</vt:lpstr>
      <vt:lpstr>JUSTIFICACIÓN</vt:lpstr>
      <vt:lpstr>METODOLOGÍA</vt:lpstr>
      <vt:lpstr>TERMINOLOGÍA BÁSICA</vt:lpstr>
      <vt:lpstr>MODELO DE MEDIA-VARIANZA DE MARKOWITZ</vt:lpstr>
      <vt:lpstr>EL MERADO DE VALORES EN LA BVQ</vt:lpstr>
      <vt:lpstr>PRINCIPALES EMISORES DE RENTA VARIABLE EN LA BVQ</vt:lpstr>
      <vt:lpstr>PRINCIPALES EMISORES DE RENTA VARIABLE EN LA BVQ</vt:lpstr>
      <vt:lpstr>PRINCIPALES EMISORES DE RENTA VARIABLE EN LA BVQ</vt:lpstr>
      <vt:lpstr>PRINCIPALES EMISORES DE RENTA VARIABLE EN LA BVQ</vt:lpstr>
      <vt:lpstr>EMPRESAS EMISORAS DE ACCIONES SELECCIONADAS</vt:lpstr>
      <vt:lpstr>RENTABILIDAD Y RIESGO (INDIVIDUAL) DE LAS ACCIONES SELECCIONADAS</vt:lpstr>
      <vt:lpstr>RELACIÓN Y DEPENDENCIA LINEAL DE LAS ACCIONES SELECCIONADAS</vt:lpstr>
      <vt:lpstr>MODELO DE PORTAFOLIO PARA TRES ACTIVOS</vt:lpstr>
      <vt:lpstr>REGIÓN FACTIBLE Y FRONTERA EFICIENTE PARA EL CASO DE ESTUDIO</vt:lpstr>
      <vt:lpstr>PORTAFOLIOS DE INVERSIÓN PARA INVERSIONISTAS CON DIFERENTES PERFILES DE RIESGOS</vt:lpstr>
      <vt:lpstr>EL EFECTO DE LA DIVERSIFICACIÓN EN EL CASO DE ESTUDIO</vt:lpstr>
      <vt:lpstr>CONCLUSIONES</vt:lpstr>
      <vt:lpstr>RECOMENDACIONES</vt:lpstr>
      <vt:lpstr>Presentación de PowerPoint</vt:lpstr>
    </vt:vector>
  </TitlesOfParts>
  <Company>JONATHAN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dc:creator>
  <cp:lastModifiedBy>JXCM</cp:lastModifiedBy>
  <cp:revision>219</cp:revision>
  <dcterms:created xsi:type="dcterms:W3CDTF">2014-02-06T17:16:42Z</dcterms:created>
  <dcterms:modified xsi:type="dcterms:W3CDTF">2014-04-03T19:13:05Z</dcterms:modified>
</cp:coreProperties>
</file>