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6" r:id="rId1"/>
  </p:sldMasterIdLst>
  <p:notesMasterIdLst>
    <p:notesMasterId r:id="rId78"/>
  </p:notesMasterIdLst>
  <p:sldIdLst>
    <p:sldId id="524" r:id="rId2"/>
    <p:sldId id="440" r:id="rId3"/>
    <p:sldId id="525" r:id="rId4"/>
    <p:sldId id="336" r:id="rId5"/>
    <p:sldId id="338" r:id="rId6"/>
    <p:sldId id="557" r:id="rId7"/>
    <p:sldId id="339" r:id="rId8"/>
    <p:sldId id="340" r:id="rId9"/>
    <p:sldId id="343" r:id="rId10"/>
    <p:sldId id="344" r:id="rId11"/>
    <p:sldId id="558" r:id="rId12"/>
    <p:sldId id="559" r:id="rId13"/>
    <p:sldId id="346" r:id="rId14"/>
    <p:sldId id="562" r:id="rId15"/>
    <p:sldId id="563" r:id="rId16"/>
    <p:sldId id="560" r:id="rId17"/>
    <p:sldId id="561" r:id="rId18"/>
    <p:sldId id="564" r:id="rId19"/>
    <p:sldId id="566" r:id="rId20"/>
    <p:sldId id="565" r:id="rId21"/>
    <p:sldId id="567" r:id="rId22"/>
    <p:sldId id="569" r:id="rId23"/>
    <p:sldId id="568" r:id="rId24"/>
    <p:sldId id="570" r:id="rId25"/>
    <p:sldId id="571" r:id="rId26"/>
    <p:sldId id="348" r:id="rId27"/>
    <p:sldId id="572" r:id="rId28"/>
    <p:sldId id="573" r:id="rId29"/>
    <p:sldId id="574" r:id="rId30"/>
    <p:sldId id="576" r:id="rId31"/>
    <p:sldId id="575" r:id="rId32"/>
    <p:sldId id="579" r:id="rId33"/>
    <p:sldId id="580" r:id="rId34"/>
    <p:sldId id="581" r:id="rId35"/>
    <p:sldId id="577" r:id="rId36"/>
    <p:sldId id="582" r:id="rId37"/>
    <p:sldId id="583" r:id="rId38"/>
    <p:sldId id="585" r:id="rId39"/>
    <p:sldId id="584" r:id="rId40"/>
    <p:sldId id="589" r:id="rId41"/>
    <p:sldId id="588" r:id="rId42"/>
    <p:sldId id="590" r:id="rId43"/>
    <p:sldId id="587" r:id="rId44"/>
    <p:sldId id="586" r:id="rId45"/>
    <p:sldId id="591" r:id="rId46"/>
    <p:sldId id="593" r:id="rId47"/>
    <p:sldId id="594" r:id="rId48"/>
    <p:sldId id="595" r:id="rId49"/>
    <p:sldId id="596" r:id="rId50"/>
    <p:sldId id="597" r:id="rId51"/>
    <p:sldId id="598" r:id="rId52"/>
    <p:sldId id="599" r:id="rId53"/>
    <p:sldId id="600" r:id="rId54"/>
    <p:sldId id="601" r:id="rId55"/>
    <p:sldId id="602" r:id="rId56"/>
    <p:sldId id="603" r:id="rId57"/>
    <p:sldId id="604" r:id="rId58"/>
    <p:sldId id="606" r:id="rId59"/>
    <p:sldId id="605" r:id="rId60"/>
    <p:sldId id="607" r:id="rId61"/>
    <p:sldId id="608" r:id="rId62"/>
    <p:sldId id="609" r:id="rId63"/>
    <p:sldId id="610" r:id="rId64"/>
    <p:sldId id="612" r:id="rId65"/>
    <p:sldId id="611" r:id="rId66"/>
    <p:sldId id="613" r:id="rId67"/>
    <p:sldId id="617" r:id="rId68"/>
    <p:sldId id="614" r:id="rId69"/>
    <p:sldId id="619" r:id="rId70"/>
    <p:sldId id="616" r:id="rId71"/>
    <p:sldId id="618" r:id="rId72"/>
    <p:sldId id="620" r:id="rId73"/>
    <p:sldId id="621" r:id="rId74"/>
    <p:sldId id="550" r:id="rId75"/>
    <p:sldId id="441" r:id="rId76"/>
    <p:sldId id="622" r:id="rId7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950" autoAdjust="0"/>
  </p:normalViewPr>
  <p:slideViewPr>
    <p:cSldViewPr>
      <p:cViewPr>
        <p:scale>
          <a:sx n="40" d="100"/>
          <a:sy n="40" d="100"/>
        </p:scale>
        <p:origin x="-2256" y="-72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ERSONAL\Desktop\TESIS%20URBINA\REVISADO\2%20CLASIFICACI&#211;N%20DE%20SUELOS-VIA%20REVISADO%20FINAL.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ERSONAL\Desktop\TESIS%20URBINA\REVISADO\2%20CLASIFICACI&#211;N%20DE%20SUELOS-VIA%20REVISADO%20FINAL.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ERSONAL\Desktop\TESIS%20URBINA\REVISADO\3%20Compactaci&#243;n%20FINAL.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PERSONAL\Desktop\TESIS%20URBINA\REVISADO\1%20CBR%20(DENSIDAD%20-%20GRAFICO%20-%20PENETRACION)%20FINAL.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roundedCorners val="1"/>
  <c:chart>
    <c:title>
      <c:tx>
        <c:rich>
          <a:bodyPr/>
          <a:lstStyle/>
          <a:p>
            <a:pPr>
              <a:defRPr/>
            </a:pPr>
            <a:r>
              <a:rPr lang="en-US"/>
              <a:t>CURVA GRANULOMÉTRICA (</a:t>
            </a:r>
            <a:r>
              <a:rPr lang="en-US" baseline="0"/>
              <a:t>Dm 300 )</a:t>
            </a:r>
            <a:endParaRPr lang="en-US"/>
          </a:p>
        </c:rich>
      </c:tx>
      <c:layout/>
    </c:title>
    <c:plotArea>
      <c:layout/>
      <c:scatterChart>
        <c:scatterStyle val="smoothMarker"/>
        <c:ser>
          <c:idx val="0"/>
          <c:order val="0"/>
          <c:tx>
            <c:v>CURVA GRANULOMETRICA</c:v>
          </c:tx>
          <c:xVal>
            <c:numRef>
              <c:f>'0+300 (1,2-1,4)'!$C$25:$C$31</c:f>
              <c:numCache>
                <c:formatCode>0.000</c:formatCode>
                <c:ptCount val="7"/>
                <c:pt idx="0">
                  <c:v>4.75</c:v>
                </c:pt>
                <c:pt idx="1">
                  <c:v>2</c:v>
                </c:pt>
                <c:pt idx="2">
                  <c:v>0.85000000000000064</c:v>
                </c:pt>
                <c:pt idx="3">
                  <c:v>0.60000000000000064</c:v>
                </c:pt>
                <c:pt idx="4">
                  <c:v>0.30000000000000032</c:v>
                </c:pt>
                <c:pt idx="5">
                  <c:v>0.15000000000000024</c:v>
                </c:pt>
                <c:pt idx="6">
                  <c:v>7.5000000000000192E-2</c:v>
                </c:pt>
              </c:numCache>
            </c:numRef>
          </c:xVal>
          <c:yVal>
            <c:numRef>
              <c:f>'0+300 (1,2-1,4)'!$G$25:$G$31</c:f>
              <c:numCache>
                <c:formatCode>0%</c:formatCode>
                <c:ptCount val="7"/>
                <c:pt idx="0">
                  <c:v>1</c:v>
                </c:pt>
                <c:pt idx="1">
                  <c:v>1</c:v>
                </c:pt>
                <c:pt idx="2">
                  <c:v>1</c:v>
                </c:pt>
                <c:pt idx="3">
                  <c:v>0.99610894941633688</c:v>
                </c:pt>
                <c:pt idx="4">
                  <c:v>0.99610894941633688</c:v>
                </c:pt>
                <c:pt idx="5">
                  <c:v>0.99610894941633688</c:v>
                </c:pt>
                <c:pt idx="6">
                  <c:v>0.57198443579766456</c:v>
                </c:pt>
              </c:numCache>
            </c:numRef>
          </c:yVal>
          <c:smooth val="1"/>
        </c:ser>
        <c:axId val="81341824"/>
        <c:axId val="81374592"/>
      </c:scatterChart>
      <c:valAx>
        <c:axId val="81341824"/>
        <c:scaling>
          <c:logBase val="10"/>
          <c:orientation val="maxMin"/>
          <c:max val="5"/>
        </c:scaling>
        <c:axPos val="b"/>
        <c:minorGridlines/>
        <c:title>
          <c:tx>
            <c:rich>
              <a:bodyPr/>
              <a:lstStyle/>
              <a:p>
                <a:pPr>
                  <a:defRPr/>
                </a:pPr>
                <a:r>
                  <a:rPr lang="es-EC"/>
                  <a:t>DIAMETRO</a:t>
                </a:r>
                <a:r>
                  <a:rPr lang="es-EC" baseline="0"/>
                  <a:t> DE LAS PARTICULAS ( mm )</a:t>
                </a:r>
                <a:endParaRPr lang="es-EC"/>
              </a:p>
            </c:rich>
          </c:tx>
          <c:layout/>
        </c:title>
        <c:numFmt formatCode="0.000" sourceLinked="1"/>
        <c:majorTickMark val="none"/>
        <c:tickLblPos val="nextTo"/>
        <c:txPr>
          <a:bodyPr rot="0" vert="horz"/>
          <a:lstStyle/>
          <a:p>
            <a:pPr>
              <a:defRPr sz="1000" b="0" i="0" u="none" strike="noStrike" baseline="0">
                <a:solidFill>
                  <a:srgbClr val="000000"/>
                </a:solidFill>
                <a:latin typeface="Calibri"/>
                <a:ea typeface="Calibri"/>
                <a:cs typeface="Calibri"/>
              </a:defRPr>
            </a:pPr>
            <a:endParaRPr lang="es-EC"/>
          </a:p>
        </c:txPr>
        <c:crossAx val="81374592"/>
        <c:crosses val="autoZero"/>
        <c:crossBetween val="midCat"/>
      </c:valAx>
      <c:valAx>
        <c:axId val="81374592"/>
        <c:scaling>
          <c:orientation val="minMax"/>
          <c:max val="1"/>
          <c:min val="0"/>
        </c:scaling>
        <c:axPos val="l"/>
        <c:majorGridlines/>
        <c:title>
          <c:tx>
            <c:rich>
              <a:bodyPr/>
              <a:lstStyle/>
              <a:p>
                <a:pPr>
                  <a:defRPr/>
                </a:pPr>
                <a:r>
                  <a:rPr lang="es-EC" dirty="0"/>
                  <a:t>PORCENTAJE</a:t>
                </a:r>
                <a:r>
                  <a:rPr lang="es-EC" baseline="0" dirty="0"/>
                  <a:t> </a:t>
                </a:r>
                <a:r>
                  <a:rPr lang="es-EC" baseline="0" dirty="0" smtClean="0"/>
                  <a:t>QUE</a:t>
                </a:r>
              </a:p>
              <a:p>
                <a:pPr>
                  <a:defRPr/>
                </a:pPr>
                <a:r>
                  <a:rPr lang="es-EC" baseline="0" dirty="0" smtClean="0"/>
                  <a:t> </a:t>
                </a:r>
                <a:r>
                  <a:rPr lang="es-EC" baseline="0" dirty="0"/>
                  <a:t>PASA ( %)</a:t>
                </a:r>
                <a:endParaRPr lang="es-EC" dirty="0"/>
              </a:p>
            </c:rich>
          </c:tx>
          <c:layout/>
        </c:title>
        <c:numFmt formatCode="0%" sourceLinked="1"/>
        <c:majorTickMark val="none"/>
        <c:tickLblPos val="nextTo"/>
        <c:crossAx val="81341824"/>
        <c:crosses val="max"/>
        <c:crossBetween val="midCat"/>
      </c:valAx>
    </c:plotArea>
    <c:plotVisOnly val="1"/>
    <c:dispBlanksAs val="gap"/>
  </c:chart>
  <c:spPr>
    <a:ln w="25400" cmpd="thickThin">
      <a:solidFill>
        <a:sysClr val="windowText" lastClr="000000"/>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roundedCorners val="1"/>
  <c:chart>
    <c:title>
      <c:tx>
        <c:rich>
          <a:bodyPr/>
          <a:lstStyle/>
          <a:p>
            <a:pPr>
              <a:defRPr sz="1100" b="0" i="0" u="none" strike="noStrike" baseline="0">
                <a:solidFill>
                  <a:srgbClr val="000000"/>
                </a:solidFill>
                <a:latin typeface="Geneva"/>
                <a:ea typeface="Geneva"/>
                <a:cs typeface="Geneva"/>
              </a:defRPr>
            </a:pPr>
            <a:r>
              <a:rPr lang="es-EC" sz="875" b="1" i="0" strike="noStrike">
                <a:solidFill>
                  <a:srgbClr val="000000"/>
                </a:solidFill>
                <a:latin typeface="Arial"/>
                <a:cs typeface="Arial"/>
              </a:rPr>
              <a:t>DETERMINACION GRAFICA DEL</a:t>
            </a:r>
          </a:p>
          <a:p>
            <a:pPr>
              <a:defRPr sz="1100" b="0" i="0" u="none" strike="noStrike" baseline="0">
                <a:solidFill>
                  <a:srgbClr val="000000"/>
                </a:solidFill>
                <a:latin typeface="Geneva"/>
                <a:ea typeface="Geneva"/>
                <a:cs typeface="Geneva"/>
              </a:defRPr>
            </a:pPr>
            <a:r>
              <a:rPr lang="es-EC" sz="875" b="1" i="0" strike="noStrike">
                <a:solidFill>
                  <a:srgbClr val="000000"/>
                </a:solidFill>
                <a:latin typeface="Arial"/>
                <a:cs typeface="Arial"/>
              </a:rPr>
              <a:t>LIMITE LIQUIDO</a:t>
            </a:r>
          </a:p>
        </c:rich>
      </c:tx>
      <c:layout>
        <c:manualLayout>
          <c:xMode val="edge"/>
          <c:yMode val="edge"/>
          <c:x val="0.38307031133303976"/>
          <c:y val="1.8766659021991181E-2"/>
        </c:manualLayout>
      </c:layout>
      <c:spPr>
        <a:noFill/>
        <a:ln w="25400">
          <a:noFill/>
        </a:ln>
      </c:spPr>
    </c:title>
    <c:plotArea>
      <c:layout>
        <c:manualLayout>
          <c:layoutTarget val="inner"/>
          <c:xMode val="edge"/>
          <c:yMode val="edge"/>
          <c:x val="0.10950846430028778"/>
          <c:y val="0.23809608951395744"/>
          <c:w val="0.8563551312786517"/>
          <c:h val="0.55782498214611964"/>
        </c:manualLayout>
      </c:layout>
      <c:scatterChart>
        <c:scatterStyle val="lineMarker"/>
        <c:ser>
          <c:idx val="0"/>
          <c:order val="0"/>
          <c:spPr>
            <a:ln w="28575">
              <a:solidFill>
                <a:srgbClr val="FF0000"/>
              </a:solidFill>
              <a:prstDash val="solid"/>
            </a:ln>
          </c:spPr>
          <c:marker>
            <c:symbol val="x"/>
            <c:size val="5"/>
            <c:spPr>
              <a:solidFill>
                <a:srgbClr val="FFFFFF"/>
              </a:solidFill>
              <a:ln>
                <a:solidFill>
                  <a:srgbClr val="000000"/>
                </a:solidFill>
                <a:prstDash val="solid"/>
              </a:ln>
            </c:spPr>
          </c:marker>
          <c:dPt>
            <c:idx val="2"/>
            <c:marker>
              <c:symbol val="circle"/>
              <c:size val="5"/>
            </c:marker>
          </c:dPt>
          <c:xVal>
            <c:numRef>
              <c:f>'0+300 (1,2-1,4)'!$BJ$8:$BJ$11</c:f>
              <c:numCache>
                <c:formatCode>0</c:formatCode>
                <c:ptCount val="4"/>
                <c:pt idx="0">
                  <c:v>26</c:v>
                </c:pt>
                <c:pt idx="1">
                  <c:v>21</c:v>
                </c:pt>
                <c:pt idx="2" formatCode="General">
                  <c:v>25</c:v>
                </c:pt>
                <c:pt idx="3">
                  <c:v>19</c:v>
                </c:pt>
              </c:numCache>
            </c:numRef>
          </c:xVal>
          <c:yVal>
            <c:numRef>
              <c:f>'0+300 (1,2-1,4)'!$BK$8:$BK$11</c:f>
              <c:numCache>
                <c:formatCode>0.00</c:formatCode>
                <c:ptCount val="4"/>
                <c:pt idx="0">
                  <c:v>28.80887871961518</c:v>
                </c:pt>
                <c:pt idx="1">
                  <c:v>29.939595342986657</c:v>
                </c:pt>
                <c:pt idx="2">
                  <c:v>29.016523337014757</c:v>
                </c:pt>
                <c:pt idx="3">
                  <c:v>30.469463103904229</c:v>
                </c:pt>
              </c:numCache>
            </c:numRef>
          </c:yVal>
        </c:ser>
        <c:axId val="85435520"/>
        <c:axId val="85533056"/>
      </c:scatterChart>
      <c:valAx>
        <c:axId val="85435520"/>
        <c:scaling>
          <c:logBase val="10"/>
          <c:orientation val="minMax"/>
          <c:max val="100"/>
          <c:min val="10"/>
        </c:scaling>
        <c:axPos val="b"/>
        <c:minorGridlines>
          <c:spPr>
            <a:ln w="12700">
              <a:solidFill>
                <a:srgbClr val="000000"/>
              </a:solidFill>
              <a:prstDash val="solid"/>
            </a:ln>
          </c:spPr>
        </c:minorGridlines>
        <c:title>
          <c:tx>
            <c:rich>
              <a:bodyPr/>
              <a:lstStyle/>
              <a:p>
                <a:pPr>
                  <a:defRPr sz="875" b="1" i="0" u="none" strike="noStrike" baseline="0">
                    <a:solidFill>
                      <a:srgbClr val="000000"/>
                    </a:solidFill>
                    <a:latin typeface="Arial"/>
                    <a:ea typeface="Arial"/>
                    <a:cs typeface="Arial"/>
                  </a:defRPr>
                </a:pPr>
                <a:r>
                  <a:rPr lang="es-EC"/>
                  <a:t>Número de Golpes</a:t>
                </a:r>
              </a:p>
            </c:rich>
          </c:tx>
          <c:layout>
            <c:manualLayout>
              <c:xMode val="edge"/>
              <c:yMode val="edge"/>
              <c:x val="0.43902439024390766"/>
              <c:y val="0.85523125143338641"/>
            </c:manualLayout>
          </c:layout>
          <c:spPr>
            <a:noFill/>
            <a:ln w="25400">
              <a:noFill/>
            </a:ln>
          </c:spPr>
        </c:title>
        <c:numFmt formatCode="0" sourceLinked="1"/>
        <c:tickLblPos val="nextTo"/>
        <c:spPr>
          <a:ln w="9525">
            <a:noFill/>
          </a:ln>
        </c:spPr>
        <c:txPr>
          <a:bodyPr rot="0" vert="horz"/>
          <a:lstStyle/>
          <a:p>
            <a:pPr>
              <a:defRPr sz="875" b="0" i="0" u="none" strike="noStrike" baseline="0">
                <a:solidFill>
                  <a:srgbClr val="000000"/>
                </a:solidFill>
                <a:latin typeface="Arial"/>
                <a:ea typeface="Arial"/>
                <a:cs typeface="Arial"/>
              </a:defRPr>
            </a:pPr>
            <a:endParaRPr lang="es-EC"/>
          </a:p>
        </c:txPr>
        <c:crossAx val="85533056"/>
        <c:crosses val="autoZero"/>
        <c:crossBetween val="midCat"/>
        <c:majorUnit val="10"/>
        <c:minorUnit val="10"/>
      </c:valAx>
      <c:valAx>
        <c:axId val="85533056"/>
        <c:scaling>
          <c:orientation val="minMax"/>
          <c:max val="32"/>
          <c:min val="28"/>
        </c:scaling>
        <c:axPos val="l"/>
        <c:majorGridlines>
          <c:spPr>
            <a:ln w="3175">
              <a:solidFill>
                <a:srgbClr val="000000"/>
              </a:solidFill>
              <a:prstDash val="solid"/>
            </a:ln>
          </c:spPr>
        </c:majorGridlines>
        <c:minorGridlines>
          <c:spPr>
            <a:ln w="3175">
              <a:solidFill>
                <a:srgbClr val="000000"/>
              </a:solidFill>
              <a:prstDash val="solid"/>
            </a:ln>
          </c:spPr>
        </c:minorGridlines>
        <c:title>
          <c:tx>
            <c:rich>
              <a:bodyPr/>
              <a:lstStyle/>
              <a:p>
                <a:pPr>
                  <a:defRPr sz="700" b="1" i="0" u="none" strike="noStrike" baseline="0">
                    <a:solidFill>
                      <a:srgbClr val="000000"/>
                    </a:solidFill>
                    <a:latin typeface="Arial"/>
                    <a:ea typeface="Arial"/>
                    <a:cs typeface="Arial"/>
                  </a:defRPr>
                </a:pPr>
                <a:r>
                  <a:rPr lang="es-EC"/>
                  <a:t>Contenido de Humedad   (%)</a:t>
                </a:r>
              </a:p>
            </c:rich>
          </c:tx>
          <c:layout>
            <c:manualLayout>
              <c:xMode val="edge"/>
              <c:yMode val="edge"/>
              <c:x val="1.912980389646442E-3"/>
              <c:y val="0.30920597303978237"/>
            </c:manualLayout>
          </c:layout>
          <c:spPr>
            <a:noFill/>
            <a:ln w="25400">
              <a:noFill/>
            </a:ln>
          </c:spPr>
        </c:title>
        <c:numFmt formatCode="0.00" sourceLinked="1"/>
        <c:tickLblPos val="nextTo"/>
        <c:spPr>
          <a:ln w="12700">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s-EC"/>
          </a:p>
        </c:txPr>
        <c:crossAx val="85435520"/>
        <c:crossesAt val="10"/>
        <c:crossBetween val="midCat"/>
        <c:majorUnit val="1"/>
        <c:minorUnit val="1"/>
      </c:valAx>
      <c:spPr>
        <a:noFill/>
        <a:ln w="25400">
          <a:noFill/>
        </a:ln>
      </c:spPr>
    </c:plotArea>
    <c:dispBlanksAs val="gap"/>
  </c:chart>
  <c:spPr>
    <a:solidFill>
      <a:srgbClr val="FFFFFF"/>
    </a:solidFill>
    <a:ln w="25400" cmpd="thickThin">
      <a:solidFill>
        <a:srgbClr val="000000"/>
      </a:solidFill>
      <a:prstDash val="solid"/>
    </a:ln>
  </c:spPr>
  <c:txPr>
    <a:bodyPr/>
    <a:lstStyle/>
    <a:p>
      <a:pPr>
        <a:defRPr sz="1100" b="0" i="0" u="none" strike="noStrike" baseline="0">
          <a:solidFill>
            <a:srgbClr val="000000"/>
          </a:solidFill>
          <a:latin typeface="Geneva"/>
          <a:ea typeface="Geneva"/>
          <a:cs typeface="Geneva"/>
        </a:defRPr>
      </a:pPr>
      <a:endParaRPr lang="es-EC"/>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roundedCorners val="1"/>
  <c:chart>
    <c:title>
      <c:tx>
        <c:rich>
          <a:bodyPr/>
          <a:lstStyle/>
          <a:p>
            <a:pPr>
              <a:defRPr sz="1375" b="1" i="0" u="none" strike="noStrike" baseline="0">
                <a:solidFill>
                  <a:srgbClr val="000000"/>
                </a:solidFill>
                <a:latin typeface="Arial"/>
                <a:ea typeface="Arial"/>
                <a:cs typeface="Arial"/>
              </a:defRPr>
            </a:pPr>
            <a:r>
              <a:rPr lang="es-ES" b="1"/>
              <a:t>Densidad Seca / Humedad</a:t>
            </a:r>
          </a:p>
        </c:rich>
      </c:tx>
      <c:layout>
        <c:manualLayout>
          <c:xMode val="edge"/>
          <c:yMode val="edge"/>
          <c:x val="0.1719583653255643"/>
          <c:y val="5.6051086397705424E-2"/>
        </c:manualLayout>
      </c:layout>
      <c:spPr>
        <a:noFill/>
        <a:ln w="25400">
          <a:noFill/>
        </a:ln>
      </c:spPr>
    </c:title>
    <c:plotArea>
      <c:layout>
        <c:manualLayout>
          <c:layoutTarget val="inner"/>
          <c:xMode val="edge"/>
          <c:yMode val="edge"/>
          <c:x val="9.7893550928340553E-2"/>
          <c:y val="0.22167523231480965"/>
          <c:w val="0.83891055668971015"/>
          <c:h val="0.71100278216527824"/>
        </c:manualLayout>
      </c:layout>
      <c:scatterChart>
        <c:scatterStyle val="smoothMarker"/>
        <c:ser>
          <c:idx val="0"/>
          <c:order val="0"/>
          <c:spPr>
            <a:ln w="12700">
              <a:solidFill>
                <a:srgbClr val="000000"/>
              </a:solidFill>
              <a:prstDash val="solid"/>
            </a:ln>
          </c:spPr>
          <c:marker>
            <c:symbol val="diamond"/>
            <c:size val="5"/>
            <c:spPr>
              <a:solidFill>
                <a:srgbClr val="000080"/>
              </a:solidFill>
              <a:ln>
                <a:solidFill>
                  <a:srgbClr val="000080"/>
                </a:solidFill>
                <a:prstDash val="solid"/>
              </a:ln>
            </c:spPr>
          </c:marker>
          <c:dLbls>
            <c:dLbl>
              <c:idx val="0"/>
              <c:layout>
                <c:manualLayout>
                  <c:x val="-1.0566256272231497E-2"/>
                  <c:y val="1.1243373973531262E-2"/>
                </c:manualLayout>
              </c:layout>
              <c:dLblPos val="r"/>
              <c:showVal val="1"/>
            </c:dLbl>
            <c:dLbl>
              <c:idx val="1"/>
              <c:layout>
                <c:manualLayout>
                  <c:x val="-6.3226397727218761E-2"/>
                  <c:y val="1.265112528721881E-2"/>
                </c:manualLayout>
              </c:layout>
              <c:dLblPos val="r"/>
              <c:showVal val="1"/>
            </c:dLbl>
            <c:dLbl>
              <c:idx val="2"/>
              <c:layout>
                <c:manualLayout>
                  <c:x val="-1.9646115972596535E-4"/>
                  <c:y val="7.2411035602267023E-3"/>
                </c:manualLayout>
              </c:layout>
              <c:dLblPos val="r"/>
              <c:showVal val="1"/>
            </c:dLbl>
            <c:dLbl>
              <c:idx val="3"/>
              <c:layout>
                <c:manualLayout>
                  <c:x val="-1.6945796374983002E-4"/>
                  <c:y val="1.0483190800635903E-3"/>
                </c:manualLayout>
              </c:layout>
              <c:dLblPos val="r"/>
              <c:showVal val="1"/>
            </c:dLbl>
            <c:spPr>
              <a:noFill/>
              <a:ln w="25400">
                <a:noFill/>
              </a:ln>
            </c:spPr>
            <c:txPr>
              <a:bodyPr/>
              <a:lstStyle/>
              <a:p>
                <a:pPr>
                  <a:defRPr sz="1175" b="0" i="0" u="none" strike="noStrike" baseline="0">
                    <a:solidFill>
                      <a:srgbClr val="000000"/>
                    </a:solidFill>
                    <a:latin typeface="Arial"/>
                    <a:ea typeface="Arial"/>
                    <a:cs typeface="Arial"/>
                  </a:defRPr>
                </a:pPr>
                <a:endParaRPr lang="es-EC"/>
              </a:p>
            </c:txPr>
            <c:showVal val="1"/>
          </c:dLbls>
          <c:xVal>
            <c:numRef>
              <c:f>'[3 Compactación FINAL.xls]0+300 (1,20-1.40)'!$D$23,'[3 Compactación FINAL.xls]0+300 (1,20-1.40)'!$F$23,'[3 Compactación FINAL.xls]0+300 (1,20-1.40)'!$H$23,'[3 Compactación FINAL.xls]0+300 (1,20-1.40)'!$J$23,'[3 Compactación FINAL.xls]0+300 (1,20-1.40)'!$L$23,'[3 Compactación FINAL.xls]0+300 (1,20-1.40)'!$L$23</c:f>
              <c:numCache>
                <c:formatCode>0.00</c:formatCode>
                <c:ptCount val="4"/>
                <c:pt idx="0">
                  <c:v>12.611122977505797</c:v>
                </c:pt>
                <c:pt idx="1">
                  <c:v>15.681216075107029</c:v>
                </c:pt>
                <c:pt idx="2">
                  <c:v>18.517550115073711</c:v>
                </c:pt>
                <c:pt idx="3">
                  <c:v>21.3173723025042</c:v>
                </c:pt>
              </c:numCache>
            </c:numRef>
          </c:xVal>
          <c:yVal>
            <c:numRef>
              <c:f>'[3 Compactación FINAL.xls]0+300 (1,20-1.40)'!$D$32,'[3 Compactación FINAL.xls]0+300 (1,20-1.40)'!$F$32,'[3 Compactación FINAL.xls]0+300 (1,20-1.40)'!$H$32,'[3 Compactación FINAL.xls]0+300 (1,20-1.40)'!$J$32,'[3 Compactación FINAL.xls]0+300 (1,20-1.40)'!$L$32,'[3 Compactación FINAL.xls]0+300 (1,20-1.40)'!$L$32</c:f>
              <c:numCache>
                <c:formatCode>0</c:formatCode>
                <c:ptCount val="4"/>
                <c:pt idx="0">
                  <c:v>1494.2505351167019</c:v>
                </c:pt>
                <c:pt idx="1">
                  <c:v>1655.0050038261111</c:v>
                </c:pt>
                <c:pt idx="2">
                  <c:v>1670.3862447195957</c:v>
                </c:pt>
                <c:pt idx="3">
                  <c:v>1558.7426640847311</c:v>
                </c:pt>
              </c:numCache>
            </c:numRef>
          </c:yVal>
          <c:smooth val="1"/>
        </c:ser>
        <c:ser>
          <c:idx val="1"/>
          <c:order val="1"/>
          <c:spPr>
            <a:ln w="19050">
              <a:prstDash val="dash"/>
            </a:ln>
          </c:spPr>
          <c:xVal>
            <c:numRef>
              <c:f>'0+300 (1,20-1.40)'!$P$50:$P$51</c:f>
              <c:numCache>
                <c:formatCode>General</c:formatCode>
                <c:ptCount val="2"/>
                <c:pt idx="0">
                  <c:v>0</c:v>
                </c:pt>
                <c:pt idx="1">
                  <c:v>25</c:v>
                </c:pt>
              </c:numCache>
            </c:numRef>
          </c:xVal>
          <c:yVal>
            <c:numRef>
              <c:f>'0+300 (1,20-1.40)'!$Q$50:$Q$51</c:f>
              <c:numCache>
                <c:formatCode>General</c:formatCode>
                <c:ptCount val="2"/>
                <c:pt idx="0">
                  <c:v>1678</c:v>
                </c:pt>
                <c:pt idx="1">
                  <c:v>1678</c:v>
                </c:pt>
              </c:numCache>
            </c:numRef>
          </c:yVal>
          <c:smooth val="1"/>
        </c:ser>
        <c:ser>
          <c:idx val="2"/>
          <c:order val="2"/>
          <c:spPr>
            <a:ln w="19050">
              <a:solidFill>
                <a:srgbClr val="C00000"/>
              </a:solidFill>
              <a:prstDash val="dash"/>
            </a:ln>
          </c:spPr>
          <c:xVal>
            <c:numRef>
              <c:f>'0+300 (1,20-1.40)'!$P$53:$P$54</c:f>
              <c:numCache>
                <c:formatCode>General</c:formatCode>
                <c:ptCount val="2"/>
                <c:pt idx="0">
                  <c:v>17.5</c:v>
                </c:pt>
                <c:pt idx="1">
                  <c:v>17.5</c:v>
                </c:pt>
              </c:numCache>
            </c:numRef>
          </c:xVal>
          <c:yVal>
            <c:numRef>
              <c:f>'0+300 (1,20-1.40)'!$Q$53:$Q$54</c:f>
              <c:numCache>
                <c:formatCode>General</c:formatCode>
                <c:ptCount val="2"/>
                <c:pt idx="0">
                  <c:v>0</c:v>
                </c:pt>
                <c:pt idx="1">
                  <c:v>1730</c:v>
                </c:pt>
              </c:numCache>
            </c:numRef>
          </c:yVal>
          <c:smooth val="1"/>
        </c:ser>
        <c:axId val="97597312"/>
        <c:axId val="99611008"/>
      </c:scatterChart>
      <c:valAx>
        <c:axId val="97597312"/>
        <c:scaling>
          <c:orientation val="minMax"/>
          <c:max val="25"/>
          <c:min val="5"/>
        </c:scaling>
        <c:axPos val="b"/>
        <c:majorGridlines>
          <c:spPr>
            <a:ln w="3175">
              <a:solidFill>
                <a:srgbClr val="000000"/>
              </a:solidFill>
              <a:prstDash val="solid"/>
            </a:ln>
          </c:spPr>
        </c:majorGridlines>
        <c:minorGridlines>
          <c:spPr>
            <a:ln w="3175">
              <a:solidFill>
                <a:srgbClr val="000000"/>
              </a:solidFill>
              <a:prstDash val="solid"/>
            </a:ln>
          </c:spPr>
        </c:minorGridlines>
        <c:numFmt formatCode="0;[Red]0" sourceLinked="0"/>
        <c:tickLblPos val="nextTo"/>
        <c:spPr>
          <a:ln w="3175">
            <a:solidFill>
              <a:srgbClr val="000000"/>
            </a:solidFill>
            <a:prstDash val="solid"/>
          </a:ln>
        </c:spPr>
        <c:txPr>
          <a:bodyPr rot="0" vert="horz"/>
          <a:lstStyle/>
          <a:p>
            <a:pPr>
              <a:defRPr sz="1175" b="0" i="0" u="none" strike="noStrike" baseline="0">
                <a:solidFill>
                  <a:srgbClr val="000000"/>
                </a:solidFill>
                <a:latin typeface="Arial"/>
                <a:ea typeface="Arial"/>
                <a:cs typeface="Arial"/>
              </a:defRPr>
            </a:pPr>
            <a:endParaRPr lang="es-EC"/>
          </a:p>
        </c:txPr>
        <c:crossAx val="99611008"/>
        <c:crosses val="autoZero"/>
        <c:crossBetween val="midCat"/>
        <c:majorUnit val="3"/>
        <c:minorUnit val="1"/>
      </c:valAx>
      <c:valAx>
        <c:axId val="99611008"/>
        <c:scaling>
          <c:orientation val="minMax"/>
          <c:max val="1730"/>
          <c:min val="1480"/>
        </c:scaling>
        <c:axPos val="l"/>
        <c:majorGridlines>
          <c:spPr>
            <a:ln w="3175">
              <a:solidFill>
                <a:srgbClr val="000000"/>
              </a:solidFill>
              <a:prstDash val="solid"/>
            </a:ln>
          </c:spPr>
        </c:majorGridlines>
        <c:minorGridlines>
          <c:spPr>
            <a:ln w="3175">
              <a:solidFill>
                <a:srgbClr val="000000"/>
              </a:solidFill>
              <a:prstDash val="solid"/>
            </a:ln>
          </c:spPr>
        </c:minorGridlines>
        <c:numFmt formatCode="0" sourceLinked="1"/>
        <c:tickLblPos val="nextTo"/>
        <c:spPr>
          <a:ln w="3175">
            <a:solidFill>
              <a:srgbClr val="000000"/>
            </a:solidFill>
            <a:prstDash val="solid"/>
          </a:ln>
        </c:spPr>
        <c:txPr>
          <a:bodyPr rot="0" vert="horz"/>
          <a:lstStyle/>
          <a:p>
            <a:pPr>
              <a:defRPr sz="1175" b="0" i="0" u="none" strike="noStrike" baseline="0">
                <a:solidFill>
                  <a:srgbClr val="000000"/>
                </a:solidFill>
                <a:latin typeface="Arial"/>
                <a:ea typeface="Arial"/>
                <a:cs typeface="Arial"/>
              </a:defRPr>
            </a:pPr>
            <a:endParaRPr lang="es-EC"/>
          </a:p>
        </c:txPr>
        <c:crossAx val="97597312"/>
        <c:crosses val="autoZero"/>
        <c:crossBetween val="midCat"/>
        <c:majorUnit val="40"/>
        <c:minorUnit val="40"/>
      </c:valAx>
      <c:spPr>
        <a:solidFill>
          <a:srgbClr val="FFFFFF"/>
        </a:solidFill>
        <a:ln w="12700">
          <a:solidFill>
            <a:srgbClr val="808080"/>
          </a:solidFill>
          <a:prstDash val="solid"/>
        </a:ln>
      </c:spPr>
    </c:plotArea>
    <c:plotVisOnly val="1"/>
    <c:dispBlanksAs val="gap"/>
  </c:chart>
  <c:spPr>
    <a:solidFill>
      <a:srgbClr val="FFFFFF"/>
    </a:solidFill>
    <a:ln w="38100" cmpd="thinThick">
      <a:solidFill>
        <a:srgbClr val="000000"/>
      </a:solidFill>
      <a:prstDash val="solid"/>
    </a:ln>
  </c:spPr>
  <c:txPr>
    <a:bodyPr/>
    <a:lstStyle/>
    <a:p>
      <a:pPr>
        <a:defRPr sz="1650" b="0" i="0" u="none" strike="noStrike" baseline="0">
          <a:solidFill>
            <a:srgbClr val="000000"/>
          </a:solidFill>
          <a:latin typeface="Arial"/>
          <a:ea typeface="Arial"/>
          <a:cs typeface="Arial"/>
        </a:defRPr>
      </a:pPr>
      <a:endParaRPr lang="es-EC"/>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C"/>
  <c:roundedCorners val="1"/>
  <c:chart>
    <c:title>
      <c:tx>
        <c:rich>
          <a:bodyPr/>
          <a:lstStyle/>
          <a:p>
            <a:pPr>
              <a:defRPr sz="1175" b="1" i="0" u="none" strike="noStrike" baseline="0">
                <a:solidFill>
                  <a:srgbClr val="000000"/>
                </a:solidFill>
                <a:latin typeface="Arial"/>
                <a:ea typeface="Arial"/>
                <a:cs typeface="Arial"/>
              </a:defRPr>
            </a:pPr>
            <a:r>
              <a:rPr lang="es-ES"/>
              <a:t>DENSIDAD VS VALOR C.B.R.</a:t>
            </a:r>
          </a:p>
        </c:rich>
      </c:tx>
      <c:layout>
        <c:manualLayout>
          <c:xMode val="edge"/>
          <c:yMode val="edge"/>
          <c:x val="0.31672042602391742"/>
          <c:y val="3.3333333333333354E-2"/>
        </c:manualLayout>
      </c:layout>
      <c:spPr>
        <a:noFill/>
        <a:ln w="25400">
          <a:noFill/>
        </a:ln>
      </c:spPr>
    </c:title>
    <c:plotArea>
      <c:layout>
        <c:manualLayout>
          <c:layoutTarget val="inner"/>
          <c:xMode val="edge"/>
          <c:yMode val="edge"/>
          <c:x val="0.1286174643110872"/>
          <c:y val="0.18611161597118048"/>
          <c:w val="0.79099740551319553"/>
          <c:h val="0.61944612479960059"/>
        </c:manualLayout>
      </c:layout>
      <c:scatterChart>
        <c:scatterStyle val="lineMarker"/>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xVal>
            <c:numRef>
              <c:f>'grafico (0+300)1'!$I$34:$I$36</c:f>
              <c:numCache>
                <c:formatCode>General</c:formatCode>
                <c:ptCount val="3"/>
                <c:pt idx="0">
                  <c:v>11.00238666666676</c:v>
                </c:pt>
                <c:pt idx="1">
                  <c:v>7.3739400000000002</c:v>
                </c:pt>
                <c:pt idx="2">
                  <c:v>5.1500533333333331</c:v>
                </c:pt>
              </c:numCache>
            </c:numRef>
          </c:xVal>
          <c:yVal>
            <c:numRef>
              <c:f>'grafico (0+300)1'!$J$34:$J$36</c:f>
              <c:numCache>
                <c:formatCode>0</c:formatCode>
                <c:ptCount val="3"/>
                <c:pt idx="0">
                  <c:v>1678.2217553960011</c:v>
                </c:pt>
                <c:pt idx="1">
                  <c:v>1585.641367184201</c:v>
                </c:pt>
                <c:pt idx="2">
                  <c:v>1505.4290187364275</c:v>
                </c:pt>
              </c:numCache>
            </c:numRef>
          </c:yVal>
        </c:ser>
        <c:axId val="106550784"/>
        <c:axId val="107652992"/>
      </c:scatterChart>
      <c:valAx>
        <c:axId val="106550784"/>
        <c:scaling>
          <c:orientation val="minMax"/>
          <c:max val="25"/>
          <c:min val="0"/>
        </c:scaling>
        <c:axPos val="b"/>
        <c:majorGridlines>
          <c:spPr>
            <a:ln w="3175">
              <a:solidFill>
                <a:srgbClr val="000000"/>
              </a:solidFill>
              <a:prstDash val="solid"/>
            </a:ln>
          </c:spPr>
        </c:majorGridlines>
        <c:minorGridlines>
          <c:spPr>
            <a:ln w="3175">
              <a:solidFill>
                <a:srgbClr val="000000"/>
              </a:solidFill>
              <a:prstDash val="solid"/>
            </a:ln>
          </c:spPr>
        </c:minorGridlines>
        <c:title>
          <c:tx>
            <c:rich>
              <a:bodyPr/>
              <a:lstStyle/>
              <a:p>
                <a:pPr>
                  <a:defRPr sz="1000" b="1" i="0" u="none" strike="noStrike" baseline="0">
                    <a:solidFill>
                      <a:srgbClr val="000000"/>
                    </a:solidFill>
                    <a:latin typeface="Arial"/>
                    <a:ea typeface="Arial"/>
                    <a:cs typeface="Arial"/>
                  </a:defRPr>
                </a:pPr>
                <a:r>
                  <a:rPr lang="es-ES"/>
                  <a:t>VALOR C.B.R. (%)</a:t>
                </a:r>
              </a:p>
            </c:rich>
          </c:tx>
          <c:layout>
            <c:manualLayout>
              <c:xMode val="edge"/>
              <c:yMode val="edge"/>
              <c:x val="0.43247622182276019"/>
              <c:y val="0.89166899970836477"/>
            </c:manualLayout>
          </c:layout>
          <c:spPr>
            <a:noFill/>
            <a:ln w="25400">
              <a:noFill/>
            </a:ln>
          </c:spPr>
        </c:title>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s-EC"/>
          </a:p>
        </c:txPr>
        <c:crossAx val="107652992"/>
        <c:crosses val="autoZero"/>
        <c:crossBetween val="midCat"/>
        <c:majorUnit val="2"/>
        <c:minorUnit val="1"/>
      </c:valAx>
      <c:valAx>
        <c:axId val="107652992"/>
        <c:scaling>
          <c:orientation val="minMax"/>
          <c:max val="1690"/>
          <c:min val="1500"/>
        </c:scaling>
        <c:axPos val="l"/>
        <c:majorGridlines>
          <c:spPr>
            <a:ln w="3175">
              <a:solidFill>
                <a:srgbClr val="000000"/>
              </a:solidFill>
              <a:prstDash val="solid"/>
            </a:ln>
          </c:spPr>
        </c:majorGridlines>
        <c:minorGridlines>
          <c:spPr>
            <a:ln w="3175">
              <a:solidFill>
                <a:srgbClr val="000000"/>
              </a:solidFill>
              <a:prstDash val="solid"/>
            </a:ln>
          </c:spPr>
        </c:minorGridlines>
        <c:title>
          <c:tx>
            <c:rich>
              <a:bodyPr/>
              <a:lstStyle/>
              <a:p>
                <a:pPr>
                  <a:defRPr sz="1000" b="1" i="0" u="none" strike="noStrike" baseline="0">
                    <a:solidFill>
                      <a:srgbClr val="000000"/>
                    </a:solidFill>
                    <a:latin typeface="Arial"/>
                    <a:ea typeface="Arial"/>
                    <a:cs typeface="Arial"/>
                  </a:defRPr>
                </a:pPr>
                <a:r>
                  <a:rPr lang="es-ES"/>
                  <a:t>DENSIDAD (kg/m3)
</a:t>
                </a:r>
              </a:p>
            </c:rich>
          </c:tx>
          <c:layout>
            <c:manualLayout>
              <c:xMode val="edge"/>
              <c:yMode val="edge"/>
              <c:x val="8.0385852090033415E-3"/>
              <c:y val="0.32777865266841688"/>
            </c:manualLayout>
          </c:layout>
          <c:spPr>
            <a:noFill/>
            <a:ln w="25400">
              <a:noFill/>
            </a:ln>
          </c:spPr>
        </c:title>
        <c:numFmt formatCode="0"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s-EC"/>
          </a:p>
        </c:txPr>
        <c:crossAx val="106550784"/>
        <c:crosses val="autoZero"/>
        <c:crossBetween val="midCat"/>
        <c:majorUnit val="20"/>
        <c:minorUnit val="20"/>
      </c:valAx>
      <c:spPr>
        <a:solidFill>
          <a:srgbClr val="FFFFFF"/>
        </a:solidFill>
        <a:ln w="3175">
          <a:solidFill>
            <a:srgbClr val="000000"/>
          </a:solidFill>
          <a:prstDash val="solid"/>
        </a:ln>
      </c:spPr>
    </c:plotArea>
    <c:plotVisOnly val="1"/>
    <c:dispBlanksAs val="gap"/>
  </c:chart>
  <c:spPr>
    <a:solidFill>
      <a:srgbClr val="FFFFFF"/>
    </a:solidFill>
    <a:ln w="28575" cmpd="thickThin">
      <a:solidFill>
        <a:srgbClr val="000000"/>
      </a:solidFill>
      <a:prstDash val="solid"/>
    </a:ln>
  </c:spPr>
  <c:txPr>
    <a:bodyPr/>
    <a:lstStyle/>
    <a:p>
      <a:pPr>
        <a:defRPr sz="975" b="0" i="0" u="none" strike="noStrike" baseline="0">
          <a:solidFill>
            <a:srgbClr val="000000"/>
          </a:solidFill>
          <a:latin typeface="Arial"/>
          <a:ea typeface="Arial"/>
          <a:cs typeface="Arial"/>
        </a:defRPr>
      </a:pPr>
      <a:endParaRPr lang="es-EC"/>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8.wmf"/></Relationships>
</file>

<file path=ppt/drawings/drawing1.xml><?xml version="1.0" encoding="utf-8"?>
<c:userShapes xmlns:c="http://schemas.openxmlformats.org/drawingml/2006/chart">
  <cdr:relSizeAnchor xmlns:cdr="http://schemas.openxmlformats.org/drawingml/2006/chartDrawing">
    <cdr:from>
      <cdr:x>0.12344</cdr:x>
      <cdr:y>0.49872</cdr:y>
    </cdr:from>
    <cdr:to>
      <cdr:x>0.98513</cdr:x>
      <cdr:y>0.49872</cdr:y>
    </cdr:to>
    <cdr:sp macro="" textlink="">
      <cdr:nvSpPr>
        <cdr:cNvPr id="4097" name="Line 1"/>
        <cdr:cNvSpPr>
          <a:spLocks xmlns:a="http://schemas.openxmlformats.org/drawingml/2006/main" noChangeShapeType="1"/>
        </cdr:cNvSpPr>
      </cdr:nvSpPr>
      <cdr:spPr bwMode="auto">
        <a:xfrm xmlns:a="http://schemas.openxmlformats.org/drawingml/2006/main" flipV="1">
          <a:off x="732591" y="1710109"/>
          <a:ext cx="5113765" cy="0"/>
        </a:xfrm>
        <a:prstGeom xmlns:a="http://schemas.openxmlformats.org/drawingml/2006/main" prst="line">
          <a:avLst/>
        </a:prstGeom>
        <a:noFill xmlns:a="http://schemas.openxmlformats.org/drawingml/2006/main"/>
        <a:ln xmlns:a="http://schemas.openxmlformats.org/drawingml/2006/main" w="19050">
          <a:solidFill>
            <a:srgbClr val="FF0000"/>
          </a:solidFill>
          <a:prstDash val="sysDot"/>
          <a:round/>
          <a:headEnd/>
          <a:tailEnd/>
        </a:ln>
      </cdr:spPr>
      <cdr:txBody>
        <a:bodyPr xmlns:a="http://schemas.openxmlformats.org/drawingml/2006/main"/>
        <a:lstStyle xmlns:a="http://schemas.openxmlformats.org/drawingml/2006/main"/>
        <a:p xmlns:a="http://schemas.openxmlformats.org/drawingml/2006/main">
          <a:pPr algn="ctr"/>
          <a:endParaRPr lang="es-EC"/>
        </a:p>
      </cdr:txBody>
    </cdr:sp>
  </cdr:relSizeAnchor>
  <cdr:relSizeAnchor xmlns:cdr="http://schemas.openxmlformats.org/drawingml/2006/chartDrawing">
    <cdr:from>
      <cdr:x>0.36837</cdr:x>
      <cdr:y>0.1594</cdr:y>
    </cdr:from>
    <cdr:to>
      <cdr:x>0.36837</cdr:x>
      <cdr:y>0.84511</cdr:y>
    </cdr:to>
    <cdr:sp macro="" textlink="">
      <cdr:nvSpPr>
        <cdr:cNvPr id="4098" name="Line 2"/>
        <cdr:cNvSpPr>
          <a:spLocks xmlns:a="http://schemas.openxmlformats.org/drawingml/2006/main" noChangeShapeType="1"/>
        </cdr:cNvSpPr>
      </cdr:nvSpPr>
      <cdr:spPr bwMode="auto">
        <a:xfrm xmlns:a="http://schemas.openxmlformats.org/drawingml/2006/main">
          <a:off x="2186142" y="546576"/>
          <a:ext cx="0" cy="2351300"/>
        </a:xfrm>
        <a:prstGeom xmlns:a="http://schemas.openxmlformats.org/drawingml/2006/main" prst="line">
          <a:avLst/>
        </a:prstGeom>
        <a:noFill xmlns:a="http://schemas.openxmlformats.org/drawingml/2006/main"/>
        <a:ln xmlns:a="http://schemas.openxmlformats.org/drawingml/2006/main" w="19050">
          <a:solidFill>
            <a:srgbClr val="FF0000"/>
          </a:solidFill>
          <a:prstDash val="sysDot"/>
          <a:round/>
          <a:headEnd/>
          <a:tailEnd/>
        </a:ln>
      </cdr:spPr>
      <cdr:txBody>
        <a:bodyPr xmlns:a="http://schemas.openxmlformats.org/drawingml/2006/main"/>
        <a:lstStyle xmlns:a="http://schemas.openxmlformats.org/drawingml/2006/main"/>
        <a:p xmlns:a="http://schemas.openxmlformats.org/drawingml/2006/main">
          <a:endParaRPr lang="es-EC"/>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263E3A-2B6F-41EB-B79D-91E71A64CAB8}" type="datetimeFigureOut">
              <a:rPr lang="es-EC" smtClean="0"/>
              <a:pPr/>
              <a:t>02/01/2014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7B011F-620B-46DB-A35F-8D04DEA4A09B}" type="slidenum">
              <a:rPr lang="es-EC" smtClean="0"/>
              <a:pPr/>
              <a:t>‹Nº›</a:t>
            </a:fld>
            <a:endParaRPr lang="es-EC"/>
          </a:p>
        </p:txBody>
      </p:sp>
    </p:spTree>
    <p:extLst>
      <p:ext uri="{BB962C8B-B14F-4D97-AF65-F5344CB8AC3E}">
        <p14:creationId xmlns="" xmlns:p14="http://schemas.microsoft.com/office/powerpoint/2010/main" val="1369258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BAACC5F-8870-46E8-B0D5-59967D4D04F8}" type="datetimeFigureOut">
              <a:rPr lang="es-EC" smtClean="0"/>
              <a:pPr/>
              <a:t>02/01/2014</a:t>
            </a:fld>
            <a:endParaRPr lang="es-EC"/>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C"/>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A48706E-59AF-4928-91EC-D25B2E5D3F63}" type="slidenum">
              <a:rPr lang="es-EC" smtClean="0"/>
              <a:pPr/>
              <a:t>‹Nº›</a:t>
            </a:fld>
            <a:endParaRPr lang="es-EC"/>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BAACC5F-8870-46E8-B0D5-59967D4D04F8}" type="datetimeFigureOut">
              <a:rPr lang="es-EC" smtClean="0"/>
              <a:pPr/>
              <a:t>02/01/2014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A48706E-59AF-4928-91EC-D25B2E5D3F63}"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BAACC5F-8870-46E8-B0D5-59967D4D04F8}" type="datetimeFigureOut">
              <a:rPr lang="es-EC" smtClean="0"/>
              <a:pPr/>
              <a:t>02/01/2014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A48706E-59AF-4928-91EC-D25B2E5D3F63}"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BAACC5F-8870-46E8-B0D5-59967D4D04F8}" type="datetimeFigureOut">
              <a:rPr lang="es-EC" smtClean="0"/>
              <a:pPr/>
              <a:t>02/01/2014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A48706E-59AF-4928-91EC-D25B2E5D3F63}"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BAACC5F-8870-46E8-B0D5-59967D4D04F8}" type="datetimeFigureOut">
              <a:rPr lang="es-EC" smtClean="0"/>
              <a:pPr/>
              <a:t>02/01/2014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A48706E-59AF-4928-91EC-D25B2E5D3F63}"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3BAACC5F-8870-46E8-B0D5-59967D4D04F8}" type="datetimeFigureOut">
              <a:rPr lang="es-EC" smtClean="0"/>
              <a:pPr/>
              <a:t>02/01/2014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A48706E-59AF-4928-91EC-D25B2E5D3F63}" type="slidenum">
              <a:rPr lang="es-EC" smtClean="0"/>
              <a:pPr/>
              <a:t>‹Nº›</a:t>
            </a:fld>
            <a:endParaRPr lang="es-EC"/>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BAACC5F-8870-46E8-B0D5-59967D4D04F8}" type="datetimeFigureOut">
              <a:rPr lang="es-EC" smtClean="0"/>
              <a:pPr/>
              <a:t>02/01/2014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1A48706E-59AF-4928-91EC-D25B2E5D3F63}"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3BAACC5F-8870-46E8-B0D5-59967D4D04F8}" type="datetimeFigureOut">
              <a:rPr lang="es-EC" smtClean="0"/>
              <a:pPr/>
              <a:t>02/01/2014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1A48706E-59AF-4928-91EC-D25B2E5D3F63}"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ACC5F-8870-46E8-B0D5-59967D4D04F8}" type="datetimeFigureOut">
              <a:rPr lang="es-EC" smtClean="0"/>
              <a:pPr/>
              <a:t>02/01/2014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1A48706E-59AF-4928-91EC-D25B2E5D3F63}"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BAACC5F-8870-46E8-B0D5-59967D4D04F8}" type="datetimeFigureOut">
              <a:rPr lang="es-EC" smtClean="0"/>
              <a:pPr/>
              <a:t>02/01/2014</a:t>
            </a:fld>
            <a:endParaRPr lang="es-EC"/>
          </a:p>
        </p:txBody>
      </p:sp>
      <p:sp>
        <p:nvSpPr>
          <p:cNvPr id="7" name="Slide Number Placeholder 6"/>
          <p:cNvSpPr>
            <a:spLocks noGrp="1"/>
          </p:cNvSpPr>
          <p:nvPr>
            <p:ph type="sldNum" sz="quarter" idx="12"/>
          </p:nvPr>
        </p:nvSpPr>
        <p:spPr/>
        <p:txBody>
          <a:bodyPr/>
          <a:lstStyle/>
          <a:p>
            <a:fld id="{1A48706E-59AF-4928-91EC-D25B2E5D3F63}" type="slidenum">
              <a:rPr lang="es-EC" smtClean="0"/>
              <a:pPr/>
              <a:t>‹Nº›</a:t>
            </a:fld>
            <a:endParaRPr lang="es-EC"/>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BAACC5F-8870-46E8-B0D5-59967D4D04F8}" type="datetimeFigureOut">
              <a:rPr lang="es-EC" smtClean="0"/>
              <a:pPr/>
              <a:t>02/01/2014</a:t>
            </a:fld>
            <a:endParaRPr lang="es-EC"/>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p>
        </p:txBody>
      </p:sp>
      <p:sp>
        <p:nvSpPr>
          <p:cNvPr id="7" name="Slide Number Placeholder 6"/>
          <p:cNvSpPr>
            <a:spLocks noGrp="1"/>
          </p:cNvSpPr>
          <p:nvPr>
            <p:ph type="sldNum" sz="quarter" idx="12"/>
          </p:nvPr>
        </p:nvSpPr>
        <p:spPr/>
        <p:txBody>
          <a:bodyPr/>
          <a:lstStyle/>
          <a:p>
            <a:fld id="{1A48706E-59AF-4928-91EC-D25B2E5D3F63}"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3BAACC5F-8870-46E8-B0D5-59967D4D04F8}" type="datetimeFigureOut">
              <a:rPr lang="es-EC" smtClean="0"/>
              <a:pPr/>
              <a:t>02/01/2014</a:t>
            </a:fld>
            <a:endParaRPr lang="es-EC"/>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C"/>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A48706E-59AF-4928-91EC-D25B2E5D3F63}"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jpeg"/></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79.png"/></Relationships>
</file>

<file path=ppt/slides/_rels/slide4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5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 Id="rId4" Type="http://schemas.openxmlformats.org/officeDocument/2006/relationships/image" Target="../media/image101.png"/></Relationships>
</file>

<file path=ppt/slides/_rels/slide5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 Id="rId5" Type="http://schemas.openxmlformats.org/officeDocument/2006/relationships/image" Target="../media/image105.png"/><Relationship Id="rId4" Type="http://schemas.openxmlformats.org/officeDocument/2006/relationships/image" Target="../media/image104.png"/></Relationships>
</file>

<file path=ppt/slides/_rels/slide5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 Id="rId4" Type="http://schemas.openxmlformats.org/officeDocument/2006/relationships/image" Target="../media/image10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971600" y="3861048"/>
            <a:ext cx="7200800" cy="1711092"/>
          </a:xfrm>
          <a:prstGeom prst="rect">
            <a:avLst/>
          </a:prstGeom>
        </p:spPr>
        <p:txBody>
          <a:bodyPr>
            <a:normAutofit fontScale="975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s-ES" sz="2600" b="1" dirty="0" smtClean="0">
                <a:solidFill>
                  <a:schemeClr val="accent2">
                    <a:lumMod val="60000"/>
                    <a:lumOff val="40000"/>
                  </a:schemeClr>
                </a:solidFill>
                <a:effectLst/>
              </a:rPr>
              <a:t>“ESTUDIO, DISEÑO GEOMÉTRICO Y GEOTÉCNICO DE LA VÍA QUE CONDUCE A LOS DEPÓSITOS CONJUNTOS DE MUNICIONES “TAURA””</a:t>
            </a:r>
            <a:endParaRPr lang="es-EC" dirty="0">
              <a:solidFill>
                <a:schemeClr val="accent2">
                  <a:lumMod val="60000"/>
                  <a:lumOff val="40000"/>
                </a:schemeClr>
              </a:solidFill>
            </a:endParaRPr>
          </a:p>
        </p:txBody>
      </p:sp>
      <p:sp>
        <p:nvSpPr>
          <p:cNvPr id="5" name="4 Rectángulo"/>
          <p:cNvSpPr/>
          <p:nvPr/>
        </p:nvSpPr>
        <p:spPr>
          <a:xfrm>
            <a:off x="1714480" y="2857496"/>
            <a:ext cx="5448929" cy="553998"/>
          </a:xfrm>
          <a:prstGeom prst="rect">
            <a:avLst/>
          </a:prstGeom>
          <a:noFill/>
        </p:spPr>
        <p:txBody>
          <a:bodyPr wrap="none" lIns="91440" tIns="45720" rIns="91440" bIns="45720">
            <a:spAutoFit/>
          </a:bodyPr>
          <a:lstStyle/>
          <a:p>
            <a:pPr algn="ctr"/>
            <a:r>
              <a:rPr lang="es-EC" sz="3000" b="1" cap="none" spc="100" dirty="0" smtClean="0">
                <a:ln w="18000">
                  <a:solidFill>
                    <a:schemeClr val="accent1">
                      <a:satMod val="200000"/>
                      <a:tint val="72000"/>
                    </a:schemeClr>
                  </a:solidFill>
                  <a:prstDash val="solid"/>
                </a:ln>
                <a:solidFill>
                  <a:srgbClr val="00B050">
                    <a:alpha val="6000"/>
                  </a:srgbClr>
                </a:solidFill>
                <a:effectLst>
                  <a:outerShdw blurRad="25000" dist="20000" dir="16020000" algn="tl">
                    <a:schemeClr val="accent1">
                      <a:satMod val="200000"/>
                      <a:shade val="1000"/>
                      <a:alpha val="60000"/>
                    </a:schemeClr>
                  </a:outerShdw>
                </a:effectLst>
              </a:rPr>
              <a:t>Carrera de Ingeniería Civil</a:t>
            </a:r>
            <a:endParaRPr lang="es-EC" sz="3000" b="1" cap="none" spc="100" dirty="0">
              <a:ln w="18000">
                <a:solidFill>
                  <a:schemeClr val="accent1">
                    <a:satMod val="200000"/>
                    <a:tint val="72000"/>
                  </a:schemeClr>
                </a:solidFill>
                <a:prstDash val="solid"/>
              </a:ln>
              <a:solidFill>
                <a:srgbClr val="00B050">
                  <a:alpha val="6000"/>
                </a:srgbClr>
              </a:solidFill>
              <a:effectLst>
                <a:outerShdw blurRad="25000" dist="20000" dir="16020000" algn="tl">
                  <a:schemeClr val="accent1">
                    <a:satMod val="200000"/>
                    <a:shade val="1000"/>
                    <a:alpha val="60000"/>
                  </a:schemeClr>
                </a:outerShdw>
              </a:effectLst>
            </a:endParaRPr>
          </a:p>
        </p:txBody>
      </p:sp>
      <p:pic>
        <p:nvPicPr>
          <p:cNvPr id="6" name="5 Imagen"/>
          <p:cNvPicPr/>
          <p:nvPr/>
        </p:nvPicPr>
        <p:blipFill>
          <a:blip r:embed="rId2">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714480" y="928670"/>
            <a:ext cx="5168346" cy="1264258"/>
          </a:xfrm>
          <a:prstGeom prst="rect">
            <a:avLst/>
          </a:prstGeom>
          <a:noFill/>
          <a:ln>
            <a:noFill/>
          </a:ln>
        </p:spPr>
      </p:pic>
      <p:sp>
        <p:nvSpPr>
          <p:cNvPr id="77826" name="AutoShape 2" descr="data:image/jpeg;base64,/9j/4AAQSkZJRgABAQAAAQABAAD/2wCEAAkGBxQQEhUUEhQVFBUWFyEZGBcXGR4gHRogHhceHCMgHxkaHSgjHx0xJSAkJTYiJSkrMjouGB84OTMsNzAuLisBCgoKDQwNGxAQGjclICQ3NzQ3NzcsNDQyNzQ2LC80LDM0LjQ3LCw0NjQsNzQsNCw0LjQ2NTQsNDcsNC00LDYsNP/AABEIAFoAWgMBIgACEQEDEQH/xAAbAAACAwEBAQAAAAAAAAAAAAAGBwAEBQECA//EADwQAAICAAQDBQYEAwcFAAAAAAECAxEABBIhBQYxEyJBUWEHIzJCgZEUcaGxUoLBJHOywtHh8DNiY3KS/8QAGQEAAgMBAAAAAAAAAAAAAAAAAwQBAgUA/8QAKBEAAgICAQMDAwUAAAAAAAAAAQIAAwQRIRIxQRNRYSORwQUUIjKB/9oADAMBAAIRAxEAPwB44mJjy7AAkmgNyT4Y6dO4yOK8xQ5dtBJkkPSOMam+w6YGuP8ANJlBWFzHGX7JXVCzyuQTpRV6Cheo4w8nB2IlSXu64yGst1rUtmM6it0DpO4J64VsyQpAHnzFmuJIC9veEB5xnllEUUKRsW03IxNH1C0B9zihm+ac5GVDMgZtXd0dNDBTZv1B+uK3LPBJrVo4qRSGUtF2CHf4UjYlwvqw3vGinKGZZYBJJD7mNk+YsxbR1bxACAdLwE/uCG77HaU9Owg7Y7nlOcsyknZskUrDRYFqe+oYC996I8MEGX5qQMEzEb5dj017ofycbHGAvLuYimknZFkJfWojIJGmJUTZ9N0VurGBqHhVzFNIVgAD7lot27zOVLFT6sPLqcSbbawS3vxJ+ogJ3uORWsWNxj1hY5Tjv4HQYn1RSNSRGRW7VCmrtY63jBo90ium++GDwriUeZjEkZsH7g+RHgcNq+zo94dLNnpPBl3ExzHcEhJzAdzTm3zLGCMN2SGpnSr1HotEix4kDr0wQ8f4j+Ggkk8VHdHmTsP1wtMvBp1OJEmU/wDUve7PSSNt6J8xXkcKZNvQNfeLXtshPvLkXDJo2OXVY2ZqYB1JXoQH2KlRVi7HiMbUPDDkF90ozWdlNgkaY0oBAdN+7hUAAAbmvE3j6cv8JXhuUlnEKtMUMjrEuksFBKoASaoeFne8L3OcVzMhknlzBieUbIguPSUrR2fxPte93uTtgamvGUdR79o5iYT2KegcCN7hnF4cwWSOVJXjAEhjNqGPhq6X6XeNDCc4D7Rs1BEY5IY5nM5VdKFCFIWi0canTbE0TVhT1wW8t8/duypmIGgkeXs1o2vyizdEd5tPT/Z4MCdCQyFeTDbFPiXDYsyhSVQwII9RY8/DFzC+5k4flvxEfbRyRGVpNeZido3UhwFJrZlIPUg1V9Aa4gEcyutyvx3gIyspklJMQhVFZY7YLHqIUBdy51UB06Yo8B45Nl5xKy9nEdvw4N6U82PzS+JP09cbnI/DpHGdinmkljWXskD3qGncPZNE79RQ7uM7jGdmyqvEpPb6+zjpQFUGPd3pe8AveUE/EwwjZX6b9QOgfP4i1lZB2Dr5jOhlDqGU2CLBHiDj3gN9m2ePYnLsSxirSSdyp8/rf3wZ4crcOoYQ1bh1DCBXtJzNJDEPmYsf5QB+7fpgf4Jw1J5oldQwDhtxdae9+4xp+0Y/2iH+7P8AiGPHKsojlLmyEidjXXYXsPPGXd/LMURL+2QYbcSyxmikjDFC6ldQF1Yq62wmOZuDPkp+yP8AaCylrQFmCA0AyqO4fKtjRw025iA69gPRszGDhZTTTniD6JYBOX7RXMo0dSVtwKIKjSV/7SPEY03QNzqbeJYUJ0dTAzRZplCKxelAGgnUS520g6iw8qPj0rBXyJwWTK59cvmMlGW0iftgGJiGgAd+yptlI3N6gTuKr4x8fmfMPMJYVlloCRyaSOyqiIojLv33DNe0gJvG97POLaM3PlZWDSPTiTXqWVlBDaWNFu6V6X8OJRNQV1zWNs8bjGwHc8OHeOMSRBiralZhqAtTYW72AJ32oEHrjd5nWM5WUSymBCtNIraSLIFBvC+n1wr+DRqmUjkjcRq6sj9mqlmcICxdirO5JUg+W3SjcupZSBBKdGFHsz9008JAttM4IN7MCoBPie79tI62cXed8rTJIPmBU/Tcf1xhezXMls5MLLBYVVWYUSoNixQ/iq63AGCvnUe5Q/8Ak/ynC2UvVjsD4lclR08QU5SzHZZ2Pye0P1Wx+oGGjhR8MNZqD+9X98NzA/09t1RTD7MPmAvtJhpsvJ4d5D+hH7HGNwvPtBqkRdTCN6Xfc6CQNt/Dwwa865AzZVqFsnfH06/peF5kZjsVNEEEHyI3BwtmbqvWyDf6eRv3mInHpotKLmGMdHTpCXZN9QpY3e1knbqcVOLw5kzRdqZEnLAam7rRoSX190DbSD16FfphycLgyaxnNrDDEQpZ3CAFSN23rAZw3iI4zxC5EjRIVKKl99lancPfUUAuw27RxZxpr777zca9GXaJoSScAQZOLP5XMSRsirWkLtbhKpl2KqSKPiN/LH0kiDT8MnzEjyqw0El27spbTfdIAslbHTuHbrjF4Xx5YuH5uBke5WaSJVBITUNRWydlUrf5WcaHE+XlOQ/FrI6mJ2ZkJBSu1ZCwsWCAdXWu70GLqfIi9qsh6TN/n7i50y5YrQMayButgSKSdjagUd6+XAT2oiS9UoYSWSCBJTQiyNUZJBLH+Xw8cEPOGaGdysObjkDgDsyi0Kl6kF+oHUeW4PrgPAcFmYoZGUKXLgGtKChQG3d29OuBklW3CLV1gAf7Cf2XhlzjaurQKfj12NK0dVD7eGC7nifuxp42W+wr+uBL2dQsudZitKysbG6qpG1tVDcN98XeYuI9tKzj4fhT8h4/U7/bCubdqk+5i2ZqtdSry9F2mdgHk2o/yqThr4AvZ3kdUkk5GyjQv5nc/wBMH2CYSdNIiuGukJ95wjCr5k4UcnPQHun3Q+Xmv0/bDVxS4vwxMzGY5BsehHUHwI9cFyKBcmoS+r1F47iLrh+cXS8cltDKNMiqaP8A7KfPG5ydylHlJpcxFKs6S1pLKNaVtQYeBHUUNwMDHFOHS5J9MgsH4XHRv9D6YvR8XfKPIEjkVVKqJbLCVzpJ93VCOj8QN904RxXenaP2EHj3sAVbxCPP8lwP25jLQvOjIWUghdfxFVbYEjY/marHrljlvssiMtmvf6iWkD7qSWugP4bFgeuMrP8AFVzIhaYaFimBOk/GdJ2A1A9LNb4k+Zkk/E6cywM9NACsncCG23UABaBBrfrvVU+l9TDgxr1Q3JMKeDcIjyiGKLZC7Oqn5dRsgel3Xoa8MXWiU9VU/mBgLGcRZIswjySmGHs31ggvbbN8Q3s1dHrjzneLS5qNgpI0kXGnip2u+p3+m42xR8qtRwdmUa1RPtzBxWMaosuqKG2kdABqr5QR19TgUCNM6xxi2Y0B/wA8AN8epFdn7JVJe60jrf02wwOVOWxlV1vTTMNz4KP4R/U4z0rsyret+AIierIfXianBuHLloUiX5RufMncn74vY5juNgDQ0JogADQkxDiYmJkz4ZvKJMpSRQynqDgI4ryCwbVlppCouoZJGKLf8O/74PsTFHrVxowb1q45ifz/AA/NxmNXy7qkZdyw72pmCqPhuqUH/wCsfLP59jlng7OQvITGrAGkSShJf8oNerHDkxwqPLCwxFDAg9uIEY7KdhooYROVdYYHkLIUAogb1RutqIB+mNfJclZmYe9c5dT10N3661aHb74ZAxMdXhomvicuMOOo7mTy/wAu5fIpogSvNjuzfmTjWGO4mGwAO0ZAA4EmJiYmJkz/2Q=="/>
          <p:cNvSpPr>
            <a:spLocks noChangeAspect="1" noChangeArrowheads="1"/>
          </p:cNvSpPr>
          <p:nvPr/>
        </p:nvSpPr>
        <p:spPr bwMode="auto">
          <a:xfrm>
            <a:off x="155575" y="-509588"/>
            <a:ext cx="1076325" cy="1076326"/>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77827" name="Picture 3"/>
          <p:cNvPicPr>
            <a:picLocks noChangeAspect="1" noChangeArrowheads="1"/>
          </p:cNvPicPr>
          <p:nvPr/>
        </p:nvPicPr>
        <p:blipFill>
          <a:blip r:embed="rId3"/>
          <a:srcRect/>
          <a:stretch>
            <a:fillRect/>
          </a:stretch>
        </p:blipFill>
        <p:spPr bwMode="auto">
          <a:xfrm>
            <a:off x="7072330" y="5214950"/>
            <a:ext cx="1104900" cy="1057275"/>
          </a:xfrm>
          <a:prstGeom prst="rect">
            <a:avLst/>
          </a:prstGeom>
          <a:noFill/>
          <a:ln w="19050">
            <a:solidFill>
              <a:srgbClr val="FF0000"/>
            </a:solidFill>
            <a:miter lim="800000"/>
            <a:headEnd/>
            <a:tailEnd/>
          </a:ln>
          <a:effectLst/>
        </p:spPr>
      </p:pic>
    </p:spTree>
    <p:extLst>
      <p:ext uri="{BB962C8B-B14F-4D97-AF65-F5344CB8AC3E}">
        <p14:creationId xmlns="" xmlns:p14="http://schemas.microsoft.com/office/powerpoint/2010/main" val="24117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467544" y="332656"/>
            <a:ext cx="3247200"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EC" sz="2500" b="1" dirty="0" smtClean="0">
                <a:solidFill>
                  <a:srgbClr val="C00000"/>
                </a:solidFill>
              </a:rPr>
              <a:t>Fases de Ejecución </a:t>
            </a:r>
          </a:p>
          <a:p>
            <a:pPr marL="0" indent="0" algn="just">
              <a:buFont typeface="Arial" pitchFamily="34" charset="0"/>
              <a:buNone/>
            </a:pPr>
            <a:endParaRPr lang="es-EC" dirty="0"/>
          </a:p>
        </p:txBody>
      </p:sp>
      <p:sp>
        <p:nvSpPr>
          <p:cNvPr id="8" name="2 Marcador de contenido"/>
          <p:cNvSpPr txBox="1">
            <a:spLocks/>
          </p:cNvSpPr>
          <p:nvPr/>
        </p:nvSpPr>
        <p:spPr>
          <a:xfrm>
            <a:off x="928662" y="1928802"/>
            <a:ext cx="7286676" cy="23574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Wingdings" pitchFamily="2" charset="2"/>
              <a:buChar char="ü"/>
            </a:pPr>
            <a:r>
              <a:rPr lang="es-EC" sz="1800" dirty="0" smtClean="0"/>
              <a:t>Equipo a usarse.</a:t>
            </a:r>
          </a:p>
          <a:p>
            <a:pPr lvl="0" algn="just">
              <a:buFont typeface="Wingdings" pitchFamily="2" charset="2"/>
              <a:buChar char="ü"/>
            </a:pPr>
            <a:r>
              <a:rPr lang="es-EC" sz="1800" dirty="0" smtClean="0"/>
              <a:t>Disponibilidad de Transporte.</a:t>
            </a:r>
          </a:p>
          <a:p>
            <a:pPr lvl="0" algn="just">
              <a:buFont typeface="Wingdings" pitchFamily="2" charset="2"/>
              <a:buChar char="ü"/>
            </a:pPr>
            <a:r>
              <a:rPr lang="es-EC" sz="1800" dirty="0" smtClean="0"/>
              <a:t>Visita de Campo.</a:t>
            </a:r>
          </a:p>
          <a:p>
            <a:pPr lvl="0" algn="just">
              <a:buFont typeface="Wingdings" pitchFamily="2" charset="2"/>
              <a:buChar char="ü"/>
            </a:pPr>
            <a:r>
              <a:rPr lang="es-EC" sz="1800" dirty="0" smtClean="0"/>
              <a:t>Selección de material (Cinta métrica, estacas, pintura, clavos, chalecos </a:t>
            </a:r>
            <a:r>
              <a:rPr lang="es-EC" sz="1800" dirty="0" err="1" smtClean="0"/>
              <a:t>reflectivos</a:t>
            </a:r>
            <a:r>
              <a:rPr lang="es-EC" sz="1800" dirty="0" smtClean="0"/>
              <a:t>, machetes )</a:t>
            </a:r>
          </a:p>
          <a:p>
            <a:pPr lvl="0" algn="just">
              <a:buFont typeface="Wingdings" pitchFamily="2" charset="2"/>
              <a:buChar char="ü"/>
            </a:pPr>
            <a:r>
              <a:rPr lang="es-EC" sz="1800" dirty="0" smtClean="0"/>
              <a:t>Selección de personal para trabajo de campo.</a:t>
            </a:r>
          </a:p>
          <a:p>
            <a:pPr lvl="0" algn="just">
              <a:buFont typeface="Wingdings" pitchFamily="2" charset="2"/>
              <a:buChar char="ü"/>
            </a:pPr>
            <a:endParaRPr lang="es-EC" sz="1800" dirty="0"/>
          </a:p>
          <a:p>
            <a:pPr marL="0" indent="0" algn="just">
              <a:buNone/>
            </a:pPr>
            <a:endParaRPr lang="es-EC" sz="2000" dirty="0" smtClean="0"/>
          </a:p>
          <a:p>
            <a:pPr marL="0" indent="0" algn="just">
              <a:buNone/>
            </a:pPr>
            <a:endParaRPr lang="es-EC" sz="2000" dirty="0" smtClean="0"/>
          </a:p>
          <a:p>
            <a:pPr marL="0" indent="0" algn="just">
              <a:buFont typeface="Arial" pitchFamily="34" charset="0"/>
              <a:buNone/>
            </a:pPr>
            <a:endParaRPr lang="es-EC" dirty="0" smtClean="0"/>
          </a:p>
          <a:p>
            <a:pPr marL="0" indent="0" algn="just">
              <a:buFont typeface="Arial" pitchFamily="34" charset="0"/>
              <a:buNone/>
            </a:pPr>
            <a:endParaRPr lang="es-EC" dirty="0"/>
          </a:p>
        </p:txBody>
      </p:sp>
      <p:sp>
        <p:nvSpPr>
          <p:cNvPr id="7" name="1 Título"/>
          <p:cNvSpPr txBox="1">
            <a:spLocks/>
          </p:cNvSpPr>
          <p:nvPr/>
        </p:nvSpPr>
        <p:spPr>
          <a:xfrm>
            <a:off x="5292080" y="44624"/>
            <a:ext cx="2592288" cy="4766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Topografía</a:t>
            </a:r>
            <a:endParaRPr lang="es-EC" sz="2500" dirty="0">
              <a:solidFill>
                <a:schemeClr val="bg1"/>
              </a:solidFill>
            </a:endParaRPr>
          </a:p>
        </p:txBody>
      </p:sp>
      <p:sp>
        <p:nvSpPr>
          <p:cNvPr id="9" name="2 Marcador de contenido"/>
          <p:cNvSpPr txBox="1">
            <a:spLocks/>
          </p:cNvSpPr>
          <p:nvPr/>
        </p:nvSpPr>
        <p:spPr>
          <a:xfrm>
            <a:off x="785786" y="1214422"/>
            <a:ext cx="4643470"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EC" sz="2500" b="1" dirty="0" smtClean="0">
                <a:solidFill>
                  <a:srgbClr val="C00000"/>
                </a:solidFill>
              </a:rPr>
              <a:t>1.- Trabajos de Planificación </a:t>
            </a:r>
          </a:p>
          <a:p>
            <a:pPr marL="0" indent="0" algn="just">
              <a:buFont typeface="Arial" pitchFamily="34" charset="0"/>
              <a:buNone/>
            </a:pPr>
            <a:endParaRPr lang="es-EC" dirty="0"/>
          </a:p>
        </p:txBody>
      </p:sp>
      <p:pic>
        <p:nvPicPr>
          <p:cNvPr id="69633" name="Picture 1"/>
          <p:cNvPicPr>
            <a:picLocks noChangeAspect="1" noChangeArrowheads="1"/>
          </p:cNvPicPr>
          <p:nvPr/>
        </p:nvPicPr>
        <p:blipFill>
          <a:blip r:embed="rId2"/>
          <a:srcRect/>
          <a:stretch>
            <a:fillRect/>
          </a:stretch>
        </p:blipFill>
        <p:spPr bwMode="auto">
          <a:xfrm>
            <a:off x="1071538" y="4214818"/>
            <a:ext cx="1857388" cy="2091731"/>
          </a:xfrm>
          <a:prstGeom prst="rect">
            <a:avLst/>
          </a:prstGeom>
          <a:noFill/>
          <a:ln w="9525">
            <a:noFill/>
            <a:miter lim="800000"/>
            <a:headEnd/>
            <a:tailEnd/>
          </a:ln>
          <a:effectLst/>
        </p:spPr>
      </p:pic>
      <p:pic>
        <p:nvPicPr>
          <p:cNvPr id="69634" name="Picture 2"/>
          <p:cNvPicPr>
            <a:picLocks noChangeAspect="1" noChangeArrowheads="1"/>
          </p:cNvPicPr>
          <p:nvPr/>
        </p:nvPicPr>
        <p:blipFill>
          <a:blip r:embed="rId3"/>
          <a:srcRect/>
          <a:stretch>
            <a:fillRect/>
          </a:stretch>
        </p:blipFill>
        <p:spPr bwMode="auto">
          <a:xfrm>
            <a:off x="6500826" y="1142984"/>
            <a:ext cx="1714512" cy="1785949"/>
          </a:xfrm>
          <a:prstGeom prst="rect">
            <a:avLst/>
          </a:prstGeom>
          <a:noFill/>
          <a:ln w="9525">
            <a:noFill/>
            <a:miter lim="800000"/>
            <a:headEnd/>
            <a:tailEnd/>
          </a:ln>
          <a:effectLst/>
        </p:spPr>
      </p:pic>
      <p:pic>
        <p:nvPicPr>
          <p:cNvPr id="69635" name="Picture 3"/>
          <p:cNvPicPr>
            <a:picLocks noChangeAspect="1" noChangeArrowheads="1"/>
          </p:cNvPicPr>
          <p:nvPr/>
        </p:nvPicPr>
        <p:blipFill>
          <a:blip r:embed="rId4"/>
          <a:srcRect/>
          <a:stretch>
            <a:fillRect/>
          </a:stretch>
        </p:blipFill>
        <p:spPr bwMode="auto">
          <a:xfrm>
            <a:off x="6000760" y="3929066"/>
            <a:ext cx="2190750" cy="2357454"/>
          </a:xfrm>
          <a:prstGeom prst="rect">
            <a:avLst/>
          </a:prstGeom>
          <a:noFill/>
          <a:ln w="9525">
            <a:noFill/>
            <a:miter lim="800000"/>
            <a:headEnd/>
            <a:tailEnd/>
          </a:ln>
          <a:effectLst/>
        </p:spPr>
      </p:pic>
      <p:pic>
        <p:nvPicPr>
          <p:cNvPr id="69636" name="Picture 4"/>
          <p:cNvPicPr>
            <a:picLocks noChangeAspect="1" noChangeArrowheads="1"/>
          </p:cNvPicPr>
          <p:nvPr/>
        </p:nvPicPr>
        <p:blipFill>
          <a:blip r:embed="rId5"/>
          <a:srcRect/>
          <a:stretch>
            <a:fillRect/>
          </a:stretch>
        </p:blipFill>
        <p:spPr bwMode="auto">
          <a:xfrm>
            <a:off x="3286116" y="4000504"/>
            <a:ext cx="1238259" cy="1143008"/>
          </a:xfrm>
          <a:prstGeom prst="rect">
            <a:avLst/>
          </a:prstGeom>
          <a:noFill/>
          <a:ln w="9525">
            <a:noFill/>
            <a:miter lim="800000"/>
            <a:headEnd/>
            <a:tailEnd/>
          </a:ln>
          <a:effectLst/>
        </p:spPr>
      </p:pic>
      <p:pic>
        <p:nvPicPr>
          <p:cNvPr id="69637" name="Picture 5"/>
          <p:cNvPicPr>
            <a:picLocks noChangeAspect="1" noChangeArrowheads="1"/>
          </p:cNvPicPr>
          <p:nvPr/>
        </p:nvPicPr>
        <p:blipFill>
          <a:blip r:embed="rId6"/>
          <a:srcRect/>
          <a:stretch>
            <a:fillRect/>
          </a:stretch>
        </p:blipFill>
        <p:spPr bwMode="auto">
          <a:xfrm>
            <a:off x="4143372" y="4786323"/>
            <a:ext cx="1691388" cy="1143008"/>
          </a:xfrm>
          <a:prstGeom prst="rect">
            <a:avLst/>
          </a:prstGeom>
          <a:noFill/>
          <a:ln w="9525">
            <a:noFill/>
            <a:miter lim="800000"/>
            <a:headEnd/>
            <a:tailEnd/>
          </a:ln>
          <a:effectLst/>
        </p:spPr>
      </p:pic>
    </p:spTree>
    <p:extLst>
      <p:ext uri="{BB962C8B-B14F-4D97-AF65-F5344CB8AC3E}">
        <p14:creationId xmlns="" xmlns:p14="http://schemas.microsoft.com/office/powerpoint/2010/main" val="84361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467544" y="332656"/>
            <a:ext cx="3247200"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EC" sz="2500" b="1" dirty="0" smtClean="0">
                <a:solidFill>
                  <a:srgbClr val="C00000"/>
                </a:solidFill>
              </a:rPr>
              <a:t>Fases de Ejecución </a:t>
            </a:r>
          </a:p>
          <a:p>
            <a:pPr marL="0" indent="0" algn="just">
              <a:buFont typeface="Arial" pitchFamily="34" charset="0"/>
              <a:buNone/>
            </a:pPr>
            <a:endParaRPr lang="es-EC" dirty="0"/>
          </a:p>
        </p:txBody>
      </p:sp>
      <p:sp>
        <p:nvSpPr>
          <p:cNvPr id="8" name="2 Marcador de contenido"/>
          <p:cNvSpPr txBox="1">
            <a:spLocks/>
          </p:cNvSpPr>
          <p:nvPr/>
        </p:nvSpPr>
        <p:spPr>
          <a:xfrm>
            <a:off x="928662" y="1928802"/>
            <a:ext cx="7286676" cy="23574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Wingdings" pitchFamily="2" charset="2"/>
              <a:buChar char="ü"/>
            </a:pPr>
            <a:r>
              <a:rPr lang="es-EC" sz="1800" dirty="0" smtClean="0"/>
              <a:t>Colocación de puntos de referencia.</a:t>
            </a:r>
          </a:p>
          <a:p>
            <a:pPr lvl="0" algn="just">
              <a:buFont typeface="Wingdings" pitchFamily="2" charset="2"/>
              <a:buChar char="ü"/>
            </a:pPr>
            <a:r>
              <a:rPr lang="es-EC" sz="1800" dirty="0" smtClean="0"/>
              <a:t>Medición de ancho de vía existente.</a:t>
            </a:r>
          </a:p>
          <a:p>
            <a:pPr lvl="0" algn="just">
              <a:buFont typeface="Wingdings" pitchFamily="2" charset="2"/>
              <a:buChar char="ü"/>
            </a:pPr>
            <a:r>
              <a:rPr lang="es-EC" sz="1800" dirty="0" smtClean="0"/>
              <a:t>Ubicación de estaciones.</a:t>
            </a:r>
          </a:p>
          <a:p>
            <a:pPr lvl="0" algn="just">
              <a:buFont typeface="Wingdings" pitchFamily="2" charset="2"/>
              <a:buChar char="ü"/>
            </a:pPr>
            <a:r>
              <a:rPr lang="es-EC" sz="1800" dirty="0" smtClean="0"/>
              <a:t>Levantamiento topográfico de la Faja.</a:t>
            </a:r>
          </a:p>
          <a:p>
            <a:pPr lvl="0" algn="just">
              <a:buFont typeface="Wingdings" pitchFamily="2" charset="2"/>
              <a:buChar char="ü"/>
            </a:pPr>
            <a:r>
              <a:rPr lang="es-EC" sz="1800" dirty="0" smtClean="0"/>
              <a:t>Ubicación de puntos de referencia IGM.</a:t>
            </a:r>
            <a:endParaRPr lang="es-EC" sz="1800" dirty="0"/>
          </a:p>
          <a:p>
            <a:pPr marL="0" indent="0" algn="just">
              <a:buNone/>
            </a:pPr>
            <a:endParaRPr lang="es-EC" sz="2000" dirty="0" smtClean="0"/>
          </a:p>
          <a:p>
            <a:pPr marL="0" indent="0" algn="just">
              <a:buNone/>
            </a:pPr>
            <a:endParaRPr lang="es-EC" sz="2000" dirty="0" smtClean="0"/>
          </a:p>
          <a:p>
            <a:pPr marL="0" indent="0" algn="just">
              <a:buFont typeface="Arial" pitchFamily="34" charset="0"/>
              <a:buNone/>
            </a:pPr>
            <a:endParaRPr lang="es-EC" dirty="0" smtClean="0"/>
          </a:p>
          <a:p>
            <a:pPr marL="0" indent="0" algn="just">
              <a:buFont typeface="Arial" pitchFamily="34" charset="0"/>
              <a:buNone/>
            </a:pPr>
            <a:endParaRPr lang="es-EC" dirty="0"/>
          </a:p>
        </p:txBody>
      </p:sp>
      <p:sp>
        <p:nvSpPr>
          <p:cNvPr id="7" name="1 Título"/>
          <p:cNvSpPr txBox="1">
            <a:spLocks/>
          </p:cNvSpPr>
          <p:nvPr/>
        </p:nvSpPr>
        <p:spPr>
          <a:xfrm>
            <a:off x="5292080" y="44624"/>
            <a:ext cx="2592288" cy="4766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Topografía</a:t>
            </a:r>
            <a:endParaRPr lang="es-EC" sz="2500" dirty="0">
              <a:solidFill>
                <a:schemeClr val="bg1"/>
              </a:solidFill>
            </a:endParaRPr>
          </a:p>
        </p:txBody>
      </p:sp>
      <p:sp>
        <p:nvSpPr>
          <p:cNvPr id="9" name="2 Marcador de contenido"/>
          <p:cNvSpPr txBox="1">
            <a:spLocks/>
          </p:cNvSpPr>
          <p:nvPr/>
        </p:nvSpPr>
        <p:spPr>
          <a:xfrm>
            <a:off x="785786" y="1214422"/>
            <a:ext cx="4643470"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EC" sz="2500" b="1" dirty="0" smtClean="0">
                <a:solidFill>
                  <a:srgbClr val="C00000"/>
                </a:solidFill>
              </a:rPr>
              <a:t>2.- Trabajos de Campo </a:t>
            </a:r>
          </a:p>
          <a:p>
            <a:pPr marL="0" indent="0" algn="just">
              <a:buFont typeface="Arial" pitchFamily="34" charset="0"/>
              <a:buNone/>
            </a:pPr>
            <a:endParaRPr lang="es-EC" dirty="0"/>
          </a:p>
        </p:txBody>
      </p:sp>
      <p:pic>
        <p:nvPicPr>
          <p:cNvPr id="131074" name="Picture 2"/>
          <p:cNvPicPr>
            <a:picLocks noChangeAspect="1" noChangeArrowheads="1"/>
          </p:cNvPicPr>
          <p:nvPr/>
        </p:nvPicPr>
        <p:blipFill>
          <a:blip r:embed="rId2"/>
          <a:srcRect/>
          <a:stretch>
            <a:fillRect/>
          </a:stretch>
        </p:blipFill>
        <p:spPr bwMode="auto">
          <a:xfrm>
            <a:off x="928662" y="4214818"/>
            <a:ext cx="1981200" cy="1928826"/>
          </a:xfrm>
          <a:prstGeom prst="rect">
            <a:avLst/>
          </a:prstGeom>
          <a:noFill/>
          <a:ln w="9525">
            <a:noFill/>
            <a:miter lim="800000"/>
            <a:headEnd/>
            <a:tailEnd/>
          </a:ln>
          <a:effectLst/>
        </p:spPr>
      </p:pic>
      <p:pic>
        <p:nvPicPr>
          <p:cNvPr id="131075" name="Picture 3"/>
          <p:cNvPicPr>
            <a:picLocks noChangeAspect="1" noChangeArrowheads="1"/>
          </p:cNvPicPr>
          <p:nvPr/>
        </p:nvPicPr>
        <p:blipFill>
          <a:blip r:embed="rId3"/>
          <a:srcRect/>
          <a:stretch>
            <a:fillRect/>
          </a:stretch>
        </p:blipFill>
        <p:spPr bwMode="auto">
          <a:xfrm>
            <a:off x="5786446" y="1071546"/>
            <a:ext cx="2476500" cy="2143140"/>
          </a:xfrm>
          <a:prstGeom prst="rect">
            <a:avLst/>
          </a:prstGeom>
          <a:noFill/>
          <a:ln w="9525">
            <a:noFill/>
            <a:miter lim="800000"/>
            <a:headEnd/>
            <a:tailEnd/>
          </a:ln>
          <a:effectLst/>
        </p:spPr>
      </p:pic>
      <p:pic>
        <p:nvPicPr>
          <p:cNvPr id="13" name="12 Imagen" descr="C:\Users\PERSONAL\Desktop\TESIS URBINA\FOTOS TESIS\20130903_173206.jpg"/>
          <p:cNvPicPr/>
          <p:nvPr/>
        </p:nvPicPr>
        <p:blipFill>
          <a:blip r:embed="rId4" cstate="print"/>
          <a:srcRect/>
          <a:stretch>
            <a:fillRect/>
          </a:stretch>
        </p:blipFill>
        <p:spPr bwMode="auto">
          <a:xfrm>
            <a:off x="2500298" y="3786190"/>
            <a:ext cx="2071702" cy="1619250"/>
          </a:xfrm>
          <a:prstGeom prst="rect">
            <a:avLst/>
          </a:prstGeom>
          <a:noFill/>
          <a:ln w="9525">
            <a:noFill/>
            <a:miter lim="800000"/>
            <a:headEnd/>
            <a:tailEnd/>
          </a:ln>
        </p:spPr>
      </p:pic>
      <p:pic>
        <p:nvPicPr>
          <p:cNvPr id="14" name="0 Imagen"/>
          <p:cNvPicPr/>
          <p:nvPr/>
        </p:nvPicPr>
        <p:blipFill>
          <a:blip r:embed="rId5"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6643703" y="4796725"/>
            <a:ext cx="1857388" cy="1561233"/>
          </a:xfrm>
          <a:prstGeom prst="rect">
            <a:avLst/>
          </a:prstGeom>
        </p:spPr>
      </p:pic>
      <p:pic>
        <p:nvPicPr>
          <p:cNvPr id="15" name="0 Imagen"/>
          <p:cNvPicPr/>
          <p:nvPr/>
        </p:nvPicPr>
        <p:blipFill>
          <a:blip r:embed="rId6"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5072066" y="3786190"/>
            <a:ext cx="2171700" cy="1704975"/>
          </a:xfrm>
          <a:prstGeom prst="rect">
            <a:avLst/>
          </a:prstGeom>
        </p:spPr>
      </p:pic>
    </p:spTree>
    <p:extLst>
      <p:ext uri="{BB962C8B-B14F-4D97-AF65-F5344CB8AC3E}">
        <p14:creationId xmlns="" xmlns:p14="http://schemas.microsoft.com/office/powerpoint/2010/main" val="84361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467544" y="332656"/>
            <a:ext cx="3247200"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EC" sz="2500" b="1" dirty="0" smtClean="0">
                <a:solidFill>
                  <a:srgbClr val="C00000"/>
                </a:solidFill>
              </a:rPr>
              <a:t>Fases de Ejecución </a:t>
            </a:r>
          </a:p>
          <a:p>
            <a:pPr marL="0" indent="0" algn="just">
              <a:buFont typeface="Arial" pitchFamily="34" charset="0"/>
              <a:buNone/>
            </a:pPr>
            <a:endParaRPr lang="es-EC" dirty="0"/>
          </a:p>
        </p:txBody>
      </p:sp>
      <p:sp>
        <p:nvSpPr>
          <p:cNvPr id="8" name="2 Marcador de contenido"/>
          <p:cNvSpPr txBox="1">
            <a:spLocks/>
          </p:cNvSpPr>
          <p:nvPr/>
        </p:nvSpPr>
        <p:spPr>
          <a:xfrm>
            <a:off x="928662" y="1928802"/>
            <a:ext cx="7286676" cy="12858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Wingdings" pitchFamily="2" charset="2"/>
              <a:buChar char="ü"/>
            </a:pPr>
            <a:r>
              <a:rPr lang="es-EC" sz="1800" dirty="0" smtClean="0"/>
              <a:t>Importar datos de la Estación.</a:t>
            </a:r>
          </a:p>
          <a:p>
            <a:pPr lvl="0" algn="just">
              <a:buFont typeface="Wingdings" pitchFamily="2" charset="2"/>
              <a:buChar char="ü"/>
            </a:pPr>
            <a:r>
              <a:rPr lang="es-EC" sz="1800" dirty="0" smtClean="0"/>
              <a:t>Procesar datos.</a:t>
            </a:r>
          </a:p>
          <a:p>
            <a:pPr lvl="0" algn="just">
              <a:buFont typeface="Wingdings" pitchFamily="2" charset="2"/>
              <a:buChar char="ü"/>
            </a:pPr>
            <a:r>
              <a:rPr lang="es-EC" sz="1800" dirty="0" smtClean="0"/>
              <a:t>Dibujo de planos.</a:t>
            </a:r>
          </a:p>
          <a:p>
            <a:pPr marL="0" indent="0" algn="just">
              <a:buNone/>
            </a:pPr>
            <a:endParaRPr lang="es-EC" sz="2000" dirty="0" smtClean="0"/>
          </a:p>
          <a:p>
            <a:pPr marL="0" indent="0" algn="just">
              <a:buNone/>
            </a:pPr>
            <a:endParaRPr lang="es-EC" sz="2000" dirty="0" smtClean="0"/>
          </a:p>
          <a:p>
            <a:pPr marL="0" indent="0" algn="just">
              <a:buFont typeface="Arial" pitchFamily="34" charset="0"/>
              <a:buNone/>
            </a:pPr>
            <a:endParaRPr lang="es-EC" dirty="0" smtClean="0"/>
          </a:p>
          <a:p>
            <a:pPr marL="0" indent="0" algn="just">
              <a:buFont typeface="Arial" pitchFamily="34" charset="0"/>
              <a:buNone/>
            </a:pPr>
            <a:endParaRPr lang="es-EC" dirty="0"/>
          </a:p>
        </p:txBody>
      </p:sp>
      <p:sp>
        <p:nvSpPr>
          <p:cNvPr id="7" name="1 Título"/>
          <p:cNvSpPr txBox="1">
            <a:spLocks/>
          </p:cNvSpPr>
          <p:nvPr/>
        </p:nvSpPr>
        <p:spPr>
          <a:xfrm>
            <a:off x="5292080" y="44624"/>
            <a:ext cx="2592288" cy="4766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Topografía</a:t>
            </a:r>
            <a:endParaRPr lang="es-EC" sz="2500" dirty="0">
              <a:solidFill>
                <a:schemeClr val="bg1"/>
              </a:solidFill>
            </a:endParaRPr>
          </a:p>
        </p:txBody>
      </p:sp>
      <p:sp>
        <p:nvSpPr>
          <p:cNvPr id="9" name="2 Marcador de contenido"/>
          <p:cNvSpPr txBox="1">
            <a:spLocks/>
          </p:cNvSpPr>
          <p:nvPr/>
        </p:nvSpPr>
        <p:spPr>
          <a:xfrm>
            <a:off x="785786" y="1214422"/>
            <a:ext cx="4643470"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EC" sz="2500" b="1" dirty="0" smtClean="0">
                <a:solidFill>
                  <a:srgbClr val="C00000"/>
                </a:solidFill>
              </a:rPr>
              <a:t>3.- Trabajos de Gabinete </a:t>
            </a:r>
          </a:p>
          <a:p>
            <a:pPr marL="0" indent="0" algn="just">
              <a:buFont typeface="Arial" pitchFamily="34" charset="0"/>
              <a:buNone/>
            </a:pPr>
            <a:endParaRPr lang="es-EC" dirty="0"/>
          </a:p>
        </p:txBody>
      </p:sp>
      <p:pic>
        <p:nvPicPr>
          <p:cNvPr id="132098" name="Picture 2"/>
          <p:cNvPicPr>
            <a:picLocks noChangeAspect="1" noChangeArrowheads="1"/>
          </p:cNvPicPr>
          <p:nvPr/>
        </p:nvPicPr>
        <p:blipFill>
          <a:blip r:embed="rId2"/>
          <a:srcRect/>
          <a:stretch>
            <a:fillRect/>
          </a:stretch>
        </p:blipFill>
        <p:spPr bwMode="auto">
          <a:xfrm>
            <a:off x="1500166" y="3357562"/>
            <a:ext cx="3429024" cy="2271718"/>
          </a:xfrm>
          <a:prstGeom prst="rect">
            <a:avLst/>
          </a:prstGeom>
          <a:noFill/>
          <a:ln w="9525">
            <a:noFill/>
            <a:miter lim="800000"/>
            <a:headEnd/>
            <a:tailEnd/>
          </a:ln>
          <a:effectLst/>
        </p:spPr>
      </p:pic>
      <p:pic>
        <p:nvPicPr>
          <p:cNvPr id="132099" name="Picture 3"/>
          <p:cNvPicPr>
            <a:picLocks noChangeAspect="1" noChangeArrowheads="1"/>
          </p:cNvPicPr>
          <p:nvPr/>
        </p:nvPicPr>
        <p:blipFill>
          <a:blip r:embed="rId3"/>
          <a:srcRect/>
          <a:stretch>
            <a:fillRect/>
          </a:stretch>
        </p:blipFill>
        <p:spPr bwMode="auto">
          <a:xfrm>
            <a:off x="5500694" y="1785926"/>
            <a:ext cx="2500330" cy="2714644"/>
          </a:xfrm>
          <a:prstGeom prst="rect">
            <a:avLst/>
          </a:prstGeom>
          <a:noFill/>
          <a:ln w="9525">
            <a:noFill/>
            <a:miter lim="800000"/>
            <a:headEnd/>
            <a:tailEnd/>
          </a:ln>
          <a:effectLst/>
        </p:spPr>
      </p:pic>
    </p:spTree>
    <p:extLst>
      <p:ext uri="{BB962C8B-B14F-4D97-AF65-F5344CB8AC3E}">
        <p14:creationId xmlns="" xmlns:p14="http://schemas.microsoft.com/office/powerpoint/2010/main" val="84361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498623" y="404664"/>
            <a:ext cx="3644749"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EC" sz="2500" b="1" dirty="0" smtClean="0">
                <a:solidFill>
                  <a:srgbClr val="C00000"/>
                </a:solidFill>
              </a:rPr>
              <a:t>Definición del Trazado</a:t>
            </a:r>
          </a:p>
          <a:p>
            <a:pPr marL="0" indent="0" algn="just">
              <a:buFont typeface="Arial" pitchFamily="34" charset="0"/>
              <a:buNone/>
            </a:pPr>
            <a:endParaRPr lang="es-EC" dirty="0"/>
          </a:p>
        </p:txBody>
      </p:sp>
      <p:sp>
        <p:nvSpPr>
          <p:cNvPr id="5" name="2 Marcador de contenido"/>
          <p:cNvSpPr txBox="1">
            <a:spLocks/>
          </p:cNvSpPr>
          <p:nvPr/>
        </p:nvSpPr>
        <p:spPr>
          <a:xfrm>
            <a:off x="718740" y="1214423"/>
            <a:ext cx="7496598" cy="7143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Wingdings" pitchFamily="2" charset="2"/>
              <a:buChar char="ü"/>
            </a:pPr>
            <a:r>
              <a:rPr lang="es-EC" sz="1800" dirty="0" smtClean="0"/>
              <a:t>Para establecer la ruta y el trazado más conveniente se deben tomar en cuenta los siguientes aspectos :</a:t>
            </a:r>
            <a:endParaRPr lang="es-EC" sz="1800" dirty="0"/>
          </a:p>
        </p:txBody>
      </p:sp>
      <p:sp>
        <p:nvSpPr>
          <p:cNvPr id="7" name="1 Título"/>
          <p:cNvSpPr txBox="1">
            <a:spLocks/>
          </p:cNvSpPr>
          <p:nvPr/>
        </p:nvSpPr>
        <p:spPr>
          <a:xfrm>
            <a:off x="5292080" y="44624"/>
            <a:ext cx="2592288" cy="476672"/>
          </a:xfrm>
          <a:prstGeom prst="rect">
            <a:avLst/>
          </a:prstGeom>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GEOMÉTRICO</a:t>
            </a:r>
            <a:endParaRPr lang="es-EC" sz="2500" dirty="0">
              <a:solidFill>
                <a:schemeClr val="bg1"/>
              </a:solidFill>
            </a:endParaRPr>
          </a:p>
        </p:txBody>
      </p:sp>
      <p:sp>
        <p:nvSpPr>
          <p:cNvPr id="9" name="2 Marcador de contenido"/>
          <p:cNvSpPr txBox="1">
            <a:spLocks/>
          </p:cNvSpPr>
          <p:nvPr/>
        </p:nvSpPr>
        <p:spPr>
          <a:xfrm>
            <a:off x="1647402" y="2000240"/>
            <a:ext cx="4424796" cy="19288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Wingdings" pitchFamily="2" charset="2"/>
              <a:buChar char="q"/>
            </a:pPr>
            <a:r>
              <a:rPr lang="es-EC" sz="1800" dirty="0" smtClean="0"/>
              <a:t>Facilidad de Movilidad.</a:t>
            </a:r>
          </a:p>
          <a:p>
            <a:pPr lvl="0" algn="just">
              <a:buFont typeface="Wingdings" pitchFamily="2" charset="2"/>
              <a:buChar char="q"/>
            </a:pPr>
            <a:r>
              <a:rPr lang="es-EC" sz="1800" dirty="0" smtClean="0"/>
              <a:t>Riesgo Sísmico Local.</a:t>
            </a:r>
          </a:p>
          <a:p>
            <a:pPr lvl="0" algn="just">
              <a:buFont typeface="Wingdings" pitchFamily="2" charset="2"/>
              <a:buChar char="q"/>
            </a:pPr>
            <a:r>
              <a:rPr lang="es-EC" sz="1800" dirty="0" smtClean="0"/>
              <a:t>Seguridad Vial.</a:t>
            </a:r>
          </a:p>
          <a:p>
            <a:pPr lvl="0" algn="just">
              <a:buFont typeface="Wingdings" pitchFamily="2" charset="2"/>
              <a:buChar char="q"/>
            </a:pPr>
            <a:r>
              <a:rPr lang="es-EC" sz="1800" dirty="0" smtClean="0"/>
              <a:t>Estabilidad de Taludes.</a:t>
            </a:r>
          </a:p>
          <a:p>
            <a:pPr lvl="0" algn="just">
              <a:buFont typeface="Wingdings" pitchFamily="2" charset="2"/>
              <a:buChar char="q"/>
            </a:pPr>
            <a:r>
              <a:rPr lang="es-EC" sz="1800" dirty="0" smtClean="0"/>
              <a:t>Clasificación y Tipología de Ruta.</a:t>
            </a:r>
            <a:endParaRPr lang="es-EC" sz="1800" dirty="0"/>
          </a:p>
        </p:txBody>
      </p:sp>
      <p:pic>
        <p:nvPicPr>
          <p:cNvPr id="68609" name="Picture 1"/>
          <p:cNvPicPr>
            <a:picLocks noChangeAspect="1" noChangeArrowheads="1"/>
          </p:cNvPicPr>
          <p:nvPr/>
        </p:nvPicPr>
        <p:blipFill>
          <a:blip r:embed="rId2"/>
          <a:srcRect/>
          <a:stretch>
            <a:fillRect/>
          </a:stretch>
        </p:blipFill>
        <p:spPr bwMode="auto">
          <a:xfrm>
            <a:off x="4214811" y="3929065"/>
            <a:ext cx="4295136" cy="2286017"/>
          </a:xfrm>
          <a:prstGeom prst="rect">
            <a:avLst/>
          </a:prstGeom>
          <a:noFill/>
          <a:ln w="9525">
            <a:noFill/>
            <a:miter lim="800000"/>
            <a:headEnd/>
            <a:tailEnd/>
          </a:ln>
          <a:effectLst/>
        </p:spPr>
      </p:pic>
      <p:pic>
        <p:nvPicPr>
          <p:cNvPr id="68610" name="Picture 2"/>
          <p:cNvPicPr>
            <a:picLocks noChangeAspect="1" noChangeArrowheads="1"/>
          </p:cNvPicPr>
          <p:nvPr/>
        </p:nvPicPr>
        <p:blipFill>
          <a:blip r:embed="rId3"/>
          <a:srcRect/>
          <a:stretch>
            <a:fillRect/>
          </a:stretch>
        </p:blipFill>
        <p:spPr bwMode="auto">
          <a:xfrm>
            <a:off x="785786" y="4500570"/>
            <a:ext cx="3295651" cy="1276350"/>
          </a:xfrm>
          <a:prstGeom prst="rect">
            <a:avLst/>
          </a:prstGeom>
          <a:noFill/>
          <a:ln w="9525">
            <a:noFill/>
            <a:miter lim="800000"/>
            <a:headEnd/>
            <a:tailEnd/>
          </a:ln>
          <a:effectLst/>
        </p:spPr>
      </p:pic>
    </p:spTree>
    <p:extLst>
      <p:ext uri="{BB962C8B-B14F-4D97-AF65-F5344CB8AC3E}">
        <p14:creationId xmlns="" xmlns:p14="http://schemas.microsoft.com/office/powerpoint/2010/main" val="384264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498623" y="404664"/>
            <a:ext cx="3644749"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EC" sz="2500" b="1" dirty="0" smtClean="0">
                <a:solidFill>
                  <a:srgbClr val="C00000"/>
                </a:solidFill>
              </a:rPr>
              <a:t>NORMA NEVI-12</a:t>
            </a:r>
          </a:p>
          <a:p>
            <a:pPr marL="0" indent="0" algn="just">
              <a:buFont typeface="Arial" pitchFamily="34" charset="0"/>
              <a:buNone/>
            </a:pPr>
            <a:endParaRPr lang="es-EC" dirty="0"/>
          </a:p>
        </p:txBody>
      </p:sp>
      <p:sp>
        <p:nvSpPr>
          <p:cNvPr id="5" name="2 Marcador de contenido"/>
          <p:cNvSpPr txBox="1">
            <a:spLocks/>
          </p:cNvSpPr>
          <p:nvPr/>
        </p:nvSpPr>
        <p:spPr>
          <a:xfrm>
            <a:off x="718740" y="1214423"/>
            <a:ext cx="7496598" cy="7143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mj-lt"/>
              <a:buAutoNum type="arabicPeriod"/>
            </a:pPr>
            <a:r>
              <a:rPr lang="es-EC" sz="1800" dirty="0" smtClean="0"/>
              <a:t>Clasificar las vías en Base al TPDA.</a:t>
            </a:r>
            <a:endParaRPr lang="es-EC" sz="1800" dirty="0"/>
          </a:p>
        </p:txBody>
      </p:sp>
      <p:sp>
        <p:nvSpPr>
          <p:cNvPr id="7" name="1 Título"/>
          <p:cNvSpPr txBox="1">
            <a:spLocks/>
          </p:cNvSpPr>
          <p:nvPr/>
        </p:nvSpPr>
        <p:spPr>
          <a:xfrm>
            <a:off x="5292080" y="44624"/>
            <a:ext cx="2592288" cy="476672"/>
          </a:xfrm>
          <a:prstGeom prst="rect">
            <a:avLst/>
          </a:prstGeom>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GEOMÉTRICO</a:t>
            </a:r>
            <a:endParaRPr lang="es-EC" sz="2500" dirty="0">
              <a:solidFill>
                <a:schemeClr val="bg1"/>
              </a:solidFill>
            </a:endParaRPr>
          </a:p>
        </p:txBody>
      </p:sp>
      <p:graphicFrame>
        <p:nvGraphicFramePr>
          <p:cNvPr id="8" name="7 Tabla"/>
          <p:cNvGraphicFramePr>
            <a:graphicFrameLocks noGrp="1"/>
          </p:cNvGraphicFramePr>
          <p:nvPr/>
        </p:nvGraphicFramePr>
        <p:xfrm>
          <a:off x="2120900" y="2167128"/>
          <a:ext cx="4902200" cy="2523744"/>
        </p:xfrm>
        <a:graphic>
          <a:graphicData uri="http://schemas.openxmlformats.org/drawingml/2006/table">
            <a:tbl>
              <a:tblPr/>
              <a:tblGrid>
                <a:gridCol w="2478158"/>
                <a:gridCol w="1170034"/>
                <a:gridCol w="627004"/>
                <a:gridCol w="627004"/>
              </a:tblGrid>
              <a:tr h="190500">
                <a:tc gridSpan="4">
                  <a:txBody>
                    <a:bodyPr/>
                    <a:lstStyle/>
                    <a:p>
                      <a:pPr algn="ctr">
                        <a:lnSpc>
                          <a:spcPct val="115000"/>
                        </a:lnSpc>
                        <a:spcAft>
                          <a:spcPts val="0"/>
                        </a:spcAft>
                      </a:pPr>
                      <a:r>
                        <a:rPr lang="es-EC" sz="1200" b="1">
                          <a:solidFill>
                            <a:srgbClr val="000000"/>
                          </a:solidFill>
                          <a:latin typeface="Times New Roman"/>
                          <a:ea typeface="Calibri"/>
                          <a:cs typeface="Times New Roman"/>
                        </a:rPr>
                        <a:t>CLASIFICACION FUNCIONAL DE LAS VIAS EN BASE AL TPDA d</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390525">
                <a:tc>
                  <a:txBody>
                    <a:bodyPr/>
                    <a:lstStyle/>
                    <a:p>
                      <a:pPr algn="ctr">
                        <a:lnSpc>
                          <a:spcPct val="115000"/>
                        </a:lnSpc>
                        <a:spcAft>
                          <a:spcPts val="0"/>
                        </a:spcAft>
                      </a:pPr>
                      <a:r>
                        <a:rPr lang="es-EC" sz="1200" b="1">
                          <a:solidFill>
                            <a:srgbClr val="000000"/>
                          </a:solidFill>
                          <a:latin typeface="Times New Roman"/>
                          <a:ea typeface="Calibri"/>
                          <a:cs typeface="Times New Roman"/>
                        </a:rPr>
                        <a:t>Descripción</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Clasificación</a:t>
                      </a:r>
                      <a:br>
                        <a:rPr lang="es-EC" sz="1200">
                          <a:solidFill>
                            <a:srgbClr val="000000"/>
                          </a:solidFill>
                          <a:latin typeface="Times New Roman"/>
                          <a:ea typeface="Calibri"/>
                          <a:cs typeface="Times New Roman"/>
                        </a:rPr>
                      </a:br>
                      <a:r>
                        <a:rPr lang="es-EC" sz="1200">
                          <a:solidFill>
                            <a:srgbClr val="000000"/>
                          </a:solidFill>
                          <a:latin typeface="Times New Roman"/>
                          <a:ea typeface="Calibri"/>
                          <a:cs typeface="Times New Roman"/>
                        </a:rPr>
                        <a:t>Funcional</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gridSpan="2">
                  <a:txBody>
                    <a:bodyPr/>
                    <a:lstStyle/>
                    <a:p>
                      <a:pPr algn="ctr">
                        <a:lnSpc>
                          <a:spcPct val="115000"/>
                        </a:lnSpc>
                        <a:spcAft>
                          <a:spcPts val="0"/>
                        </a:spcAft>
                      </a:pPr>
                      <a:r>
                        <a:rPr lang="es-EC" sz="1200">
                          <a:solidFill>
                            <a:srgbClr val="000000"/>
                          </a:solidFill>
                          <a:latin typeface="Times New Roman"/>
                          <a:ea typeface="Calibri"/>
                          <a:cs typeface="Times New Roman"/>
                        </a:rPr>
                        <a:t>Tráfico Promedio Diario Anual</a:t>
                      </a:r>
                      <a:br>
                        <a:rPr lang="es-EC" sz="1200">
                          <a:solidFill>
                            <a:srgbClr val="000000"/>
                          </a:solidFill>
                          <a:latin typeface="Times New Roman"/>
                          <a:ea typeface="Calibri"/>
                          <a:cs typeface="Times New Roman"/>
                        </a:rPr>
                      </a:br>
                      <a:r>
                        <a:rPr lang="es-EC" sz="1200">
                          <a:solidFill>
                            <a:srgbClr val="000000"/>
                          </a:solidFill>
                          <a:latin typeface="Times New Roman"/>
                          <a:ea typeface="Calibri"/>
                          <a:cs typeface="Times New Roman"/>
                        </a:rPr>
                        <a:t>(TPDA d) al año de horizonte.</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hMerge="1">
                  <a:txBody>
                    <a:bodyPr/>
                    <a:lstStyle/>
                    <a:p>
                      <a:endParaRPr lang="es-EC"/>
                    </a:p>
                  </a:txBody>
                  <a:tcPr/>
                </a:tc>
              </a:tr>
              <a:tr h="190500">
                <a:tc rowSpan="2">
                  <a:txBody>
                    <a:bodyPr/>
                    <a:lstStyle/>
                    <a:p>
                      <a:pPr>
                        <a:lnSpc>
                          <a:spcPct val="115000"/>
                        </a:lnSpc>
                        <a:spcAft>
                          <a:spcPts val="0"/>
                        </a:spcAft>
                      </a:pPr>
                      <a:r>
                        <a:rPr lang="es-EC" sz="1200" b="1">
                          <a:solidFill>
                            <a:srgbClr val="000000"/>
                          </a:solidFill>
                          <a:latin typeface="Times New Roman"/>
                          <a:ea typeface="Calibri"/>
                          <a:cs typeface="Times New Roman"/>
                        </a:rPr>
                        <a:t>Autopista</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AP2</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80000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120000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190500">
                <a:tc vMerge="1">
                  <a:txBody>
                    <a:bodyPr/>
                    <a:lstStyle/>
                    <a:p>
                      <a:endParaRPr lang="es-EC"/>
                    </a:p>
                  </a:txBody>
                  <a:tcPr/>
                </a:tc>
                <a:tc>
                  <a:txBody>
                    <a:bodyPr/>
                    <a:lstStyle/>
                    <a:p>
                      <a:pPr algn="ctr">
                        <a:lnSpc>
                          <a:spcPct val="115000"/>
                        </a:lnSpc>
                        <a:spcAft>
                          <a:spcPts val="0"/>
                        </a:spcAft>
                      </a:pPr>
                      <a:r>
                        <a:rPr lang="es-EC" sz="1200">
                          <a:solidFill>
                            <a:srgbClr val="000000"/>
                          </a:solidFill>
                          <a:latin typeface="Times New Roman"/>
                          <a:ea typeface="Calibri"/>
                          <a:cs typeface="Times New Roman"/>
                        </a:rPr>
                        <a:t>AP1</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50000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80000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190500">
                <a:tc rowSpan="2">
                  <a:txBody>
                    <a:bodyPr/>
                    <a:lstStyle/>
                    <a:p>
                      <a:pPr>
                        <a:lnSpc>
                          <a:spcPct val="115000"/>
                        </a:lnSpc>
                        <a:spcAft>
                          <a:spcPts val="0"/>
                        </a:spcAft>
                      </a:pPr>
                      <a:r>
                        <a:rPr lang="es-EC" sz="1200" b="1">
                          <a:solidFill>
                            <a:srgbClr val="000000"/>
                          </a:solidFill>
                          <a:latin typeface="Times New Roman"/>
                          <a:ea typeface="Calibri"/>
                          <a:cs typeface="Times New Roman"/>
                        </a:rPr>
                        <a:t>Autovía o Carretera Multicarril</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AV2</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26000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50000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190500">
                <a:tc vMerge="1">
                  <a:txBody>
                    <a:bodyPr/>
                    <a:lstStyle/>
                    <a:p>
                      <a:endParaRPr lang="es-EC"/>
                    </a:p>
                  </a:txBody>
                  <a:tcPr/>
                </a:tc>
                <a:tc>
                  <a:txBody>
                    <a:bodyPr/>
                    <a:lstStyle/>
                    <a:p>
                      <a:pPr algn="ctr">
                        <a:lnSpc>
                          <a:spcPct val="115000"/>
                        </a:lnSpc>
                        <a:spcAft>
                          <a:spcPts val="0"/>
                        </a:spcAft>
                      </a:pPr>
                      <a:r>
                        <a:rPr lang="es-EC" sz="1200">
                          <a:solidFill>
                            <a:srgbClr val="000000"/>
                          </a:solidFill>
                          <a:latin typeface="Times New Roman"/>
                          <a:ea typeface="Calibri"/>
                          <a:cs typeface="Times New Roman"/>
                        </a:rPr>
                        <a:t>AV1</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8000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26000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190500">
                <a:tc rowSpan="3">
                  <a:txBody>
                    <a:bodyPr/>
                    <a:lstStyle/>
                    <a:p>
                      <a:pPr>
                        <a:lnSpc>
                          <a:spcPct val="115000"/>
                        </a:lnSpc>
                        <a:spcAft>
                          <a:spcPts val="0"/>
                        </a:spcAft>
                      </a:pPr>
                      <a:r>
                        <a:rPr lang="es-EC" sz="1200" b="1">
                          <a:solidFill>
                            <a:srgbClr val="000000"/>
                          </a:solidFill>
                          <a:latin typeface="Times New Roman"/>
                          <a:ea typeface="Calibri"/>
                          <a:cs typeface="Times New Roman"/>
                        </a:rPr>
                        <a:t>Carretera de 2 Carriles</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Times New Roman"/>
                          <a:ea typeface="Calibri"/>
                          <a:cs typeface="Times New Roman"/>
                        </a:rPr>
                        <a:t>C1</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1000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8000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190500">
                <a:tc vMerge="1">
                  <a:txBody>
                    <a:bodyPr/>
                    <a:lstStyle/>
                    <a:p>
                      <a:endParaRPr lang="es-EC"/>
                    </a:p>
                  </a:txBody>
                  <a:tcPr/>
                </a:tc>
                <a:tc>
                  <a:txBody>
                    <a:bodyPr/>
                    <a:lstStyle/>
                    <a:p>
                      <a:pPr algn="ctr">
                        <a:lnSpc>
                          <a:spcPct val="115000"/>
                        </a:lnSpc>
                        <a:spcAft>
                          <a:spcPts val="0"/>
                        </a:spcAft>
                      </a:pPr>
                      <a:r>
                        <a:rPr lang="es-EC" sz="1200">
                          <a:solidFill>
                            <a:srgbClr val="000000"/>
                          </a:solidFill>
                          <a:latin typeface="Times New Roman"/>
                          <a:ea typeface="Calibri"/>
                          <a:cs typeface="Times New Roman"/>
                        </a:rPr>
                        <a:t>C2</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500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1000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190500">
                <a:tc vMerge="1">
                  <a:txBody>
                    <a:bodyPr/>
                    <a:lstStyle/>
                    <a:p>
                      <a:endParaRPr lang="es-EC"/>
                    </a:p>
                  </a:txBody>
                  <a:tcPr/>
                </a:tc>
                <a:tc>
                  <a:txBody>
                    <a:bodyPr/>
                    <a:lstStyle/>
                    <a:p>
                      <a:pPr algn="ctr">
                        <a:lnSpc>
                          <a:spcPct val="115000"/>
                        </a:lnSpc>
                        <a:spcAft>
                          <a:spcPts val="0"/>
                        </a:spcAft>
                      </a:pPr>
                      <a:r>
                        <a:rPr lang="es-EC" sz="1200">
                          <a:solidFill>
                            <a:srgbClr val="000000"/>
                          </a:solidFill>
                          <a:latin typeface="Times New Roman"/>
                          <a:ea typeface="Calibri"/>
                          <a:cs typeface="Times New Roman"/>
                        </a:rPr>
                        <a:t>C3</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Times New Roman"/>
                          <a:ea typeface="Calibri"/>
                          <a:cs typeface="Times New Roman"/>
                        </a:rPr>
                        <a:t>0</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latin typeface="Times New Roman"/>
                          <a:ea typeface="Calibri"/>
                          <a:cs typeface="Times New Roman"/>
                        </a:rPr>
                        <a:t>500</a:t>
                      </a:r>
                      <a:endParaRPr lang="es-EC" sz="1100" dirty="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
        <p:nvSpPr>
          <p:cNvPr id="133121" name="Rectangle 1"/>
          <p:cNvSpPr>
            <a:spLocks noChangeArrowheads="1"/>
          </p:cNvSpPr>
          <p:nvPr/>
        </p:nvSpPr>
        <p:spPr bwMode="auto">
          <a:xfrm>
            <a:off x="714348" y="5148876"/>
            <a:ext cx="735811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C"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 </a:t>
            </a:r>
            <a:r>
              <a:rPr kumimoji="0" lang="es-EC" b="0"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1</a:t>
            </a:r>
            <a:r>
              <a:rPr kumimoji="0" lang="es-EC"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Equivale a carretera de mediana capacidad.</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 </a:t>
            </a:r>
            <a:r>
              <a:rPr kumimoji="0" lang="es-EC" b="0"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2</a:t>
            </a:r>
            <a:r>
              <a:rPr kumimoji="0" lang="es-EC"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Equivale a carretera convencional b</a:t>
            </a:r>
            <a:r>
              <a:rPr kumimoji="0" lang="es-EC" b="0" i="0" u="none" strike="noStrike" cap="none" normalizeH="0" baseline="0" dirty="0" smtClean="0">
                <a:ln>
                  <a:noFill/>
                </a:ln>
                <a:solidFill>
                  <a:srgbClr val="000000"/>
                </a:solidFill>
                <a:effectLst/>
                <a:latin typeface="Calibri"/>
                <a:ea typeface="Calibri" pitchFamily="34" charset="0"/>
                <a:cs typeface="Times New Roman" pitchFamily="18" charset="0"/>
              </a:rPr>
              <a:t>á</a:t>
            </a:r>
            <a:r>
              <a:rPr kumimoji="0" lang="es-EC"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sica y camino b</a:t>
            </a:r>
            <a:r>
              <a:rPr kumimoji="0" lang="es-EC" b="0" i="0" u="none" strike="noStrike" cap="none" normalizeH="0" baseline="0" dirty="0" smtClean="0">
                <a:ln>
                  <a:noFill/>
                </a:ln>
                <a:solidFill>
                  <a:srgbClr val="000000"/>
                </a:solidFill>
                <a:effectLst/>
                <a:latin typeface="Calibri"/>
                <a:ea typeface="Calibri" pitchFamily="34" charset="0"/>
                <a:cs typeface="Times New Roman" pitchFamily="18" charset="0"/>
              </a:rPr>
              <a:t>á</a:t>
            </a:r>
            <a:r>
              <a:rPr kumimoji="0" lang="es-EC"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sico.</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 </a:t>
            </a:r>
            <a:r>
              <a:rPr kumimoji="0" lang="es-EC" b="0"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3</a:t>
            </a:r>
            <a:r>
              <a:rPr kumimoji="0" lang="es-EC"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Camino agr</a:t>
            </a:r>
            <a:r>
              <a:rPr kumimoji="0" lang="es-EC" b="0" i="0" u="none" strike="noStrike" cap="none" normalizeH="0" baseline="0" dirty="0" smtClean="0">
                <a:ln>
                  <a:noFill/>
                </a:ln>
                <a:solidFill>
                  <a:srgbClr val="000000"/>
                </a:solidFill>
                <a:effectLst/>
                <a:latin typeface="Calibri"/>
                <a:ea typeface="Calibri" pitchFamily="34" charset="0"/>
                <a:cs typeface="Times New Roman" pitchFamily="18" charset="0"/>
              </a:rPr>
              <a:t>í</a:t>
            </a:r>
            <a:r>
              <a:rPr kumimoji="0" lang="es-EC"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cola / forestal.</a:t>
            </a: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Rectángulo"/>
          <p:cNvSpPr/>
          <p:nvPr/>
        </p:nvSpPr>
        <p:spPr>
          <a:xfrm>
            <a:off x="2143108" y="4071942"/>
            <a:ext cx="4929222" cy="642942"/>
          </a:xfrm>
          <a:prstGeom prst="rect">
            <a:avLst/>
          </a:prstGeom>
          <a:solidFill>
            <a:schemeClr val="accent1">
              <a:alpha val="0"/>
            </a:schemeClr>
          </a:solidFill>
          <a:ln w="34925"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 xmlns:p14="http://schemas.microsoft.com/office/powerpoint/2010/main" val="384264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498623" y="404664"/>
            <a:ext cx="3644749"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EC" sz="2500" b="1" dirty="0" smtClean="0">
                <a:solidFill>
                  <a:srgbClr val="C00000"/>
                </a:solidFill>
              </a:rPr>
              <a:t>NORMA NEVI-12</a:t>
            </a:r>
          </a:p>
          <a:p>
            <a:pPr marL="0" indent="0" algn="just">
              <a:buFont typeface="Arial" pitchFamily="34" charset="0"/>
              <a:buNone/>
            </a:pPr>
            <a:endParaRPr lang="es-EC" dirty="0"/>
          </a:p>
        </p:txBody>
      </p:sp>
      <p:sp>
        <p:nvSpPr>
          <p:cNvPr id="5" name="2 Marcador de contenido"/>
          <p:cNvSpPr txBox="1">
            <a:spLocks/>
          </p:cNvSpPr>
          <p:nvPr/>
        </p:nvSpPr>
        <p:spPr>
          <a:xfrm>
            <a:off x="718740" y="1214423"/>
            <a:ext cx="7496598" cy="7143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mj-lt"/>
              <a:buAutoNum type="arabicPeriod" startAt="2"/>
            </a:pPr>
            <a:r>
              <a:rPr lang="es-EC" sz="1800" dirty="0" smtClean="0"/>
              <a:t>Años de Operación ( n ).</a:t>
            </a:r>
            <a:endParaRPr lang="es-EC" sz="1800" dirty="0"/>
          </a:p>
        </p:txBody>
      </p:sp>
      <p:sp>
        <p:nvSpPr>
          <p:cNvPr id="7" name="1 Título"/>
          <p:cNvSpPr txBox="1">
            <a:spLocks/>
          </p:cNvSpPr>
          <p:nvPr/>
        </p:nvSpPr>
        <p:spPr>
          <a:xfrm>
            <a:off x="5292080" y="44624"/>
            <a:ext cx="2592288" cy="476672"/>
          </a:xfrm>
          <a:prstGeom prst="rect">
            <a:avLst/>
          </a:prstGeom>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GEOMÉTRICO</a:t>
            </a:r>
            <a:endParaRPr lang="es-EC" sz="2500" dirty="0">
              <a:solidFill>
                <a:schemeClr val="bg1"/>
              </a:solidFill>
            </a:endParaRPr>
          </a:p>
        </p:txBody>
      </p:sp>
      <p:pic>
        <p:nvPicPr>
          <p:cNvPr id="137218" name="Picture 2"/>
          <p:cNvPicPr>
            <a:picLocks noChangeAspect="1" noChangeArrowheads="1"/>
          </p:cNvPicPr>
          <p:nvPr/>
        </p:nvPicPr>
        <p:blipFill>
          <a:blip r:embed="rId2"/>
          <a:srcRect/>
          <a:stretch>
            <a:fillRect/>
          </a:stretch>
        </p:blipFill>
        <p:spPr bwMode="auto">
          <a:xfrm>
            <a:off x="1000100" y="2285992"/>
            <a:ext cx="2714644" cy="1428750"/>
          </a:xfrm>
          <a:prstGeom prst="rect">
            <a:avLst/>
          </a:prstGeom>
          <a:noFill/>
          <a:ln w="9525">
            <a:noFill/>
            <a:miter lim="800000"/>
            <a:headEnd/>
            <a:tailEnd/>
          </a:ln>
          <a:effectLst/>
        </p:spPr>
      </p:pic>
      <p:pic>
        <p:nvPicPr>
          <p:cNvPr id="137219" name="Picture 3"/>
          <p:cNvPicPr>
            <a:picLocks noChangeAspect="1" noChangeArrowheads="1"/>
          </p:cNvPicPr>
          <p:nvPr/>
        </p:nvPicPr>
        <p:blipFill>
          <a:blip r:embed="rId3"/>
          <a:srcRect/>
          <a:stretch>
            <a:fillRect/>
          </a:stretch>
        </p:blipFill>
        <p:spPr bwMode="auto">
          <a:xfrm>
            <a:off x="5143504" y="2285992"/>
            <a:ext cx="2571768" cy="1390650"/>
          </a:xfrm>
          <a:prstGeom prst="rect">
            <a:avLst/>
          </a:prstGeom>
          <a:noFill/>
          <a:ln w="9525">
            <a:noFill/>
            <a:miter lim="800000"/>
            <a:headEnd/>
            <a:tailEnd/>
          </a:ln>
          <a:effectLst/>
        </p:spPr>
      </p:pic>
      <p:sp>
        <p:nvSpPr>
          <p:cNvPr id="11" name="10 CuadroTexto"/>
          <p:cNvSpPr txBox="1"/>
          <p:nvPr/>
        </p:nvSpPr>
        <p:spPr>
          <a:xfrm>
            <a:off x="1785918" y="1785926"/>
            <a:ext cx="1000132" cy="369332"/>
          </a:xfrm>
          <a:prstGeom prst="rect">
            <a:avLst/>
          </a:prstGeom>
          <a:noFill/>
        </p:spPr>
        <p:txBody>
          <a:bodyPr wrap="square" rtlCol="0">
            <a:spAutoFit/>
          </a:bodyPr>
          <a:lstStyle/>
          <a:p>
            <a:r>
              <a:rPr lang="es-EC" b="1" dirty="0" smtClean="0"/>
              <a:t>Desde</a:t>
            </a:r>
            <a:endParaRPr lang="es-EC" b="1" dirty="0"/>
          </a:p>
        </p:txBody>
      </p:sp>
      <p:sp>
        <p:nvSpPr>
          <p:cNvPr id="12" name="11 CuadroTexto"/>
          <p:cNvSpPr txBox="1"/>
          <p:nvPr/>
        </p:nvSpPr>
        <p:spPr>
          <a:xfrm>
            <a:off x="6000760" y="1773784"/>
            <a:ext cx="1000132" cy="369332"/>
          </a:xfrm>
          <a:prstGeom prst="rect">
            <a:avLst/>
          </a:prstGeom>
          <a:noFill/>
        </p:spPr>
        <p:txBody>
          <a:bodyPr wrap="square" rtlCol="0">
            <a:spAutoFit/>
          </a:bodyPr>
          <a:lstStyle/>
          <a:p>
            <a:r>
              <a:rPr lang="es-EC" b="1" dirty="0" smtClean="0"/>
              <a:t>Hasta</a:t>
            </a:r>
            <a:endParaRPr lang="es-EC" b="1" dirty="0"/>
          </a:p>
        </p:txBody>
      </p:sp>
      <p:sp>
        <p:nvSpPr>
          <p:cNvPr id="13" name="12 Flecha derecha"/>
          <p:cNvSpPr/>
          <p:nvPr/>
        </p:nvSpPr>
        <p:spPr>
          <a:xfrm>
            <a:off x="4000496" y="2928934"/>
            <a:ext cx="857256" cy="35719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7220" name="Rectangle 4"/>
          <p:cNvSpPr>
            <a:spLocks noChangeArrowheads="1"/>
          </p:cNvSpPr>
          <p:nvPr/>
        </p:nvSpPr>
        <p:spPr bwMode="auto">
          <a:xfrm>
            <a:off x="642910" y="4429132"/>
            <a:ext cx="7508787"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es-EC"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Proyectos de rehabilitaci</a:t>
            </a:r>
            <a:r>
              <a:rPr kumimoji="0" lang="es-EC" sz="2000" b="0" i="0" u="none" strike="noStrike" cap="none" normalizeH="0" baseline="0" dirty="0" smtClean="0">
                <a:ln>
                  <a:noFill/>
                </a:ln>
                <a:solidFill>
                  <a:srgbClr val="000000"/>
                </a:solidFill>
                <a:effectLst/>
                <a:latin typeface="Calibri"/>
                <a:ea typeface="Calibri" pitchFamily="34" charset="0"/>
                <a:cs typeface="Times New Roman" pitchFamily="18" charset="0"/>
              </a:rPr>
              <a:t>ó</a:t>
            </a:r>
            <a:r>
              <a:rPr kumimoji="0" lang="es-EC"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n y mejoras	n	=	20 a</a:t>
            </a:r>
            <a:r>
              <a:rPr kumimoji="0" lang="es-EC" sz="2000" b="0" i="0" u="none" strike="noStrike" cap="none" normalizeH="0" baseline="0" dirty="0" smtClean="0">
                <a:ln>
                  <a:noFill/>
                </a:ln>
                <a:solidFill>
                  <a:srgbClr val="000000"/>
                </a:solidFill>
                <a:effectLst/>
                <a:latin typeface="Calibri"/>
                <a:ea typeface="Calibri" pitchFamily="34" charset="0"/>
                <a:cs typeface="Times New Roman" pitchFamily="18" charset="0"/>
              </a:rPr>
              <a:t>ñ</a:t>
            </a:r>
            <a:r>
              <a:rPr kumimoji="0" lang="es-EC"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os.</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s-EC"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Proyectos especiales de nuevas v</a:t>
            </a:r>
            <a:r>
              <a:rPr kumimoji="0" lang="es-EC" sz="2000" b="0" i="0" u="none" strike="noStrike" cap="none" normalizeH="0" baseline="0" dirty="0" smtClean="0">
                <a:ln>
                  <a:noFill/>
                </a:ln>
                <a:solidFill>
                  <a:srgbClr val="000000"/>
                </a:solidFill>
                <a:effectLst/>
                <a:latin typeface="Calibri"/>
                <a:ea typeface="Calibri" pitchFamily="34" charset="0"/>
                <a:cs typeface="Times New Roman" pitchFamily="18" charset="0"/>
              </a:rPr>
              <a:t>í</a:t>
            </a:r>
            <a:r>
              <a:rPr kumimoji="0" lang="es-EC"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as	n	=	30 a</a:t>
            </a:r>
            <a:r>
              <a:rPr kumimoji="0" lang="es-EC" sz="2000" b="0" i="0" u="none" strike="noStrike" cap="none" normalizeH="0" baseline="0" dirty="0" smtClean="0">
                <a:ln>
                  <a:noFill/>
                </a:ln>
                <a:solidFill>
                  <a:srgbClr val="000000"/>
                </a:solidFill>
                <a:effectLst/>
                <a:latin typeface="Calibri"/>
                <a:ea typeface="Calibri" pitchFamily="34" charset="0"/>
                <a:cs typeface="Times New Roman" pitchFamily="18" charset="0"/>
              </a:rPr>
              <a:t>ñ</a:t>
            </a:r>
            <a:r>
              <a:rPr kumimoji="0" lang="es-EC"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os.</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q"/>
              <a:tabLst/>
            </a:pPr>
            <a:r>
              <a:rPr kumimoji="0" lang="es-EC"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Mega Proyectos Nacionales		n	=	50 a</a:t>
            </a:r>
            <a:r>
              <a:rPr kumimoji="0" lang="es-EC" sz="2000" b="0" i="0" u="none" strike="noStrike" cap="none" normalizeH="0" baseline="0" dirty="0" smtClean="0">
                <a:ln>
                  <a:noFill/>
                </a:ln>
                <a:solidFill>
                  <a:srgbClr val="000000"/>
                </a:solidFill>
                <a:effectLst/>
                <a:latin typeface="Calibri"/>
                <a:ea typeface="Calibri" pitchFamily="34" charset="0"/>
                <a:cs typeface="Times New Roman" pitchFamily="18" charset="0"/>
              </a:rPr>
              <a:t>ñ</a:t>
            </a:r>
            <a:r>
              <a:rPr kumimoji="0" lang="es-EC"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os.</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84264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35169" name="Object 1"/>
          <p:cNvGraphicFramePr>
            <a:graphicFrameLocks noChangeAspect="1"/>
          </p:cNvGraphicFramePr>
          <p:nvPr/>
        </p:nvGraphicFramePr>
        <p:xfrm>
          <a:off x="1714480" y="2285992"/>
          <a:ext cx="5072098" cy="3929090"/>
        </p:xfrm>
        <a:graphic>
          <a:graphicData uri="http://schemas.openxmlformats.org/presentationml/2006/ole">
            <p:oleObj spid="_x0000_s135169" name="AutoCAD Drawing" r:id="rId3" imgW="12230100" imgH="4991100" progId="AutoCAD.Drawing.18">
              <p:embed/>
            </p:oleObj>
          </a:graphicData>
        </a:graphic>
      </p:graphicFrame>
      <p:sp>
        <p:nvSpPr>
          <p:cNvPr id="4" name="2 Marcador de contenido"/>
          <p:cNvSpPr txBox="1">
            <a:spLocks/>
          </p:cNvSpPr>
          <p:nvPr/>
        </p:nvSpPr>
        <p:spPr>
          <a:xfrm>
            <a:off x="498623" y="566920"/>
            <a:ext cx="3644749"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EC" sz="2500" b="1" dirty="0" smtClean="0">
                <a:solidFill>
                  <a:srgbClr val="C00000"/>
                </a:solidFill>
              </a:rPr>
              <a:t>NORMA NEVI-12</a:t>
            </a:r>
          </a:p>
          <a:p>
            <a:pPr marL="0" indent="0" algn="just">
              <a:buFont typeface="Arial" pitchFamily="34" charset="0"/>
              <a:buNone/>
            </a:pPr>
            <a:endParaRPr lang="es-EC" dirty="0"/>
          </a:p>
        </p:txBody>
      </p:sp>
      <p:sp>
        <p:nvSpPr>
          <p:cNvPr id="5" name="2 Marcador de contenido"/>
          <p:cNvSpPr txBox="1">
            <a:spLocks/>
          </p:cNvSpPr>
          <p:nvPr/>
        </p:nvSpPr>
        <p:spPr>
          <a:xfrm>
            <a:off x="785786" y="1428736"/>
            <a:ext cx="5143536" cy="5715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None/>
            </a:pPr>
            <a:r>
              <a:rPr lang="es-EC" sz="1800" b="1" dirty="0" smtClean="0"/>
              <a:t>TIPO DE VÍA ESCOGIDA SEGÚN LA NORMA</a:t>
            </a:r>
            <a:endParaRPr lang="es-EC" sz="1800" b="1" dirty="0"/>
          </a:p>
        </p:txBody>
      </p:sp>
      <p:pic>
        <p:nvPicPr>
          <p:cNvPr id="135171" name="Picture 3"/>
          <p:cNvPicPr>
            <a:picLocks noChangeAspect="1" noChangeArrowheads="1"/>
          </p:cNvPicPr>
          <p:nvPr/>
        </p:nvPicPr>
        <p:blipFill>
          <a:blip r:embed="rId4" cstate="print"/>
          <a:srcRect/>
          <a:stretch>
            <a:fillRect/>
          </a:stretch>
        </p:blipFill>
        <p:spPr bwMode="auto">
          <a:xfrm>
            <a:off x="3428992" y="3808171"/>
            <a:ext cx="714380" cy="406647"/>
          </a:xfrm>
          <a:prstGeom prst="rect">
            <a:avLst/>
          </a:prstGeom>
          <a:noFill/>
          <a:ln w="9525">
            <a:noFill/>
            <a:miter lim="800000"/>
            <a:headEnd/>
            <a:tailEnd/>
          </a:ln>
          <a:effectLst/>
        </p:spPr>
      </p:pic>
      <p:pic>
        <p:nvPicPr>
          <p:cNvPr id="135172" name="Picture 4"/>
          <p:cNvPicPr>
            <a:picLocks noChangeAspect="1" noChangeArrowheads="1"/>
          </p:cNvPicPr>
          <p:nvPr/>
        </p:nvPicPr>
        <p:blipFill>
          <a:blip r:embed="rId5"/>
          <a:srcRect/>
          <a:stretch>
            <a:fillRect/>
          </a:stretch>
        </p:blipFill>
        <p:spPr bwMode="auto">
          <a:xfrm>
            <a:off x="4357686" y="4572008"/>
            <a:ext cx="609600" cy="369620"/>
          </a:xfrm>
          <a:prstGeom prst="rect">
            <a:avLst/>
          </a:prstGeom>
          <a:noFill/>
          <a:ln w="9525">
            <a:noFill/>
            <a:miter lim="800000"/>
            <a:headEnd/>
            <a:tailEnd/>
          </a:ln>
          <a:effectLst/>
        </p:spPr>
      </p:pic>
      <p:sp>
        <p:nvSpPr>
          <p:cNvPr id="8" name="1 Título"/>
          <p:cNvSpPr txBox="1">
            <a:spLocks/>
          </p:cNvSpPr>
          <p:nvPr/>
        </p:nvSpPr>
        <p:spPr>
          <a:xfrm>
            <a:off x="5143504" y="44624"/>
            <a:ext cx="2592288" cy="476672"/>
          </a:xfrm>
          <a:prstGeom prst="rect">
            <a:avLst/>
          </a:prstGeom>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GEOMÉTRICO</a:t>
            </a:r>
            <a:endParaRPr lang="es-EC" sz="25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072066" y="44624"/>
            <a:ext cx="2592288" cy="476672"/>
          </a:xfrm>
          <a:prstGeom prst="rect">
            <a:avLst/>
          </a:prstGeom>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GEOMÉTRICO</a:t>
            </a:r>
            <a:endParaRPr lang="es-EC" sz="2500" dirty="0">
              <a:solidFill>
                <a:schemeClr val="bg1"/>
              </a:solidFill>
            </a:endParaRPr>
          </a:p>
        </p:txBody>
      </p:sp>
      <p:sp>
        <p:nvSpPr>
          <p:cNvPr id="3" name="2 Marcador de contenido"/>
          <p:cNvSpPr txBox="1">
            <a:spLocks/>
          </p:cNvSpPr>
          <p:nvPr/>
        </p:nvSpPr>
        <p:spPr>
          <a:xfrm>
            <a:off x="498623" y="566920"/>
            <a:ext cx="3644749" cy="57606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EC" sz="2500" b="1" dirty="0" smtClean="0">
                <a:solidFill>
                  <a:srgbClr val="C00000"/>
                </a:solidFill>
              </a:rPr>
              <a:t>RADIO MINIMO DE CURVATURA</a:t>
            </a:r>
          </a:p>
          <a:p>
            <a:pPr marL="0" indent="0" algn="ctr">
              <a:buFont typeface="Arial" pitchFamily="34" charset="0"/>
              <a:buNone/>
            </a:pPr>
            <a:endParaRPr lang="es-EC" dirty="0"/>
          </a:p>
        </p:txBody>
      </p:sp>
      <p:sp>
        <p:nvSpPr>
          <p:cNvPr id="4" name="2 Marcador de contenido"/>
          <p:cNvSpPr txBox="1">
            <a:spLocks/>
          </p:cNvSpPr>
          <p:nvPr/>
        </p:nvSpPr>
        <p:spPr>
          <a:xfrm>
            <a:off x="785786" y="1428736"/>
            <a:ext cx="5143536" cy="5715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None/>
            </a:pPr>
            <a:r>
              <a:rPr lang="es-EC" sz="1800" b="1" dirty="0" smtClean="0"/>
              <a:t>Se calculan usando la siguiente ecuación :</a:t>
            </a:r>
            <a:endParaRPr lang="es-EC" sz="1800" b="1" dirty="0"/>
          </a:p>
        </p:txBody>
      </p:sp>
      <p:pic>
        <p:nvPicPr>
          <p:cNvPr id="13414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28662" y="3071810"/>
            <a:ext cx="2357454" cy="725370"/>
          </a:xfrm>
          <a:prstGeom prst="rect">
            <a:avLst/>
          </a:prstGeom>
          <a:noFill/>
        </p:spPr>
      </p:pic>
      <p:sp>
        <p:nvSpPr>
          <p:cNvPr id="13414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4148" name="Rectangle 4"/>
          <p:cNvSpPr>
            <a:spLocks noChangeArrowheads="1"/>
          </p:cNvSpPr>
          <p:nvPr/>
        </p:nvSpPr>
        <p:spPr bwMode="auto">
          <a:xfrm>
            <a:off x="642910" y="4309126"/>
            <a:ext cx="671517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	=</a:t>
            </a:r>
            <a:r>
              <a:rPr kumimoji="0" lang="es-EC"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0.17 ( Se toman</a:t>
            </a:r>
            <a:r>
              <a:rPr kumimoji="0" lang="es-EC"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valores entre 0.17 -0.10 )</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	=</a:t>
            </a:r>
            <a:r>
              <a:rPr kumimoji="0" lang="es-EC"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8 %</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V	=</a:t>
            </a:r>
            <a:r>
              <a:rPr kumimoji="0" lang="es-EC"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60 Km / h.</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R	=</a:t>
            </a:r>
            <a:r>
              <a:rPr kumimoji="0" lang="es-EC"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4149" name="Rectangle 5"/>
          <p:cNvSpPr>
            <a:spLocks noChangeArrowheads="1"/>
          </p:cNvSpPr>
          <p:nvPr/>
        </p:nvSpPr>
        <p:spPr bwMode="auto">
          <a:xfrm>
            <a:off x="0" y="1362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9 Tabla"/>
          <p:cNvGraphicFramePr>
            <a:graphicFrameLocks noGrp="1"/>
          </p:cNvGraphicFramePr>
          <p:nvPr/>
        </p:nvGraphicFramePr>
        <p:xfrm>
          <a:off x="4857752" y="2285992"/>
          <a:ext cx="3286148" cy="1962912"/>
        </p:xfrm>
        <a:graphic>
          <a:graphicData uri="http://schemas.openxmlformats.org/drawingml/2006/table">
            <a:tbl>
              <a:tblPr/>
              <a:tblGrid>
                <a:gridCol w="1484366"/>
                <a:gridCol w="1801782"/>
              </a:tblGrid>
              <a:tr h="647700">
                <a:tc>
                  <a:txBody>
                    <a:bodyPr/>
                    <a:lstStyle/>
                    <a:p>
                      <a:pPr algn="ctr">
                        <a:lnSpc>
                          <a:spcPct val="115000"/>
                        </a:lnSpc>
                        <a:spcAft>
                          <a:spcPts val="0"/>
                        </a:spcAft>
                      </a:pPr>
                      <a:r>
                        <a:rPr lang="es-EC" sz="1600" b="1" dirty="0">
                          <a:solidFill>
                            <a:srgbClr val="000000"/>
                          </a:solidFill>
                          <a:latin typeface="Times New Roman"/>
                          <a:ea typeface="Calibri"/>
                          <a:cs typeface="Times New Roman"/>
                        </a:rPr>
                        <a:t>Tasa de </a:t>
                      </a:r>
                      <a:br>
                        <a:rPr lang="es-EC" sz="1600" b="1" dirty="0">
                          <a:solidFill>
                            <a:srgbClr val="000000"/>
                          </a:solidFill>
                          <a:latin typeface="Times New Roman"/>
                          <a:ea typeface="Calibri"/>
                          <a:cs typeface="Times New Roman"/>
                        </a:rPr>
                      </a:br>
                      <a:r>
                        <a:rPr lang="es-EC" sz="1600" b="1" dirty="0" err="1">
                          <a:solidFill>
                            <a:srgbClr val="000000"/>
                          </a:solidFill>
                          <a:latin typeface="Times New Roman"/>
                          <a:ea typeface="Calibri"/>
                          <a:cs typeface="Times New Roman"/>
                        </a:rPr>
                        <a:t>Sobreelevación</a:t>
                      </a:r>
                      <a:r>
                        <a:rPr lang="es-EC" sz="1600" b="1" dirty="0">
                          <a:solidFill>
                            <a:srgbClr val="000000"/>
                          </a:solidFill>
                          <a:latin typeface="Times New Roman"/>
                          <a:ea typeface="Calibri"/>
                          <a:cs typeface="Times New Roman"/>
                        </a:rPr>
                        <a:t/>
                      </a:r>
                      <a:br>
                        <a:rPr lang="es-EC" sz="1600" b="1" dirty="0">
                          <a:solidFill>
                            <a:srgbClr val="000000"/>
                          </a:solidFill>
                          <a:latin typeface="Times New Roman"/>
                          <a:ea typeface="Calibri"/>
                          <a:cs typeface="Times New Roman"/>
                        </a:rPr>
                      </a:br>
                      <a:r>
                        <a:rPr lang="es-EC" sz="1600" b="1" dirty="0">
                          <a:solidFill>
                            <a:srgbClr val="000000"/>
                          </a:solidFill>
                          <a:latin typeface="Times New Roman"/>
                          <a:ea typeface="Calibri"/>
                          <a:cs typeface="Times New Roman"/>
                        </a:rPr>
                        <a:t>" e " en ( % )</a:t>
                      </a:r>
                      <a:endParaRPr lang="es-EC" sz="1600" dirty="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600" b="1" dirty="0">
                          <a:solidFill>
                            <a:srgbClr val="000000"/>
                          </a:solidFill>
                          <a:latin typeface="Times New Roman"/>
                          <a:ea typeface="Calibri"/>
                          <a:cs typeface="Times New Roman"/>
                        </a:rPr>
                        <a:t>Tipo de Área</a:t>
                      </a:r>
                      <a:endParaRPr lang="es-EC" sz="1600" dirty="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0500">
                <a:tc>
                  <a:txBody>
                    <a:bodyPr/>
                    <a:lstStyle/>
                    <a:p>
                      <a:pPr algn="ctr">
                        <a:lnSpc>
                          <a:spcPct val="115000"/>
                        </a:lnSpc>
                        <a:spcAft>
                          <a:spcPts val="0"/>
                        </a:spcAft>
                      </a:pPr>
                      <a:r>
                        <a:rPr lang="es-EC" sz="1600" b="1">
                          <a:solidFill>
                            <a:srgbClr val="000000"/>
                          </a:solidFill>
                          <a:latin typeface="Times New Roman"/>
                          <a:ea typeface="Calibri"/>
                          <a:cs typeface="Times New Roman"/>
                        </a:rPr>
                        <a:t>10</a:t>
                      </a:r>
                      <a:endParaRPr lang="es-EC" sz="16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es-EC" sz="1600" dirty="0">
                          <a:solidFill>
                            <a:srgbClr val="000000"/>
                          </a:solidFill>
                          <a:latin typeface="Times New Roman"/>
                          <a:ea typeface="Calibri"/>
                          <a:cs typeface="Times New Roman"/>
                        </a:rPr>
                        <a:t>Rural Montañosa</a:t>
                      </a:r>
                      <a:endParaRPr lang="es-EC" sz="1600" dirty="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190500">
                <a:tc>
                  <a:txBody>
                    <a:bodyPr/>
                    <a:lstStyle/>
                    <a:p>
                      <a:pPr algn="ctr">
                        <a:lnSpc>
                          <a:spcPct val="115000"/>
                        </a:lnSpc>
                        <a:spcAft>
                          <a:spcPts val="0"/>
                        </a:spcAft>
                      </a:pPr>
                      <a:r>
                        <a:rPr lang="es-EC" sz="1600" b="1" dirty="0">
                          <a:solidFill>
                            <a:srgbClr val="FF0000"/>
                          </a:solidFill>
                          <a:latin typeface="Times New Roman"/>
                          <a:ea typeface="Calibri"/>
                          <a:cs typeface="Times New Roman"/>
                        </a:rPr>
                        <a:t>8</a:t>
                      </a:r>
                      <a:endParaRPr lang="es-EC" sz="1600" dirty="0">
                        <a:solidFill>
                          <a:srgbClr val="FF0000"/>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C" sz="1600" dirty="0">
                          <a:solidFill>
                            <a:srgbClr val="FF0000"/>
                          </a:solidFill>
                          <a:latin typeface="Times New Roman"/>
                          <a:ea typeface="Calibri"/>
                          <a:cs typeface="Times New Roman"/>
                        </a:rPr>
                        <a:t>Rural plana</a:t>
                      </a:r>
                      <a:endParaRPr lang="es-EC" sz="1600" dirty="0">
                        <a:solidFill>
                          <a:srgbClr val="FF0000"/>
                        </a:solidFill>
                        <a:latin typeface="Calibri"/>
                        <a:ea typeface="Calibri"/>
                        <a:cs typeface="Times New Roman"/>
                      </a:endParaRPr>
                    </a:p>
                  </a:txBody>
                  <a:tcPr marL="68580" marR="68580" marT="0" marB="0">
                    <a:lnL>
                      <a:noFill/>
                    </a:lnL>
                    <a:lnR>
                      <a:noFill/>
                    </a:lnR>
                    <a:lnT>
                      <a:noFill/>
                    </a:lnT>
                    <a:lnB>
                      <a:noFill/>
                    </a:lnB>
                  </a:tcPr>
                </a:tc>
              </a:tr>
              <a:tr h="190500">
                <a:tc>
                  <a:txBody>
                    <a:bodyPr/>
                    <a:lstStyle/>
                    <a:p>
                      <a:pPr algn="ctr">
                        <a:lnSpc>
                          <a:spcPct val="115000"/>
                        </a:lnSpc>
                        <a:spcAft>
                          <a:spcPts val="0"/>
                        </a:spcAft>
                      </a:pPr>
                      <a:r>
                        <a:rPr lang="es-EC" sz="1600" b="1">
                          <a:solidFill>
                            <a:srgbClr val="000000"/>
                          </a:solidFill>
                          <a:latin typeface="Times New Roman"/>
                          <a:ea typeface="Calibri"/>
                          <a:cs typeface="Times New Roman"/>
                        </a:rPr>
                        <a:t>6</a:t>
                      </a:r>
                      <a:endParaRPr lang="es-EC" sz="16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es-EC" sz="1600" dirty="0">
                          <a:solidFill>
                            <a:srgbClr val="000000"/>
                          </a:solidFill>
                          <a:latin typeface="Times New Roman"/>
                          <a:ea typeface="Calibri"/>
                          <a:cs typeface="Times New Roman"/>
                        </a:rPr>
                        <a:t>Suburbana</a:t>
                      </a:r>
                      <a:endParaRPr lang="es-EC" sz="1600" dirty="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190500">
                <a:tc>
                  <a:txBody>
                    <a:bodyPr/>
                    <a:lstStyle/>
                    <a:p>
                      <a:pPr algn="ctr">
                        <a:lnSpc>
                          <a:spcPct val="115000"/>
                        </a:lnSpc>
                        <a:spcAft>
                          <a:spcPts val="0"/>
                        </a:spcAft>
                      </a:pPr>
                      <a:r>
                        <a:rPr lang="es-EC" sz="1600" b="1">
                          <a:solidFill>
                            <a:srgbClr val="000000"/>
                          </a:solidFill>
                          <a:latin typeface="Times New Roman"/>
                          <a:ea typeface="Calibri"/>
                          <a:cs typeface="Times New Roman"/>
                        </a:rPr>
                        <a:t>4</a:t>
                      </a:r>
                      <a:endParaRPr lang="es-EC" sz="16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C" sz="1600" dirty="0">
                          <a:solidFill>
                            <a:srgbClr val="000000"/>
                          </a:solidFill>
                          <a:latin typeface="Times New Roman"/>
                          <a:ea typeface="Calibri"/>
                          <a:cs typeface="Times New Roman"/>
                        </a:rPr>
                        <a:t>Urbana</a:t>
                      </a:r>
                      <a:endParaRPr lang="es-EC" sz="1600" dirty="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
        <p:nvSpPr>
          <p:cNvPr id="13415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34150"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571736" y="5643578"/>
            <a:ext cx="4929222" cy="785818"/>
          </a:xfrm>
          <a:prstGeom prst="rect">
            <a:avLst/>
          </a:prstGeom>
          <a:noFill/>
        </p:spPr>
      </p:pic>
      <p:sp>
        <p:nvSpPr>
          <p:cNvPr id="134152" name="Rectangle 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072066" y="44624"/>
            <a:ext cx="2592288" cy="476672"/>
          </a:xfrm>
          <a:prstGeom prst="rect">
            <a:avLst/>
          </a:prstGeom>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GEOMÉTRICO</a:t>
            </a:r>
            <a:endParaRPr lang="es-EC" sz="2500" dirty="0">
              <a:solidFill>
                <a:schemeClr val="bg1"/>
              </a:solidFill>
            </a:endParaRPr>
          </a:p>
        </p:txBody>
      </p:sp>
      <p:sp>
        <p:nvSpPr>
          <p:cNvPr id="3" name="2 Marcador de contenido"/>
          <p:cNvSpPr txBox="1">
            <a:spLocks/>
          </p:cNvSpPr>
          <p:nvPr/>
        </p:nvSpPr>
        <p:spPr>
          <a:xfrm>
            <a:off x="498623" y="566920"/>
            <a:ext cx="3644749" cy="57606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EC" sz="2500" b="1" dirty="0" smtClean="0">
                <a:solidFill>
                  <a:srgbClr val="C00000"/>
                </a:solidFill>
              </a:rPr>
              <a:t>GRADO DE CURVATURA</a:t>
            </a:r>
          </a:p>
          <a:p>
            <a:pPr marL="0" indent="0" algn="ctr">
              <a:buFont typeface="Arial" pitchFamily="34" charset="0"/>
              <a:buNone/>
            </a:pPr>
            <a:endParaRPr lang="es-EC" dirty="0"/>
          </a:p>
        </p:txBody>
      </p:sp>
      <p:sp>
        <p:nvSpPr>
          <p:cNvPr id="4" name="2 Marcador de contenido"/>
          <p:cNvSpPr txBox="1">
            <a:spLocks/>
          </p:cNvSpPr>
          <p:nvPr/>
        </p:nvSpPr>
        <p:spPr>
          <a:xfrm>
            <a:off x="642910" y="1214422"/>
            <a:ext cx="7572428" cy="5715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None/>
            </a:pPr>
            <a:r>
              <a:rPr lang="es-EC" sz="1800" b="1" dirty="0" smtClean="0"/>
              <a:t>Es el ángulo sustentado en el centro de un círculo de radio R por un arco de 100 pies o de 20 metros:</a:t>
            </a:r>
            <a:endParaRPr lang="es-EC" sz="1800" b="1" dirty="0"/>
          </a:p>
        </p:txBody>
      </p:sp>
      <p:sp>
        <p:nvSpPr>
          <p:cNvPr id="13414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4149" name="Rectangle 5"/>
          <p:cNvSpPr>
            <a:spLocks noChangeArrowheads="1"/>
          </p:cNvSpPr>
          <p:nvPr/>
        </p:nvSpPr>
        <p:spPr bwMode="auto">
          <a:xfrm>
            <a:off x="0" y="1362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415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4152" name="Rectangle 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138242"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71604" y="2143116"/>
            <a:ext cx="2018124" cy="500066"/>
          </a:xfrm>
          <a:prstGeom prst="rect">
            <a:avLst/>
          </a:prstGeom>
          <a:noFill/>
        </p:spPr>
      </p:pic>
      <p:pic>
        <p:nvPicPr>
          <p:cNvPr id="138241"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357686" y="2071678"/>
            <a:ext cx="2714644" cy="714380"/>
          </a:xfrm>
          <a:prstGeom prst="rect">
            <a:avLst/>
          </a:prstGeom>
          <a:noFill/>
        </p:spPr>
      </p:pic>
      <p:sp>
        <p:nvSpPr>
          <p:cNvPr id="13824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8244" name="Rectangle 4"/>
          <p:cNvSpPr>
            <a:spLocks noChangeArrowheads="1"/>
          </p:cNvSpPr>
          <p:nvPr/>
        </p:nvSpPr>
        <p:spPr bwMode="auto">
          <a:xfrm>
            <a:off x="0" y="723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8245" name="Rectangle 5"/>
          <p:cNvSpPr>
            <a:spLocks noChangeArrowheads="1"/>
          </p:cNvSpPr>
          <p:nvPr/>
        </p:nvSpPr>
        <p:spPr bwMode="auto">
          <a:xfrm>
            <a:off x="0" y="10001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8" name="17 Tabla"/>
          <p:cNvGraphicFramePr>
            <a:graphicFrameLocks noGrp="1"/>
          </p:cNvGraphicFramePr>
          <p:nvPr/>
        </p:nvGraphicFramePr>
        <p:xfrm>
          <a:off x="1643042" y="3000370"/>
          <a:ext cx="5817614" cy="2880134"/>
        </p:xfrm>
        <a:graphic>
          <a:graphicData uri="http://schemas.openxmlformats.org/drawingml/2006/table">
            <a:tbl>
              <a:tblPr/>
              <a:tblGrid>
                <a:gridCol w="1373933"/>
                <a:gridCol w="936613"/>
                <a:gridCol w="1222525"/>
                <a:gridCol w="1222525"/>
                <a:gridCol w="323940"/>
                <a:gridCol w="211970"/>
                <a:gridCol w="323940"/>
                <a:gridCol w="202168"/>
              </a:tblGrid>
              <a:tr h="228478">
                <a:tc rowSpan="3">
                  <a:txBody>
                    <a:bodyPr/>
                    <a:lstStyle/>
                    <a:p>
                      <a:pPr algn="ctr">
                        <a:lnSpc>
                          <a:spcPct val="115000"/>
                        </a:lnSpc>
                        <a:spcAft>
                          <a:spcPts val="0"/>
                        </a:spcAft>
                      </a:pPr>
                      <a:r>
                        <a:rPr lang="es-EC" sz="900" b="1">
                          <a:solidFill>
                            <a:srgbClr val="000000"/>
                          </a:solidFill>
                          <a:latin typeface="Times New Roman"/>
                          <a:ea typeface="Calibri"/>
                          <a:cs typeface="Times New Roman"/>
                        </a:rPr>
                        <a:t>Velocidad de</a:t>
                      </a:r>
                      <a:br>
                        <a:rPr lang="es-EC" sz="900" b="1">
                          <a:solidFill>
                            <a:srgbClr val="000000"/>
                          </a:solidFill>
                          <a:latin typeface="Times New Roman"/>
                          <a:ea typeface="Calibri"/>
                          <a:cs typeface="Times New Roman"/>
                        </a:rPr>
                      </a:br>
                      <a:r>
                        <a:rPr lang="es-EC" sz="900" b="1">
                          <a:solidFill>
                            <a:srgbClr val="000000"/>
                          </a:solidFill>
                          <a:latin typeface="Times New Roman"/>
                          <a:ea typeface="Calibri"/>
                          <a:cs typeface="Times New Roman"/>
                        </a:rPr>
                        <a:t>Diseño ( Km /h )</a:t>
                      </a:r>
                      <a:endParaRPr lang="es-EC" sz="800">
                        <a:solidFill>
                          <a:srgbClr val="365F91"/>
                        </a:solidFill>
                        <a:latin typeface="Calibri"/>
                        <a:ea typeface="Calibri"/>
                        <a:cs typeface="Times New Roman"/>
                      </a:endParaRPr>
                    </a:p>
                  </a:txBody>
                  <a:tcPr marL="52928" marR="52928" marT="0" marB="0">
                    <a:lnL>
                      <a:noFill/>
                    </a:lnL>
                    <a:lnR>
                      <a:noFill/>
                    </a:lnR>
                    <a:lnT w="12700" cap="flat" cmpd="sng" algn="ctr">
                      <a:solidFill>
                        <a:srgbClr val="4F81BD"/>
                      </a:solidFill>
                      <a:prstDash val="solid"/>
                      <a:round/>
                      <a:headEnd type="none" w="med" len="med"/>
                      <a:tailEnd type="none" w="med" len="med"/>
                    </a:lnT>
                    <a:lnB>
                      <a:noFill/>
                    </a:lnB>
                  </a:tcPr>
                </a:tc>
                <a:tc rowSpan="3">
                  <a:txBody>
                    <a:bodyPr/>
                    <a:lstStyle/>
                    <a:p>
                      <a:pPr algn="ctr">
                        <a:lnSpc>
                          <a:spcPct val="115000"/>
                        </a:lnSpc>
                        <a:spcAft>
                          <a:spcPts val="0"/>
                        </a:spcAft>
                      </a:pPr>
                      <a:r>
                        <a:rPr lang="es-EC" sz="900" b="1">
                          <a:solidFill>
                            <a:srgbClr val="000000"/>
                          </a:solidFill>
                          <a:latin typeface="Times New Roman"/>
                          <a:ea typeface="Calibri"/>
                          <a:cs typeface="Times New Roman"/>
                        </a:rPr>
                        <a:t>Factor de </a:t>
                      </a:r>
                      <a:br>
                        <a:rPr lang="es-EC" sz="900" b="1">
                          <a:solidFill>
                            <a:srgbClr val="000000"/>
                          </a:solidFill>
                          <a:latin typeface="Times New Roman"/>
                          <a:ea typeface="Calibri"/>
                          <a:cs typeface="Times New Roman"/>
                        </a:rPr>
                      </a:br>
                      <a:r>
                        <a:rPr lang="es-EC" sz="900" b="1">
                          <a:solidFill>
                            <a:srgbClr val="000000"/>
                          </a:solidFill>
                          <a:latin typeface="Times New Roman"/>
                          <a:ea typeface="Calibri"/>
                          <a:cs typeface="Times New Roman"/>
                        </a:rPr>
                        <a:t>Fricción Máxima</a:t>
                      </a:r>
                      <a:endParaRPr lang="es-EC" sz="800">
                        <a:solidFill>
                          <a:srgbClr val="365F91"/>
                        </a:solidFill>
                        <a:latin typeface="Calibri"/>
                        <a:ea typeface="Calibri"/>
                        <a:cs typeface="Times New Roman"/>
                      </a:endParaRPr>
                    </a:p>
                  </a:txBody>
                  <a:tcPr marL="52928" marR="52928" marT="0" marB="0">
                    <a:lnL>
                      <a:noFill/>
                    </a:lnL>
                    <a:lnR>
                      <a:noFill/>
                    </a:lnR>
                    <a:lnT w="12700" cap="flat" cmpd="sng" algn="ctr">
                      <a:solidFill>
                        <a:srgbClr val="4F81BD"/>
                      </a:solidFill>
                      <a:prstDash val="solid"/>
                      <a:round/>
                      <a:headEnd type="none" w="med" len="med"/>
                      <a:tailEnd type="none" w="med" len="med"/>
                    </a:lnT>
                    <a:lnB>
                      <a:noFill/>
                    </a:lnB>
                  </a:tcPr>
                </a:tc>
                <a:tc gridSpan="6">
                  <a:txBody>
                    <a:bodyPr/>
                    <a:lstStyle/>
                    <a:p>
                      <a:pPr algn="ctr">
                        <a:lnSpc>
                          <a:spcPct val="115000"/>
                        </a:lnSpc>
                        <a:spcAft>
                          <a:spcPts val="0"/>
                        </a:spcAft>
                      </a:pPr>
                      <a:r>
                        <a:rPr lang="es-EC" sz="900" b="1">
                          <a:solidFill>
                            <a:srgbClr val="000000"/>
                          </a:solidFill>
                          <a:latin typeface="Times New Roman"/>
                          <a:ea typeface="Calibri"/>
                          <a:cs typeface="Times New Roman"/>
                        </a:rPr>
                        <a:t>Peralte máximo 10 %</a:t>
                      </a:r>
                      <a:endParaRPr lang="es-EC" sz="800">
                        <a:solidFill>
                          <a:srgbClr val="365F91"/>
                        </a:solidFill>
                        <a:latin typeface="Calibri"/>
                        <a:ea typeface="Calibri"/>
                        <a:cs typeface="Times New Roman"/>
                      </a:endParaRPr>
                    </a:p>
                  </a:txBody>
                  <a:tcPr marL="52928" marR="5292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5313">
                <a:tc vMerge="1">
                  <a:txBody>
                    <a:bodyPr/>
                    <a:lstStyle/>
                    <a:p>
                      <a:endParaRPr lang="es-EC"/>
                    </a:p>
                  </a:txBody>
                  <a:tcPr/>
                </a:tc>
                <a:tc vMerge="1">
                  <a:txBody>
                    <a:bodyPr/>
                    <a:lstStyle/>
                    <a:p>
                      <a:endParaRPr lang="es-EC"/>
                    </a:p>
                  </a:txBody>
                  <a:tcPr/>
                </a:tc>
                <a:tc gridSpan="2">
                  <a:txBody>
                    <a:bodyPr/>
                    <a:lstStyle/>
                    <a:p>
                      <a:pPr algn="ctr">
                        <a:lnSpc>
                          <a:spcPct val="115000"/>
                        </a:lnSpc>
                        <a:spcAft>
                          <a:spcPts val="0"/>
                        </a:spcAft>
                      </a:pPr>
                      <a:r>
                        <a:rPr lang="es-EC" sz="900">
                          <a:solidFill>
                            <a:srgbClr val="000000"/>
                          </a:solidFill>
                          <a:latin typeface="Times New Roman"/>
                          <a:ea typeface="Calibri"/>
                          <a:cs typeface="Times New Roman"/>
                        </a:rPr>
                        <a:t>Radio ( m )</a:t>
                      </a:r>
                      <a:endParaRPr lang="es-EC" sz="800">
                        <a:solidFill>
                          <a:srgbClr val="365F91"/>
                        </a:solidFill>
                        <a:latin typeface="Calibri"/>
                        <a:ea typeface="Calibri"/>
                        <a:cs typeface="Times New Roman"/>
                      </a:endParaRPr>
                    </a:p>
                  </a:txBody>
                  <a:tcPr marL="52928" marR="52928"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hMerge="1">
                  <a:txBody>
                    <a:bodyPr/>
                    <a:lstStyle/>
                    <a:p>
                      <a:endParaRPr lang="es-EC"/>
                    </a:p>
                  </a:txBody>
                  <a:tcPr/>
                </a:tc>
                <a:tc rowSpan="2" gridSpan="3">
                  <a:txBody>
                    <a:bodyPr/>
                    <a:lstStyle/>
                    <a:p>
                      <a:pPr algn="ctr">
                        <a:lnSpc>
                          <a:spcPct val="115000"/>
                        </a:lnSpc>
                        <a:spcAft>
                          <a:spcPts val="0"/>
                        </a:spcAft>
                      </a:pPr>
                      <a:r>
                        <a:rPr lang="es-EC" sz="900">
                          <a:solidFill>
                            <a:srgbClr val="000000"/>
                          </a:solidFill>
                          <a:latin typeface="Times New Roman"/>
                          <a:ea typeface="Calibri"/>
                          <a:cs typeface="Times New Roman"/>
                        </a:rPr>
                        <a:t>Grado de</a:t>
                      </a:r>
                      <a:br>
                        <a:rPr lang="es-EC" sz="900">
                          <a:solidFill>
                            <a:srgbClr val="000000"/>
                          </a:solidFill>
                          <a:latin typeface="Times New Roman"/>
                          <a:ea typeface="Calibri"/>
                          <a:cs typeface="Times New Roman"/>
                        </a:rPr>
                      </a:br>
                      <a:r>
                        <a:rPr lang="es-EC" sz="900">
                          <a:solidFill>
                            <a:srgbClr val="000000"/>
                          </a:solidFill>
                          <a:latin typeface="Times New Roman"/>
                          <a:ea typeface="Calibri"/>
                          <a:cs typeface="Times New Roman"/>
                        </a:rPr>
                        <a:t>Curvatura</a:t>
                      </a:r>
                      <a:endParaRPr lang="es-EC" sz="800">
                        <a:solidFill>
                          <a:srgbClr val="365F91"/>
                        </a:solidFill>
                        <a:latin typeface="Calibri"/>
                        <a:ea typeface="Calibri"/>
                        <a:cs typeface="Times New Roman"/>
                      </a:endParaRPr>
                    </a:p>
                  </a:txBody>
                  <a:tcPr marL="52928" marR="52928"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rowSpan="2" hMerge="1">
                  <a:txBody>
                    <a:bodyPr/>
                    <a:lstStyle/>
                    <a:p>
                      <a:endParaRPr lang="es-EC"/>
                    </a:p>
                  </a:txBody>
                  <a:tcPr/>
                </a:tc>
                <a:tc rowSpan="2" hMerge="1">
                  <a:txBody>
                    <a:bodyPr/>
                    <a:lstStyle/>
                    <a:p>
                      <a:endParaRPr lang="es-EC"/>
                    </a:p>
                  </a:txBody>
                  <a:tcPr/>
                </a:tc>
                <a:tc>
                  <a:txBody>
                    <a:bodyPr/>
                    <a:lstStyle/>
                    <a:p>
                      <a:endParaRPr lang="es-EC" sz="900">
                        <a:solidFill>
                          <a:srgbClr val="365F91"/>
                        </a:solidFill>
                        <a:latin typeface="Times New Roman"/>
                        <a:cs typeface="Times New Roman"/>
                      </a:endParaRPr>
                    </a:p>
                  </a:txBody>
                  <a:tcPr marL="52928" marR="52928"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224213">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900">
                          <a:solidFill>
                            <a:srgbClr val="000000"/>
                          </a:solidFill>
                          <a:latin typeface="Times New Roman"/>
                          <a:ea typeface="Calibri"/>
                          <a:cs typeface="Times New Roman"/>
                        </a:rPr>
                        <a:t>Calculado</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c>
                  <a:txBody>
                    <a:bodyPr/>
                    <a:lstStyle/>
                    <a:p>
                      <a:pPr algn="ctr">
                        <a:lnSpc>
                          <a:spcPct val="115000"/>
                        </a:lnSpc>
                        <a:spcAft>
                          <a:spcPts val="0"/>
                        </a:spcAft>
                      </a:pPr>
                      <a:r>
                        <a:rPr lang="es-EC" sz="900">
                          <a:solidFill>
                            <a:srgbClr val="000000"/>
                          </a:solidFill>
                          <a:latin typeface="Times New Roman"/>
                          <a:ea typeface="Calibri"/>
                          <a:cs typeface="Times New Roman"/>
                        </a:rPr>
                        <a:t>Recomendado</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a:txBody>
                    <a:bodyPr/>
                    <a:lstStyle/>
                    <a:p>
                      <a:endParaRPr lang="es-EC" sz="900">
                        <a:solidFill>
                          <a:srgbClr val="365F91"/>
                        </a:solidFill>
                        <a:latin typeface="Times New Roman"/>
                        <a:cs typeface="Times New Roman"/>
                      </a:endParaRPr>
                    </a:p>
                  </a:txBody>
                  <a:tcPr marL="52928" marR="52928" marT="0" marB="0">
                    <a:lnL>
                      <a:noFill/>
                    </a:lnL>
                    <a:lnR>
                      <a:noFill/>
                    </a:lnR>
                    <a:lnT>
                      <a:noFill/>
                    </a:lnT>
                    <a:lnB>
                      <a:noFill/>
                    </a:lnB>
                  </a:tcPr>
                </a:tc>
              </a:tr>
              <a:tr h="224213">
                <a:tc>
                  <a:txBody>
                    <a:bodyPr/>
                    <a:lstStyle/>
                    <a:p>
                      <a:pPr algn="ctr">
                        <a:lnSpc>
                          <a:spcPct val="115000"/>
                        </a:lnSpc>
                        <a:spcAft>
                          <a:spcPts val="0"/>
                        </a:spcAft>
                      </a:pPr>
                      <a:r>
                        <a:rPr lang="es-EC" sz="900" b="1">
                          <a:solidFill>
                            <a:srgbClr val="000000"/>
                          </a:solidFill>
                          <a:latin typeface="Times New Roman"/>
                          <a:ea typeface="Calibri"/>
                          <a:cs typeface="Times New Roman"/>
                        </a:rPr>
                        <a:t>30</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gn="ctr">
                        <a:lnSpc>
                          <a:spcPct val="115000"/>
                        </a:lnSpc>
                        <a:spcAft>
                          <a:spcPts val="0"/>
                        </a:spcAft>
                      </a:pPr>
                      <a:r>
                        <a:rPr lang="es-EC" sz="900">
                          <a:solidFill>
                            <a:srgbClr val="000000"/>
                          </a:solidFill>
                          <a:latin typeface="Times New Roman"/>
                          <a:ea typeface="Calibri"/>
                          <a:cs typeface="Times New Roman"/>
                        </a:rPr>
                        <a:t>0,17</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gn="r">
                        <a:lnSpc>
                          <a:spcPct val="115000"/>
                        </a:lnSpc>
                        <a:spcAft>
                          <a:spcPts val="0"/>
                        </a:spcAft>
                      </a:pPr>
                      <a:r>
                        <a:rPr lang="es-EC" sz="900">
                          <a:solidFill>
                            <a:srgbClr val="000000"/>
                          </a:solidFill>
                          <a:latin typeface="Times New Roman"/>
                          <a:ea typeface="Calibri"/>
                          <a:cs typeface="Times New Roman"/>
                        </a:rPr>
                        <a:t>26,2</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gn="r">
                        <a:lnSpc>
                          <a:spcPct val="115000"/>
                        </a:lnSpc>
                        <a:spcAft>
                          <a:spcPts val="0"/>
                        </a:spcAft>
                      </a:pPr>
                      <a:r>
                        <a:rPr lang="es-EC" sz="900">
                          <a:solidFill>
                            <a:srgbClr val="000000"/>
                          </a:solidFill>
                          <a:latin typeface="Times New Roman"/>
                          <a:ea typeface="Calibri"/>
                          <a:cs typeface="Times New Roman"/>
                        </a:rPr>
                        <a:t>25</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gn="ctr">
                        <a:lnSpc>
                          <a:spcPct val="115000"/>
                        </a:lnSpc>
                        <a:spcAft>
                          <a:spcPts val="0"/>
                        </a:spcAft>
                      </a:pPr>
                      <a:r>
                        <a:rPr lang="es-EC" sz="900">
                          <a:solidFill>
                            <a:srgbClr val="000000"/>
                          </a:solidFill>
                          <a:latin typeface="Times New Roman"/>
                          <a:ea typeface="Calibri"/>
                          <a:cs typeface="Times New Roman"/>
                        </a:rPr>
                        <a:t>45</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gn="ctr">
                        <a:lnSpc>
                          <a:spcPct val="115000"/>
                        </a:lnSpc>
                        <a:spcAft>
                          <a:spcPts val="0"/>
                        </a:spcAft>
                      </a:pPr>
                      <a:r>
                        <a:rPr lang="es-EC" sz="900" baseline="30000">
                          <a:solidFill>
                            <a:srgbClr val="000000"/>
                          </a:solidFill>
                          <a:latin typeface="Times New Roman"/>
                          <a:ea typeface="Calibri"/>
                          <a:cs typeface="Times New Roman"/>
                        </a:rPr>
                        <a:t>o</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gn="ctr">
                        <a:lnSpc>
                          <a:spcPct val="115000"/>
                        </a:lnSpc>
                        <a:spcAft>
                          <a:spcPts val="0"/>
                        </a:spcAft>
                      </a:pPr>
                      <a:r>
                        <a:rPr lang="es-EC" sz="900">
                          <a:solidFill>
                            <a:srgbClr val="000000"/>
                          </a:solidFill>
                          <a:latin typeface="Times New Roman"/>
                          <a:ea typeface="Calibri"/>
                          <a:cs typeface="Times New Roman"/>
                        </a:rPr>
                        <a:t>50</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nSpc>
                          <a:spcPct val="115000"/>
                        </a:lnSpc>
                        <a:spcAft>
                          <a:spcPts val="0"/>
                        </a:spcAft>
                      </a:pPr>
                      <a:r>
                        <a:rPr lang="es-EC" sz="900">
                          <a:solidFill>
                            <a:srgbClr val="000000"/>
                          </a:solidFill>
                          <a:latin typeface="Times New Roman"/>
                          <a:ea typeface="Calibri"/>
                          <a:cs typeface="Times New Roman"/>
                        </a:rPr>
                        <a:t>´</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r>
              <a:tr h="224213">
                <a:tc>
                  <a:txBody>
                    <a:bodyPr/>
                    <a:lstStyle/>
                    <a:p>
                      <a:pPr algn="ctr">
                        <a:lnSpc>
                          <a:spcPct val="115000"/>
                        </a:lnSpc>
                        <a:spcAft>
                          <a:spcPts val="0"/>
                        </a:spcAft>
                      </a:pPr>
                      <a:r>
                        <a:rPr lang="es-EC" sz="900" b="1">
                          <a:solidFill>
                            <a:srgbClr val="000000"/>
                          </a:solidFill>
                          <a:latin typeface="Times New Roman"/>
                          <a:ea typeface="Calibri"/>
                          <a:cs typeface="Times New Roman"/>
                        </a:rPr>
                        <a:t>40</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c>
                  <a:txBody>
                    <a:bodyPr/>
                    <a:lstStyle/>
                    <a:p>
                      <a:pPr algn="ctr">
                        <a:lnSpc>
                          <a:spcPct val="115000"/>
                        </a:lnSpc>
                        <a:spcAft>
                          <a:spcPts val="0"/>
                        </a:spcAft>
                      </a:pPr>
                      <a:r>
                        <a:rPr lang="es-EC" sz="900">
                          <a:solidFill>
                            <a:srgbClr val="000000"/>
                          </a:solidFill>
                          <a:latin typeface="Times New Roman"/>
                          <a:ea typeface="Calibri"/>
                          <a:cs typeface="Times New Roman"/>
                        </a:rPr>
                        <a:t>0,17</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Calibri"/>
                          <a:cs typeface="Times New Roman"/>
                        </a:rPr>
                        <a:t>46,7</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Calibri"/>
                          <a:cs typeface="Times New Roman"/>
                        </a:rPr>
                        <a:t>45</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c>
                  <a:txBody>
                    <a:bodyPr/>
                    <a:lstStyle/>
                    <a:p>
                      <a:pPr algn="ctr">
                        <a:lnSpc>
                          <a:spcPct val="115000"/>
                        </a:lnSpc>
                        <a:spcAft>
                          <a:spcPts val="0"/>
                        </a:spcAft>
                      </a:pPr>
                      <a:r>
                        <a:rPr lang="es-EC" sz="900">
                          <a:solidFill>
                            <a:srgbClr val="000000"/>
                          </a:solidFill>
                          <a:latin typeface="Times New Roman"/>
                          <a:ea typeface="Calibri"/>
                          <a:cs typeface="Times New Roman"/>
                        </a:rPr>
                        <a:t>25</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c>
                  <a:txBody>
                    <a:bodyPr/>
                    <a:lstStyle/>
                    <a:p>
                      <a:pPr algn="ctr">
                        <a:lnSpc>
                          <a:spcPct val="115000"/>
                        </a:lnSpc>
                        <a:spcAft>
                          <a:spcPts val="0"/>
                        </a:spcAft>
                      </a:pPr>
                      <a:r>
                        <a:rPr lang="es-EC" sz="900" baseline="30000">
                          <a:solidFill>
                            <a:srgbClr val="000000"/>
                          </a:solidFill>
                          <a:latin typeface="Times New Roman"/>
                          <a:ea typeface="Calibri"/>
                          <a:cs typeface="Times New Roman"/>
                        </a:rPr>
                        <a:t>o</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c>
                  <a:txBody>
                    <a:bodyPr/>
                    <a:lstStyle/>
                    <a:p>
                      <a:pPr algn="ctr">
                        <a:lnSpc>
                          <a:spcPct val="115000"/>
                        </a:lnSpc>
                        <a:spcAft>
                          <a:spcPts val="0"/>
                        </a:spcAft>
                      </a:pPr>
                      <a:r>
                        <a:rPr lang="es-EC" sz="900">
                          <a:solidFill>
                            <a:srgbClr val="000000"/>
                          </a:solidFill>
                          <a:latin typeface="Times New Roman"/>
                          <a:ea typeface="Calibri"/>
                          <a:cs typeface="Times New Roman"/>
                        </a:rPr>
                        <a:t>28</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c>
                  <a:txBody>
                    <a:bodyPr/>
                    <a:lstStyle/>
                    <a:p>
                      <a:pPr>
                        <a:lnSpc>
                          <a:spcPct val="115000"/>
                        </a:lnSpc>
                        <a:spcAft>
                          <a:spcPts val="0"/>
                        </a:spcAft>
                      </a:pPr>
                      <a:r>
                        <a:rPr lang="es-EC" sz="900">
                          <a:solidFill>
                            <a:srgbClr val="000000"/>
                          </a:solidFill>
                          <a:latin typeface="Times New Roman"/>
                          <a:ea typeface="Calibri"/>
                          <a:cs typeface="Times New Roman"/>
                        </a:rPr>
                        <a:t>´</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r>
              <a:tr h="224213">
                <a:tc>
                  <a:txBody>
                    <a:bodyPr/>
                    <a:lstStyle/>
                    <a:p>
                      <a:pPr algn="ctr">
                        <a:lnSpc>
                          <a:spcPct val="115000"/>
                        </a:lnSpc>
                        <a:spcAft>
                          <a:spcPts val="0"/>
                        </a:spcAft>
                      </a:pPr>
                      <a:r>
                        <a:rPr lang="es-EC" sz="900" b="1">
                          <a:solidFill>
                            <a:srgbClr val="000000"/>
                          </a:solidFill>
                          <a:latin typeface="Times New Roman"/>
                          <a:ea typeface="Calibri"/>
                          <a:cs typeface="Times New Roman"/>
                        </a:rPr>
                        <a:t>50</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gn="ctr">
                        <a:lnSpc>
                          <a:spcPct val="115000"/>
                        </a:lnSpc>
                        <a:spcAft>
                          <a:spcPts val="0"/>
                        </a:spcAft>
                      </a:pPr>
                      <a:r>
                        <a:rPr lang="es-EC" sz="900">
                          <a:solidFill>
                            <a:srgbClr val="000000"/>
                          </a:solidFill>
                          <a:latin typeface="Times New Roman"/>
                          <a:ea typeface="Calibri"/>
                          <a:cs typeface="Times New Roman"/>
                        </a:rPr>
                        <a:t>0,16</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gn="r">
                        <a:lnSpc>
                          <a:spcPct val="115000"/>
                        </a:lnSpc>
                        <a:spcAft>
                          <a:spcPts val="0"/>
                        </a:spcAft>
                      </a:pPr>
                      <a:r>
                        <a:rPr lang="es-EC" sz="900">
                          <a:solidFill>
                            <a:srgbClr val="000000"/>
                          </a:solidFill>
                          <a:latin typeface="Times New Roman"/>
                          <a:ea typeface="Calibri"/>
                          <a:cs typeface="Times New Roman"/>
                        </a:rPr>
                        <a:t>75,7</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gn="r">
                        <a:lnSpc>
                          <a:spcPct val="115000"/>
                        </a:lnSpc>
                        <a:spcAft>
                          <a:spcPts val="0"/>
                        </a:spcAft>
                      </a:pPr>
                      <a:r>
                        <a:rPr lang="es-EC" sz="900">
                          <a:solidFill>
                            <a:srgbClr val="000000"/>
                          </a:solidFill>
                          <a:latin typeface="Times New Roman"/>
                          <a:ea typeface="Calibri"/>
                          <a:cs typeface="Times New Roman"/>
                        </a:rPr>
                        <a:t>75</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gn="ctr">
                        <a:lnSpc>
                          <a:spcPct val="115000"/>
                        </a:lnSpc>
                        <a:spcAft>
                          <a:spcPts val="0"/>
                        </a:spcAft>
                      </a:pPr>
                      <a:r>
                        <a:rPr lang="es-EC" sz="900">
                          <a:solidFill>
                            <a:srgbClr val="000000"/>
                          </a:solidFill>
                          <a:latin typeface="Times New Roman"/>
                          <a:ea typeface="Calibri"/>
                          <a:cs typeface="Times New Roman"/>
                        </a:rPr>
                        <a:t>17</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gn="ctr">
                        <a:lnSpc>
                          <a:spcPct val="115000"/>
                        </a:lnSpc>
                        <a:spcAft>
                          <a:spcPts val="0"/>
                        </a:spcAft>
                      </a:pPr>
                      <a:r>
                        <a:rPr lang="es-EC" sz="900" baseline="30000">
                          <a:solidFill>
                            <a:srgbClr val="000000"/>
                          </a:solidFill>
                          <a:latin typeface="Times New Roman"/>
                          <a:ea typeface="Calibri"/>
                          <a:cs typeface="Times New Roman"/>
                        </a:rPr>
                        <a:t>o</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gn="ctr">
                        <a:lnSpc>
                          <a:spcPct val="115000"/>
                        </a:lnSpc>
                        <a:spcAft>
                          <a:spcPts val="0"/>
                        </a:spcAft>
                      </a:pPr>
                      <a:r>
                        <a:rPr lang="es-EC" sz="900">
                          <a:solidFill>
                            <a:srgbClr val="000000"/>
                          </a:solidFill>
                          <a:latin typeface="Times New Roman"/>
                          <a:ea typeface="Calibri"/>
                          <a:cs typeface="Times New Roman"/>
                        </a:rPr>
                        <a:t>17</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nSpc>
                          <a:spcPct val="115000"/>
                        </a:lnSpc>
                        <a:spcAft>
                          <a:spcPts val="0"/>
                        </a:spcAft>
                      </a:pPr>
                      <a:r>
                        <a:rPr lang="es-EC" sz="900">
                          <a:solidFill>
                            <a:srgbClr val="000000"/>
                          </a:solidFill>
                          <a:latin typeface="Times New Roman"/>
                          <a:ea typeface="Calibri"/>
                          <a:cs typeface="Times New Roman"/>
                        </a:rPr>
                        <a:t>´</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r>
              <a:tr h="224213">
                <a:tc>
                  <a:txBody>
                    <a:bodyPr/>
                    <a:lstStyle/>
                    <a:p>
                      <a:pPr algn="ctr">
                        <a:lnSpc>
                          <a:spcPct val="115000"/>
                        </a:lnSpc>
                        <a:spcAft>
                          <a:spcPts val="0"/>
                        </a:spcAft>
                      </a:pPr>
                      <a:r>
                        <a:rPr lang="es-EC" sz="900" b="1">
                          <a:solidFill>
                            <a:srgbClr val="FF0000"/>
                          </a:solidFill>
                          <a:latin typeface="Times New Roman"/>
                          <a:ea typeface="Calibri"/>
                          <a:cs typeface="Times New Roman"/>
                        </a:rPr>
                        <a:t>60</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c>
                  <a:txBody>
                    <a:bodyPr/>
                    <a:lstStyle/>
                    <a:p>
                      <a:pPr algn="ctr">
                        <a:lnSpc>
                          <a:spcPct val="115000"/>
                        </a:lnSpc>
                        <a:spcAft>
                          <a:spcPts val="0"/>
                        </a:spcAft>
                      </a:pPr>
                      <a:r>
                        <a:rPr lang="es-EC" sz="900" b="1">
                          <a:solidFill>
                            <a:srgbClr val="FF0000"/>
                          </a:solidFill>
                          <a:latin typeface="Times New Roman"/>
                          <a:ea typeface="Calibri"/>
                          <a:cs typeface="Times New Roman"/>
                        </a:rPr>
                        <a:t>0,15</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c>
                  <a:txBody>
                    <a:bodyPr/>
                    <a:lstStyle/>
                    <a:p>
                      <a:pPr algn="r">
                        <a:lnSpc>
                          <a:spcPct val="115000"/>
                        </a:lnSpc>
                        <a:spcAft>
                          <a:spcPts val="0"/>
                        </a:spcAft>
                      </a:pPr>
                      <a:r>
                        <a:rPr lang="es-EC" sz="900" b="1">
                          <a:solidFill>
                            <a:srgbClr val="FF0000"/>
                          </a:solidFill>
                          <a:latin typeface="Times New Roman"/>
                          <a:ea typeface="Calibri"/>
                          <a:cs typeface="Times New Roman"/>
                        </a:rPr>
                        <a:t>113,4</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c>
                  <a:txBody>
                    <a:bodyPr/>
                    <a:lstStyle/>
                    <a:p>
                      <a:pPr algn="r">
                        <a:lnSpc>
                          <a:spcPct val="115000"/>
                        </a:lnSpc>
                        <a:spcAft>
                          <a:spcPts val="0"/>
                        </a:spcAft>
                      </a:pPr>
                      <a:r>
                        <a:rPr lang="es-EC" sz="900" b="1">
                          <a:solidFill>
                            <a:srgbClr val="FF0000"/>
                          </a:solidFill>
                          <a:latin typeface="Times New Roman"/>
                          <a:ea typeface="Calibri"/>
                          <a:cs typeface="Times New Roman"/>
                        </a:rPr>
                        <a:t>115</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c>
                  <a:txBody>
                    <a:bodyPr/>
                    <a:lstStyle/>
                    <a:p>
                      <a:pPr algn="ctr">
                        <a:lnSpc>
                          <a:spcPct val="115000"/>
                        </a:lnSpc>
                        <a:spcAft>
                          <a:spcPts val="0"/>
                        </a:spcAft>
                      </a:pPr>
                      <a:r>
                        <a:rPr lang="es-EC" sz="900" b="1">
                          <a:solidFill>
                            <a:srgbClr val="FF0000"/>
                          </a:solidFill>
                          <a:latin typeface="Times New Roman"/>
                          <a:ea typeface="Calibri"/>
                          <a:cs typeface="Times New Roman"/>
                        </a:rPr>
                        <a:t>9</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c>
                  <a:txBody>
                    <a:bodyPr/>
                    <a:lstStyle/>
                    <a:p>
                      <a:pPr algn="ctr">
                        <a:lnSpc>
                          <a:spcPct val="115000"/>
                        </a:lnSpc>
                        <a:spcAft>
                          <a:spcPts val="0"/>
                        </a:spcAft>
                      </a:pPr>
                      <a:r>
                        <a:rPr lang="es-EC" sz="900" b="1" baseline="30000">
                          <a:solidFill>
                            <a:srgbClr val="FF0000"/>
                          </a:solidFill>
                          <a:latin typeface="Times New Roman"/>
                          <a:ea typeface="Calibri"/>
                          <a:cs typeface="Times New Roman"/>
                        </a:rPr>
                        <a:t>o</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c>
                  <a:txBody>
                    <a:bodyPr/>
                    <a:lstStyle/>
                    <a:p>
                      <a:pPr algn="ctr">
                        <a:lnSpc>
                          <a:spcPct val="115000"/>
                        </a:lnSpc>
                        <a:spcAft>
                          <a:spcPts val="0"/>
                        </a:spcAft>
                      </a:pPr>
                      <a:r>
                        <a:rPr lang="es-EC" sz="900" b="1">
                          <a:solidFill>
                            <a:srgbClr val="FF0000"/>
                          </a:solidFill>
                          <a:latin typeface="Times New Roman"/>
                          <a:ea typeface="Calibri"/>
                          <a:cs typeface="Times New Roman"/>
                        </a:rPr>
                        <a:t>58</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c>
                  <a:txBody>
                    <a:bodyPr/>
                    <a:lstStyle/>
                    <a:p>
                      <a:pPr>
                        <a:lnSpc>
                          <a:spcPct val="115000"/>
                        </a:lnSpc>
                        <a:spcAft>
                          <a:spcPts val="0"/>
                        </a:spcAft>
                      </a:pPr>
                      <a:r>
                        <a:rPr lang="es-EC" sz="900" b="1">
                          <a:solidFill>
                            <a:srgbClr val="FF0000"/>
                          </a:solidFill>
                          <a:latin typeface="Times New Roman"/>
                          <a:ea typeface="Calibri"/>
                          <a:cs typeface="Times New Roman"/>
                        </a:rPr>
                        <a:t>´</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r>
              <a:tr h="224213">
                <a:tc>
                  <a:txBody>
                    <a:bodyPr/>
                    <a:lstStyle/>
                    <a:p>
                      <a:pPr algn="ctr">
                        <a:lnSpc>
                          <a:spcPct val="115000"/>
                        </a:lnSpc>
                        <a:spcAft>
                          <a:spcPts val="0"/>
                        </a:spcAft>
                      </a:pPr>
                      <a:r>
                        <a:rPr lang="es-EC" sz="900" b="1">
                          <a:solidFill>
                            <a:srgbClr val="000000"/>
                          </a:solidFill>
                          <a:latin typeface="Times New Roman"/>
                          <a:ea typeface="Calibri"/>
                          <a:cs typeface="Times New Roman"/>
                        </a:rPr>
                        <a:t>70</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gn="ctr">
                        <a:lnSpc>
                          <a:spcPct val="115000"/>
                        </a:lnSpc>
                        <a:spcAft>
                          <a:spcPts val="0"/>
                        </a:spcAft>
                      </a:pPr>
                      <a:r>
                        <a:rPr lang="es-EC" sz="900">
                          <a:solidFill>
                            <a:srgbClr val="000000"/>
                          </a:solidFill>
                          <a:latin typeface="Times New Roman"/>
                          <a:ea typeface="Calibri"/>
                          <a:cs typeface="Times New Roman"/>
                        </a:rPr>
                        <a:t>0,14</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gn="r">
                        <a:lnSpc>
                          <a:spcPct val="115000"/>
                        </a:lnSpc>
                        <a:spcAft>
                          <a:spcPts val="0"/>
                        </a:spcAft>
                      </a:pPr>
                      <a:r>
                        <a:rPr lang="es-EC" sz="900">
                          <a:solidFill>
                            <a:srgbClr val="000000"/>
                          </a:solidFill>
                          <a:latin typeface="Times New Roman"/>
                          <a:ea typeface="Calibri"/>
                          <a:cs typeface="Times New Roman"/>
                        </a:rPr>
                        <a:t>160,8</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gn="r">
                        <a:lnSpc>
                          <a:spcPct val="115000"/>
                        </a:lnSpc>
                        <a:spcAft>
                          <a:spcPts val="0"/>
                        </a:spcAft>
                      </a:pPr>
                      <a:r>
                        <a:rPr lang="es-EC" sz="900">
                          <a:solidFill>
                            <a:srgbClr val="000000"/>
                          </a:solidFill>
                          <a:latin typeface="Times New Roman"/>
                          <a:ea typeface="Calibri"/>
                          <a:cs typeface="Times New Roman"/>
                        </a:rPr>
                        <a:t>160</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gn="ctr">
                        <a:lnSpc>
                          <a:spcPct val="115000"/>
                        </a:lnSpc>
                        <a:spcAft>
                          <a:spcPts val="0"/>
                        </a:spcAft>
                      </a:pPr>
                      <a:r>
                        <a:rPr lang="es-EC" sz="900">
                          <a:solidFill>
                            <a:srgbClr val="000000"/>
                          </a:solidFill>
                          <a:latin typeface="Times New Roman"/>
                          <a:ea typeface="Calibri"/>
                          <a:cs typeface="Times New Roman"/>
                        </a:rPr>
                        <a:t>7</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gn="ctr">
                        <a:lnSpc>
                          <a:spcPct val="115000"/>
                        </a:lnSpc>
                        <a:spcAft>
                          <a:spcPts val="0"/>
                        </a:spcAft>
                      </a:pPr>
                      <a:r>
                        <a:rPr lang="es-EC" sz="900" baseline="30000">
                          <a:solidFill>
                            <a:srgbClr val="000000"/>
                          </a:solidFill>
                          <a:latin typeface="Times New Roman"/>
                          <a:ea typeface="Calibri"/>
                          <a:cs typeface="Times New Roman"/>
                        </a:rPr>
                        <a:t>o</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gn="ctr">
                        <a:lnSpc>
                          <a:spcPct val="115000"/>
                        </a:lnSpc>
                        <a:spcAft>
                          <a:spcPts val="0"/>
                        </a:spcAft>
                      </a:pPr>
                      <a:r>
                        <a:rPr lang="es-EC" sz="900">
                          <a:solidFill>
                            <a:srgbClr val="000000"/>
                          </a:solidFill>
                          <a:latin typeface="Times New Roman"/>
                          <a:ea typeface="Calibri"/>
                          <a:cs typeface="Times New Roman"/>
                        </a:rPr>
                        <a:t>10</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nSpc>
                          <a:spcPct val="115000"/>
                        </a:lnSpc>
                        <a:spcAft>
                          <a:spcPts val="0"/>
                        </a:spcAft>
                      </a:pPr>
                      <a:r>
                        <a:rPr lang="es-EC" sz="900">
                          <a:solidFill>
                            <a:srgbClr val="000000"/>
                          </a:solidFill>
                          <a:latin typeface="Times New Roman"/>
                          <a:ea typeface="Calibri"/>
                          <a:cs typeface="Times New Roman"/>
                        </a:rPr>
                        <a:t>´</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r>
              <a:tr h="224213">
                <a:tc>
                  <a:txBody>
                    <a:bodyPr/>
                    <a:lstStyle/>
                    <a:p>
                      <a:pPr algn="ctr">
                        <a:lnSpc>
                          <a:spcPct val="115000"/>
                        </a:lnSpc>
                        <a:spcAft>
                          <a:spcPts val="0"/>
                        </a:spcAft>
                      </a:pPr>
                      <a:r>
                        <a:rPr lang="es-EC" sz="900" b="1">
                          <a:solidFill>
                            <a:srgbClr val="000000"/>
                          </a:solidFill>
                          <a:latin typeface="Times New Roman"/>
                          <a:ea typeface="Calibri"/>
                          <a:cs typeface="Times New Roman"/>
                        </a:rPr>
                        <a:t>80</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c>
                  <a:txBody>
                    <a:bodyPr/>
                    <a:lstStyle/>
                    <a:p>
                      <a:pPr algn="ctr">
                        <a:lnSpc>
                          <a:spcPct val="115000"/>
                        </a:lnSpc>
                        <a:spcAft>
                          <a:spcPts val="0"/>
                        </a:spcAft>
                      </a:pPr>
                      <a:r>
                        <a:rPr lang="es-EC" sz="900">
                          <a:solidFill>
                            <a:srgbClr val="000000"/>
                          </a:solidFill>
                          <a:latin typeface="Times New Roman"/>
                          <a:ea typeface="Calibri"/>
                          <a:cs typeface="Times New Roman"/>
                        </a:rPr>
                        <a:t>0,14</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Calibri"/>
                          <a:cs typeface="Times New Roman"/>
                        </a:rPr>
                        <a:t>210</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Calibri"/>
                          <a:cs typeface="Times New Roman"/>
                        </a:rPr>
                        <a:t>210</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c>
                  <a:txBody>
                    <a:bodyPr/>
                    <a:lstStyle/>
                    <a:p>
                      <a:pPr algn="ctr">
                        <a:lnSpc>
                          <a:spcPct val="115000"/>
                        </a:lnSpc>
                        <a:spcAft>
                          <a:spcPts val="0"/>
                        </a:spcAft>
                      </a:pPr>
                      <a:r>
                        <a:rPr lang="es-EC" sz="900">
                          <a:solidFill>
                            <a:srgbClr val="000000"/>
                          </a:solidFill>
                          <a:latin typeface="Times New Roman"/>
                          <a:ea typeface="Calibri"/>
                          <a:cs typeface="Times New Roman"/>
                        </a:rPr>
                        <a:t>5</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c>
                  <a:txBody>
                    <a:bodyPr/>
                    <a:lstStyle/>
                    <a:p>
                      <a:pPr algn="ctr">
                        <a:lnSpc>
                          <a:spcPct val="115000"/>
                        </a:lnSpc>
                        <a:spcAft>
                          <a:spcPts val="0"/>
                        </a:spcAft>
                      </a:pPr>
                      <a:r>
                        <a:rPr lang="es-EC" sz="900" baseline="30000">
                          <a:solidFill>
                            <a:srgbClr val="000000"/>
                          </a:solidFill>
                          <a:latin typeface="Times New Roman"/>
                          <a:ea typeface="Calibri"/>
                          <a:cs typeface="Times New Roman"/>
                        </a:rPr>
                        <a:t>o</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c>
                  <a:txBody>
                    <a:bodyPr/>
                    <a:lstStyle/>
                    <a:p>
                      <a:pPr algn="ctr">
                        <a:lnSpc>
                          <a:spcPct val="115000"/>
                        </a:lnSpc>
                        <a:spcAft>
                          <a:spcPts val="0"/>
                        </a:spcAft>
                      </a:pPr>
                      <a:r>
                        <a:rPr lang="es-EC" sz="900">
                          <a:solidFill>
                            <a:srgbClr val="000000"/>
                          </a:solidFill>
                          <a:latin typeface="Times New Roman"/>
                          <a:ea typeface="Calibri"/>
                          <a:cs typeface="Times New Roman"/>
                        </a:rPr>
                        <a:t>27</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c>
                  <a:txBody>
                    <a:bodyPr/>
                    <a:lstStyle/>
                    <a:p>
                      <a:pPr>
                        <a:lnSpc>
                          <a:spcPct val="115000"/>
                        </a:lnSpc>
                        <a:spcAft>
                          <a:spcPts val="0"/>
                        </a:spcAft>
                      </a:pPr>
                      <a:r>
                        <a:rPr lang="es-EC" sz="900">
                          <a:solidFill>
                            <a:srgbClr val="000000"/>
                          </a:solidFill>
                          <a:latin typeface="Times New Roman"/>
                          <a:ea typeface="Calibri"/>
                          <a:cs typeface="Times New Roman"/>
                        </a:rPr>
                        <a:t>´</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r>
              <a:tr h="224213">
                <a:tc>
                  <a:txBody>
                    <a:bodyPr/>
                    <a:lstStyle/>
                    <a:p>
                      <a:pPr algn="ctr">
                        <a:lnSpc>
                          <a:spcPct val="115000"/>
                        </a:lnSpc>
                        <a:spcAft>
                          <a:spcPts val="0"/>
                        </a:spcAft>
                      </a:pPr>
                      <a:r>
                        <a:rPr lang="es-EC" sz="900" b="1">
                          <a:solidFill>
                            <a:srgbClr val="000000"/>
                          </a:solidFill>
                          <a:latin typeface="Times New Roman"/>
                          <a:ea typeface="Calibri"/>
                          <a:cs typeface="Times New Roman"/>
                        </a:rPr>
                        <a:t>90</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gn="ctr">
                        <a:lnSpc>
                          <a:spcPct val="115000"/>
                        </a:lnSpc>
                        <a:spcAft>
                          <a:spcPts val="0"/>
                        </a:spcAft>
                      </a:pPr>
                      <a:r>
                        <a:rPr lang="es-EC" sz="900">
                          <a:solidFill>
                            <a:srgbClr val="000000"/>
                          </a:solidFill>
                          <a:latin typeface="Times New Roman"/>
                          <a:ea typeface="Calibri"/>
                          <a:cs typeface="Times New Roman"/>
                        </a:rPr>
                        <a:t>0,13</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gn="r">
                        <a:lnSpc>
                          <a:spcPct val="115000"/>
                        </a:lnSpc>
                        <a:spcAft>
                          <a:spcPts val="0"/>
                        </a:spcAft>
                      </a:pPr>
                      <a:r>
                        <a:rPr lang="es-EC" sz="900">
                          <a:solidFill>
                            <a:srgbClr val="000000"/>
                          </a:solidFill>
                          <a:latin typeface="Times New Roman"/>
                          <a:ea typeface="Calibri"/>
                          <a:cs typeface="Times New Roman"/>
                        </a:rPr>
                        <a:t>277,3</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gn="r">
                        <a:lnSpc>
                          <a:spcPct val="115000"/>
                        </a:lnSpc>
                        <a:spcAft>
                          <a:spcPts val="0"/>
                        </a:spcAft>
                      </a:pPr>
                      <a:r>
                        <a:rPr lang="es-EC" sz="900">
                          <a:solidFill>
                            <a:srgbClr val="000000"/>
                          </a:solidFill>
                          <a:latin typeface="Times New Roman"/>
                          <a:ea typeface="Calibri"/>
                          <a:cs typeface="Times New Roman"/>
                        </a:rPr>
                        <a:t>275</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gn="ctr">
                        <a:lnSpc>
                          <a:spcPct val="115000"/>
                        </a:lnSpc>
                        <a:spcAft>
                          <a:spcPts val="0"/>
                        </a:spcAft>
                      </a:pPr>
                      <a:r>
                        <a:rPr lang="es-EC" sz="900">
                          <a:solidFill>
                            <a:srgbClr val="000000"/>
                          </a:solidFill>
                          <a:latin typeface="Times New Roman"/>
                          <a:ea typeface="Calibri"/>
                          <a:cs typeface="Times New Roman"/>
                        </a:rPr>
                        <a:t>4</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gn="ctr">
                        <a:lnSpc>
                          <a:spcPct val="115000"/>
                        </a:lnSpc>
                        <a:spcAft>
                          <a:spcPts val="0"/>
                        </a:spcAft>
                      </a:pPr>
                      <a:r>
                        <a:rPr lang="es-EC" sz="900" baseline="30000">
                          <a:solidFill>
                            <a:srgbClr val="000000"/>
                          </a:solidFill>
                          <a:latin typeface="Times New Roman"/>
                          <a:ea typeface="Calibri"/>
                          <a:cs typeface="Times New Roman"/>
                        </a:rPr>
                        <a:t>o</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gn="ctr">
                        <a:lnSpc>
                          <a:spcPct val="115000"/>
                        </a:lnSpc>
                        <a:spcAft>
                          <a:spcPts val="0"/>
                        </a:spcAft>
                      </a:pPr>
                      <a:r>
                        <a:rPr lang="es-EC" sz="900">
                          <a:solidFill>
                            <a:srgbClr val="000000"/>
                          </a:solidFill>
                          <a:latin typeface="Times New Roman"/>
                          <a:ea typeface="Calibri"/>
                          <a:cs typeface="Times New Roman"/>
                        </a:rPr>
                        <a:t>10</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nSpc>
                          <a:spcPct val="115000"/>
                        </a:lnSpc>
                        <a:spcAft>
                          <a:spcPts val="0"/>
                        </a:spcAft>
                      </a:pPr>
                      <a:r>
                        <a:rPr lang="es-EC" sz="900">
                          <a:solidFill>
                            <a:srgbClr val="000000"/>
                          </a:solidFill>
                          <a:latin typeface="Times New Roman"/>
                          <a:ea typeface="Calibri"/>
                          <a:cs typeface="Times New Roman"/>
                        </a:rPr>
                        <a:t>´</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r>
              <a:tr h="224213">
                <a:tc>
                  <a:txBody>
                    <a:bodyPr/>
                    <a:lstStyle/>
                    <a:p>
                      <a:pPr algn="ctr">
                        <a:lnSpc>
                          <a:spcPct val="115000"/>
                        </a:lnSpc>
                        <a:spcAft>
                          <a:spcPts val="0"/>
                        </a:spcAft>
                      </a:pPr>
                      <a:r>
                        <a:rPr lang="es-EC" sz="900" b="1">
                          <a:solidFill>
                            <a:srgbClr val="000000"/>
                          </a:solidFill>
                          <a:latin typeface="Times New Roman"/>
                          <a:ea typeface="Calibri"/>
                          <a:cs typeface="Times New Roman"/>
                        </a:rPr>
                        <a:t>100</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c>
                  <a:txBody>
                    <a:bodyPr/>
                    <a:lstStyle/>
                    <a:p>
                      <a:pPr algn="ctr">
                        <a:lnSpc>
                          <a:spcPct val="115000"/>
                        </a:lnSpc>
                        <a:spcAft>
                          <a:spcPts val="0"/>
                        </a:spcAft>
                      </a:pPr>
                      <a:r>
                        <a:rPr lang="es-EC" sz="900">
                          <a:solidFill>
                            <a:srgbClr val="000000"/>
                          </a:solidFill>
                          <a:latin typeface="Times New Roman"/>
                          <a:ea typeface="Calibri"/>
                          <a:cs typeface="Times New Roman"/>
                        </a:rPr>
                        <a:t>0,12</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Calibri"/>
                          <a:cs typeface="Times New Roman"/>
                        </a:rPr>
                        <a:t>357,9</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Calibri"/>
                          <a:cs typeface="Times New Roman"/>
                        </a:rPr>
                        <a:t>350</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c>
                  <a:txBody>
                    <a:bodyPr/>
                    <a:lstStyle/>
                    <a:p>
                      <a:pPr algn="ctr">
                        <a:lnSpc>
                          <a:spcPct val="115000"/>
                        </a:lnSpc>
                        <a:spcAft>
                          <a:spcPts val="0"/>
                        </a:spcAft>
                      </a:pPr>
                      <a:r>
                        <a:rPr lang="es-EC" sz="900">
                          <a:solidFill>
                            <a:srgbClr val="000000"/>
                          </a:solidFill>
                          <a:latin typeface="Times New Roman"/>
                          <a:ea typeface="Calibri"/>
                          <a:cs typeface="Times New Roman"/>
                        </a:rPr>
                        <a:t>3</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c>
                  <a:txBody>
                    <a:bodyPr/>
                    <a:lstStyle/>
                    <a:p>
                      <a:pPr algn="ctr">
                        <a:lnSpc>
                          <a:spcPct val="115000"/>
                        </a:lnSpc>
                        <a:spcAft>
                          <a:spcPts val="0"/>
                        </a:spcAft>
                      </a:pPr>
                      <a:r>
                        <a:rPr lang="es-EC" sz="900" baseline="30000">
                          <a:solidFill>
                            <a:srgbClr val="000000"/>
                          </a:solidFill>
                          <a:latin typeface="Times New Roman"/>
                          <a:ea typeface="Calibri"/>
                          <a:cs typeface="Times New Roman"/>
                        </a:rPr>
                        <a:t>o</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c>
                  <a:txBody>
                    <a:bodyPr/>
                    <a:lstStyle/>
                    <a:p>
                      <a:pPr algn="ctr">
                        <a:lnSpc>
                          <a:spcPct val="115000"/>
                        </a:lnSpc>
                        <a:spcAft>
                          <a:spcPts val="0"/>
                        </a:spcAft>
                      </a:pPr>
                      <a:r>
                        <a:rPr lang="es-EC" sz="900">
                          <a:solidFill>
                            <a:srgbClr val="000000"/>
                          </a:solidFill>
                          <a:latin typeface="Times New Roman"/>
                          <a:ea typeface="Calibri"/>
                          <a:cs typeface="Times New Roman"/>
                        </a:rPr>
                        <a:t>11</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c>
                  <a:txBody>
                    <a:bodyPr/>
                    <a:lstStyle/>
                    <a:p>
                      <a:pPr>
                        <a:lnSpc>
                          <a:spcPct val="115000"/>
                        </a:lnSpc>
                        <a:spcAft>
                          <a:spcPts val="0"/>
                        </a:spcAft>
                      </a:pPr>
                      <a:r>
                        <a:rPr lang="es-EC" sz="900">
                          <a:solidFill>
                            <a:srgbClr val="000000"/>
                          </a:solidFill>
                          <a:latin typeface="Times New Roman"/>
                          <a:ea typeface="Calibri"/>
                          <a:cs typeface="Times New Roman"/>
                        </a:rPr>
                        <a:t>´</a:t>
                      </a:r>
                      <a:endParaRPr lang="es-EC" sz="800">
                        <a:solidFill>
                          <a:srgbClr val="365F91"/>
                        </a:solidFill>
                        <a:latin typeface="Calibri"/>
                        <a:ea typeface="Calibri"/>
                        <a:cs typeface="Times New Roman"/>
                      </a:endParaRPr>
                    </a:p>
                  </a:txBody>
                  <a:tcPr marL="52928" marR="52928" marT="0" marB="0">
                    <a:lnL>
                      <a:noFill/>
                    </a:lnL>
                    <a:lnR>
                      <a:noFill/>
                    </a:lnR>
                    <a:lnT>
                      <a:noFill/>
                    </a:lnT>
                    <a:lnB>
                      <a:noFill/>
                    </a:lnB>
                  </a:tcPr>
                </a:tc>
              </a:tr>
              <a:tr h="224213">
                <a:tc>
                  <a:txBody>
                    <a:bodyPr/>
                    <a:lstStyle/>
                    <a:p>
                      <a:pPr algn="ctr">
                        <a:lnSpc>
                          <a:spcPct val="115000"/>
                        </a:lnSpc>
                        <a:spcAft>
                          <a:spcPts val="0"/>
                        </a:spcAft>
                      </a:pPr>
                      <a:r>
                        <a:rPr lang="es-EC" sz="900" b="1">
                          <a:solidFill>
                            <a:srgbClr val="000000"/>
                          </a:solidFill>
                          <a:latin typeface="Times New Roman"/>
                          <a:ea typeface="Calibri"/>
                          <a:cs typeface="Times New Roman"/>
                        </a:rPr>
                        <a:t>110</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gn="ctr">
                        <a:lnSpc>
                          <a:spcPct val="115000"/>
                        </a:lnSpc>
                        <a:spcAft>
                          <a:spcPts val="0"/>
                        </a:spcAft>
                      </a:pPr>
                      <a:r>
                        <a:rPr lang="es-EC" sz="900">
                          <a:solidFill>
                            <a:srgbClr val="000000"/>
                          </a:solidFill>
                          <a:latin typeface="Times New Roman"/>
                          <a:ea typeface="Calibri"/>
                          <a:cs typeface="Times New Roman"/>
                        </a:rPr>
                        <a:t>0,11</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gn="r">
                        <a:lnSpc>
                          <a:spcPct val="115000"/>
                        </a:lnSpc>
                        <a:spcAft>
                          <a:spcPts val="0"/>
                        </a:spcAft>
                      </a:pPr>
                      <a:r>
                        <a:rPr lang="es-EC" sz="900">
                          <a:solidFill>
                            <a:srgbClr val="000000"/>
                          </a:solidFill>
                          <a:latin typeface="Times New Roman"/>
                          <a:ea typeface="Calibri"/>
                          <a:cs typeface="Times New Roman"/>
                        </a:rPr>
                        <a:t>453,7</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gn="r">
                        <a:lnSpc>
                          <a:spcPct val="115000"/>
                        </a:lnSpc>
                        <a:spcAft>
                          <a:spcPts val="0"/>
                        </a:spcAft>
                      </a:pPr>
                      <a:r>
                        <a:rPr lang="es-EC" sz="900">
                          <a:solidFill>
                            <a:srgbClr val="000000"/>
                          </a:solidFill>
                          <a:latin typeface="Times New Roman"/>
                          <a:ea typeface="Calibri"/>
                          <a:cs typeface="Times New Roman"/>
                        </a:rPr>
                        <a:t>455</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gn="ctr">
                        <a:lnSpc>
                          <a:spcPct val="115000"/>
                        </a:lnSpc>
                        <a:spcAft>
                          <a:spcPts val="0"/>
                        </a:spcAft>
                      </a:pPr>
                      <a:r>
                        <a:rPr lang="es-EC" sz="900">
                          <a:solidFill>
                            <a:srgbClr val="000000"/>
                          </a:solidFill>
                          <a:latin typeface="Times New Roman"/>
                          <a:ea typeface="Calibri"/>
                          <a:cs typeface="Times New Roman"/>
                        </a:rPr>
                        <a:t>2</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gn="ctr">
                        <a:lnSpc>
                          <a:spcPct val="115000"/>
                        </a:lnSpc>
                        <a:spcAft>
                          <a:spcPts val="0"/>
                        </a:spcAft>
                      </a:pPr>
                      <a:r>
                        <a:rPr lang="es-EC" sz="900" baseline="30000">
                          <a:solidFill>
                            <a:srgbClr val="000000"/>
                          </a:solidFill>
                          <a:latin typeface="Times New Roman"/>
                          <a:ea typeface="Calibri"/>
                          <a:cs typeface="Times New Roman"/>
                        </a:rPr>
                        <a:t>o</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gn="ctr">
                        <a:lnSpc>
                          <a:spcPct val="115000"/>
                        </a:lnSpc>
                        <a:spcAft>
                          <a:spcPts val="0"/>
                        </a:spcAft>
                      </a:pPr>
                      <a:r>
                        <a:rPr lang="es-EC" sz="900">
                          <a:solidFill>
                            <a:srgbClr val="000000"/>
                          </a:solidFill>
                          <a:latin typeface="Times New Roman"/>
                          <a:ea typeface="Calibri"/>
                          <a:cs typeface="Times New Roman"/>
                        </a:rPr>
                        <a:t>31</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c>
                  <a:txBody>
                    <a:bodyPr/>
                    <a:lstStyle/>
                    <a:p>
                      <a:pPr>
                        <a:lnSpc>
                          <a:spcPct val="115000"/>
                        </a:lnSpc>
                        <a:spcAft>
                          <a:spcPts val="0"/>
                        </a:spcAft>
                      </a:pPr>
                      <a:r>
                        <a:rPr lang="es-EC" sz="900">
                          <a:solidFill>
                            <a:srgbClr val="000000"/>
                          </a:solidFill>
                          <a:latin typeface="Times New Roman"/>
                          <a:ea typeface="Calibri"/>
                          <a:cs typeface="Times New Roman"/>
                        </a:rPr>
                        <a:t>´</a:t>
                      </a:r>
                      <a:endParaRPr lang="es-EC" sz="800">
                        <a:solidFill>
                          <a:srgbClr val="365F91"/>
                        </a:solidFill>
                        <a:latin typeface="Calibri"/>
                        <a:ea typeface="Calibri"/>
                        <a:cs typeface="Times New Roman"/>
                      </a:endParaRPr>
                    </a:p>
                  </a:txBody>
                  <a:tcPr marL="52928" marR="52928" marT="0" marB="0">
                    <a:lnL>
                      <a:noFill/>
                    </a:lnL>
                    <a:lnR>
                      <a:noFill/>
                    </a:lnR>
                    <a:lnT>
                      <a:noFill/>
                    </a:lnT>
                    <a:lnB>
                      <a:noFill/>
                    </a:lnB>
                    <a:solidFill>
                      <a:srgbClr val="D3DFEE"/>
                    </a:solidFill>
                  </a:tcPr>
                </a:tc>
              </a:tr>
              <a:tr h="224213">
                <a:tc>
                  <a:txBody>
                    <a:bodyPr/>
                    <a:lstStyle/>
                    <a:p>
                      <a:pPr algn="ctr">
                        <a:lnSpc>
                          <a:spcPct val="115000"/>
                        </a:lnSpc>
                        <a:spcAft>
                          <a:spcPts val="0"/>
                        </a:spcAft>
                      </a:pPr>
                      <a:r>
                        <a:rPr lang="es-EC" sz="900" b="1">
                          <a:solidFill>
                            <a:srgbClr val="000000"/>
                          </a:solidFill>
                          <a:latin typeface="Times New Roman"/>
                          <a:ea typeface="Calibri"/>
                          <a:cs typeface="Times New Roman"/>
                        </a:rPr>
                        <a:t>120</a:t>
                      </a:r>
                      <a:endParaRPr lang="es-EC" sz="800">
                        <a:solidFill>
                          <a:srgbClr val="365F91"/>
                        </a:solidFill>
                        <a:latin typeface="Calibri"/>
                        <a:ea typeface="Calibri"/>
                        <a:cs typeface="Times New Roman"/>
                      </a:endParaRPr>
                    </a:p>
                  </a:txBody>
                  <a:tcPr marL="52928" marR="52928"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latin typeface="Times New Roman"/>
                          <a:ea typeface="Calibri"/>
                          <a:cs typeface="Times New Roman"/>
                        </a:rPr>
                        <a:t>0,09</a:t>
                      </a:r>
                      <a:endParaRPr lang="es-EC" sz="800">
                        <a:solidFill>
                          <a:srgbClr val="365F91"/>
                        </a:solidFill>
                        <a:latin typeface="Calibri"/>
                        <a:ea typeface="Calibri"/>
                        <a:cs typeface="Times New Roman"/>
                      </a:endParaRPr>
                    </a:p>
                  </a:txBody>
                  <a:tcPr marL="52928" marR="52928"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Calibri"/>
                          <a:cs typeface="Times New Roman"/>
                        </a:rPr>
                        <a:t>596,8</a:t>
                      </a:r>
                      <a:endParaRPr lang="es-EC" sz="800">
                        <a:solidFill>
                          <a:srgbClr val="365F91"/>
                        </a:solidFill>
                        <a:latin typeface="Calibri"/>
                        <a:ea typeface="Calibri"/>
                        <a:cs typeface="Times New Roman"/>
                      </a:endParaRPr>
                    </a:p>
                  </a:txBody>
                  <a:tcPr marL="52928" marR="52928"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Calibri"/>
                          <a:cs typeface="Times New Roman"/>
                        </a:rPr>
                        <a:t>595</a:t>
                      </a:r>
                      <a:endParaRPr lang="es-EC" sz="800">
                        <a:solidFill>
                          <a:srgbClr val="365F91"/>
                        </a:solidFill>
                        <a:latin typeface="Calibri"/>
                        <a:ea typeface="Calibri"/>
                        <a:cs typeface="Times New Roman"/>
                      </a:endParaRPr>
                    </a:p>
                  </a:txBody>
                  <a:tcPr marL="52928" marR="52928"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latin typeface="Times New Roman"/>
                          <a:ea typeface="Calibri"/>
                          <a:cs typeface="Times New Roman"/>
                        </a:rPr>
                        <a:t>1</a:t>
                      </a:r>
                      <a:endParaRPr lang="es-EC" sz="800">
                        <a:solidFill>
                          <a:srgbClr val="365F91"/>
                        </a:solidFill>
                        <a:latin typeface="Calibri"/>
                        <a:ea typeface="Calibri"/>
                        <a:cs typeface="Times New Roman"/>
                      </a:endParaRPr>
                    </a:p>
                  </a:txBody>
                  <a:tcPr marL="52928" marR="52928"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900" baseline="30000">
                          <a:solidFill>
                            <a:srgbClr val="000000"/>
                          </a:solidFill>
                          <a:latin typeface="Times New Roman"/>
                          <a:ea typeface="Calibri"/>
                          <a:cs typeface="Times New Roman"/>
                        </a:rPr>
                        <a:t>o</a:t>
                      </a:r>
                      <a:endParaRPr lang="es-EC" sz="800">
                        <a:solidFill>
                          <a:srgbClr val="365F91"/>
                        </a:solidFill>
                        <a:latin typeface="Calibri"/>
                        <a:ea typeface="Calibri"/>
                        <a:cs typeface="Times New Roman"/>
                      </a:endParaRPr>
                    </a:p>
                  </a:txBody>
                  <a:tcPr marL="52928" marR="52928"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latin typeface="Times New Roman"/>
                          <a:ea typeface="Calibri"/>
                          <a:cs typeface="Times New Roman"/>
                        </a:rPr>
                        <a:t>56</a:t>
                      </a:r>
                      <a:endParaRPr lang="es-EC" sz="800">
                        <a:solidFill>
                          <a:srgbClr val="365F91"/>
                        </a:solidFill>
                        <a:latin typeface="Calibri"/>
                        <a:ea typeface="Calibri"/>
                        <a:cs typeface="Times New Roman"/>
                      </a:endParaRPr>
                    </a:p>
                  </a:txBody>
                  <a:tcPr marL="52928" marR="52928"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C" sz="900" dirty="0">
                          <a:solidFill>
                            <a:srgbClr val="000000"/>
                          </a:solidFill>
                          <a:latin typeface="Times New Roman"/>
                          <a:ea typeface="Calibri"/>
                          <a:cs typeface="Times New Roman"/>
                        </a:rPr>
                        <a:t>´</a:t>
                      </a:r>
                      <a:endParaRPr lang="es-EC" sz="800" dirty="0">
                        <a:solidFill>
                          <a:srgbClr val="365F91"/>
                        </a:solidFill>
                        <a:latin typeface="Calibri"/>
                        <a:ea typeface="Calibri"/>
                        <a:cs typeface="Times New Roman"/>
                      </a:endParaRPr>
                    </a:p>
                  </a:txBody>
                  <a:tcPr marL="52928" marR="52928"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072066" y="44624"/>
            <a:ext cx="2592288" cy="476672"/>
          </a:xfrm>
          <a:prstGeom prst="rect">
            <a:avLst/>
          </a:prstGeom>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GEOMÉTRICO</a:t>
            </a:r>
            <a:endParaRPr lang="es-EC" sz="2500" dirty="0">
              <a:solidFill>
                <a:schemeClr val="bg1"/>
              </a:solidFill>
            </a:endParaRPr>
          </a:p>
        </p:txBody>
      </p:sp>
      <p:sp>
        <p:nvSpPr>
          <p:cNvPr id="3" name="2 Marcador de contenido"/>
          <p:cNvSpPr txBox="1">
            <a:spLocks/>
          </p:cNvSpPr>
          <p:nvPr/>
        </p:nvSpPr>
        <p:spPr>
          <a:xfrm>
            <a:off x="498623" y="566920"/>
            <a:ext cx="3644749"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EC" sz="2500" b="1" dirty="0" smtClean="0">
                <a:solidFill>
                  <a:srgbClr val="C00000"/>
                </a:solidFill>
              </a:rPr>
              <a:t>CURVAS VERTICALES</a:t>
            </a:r>
          </a:p>
          <a:p>
            <a:pPr marL="0" indent="0" algn="ctr">
              <a:buFont typeface="Arial" pitchFamily="34" charset="0"/>
              <a:buNone/>
            </a:pPr>
            <a:endParaRPr lang="es-EC" dirty="0"/>
          </a:p>
        </p:txBody>
      </p:sp>
      <p:sp>
        <p:nvSpPr>
          <p:cNvPr id="4" name="2 Marcador de contenido"/>
          <p:cNvSpPr txBox="1">
            <a:spLocks/>
          </p:cNvSpPr>
          <p:nvPr/>
        </p:nvSpPr>
        <p:spPr>
          <a:xfrm>
            <a:off x="500034" y="1071546"/>
            <a:ext cx="7572428" cy="92869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None/>
            </a:pPr>
            <a:r>
              <a:rPr lang="es-EC" sz="1800" b="1" dirty="0" smtClean="0"/>
              <a:t>      Los tramos consecutivos de rasante serán enlazados con curvas verticales  cuando la diferencia algebraica de pendientes sea mayor a 1 %:</a:t>
            </a:r>
            <a:endParaRPr lang="es-EC" sz="1800" b="1" dirty="0"/>
          </a:p>
        </p:txBody>
      </p:sp>
      <p:sp>
        <p:nvSpPr>
          <p:cNvPr id="13414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4149" name="Rectangle 5"/>
          <p:cNvSpPr>
            <a:spLocks noChangeArrowheads="1"/>
          </p:cNvSpPr>
          <p:nvPr/>
        </p:nvSpPr>
        <p:spPr bwMode="auto">
          <a:xfrm>
            <a:off x="0" y="1362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415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4152" name="Rectangle 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824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8244" name="Rectangle 4"/>
          <p:cNvSpPr>
            <a:spLocks noChangeArrowheads="1"/>
          </p:cNvSpPr>
          <p:nvPr/>
        </p:nvSpPr>
        <p:spPr bwMode="auto">
          <a:xfrm>
            <a:off x="0" y="723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8245" name="Rectangle 5"/>
          <p:cNvSpPr>
            <a:spLocks noChangeArrowheads="1"/>
          </p:cNvSpPr>
          <p:nvPr/>
        </p:nvSpPr>
        <p:spPr bwMode="auto">
          <a:xfrm>
            <a:off x="0" y="10001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39265" name="Object 1"/>
          <p:cNvGraphicFramePr>
            <a:graphicFrameLocks noChangeAspect="1"/>
          </p:cNvGraphicFramePr>
          <p:nvPr/>
        </p:nvGraphicFramePr>
        <p:xfrm>
          <a:off x="1928794" y="2571744"/>
          <a:ext cx="5643602" cy="2357454"/>
        </p:xfrm>
        <a:graphic>
          <a:graphicData uri="http://schemas.openxmlformats.org/presentationml/2006/ole">
            <p:oleObj spid="_x0000_s141314" name="AutoCAD Drawing" r:id="rId3" imgW="12230100" imgH="4991100" progId="AutoCAD.Drawing.18">
              <p:embed/>
            </p:oleObj>
          </a:graphicData>
        </a:graphic>
      </p:graphicFrame>
      <p:sp>
        <p:nvSpPr>
          <p:cNvPr id="17" name="16 CuadroTexto"/>
          <p:cNvSpPr txBox="1"/>
          <p:nvPr/>
        </p:nvSpPr>
        <p:spPr>
          <a:xfrm>
            <a:off x="1071538" y="5072074"/>
            <a:ext cx="1571636" cy="369332"/>
          </a:xfrm>
          <a:prstGeom prst="rect">
            <a:avLst/>
          </a:prstGeom>
          <a:noFill/>
        </p:spPr>
        <p:txBody>
          <a:bodyPr wrap="square" rtlCol="0">
            <a:spAutoFit/>
          </a:bodyPr>
          <a:lstStyle/>
          <a:p>
            <a:r>
              <a:rPr lang="es-EC" b="1" dirty="0" smtClean="0"/>
              <a:t>L = </a:t>
            </a:r>
            <a:r>
              <a:rPr lang="es-EC" dirty="0" smtClean="0"/>
              <a:t>K x A</a:t>
            </a:r>
            <a:endParaRPr lang="es-EC" dirty="0"/>
          </a:p>
        </p:txBody>
      </p:sp>
      <p:sp>
        <p:nvSpPr>
          <p:cNvPr id="19" name="18 CuadroTexto"/>
          <p:cNvSpPr txBox="1"/>
          <p:nvPr/>
        </p:nvSpPr>
        <p:spPr>
          <a:xfrm>
            <a:off x="5643570" y="5214950"/>
            <a:ext cx="3500430" cy="369332"/>
          </a:xfrm>
          <a:prstGeom prst="rect">
            <a:avLst/>
          </a:prstGeom>
          <a:noFill/>
        </p:spPr>
        <p:txBody>
          <a:bodyPr wrap="square" rtlCol="0">
            <a:spAutoFit/>
          </a:bodyPr>
          <a:lstStyle/>
          <a:p>
            <a:r>
              <a:rPr lang="es-EC" b="1" dirty="0" smtClean="0"/>
              <a:t>K = </a:t>
            </a:r>
            <a:r>
              <a:rPr lang="es-EC" dirty="0" smtClean="0"/>
              <a:t>11 Curva Convexa</a:t>
            </a:r>
            <a:endParaRPr lang="es-EC" dirty="0"/>
          </a:p>
        </p:txBody>
      </p:sp>
      <p:sp>
        <p:nvSpPr>
          <p:cNvPr id="20" name="19 CuadroTexto"/>
          <p:cNvSpPr txBox="1"/>
          <p:nvPr/>
        </p:nvSpPr>
        <p:spPr>
          <a:xfrm>
            <a:off x="5643570" y="5702874"/>
            <a:ext cx="3500430" cy="369332"/>
          </a:xfrm>
          <a:prstGeom prst="rect">
            <a:avLst/>
          </a:prstGeom>
          <a:noFill/>
        </p:spPr>
        <p:txBody>
          <a:bodyPr wrap="square" rtlCol="0">
            <a:spAutoFit/>
          </a:bodyPr>
          <a:lstStyle/>
          <a:p>
            <a:r>
              <a:rPr lang="es-EC" b="1" dirty="0" smtClean="0"/>
              <a:t>K =</a:t>
            </a:r>
            <a:r>
              <a:rPr lang="es-EC" dirty="0" smtClean="0"/>
              <a:t> 18 Curva Cóncava</a:t>
            </a:r>
            <a:endParaRPr lang="es-EC" dirty="0"/>
          </a:p>
        </p:txBody>
      </p:sp>
      <p:sp>
        <p:nvSpPr>
          <p:cNvPr id="21" name="20 CuadroTexto"/>
          <p:cNvSpPr txBox="1"/>
          <p:nvPr/>
        </p:nvSpPr>
        <p:spPr>
          <a:xfrm>
            <a:off x="1000100" y="5786454"/>
            <a:ext cx="3714776" cy="369332"/>
          </a:xfrm>
          <a:prstGeom prst="rect">
            <a:avLst/>
          </a:prstGeom>
          <a:noFill/>
        </p:spPr>
        <p:txBody>
          <a:bodyPr wrap="square" rtlCol="0">
            <a:spAutoFit/>
          </a:bodyPr>
          <a:lstStyle/>
          <a:p>
            <a:pPr>
              <a:buFont typeface="Wingdings" pitchFamily="2" charset="2"/>
              <a:buChar char="§"/>
            </a:pPr>
            <a:r>
              <a:rPr lang="es-EC" b="1" dirty="0" smtClean="0"/>
              <a:t> 10 PI Verticales en el Proyecto</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476673"/>
            <a:ext cx="2952328" cy="576063"/>
          </a:xfrm>
        </p:spPr>
        <p:txBody>
          <a:bodyPr/>
          <a:lstStyle/>
          <a:p>
            <a:pPr marL="0" indent="0">
              <a:buNone/>
            </a:pPr>
            <a:r>
              <a:rPr lang="es-EC" b="1" i="1" dirty="0" smtClean="0">
                <a:solidFill>
                  <a:srgbClr val="C00000"/>
                </a:solidFill>
              </a:rPr>
              <a:t>AUTOR :</a:t>
            </a:r>
          </a:p>
        </p:txBody>
      </p:sp>
      <p:sp>
        <p:nvSpPr>
          <p:cNvPr id="4" name="2 Marcador de contenido"/>
          <p:cNvSpPr txBox="1">
            <a:spLocks/>
          </p:cNvSpPr>
          <p:nvPr/>
        </p:nvSpPr>
        <p:spPr>
          <a:xfrm>
            <a:off x="1475656" y="4437112"/>
            <a:ext cx="1728192" cy="504056"/>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s-EC" sz="2500" b="1" dirty="0" smtClean="0">
                <a:latin typeface="Algerian" pitchFamily="82" charset="0"/>
              </a:rPr>
              <a:t>DIRECTOR</a:t>
            </a:r>
            <a:endParaRPr lang="es-EC" sz="2500" dirty="0" smtClean="0">
              <a:latin typeface="Algerian" pitchFamily="82" charset="0"/>
            </a:endParaRPr>
          </a:p>
        </p:txBody>
      </p:sp>
      <p:sp>
        <p:nvSpPr>
          <p:cNvPr id="6" name="2 Marcador de contenido"/>
          <p:cNvSpPr txBox="1">
            <a:spLocks/>
          </p:cNvSpPr>
          <p:nvPr/>
        </p:nvSpPr>
        <p:spPr>
          <a:xfrm>
            <a:off x="781744" y="1088740"/>
            <a:ext cx="7647908" cy="684076"/>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pPr>
            <a:r>
              <a:rPr lang="es-EC" sz="2500" dirty="0" smtClean="0">
                <a:latin typeface="BankGothic Lt BT" pitchFamily="34" charset="0"/>
              </a:rPr>
              <a:t>Sr. Capt. </a:t>
            </a:r>
            <a:r>
              <a:rPr lang="es-EC" sz="2500" dirty="0" err="1" smtClean="0">
                <a:latin typeface="BankGothic Lt BT" pitchFamily="34" charset="0"/>
              </a:rPr>
              <a:t>De.e</a:t>
            </a:r>
            <a:r>
              <a:rPr lang="es-EC" sz="2500" dirty="0" smtClean="0">
                <a:latin typeface="BankGothic Lt BT" pitchFamily="34" charset="0"/>
              </a:rPr>
              <a:t>. </a:t>
            </a:r>
            <a:r>
              <a:rPr lang="es-EC" sz="2500" dirty="0" err="1" smtClean="0">
                <a:latin typeface="BankGothic Lt BT" pitchFamily="34" charset="0"/>
              </a:rPr>
              <a:t>rodrigo</a:t>
            </a:r>
            <a:r>
              <a:rPr lang="es-EC" sz="2500" dirty="0" smtClean="0">
                <a:latin typeface="BankGothic Lt BT" pitchFamily="34" charset="0"/>
              </a:rPr>
              <a:t> </a:t>
            </a:r>
            <a:r>
              <a:rPr lang="es-EC" sz="2500" dirty="0" err="1" smtClean="0">
                <a:latin typeface="BankGothic Lt BT" pitchFamily="34" charset="0"/>
              </a:rPr>
              <a:t>javier</a:t>
            </a:r>
            <a:r>
              <a:rPr lang="es-EC" sz="2500" dirty="0" smtClean="0">
                <a:latin typeface="BankGothic Lt BT" pitchFamily="34" charset="0"/>
              </a:rPr>
              <a:t> </a:t>
            </a:r>
            <a:r>
              <a:rPr lang="es-EC" sz="2500" dirty="0" err="1" smtClean="0">
                <a:latin typeface="BankGothic Lt BT" pitchFamily="34" charset="0"/>
              </a:rPr>
              <a:t>urbina</a:t>
            </a:r>
            <a:r>
              <a:rPr lang="es-EC" sz="2500" dirty="0" smtClean="0">
                <a:latin typeface="BankGothic Lt BT" pitchFamily="34" charset="0"/>
              </a:rPr>
              <a:t> ll</a:t>
            </a:r>
            <a:endParaRPr lang="es-EC" sz="2500" dirty="0">
              <a:latin typeface="BankGothic Lt BT" pitchFamily="34" charset="0"/>
            </a:endParaRPr>
          </a:p>
        </p:txBody>
      </p:sp>
      <p:sp>
        <p:nvSpPr>
          <p:cNvPr id="7" name="2 Marcador de contenido"/>
          <p:cNvSpPr txBox="1">
            <a:spLocks/>
          </p:cNvSpPr>
          <p:nvPr/>
        </p:nvSpPr>
        <p:spPr>
          <a:xfrm>
            <a:off x="5388187" y="4482832"/>
            <a:ext cx="2746648" cy="458336"/>
          </a:xfrm>
          <a:prstGeom prst="rect">
            <a:avLst/>
          </a:prstGeom>
        </p:spPr>
        <p:txBody>
          <a:bodyPr vert="horz">
            <a:normAutofit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s-EC" sz="2500" b="1" dirty="0">
                <a:latin typeface="Algerian" pitchFamily="82" charset="0"/>
              </a:rPr>
              <a:t>CODIRECTOR</a:t>
            </a:r>
          </a:p>
        </p:txBody>
      </p:sp>
      <p:sp>
        <p:nvSpPr>
          <p:cNvPr id="8" name="2 Marcador de contenido"/>
          <p:cNvSpPr txBox="1">
            <a:spLocks/>
          </p:cNvSpPr>
          <p:nvPr/>
        </p:nvSpPr>
        <p:spPr>
          <a:xfrm>
            <a:off x="571472" y="3929066"/>
            <a:ext cx="4441576" cy="487928"/>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s-EC" sz="2000" dirty="0" smtClean="0">
                <a:latin typeface="BankGothic Lt BT" pitchFamily="34" charset="0"/>
              </a:rPr>
              <a:t>Ing. Patricio romero f. </a:t>
            </a:r>
            <a:r>
              <a:rPr lang="es-EC" sz="2000" dirty="0" err="1" smtClean="0">
                <a:latin typeface="BankGothic Lt BT" pitchFamily="34" charset="0"/>
              </a:rPr>
              <a:t>MSc</a:t>
            </a:r>
            <a:r>
              <a:rPr lang="es-EC" sz="2000" dirty="0" smtClean="0">
                <a:latin typeface="BankGothic Lt BT" pitchFamily="34" charset="0"/>
              </a:rPr>
              <a:t>.</a:t>
            </a:r>
            <a:endParaRPr lang="es-EC" sz="2000" b="1" dirty="0" smtClean="0">
              <a:latin typeface="BankGothic Lt BT" pitchFamily="34" charset="0"/>
            </a:endParaRPr>
          </a:p>
        </p:txBody>
      </p:sp>
      <p:sp>
        <p:nvSpPr>
          <p:cNvPr id="9" name="2 Marcador de contenido"/>
          <p:cNvSpPr txBox="1">
            <a:spLocks/>
          </p:cNvSpPr>
          <p:nvPr/>
        </p:nvSpPr>
        <p:spPr>
          <a:xfrm>
            <a:off x="4643438" y="3947188"/>
            <a:ext cx="3888432" cy="410506"/>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s-EC" sz="2000" dirty="0" smtClean="0">
                <a:latin typeface="BankGothic Lt BT" pitchFamily="34" charset="0"/>
              </a:rPr>
              <a:t>Ing. Franco Rojas R. </a:t>
            </a:r>
            <a:r>
              <a:rPr lang="es-EC" sz="2000" dirty="0" err="1" smtClean="0">
                <a:latin typeface="BankGothic Lt BT" pitchFamily="34" charset="0"/>
              </a:rPr>
              <a:t>MSc</a:t>
            </a:r>
            <a:r>
              <a:rPr lang="es-EC" sz="2000" dirty="0" smtClean="0">
                <a:latin typeface="BankGothic Lt BT" pitchFamily="34" charset="0"/>
              </a:rPr>
              <a:t>.</a:t>
            </a:r>
          </a:p>
        </p:txBody>
      </p:sp>
      <p:sp>
        <p:nvSpPr>
          <p:cNvPr id="10" name="2 Marcador de contenido"/>
          <p:cNvSpPr txBox="1">
            <a:spLocks/>
          </p:cNvSpPr>
          <p:nvPr/>
        </p:nvSpPr>
        <p:spPr>
          <a:xfrm>
            <a:off x="785786" y="2214554"/>
            <a:ext cx="2016224" cy="57606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s-EC" sz="2400" b="1" i="1" dirty="0" smtClean="0">
                <a:solidFill>
                  <a:srgbClr val="C00000"/>
                </a:solidFill>
              </a:rPr>
              <a:t>DIRECCIÓN:</a:t>
            </a:r>
          </a:p>
        </p:txBody>
      </p:sp>
    </p:spTree>
    <p:extLst>
      <p:ext uri="{BB962C8B-B14F-4D97-AF65-F5344CB8AC3E}">
        <p14:creationId xmlns="" xmlns:p14="http://schemas.microsoft.com/office/powerpoint/2010/main" val="303041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072066" y="44624"/>
            <a:ext cx="2592288" cy="476672"/>
          </a:xfrm>
          <a:prstGeom prst="rect">
            <a:avLst/>
          </a:prstGeom>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GEOMÉTRICO</a:t>
            </a:r>
            <a:endParaRPr lang="es-EC" sz="2500" dirty="0">
              <a:solidFill>
                <a:schemeClr val="bg1"/>
              </a:solidFill>
            </a:endParaRPr>
          </a:p>
        </p:txBody>
      </p:sp>
      <p:sp>
        <p:nvSpPr>
          <p:cNvPr id="3" name="2 Marcador de contenido"/>
          <p:cNvSpPr txBox="1">
            <a:spLocks/>
          </p:cNvSpPr>
          <p:nvPr/>
        </p:nvSpPr>
        <p:spPr>
          <a:xfrm>
            <a:off x="498623" y="566920"/>
            <a:ext cx="3644749" cy="57606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EC" sz="2500" b="1" dirty="0" smtClean="0">
                <a:solidFill>
                  <a:srgbClr val="C00000"/>
                </a:solidFill>
              </a:rPr>
              <a:t>CÁLCULO DE CURVAS VERTICALES</a:t>
            </a:r>
          </a:p>
          <a:p>
            <a:pPr marL="0" indent="0" algn="ctr">
              <a:buFont typeface="Arial" pitchFamily="34" charset="0"/>
              <a:buNone/>
            </a:pPr>
            <a:endParaRPr lang="es-EC" dirty="0"/>
          </a:p>
        </p:txBody>
      </p:sp>
      <p:sp>
        <p:nvSpPr>
          <p:cNvPr id="13414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4149" name="Rectangle 5"/>
          <p:cNvSpPr>
            <a:spLocks noChangeArrowheads="1"/>
          </p:cNvSpPr>
          <p:nvPr/>
        </p:nvSpPr>
        <p:spPr bwMode="auto">
          <a:xfrm>
            <a:off x="0" y="1362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415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4152" name="Rectangle 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824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8244" name="Rectangle 4"/>
          <p:cNvSpPr>
            <a:spLocks noChangeArrowheads="1"/>
          </p:cNvSpPr>
          <p:nvPr/>
        </p:nvSpPr>
        <p:spPr bwMode="auto">
          <a:xfrm>
            <a:off x="0" y="723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8245" name="Rectangle 5"/>
          <p:cNvSpPr>
            <a:spLocks noChangeArrowheads="1"/>
          </p:cNvSpPr>
          <p:nvPr/>
        </p:nvSpPr>
        <p:spPr bwMode="auto">
          <a:xfrm>
            <a:off x="0" y="10001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39268"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28662" y="3643314"/>
            <a:ext cx="3857652" cy="571504"/>
          </a:xfrm>
          <a:prstGeom prst="rect">
            <a:avLst/>
          </a:prstGeom>
          <a:noFill/>
        </p:spPr>
      </p:pic>
      <p:pic>
        <p:nvPicPr>
          <p:cNvPr id="13926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28662" y="4429132"/>
            <a:ext cx="3124200" cy="500066"/>
          </a:xfrm>
          <a:prstGeom prst="rect">
            <a:avLst/>
          </a:prstGeom>
          <a:noFill/>
        </p:spPr>
      </p:pic>
      <p:grpSp>
        <p:nvGrpSpPr>
          <p:cNvPr id="139270" name="Group 6"/>
          <p:cNvGrpSpPr>
            <a:grpSpLocks/>
          </p:cNvGrpSpPr>
          <p:nvPr/>
        </p:nvGrpSpPr>
        <p:grpSpPr bwMode="auto">
          <a:xfrm>
            <a:off x="2500298" y="1362067"/>
            <a:ext cx="4500594" cy="923925"/>
            <a:chOff x="2670" y="6270"/>
            <a:chExt cx="6075" cy="1455"/>
          </a:xfrm>
        </p:grpSpPr>
        <p:sp>
          <p:nvSpPr>
            <p:cNvPr id="139278" name="AutoShape 14"/>
            <p:cNvSpPr>
              <a:spLocks noChangeArrowheads="1"/>
            </p:cNvSpPr>
            <p:nvPr/>
          </p:nvSpPr>
          <p:spPr bwMode="auto">
            <a:xfrm flipH="1">
              <a:off x="2670" y="6345"/>
              <a:ext cx="1770" cy="840"/>
            </a:xfrm>
            <a:prstGeom prst="rtTriangle">
              <a:avLst/>
            </a:prstGeom>
            <a:solidFill>
              <a:srgbClr val="FFFFFF"/>
            </a:solidFill>
            <a:ln w="31750">
              <a:solidFill>
                <a:srgbClr val="17365D"/>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139277" name="AutoShape 13"/>
            <p:cNvSpPr>
              <a:spLocks noChangeArrowheads="1"/>
            </p:cNvSpPr>
            <p:nvPr/>
          </p:nvSpPr>
          <p:spPr bwMode="auto">
            <a:xfrm>
              <a:off x="6465" y="6375"/>
              <a:ext cx="1830" cy="840"/>
            </a:xfrm>
            <a:prstGeom prst="rtTriangle">
              <a:avLst/>
            </a:prstGeom>
            <a:solidFill>
              <a:srgbClr val="FFFFFF"/>
            </a:solidFill>
            <a:ln w="31750">
              <a:solidFill>
                <a:srgbClr val="17365D"/>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139276" name="Text Box 12"/>
            <p:cNvSpPr txBox="1">
              <a:spLocks noChangeArrowheads="1"/>
            </p:cNvSpPr>
            <p:nvPr/>
          </p:nvSpPr>
          <p:spPr bwMode="auto">
            <a:xfrm>
              <a:off x="3192" y="7380"/>
              <a:ext cx="840" cy="34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420,0</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75" name="Text Box 11"/>
            <p:cNvSpPr txBox="1">
              <a:spLocks noChangeArrowheads="1"/>
            </p:cNvSpPr>
            <p:nvPr/>
          </p:nvSpPr>
          <p:spPr bwMode="auto">
            <a:xfrm>
              <a:off x="6870" y="7380"/>
              <a:ext cx="840" cy="34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690.0</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74" name="Text Box 10"/>
            <p:cNvSpPr txBox="1">
              <a:spLocks noChangeArrowheads="1"/>
            </p:cNvSpPr>
            <p:nvPr/>
          </p:nvSpPr>
          <p:spPr bwMode="auto">
            <a:xfrm>
              <a:off x="4515" y="6615"/>
              <a:ext cx="705" cy="34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0.263</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73" name="Text Box 9"/>
            <p:cNvSpPr txBox="1">
              <a:spLocks noChangeArrowheads="1"/>
            </p:cNvSpPr>
            <p:nvPr/>
          </p:nvSpPr>
          <p:spPr bwMode="auto">
            <a:xfrm>
              <a:off x="5430" y="6615"/>
              <a:ext cx="915" cy="34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-8.84</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72" name="Text Box 8"/>
            <p:cNvSpPr txBox="1">
              <a:spLocks noChangeArrowheads="1"/>
            </p:cNvSpPr>
            <p:nvPr/>
          </p:nvSpPr>
          <p:spPr bwMode="auto">
            <a:xfrm>
              <a:off x="2670" y="6270"/>
              <a:ext cx="1020" cy="34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G</a:t>
              </a:r>
              <a:r>
                <a:rPr kumimoji="0" lang="es-EC" sz="1100" b="1" i="0" u="none" strike="noStrike" cap="none" normalizeH="0" baseline="-30000" smtClean="0">
                  <a:ln>
                    <a:noFill/>
                  </a:ln>
                  <a:solidFill>
                    <a:srgbClr val="FF0000"/>
                  </a:solidFill>
                  <a:effectLst/>
                  <a:latin typeface="Times New Roman" pitchFamily="18" charset="0"/>
                  <a:ea typeface="Calibri" pitchFamily="34" charset="0"/>
                  <a:cs typeface="Times New Roman" pitchFamily="18" charset="0"/>
                </a:rPr>
                <a:t>1</a:t>
              </a:r>
              <a:r>
                <a:rPr kumimoji="0" lang="es-EC" sz="11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71" name="Text Box 7"/>
            <p:cNvSpPr txBox="1">
              <a:spLocks noChangeArrowheads="1"/>
            </p:cNvSpPr>
            <p:nvPr/>
          </p:nvSpPr>
          <p:spPr bwMode="auto">
            <a:xfrm>
              <a:off x="7425" y="6315"/>
              <a:ext cx="1320" cy="46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G </a:t>
              </a:r>
              <a:r>
                <a:rPr kumimoji="0" lang="es-EC" sz="1100" b="1" i="0" u="none" strike="noStrike" cap="none" normalizeH="0" baseline="-30000" smtClean="0">
                  <a:ln>
                    <a:noFill/>
                  </a:ln>
                  <a:solidFill>
                    <a:srgbClr val="FF0000"/>
                  </a:solidFill>
                  <a:effectLst/>
                  <a:latin typeface="Times New Roman" pitchFamily="18" charset="0"/>
                  <a:ea typeface="Calibri" pitchFamily="34" charset="0"/>
                  <a:cs typeface="Times New Roman" pitchFamily="18" charset="0"/>
                </a:rPr>
                <a:t>2</a:t>
              </a:r>
              <a:r>
                <a:rPr kumimoji="0" lang="es-EC" sz="11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39279" name="Rectangle 15"/>
          <p:cNvSpPr>
            <a:spLocks noChangeArrowheads="1"/>
          </p:cNvSpPr>
          <p:nvPr/>
        </p:nvSpPr>
        <p:spPr bwMode="auto">
          <a:xfrm>
            <a:off x="857224" y="2285992"/>
            <a:ext cx="714380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Abscisa Inicial		:		</a:t>
            </a:r>
            <a:r>
              <a:rPr kumimoji="0" lang="es-EC"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Dm 000,00.</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Abscisa Final		:		</a:t>
            </a:r>
            <a:r>
              <a:rPr kumimoji="0" lang="es-EC"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Dm 420,00.</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9286" name="Rectangle 22"/>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Arial" pitchFamily="34" charset="0"/>
                <a:cs typeface="Arial" pitchFamily="34" charset="0"/>
              </a:rPr>
              <a:t/>
            </a:r>
            <a:br>
              <a:rPr kumimoji="0" lang="es-EC" sz="800" b="0" i="0" u="none" strike="noStrike" cap="none" normalizeH="0" baseline="0" smtClean="0">
                <a:ln>
                  <a:noFill/>
                </a:ln>
                <a:solidFill>
                  <a:schemeClr val="tx1"/>
                </a:solidFill>
                <a:effectLst/>
                <a:latin typeface="Arial" pitchFamily="34" charset="0"/>
                <a:cs typeface="Arial" pitchFamily="34"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87" name="Rectangle 23"/>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88" name="Rectangle 24"/>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89" name="Rectangle 25"/>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91"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39290" name="Picture 2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928662" y="3000372"/>
            <a:ext cx="4154394" cy="500066"/>
          </a:xfrm>
          <a:prstGeom prst="rect">
            <a:avLst/>
          </a:prstGeom>
          <a:noFill/>
        </p:spPr>
      </p:pic>
      <p:sp>
        <p:nvSpPr>
          <p:cNvPr id="139292" name="Rectangle 28"/>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139294" name="Picture 3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357818" y="3143248"/>
            <a:ext cx="3000396" cy="642942"/>
          </a:xfrm>
          <a:prstGeom prst="rect">
            <a:avLst/>
          </a:prstGeom>
          <a:noFill/>
        </p:spPr>
      </p:pic>
      <p:pic>
        <p:nvPicPr>
          <p:cNvPr id="139293" name="Picture 2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857884" y="4143380"/>
            <a:ext cx="2026241" cy="428628"/>
          </a:xfrm>
          <a:prstGeom prst="rect">
            <a:avLst/>
          </a:prstGeom>
          <a:noFill/>
        </p:spPr>
      </p:pic>
      <p:sp>
        <p:nvSpPr>
          <p:cNvPr id="1392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9296" name="Rectangle 32"/>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97" name="Rectangle 3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98" name="Rectangle 34"/>
          <p:cNvSpPr>
            <a:spLocks noChangeArrowheads="1"/>
          </p:cNvSpPr>
          <p:nvPr/>
        </p:nvSpPr>
        <p:spPr bwMode="auto">
          <a:xfrm>
            <a:off x="785786" y="5214950"/>
            <a:ext cx="7072362"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ANEXO " A " ( C</a:t>
            </a:r>
            <a:r>
              <a:rPr kumimoji="0" lang="es-EC" sz="1100" b="1" i="0" u="none" strike="noStrike" cap="none" normalizeH="0" baseline="0" dirty="0" smtClean="0">
                <a:ln>
                  <a:noFill/>
                </a:ln>
                <a:solidFill>
                  <a:schemeClr val="tx1"/>
                </a:solidFill>
                <a:effectLst/>
                <a:latin typeface="Calibri"/>
                <a:ea typeface="Calibri" pitchFamily="34" charset="0"/>
                <a:cs typeface="Times New Roman" pitchFamily="18" charset="0"/>
              </a:rPr>
              <a:t>Á</a:t>
            </a:r>
            <a:r>
              <a:rPr kumimoji="0" lang="es-EC"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LCULO DE CURVAS VERTICALES  Y VOLUMENES DE CORTE Y RELLENO ).</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9300" name="Picture 36"/>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142976" y="5572140"/>
            <a:ext cx="3390900" cy="466725"/>
          </a:xfrm>
          <a:prstGeom prst="rect">
            <a:avLst/>
          </a:prstGeom>
          <a:noFill/>
        </p:spPr>
      </p:pic>
      <p:pic>
        <p:nvPicPr>
          <p:cNvPr id="139299" name="Picture 35"/>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5072066" y="5643578"/>
            <a:ext cx="2886075" cy="342900"/>
          </a:xfrm>
          <a:prstGeom prst="rect">
            <a:avLst/>
          </a:prstGeom>
          <a:noFill/>
        </p:spPr>
      </p:pic>
      <p:sp>
        <p:nvSpPr>
          <p:cNvPr id="1393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endParaRPr lang="es-EC"/>
          </a:p>
        </p:txBody>
      </p:sp>
      <p:sp>
        <p:nvSpPr>
          <p:cNvPr id="139302" name="Rectangle 38"/>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303" name="Rectangle 39"/>
          <p:cNvSpPr>
            <a:spLocks noChangeArrowheads="1"/>
          </p:cNvSpPr>
          <p:nvPr/>
        </p:nvSpPr>
        <p:spPr bwMode="auto">
          <a:xfrm>
            <a:off x="-142908" y="6143644"/>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s-EC"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 se resta del 100% la diferencia entre cortes y rellenos da un valor de </a:t>
            </a:r>
            <a:r>
              <a:rPr kumimoji="0" lang="es-EC"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3.77 %.</a:t>
            </a:r>
            <a:endParaRPr kumimoji="0" lang="es-EC" b="1" i="0" u="none" strike="noStrike" cap="none" normalizeH="0" baseline="0" dirty="0" smtClean="0">
              <a:ln>
                <a:noFill/>
              </a:ln>
              <a:solidFill>
                <a:srgbClr val="FF0000"/>
              </a:solidFill>
              <a:effectLst/>
              <a:latin typeface="Arial" pitchFamily="34" charset="0"/>
              <a:cs typeface="Arial" pitchFamily="34" charset="0"/>
            </a:endParaRPr>
          </a:p>
        </p:txBody>
      </p:sp>
      <p:sp>
        <p:nvSpPr>
          <p:cNvPr id="139306"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endParaRPr lang="es-EC"/>
          </a:p>
        </p:txBody>
      </p:sp>
      <p:sp>
        <p:nvSpPr>
          <p:cNvPr id="139307" name="Rectangle 43"/>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072066" y="44624"/>
            <a:ext cx="2592288" cy="476672"/>
          </a:xfrm>
          <a:prstGeom prst="rect">
            <a:avLst/>
          </a:prstGeom>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GEOMÉTRICO</a:t>
            </a:r>
            <a:endParaRPr lang="es-EC" sz="2500" dirty="0">
              <a:solidFill>
                <a:schemeClr val="bg1"/>
              </a:solidFill>
            </a:endParaRPr>
          </a:p>
        </p:txBody>
      </p:sp>
      <p:sp>
        <p:nvSpPr>
          <p:cNvPr id="3" name="2 Marcador de contenido"/>
          <p:cNvSpPr txBox="1">
            <a:spLocks/>
          </p:cNvSpPr>
          <p:nvPr/>
        </p:nvSpPr>
        <p:spPr>
          <a:xfrm>
            <a:off x="498623" y="566920"/>
            <a:ext cx="3644749" cy="57606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EC" sz="2500" b="1" dirty="0" smtClean="0">
                <a:solidFill>
                  <a:srgbClr val="C00000"/>
                </a:solidFill>
              </a:rPr>
              <a:t>CÁLCULO DE CURVAS CIRCULARES</a:t>
            </a:r>
          </a:p>
          <a:p>
            <a:pPr marL="0" indent="0" algn="ctr">
              <a:buFont typeface="Arial" pitchFamily="34" charset="0"/>
              <a:buNone/>
            </a:pPr>
            <a:endParaRPr lang="es-EC" dirty="0"/>
          </a:p>
        </p:txBody>
      </p:sp>
      <p:sp>
        <p:nvSpPr>
          <p:cNvPr id="13414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4149" name="Rectangle 5"/>
          <p:cNvSpPr>
            <a:spLocks noChangeArrowheads="1"/>
          </p:cNvSpPr>
          <p:nvPr/>
        </p:nvSpPr>
        <p:spPr bwMode="auto">
          <a:xfrm>
            <a:off x="0" y="1362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415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4152" name="Rectangle 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824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8244" name="Rectangle 4"/>
          <p:cNvSpPr>
            <a:spLocks noChangeArrowheads="1"/>
          </p:cNvSpPr>
          <p:nvPr/>
        </p:nvSpPr>
        <p:spPr bwMode="auto">
          <a:xfrm>
            <a:off x="0" y="723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8245" name="Rectangle 5"/>
          <p:cNvSpPr>
            <a:spLocks noChangeArrowheads="1"/>
          </p:cNvSpPr>
          <p:nvPr/>
        </p:nvSpPr>
        <p:spPr bwMode="auto">
          <a:xfrm>
            <a:off x="0" y="10001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9286" name="Rectangle 22"/>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Arial" pitchFamily="34" charset="0"/>
                <a:cs typeface="Arial" pitchFamily="34" charset="0"/>
              </a:rPr>
              <a:t/>
            </a:r>
            <a:br>
              <a:rPr kumimoji="0" lang="es-EC" sz="800" b="0" i="0" u="none" strike="noStrike" cap="none" normalizeH="0" baseline="0" smtClean="0">
                <a:ln>
                  <a:noFill/>
                </a:ln>
                <a:solidFill>
                  <a:schemeClr val="tx1"/>
                </a:solidFill>
                <a:effectLst/>
                <a:latin typeface="Arial" pitchFamily="34" charset="0"/>
                <a:cs typeface="Arial" pitchFamily="34"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87" name="Rectangle 23"/>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88" name="Rectangle 24"/>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89" name="Rectangle 25"/>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91"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9292" name="Rectangle 28"/>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9296" name="Rectangle 32"/>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97" name="Rectangle 3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3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endParaRPr lang="es-EC"/>
          </a:p>
        </p:txBody>
      </p:sp>
      <p:sp>
        <p:nvSpPr>
          <p:cNvPr id="139302" name="Rectangle 38"/>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306"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endParaRPr lang="es-EC"/>
          </a:p>
        </p:txBody>
      </p:sp>
      <p:sp>
        <p:nvSpPr>
          <p:cNvPr id="139307" name="Rectangle 43"/>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42337" name="Rectangle 1"/>
          <p:cNvSpPr>
            <a:spLocks noChangeArrowheads="1"/>
          </p:cNvSpPr>
          <p:nvPr/>
        </p:nvSpPr>
        <p:spPr bwMode="auto">
          <a:xfrm>
            <a:off x="642910" y="1857364"/>
            <a:ext cx="385765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		= 	</a:t>
            </a:r>
            <a:r>
              <a:rPr kumimoji="0" lang="es-EC"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115 m.</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a:t>
            </a:r>
            <a:r>
              <a:rPr kumimoji="0" lang="es-EC"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s-EC"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	</a:t>
            </a:r>
            <a:r>
              <a:rPr kumimoji="0" lang="es-EC"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78</a:t>
            </a:r>
            <a:r>
              <a:rPr kumimoji="0" lang="es-EC" sz="16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0</a:t>
            </a:r>
            <a:r>
              <a:rPr kumimoji="0" lang="es-EC"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38´53"</a:t>
            </a:r>
            <a:endParaRPr kumimoji="0" lang="es-EC" sz="1600" b="1"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Abscisa		=	</a:t>
            </a:r>
            <a:r>
              <a:rPr kumimoji="0" lang="es-EC"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Dm 000,00</a:t>
            </a:r>
            <a:endParaRPr kumimoji="0" lang="es-EC"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endParaRPr>
          </a:p>
        </p:txBody>
      </p:sp>
      <p:pic>
        <p:nvPicPr>
          <p:cNvPr id="142360" name="Picture 24"/>
          <p:cNvPicPr>
            <a:picLocks noChangeAspect="1" noChangeArrowheads="1"/>
          </p:cNvPicPr>
          <p:nvPr/>
        </p:nvPicPr>
        <p:blipFill>
          <a:blip r:embed="rId3"/>
          <a:srcRect/>
          <a:stretch>
            <a:fillRect/>
          </a:stretch>
        </p:blipFill>
        <p:spPr bwMode="auto">
          <a:xfrm>
            <a:off x="571472" y="2800371"/>
            <a:ext cx="7215238" cy="3629025"/>
          </a:xfrm>
          <a:prstGeom prst="rect">
            <a:avLst/>
          </a:prstGeom>
          <a:noFill/>
          <a:ln w="9525">
            <a:noFill/>
            <a:miter lim="800000"/>
            <a:headEnd/>
            <a:tailEnd/>
          </a:ln>
          <a:effectLst/>
        </p:spPr>
      </p:pic>
      <p:sp>
        <p:nvSpPr>
          <p:cNvPr id="142362"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42361" name="Object 25"/>
          <p:cNvGraphicFramePr>
            <a:graphicFrameLocks noChangeAspect="1"/>
          </p:cNvGraphicFramePr>
          <p:nvPr/>
        </p:nvGraphicFramePr>
        <p:xfrm>
          <a:off x="5991256" y="785794"/>
          <a:ext cx="3009900" cy="2819400"/>
        </p:xfrm>
        <a:graphic>
          <a:graphicData uri="http://schemas.openxmlformats.org/presentationml/2006/ole">
            <p:oleObj spid="_x0000_s142361" name="AutoCAD Drawing" r:id="rId4" imgW="12230100" imgH="4991100" progId="AutoCAD.Drawing.18">
              <p:embed/>
            </p:oleObj>
          </a:graphicData>
        </a:graphic>
      </p:graphicFrame>
      <p:sp>
        <p:nvSpPr>
          <p:cNvPr id="70" name="Rectangle 1"/>
          <p:cNvSpPr>
            <a:spLocks noChangeArrowheads="1"/>
          </p:cNvSpPr>
          <p:nvPr/>
        </p:nvSpPr>
        <p:spPr bwMode="auto">
          <a:xfrm>
            <a:off x="571472" y="1142984"/>
            <a:ext cx="557216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 el presente proyecto existen 8 curvas circulares  :</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072066" y="44624"/>
            <a:ext cx="2592288" cy="476672"/>
          </a:xfrm>
          <a:prstGeom prst="rect">
            <a:avLst/>
          </a:prstGeom>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GEOMÉTRICO</a:t>
            </a:r>
            <a:endParaRPr lang="es-EC" sz="2500" dirty="0">
              <a:solidFill>
                <a:schemeClr val="bg1"/>
              </a:solidFill>
            </a:endParaRPr>
          </a:p>
        </p:txBody>
      </p:sp>
      <p:sp>
        <p:nvSpPr>
          <p:cNvPr id="3" name="2 Marcador de contenido"/>
          <p:cNvSpPr txBox="1">
            <a:spLocks/>
          </p:cNvSpPr>
          <p:nvPr/>
        </p:nvSpPr>
        <p:spPr>
          <a:xfrm>
            <a:off x="498623" y="566920"/>
            <a:ext cx="3644749" cy="57606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EC" sz="2500" b="1" dirty="0" smtClean="0">
                <a:solidFill>
                  <a:srgbClr val="C00000"/>
                </a:solidFill>
              </a:rPr>
              <a:t>CÁLCULO DE CURVAS CIRCULARES</a:t>
            </a:r>
          </a:p>
          <a:p>
            <a:pPr marL="0" indent="0" algn="ctr">
              <a:buFont typeface="Arial" pitchFamily="34" charset="0"/>
              <a:buNone/>
            </a:pPr>
            <a:endParaRPr lang="es-EC" dirty="0"/>
          </a:p>
        </p:txBody>
      </p:sp>
      <p:sp>
        <p:nvSpPr>
          <p:cNvPr id="13414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4149" name="Rectangle 5"/>
          <p:cNvSpPr>
            <a:spLocks noChangeArrowheads="1"/>
          </p:cNvSpPr>
          <p:nvPr/>
        </p:nvSpPr>
        <p:spPr bwMode="auto">
          <a:xfrm>
            <a:off x="0" y="1362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415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4152" name="Rectangle 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824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8244" name="Rectangle 4"/>
          <p:cNvSpPr>
            <a:spLocks noChangeArrowheads="1"/>
          </p:cNvSpPr>
          <p:nvPr/>
        </p:nvSpPr>
        <p:spPr bwMode="auto">
          <a:xfrm>
            <a:off x="0" y="723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8245" name="Rectangle 5"/>
          <p:cNvSpPr>
            <a:spLocks noChangeArrowheads="1"/>
          </p:cNvSpPr>
          <p:nvPr/>
        </p:nvSpPr>
        <p:spPr bwMode="auto">
          <a:xfrm>
            <a:off x="0" y="10001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9286" name="Rectangle 22"/>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Arial" pitchFamily="34" charset="0"/>
                <a:cs typeface="Arial" pitchFamily="34" charset="0"/>
              </a:rPr>
              <a:t/>
            </a:r>
            <a:br>
              <a:rPr kumimoji="0" lang="es-EC" sz="800" b="0" i="0" u="none" strike="noStrike" cap="none" normalizeH="0" baseline="0" smtClean="0">
                <a:ln>
                  <a:noFill/>
                </a:ln>
                <a:solidFill>
                  <a:schemeClr val="tx1"/>
                </a:solidFill>
                <a:effectLst/>
                <a:latin typeface="Arial" pitchFamily="34" charset="0"/>
                <a:cs typeface="Arial" pitchFamily="34"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87" name="Rectangle 23"/>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88" name="Rectangle 24"/>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89" name="Rectangle 25"/>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91"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9292" name="Rectangle 28"/>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9296" name="Rectangle 32"/>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97" name="Rectangle 3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3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endParaRPr lang="es-EC"/>
          </a:p>
        </p:txBody>
      </p:sp>
      <p:sp>
        <p:nvSpPr>
          <p:cNvPr id="139302" name="Rectangle 38"/>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306"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endParaRPr lang="es-EC"/>
          </a:p>
        </p:txBody>
      </p:sp>
      <p:sp>
        <p:nvSpPr>
          <p:cNvPr id="139307" name="Rectangle 43"/>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42362"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43363" name="Picture 3"/>
          <p:cNvPicPr>
            <a:picLocks noChangeAspect="1" noChangeArrowheads="1"/>
          </p:cNvPicPr>
          <p:nvPr/>
        </p:nvPicPr>
        <p:blipFill>
          <a:blip r:embed="rId2"/>
          <a:srcRect/>
          <a:stretch>
            <a:fillRect/>
          </a:stretch>
        </p:blipFill>
        <p:spPr bwMode="auto">
          <a:xfrm>
            <a:off x="785786" y="1357299"/>
            <a:ext cx="7429552" cy="4429156"/>
          </a:xfrm>
          <a:prstGeom prst="rect">
            <a:avLst/>
          </a:prstGeom>
          <a:noFill/>
          <a:ln w="9525">
            <a:noFill/>
            <a:miter lim="800000"/>
            <a:headEnd/>
            <a:tailEnd/>
          </a:ln>
          <a:effectLst/>
        </p:spPr>
      </p:pic>
      <p:sp>
        <p:nvSpPr>
          <p:cNvPr id="145409" name="Rectangle 1"/>
          <p:cNvSpPr>
            <a:spLocks noChangeArrowheads="1"/>
          </p:cNvSpPr>
          <p:nvPr/>
        </p:nvSpPr>
        <p:spPr bwMode="auto">
          <a:xfrm>
            <a:off x="714348" y="5929330"/>
            <a:ext cx="3775393"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ANEXO</a:t>
            </a:r>
            <a:r>
              <a:rPr kumimoji="0" lang="es-EC" sz="11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s-EC"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 " ( C</a:t>
            </a:r>
            <a:r>
              <a:rPr kumimoji="0" lang="es-EC" sz="1100" b="1" i="0" u="none" strike="noStrike" cap="none" normalizeH="0" baseline="0" dirty="0" smtClean="0">
                <a:ln>
                  <a:noFill/>
                </a:ln>
                <a:solidFill>
                  <a:schemeClr val="tx1"/>
                </a:solidFill>
                <a:effectLst/>
                <a:latin typeface="Calibri"/>
                <a:ea typeface="Calibri" pitchFamily="34" charset="0"/>
                <a:cs typeface="Times New Roman" pitchFamily="18" charset="0"/>
              </a:rPr>
              <a:t>Á</a:t>
            </a:r>
            <a:r>
              <a:rPr kumimoji="0" lang="es-EC"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LCULO DE CURVAS CIRCULARES ).</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072066" y="44624"/>
            <a:ext cx="2592288" cy="476672"/>
          </a:xfrm>
          <a:prstGeom prst="rect">
            <a:avLst/>
          </a:prstGeom>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GEOMÉTRICO</a:t>
            </a:r>
            <a:endParaRPr lang="es-EC" sz="2500" dirty="0">
              <a:solidFill>
                <a:schemeClr val="bg1"/>
              </a:solidFill>
            </a:endParaRPr>
          </a:p>
        </p:txBody>
      </p:sp>
      <p:sp>
        <p:nvSpPr>
          <p:cNvPr id="3" name="2 Marcador de contenido"/>
          <p:cNvSpPr txBox="1">
            <a:spLocks/>
          </p:cNvSpPr>
          <p:nvPr/>
        </p:nvSpPr>
        <p:spPr>
          <a:xfrm>
            <a:off x="498623" y="566920"/>
            <a:ext cx="3644749" cy="57606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EC" sz="2500" b="1" dirty="0" smtClean="0">
                <a:solidFill>
                  <a:srgbClr val="C00000"/>
                </a:solidFill>
              </a:rPr>
              <a:t>CÁLCULO DE CURVAS CIRCULARES</a:t>
            </a:r>
          </a:p>
          <a:p>
            <a:pPr marL="0" indent="0" algn="ctr">
              <a:buFont typeface="Arial" pitchFamily="34" charset="0"/>
              <a:buNone/>
            </a:pPr>
            <a:endParaRPr lang="es-EC" dirty="0"/>
          </a:p>
        </p:txBody>
      </p:sp>
      <p:sp>
        <p:nvSpPr>
          <p:cNvPr id="13414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4149" name="Rectangle 5"/>
          <p:cNvSpPr>
            <a:spLocks noChangeArrowheads="1"/>
          </p:cNvSpPr>
          <p:nvPr/>
        </p:nvSpPr>
        <p:spPr bwMode="auto">
          <a:xfrm>
            <a:off x="0" y="1362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415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4152" name="Rectangle 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824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8244" name="Rectangle 4"/>
          <p:cNvSpPr>
            <a:spLocks noChangeArrowheads="1"/>
          </p:cNvSpPr>
          <p:nvPr/>
        </p:nvSpPr>
        <p:spPr bwMode="auto">
          <a:xfrm>
            <a:off x="0" y="723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8245" name="Rectangle 5"/>
          <p:cNvSpPr>
            <a:spLocks noChangeArrowheads="1"/>
          </p:cNvSpPr>
          <p:nvPr/>
        </p:nvSpPr>
        <p:spPr bwMode="auto">
          <a:xfrm>
            <a:off x="0" y="10001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9286" name="Rectangle 22"/>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Arial" pitchFamily="34" charset="0"/>
                <a:cs typeface="Arial" pitchFamily="34" charset="0"/>
              </a:rPr>
              <a:t/>
            </a:r>
            <a:br>
              <a:rPr kumimoji="0" lang="es-EC" sz="800" b="0" i="0" u="none" strike="noStrike" cap="none" normalizeH="0" baseline="0" smtClean="0">
                <a:ln>
                  <a:noFill/>
                </a:ln>
                <a:solidFill>
                  <a:schemeClr val="tx1"/>
                </a:solidFill>
                <a:effectLst/>
                <a:latin typeface="Arial" pitchFamily="34" charset="0"/>
                <a:cs typeface="Arial" pitchFamily="34"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87" name="Rectangle 23"/>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88" name="Rectangle 24"/>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89" name="Rectangle 25"/>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91"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9292" name="Rectangle 28"/>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9296" name="Rectangle 32"/>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97" name="Rectangle 3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3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endParaRPr lang="es-EC"/>
          </a:p>
        </p:txBody>
      </p:sp>
      <p:sp>
        <p:nvSpPr>
          <p:cNvPr id="139302" name="Rectangle 38"/>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306"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endParaRPr lang="es-EC"/>
          </a:p>
        </p:txBody>
      </p:sp>
      <p:sp>
        <p:nvSpPr>
          <p:cNvPr id="139307" name="Rectangle 43"/>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42362"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0" name="29 Tabla"/>
          <p:cNvGraphicFramePr>
            <a:graphicFrameLocks noGrp="1"/>
          </p:cNvGraphicFramePr>
          <p:nvPr/>
        </p:nvGraphicFramePr>
        <p:xfrm>
          <a:off x="1000100" y="1500174"/>
          <a:ext cx="7143800" cy="2103120"/>
        </p:xfrm>
        <a:graphic>
          <a:graphicData uri="http://schemas.openxmlformats.org/drawingml/2006/table">
            <a:tbl>
              <a:tblPr/>
              <a:tblGrid>
                <a:gridCol w="479622"/>
                <a:gridCol w="479622"/>
                <a:gridCol w="1370349"/>
                <a:gridCol w="1413172"/>
                <a:gridCol w="1739487"/>
                <a:gridCol w="856468"/>
                <a:gridCol w="805080"/>
              </a:tblGrid>
              <a:tr h="167883">
                <a:tc>
                  <a:txBody>
                    <a:bodyPr/>
                    <a:lstStyle/>
                    <a:p>
                      <a:pPr>
                        <a:lnSpc>
                          <a:spcPct val="115000"/>
                        </a:lnSpc>
                        <a:spcAft>
                          <a:spcPts val="0"/>
                        </a:spcAft>
                      </a:pPr>
                      <a:r>
                        <a:rPr lang="es-EC" sz="1000" b="1" dirty="0">
                          <a:solidFill>
                            <a:srgbClr val="000000"/>
                          </a:solidFill>
                          <a:latin typeface="Arial"/>
                          <a:ea typeface="Calibri"/>
                          <a:cs typeface="Times New Roman"/>
                        </a:rPr>
                        <a:t> </a:t>
                      </a:r>
                      <a:endParaRPr lang="es-EC" sz="1100" dirty="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C" sz="1000" b="1">
                          <a:solidFill>
                            <a:srgbClr val="000000"/>
                          </a:solidFill>
                          <a:latin typeface="Arial"/>
                          <a:ea typeface="Calibri"/>
                          <a:cs typeface="Times New Roman"/>
                        </a:rPr>
                        <a:t> </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latin typeface="Arial"/>
                          <a:ea typeface="Calibri"/>
                          <a:cs typeface="Times New Roman"/>
                        </a:rPr>
                        <a:t>Estación </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latin typeface="Arial"/>
                          <a:ea typeface="Calibri"/>
                          <a:cs typeface="Times New Roman"/>
                        </a:rPr>
                        <a:t>l(cuerda/curva)</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latin typeface="GreekC"/>
                          <a:ea typeface="Calibri"/>
                          <a:cs typeface="Times New Roman"/>
                        </a:rPr>
                        <a:t>g</a:t>
                      </a:r>
                      <a:r>
                        <a:rPr lang="es-EC" sz="1000" b="1">
                          <a:solidFill>
                            <a:srgbClr val="000000"/>
                          </a:solidFill>
                          <a:latin typeface="Arial"/>
                          <a:ea typeface="Calibri"/>
                          <a:cs typeface="Times New Roman"/>
                        </a:rPr>
                        <a:t>(Ang. Sub.)</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latin typeface="Arial"/>
                          <a:ea typeface="Calibri"/>
                          <a:cs typeface="Times New Roman"/>
                        </a:rPr>
                        <a:t>X</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latin typeface="Arial"/>
                          <a:ea typeface="Calibri"/>
                          <a:cs typeface="Times New Roman"/>
                        </a:rPr>
                        <a:t>Y</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47097">
                <a:tc>
                  <a:txBody>
                    <a:bodyPr/>
                    <a:lstStyle/>
                    <a:p>
                      <a:pPr algn="ctr">
                        <a:lnSpc>
                          <a:spcPct val="115000"/>
                        </a:lnSpc>
                        <a:spcAft>
                          <a:spcPts val="0"/>
                        </a:spcAft>
                      </a:pPr>
                      <a:r>
                        <a:rPr lang="es-EC" sz="1000" b="1">
                          <a:solidFill>
                            <a:srgbClr val="000000"/>
                          </a:solidFill>
                          <a:latin typeface="Arial"/>
                          <a:ea typeface="Calibri"/>
                          <a:cs typeface="Times New Roman"/>
                        </a:rPr>
                        <a:t>Pc</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Dm</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000,00</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es-EC" sz="1000">
                          <a:solidFill>
                            <a:srgbClr val="000000"/>
                          </a:solidFill>
                          <a:latin typeface="Arial"/>
                          <a:ea typeface="Calibri"/>
                          <a:cs typeface="Times New Roman"/>
                        </a:rPr>
                        <a:t> </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es-EC" sz="1000">
                          <a:solidFill>
                            <a:srgbClr val="000000"/>
                          </a:solidFill>
                          <a:latin typeface="Arial"/>
                          <a:ea typeface="Calibri"/>
                          <a:cs typeface="Times New Roman"/>
                        </a:rPr>
                        <a:t> </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es-EC" sz="1000">
                          <a:solidFill>
                            <a:srgbClr val="000000"/>
                          </a:solidFill>
                          <a:latin typeface="Arial"/>
                          <a:ea typeface="Calibri"/>
                          <a:cs typeface="Times New Roman"/>
                        </a:rPr>
                        <a:t> </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es-EC" sz="1000">
                          <a:solidFill>
                            <a:srgbClr val="000000"/>
                          </a:solidFill>
                          <a:latin typeface="Arial"/>
                          <a:ea typeface="Calibri"/>
                          <a:cs typeface="Times New Roman"/>
                        </a:rPr>
                        <a:t> </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147097">
                <a:tc>
                  <a:txBody>
                    <a:bodyPr/>
                    <a:lstStyle/>
                    <a:p>
                      <a:pPr algn="ctr">
                        <a:lnSpc>
                          <a:spcPct val="115000"/>
                        </a:lnSpc>
                        <a:spcAft>
                          <a:spcPts val="0"/>
                        </a:spcAft>
                      </a:pPr>
                      <a:r>
                        <a:rPr lang="es-EC" sz="1000" b="1">
                          <a:solidFill>
                            <a:srgbClr val="000000"/>
                          </a:solidFill>
                          <a:latin typeface="Arial"/>
                          <a:ea typeface="Calibri"/>
                          <a:cs typeface="Times New Roman"/>
                        </a:rPr>
                        <a:t>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Dm</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010,00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10,00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4,98</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9,99</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0,43</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147097">
                <a:tc>
                  <a:txBody>
                    <a:bodyPr/>
                    <a:lstStyle/>
                    <a:p>
                      <a:pPr algn="ctr">
                        <a:lnSpc>
                          <a:spcPct val="115000"/>
                        </a:lnSpc>
                        <a:spcAft>
                          <a:spcPts val="0"/>
                        </a:spcAft>
                      </a:pPr>
                      <a:r>
                        <a:rPr lang="es-EC" sz="1000" b="1">
                          <a:solidFill>
                            <a:srgbClr val="000000"/>
                          </a:solidFill>
                          <a:latin typeface="Arial"/>
                          <a:ea typeface="Calibri"/>
                          <a:cs typeface="Times New Roman"/>
                        </a:rPr>
                        <a:t>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Dm</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020,00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20,00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9,96</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19,90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1,73</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147097">
                <a:tc>
                  <a:txBody>
                    <a:bodyPr/>
                    <a:lstStyle/>
                    <a:p>
                      <a:pPr algn="ctr">
                        <a:lnSpc>
                          <a:spcPct val="115000"/>
                        </a:lnSpc>
                        <a:spcAft>
                          <a:spcPts val="0"/>
                        </a:spcAft>
                      </a:pPr>
                      <a:r>
                        <a:rPr lang="es-EC" sz="1000" b="1">
                          <a:solidFill>
                            <a:srgbClr val="000000"/>
                          </a:solidFill>
                          <a:latin typeface="Arial"/>
                          <a:ea typeface="Calibri"/>
                          <a:cs typeface="Times New Roman"/>
                        </a:rPr>
                        <a:t>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Dm</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030,00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30,00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14,95</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29,66</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3,89</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147097">
                <a:tc>
                  <a:txBody>
                    <a:bodyPr/>
                    <a:lstStyle/>
                    <a:p>
                      <a:pPr algn="ctr">
                        <a:lnSpc>
                          <a:spcPct val="115000"/>
                        </a:lnSpc>
                        <a:spcAft>
                          <a:spcPts val="0"/>
                        </a:spcAft>
                      </a:pPr>
                      <a:r>
                        <a:rPr lang="es-EC" sz="1000" b="1">
                          <a:solidFill>
                            <a:srgbClr val="000000"/>
                          </a:solidFill>
                          <a:latin typeface="Arial"/>
                          <a:ea typeface="Calibri"/>
                          <a:cs typeface="Times New Roman"/>
                        </a:rPr>
                        <a:t>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Dm</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040,00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40,00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19,93</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39,20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6,89</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147097">
                <a:tc>
                  <a:txBody>
                    <a:bodyPr/>
                    <a:lstStyle/>
                    <a:p>
                      <a:pPr algn="ctr">
                        <a:lnSpc>
                          <a:spcPct val="115000"/>
                        </a:lnSpc>
                        <a:spcAft>
                          <a:spcPts val="0"/>
                        </a:spcAft>
                      </a:pPr>
                      <a:r>
                        <a:rPr lang="es-EC" sz="1000" b="1">
                          <a:solidFill>
                            <a:srgbClr val="000000"/>
                          </a:solidFill>
                          <a:latin typeface="Arial"/>
                          <a:ea typeface="Calibri"/>
                          <a:cs typeface="Times New Roman"/>
                        </a:rPr>
                        <a:t>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Dm</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050,00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50,00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24,91</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48,44</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10,70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147097">
                <a:tc>
                  <a:txBody>
                    <a:bodyPr/>
                    <a:lstStyle/>
                    <a:p>
                      <a:pPr algn="ctr">
                        <a:lnSpc>
                          <a:spcPct val="115000"/>
                        </a:lnSpc>
                        <a:spcAft>
                          <a:spcPts val="0"/>
                        </a:spcAft>
                      </a:pPr>
                      <a:r>
                        <a:rPr lang="es-EC" sz="1000" b="1">
                          <a:solidFill>
                            <a:srgbClr val="000000"/>
                          </a:solidFill>
                          <a:latin typeface="Arial"/>
                          <a:ea typeface="Calibri"/>
                          <a:cs typeface="Times New Roman"/>
                        </a:rPr>
                        <a:t>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Dm</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060,00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60,00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29,89</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57,31</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15,30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147097">
                <a:tc>
                  <a:txBody>
                    <a:bodyPr/>
                    <a:lstStyle/>
                    <a:p>
                      <a:pPr algn="ctr">
                        <a:lnSpc>
                          <a:spcPct val="115000"/>
                        </a:lnSpc>
                        <a:spcAft>
                          <a:spcPts val="0"/>
                        </a:spcAft>
                      </a:pPr>
                      <a:r>
                        <a:rPr lang="es-EC" sz="1000" b="1">
                          <a:solidFill>
                            <a:srgbClr val="000000"/>
                          </a:solidFill>
                          <a:latin typeface="Arial"/>
                          <a:ea typeface="Calibri"/>
                          <a:cs typeface="Times New Roman"/>
                        </a:rPr>
                        <a:t>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Dm</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070,00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70,00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34,88</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65,76</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20,65</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147097">
                <a:tc>
                  <a:txBody>
                    <a:bodyPr/>
                    <a:lstStyle/>
                    <a:p>
                      <a:pPr algn="ctr">
                        <a:lnSpc>
                          <a:spcPct val="115000"/>
                        </a:lnSpc>
                        <a:spcAft>
                          <a:spcPts val="0"/>
                        </a:spcAft>
                      </a:pPr>
                      <a:r>
                        <a:rPr lang="es-EC" sz="1000" b="1">
                          <a:solidFill>
                            <a:srgbClr val="000000"/>
                          </a:solidFill>
                          <a:latin typeface="Arial"/>
                          <a:ea typeface="Calibri"/>
                          <a:cs typeface="Times New Roman"/>
                        </a:rPr>
                        <a:t>Cc</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Dm</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078,93</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147097">
                <a:tc>
                  <a:txBody>
                    <a:bodyPr/>
                    <a:lstStyle/>
                    <a:p>
                      <a:pPr algn="ctr">
                        <a:lnSpc>
                          <a:spcPct val="115000"/>
                        </a:lnSpc>
                        <a:spcAft>
                          <a:spcPts val="0"/>
                        </a:spcAft>
                      </a:pPr>
                      <a:r>
                        <a:rPr lang="es-EC" sz="1000" b="1">
                          <a:solidFill>
                            <a:srgbClr val="000000"/>
                          </a:solidFill>
                          <a:latin typeface="Arial"/>
                          <a:ea typeface="Calibri"/>
                          <a:cs typeface="Times New Roman"/>
                        </a:rPr>
                        <a:t>Cc</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Dm</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078,93</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147097">
                <a:tc>
                  <a:txBody>
                    <a:bodyPr/>
                    <a:lstStyle/>
                    <a:p>
                      <a:pPr algn="ctr">
                        <a:lnSpc>
                          <a:spcPct val="115000"/>
                        </a:lnSpc>
                        <a:spcAft>
                          <a:spcPts val="0"/>
                        </a:spcAft>
                      </a:pPr>
                      <a:r>
                        <a:rPr lang="es-EC" sz="1000" b="1">
                          <a:solidFill>
                            <a:srgbClr val="000000"/>
                          </a:solidFill>
                          <a:latin typeface="Arial"/>
                          <a:ea typeface="Calibri"/>
                          <a:cs typeface="Times New Roman"/>
                        </a:rPr>
                        <a:t>Cc</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Dm</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000" b="1" dirty="0">
                          <a:solidFill>
                            <a:srgbClr val="000000"/>
                          </a:solidFill>
                          <a:latin typeface="Arial"/>
                          <a:ea typeface="Calibri"/>
                          <a:cs typeface="Times New Roman"/>
                        </a:rPr>
                        <a:t>078,93</a:t>
                      </a:r>
                      <a:endParaRPr lang="es-EC" sz="1100" dirty="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0,00</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000" b="1" dirty="0">
                          <a:solidFill>
                            <a:srgbClr val="000000"/>
                          </a:solidFill>
                          <a:latin typeface="Arial"/>
                          <a:ea typeface="Calibri"/>
                          <a:cs typeface="Times New Roman"/>
                        </a:rPr>
                        <a:t>0,00</a:t>
                      </a:r>
                      <a:endParaRPr lang="es-EC" sz="1100" dirty="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0,00</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000" b="1" dirty="0">
                          <a:solidFill>
                            <a:srgbClr val="000000"/>
                          </a:solidFill>
                          <a:latin typeface="Arial"/>
                          <a:ea typeface="Calibri"/>
                          <a:cs typeface="Times New Roman"/>
                        </a:rPr>
                        <a:t>0,00</a:t>
                      </a:r>
                      <a:endParaRPr lang="es-EC" sz="1100" dirty="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31" name="2 Marcador de contenido"/>
          <p:cNvSpPr txBox="1">
            <a:spLocks/>
          </p:cNvSpPr>
          <p:nvPr/>
        </p:nvSpPr>
        <p:spPr>
          <a:xfrm>
            <a:off x="3214678" y="1000108"/>
            <a:ext cx="3500462" cy="3571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None/>
            </a:pPr>
            <a:r>
              <a:rPr lang="es-EC" sz="1800" b="1" dirty="0" smtClean="0"/>
              <a:t>Curva Horizontal de PC a CC</a:t>
            </a:r>
            <a:endParaRPr lang="es-EC" sz="1800" b="1" dirty="0"/>
          </a:p>
        </p:txBody>
      </p:sp>
      <p:graphicFrame>
        <p:nvGraphicFramePr>
          <p:cNvPr id="32" name="31 Tabla"/>
          <p:cNvGraphicFramePr>
            <a:graphicFrameLocks noGrp="1"/>
          </p:cNvGraphicFramePr>
          <p:nvPr/>
        </p:nvGraphicFramePr>
        <p:xfrm>
          <a:off x="1000100" y="4214818"/>
          <a:ext cx="7072363" cy="2127885"/>
        </p:xfrm>
        <a:graphic>
          <a:graphicData uri="http://schemas.openxmlformats.org/drawingml/2006/table">
            <a:tbl>
              <a:tblPr/>
              <a:tblGrid>
                <a:gridCol w="523316"/>
                <a:gridCol w="523316"/>
                <a:gridCol w="1350493"/>
                <a:gridCol w="1392696"/>
                <a:gridCol w="1645069"/>
                <a:gridCol w="844058"/>
                <a:gridCol w="793415"/>
              </a:tblGrid>
              <a:tr h="200025">
                <a:tc>
                  <a:txBody>
                    <a:bodyPr/>
                    <a:lstStyle/>
                    <a:p>
                      <a:pPr algn="ctr">
                        <a:lnSpc>
                          <a:spcPct val="115000"/>
                        </a:lnSpc>
                        <a:spcAft>
                          <a:spcPts val="0"/>
                        </a:spcAft>
                      </a:pPr>
                      <a:r>
                        <a:rPr lang="es-EC" sz="1000" b="1" dirty="0">
                          <a:solidFill>
                            <a:srgbClr val="000000"/>
                          </a:solidFill>
                          <a:latin typeface="Arial"/>
                          <a:ea typeface="Calibri"/>
                          <a:cs typeface="Times New Roman"/>
                        </a:rPr>
                        <a:t> </a:t>
                      </a:r>
                      <a:endParaRPr lang="es-EC" sz="1100" dirty="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latin typeface="Arial"/>
                          <a:ea typeface="Calibri"/>
                          <a:cs typeface="Times New Roman"/>
                        </a:rPr>
                        <a:t> </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latin typeface="Arial"/>
                          <a:ea typeface="Calibri"/>
                          <a:cs typeface="Times New Roman"/>
                        </a:rPr>
                        <a:t>Estación </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latin typeface="Arial"/>
                          <a:ea typeface="Calibri"/>
                          <a:cs typeface="Times New Roman"/>
                        </a:rPr>
                        <a:t>l(cuerda/curva)</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latin typeface="GreekC"/>
                          <a:ea typeface="Calibri"/>
                          <a:cs typeface="Times New Roman"/>
                        </a:rPr>
                        <a:t>g</a:t>
                      </a:r>
                      <a:r>
                        <a:rPr lang="es-EC" sz="1000" b="1">
                          <a:solidFill>
                            <a:srgbClr val="000000"/>
                          </a:solidFill>
                          <a:latin typeface="Arial"/>
                          <a:ea typeface="Calibri"/>
                          <a:cs typeface="Times New Roman"/>
                        </a:rPr>
                        <a:t>(Ang. Sub.)</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latin typeface="Arial"/>
                          <a:ea typeface="Calibri"/>
                          <a:cs typeface="Times New Roman"/>
                        </a:rPr>
                        <a:t>X</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latin typeface="Arial"/>
                          <a:ea typeface="Calibri"/>
                          <a:cs typeface="Times New Roman"/>
                        </a:rPr>
                        <a:t>Y</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61925">
                <a:tc>
                  <a:txBody>
                    <a:bodyPr/>
                    <a:lstStyle/>
                    <a:p>
                      <a:pPr algn="ctr">
                        <a:lnSpc>
                          <a:spcPct val="115000"/>
                        </a:lnSpc>
                        <a:spcAft>
                          <a:spcPts val="0"/>
                        </a:spcAft>
                      </a:pPr>
                      <a:r>
                        <a:rPr lang="es-EC" sz="1000" b="1">
                          <a:solidFill>
                            <a:srgbClr val="000000"/>
                          </a:solidFill>
                          <a:latin typeface="Arial"/>
                          <a:ea typeface="Calibri"/>
                          <a:cs typeface="Times New Roman"/>
                        </a:rPr>
                        <a:t>Pt</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Dm</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157,86</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es-EC" sz="1000" b="1">
                          <a:solidFill>
                            <a:srgbClr val="000000"/>
                          </a:solidFill>
                          <a:latin typeface="Arial"/>
                          <a:ea typeface="Calibri"/>
                          <a:cs typeface="Times New Roman"/>
                        </a:rPr>
                        <a:t> </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es-EC" sz="1000" b="1">
                          <a:solidFill>
                            <a:srgbClr val="000000"/>
                          </a:solidFill>
                          <a:latin typeface="Arial"/>
                          <a:ea typeface="Calibri"/>
                          <a:cs typeface="Times New Roman"/>
                        </a:rPr>
                        <a:t> </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es-EC" sz="1000" b="1">
                          <a:solidFill>
                            <a:srgbClr val="000000"/>
                          </a:solidFill>
                          <a:latin typeface="Arial"/>
                          <a:ea typeface="Calibri"/>
                          <a:cs typeface="Times New Roman"/>
                        </a:rPr>
                        <a:t> </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es-EC" sz="1000" b="1">
                          <a:solidFill>
                            <a:srgbClr val="000000"/>
                          </a:solidFill>
                          <a:latin typeface="Arial"/>
                          <a:ea typeface="Calibri"/>
                          <a:cs typeface="Times New Roman"/>
                        </a:rPr>
                        <a:t> </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161925">
                <a:tc>
                  <a:txBody>
                    <a:bodyPr/>
                    <a:lstStyle/>
                    <a:p>
                      <a:pPr algn="ctr">
                        <a:lnSpc>
                          <a:spcPct val="115000"/>
                        </a:lnSpc>
                        <a:spcAft>
                          <a:spcPts val="0"/>
                        </a:spcAft>
                      </a:pPr>
                      <a:r>
                        <a:rPr lang="es-EC" sz="1000" b="1">
                          <a:solidFill>
                            <a:srgbClr val="000000"/>
                          </a:solidFill>
                          <a:latin typeface="Arial"/>
                          <a:ea typeface="Calibri"/>
                          <a:cs typeface="Times New Roman"/>
                        </a:rPr>
                        <a:t>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Dm</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150,00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7,86</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3,91</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7,85</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0,27</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161925">
                <a:tc>
                  <a:txBody>
                    <a:bodyPr/>
                    <a:lstStyle/>
                    <a:p>
                      <a:pPr algn="ctr">
                        <a:lnSpc>
                          <a:spcPct val="115000"/>
                        </a:lnSpc>
                        <a:spcAft>
                          <a:spcPts val="0"/>
                        </a:spcAft>
                      </a:pPr>
                      <a:r>
                        <a:rPr lang="es-EC" sz="1000" b="1">
                          <a:solidFill>
                            <a:srgbClr val="000000"/>
                          </a:solidFill>
                          <a:latin typeface="Arial"/>
                          <a:ea typeface="Calibri"/>
                          <a:cs typeface="Times New Roman"/>
                        </a:rPr>
                        <a:t>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Dm</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140,00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17,86</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8,90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17,79</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1,38</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161925">
                <a:tc>
                  <a:txBody>
                    <a:bodyPr/>
                    <a:lstStyle/>
                    <a:p>
                      <a:pPr algn="ctr">
                        <a:lnSpc>
                          <a:spcPct val="115000"/>
                        </a:lnSpc>
                        <a:spcAft>
                          <a:spcPts val="0"/>
                        </a:spcAft>
                      </a:pPr>
                      <a:r>
                        <a:rPr lang="es-EC" sz="1000" b="1">
                          <a:solidFill>
                            <a:srgbClr val="000000"/>
                          </a:solidFill>
                          <a:latin typeface="Arial"/>
                          <a:ea typeface="Calibri"/>
                          <a:cs typeface="Times New Roman"/>
                        </a:rPr>
                        <a:t>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Dm</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130,00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27,86</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13,88</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27,59</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3,36</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161925">
                <a:tc>
                  <a:txBody>
                    <a:bodyPr/>
                    <a:lstStyle/>
                    <a:p>
                      <a:pPr algn="ctr">
                        <a:lnSpc>
                          <a:spcPct val="115000"/>
                        </a:lnSpc>
                        <a:spcAft>
                          <a:spcPts val="0"/>
                        </a:spcAft>
                      </a:pPr>
                      <a:r>
                        <a:rPr lang="es-EC" sz="1000" b="1">
                          <a:solidFill>
                            <a:srgbClr val="000000"/>
                          </a:solidFill>
                          <a:latin typeface="Arial"/>
                          <a:ea typeface="Calibri"/>
                          <a:cs typeface="Times New Roman"/>
                        </a:rPr>
                        <a:t>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Dm</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120,00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37,86</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18,86</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37,18</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6,17</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161925">
                <a:tc>
                  <a:txBody>
                    <a:bodyPr/>
                    <a:lstStyle/>
                    <a:p>
                      <a:pPr algn="ctr">
                        <a:lnSpc>
                          <a:spcPct val="115000"/>
                        </a:lnSpc>
                        <a:spcAft>
                          <a:spcPts val="0"/>
                        </a:spcAft>
                      </a:pPr>
                      <a:r>
                        <a:rPr lang="es-EC" sz="1000" b="1">
                          <a:solidFill>
                            <a:srgbClr val="000000"/>
                          </a:solidFill>
                          <a:latin typeface="Arial"/>
                          <a:ea typeface="Calibri"/>
                          <a:cs typeface="Times New Roman"/>
                        </a:rPr>
                        <a:t>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Dm</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110,00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47,86</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23,84</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46,49</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9,81</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161925">
                <a:tc>
                  <a:txBody>
                    <a:bodyPr/>
                    <a:lstStyle/>
                    <a:p>
                      <a:pPr algn="ctr">
                        <a:lnSpc>
                          <a:spcPct val="115000"/>
                        </a:lnSpc>
                        <a:spcAft>
                          <a:spcPts val="0"/>
                        </a:spcAft>
                      </a:pPr>
                      <a:r>
                        <a:rPr lang="es-EC" sz="1000" b="1">
                          <a:solidFill>
                            <a:srgbClr val="000000"/>
                          </a:solidFill>
                          <a:latin typeface="Arial"/>
                          <a:ea typeface="Calibri"/>
                          <a:cs typeface="Times New Roman"/>
                        </a:rPr>
                        <a:t>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Dm</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100,00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57,86</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28,83</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55,45</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14,25</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161925">
                <a:tc>
                  <a:txBody>
                    <a:bodyPr/>
                    <a:lstStyle/>
                    <a:p>
                      <a:pPr algn="ctr">
                        <a:lnSpc>
                          <a:spcPct val="115000"/>
                        </a:lnSpc>
                        <a:spcAft>
                          <a:spcPts val="0"/>
                        </a:spcAft>
                      </a:pPr>
                      <a:r>
                        <a:rPr lang="es-EC" sz="1000" b="1">
                          <a:solidFill>
                            <a:srgbClr val="000000"/>
                          </a:solidFill>
                          <a:latin typeface="Arial"/>
                          <a:ea typeface="Calibri"/>
                          <a:cs typeface="Times New Roman"/>
                        </a:rPr>
                        <a:t>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Dm</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090,00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67,86</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33,81</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63,99</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19,45</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161925">
                <a:tc>
                  <a:txBody>
                    <a:bodyPr/>
                    <a:lstStyle/>
                    <a:p>
                      <a:pPr algn="ctr">
                        <a:lnSpc>
                          <a:spcPct val="115000"/>
                        </a:lnSpc>
                        <a:spcAft>
                          <a:spcPts val="0"/>
                        </a:spcAft>
                      </a:pPr>
                      <a:r>
                        <a:rPr lang="es-EC" sz="1000" b="1">
                          <a:solidFill>
                            <a:srgbClr val="000000"/>
                          </a:solidFill>
                          <a:latin typeface="Arial"/>
                          <a:ea typeface="Calibri"/>
                          <a:cs typeface="Times New Roman"/>
                        </a:rPr>
                        <a:t>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Dm</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080,00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77,86</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38,79</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72,04</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25,36</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161925">
                <a:tc>
                  <a:txBody>
                    <a:bodyPr/>
                    <a:lstStyle/>
                    <a:p>
                      <a:pPr algn="ctr">
                        <a:lnSpc>
                          <a:spcPct val="115000"/>
                        </a:lnSpc>
                        <a:spcAft>
                          <a:spcPts val="0"/>
                        </a:spcAft>
                      </a:pPr>
                      <a:r>
                        <a:rPr lang="es-EC" sz="1000" b="1">
                          <a:solidFill>
                            <a:srgbClr val="000000"/>
                          </a:solidFill>
                          <a:latin typeface="Arial"/>
                          <a:ea typeface="Calibri"/>
                          <a:cs typeface="Times New Roman"/>
                        </a:rPr>
                        <a:t>Cc</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Dm</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078,93</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78,93</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39,32</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72,88</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b="1">
                          <a:solidFill>
                            <a:srgbClr val="000000"/>
                          </a:solidFill>
                          <a:latin typeface="Arial"/>
                          <a:ea typeface="Calibri"/>
                          <a:cs typeface="Times New Roman"/>
                        </a:rPr>
                        <a:t>26,04</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161925">
                <a:tc>
                  <a:txBody>
                    <a:bodyPr/>
                    <a:lstStyle/>
                    <a:p>
                      <a:pPr algn="ctr">
                        <a:lnSpc>
                          <a:spcPct val="115000"/>
                        </a:lnSpc>
                        <a:spcAft>
                          <a:spcPts val="0"/>
                        </a:spcAft>
                      </a:pPr>
                      <a:r>
                        <a:rPr lang="es-EC" sz="1000" b="1">
                          <a:solidFill>
                            <a:srgbClr val="000000"/>
                          </a:solidFill>
                          <a:latin typeface="Arial"/>
                          <a:ea typeface="Calibri"/>
                          <a:cs typeface="Times New Roman"/>
                        </a:rPr>
                        <a:t>Cc</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Dm</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078,93</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0,00</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000" b="1" dirty="0">
                          <a:solidFill>
                            <a:srgbClr val="000000"/>
                          </a:solidFill>
                          <a:latin typeface="Arial"/>
                          <a:ea typeface="Calibri"/>
                          <a:cs typeface="Times New Roman"/>
                        </a:rPr>
                        <a:t>0,00</a:t>
                      </a:r>
                      <a:endParaRPr lang="es-EC" sz="1100" dirty="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000" b="1">
                          <a:solidFill>
                            <a:srgbClr val="000000"/>
                          </a:solidFill>
                          <a:latin typeface="Arial"/>
                          <a:ea typeface="Calibri"/>
                          <a:cs typeface="Times New Roman"/>
                        </a:rPr>
                        <a:t>0,00</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000" b="1" dirty="0">
                          <a:solidFill>
                            <a:srgbClr val="000000"/>
                          </a:solidFill>
                          <a:latin typeface="Arial"/>
                          <a:ea typeface="Calibri"/>
                          <a:cs typeface="Times New Roman"/>
                        </a:rPr>
                        <a:t>0,00</a:t>
                      </a:r>
                      <a:endParaRPr lang="es-EC" sz="1100" dirty="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33" name="2 Marcador de contenido"/>
          <p:cNvSpPr txBox="1">
            <a:spLocks/>
          </p:cNvSpPr>
          <p:nvPr/>
        </p:nvSpPr>
        <p:spPr>
          <a:xfrm>
            <a:off x="3143240" y="3714752"/>
            <a:ext cx="3500462" cy="3571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None/>
            </a:pPr>
            <a:r>
              <a:rPr lang="es-EC" sz="1800" b="1" dirty="0" smtClean="0"/>
              <a:t>Curva Horizontal de Pt a CC</a:t>
            </a:r>
            <a:endParaRPr lang="es-EC"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randombar(horizontal)">
                                      <p:cBhvr>
                                        <p:cTn id="11" dur="500"/>
                                        <p:tgtEl>
                                          <p:spTgt spid="3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randombar(horizontal)">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072066" y="44624"/>
            <a:ext cx="2592288" cy="476672"/>
          </a:xfrm>
          <a:prstGeom prst="rect">
            <a:avLst/>
          </a:prstGeom>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GEOMÉTRICO</a:t>
            </a:r>
            <a:endParaRPr lang="es-EC" sz="2500" dirty="0">
              <a:solidFill>
                <a:schemeClr val="bg1"/>
              </a:solidFill>
            </a:endParaRPr>
          </a:p>
        </p:txBody>
      </p:sp>
      <p:sp>
        <p:nvSpPr>
          <p:cNvPr id="3" name="2 Marcador de contenido"/>
          <p:cNvSpPr txBox="1">
            <a:spLocks/>
          </p:cNvSpPr>
          <p:nvPr/>
        </p:nvSpPr>
        <p:spPr>
          <a:xfrm>
            <a:off x="498623" y="852672"/>
            <a:ext cx="7216649" cy="57606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EC" sz="2500" b="1" dirty="0" smtClean="0">
                <a:solidFill>
                  <a:srgbClr val="C00000"/>
                </a:solidFill>
              </a:rPr>
              <a:t>Tangentes Intermedias Mínimas entre Curvas Circulares</a:t>
            </a:r>
          </a:p>
          <a:p>
            <a:pPr marL="0" indent="0" algn="ctr">
              <a:buFont typeface="Arial" pitchFamily="34" charset="0"/>
              <a:buNone/>
            </a:pPr>
            <a:endParaRPr lang="es-EC" dirty="0"/>
          </a:p>
        </p:txBody>
      </p:sp>
      <p:sp>
        <p:nvSpPr>
          <p:cNvPr id="13414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4149" name="Rectangle 5"/>
          <p:cNvSpPr>
            <a:spLocks noChangeArrowheads="1"/>
          </p:cNvSpPr>
          <p:nvPr/>
        </p:nvSpPr>
        <p:spPr bwMode="auto">
          <a:xfrm>
            <a:off x="0" y="1362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415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4152" name="Rectangle 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824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8244" name="Rectangle 4"/>
          <p:cNvSpPr>
            <a:spLocks noChangeArrowheads="1"/>
          </p:cNvSpPr>
          <p:nvPr/>
        </p:nvSpPr>
        <p:spPr bwMode="auto">
          <a:xfrm>
            <a:off x="0" y="723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8245" name="Rectangle 5"/>
          <p:cNvSpPr>
            <a:spLocks noChangeArrowheads="1"/>
          </p:cNvSpPr>
          <p:nvPr/>
        </p:nvSpPr>
        <p:spPr bwMode="auto">
          <a:xfrm>
            <a:off x="0" y="10001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9286" name="Rectangle 22"/>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Arial" pitchFamily="34" charset="0"/>
                <a:cs typeface="Arial" pitchFamily="34" charset="0"/>
              </a:rPr>
              <a:t/>
            </a:r>
            <a:br>
              <a:rPr kumimoji="0" lang="es-EC" sz="800" b="0" i="0" u="none" strike="noStrike" cap="none" normalizeH="0" baseline="0" smtClean="0">
                <a:ln>
                  <a:noFill/>
                </a:ln>
                <a:solidFill>
                  <a:schemeClr val="tx1"/>
                </a:solidFill>
                <a:effectLst/>
                <a:latin typeface="Arial" pitchFamily="34" charset="0"/>
                <a:cs typeface="Arial" pitchFamily="34"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87" name="Rectangle 23"/>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88" name="Rectangle 24"/>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89" name="Rectangle 25"/>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91"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9292" name="Rectangle 28"/>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9296" name="Rectangle 32"/>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97" name="Rectangle 3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3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endParaRPr lang="es-EC"/>
          </a:p>
        </p:txBody>
      </p:sp>
      <p:sp>
        <p:nvSpPr>
          <p:cNvPr id="139302" name="Rectangle 38"/>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306"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endParaRPr lang="es-EC"/>
          </a:p>
        </p:txBody>
      </p:sp>
      <p:sp>
        <p:nvSpPr>
          <p:cNvPr id="139307" name="Rectangle 43"/>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42362"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4" name="Rectangle 1"/>
          <p:cNvSpPr>
            <a:spLocks noChangeArrowheads="1"/>
          </p:cNvSpPr>
          <p:nvPr/>
        </p:nvSpPr>
        <p:spPr bwMode="auto">
          <a:xfrm>
            <a:off x="571472" y="1242941"/>
            <a:ext cx="764386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es-EC" sz="2000" b="0" i="0" u="none" strike="noStrike" cap="none" normalizeH="0" baseline="0" dirty="0" smtClean="0">
                <a:ln>
                  <a:noFill/>
                </a:ln>
                <a:solidFill>
                  <a:schemeClr val="tx1"/>
                </a:solidFill>
                <a:effectLst/>
                <a:latin typeface="Arial" pitchFamily="34" charset="0"/>
                <a:cs typeface="Arial" pitchFamily="34" charset="0"/>
              </a:rPr>
              <a:t> Dar</a:t>
            </a:r>
            <a:r>
              <a:rPr kumimoji="0" lang="es-EC" sz="2000" b="0" i="0" u="none" strike="noStrike" cap="none" normalizeH="0" dirty="0" smtClean="0">
                <a:ln>
                  <a:noFill/>
                </a:ln>
                <a:solidFill>
                  <a:schemeClr val="tx1"/>
                </a:solidFill>
                <a:effectLst/>
                <a:latin typeface="Arial" pitchFamily="34" charset="0"/>
                <a:cs typeface="Arial" pitchFamily="34" charset="0"/>
              </a:rPr>
              <a:t> seguridad y confortabilidad al usuario.</a:t>
            </a:r>
            <a:r>
              <a:rPr kumimoji="0" lang="es-EC" sz="20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es-EC" sz="2000" b="0" i="0" u="none" strike="noStrike" cap="none" normalizeH="0" baseline="0" dirty="0" smtClean="0">
                <a:ln>
                  <a:noFill/>
                </a:ln>
                <a:solidFill>
                  <a:schemeClr val="tx1"/>
                </a:solidFill>
                <a:effectLst/>
                <a:latin typeface="Arial" pitchFamily="34" charset="0"/>
                <a:cs typeface="Arial" pitchFamily="34" charset="0"/>
              </a:rPr>
              <a:t> Unir dos curvas verticales consecutivas.</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endParaRPr lang="es-EC" sz="20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tabLst/>
            </a:pP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46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4643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214678" y="2071678"/>
            <a:ext cx="2509489" cy="500066"/>
          </a:xfrm>
          <a:prstGeom prst="rect">
            <a:avLst/>
          </a:prstGeom>
          <a:noFill/>
        </p:spPr>
      </p:pic>
      <p:sp>
        <p:nvSpPr>
          <p:cNvPr id="146435" name="Rectangle 3"/>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4643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46436" name="Object 4"/>
          <p:cNvGraphicFramePr>
            <a:graphicFrameLocks noChangeAspect="1"/>
          </p:cNvGraphicFramePr>
          <p:nvPr/>
        </p:nvGraphicFramePr>
        <p:xfrm>
          <a:off x="857224" y="2928934"/>
          <a:ext cx="3214710" cy="1905000"/>
        </p:xfrm>
        <a:graphic>
          <a:graphicData uri="http://schemas.openxmlformats.org/presentationml/2006/ole">
            <p:oleObj spid="_x0000_s146436" name="AutoCAD Drawing" r:id="rId4" imgW="12230100" imgH="4991100" progId="AutoCAD.Drawing.18">
              <p:embed/>
            </p:oleObj>
          </a:graphicData>
        </a:graphic>
      </p:graphicFrame>
      <p:graphicFrame>
        <p:nvGraphicFramePr>
          <p:cNvPr id="36" name="35 Tabla"/>
          <p:cNvGraphicFramePr>
            <a:graphicFrameLocks noGrp="1"/>
          </p:cNvGraphicFramePr>
          <p:nvPr/>
        </p:nvGraphicFramePr>
        <p:xfrm>
          <a:off x="4429124" y="3286124"/>
          <a:ext cx="3571903" cy="2194560"/>
        </p:xfrm>
        <a:graphic>
          <a:graphicData uri="http://schemas.openxmlformats.org/drawingml/2006/table">
            <a:tbl>
              <a:tblPr/>
              <a:tblGrid>
                <a:gridCol w="826167"/>
                <a:gridCol w="686434"/>
                <a:gridCol w="686434"/>
                <a:gridCol w="686434"/>
                <a:gridCol w="686434"/>
              </a:tblGrid>
              <a:tr h="0">
                <a:tc rowSpan="2">
                  <a:txBody>
                    <a:bodyPr/>
                    <a:lstStyle/>
                    <a:p>
                      <a:pPr algn="just">
                        <a:lnSpc>
                          <a:spcPct val="200000"/>
                        </a:lnSpc>
                        <a:spcAft>
                          <a:spcPts val="0"/>
                        </a:spcAft>
                      </a:pPr>
                      <a:r>
                        <a:rPr lang="es-EC" sz="1200" b="1">
                          <a:solidFill>
                            <a:srgbClr val="000000"/>
                          </a:solidFill>
                          <a:latin typeface="Times New Roman"/>
                          <a:ea typeface="Calibri"/>
                          <a:cs typeface="Times New Roman"/>
                        </a:rPr>
                        <a:t>Velocidad de Diseño (Km / h )</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tcPr>
                </a:tc>
                <a:tc gridSpan="2">
                  <a:txBody>
                    <a:bodyPr/>
                    <a:lstStyle/>
                    <a:p>
                      <a:pPr algn="ctr">
                        <a:lnSpc>
                          <a:spcPct val="200000"/>
                        </a:lnSpc>
                        <a:spcAft>
                          <a:spcPts val="0"/>
                        </a:spcAft>
                      </a:pPr>
                      <a:r>
                        <a:rPr lang="es-EC" sz="1200" b="1">
                          <a:solidFill>
                            <a:srgbClr val="000000"/>
                          </a:solidFill>
                          <a:latin typeface="Times New Roman"/>
                          <a:ea typeface="Calibri"/>
                          <a:cs typeface="Times New Roman"/>
                        </a:rPr>
                        <a:t>X ( m )</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C"/>
                    </a:p>
                  </a:txBody>
                  <a:tcPr/>
                </a:tc>
                <a:tc gridSpan="2">
                  <a:txBody>
                    <a:bodyPr/>
                    <a:lstStyle/>
                    <a:p>
                      <a:pPr algn="ctr">
                        <a:lnSpc>
                          <a:spcPct val="200000"/>
                        </a:lnSpc>
                        <a:spcAft>
                          <a:spcPts val="0"/>
                        </a:spcAft>
                      </a:pPr>
                      <a:r>
                        <a:rPr lang="es-EC" sz="1200" b="1">
                          <a:solidFill>
                            <a:srgbClr val="000000"/>
                          </a:solidFill>
                          <a:latin typeface="Times New Roman"/>
                          <a:ea typeface="Calibri"/>
                          <a:cs typeface="Times New Roman"/>
                        </a:rPr>
                        <a:t>L ( m )</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C"/>
                    </a:p>
                  </a:txBody>
                  <a:tcPr/>
                </a:tc>
              </a:tr>
              <a:tr h="0">
                <a:tc vMerge="1">
                  <a:txBody>
                    <a:bodyPr/>
                    <a:lstStyle/>
                    <a:p>
                      <a:endParaRPr lang="es-EC"/>
                    </a:p>
                  </a:txBody>
                  <a:tcPr/>
                </a:tc>
                <a:tc>
                  <a:txBody>
                    <a:bodyPr/>
                    <a:lstStyle/>
                    <a:p>
                      <a:pPr algn="ctr">
                        <a:lnSpc>
                          <a:spcPct val="200000"/>
                        </a:lnSpc>
                        <a:spcAft>
                          <a:spcPts val="0"/>
                        </a:spcAft>
                      </a:pPr>
                      <a:r>
                        <a:rPr lang="es-EC" sz="1200">
                          <a:solidFill>
                            <a:srgbClr val="000000"/>
                          </a:solidFill>
                          <a:latin typeface="Times New Roman"/>
                          <a:ea typeface="Calibri"/>
                          <a:cs typeface="Times New Roman"/>
                        </a:rPr>
                        <a:t>Mínimo</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200000"/>
                        </a:lnSpc>
                        <a:spcAft>
                          <a:spcPts val="0"/>
                        </a:spcAft>
                      </a:pPr>
                      <a:r>
                        <a:rPr lang="es-EC" sz="1200">
                          <a:solidFill>
                            <a:srgbClr val="000000"/>
                          </a:solidFill>
                          <a:latin typeface="Times New Roman"/>
                          <a:ea typeface="Calibri"/>
                          <a:cs typeface="Times New Roman"/>
                        </a:rPr>
                        <a:t>Máximo</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200000"/>
                        </a:lnSpc>
                        <a:spcAft>
                          <a:spcPts val="0"/>
                        </a:spcAft>
                      </a:pPr>
                      <a:r>
                        <a:rPr lang="es-EC" sz="1200">
                          <a:solidFill>
                            <a:srgbClr val="000000"/>
                          </a:solidFill>
                          <a:latin typeface="Times New Roman"/>
                          <a:ea typeface="Calibri"/>
                          <a:cs typeface="Times New Roman"/>
                        </a:rPr>
                        <a:t>Mínimo</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200000"/>
                        </a:lnSpc>
                        <a:spcAft>
                          <a:spcPts val="0"/>
                        </a:spcAft>
                      </a:pPr>
                      <a:r>
                        <a:rPr lang="es-EC" sz="1200">
                          <a:solidFill>
                            <a:srgbClr val="000000"/>
                          </a:solidFill>
                          <a:latin typeface="Times New Roman"/>
                          <a:ea typeface="Calibri"/>
                          <a:cs typeface="Times New Roman"/>
                        </a:rPr>
                        <a:t>Máximo</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0">
                <a:tc>
                  <a:txBody>
                    <a:bodyPr/>
                    <a:lstStyle/>
                    <a:p>
                      <a:pPr algn="ctr">
                        <a:lnSpc>
                          <a:spcPct val="200000"/>
                        </a:lnSpc>
                        <a:spcAft>
                          <a:spcPts val="0"/>
                        </a:spcAft>
                      </a:pPr>
                      <a:r>
                        <a:rPr lang="es-EC" sz="1200" b="1">
                          <a:solidFill>
                            <a:srgbClr val="000000"/>
                          </a:solidFill>
                          <a:latin typeface="Times New Roman"/>
                          <a:ea typeface="Calibri"/>
                          <a:cs typeface="Times New Roman"/>
                        </a:rPr>
                        <a:t>Hasta 59</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200000"/>
                        </a:lnSpc>
                        <a:spcAft>
                          <a:spcPts val="0"/>
                        </a:spcAft>
                      </a:pPr>
                      <a:r>
                        <a:rPr lang="es-EC" sz="1200">
                          <a:solidFill>
                            <a:srgbClr val="000000"/>
                          </a:solidFill>
                          <a:latin typeface="Times New Roman"/>
                          <a:ea typeface="Calibri"/>
                          <a:cs typeface="Times New Roman"/>
                        </a:rPr>
                        <a:t>10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200000"/>
                        </a:lnSpc>
                        <a:spcAft>
                          <a:spcPts val="0"/>
                        </a:spcAft>
                      </a:pPr>
                      <a:r>
                        <a:rPr lang="es-EC" sz="1200">
                          <a:solidFill>
                            <a:srgbClr val="000000"/>
                          </a:solidFill>
                          <a:latin typeface="Times New Roman"/>
                          <a:ea typeface="Calibri"/>
                          <a:cs typeface="Times New Roman"/>
                        </a:rPr>
                        <a:t>10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200000"/>
                        </a:lnSpc>
                        <a:spcAft>
                          <a:spcPts val="0"/>
                        </a:spcAft>
                      </a:pPr>
                      <a:r>
                        <a:rPr lang="es-EC" sz="1200">
                          <a:solidFill>
                            <a:srgbClr val="000000"/>
                          </a:solidFill>
                          <a:latin typeface="Times New Roman"/>
                          <a:ea typeface="Calibri"/>
                          <a:cs typeface="Times New Roman"/>
                        </a:rPr>
                        <a:t>22</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200000"/>
                        </a:lnSpc>
                        <a:spcAft>
                          <a:spcPts val="0"/>
                        </a:spcAft>
                      </a:pPr>
                      <a:r>
                        <a:rPr lang="es-EC" sz="1200">
                          <a:solidFill>
                            <a:srgbClr val="000000"/>
                          </a:solidFill>
                          <a:latin typeface="Times New Roman"/>
                          <a:ea typeface="Calibri"/>
                          <a:cs typeface="Times New Roman"/>
                        </a:rPr>
                        <a:t>35</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0">
                <a:tc>
                  <a:txBody>
                    <a:bodyPr/>
                    <a:lstStyle/>
                    <a:p>
                      <a:pPr>
                        <a:lnSpc>
                          <a:spcPct val="200000"/>
                        </a:lnSpc>
                        <a:spcAft>
                          <a:spcPts val="0"/>
                        </a:spcAft>
                        <a:tabLst>
                          <a:tab pos="595630" algn="ctr"/>
                          <a:tab pos="1191895" algn="r"/>
                        </a:tabLst>
                      </a:pPr>
                      <a:r>
                        <a:rPr lang="es-EC" sz="1200" b="1" baseline="0" dirty="0" smtClean="0">
                          <a:solidFill>
                            <a:srgbClr val="FF0000"/>
                          </a:solidFill>
                          <a:latin typeface="Times New Roman"/>
                          <a:ea typeface="Calibri"/>
                          <a:cs typeface="Times New Roman"/>
                        </a:rPr>
                        <a:t>    </a:t>
                      </a:r>
                      <a:r>
                        <a:rPr lang="es-EC" sz="1200" b="1" dirty="0" smtClean="0">
                          <a:solidFill>
                            <a:srgbClr val="FF0000"/>
                          </a:solidFill>
                          <a:latin typeface="Times New Roman"/>
                          <a:ea typeface="Calibri"/>
                          <a:cs typeface="Times New Roman"/>
                        </a:rPr>
                        <a:t>60 </a:t>
                      </a:r>
                      <a:r>
                        <a:rPr lang="es-EC" sz="1200" b="1" dirty="0">
                          <a:solidFill>
                            <a:srgbClr val="FF0000"/>
                          </a:solidFill>
                          <a:latin typeface="Times New Roman"/>
                          <a:ea typeface="Calibri"/>
                          <a:cs typeface="Times New Roman"/>
                        </a:rPr>
                        <a:t>- 79	</a:t>
                      </a:r>
                      <a:endParaRPr lang="es-EC" sz="1100" dirty="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200000"/>
                        </a:lnSpc>
                        <a:spcAft>
                          <a:spcPts val="0"/>
                        </a:spcAft>
                      </a:pPr>
                      <a:r>
                        <a:rPr lang="es-EC" sz="1200">
                          <a:solidFill>
                            <a:srgbClr val="FF0000"/>
                          </a:solidFill>
                          <a:latin typeface="Times New Roman"/>
                          <a:ea typeface="Calibri"/>
                          <a:cs typeface="Times New Roman"/>
                        </a:rPr>
                        <a:t>10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200000"/>
                        </a:lnSpc>
                        <a:spcAft>
                          <a:spcPts val="0"/>
                        </a:spcAft>
                      </a:pPr>
                      <a:r>
                        <a:rPr lang="es-EC" sz="1200">
                          <a:solidFill>
                            <a:srgbClr val="FF0000"/>
                          </a:solidFill>
                          <a:latin typeface="Times New Roman"/>
                          <a:ea typeface="Calibri"/>
                          <a:cs typeface="Times New Roman"/>
                        </a:rPr>
                        <a:t>13</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200000"/>
                        </a:lnSpc>
                        <a:spcAft>
                          <a:spcPts val="0"/>
                        </a:spcAft>
                      </a:pPr>
                      <a:r>
                        <a:rPr lang="es-EC" sz="1200">
                          <a:solidFill>
                            <a:srgbClr val="FF0000"/>
                          </a:solidFill>
                          <a:latin typeface="Times New Roman"/>
                          <a:ea typeface="Calibri"/>
                          <a:cs typeface="Times New Roman"/>
                        </a:rPr>
                        <a:t>34</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200000"/>
                        </a:lnSpc>
                        <a:spcAft>
                          <a:spcPts val="0"/>
                        </a:spcAft>
                      </a:pPr>
                      <a:r>
                        <a:rPr lang="es-EC" sz="1200">
                          <a:solidFill>
                            <a:srgbClr val="FF0000"/>
                          </a:solidFill>
                          <a:latin typeface="Times New Roman"/>
                          <a:ea typeface="Calibri"/>
                          <a:cs typeface="Times New Roman"/>
                        </a:rPr>
                        <a:t>44</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0">
                <a:tc>
                  <a:txBody>
                    <a:bodyPr/>
                    <a:lstStyle/>
                    <a:p>
                      <a:pPr algn="ctr">
                        <a:lnSpc>
                          <a:spcPct val="200000"/>
                        </a:lnSpc>
                        <a:spcAft>
                          <a:spcPts val="0"/>
                        </a:spcAft>
                      </a:pPr>
                      <a:r>
                        <a:rPr lang="es-EC" sz="1200" b="1">
                          <a:solidFill>
                            <a:srgbClr val="000000"/>
                          </a:solidFill>
                          <a:latin typeface="Times New Roman"/>
                          <a:ea typeface="Calibri"/>
                          <a:cs typeface="Times New Roman"/>
                        </a:rPr>
                        <a:t>80 - 100</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200000"/>
                        </a:lnSpc>
                        <a:spcAft>
                          <a:spcPts val="0"/>
                        </a:spcAft>
                      </a:pPr>
                      <a:r>
                        <a:rPr lang="es-EC" sz="1200">
                          <a:solidFill>
                            <a:srgbClr val="000000"/>
                          </a:solidFill>
                          <a:latin typeface="Times New Roman"/>
                          <a:ea typeface="Calibri"/>
                          <a:cs typeface="Times New Roman"/>
                        </a:rPr>
                        <a:t>16</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200000"/>
                        </a:lnSpc>
                        <a:spcAft>
                          <a:spcPts val="0"/>
                        </a:spcAft>
                      </a:pPr>
                      <a:r>
                        <a:rPr lang="es-EC" sz="1200">
                          <a:solidFill>
                            <a:srgbClr val="000000"/>
                          </a:solidFill>
                          <a:latin typeface="Times New Roman"/>
                          <a:ea typeface="Calibri"/>
                          <a:cs typeface="Times New Roman"/>
                        </a:rPr>
                        <a:t>16</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200000"/>
                        </a:lnSpc>
                        <a:spcAft>
                          <a:spcPts val="0"/>
                        </a:spcAft>
                      </a:pPr>
                      <a:r>
                        <a:rPr lang="es-EC" sz="1200">
                          <a:solidFill>
                            <a:srgbClr val="000000"/>
                          </a:solidFill>
                          <a:latin typeface="Times New Roman"/>
                          <a:ea typeface="Calibri"/>
                          <a:cs typeface="Times New Roman"/>
                        </a:rPr>
                        <a:t>45</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200000"/>
                        </a:lnSpc>
                        <a:spcAft>
                          <a:spcPts val="0"/>
                        </a:spcAft>
                      </a:pPr>
                      <a:r>
                        <a:rPr lang="es-EC" sz="1200" dirty="0">
                          <a:solidFill>
                            <a:srgbClr val="000000"/>
                          </a:solidFill>
                          <a:latin typeface="Times New Roman"/>
                          <a:ea typeface="Calibri"/>
                          <a:cs typeface="Times New Roman"/>
                        </a:rPr>
                        <a:t>50</a:t>
                      </a:r>
                      <a:endParaRPr lang="es-EC" sz="1100" dirty="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
        <p:nvSpPr>
          <p:cNvPr id="146438" name="Rectangle 6"/>
          <p:cNvSpPr>
            <a:spLocks noChangeArrowheads="1"/>
          </p:cNvSpPr>
          <p:nvPr/>
        </p:nvSpPr>
        <p:spPr bwMode="auto">
          <a:xfrm>
            <a:off x="928662" y="5786454"/>
            <a:ext cx="435771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ANEXO " C " ( TANGENTES INTERMEDIAS M</a:t>
            </a:r>
            <a:r>
              <a:rPr kumimoji="0" lang="es-EC" sz="1100" b="1" i="0" u="none" strike="noStrike" cap="none" normalizeH="0" baseline="0" dirty="0" smtClean="0">
                <a:ln>
                  <a:noFill/>
                </a:ln>
                <a:solidFill>
                  <a:schemeClr val="tx1"/>
                </a:solidFill>
                <a:effectLst/>
                <a:latin typeface="Calibri"/>
                <a:ea typeface="Calibri" pitchFamily="34" charset="0"/>
                <a:cs typeface="Times New Roman" pitchFamily="18" charset="0"/>
              </a:rPr>
              <a:t>Í</a:t>
            </a:r>
            <a:r>
              <a:rPr kumimoji="0" lang="es-EC"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NIMAS ).</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072066" y="44624"/>
            <a:ext cx="2592288" cy="476672"/>
          </a:xfrm>
          <a:prstGeom prst="rect">
            <a:avLst/>
          </a:prstGeom>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GEOMÉTRICO</a:t>
            </a:r>
            <a:endParaRPr lang="es-EC" sz="2500" dirty="0">
              <a:solidFill>
                <a:schemeClr val="bg1"/>
              </a:solidFill>
            </a:endParaRPr>
          </a:p>
        </p:txBody>
      </p:sp>
      <p:sp>
        <p:nvSpPr>
          <p:cNvPr id="3" name="2 Marcador de contenido"/>
          <p:cNvSpPr txBox="1">
            <a:spLocks/>
          </p:cNvSpPr>
          <p:nvPr/>
        </p:nvSpPr>
        <p:spPr>
          <a:xfrm>
            <a:off x="498623" y="852672"/>
            <a:ext cx="7216649" cy="57606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EC" sz="2500" b="1" dirty="0" smtClean="0">
                <a:solidFill>
                  <a:srgbClr val="C00000"/>
                </a:solidFill>
              </a:rPr>
              <a:t>Tangentes Intermedias Mínimas entre Curvas Circulares</a:t>
            </a:r>
          </a:p>
          <a:p>
            <a:pPr marL="0" indent="0" algn="ctr">
              <a:buFont typeface="Arial" pitchFamily="34" charset="0"/>
              <a:buNone/>
            </a:pPr>
            <a:endParaRPr lang="es-EC" dirty="0"/>
          </a:p>
        </p:txBody>
      </p:sp>
      <p:sp>
        <p:nvSpPr>
          <p:cNvPr id="13414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4149" name="Rectangle 5"/>
          <p:cNvSpPr>
            <a:spLocks noChangeArrowheads="1"/>
          </p:cNvSpPr>
          <p:nvPr/>
        </p:nvSpPr>
        <p:spPr bwMode="auto">
          <a:xfrm>
            <a:off x="0" y="1362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415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4152" name="Rectangle 8"/>
          <p:cNvSpPr>
            <a:spLocks noChangeArrowheads="1"/>
          </p:cNvSpPr>
          <p:nvPr/>
        </p:nvSpPr>
        <p:spPr bwMode="auto">
          <a:xfrm>
            <a:off x="0" y="94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824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8244" name="Rectangle 4"/>
          <p:cNvSpPr>
            <a:spLocks noChangeArrowheads="1"/>
          </p:cNvSpPr>
          <p:nvPr/>
        </p:nvSpPr>
        <p:spPr bwMode="auto">
          <a:xfrm>
            <a:off x="0" y="723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8245" name="Rectangle 5"/>
          <p:cNvSpPr>
            <a:spLocks noChangeArrowheads="1"/>
          </p:cNvSpPr>
          <p:nvPr/>
        </p:nvSpPr>
        <p:spPr bwMode="auto">
          <a:xfrm>
            <a:off x="0" y="10001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9286" name="Rectangle 22"/>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Arial" pitchFamily="34" charset="0"/>
                <a:cs typeface="Arial" pitchFamily="34" charset="0"/>
              </a:rPr>
              <a:t/>
            </a:r>
            <a:br>
              <a:rPr kumimoji="0" lang="es-EC" sz="800" b="0" i="0" u="none" strike="noStrike" cap="none" normalizeH="0" baseline="0" smtClean="0">
                <a:ln>
                  <a:noFill/>
                </a:ln>
                <a:solidFill>
                  <a:schemeClr val="tx1"/>
                </a:solidFill>
                <a:effectLst/>
                <a:latin typeface="Arial" pitchFamily="34" charset="0"/>
                <a:cs typeface="Arial" pitchFamily="34" charset="0"/>
              </a:rPr>
            </a:br>
            <a:endParaRPr kumimoji="0" lang="es-EC"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87" name="Rectangle 23"/>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88" name="Rectangle 24"/>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89" name="Rectangle 25"/>
          <p:cNvSpPr>
            <a:spLocks noChangeArrowheads="1"/>
          </p:cNvSpPr>
          <p:nvPr/>
        </p:nvSpPr>
        <p:spPr bwMode="auto">
          <a:xfrm>
            <a:off x="0" y="1409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91"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9292" name="Rectangle 28"/>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9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39296" name="Rectangle 32"/>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297" name="Rectangle 3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30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endParaRPr lang="es-EC"/>
          </a:p>
        </p:txBody>
      </p:sp>
      <p:sp>
        <p:nvSpPr>
          <p:cNvPr id="139302" name="Rectangle 38"/>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39306" name="Rectangle 4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endParaRPr lang="es-EC"/>
          </a:p>
        </p:txBody>
      </p:sp>
      <p:sp>
        <p:nvSpPr>
          <p:cNvPr id="139307" name="Rectangle 43"/>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42362"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46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46435" name="Rectangle 3"/>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4643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47460" name="Picture 4"/>
          <p:cNvPicPr>
            <a:picLocks noChangeAspect="1" noChangeArrowheads="1"/>
          </p:cNvPicPr>
          <p:nvPr/>
        </p:nvPicPr>
        <p:blipFill>
          <a:blip r:embed="rId2"/>
          <a:srcRect/>
          <a:stretch>
            <a:fillRect/>
          </a:stretch>
        </p:blipFill>
        <p:spPr bwMode="auto">
          <a:xfrm>
            <a:off x="2143108" y="1357298"/>
            <a:ext cx="4857784" cy="600075"/>
          </a:xfrm>
          <a:prstGeom prst="rect">
            <a:avLst/>
          </a:prstGeom>
          <a:noFill/>
          <a:ln w="9525">
            <a:noFill/>
            <a:miter lim="800000"/>
            <a:headEnd/>
            <a:tailEnd/>
          </a:ln>
          <a:effectLst/>
        </p:spPr>
      </p:pic>
      <p:pic>
        <p:nvPicPr>
          <p:cNvPr id="147463" name="Picture 7"/>
          <p:cNvPicPr>
            <a:picLocks noChangeAspect="1" noChangeArrowheads="1"/>
          </p:cNvPicPr>
          <p:nvPr/>
        </p:nvPicPr>
        <p:blipFill>
          <a:blip r:embed="rId3"/>
          <a:srcRect/>
          <a:stretch>
            <a:fillRect/>
          </a:stretch>
        </p:blipFill>
        <p:spPr bwMode="auto">
          <a:xfrm>
            <a:off x="642910" y="2071678"/>
            <a:ext cx="3800475" cy="2571768"/>
          </a:xfrm>
          <a:prstGeom prst="rect">
            <a:avLst/>
          </a:prstGeom>
          <a:noFill/>
          <a:ln w="9525">
            <a:noFill/>
            <a:miter lim="800000"/>
            <a:headEnd/>
            <a:tailEnd/>
          </a:ln>
          <a:effectLst/>
        </p:spPr>
      </p:pic>
      <p:pic>
        <p:nvPicPr>
          <p:cNvPr id="147464" name="Picture 8"/>
          <p:cNvPicPr>
            <a:picLocks noChangeAspect="1" noChangeArrowheads="1"/>
          </p:cNvPicPr>
          <p:nvPr/>
        </p:nvPicPr>
        <p:blipFill>
          <a:blip r:embed="rId4"/>
          <a:srcRect/>
          <a:stretch>
            <a:fillRect/>
          </a:stretch>
        </p:blipFill>
        <p:spPr bwMode="auto">
          <a:xfrm>
            <a:off x="4643438" y="2285992"/>
            <a:ext cx="3562350" cy="1714512"/>
          </a:xfrm>
          <a:prstGeom prst="rect">
            <a:avLst/>
          </a:prstGeom>
          <a:noFill/>
          <a:ln w="9525">
            <a:noFill/>
            <a:miter lim="800000"/>
            <a:headEnd/>
            <a:tailEnd/>
          </a:ln>
          <a:effectLst/>
        </p:spPr>
      </p:pic>
      <p:pic>
        <p:nvPicPr>
          <p:cNvPr id="147465" name="Picture 9"/>
          <p:cNvPicPr>
            <a:picLocks noChangeAspect="1" noChangeArrowheads="1"/>
          </p:cNvPicPr>
          <p:nvPr/>
        </p:nvPicPr>
        <p:blipFill>
          <a:blip r:embed="rId5"/>
          <a:srcRect/>
          <a:stretch>
            <a:fillRect/>
          </a:stretch>
        </p:blipFill>
        <p:spPr bwMode="auto">
          <a:xfrm>
            <a:off x="5572132" y="3857628"/>
            <a:ext cx="1990725" cy="547689"/>
          </a:xfrm>
          <a:prstGeom prst="rect">
            <a:avLst/>
          </a:prstGeom>
          <a:noFill/>
          <a:ln w="9525">
            <a:noFill/>
            <a:miter lim="800000"/>
            <a:headEnd/>
            <a:tailEnd/>
          </a:ln>
          <a:effectLst/>
        </p:spPr>
      </p:pic>
      <p:pic>
        <p:nvPicPr>
          <p:cNvPr id="147466" name="Picture 10"/>
          <p:cNvPicPr>
            <a:picLocks noChangeAspect="1" noChangeArrowheads="1"/>
          </p:cNvPicPr>
          <p:nvPr/>
        </p:nvPicPr>
        <p:blipFill>
          <a:blip r:embed="rId6"/>
          <a:srcRect/>
          <a:stretch>
            <a:fillRect/>
          </a:stretch>
        </p:blipFill>
        <p:spPr bwMode="auto">
          <a:xfrm>
            <a:off x="2643174" y="4643446"/>
            <a:ext cx="3838575" cy="17859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467544" y="764704"/>
            <a:ext cx="7890670" cy="57606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ES" sz="2500" b="1" dirty="0" smtClean="0">
                <a:solidFill>
                  <a:srgbClr val="C00000"/>
                </a:solidFill>
              </a:rPr>
              <a:t>Proceso de Toma y Transporte de Muestras hacia el Laboratorio</a:t>
            </a:r>
            <a:endParaRPr lang="es-EC" sz="2500" dirty="0">
              <a:solidFill>
                <a:srgbClr val="C00000"/>
              </a:solidFill>
            </a:endParaRPr>
          </a:p>
        </p:txBody>
      </p:sp>
      <p:sp>
        <p:nvSpPr>
          <p:cNvPr id="5" name="2 Marcador de contenido"/>
          <p:cNvSpPr txBox="1">
            <a:spLocks/>
          </p:cNvSpPr>
          <p:nvPr/>
        </p:nvSpPr>
        <p:spPr>
          <a:xfrm>
            <a:off x="428596" y="1340768"/>
            <a:ext cx="7056784"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Wingdings" pitchFamily="2" charset="2"/>
              <a:buChar char="ü"/>
            </a:pPr>
            <a:r>
              <a:rPr lang="es-ES" sz="1800" dirty="0" smtClean="0"/>
              <a:t>Parte Importante al igual que la Topografía ya que el suelo es el espacio físico de cimentación :</a:t>
            </a:r>
            <a:endParaRPr lang="es-EC" sz="1800" dirty="0" smtClean="0"/>
          </a:p>
        </p:txBody>
      </p:sp>
      <p:sp>
        <p:nvSpPr>
          <p:cNvPr id="8" name="1 Título"/>
          <p:cNvSpPr txBox="1">
            <a:spLocks/>
          </p:cNvSpPr>
          <p:nvPr/>
        </p:nvSpPr>
        <p:spPr>
          <a:xfrm>
            <a:off x="5148064" y="10871"/>
            <a:ext cx="2592288" cy="476672"/>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ESTUDIOS DE SUELOS</a:t>
            </a:r>
            <a:endParaRPr lang="es-EC" sz="2500" dirty="0">
              <a:solidFill>
                <a:schemeClr val="bg1"/>
              </a:solidFill>
            </a:endParaRPr>
          </a:p>
        </p:txBody>
      </p:sp>
      <p:sp>
        <p:nvSpPr>
          <p:cNvPr id="11" name="2 Marcador de contenido"/>
          <p:cNvSpPr txBox="1">
            <a:spLocks/>
          </p:cNvSpPr>
          <p:nvPr/>
        </p:nvSpPr>
        <p:spPr>
          <a:xfrm>
            <a:off x="428596" y="2849516"/>
            <a:ext cx="4342140" cy="5080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Wingdings" pitchFamily="2" charset="2"/>
              <a:buChar char="ü"/>
            </a:pPr>
            <a:r>
              <a:rPr lang="es-ES" sz="1800" dirty="0" smtClean="0"/>
              <a:t>Se debe ejecutar en dos etapas </a:t>
            </a:r>
            <a:endParaRPr lang="es-EC" sz="1800" dirty="0" smtClean="0"/>
          </a:p>
        </p:txBody>
      </p:sp>
      <p:sp>
        <p:nvSpPr>
          <p:cNvPr id="12" name="2 Marcador de contenido"/>
          <p:cNvSpPr txBox="1">
            <a:spLocks/>
          </p:cNvSpPr>
          <p:nvPr/>
        </p:nvSpPr>
        <p:spPr>
          <a:xfrm>
            <a:off x="5016206" y="2357430"/>
            <a:ext cx="3556322" cy="57150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None/>
            </a:pPr>
            <a:r>
              <a:rPr lang="es-ES" sz="1800" b="1" dirty="0" smtClean="0"/>
              <a:t>Primera .- </a:t>
            </a:r>
            <a:r>
              <a:rPr lang="es-ES" sz="1800" dirty="0" smtClean="0"/>
              <a:t> Durante la elección de la ruta.</a:t>
            </a:r>
            <a:endParaRPr lang="es-EC" sz="1800" b="1" dirty="0" smtClean="0"/>
          </a:p>
        </p:txBody>
      </p:sp>
      <p:sp>
        <p:nvSpPr>
          <p:cNvPr id="13" name="2 Marcador de contenido"/>
          <p:cNvSpPr txBox="1">
            <a:spLocks/>
          </p:cNvSpPr>
          <p:nvPr/>
        </p:nvSpPr>
        <p:spPr>
          <a:xfrm>
            <a:off x="5000628" y="3071810"/>
            <a:ext cx="3556322" cy="85725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None/>
            </a:pPr>
            <a:r>
              <a:rPr lang="es-ES" sz="1800" b="1" dirty="0" smtClean="0"/>
              <a:t>Segunda .- </a:t>
            </a:r>
            <a:r>
              <a:rPr lang="es-ES" sz="1800" dirty="0" smtClean="0"/>
              <a:t> Luego de la conclusión de estudios geotécnicos</a:t>
            </a:r>
            <a:endParaRPr lang="es-EC" sz="1800" b="1" dirty="0" smtClean="0"/>
          </a:p>
        </p:txBody>
      </p:sp>
      <p:sp>
        <p:nvSpPr>
          <p:cNvPr id="14" name="13 Abrir llave"/>
          <p:cNvSpPr/>
          <p:nvPr/>
        </p:nvSpPr>
        <p:spPr>
          <a:xfrm>
            <a:off x="4572000" y="2285992"/>
            <a:ext cx="357190" cy="1571636"/>
          </a:xfrm>
          <a:prstGeom prst="leftBrace">
            <a:avLst/>
          </a:prstGeom>
          <a:ln w="317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6" name="Rectangle 1"/>
          <p:cNvSpPr>
            <a:spLocks noChangeArrowheads="1"/>
          </p:cNvSpPr>
          <p:nvPr/>
        </p:nvSpPr>
        <p:spPr bwMode="auto">
          <a:xfrm>
            <a:off x="500034" y="4363058"/>
            <a:ext cx="792961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indent="-342900" algn="just" fontAlgn="base">
              <a:lnSpc>
                <a:spcPct val="100000"/>
              </a:lnSpc>
              <a:spcBef>
                <a:spcPct val="20000"/>
              </a:spcBef>
              <a:spcAft>
                <a:spcPct val="0"/>
              </a:spcAft>
              <a:buClrTx/>
              <a:buSzTx/>
              <a:buFont typeface="Wingdings" pitchFamily="2" charset="2"/>
              <a:buChar char="ü"/>
              <a:tabLst/>
            </a:pPr>
            <a:r>
              <a:rPr lang="es-EC" dirty="0" smtClean="0"/>
              <a:t>Para el caso de la vía el suelo encontrado en los ensayos son LIMOS ORGÁNICOS DE PLASTICIDAD ALTA Y BAJA en todo el sector donde se encuentra  prevista  la ubicación de la vía.	</a:t>
            </a:r>
          </a:p>
        </p:txBody>
      </p:sp>
    </p:spTree>
    <p:extLst>
      <p:ext uri="{BB962C8B-B14F-4D97-AF65-F5344CB8AC3E}">
        <p14:creationId xmlns="" xmlns:p14="http://schemas.microsoft.com/office/powerpoint/2010/main" val="219558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467544" y="357166"/>
            <a:ext cx="3247200"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ES" sz="2500" b="1" dirty="0" smtClean="0">
                <a:solidFill>
                  <a:srgbClr val="C00000"/>
                </a:solidFill>
              </a:rPr>
              <a:t>Toma de Muestras</a:t>
            </a:r>
            <a:endParaRPr lang="es-EC" sz="2500" dirty="0">
              <a:solidFill>
                <a:srgbClr val="C00000"/>
              </a:solidFill>
            </a:endParaRPr>
          </a:p>
        </p:txBody>
      </p:sp>
      <p:sp>
        <p:nvSpPr>
          <p:cNvPr id="8" name="1 Título"/>
          <p:cNvSpPr txBox="1">
            <a:spLocks/>
          </p:cNvSpPr>
          <p:nvPr/>
        </p:nvSpPr>
        <p:spPr>
          <a:xfrm>
            <a:off x="5148064" y="10871"/>
            <a:ext cx="2592288" cy="476672"/>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ESTUDIOS DE SUELOS</a:t>
            </a:r>
            <a:endParaRPr lang="es-EC" sz="2500" dirty="0">
              <a:solidFill>
                <a:schemeClr val="bg1"/>
              </a:solidFill>
            </a:endParaRPr>
          </a:p>
        </p:txBody>
      </p:sp>
      <p:sp>
        <p:nvSpPr>
          <p:cNvPr id="11" name="2 Marcador de contenido"/>
          <p:cNvSpPr txBox="1">
            <a:spLocks/>
          </p:cNvSpPr>
          <p:nvPr/>
        </p:nvSpPr>
        <p:spPr>
          <a:xfrm>
            <a:off x="642910" y="849252"/>
            <a:ext cx="3071834" cy="5080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ctr">
              <a:buNone/>
            </a:pPr>
            <a:r>
              <a:rPr lang="es-ES" sz="1800" b="1" dirty="0" smtClean="0"/>
              <a:t>MUESTRAS ALTERADAS</a:t>
            </a:r>
            <a:endParaRPr lang="es-EC" sz="1800" b="1" dirty="0" smtClean="0"/>
          </a:p>
        </p:txBody>
      </p:sp>
      <p:sp>
        <p:nvSpPr>
          <p:cNvPr id="10" name="2 Marcador de contenido"/>
          <p:cNvSpPr txBox="1">
            <a:spLocks/>
          </p:cNvSpPr>
          <p:nvPr/>
        </p:nvSpPr>
        <p:spPr>
          <a:xfrm>
            <a:off x="5357818" y="928670"/>
            <a:ext cx="3071834" cy="5080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ctr">
              <a:buNone/>
            </a:pPr>
            <a:r>
              <a:rPr lang="es-ES" sz="1800" b="1" dirty="0" smtClean="0"/>
              <a:t>MUESTRAS INALTERADAS</a:t>
            </a:r>
            <a:endParaRPr lang="es-EC" sz="1800" b="1" dirty="0" smtClean="0"/>
          </a:p>
        </p:txBody>
      </p:sp>
      <p:pic>
        <p:nvPicPr>
          <p:cNvPr id="15" name="14 Imagen"/>
          <p:cNvPicPr/>
          <p:nvPr/>
        </p:nvPicPr>
        <p:blipFill>
          <a:blip r:embed="rId2"/>
          <a:srcRect/>
          <a:stretch>
            <a:fillRect/>
          </a:stretch>
        </p:blipFill>
        <p:spPr bwMode="auto">
          <a:xfrm>
            <a:off x="1214414" y="2428868"/>
            <a:ext cx="2343150" cy="1743075"/>
          </a:xfrm>
          <a:prstGeom prst="rect">
            <a:avLst/>
          </a:prstGeom>
          <a:noFill/>
          <a:ln w="9525">
            <a:noFill/>
            <a:miter lim="800000"/>
            <a:headEnd/>
            <a:tailEnd/>
          </a:ln>
        </p:spPr>
      </p:pic>
      <p:pic>
        <p:nvPicPr>
          <p:cNvPr id="17" name="16 Imagen"/>
          <p:cNvPicPr/>
          <p:nvPr/>
        </p:nvPicPr>
        <p:blipFill>
          <a:blip r:embed="rId3"/>
          <a:srcRect/>
          <a:stretch>
            <a:fillRect/>
          </a:stretch>
        </p:blipFill>
        <p:spPr bwMode="auto">
          <a:xfrm>
            <a:off x="1285852" y="4500570"/>
            <a:ext cx="2190115" cy="1750955"/>
          </a:xfrm>
          <a:prstGeom prst="rect">
            <a:avLst/>
          </a:prstGeom>
          <a:noFill/>
          <a:ln w="9525">
            <a:noFill/>
            <a:miter lim="800000"/>
            <a:headEnd/>
            <a:tailEnd/>
          </a:ln>
        </p:spPr>
      </p:pic>
      <p:pic>
        <p:nvPicPr>
          <p:cNvPr id="18" name="17 Imagen" descr="C:\Users\PERSONAL\Desktop\TESIS URBINA\FOTOS TESIS\20130903_121955.jpg"/>
          <p:cNvPicPr/>
          <p:nvPr/>
        </p:nvPicPr>
        <p:blipFill>
          <a:blip r:embed="rId4" cstate="print"/>
          <a:srcRect/>
          <a:stretch>
            <a:fillRect/>
          </a:stretch>
        </p:blipFill>
        <p:spPr bwMode="auto">
          <a:xfrm>
            <a:off x="5646912" y="2500306"/>
            <a:ext cx="2282674" cy="1752600"/>
          </a:xfrm>
          <a:prstGeom prst="rect">
            <a:avLst/>
          </a:prstGeom>
          <a:noFill/>
          <a:ln w="9525">
            <a:noFill/>
            <a:miter lim="800000"/>
            <a:headEnd/>
            <a:tailEnd/>
          </a:ln>
        </p:spPr>
      </p:pic>
      <p:pic>
        <p:nvPicPr>
          <p:cNvPr id="19" name="18 Imagen"/>
          <p:cNvPicPr/>
          <p:nvPr/>
        </p:nvPicPr>
        <p:blipFill>
          <a:blip r:embed="rId5"/>
          <a:srcRect/>
          <a:stretch>
            <a:fillRect/>
          </a:stretch>
        </p:blipFill>
        <p:spPr bwMode="auto">
          <a:xfrm>
            <a:off x="5616685" y="4576782"/>
            <a:ext cx="2455777" cy="1638300"/>
          </a:xfrm>
          <a:prstGeom prst="rect">
            <a:avLst/>
          </a:prstGeom>
          <a:noFill/>
          <a:ln w="9525">
            <a:noFill/>
            <a:miter lim="800000"/>
            <a:headEnd/>
            <a:tailEnd/>
          </a:ln>
        </p:spPr>
      </p:pic>
      <p:sp>
        <p:nvSpPr>
          <p:cNvPr id="20" name="2 Marcador de contenido"/>
          <p:cNvSpPr txBox="1">
            <a:spLocks/>
          </p:cNvSpPr>
          <p:nvPr/>
        </p:nvSpPr>
        <p:spPr>
          <a:xfrm>
            <a:off x="142844" y="1428736"/>
            <a:ext cx="4572032" cy="8572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None/>
            </a:pPr>
            <a:r>
              <a:rPr lang="es-ES" sz="1600" dirty="0" smtClean="0"/>
              <a:t>      Obtenidas en procesos de excavación, estas deben ser representativas de cada capa de suelo que se atraviese,</a:t>
            </a:r>
            <a:endParaRPr lang="es-EC" sz="1600" dirty="0" smtClean="0"/>
          </a:p>
        </p:txBody>
      </p:sp>
      <p:sp>
        <p:nvSpPr>
          <p:cNvPr id="21" name="2 Marcador de contenido"/>
          <p:cNvSpPr txBox="1">
            <a:spLocks/>
          </p:cNvSpPr>
          <p:nvPr/>
        </p:nvSpPr>
        <p:spPr>
          <a:xfrm>
            <a:off x="4857752" y="1428736"/>
            <a:ext cx="3643338" cy="8572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None/>
            </a:pPr>
            <a:r>
              <a:rPr lang="es-ES" sz="1600" dirty="0" smtClean="0"/>
              <a:t>      Se obtiene de suelos finos que puedan  moldearse sin que se disgreguen</a:t>
            </a:r>
            <a:endParaRPr lang="es-EC" sz="1600" dirty="0" smtClean="0"/>
          </a:p>
        </p:txBody>
      </p:sp>
    </p:spTree>
    <p:extLst>
      <p:ext uri="{BB962C8B-B14F-4D97-AF65-F5344CB8AC3E}">
        <p14:creationId xmlns="" xmlns:p14="http://schemas.microsoft.com/office/powerpoint/2010/main" val="219558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467544" y="357166"/>
            <a:ext cx="3247200"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ES" sz="2500" b="1" dirty="0" smtClean="0">
                <a:solidFill>
                  <a:srgbClr val="C00000"/>
                </a:solidFill>
              </a:rPr>
              <a:t>GRANULOMETRÍA</a:t>
            </a:r>
            <a:endParaRPr lang="es-EC" sz="2500" dirty="0">
              <a:solidFill>
                <a:srgbClr val="C00000"/>
              </a:solidFill>
            </a:endParaRPr>
          </a:p>
        </p:txBody>
      </p:sp>
      <p:sp>
        <p:nvSpPr>
          <p:cNvPr id="8" name="1 Título"/>
          <p:cNvSpPr txBox="1">
            <a:spLocks/>
          </p:cNvSpPr>
          <p:nvPr/>
        </p:nvSpPr>
        <p:spPr>
          <a:xfrm>
            <a:off x="5148064" y="10871"/>
            <a:ext cx="2592288" cy="476672"/>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ESTUDIOS DE SUELOS</a:t>
            </a:r>
            <a:endParaRPr lang="es-EC" sz="2500" dirty="0">
              <a:solidFill>
                <a:schemeClr val="bg1"/>
              </a:solidFill>
            </a:endParaRPr>
          </a:p>
        </p:txBody>
      </p:sp>
      <p:graphicFrame>
        <p:nvGraphicFramePr>
          <p:cNvPr id="12" name="11 Tabla"/>
          <p:cNvGraphicFramePr>
            <a:graphicFrameLocks noGrp="1"/>
          </p:cNvGraphicFramePr>
          <p:nvPr/>
        </p:nvGraphicFramePr>
        <p:xfrm>
          <a:off x="785787" y="1000108"/>
          <a:ext cx="7643866" cy="2944368"/>
        </p:xfrm>
        <a:graphic>
          <a:graphicData uri="http://schemas.openxmlformats.org/drawingml/2006/table">
            <a:tbl>
              <a:tblPr/>
              <a:tblGrid>
                <a:gridCol w="854091"/>
                <a:gridCol w="1179343"/>
                <a:gridCol w="952699"/>
                <a:gridCol w="1270002"/>
                <a:gridCol w="1270002"/>
                <a:gridCol w="1059261"/>
                <a:gridCol w="1058468"/>
              </a:tblGrid>
              <a:tr h="376047">
                <a:tc>
                  <a:txBody>
                    <a:bodyPr/>
                    <a:lstStyle/>
                    <a:p>
                      <a:pPr algn="ctr">
                        <a:lnSpc>
                          <a:spcPct val="115000"/>
                        </a:lnSpc>
                        <a:spcAft>
                          <a:spcPts val="0"/>
                        </a:spcAft>
                      </a:pPr>
                      <a:r>
                        <a:rPr lang="es-EC" sz="1200" dirty="0">
                          <a:solidFill>
                            <a:srgbClr val="000000"/>
                          </a:solidFill>
                          <a:latin typeface="Times New Roman"/>
                          <a:ea typeface="Calibri"/>
                          <a:cs typeface="Times New Roman"/>
                        </a:rPr>
                        <a:t>TAMIZ</a:t>
                      </a:r>
                      <a:endParaRPr lang="es-EC" sz="1100" dirty="0">
                        <a:solidFill>
                          <a:srgbClr val="365F91"/>
                        </a:solidFill>
                        <a:latin typeface="Calibri"/>
                        <a:ea typeface="Calibri"/>
                        <a:cs typeface="Times New Roman"/>
                      </a:endParaRPr>
                    </a:p>
                  </a:txBody>
                  <a:tcPr marL="68494" marR="68494"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latin typeface="Times New Roman"/>
                          <a:ea typeface="Calibri"/>
                          <a:cs typeface="Times New Roman"/>
                        </a:rPr>
                        <a:t>DIAMETRO DE </a:t>
                      </a:r>
                      <a:br>
                        <a:rPr lang="es-EC" sz="1200" dirty="0">
                          <a:solidFill>
                            <a:srgbClr val="000000"/>
                          </a:solidFill>
                          <a:latin typeface="Times New Roman"/>
                          <a:ea typeface="Calibri"/>
                          <a:cs typeface="Times New Roman"/>
                        </a:rPr>
                      </a:br>
                      <a:r>
                        <a:rPr lang="es-EC" sz="1200" dirty="0">
                          <a:solidFill>
                            <a:srgbClr val="000000"/>
                          </a:solidFill>
                          <a:latin typeface="Times New Roman"/>
                          <a:ea typeface="Calibri"/>
                          <a:cs typeface="Times New Roman"/>
                        </a:rPr>
                        <a:t>TAMICES</a:t>
                      </a:r>
                      <a:endParaRPr lang="es-EC" sz="1100" dirty="0">
                        <a:solidFill>
                          <a:srgbClr val="365F91"/>
                        </a:solidFill>
                        <a:latin typeface="Calibri"/>
                        <a:ea typeface="Calibri"/>
                        <a:cs typeface="Times New Roman"/>
                      </a:endParaRPr>
                    </a:p>
                  </a:txBody>
                  <a:tcPr marL="68494" marR="68494"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latin typeface="Times New Roman"/>
                          <a:ea typeface="Calibri"/>
                          <a:cs typeface="Times New Roman"/>
                        </a:rPr>
                        <a:t>PESO</a:t>
                      </a:r>
                      <a:endParaRPr lang="es-EC" sz="1100" dirty="0">
                        <a:solidFill>
                          <a:srgbClr val="365F91"/>
                        </a:solidFill>
                        <a:latin typeface="Calibri"/>
                        <a:ea typeface="Calibri"/>
                        <a:cs typeface="Times New Roman"/>
                      </a:endParaRPr>
                    </a:p>
                  </a:txBody>
                  <a:tcPr marL="68494" marR="68494"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Times New Roman"/>
                          <a:ea typeface="Calibri"/>
                          <a:cs typeface="Times New Roman"/>
                        </a:rPr>
                        <a:t>PESO</a:t>
                      </a:r>
                      <a:endParaRPr lang="es-EC" sz="1100">
                        <a:solidFill>
                          <a:srgbClr val="365F91"/>
                        </a:solidFill>
                        <a:latin typeface="Calibri"/>
                        <a:ea typeface="Calibri"/>
                        <a:cs typeface="Times New Roman"/>
                      </a:endParaRPr>
                    </a:p>
                  </a:txBody>
                  <a:tcPr marL="68494" marR="68494"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Times New Roman"/>
                          <a:ea typeface="Calibri"/>
                          <a:cs typeface="Times New Roman"/>
                        </a:rPr>
                        <a:t>%</a:t>
                      </a:r>
                      <a:endParaRPr lang="es-EC" sz="1100">
                        <a:solidFill>
                          <a:srgbClr val="365F91"/>
                        </a:solidFill>
                        <a:latin typeface="Calibri"/>
                        <a:ea typeface="Calibri"/>
                        <a:cs typeface="Times New Roman"/>
                      </a:endParaRPr>
                    </a:p>
                  </a:txBody>
                  <a:tcPr marL="68494" marR="68494"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Times New Roman"/>
                          <a:ea typeface="Calibri"/>
                          <a:cs typeface="Times New Roman"/>
                        </a:rPr>
                        <a:t>%</a:t>
                      </a:r>
                      <a:endParaRPr lang="es-EC" sz="1100">
                        <a:solidFill>
                          <a:srgbClr val="365F91"/>
                        </a:solidFill>
                        <a:latin typeface="Calibri"/>
                        <a:ea typeface="Calibri"/>
                        <a:cs typeface="Times New Roman"/>
                      </a:endParaRPr>
                    </a:p>
                  </a:txBody>
                  <a:tcPr marL="68494" marR="68494"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latin typeface="Times New Roman"/>
                          <a:ea typeface="Calibri"/>
                          <a:cs typeface="Times New Roman"/>
                        </a:rPr>
                        <a:t>%PASA</a:t>
                      </a:r>
                      <a:endParaRPr lang="es-EC" sz="1100" dirty="0">
                        <a:solidFill>
                          <a:srgbClr val="365F91"/>
                        </a:solidFill>
                        <a:latin typeface="Calibri"/>
                        <a:ea typeface="Calibri"/>
                        <a:cs typeface="Times New Roman"/>
                      </a:endParaRPr>
                    </a:p>
                  </a:txBody>
                  <a:tcPr marL="68494" marR="68494"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61080">
                <a:tc>
                  <a:txBody>
                    <a:bodyPr/>
                    <a:lstStyle/>
                    <a:p>
                      <a:pPr algn="ctr">
                        <a:lnSpc>
                          <a:spcPct val="115000"/>
                        </a:lnSpc>
                        <a:spcAft>
                          <a:spcPts val="0"/>
                        </a:spcAft>
                      </a:pPr>
                      <a:r>
                        <a:rPr lang="es-EC" sz="1200">
                          <a:solidFill>
                            <a:srgbClr val="000000"/>
                          </a:solidFill>
                          <a:latin typeface="Times New Roman"/>
                          <a:ea typeface="Calibri"/>
                          <a:cs typeface="Times New Roman"/>
                        </a:rPr>
                        <a:t>No.</a:t>
                      </a:r>
                      <a:endParaRPr lang="es-EC" sz="1100">
                        <a:solidFill>
                          <a:srgbClr val="365F91"/>
                        </a:solidFill>
                        <a:latin typeface="Calibri"/>
                        <a:ea typeface="Calibri"/>
                        <a:cs typeface="Times New Roman"/>
                      </a:endParaRPr>
                    </a:p>
                  </a:txBody>
                  <a:tcPr marL="68494" marR="68494"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b="1">
                          <a:solidFill>
                            <a:srgbClr val="000000"/>
                          </a:solidFill>
                          <a:latin typeface="Times New Roman"/>
                          <a:ea typeface="Calibri"/>
                          <a:cs typeface="Times New Roman"/>
                        </a:rPr>
                        <a:t>( mm )</a:t>
                      </a:r>
                      <a:endParaRPr lang="es-EC" sz="1100">
                        <a:solidFill>
                          <a:srgbClr val="365F91"/>
                        </a:solidFill>
                        <a:latin typeface="Calibri"/>
                        <a:ea typeface="Calibri"/>
                        <a:cs typeface="Times New Roman"/>
                      </a:endParaRPr>
                    </a:p>
                  </a:txBody>
                  <a:tcPr marL="68494" marR="68494"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b="1">
                          <a:solidFill>
                            <a:srgbClr val="000000"/>
                          </a:solidFill>
                          <a:latin typeface="Times New Roman"/>
                          <a:ea typeface="Calibri"/>
                          <a:cs typeface="Times New Roman"/>
                        </a:rPr>
                        <a:t>Reten (Par)</a:t>
                      </a:r>
                      <a:endParaRPr lang="es-EC" sz="1100">
                        <a:solidFill>
                          <a:srgbClr val="365F91"/>
                        </a:solidFill>
                        <a:latin typeface="Calibri"/>
                        <a:ea typeface="Calibri"/>
                        <a:cs typeface="Times New Roman"/>
                      </a:endParaRPr>
                    </a:p>
                  </a:txBody>
                  <a:tcPr marL="68494" marR="68494"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b="1">
                          <a:solidFill>
                            <a:srgbClr val="000000"/>
                          </a:solidFill>
                          <a:latin typeface="Times New Roman"/>
                          <a:ea typeface="Calibri"/>
                          <a:cs typeface="Times New Roman"/>
                        </a:rPr>
                        <a:t>Reten (Acum)</a:t>
                      </a:r>
                      <a:endParaRPr lang="es-EC" sz="1100">
                        <a:solidFill>
                          <a:srgbClr val="365F91"/>
                        </a:solidFill>
                        <a:latin typeface="Calibri"/>
                        <a:ea typeface="Calibri"/>
                        <a:cs typeface="Times New Roman"/>
                      </a:endParaRPr>
                    </a:p>
                  </a:txBody>
                  <a:tcPr marL="68494" marR="68494"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b="1">
                          <a:solidFill>
                            <a:srgbClr val="000000"/>
                          </a:solidFill>
                          <a:latin typeface="Times New Roman"/>
                          <a:ea typeface="Calibri"/>
                          <a:cs typeface="Times New Roman"/>
                        </a:rPr>
                        <a:t>RETENIDO</a:t>
                      </a:r>
                      <a:endParaRPr lang="es-EC" sz="1100">
                        <a:solidFill>
                          <a:srgbClr val="365F91"/>
                        </a:solidFill>
                        <a:latin typeface="Calibri"/>
                        <a:ea typeface="Calibri"/>
                        <a:cs typeface="Times New Roman"/>
                      </a:endParaRPr>
                    </a:p>
                  </a:txBody>
                  <a:tcPr marL="68494" marR="68494"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b="1" dirty="0">
                          <a:solidFill>
                            <a:srgbClr val="000000"/>
                          </a:solidFill>
                          <a:latin typeface="Times New Roman"/>
                          <a:ea typeface="Calibri"/>
                          <a:cs typeface="Times New Roman"/>
                        </a:rPr>
                        <a:t>PASA</a:t>
                      </a:r>
                      <a:endParaRPr lang="es-EC" sz="1100" dirty="0">
                        <a:solidFill>
                          <a:srgbClr val="365F91"/>
                        </a:solidFill>
                        <a:latin typeface="Calibri"/>
                        <a:ea typeface="Calibri"/>
                        <a:cs typeface="Times New Roman"/>
                      </a:endParaRPr>
                    </a:p>
                  </a:txBody>
                  <a:tcPr marL="68494" marR="68494"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b="1">
                          <a:solidFill>
                            <a:srgbClr val="000000"/>
                          </a:solidFill>
                          <a:latin typeface="Times New Roman"/>
                          <a:ea typeface="Calibri"/>
                          <a:cs typeface="Times New Roman"/>
                        </a:rPr>
                        <a:t>ESPECIF</a:t>
                      </a:r>
                      <a:endParaRPr lang="es-EC" sz="1100">
                        <a:solidFill>
                          <a:srgbClr val="365F91"/>
                        </a:solidFill>
                        <a:latin typeface="Calibri"/>
                        <a:ea typeface="Calibri"/>
                        <a:cs typeface="Times New Roman"/>
                      </a:endParaRPr>
                    </a:p>
                  </a:txBody>
                  <a:tcPr marL="68494" marR="68494"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119962">
                <a:tc>
                  <a:txBody>
                    <a:bodyPr/>
                    <a:lstStyle/>
                    <a:p>
                      <a:pPr algn="ctr">
                        <a:lnSpc>
                          <a:spcPct val="115000"/>
                        </a:lnSpc>
                        <a:spcAft>
                          <a:spcPts val="0"/>
                        </a:spcAft>
                      </a:pPr>
                      <a:r>
                        <a:rPr lang="es-EC" sz="1200" b="1">
                          <a:solidFill>
                            <a:srgbClr val="000000"/>
                          </a:solidFill>
                          <a:latin typeface="Times New Roman"/>
                          <a:ea typeface="Calibri"/>
                          <a:cs typeface="Times New Roman"/>
                        </a:rPr>
                        <a:t>No. 4</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4,750</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0 </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tcPr>
                </a:tc>
                <a:tc>
                  <a:txBody>
                    <a:bodyPr/>
                    <a:lstStyle/>
                    <a:p>
                      <a:pPr algn="ctr">
                        <a:lnSpc>
                          <a:spcPct val="115000"/>
                        </a:lnSpc>
                        <a:spcAft>
                          <a:spcPts val="0"/>
                        </a:spcAft>
                      </a:pPr>
                      <a:r>
                        <a:rPr lang="es-EC" sz="1200" dirty="0">
                          <a:solidFill>
                            <a:srgbClr val="000000"/>
                          </a:solidFill>
                          <a:latin typeface="Times New Roman"/>
                          <a:ea typeface="Calibri"/>
                          <a:cs typeface="Times New Roman"/>
                        </a:rPr>
                        <a:t>0</a:t>
                      </a:r>
                      <a:endParaRPr lang="es-EC" sz="1100" dirty="0">
                        <a:solidFill>
                          <a:srgbClr val="365F91"/>
                        </a:solidFill>
                        <a:latin typeface="Calibri"/>
                        <a:ea typeface="Calibri"/>
                        <a:cs typeface="Times New Roman"/>
                      </a:endParaRPr>
                    </a:p>
                  </a:txBody>
                  <a:tcPr marL="68494" marR="68494"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0%</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tcPr>
                </a:tc>
                <a:tc>
                  <a:txBody>
                    <a:bodyPr/>
                    <a:lstStyle/>
                    <a:p>
                      <a:pPr algn="ctr">
                        <a:lnSpc>
                          <a:spcPct val="115000"/>
                        </a:lnSpc>
                        <a:spcAft>
                          <a:spcPts val="0"/>
                        </a:spcAft>
                      </a:pPr>
                      <a:r>
                        <a:rPr lang="es-EC" sz="1200" dirty="0">
                          <a:solidFill>
                            <a:srgbClr val="000000"/>
                          </a:solidFill>
                          <a:latin typeface="Times New Roman"/>
                          <a:ea typeface="Calibri"/>
                          <a:cs typeface="Times New Roman"/>
                        </a:rPr>
                        <a:t>100%</a:t>
                      </a:r>
                      <a:endParaRPr lang="es-EC" sz="1100" dirty="0">
                        <a:solidFill>
                          <a:srgbClr val="365F91"/>
                        </a:solidFill>
                        <a:latin typeface="Calibri"/>
                        <a:ea typeface="Calibri"/>
                        <a:cs typeface="Times New Roman"/>
                      </a:endParaRPr>
                    </a:p>
                  </a:txBody>
                  <a:tcPr marL="68494" marR="68494"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 </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tcPr>
                </a:tc>
              </a:tr>
              <a:tr h="119962">
                <a:tc>
                  <a:txBody>
                    <a:bodyPr/>
                    <a:lstStyle/>
                    <a:p>
                      <a:pPr algn="ctr">
                        <a:lnSpc>
                          <a:spcPct val="115000"/>
                        </a:lnSpc>
                        <a:spcAft>
                          <a:spcPts val="0"/>
                        </a:spcAft>
                      </a:pPr>
                      <a:r>
                        <a:rPr lang="es-EC" sz="1200" b="1">
                          <a:solidFill>
                            <a:srgbClr val="000000"/>
                          </a:solidFill>
                          <a:latin typeface="Times New Roman"/>
                          <a:ea typeface="Calibri"/>
                          <a:cs typeface="Times New Roman"/>
                        </a:rPr>
                        <a:t>10</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2,000</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0</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0</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solidFill>
                      <a:srgbClr val="D3DFEE"/>
                    </a:solidFill>
                  </a:tcPr>
                </a:tc>
                <a:tc>
                  <a:txBody>
                    <a:bodyPr/>
                    <a:lstStyle/>
                    <a:p>
                      <a:pPr algn="ctr">
                        <a:lnSpc>
                          <a:spcPct val="115000"/>
                        </a:lnSpc>
                        <a:spcAft>
                          <a:spcPts val="0"/>
                        </a:spcAft>
                      </a:pPr>
                      <a:r>
                        <a:rPr lang="es-EC" sz="1200" dirty="0">
                          <a:solidFill>
                            <a:srgbClr val="000000"/>
                          </a:solidFill>
                          <a:latin typeface="Times New Roman"/>
                          <a:ea typeface="Calibri"/>
                          <a:cs typeface="Times New Roman"/>
                        </a:rPr>
                        <a:t>0%</a:t>
                      </a:r>
                      <a:endParaRPr lang="es-EC" sz="1100" dirty="0">
                        <a:solidFill>
                          <a:srgbClr val="365F91"/>
                        </a:solidFill>
                        <a:latin typeface="Calibri"/>
                        <a:ea typeface="Calibri"/>
                        <a:cs typeface="Times New Roman"/>
                      </a:endParaRPr>
                    </a:p>
                  </a:txBody>
                  <a:tcPr marL="68494" marR="68494" marT="0" marB="0">
                    <a:lnL>
                      <a:noFill/>
                    </a:lnL>
                    <a:lnR>
                      <a:noFill/>
                    </a:lnR>
                    <a:lnT>
                      <a:noFill/>
                    </a:lnT>
                    <a:lnB>
                      <a:noFill/>
                    </a:lnB>
                    <a:solidFill>
                      <a:srgbClr val="D3DFEE"/>
                    </a:solidFill>
                  </a:tcPr>
                </a:tc>
                <a:tc>
                  <a:txBody>
                    <a:bodyPr/>
                    <a:lstStyle/>
                    <a:p>
                      <a:pPr algn="ctr">
                        <a:lnSpc>
                          <a:spcPct val="115000"/>
                        </a:lnSpc>
                        <a:spcAft>
                          <a:spcPts val="0"/>
                        </a:spcAft>
                      </a:pPr>
                      <a:r>
                        <a:rPr lang="es-EC" sz="1200" dirty="0">
                          <a:solidFill>
                            <a:srgbClr val="000000"/>
                          </a:solidFill>
                          <a:latin typeface="Times New Roman"/>
                          <a:ea typeface="Calibri"/>
                          <a:cs typeface="Times New Roman"/>
                        </a:rPr>
                        <a:t>100%</a:t>
                      </a:r>
                      <a:endParaRPr lang="es-EC" sz="1100" dirty="0">
                        <a:solidFill>
                          <a:srgbClr val="365F91"/>
                        </a:solidFill>
                        <a:latin typeface="Calibri"/>
                        <a:ea typeface="Calibri"/>
                        <a:cs typeface="Times New Roman"/>
                      </a:endParaRPr>
                    </a:p>
                  </a:txBody>
                  <a:tcPr marL="68494" marR="68494"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 </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solidFill>
                      <a:srgbClr val="D3DFEE"/>
                    </a:solidFill>
                  </a:tcPr>
                </a:tc>
              </a:tr>
              <a:tr h="119962">
                <a:tc>
                  <a:txBody>
                    <a:bodyPr/>
                    <a:lstStyle/>
                    <a:p>
                      <a:pPr algn="ctr">
                        <a:lnSpc>
                          <a:spcPct val="115000"/>
                        </a:lnSpc>
                        <a:spcAft>
                          <a:spcPts val="0"/>
                        </a:spcAft>
                      </a:pPr>
                      <a:r>
                        <a:rPr lang="es-EC" sz="1200" b="1">
                          <a:solidFill>
                            <a:srgbClr val="000000"/>
                          </a:solidFill>
                          <a:latin typeface="Times New Roman"/>
                          <a:ea typeface="Calibri"/>
                          <a:cs typeface="Times New Roman"/>
                        </a:rPr>
                        <a:t>20</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0,850</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0</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0</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0%</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100%</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 </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tcPr>
                </a:tc>
              </a:tr>
              <a:tr h="119962">
                <a:tc>
                  <a:txBody>
                    <a:bodyPr/>
                    <a:lstStyle/>
                    <a:p>
                      <a:pPr algn="ctr">
                        <a:lnSpc>
                          <a:spcPct val="115000"/>
                        </a:lnSpc>
                        <a:spcAft>
                          <a:spcPts val="0"/>
                        </a:spcAft>
                      </a:pPr>
                      <a:r>
                        <a:rPr lang="es-EC" sz="1200" b="1">
                          <a:solidFill>
                            <a:srgbClr val="000000"/>
                          </a:solidFill>
                          <a:latin typeface="Times New Roman"/>
                          <a:ea typeface="Calibri"/>
                          <a:cs typeface="Times New Roman"/>
                        </a:rPr>
                        <a:t>40</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0,600</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1</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1</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0%</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100%</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 </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solidFill>
                      <a:srgbClr val="D3DFEE"/>
                    </a:solidFill>
                  </a:tcPr>
                </a:tc>
              </a:tr>
              <a:tr h="119962">
                <a:tc>
                  <a:txBody>
                    <a:bodyPr/>
                    <a:lstStyle/>
                    <a:p>
                      <a:pPr algn="ctr">
                        <a:lnSpc>
                          <a:spcPct val="115000"/>
                        </a:lnSpc>
                        <a:spcAft>
                          <a:spcPts val="0"/>
                        </a:spcAft>
                      </a:pPr>
                      <a:r>
                        <a:rPr lang="es-EC" sz="1200" b="1">
                          <a:solidFill>
                            <a:srgbClr val="000000"/>
                          </a:solidFill>
                          <a:latin typeface="Times New Roman"/>
                          <a:ea typeface="Calibri"/>
                          <a:cs typeface="Times New Roman"/>
                        </a:rPr>
                        <a:t>60</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0,300</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0</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1</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0%</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100%</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 </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tcPr>
                </a:tc>
              </a:tr>
              <a:tr h="119962">
                <a:tc>
                  <a:txBody>
                    <a:bodyPr/>
                    <a:lstStyle/>
                    <a:p>
                      <a:pPr algn="ctr">
                        <a:lnSpc>
                          <a:spcPct val="115000"/>
                        </a:lnSpc>
                        <a:spcAft>
                          <a:spcPts val="0"/>
                        </a:spcAft>
                      </a:pPr>
                      <a:r>
                        <a:rPr lang="es-EC" sz="1200" b="1">
                          <a:solidFill>
                            <a:srgbClr val="000000"/>
                          </a:solidFill>
                          <a:latin typeface="Times New Roman"/>
                          <a:ea typeface="Calibri"/>
                          <a:cs typeface="Times New Roman"/>
                        </a:rPr>
                        <a:t>100</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0,150</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0</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1</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0%</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100%</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 </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solidFill>
                      <a:srgbClr val="D3DFEE"/>
                    </a:solidFill>
                  </a:tcPr>
                </a:tc>
              </a:tr>
              <a:tr h="119962">
                <a:tc>
                  <a:txBody>
                    <a:bodyPr/>
                    <a:lstStyle/>
                    <a:p>
                      <a:pPr algn="ctr">
                        <a:lnSpc>
                          <a:spcPct val="115000"/>
                        </a:lnSpc>
                        <a:spcAft>
                          <a:spcPts val="0"/>
                        </a:spcAft>
                      </a:pPr>
                      <a:r>
                        <a:rPr lang="es-EC" sz="1200" b="1">
                          <a:solidFill>
                            <a:srgbClr val="000000"/>
                          </a:solidFill>
                          <a:latin typeface="Times New Roman"/>
                          <a:ea typeface="Calibri"/>
                          <a:cs typeface="Times New Roman"/>
                        </a:rPr>
                        <a:t>200</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0,075</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109</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110</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43%</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tcPr>
                </a:tc>
                <a:tc>
                  <a:txBody>
                    <a:bodyPr/>
                    <a:lstStyle/>
                    <a:p>
                      <a:pPr algn="ctr">
                        <a:lnSpc>
                          <a:spcPct val="115000"/>
                        </a:lnSpc>
                        <a:spcAft>
                          <a:spcPts val="0"/>
                        </a:spcAft>
                      </a:pPr>
                      <a:r>
                        <a:rPr lang="es-EC" sz="1200" b="1">
                          <a:solidFill>
                            <a:srgbClr val="000000"/>
                          </a:solidFill>
                          <a:latin typeface="Times New Roman"/>
                          <a:ea typeface="Calibri"/>
                          <a:cs typeface="Times New Roman"/>
                        </a:rPr>
                        <a:t>57%</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 </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tcPr>
                </a:tc>
              </a:tr>
              <a:tr h="161080">
                <a:tc>
                  <a:txBody>
                    <a:bodyPr/>
                    <a:lstStyle/>
                    <a:p>
                      <a:pPr algn="ctr">
                        <a:lnSpc>
                          <a:spcPct val="115000"/>
                        </a:lnSpc>
                        <a:spcAft>
                          <a:spcPts val="0"/>
                        </a:spcAft>
                      </a:pPr>
                      <a:r>
                        <a:rPr lang="es-EC" sz="1200" b="1">
                          <a:solidFill>
                            <a:srgbClr val="000000"/>
                          </a:solidFill>
                          <a:latin typeface="Times New Roman"/>
                          <a:ea typeface="Calibri"/>
                          <a:cs typeface="Times New Roman"/>
                        </a:rPr>
                        <a:t>PASA 200</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 </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147</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147</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 </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solidFill>
                      <a:srgbClr val="D3DFEE"/>
                    </a:solidFill>
                  </a:tcPr>
                </a:tc>
                <a:tc>
                  <a:txBody>
                    <a:bodyPr/>
                    <a:lstStyle/>
                    <a:p>
                      <a:pPr algn="ctr">
                        <a:lnSpc>
                          <a:spcPct val="115000"/>
                        </a:lnSpc>
                        <a:spcAft>
                          <a:spcPts val="0"/>
                        </a:spcAft>
                      </a:pPr>
                      <a:r>
                        <a:rPr lang="es-EC" sz="1200" b="1">
                          <a:solidFill>
                            <a:srgbClr val="000000"/>
                          </a:solidFill>
                          <a:latin typeface="Times New Roman"/>
                          <a:ea typeface="Calibri"/>
                          <a:cs typeface="Times New Roman"/>
                        </a:rPr>
                        <a:t>57</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 </a:t>
                      </a:r>
                      <a:endParaRPr lang="es-EC" sz="1100">
                        <a:solidFill>
                          <a:srgbClr val="365F91"/>
                        </a:solidFill>
                        <a:latin typeface="Calibri"/>
                        <a:ea typeface="Calibri"/>
                        <a:cs typeface="Times New Roman"/>
                      </a:endParaRPr>
                    </a:p>
                  </a:txBody>
                  <a:tcPr marL="68494" marR="68494" marT="0" marB="0">
                    <a:lnL>
                      <a:noFill/>
                    </a:lnL>
                    <a:lnR>
                      <a:noFill/>
                    </a:lnR>
                    <a:lnT>
                      <a:noFill/>
                    </a:lnT>
                    <a:lnB>
                      <a:noFill/>
                    </a:lnB>
                    <a:solidFill>
                      <a:srgbClr val="D3DFEE"/>
                    </a:solidFill>
                  </a:tcPr>
                </a:tc>
              </a:tr>
              <a:tr h="248005">
                <a:tc>
                  <a:txBody>
                    <a:bodyPr/>
                    <a:lstStyle/>
                    <a:p>
                      <a:pPr>
                        <a:lnSpc>
                          <a:spcPct val="115000"/>
                        </a:lnSpc>
                        <a:spcAft>
                          <a:spcPts val="0"/>
                        </a:spcAft>
                      </a:pPr>
                      <a:r>
                        <a:rPr lang="es-EC" sz="1200">
                          <a:solidFill>
                            <a:srgbClr val="000000"/>
                          </a:solidFill>
                          <a:latin typeface="Times New Roman"/>
                          <a:ea typeface="Calibri"/>
                          <a:cs typeface="Times New Roman"/>
                        </a:rPr>
                        <a:t>PESO TOTAL</a:t>
                      </a:r>
                      <a:endParaRPr lang="es-EC" sz="1100">
                        <a:solidFill>
                          <a:srgbClr val="365F91"/>
                        </a:solidFill>
                        <a:latin typeface="Calibri"/>
                        <a:ea typeface="Calibri"/>
                        <a:cs typeface="Times New Roman"/>
                      </a:endParaRPr>
                    </a:p>
                  </a:txBody>
                  <a:tcPr marL="68494" marR="68494"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C" sz="1200" b="1">
                          <a:solidFill>
                            <a:srgbClr val="000000"/>
                          </a:solidFill>
                          <a:latin typeface="Times New Roman"/>
                          <a:ea typeface="Calibri"/>
                          <a:cs typeface="Times New Roman"/>
                        </a:rPr>
                        <a:t> </a:t>
                      </a:r>
                      <a:endParaRPr lang="es-EC" sz="1100">
                        <a:solidFill>
                          <a:srgbClr val="365F91"/>
                        </a:solidFill>
                        <a:latin typeface="Calibri"/>
                        <a:ea typeface="Calibri"/>
                        <a:cs typeface="Times New Roman"/>
                      </a:endParaRPr>
                    </a:p>
                  </a:txBody>
                  <a:tcPr marL="68494" marR="68494"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Times New Roman"/>
                          <a:ea typeface="Calibri"/>
                          <a:cs typeface="Times New Roman"/>
                        </a:rPr>
                        <a:t>257</a:t>
                      </a:r>
                      <a:endParaRPr lang="es-EC" sz="1100">
                        <a:solidFill>
                          <a:srgbClr val="365F91"/>
                        </a:solidFill>
                        <a:latin typeface="Calibri"/>
                        <a:ea typeface="Calibri"/>
                        <a:cs typeface="Times New Roman"/>
                      </a:endParaRPr>
                    </a:p>
                  </a:txBody>
                  <a:tcPr marL="68494" marR="68494" marT="0" marB="0">
                    <a:lnL>
                      <a:noFill/>
                    </a:lnL>
                    <a:lnR>
                      <a:noFill/>
                    </a:lnR>
                    <a:lnT>
                      <a:noFill/>
                    </a:lnT>
                    <a:lnB w="12700" cap="flat" cmpd="sng" algn="ctr">
                      <a:solidFill>
                        <a:srgbClr val="4F81BD"/>
                      </a:solidFill>
                      <a:prstDash val="solid"/>
                      <a:round/>
                      <a:headEnd type="none" w="med" len="med"/>
                      <a:tailEnd type="none" w="med" len="med"/>
                    </a:lnB>
                  </a:tcPr>
                </a:tc>
                <a:tc>
                  <a:txBody>
                    <a:bodyPr/>
                    <a:lstStyle/>
                    <a:p>
                      <a:endParaRPr lang="es-EC" sz="1200">
                        <a:solidFill>
                          <a:srgbClr val="365F91"/>
                        </a:solidFill>
                        <a:latin typeface="Times New Roman"/>
                        <a:cs typeface="Times New Roman"/>
                      </a:endParaRPr>
                    </a:p>
                  </a:txBody>
                  <a:tcPr marL="68494" marR="68494" marT="0" marB="0">
                    <a:lnL>
                      <a:noFill/>
                    </a:lnL>
                    <a:lnR>
                      <a:noFill/>
                    </a:lnR>
                    <a:lnT>
                      <a:noFill/>
                    </a:lnT>
                    <a:lnB w="12700" cap="flat" cmpd="sng" algn="ctr">
                      <a:solidFill>
                        <a:srgbClr val="4F81BD"/>
                      </a:solidFill>
                      <a:prstDash val="solid"/>
                      <a:round/>
                      <a:headEnd type="none" w="med" len="med"/>
                      <a:tailEnd type="none" w="med" len="med"/>
                    </a:lnB>
                  </a:tcPr>
                </a:tc>
                <a:tc>
                  <a:txBody>
                    <a:bodyPr/>
                    <a:lstStyle/>
                    <a:p>
                      <a:endParaRPr lang="es-EC" sz="1200">
                        <a:solidFill>
                          <a:srgbClr val="365F91"/>
                        </a:solidFill>
                        <a:latin typeface="Times New Roman"/>
                        <a:cs typeface="Times New Roman"/>
                      </a:endParaRPr>
                    </a:p>
                  </a:txBody>
                  <a:tcPr marL="68494" marR="68494" marT="0" marB="0">
                    <a:lnL>
                      <a:noFill/>
                    </a:lnL>
                    <a:lnR>
                      <a:noFill/>
                    </a:lnR>
                    <a:lnT>
                      <a:noFill/>
                    </a:lnT>
                    <a:lnB w="12700" cap="flat" cmpd="sng" algn="ctr">
                      <a:solidFill>
                        <a:srgbClr val="4F81BD"/>
                      </a:solidFill>
                      <a:prstDash val="solid"/>
                      <a:round/>
                      <a:headEnd type="none" w="med" len="med"/>
                      <a:tailEnd type="none" w="med" len="med"/>
                    </a:lnB>
                  </a:tcPr>
                </a:tc>
                <a:tc>
                  <a:txBody>
                    <a:bodyPr/>
                    <a:lstStyle/>
                    <a:p>
                      <a:endParaRPr lang="es-EC" sz="1200">
                        <a:solidFill>
                          <a:srgbClr val="365F91"/>
                        </a:solidFill>
                        <a:latin typeface="Times New Roman"/>
                        <a:cs typeface="Times New Roman"/>
                      </a:endParaRPr>
                    </a:p>
                  </a:txBody>
                  <a:tcPr marL="68494" marR="68494" marT="0" marB="0">
                    <a:lnL>
                      <a:noFill/>
                    </a:lnL>
                    <a:lnR>
                      <a:noFill/>
                    </a:lnR>
                    <a:lnT>
                      <a:noFill/>
                    </a:lnT>
                    <a:lnB w="12700" cap="flat" cmpd="sng" algn="ctr">
                      <a:solidFill>
                        <a:srgbClr val="4F81BD"/>
                      </a:solidFill>
                      <a:prstDash val="solid"/>
                      <a:round/>
                      <a:headEnd type="none" w="med" len="med"/>
                      <a:tailEnd type="none" w="med" len="med"/>
                    </a:lnB>
                  </a:tcPr>
                </a:tc>
                <a:tc>
                  <a:txBody>
                    <a:bodyPr/>
                    <a:lstStyle/>
                    <a:p>
                      <a:endParaRPr lang="es-EC" sz="1200" dirty="0">
                        <a:solidFill>
                          <a:srgbClr val="365F91"/>
                        </a:solidFill>
                        <a:latin typeface="Times New Roman"/>
                        <a:cs typeface="Times New Roman"/>
                      </a:endParaRPr>
                    </a:p>
                  </a:txBody>
                  <a:tcPr marL="68494" marR="68494"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graphicFrame>
        <p:nvGraphicFramePr>
          <p:cNvPr id="13" name="12 Gráfico"/>
          <p:cNvGraphicFramePr/>
          <p:nvPr/>
        </p:nvGraphicFramePr>
        <p:xfrm>
          <a:off x="785786" y="4000504"/>
          <a:ext cx="4848225" cy="2214578"/>
        </p:xfrm>
        <a:graphic>
          <a:graphicData uri="http://schemas.openxmlformats.org/drawingml/2006/chart">
            <c:chart xmlns:c="http://schemas.openxmlformats.org/drawingml/2006/chart" xmlns:r="http://schemas.openxmlformats.org/officeDocument/2006/relationships" r:id="rId2"/>
          </a:graphicData>
        </a:graphic>
      </p:graphicFrame>
      <p:sp>
        <p:nvSpPr>
          <p:cNvPr id="14" name="13 CuadroTexto"/>
          <p:cNvSpPr txBox="1"/>
          <p:nvPr/>
        </p:nvSpPr>
        <p:spPr>
          <a:xfrm>
            <a:off x="6215074" y="4572008"/>
            <a:ext cx="1928826" cy="369332"/>
          </a:xfrm>
          <a:prstGeom prst="rect">
            <a:avLst/>
          </a:prstGeom>
          <a:noFill/>
        </p:spPr>
        <p:txBody>
          <a:bodyPr wrap="square" rtlCol="0">
            <a:spAutoFit/>
          </a:bodyPr>
          <a:lstStyle/>
          <a:p>
            <a:r>
              <a:rPr lang="es-EC" b="1" dirty="0" smtClean="0"/>
              <a:t>LIMO / ARCILLA</a:t>
            </a:r>
            <a:endParaRPr lang="es-EC" b="1" dirty="0"/>
          </a:p>
        </p:txBody>
      </p:sp>
      <p:sp>
        <p:nvSpPr>
          <p:cNvPr id="16" name="15 CuadroTexto"/>
          <p:cNvSpPr txBox="1"/>
          <p:nvPr/>
        </p:nvSpPr>
        <p:spPr>
          <a:xfrm rot="16200000">
            <a:off x="7091531" y="4767121"/>
            <a:ext cx="461665" cy="1500198"/>
          </a:xfrm>
          <a:prstGeom prst="rect">
            <a:avLst/>
          </a:prstGeom>
          <a:noFill/>
        </p:spPr>
        <p:txBody>
          <a:bodyPr vert="vert" wrap="square" rtlCol="0">
            <a:spAutoFit/>
          </a:bodyPr>
          <a:lstStyle/>
          <a:p>
            <a:pPr algn="ctr"/>
            <a:r>
              <a:rPr lang="es-EC" b="1" dirty="0" smtClean="0">
                <a:solidFill>
                  <a:srgbClr val="FF0000"/>
                </a:solidFill>
              </a:rPr>
              <a:t>ANEXO “ D “</a:t>
            </a:r>
            <a:endParaRPr lang="es-EC" b="1" dirty="0">
              <a:solidFill>
                <a:srgbClr val="FF0000"/>
              </a:solidFill>
            </a:endParaRPr>
          </a:p>
        </p:txBody>
      </p:sp>
    </p:spTree>
    <p:extLst>
      <p:ext uri="{BB962C8B-B14F-4D97-AF65-F5344CB8AC3E}">
        <p14:creationId xmlns="" xmlns:p14="http://schemas.microsoft.com/office/powerpoint/2010/main" val="219558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467544" y="357166"/>
            <a:ext cx="3247200"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ES" sz="2500" b="1" dirty="0" smtClean="0">
                <a:solidFill>
                  <a:srgbClr val="C00000"/>
                </a:solidFill>
              </a:rPr>
              <a:t>LÍMITES</a:t>
            </a:r>
            <a:endParaRPr lang="es-EC" sz="2500" dirty="0">
              <a:solidFill>
                <a:srgbClr val="C00000"/>
              </a:solidFill>
            </a:endParaRPr>
          </a:p>
        </p:txBody>
      </p:sp>
      <p:sp>
        <p:nvSpPr>
          <p:cNvPr id="8" name="1 Título"/>
          <p:cNvSpPr txBox="1">
            <a:spLocks/>
          </p:cNvSpPr>
          <p:nvPr/>
        </p:nvSpPr>
        <p:spPr>
          <a:xfrm>
            <a:off x="5148064" y="10871"/>
            <a:ext cx="2592288" cy="476672"/>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ESTUDIOS DE SUELOS</a:t>
            </a:r>
            <a:endParaRPr lang="es-EC" sz="2500" dirty="0">
              <a:solidFill>
                <a:schemeClr val="bg1"/>
              </a:solidFill>
            </a:endParaRPr>
          </a:p>
        </p:txBody>
      </p:sp>
      <p:sp>
        <p:nvSpPr>
          <p:cNvPr id="7" name="6 CuadroTexto"/>
          <p:cNvSpPr txBox="1"/>
          <p:nvPr/>
        </p:nvSpPr>
        <p:spPr>
          <a:xfrm>
            <a:off x="1500166" y="857232"/>
            <a:ext cx="2500330" cy="369332"/>
          </a:xfrm>
          <a:prstGeom prst="rect">
            <a:avLst/>
          </a:prstGeom>
          <a:noFill/>
        </p:spPr>
        <p:txBody>
          <a:bodyPr wrap="square" rtlCol="0">
            <a:spAutoFit/>
          </a:bodyPr>
          <a:lstStyle/>
          <a:p>
            <a:r>
              <a:rPr lang="es-EC" b="1" dirty="0" smtClean="0"/>
              <a:t>LÍMITE LIQUIDO</a:t>
            </a:r>
            <a:endParaRPr lang="es-EC" b="1" dirty="0"/>
          </a:p>
        </p:txBody>
      </p:sp>
      <p:sp>
        <p:nvSpPr>
          <p:cNvPr id="9" name="8 CuadroTexto"/>
          <p:cNvSpPr txBox="1"/>
          <p:nvPr/>
        </p:nvSpPr>
        <p:spPr>
          <a:xfrm>
            <a:off x="5643570" y="857232"/>
            <a:ext cx="2500330" cy="369332"/>
          </a:xfrm>
          <a:prstGeom prst="rect">
            <a:avLst/>
          </a:prstGeom>
          <a:noFill/>
        </p:spPr>
        <p:txBody>
          <a:bodyPr wrap="square" rtlCol="0">
            <a:spAutoFit/>
          </a:bodyPr>
          <a:lstStyle/>
          <a:p>
            <a:r>
              <a:rPr lang="es-EC" b="1" dirty="0" smtClean="0"/>
              <a:t>LÍMITE PLASTICO</a:t>
            </a:r>
            <a:endParaRPr lang="es-EC" b="1" dirty="0"/>
          </a:p>
        </p:txBody>
      </p:sp>
      <p:pic>
        <p:nvPicPr>
          <p:cNvPr id="10" name="9 Imagen" descr="C:\Users\PERSONAL\Desktop\TESIS URBINA\FOTOS TESIS\20131001_094741.jpg"/>
          <p:cNvPicPr/>
          <p:nvPr/>
        </p:nvPicPr>
        <p:blipFill>
          <a:blip r:embed="rId2" cstate="print"/>
          <a:srcRect/>
          <a:stretch>
            <a:fillRect/>
          </a:stretch>
        </p:blipFill>
        <p:spPr bwMode="auto">
          <a:xfrm>
            <a:off x="714348" y="2643182"/>
            <a:ext cx="1714512" cy="1357322"/>
          </a:xfrm>
          <a:prstGeom prst="rect">
            <a:avLst/>
          </a:prstGeom>
          <a:noFill/>
          <a:ln w="9525">
            <a:noFill/>
            <a:miter lim="800000"/>
            <a:headEnd/>
            <a:tailEnd/>
          </a:ln>
        </p:spPr>
      </p:pic>
      <p:pic>
        <p:nvPicPr>
          <p:cNvPr id="11" name="10 Imagen" descr="C:\Users\PERSONAL\Desktop\TESIS URBINA\FOTOS TESIS\20131001_120202.jpg"/>
          <p:cNvPicPr/>
          <p:nvPr/>
        </p:nvPicPr>
        <p:blipFill>
          <a:blip r:embed="rId3" cstate="print"/>
          <a:srcRect/>
          <a:stretch>
            <a:fillRect/>
          </a:stretch>
        </p:blipFill>
        <p:spPr bwMode="auto">
          <a:xfrm>
            <a:off x="2214546" y="3500438"/>
            <a:ext cx="1500198" cy="1428760"/>
          </a:xfrm>
          <a:prstGeom prst="rect">
            <a:avLst/>
          </a:prstGeom>
          <a:noFill/>
          <a:ln w="9525">
            <a:noFill/>
            <a:miter lim="800000"/>
            <a:headEnd/>
            <a:tailEnd/>
          </a:ln>
        </p:spPr>
      </p:pic>
      <p:sp>
        <p:nvSpPr>
          <p:cNvPr id="15" name="14 CuadroTexto"/>
          <p:cNvSpPr txBox="1"/>
          <p:nvPr/>
        </p:nvSpPr>
        <p:spPr>
          <a:xfrm>
            <a:off x="714348" y="1357298"/>
            <a:ext cx="2928958" cy="1200329"/>
          </a:xfrm>
          <a:prstGeom prst="rect">
            <a:avLst/>
          </a:prstGeom>
          <a:noFill/>
        </p:spPr>
        <p:txBody>
          <a:bodyPr wrap="square" rtlCol="0">
            <a:spAutoFit/>
          </a:bodyPr>
          <a:lstStyle/>
          <a:p>
            <a:pPr algn="just"/>
            <a:r>
              <a:rPr lang="es-EC" dirty="0" smtClean="0"/>
              <a:t>Suelo pasa de estado </a:t>
            </a:r>
            <a:r>
              <a:rPr lang="es-EC" dirty="0" err="1" smtClean="0"/>
              <a:t>semi</a:t>
            </a:r>
            <a:r>
              <a:rPr lang="es-EC" dirty="0" smtClean="0"/>
              <a:t>-liquido a estado plástico y puede moldearse</a:t>
            </a:r>
            <a:endParaRPr lang="es-EC" dirty="0"/>
          </a:p>
        </p:txBody>
      </p:sp>
      <p:sp>
        <p:nvSpPr>
          <p:cNvPr id="16" name="15 CuadroTexto"/>
          <p:cNvSpPr txBox="1"/>
          <p:nvPr/>
        </p:nvSpPr>
        <p:spPr>
          <a:xfrm>
            <a:off x="5357818" y="1357298"/>
            <a:ext cx="2928958" cy="923330"/>
          </a:xfrm>
          <a:prstGeom prst="rect">
            <a:avLst/>
          </a:prstGeom>
          <a:noFill/>
        </p:spPr>
        <p:txBody>
          <a:bodyPr wrap="square" rtlCol="0">
            <a:spAutoFit/>
          </a:bodyPr>
          <a:lstStyle/>
          <a:p>
            <a:pPr algn="just"/>
            <a:r>
              <a:rPr lang="es-EC" dirty="0" smtClean="0"/>
              <a:t>Suelo pasa de estado plástico a un estado </a:t>
            </a:r>
            <a:r>
              <a:rPr lang="es-EC" dirty="0" err="1" smtClean="0"/>
              <a:t>semi</a:t>
            </a:r>
            <a:r>
              <a:rPr lang="es-EC" dirty="0" smtClean="0"/>
              <a:t>-sólido y se rompe.</a:t>
            </a:r>
            <a:endParaRPr lang="es-EC" dirty="0"/>
          </a:p>
        </p:txBody>
      </p:sp>
      <p:pic>
        <p:nvPicPr>
          <p:cNvPr id="17" name="16 Imagen" descr="C:\Users\PERSONAL\Desktop\TESIS URBINA\FOTOS TESIS\20131001_101430.jpg"/>
          <p:cNvPicPr/>
          <p:nvPr/>
        </p:nvPicPr>
        <p:blipFill>
          <a:blip r:embed="rId4" cstate="print"/>
          <a:srcRect/>
          <a:stretch>
            <a:fillRect/>
          </a:stretch>
        </p:blipFill>
        <p:spPr bwMode="auto">
          <a:xfrm>
            <a:off x="4857752" y="2571744"/>
            <a:ext cx="1714512" cy="1571636"/>
          </a:xfrm>
          <a:prstGeom prst="rect">
            <a:avLst/>
          </a:prstGeom>
          <a:noFill/>
          <a:ln w="9525">
            <a:noFill/>
            <a:miter lim="800000"/>
            <a:headEnd/>
            <a:tailEnd/>
          </a:ln>
        </p:spPr>
      </p:pic>
      <p:sp>
        <p:nvSpPr>
          <p:cNvPr id="18" name="17 CuadroTexto"/>
          <p:cNvSpPr txBox="1"/>
          <p:nvPr/>
        </p:nvSpPr>
        <p:spPr>
          <a:xfrm>
            <a:off x="785786" y="5657671"/>
            <a:ext cx="7572428" cy="646331"/>
          </a:xfrm>
          <a:prstGeom prst="rect">
            <a:avLst/>
          </a:prstGeom>
          <a:noFill/>
        </p:spPr>
        <p:txBody>
          <a:bodyPr wrap="square" rtlCol="0">
            <a:spAutoFit/>
          </a:bodyPr>
          <a:lstStyle/>
          <a:p>
            <a:pPr algn="just"/>
            <a:r>
              <a:rPr lang="es-EC" dirty="0" smtClean="0"/>
              <a:t>En ambos casos se usa muestras pasantes del </a:t>
            </a:r>
            <a:r>
              <a:rPr lang="es-EC" b="1" dirty="0" smtClean="0"/>
              <a:t>Tamiz No 40 ( 3000 gr )</a:t>
            </a:r>
            <a:endParaRPr lang="es-EC" b="1" dirty="0"/>
          </a:p>
        </p:txBody>
      </p:sp>
      <p:pic>
        <p:nvPicPr>
          <p:cNvPr id="19" name="18 Imagen" descr="C:\Users\PERSONAL\Desktop\TESIS URBINA\FOTOS TESIS\20131001_101330.jpg"/>
          <p:cNvPicPr/>
          <p:nvPr/>
        </p:nvPicPr>
        <p:blipFill>
          <a:blip r:embed="rId5" cstate="print"/>
          <a:srcRect/>
          <a:stretch>
            <a:fillRect/>
          </a:stretch>
        </p:blipFill>
        <p:spPr bwMode="auto">
          <a:xfrm>
            <a:off x="6000760" y="3786191"/>
            <a:ext cx="2000264" cy="1500198"/>
          </a:xfrm>
          <a:prstGeom prst="rect">
            <a:avLst/>
          </a:prstGeom>
          <a:noFill/>
          <a:ln w="9525">
            <a:noFill/>
            <a:miter lim="800000"/>
            <a:headEnd/>
            <a:tailEnd/>
          </a:ln>
        </p:spPr>
      </p:pic>
    </p:spTree>
    <p:extLst>
      <p:ext uri="{BB962C8B-B14F-4D97-AF65-F5344CB8AC3E}">
        <p14:creationId xmlns="" xmlns:p14="http://schemas.microsoft.com/office/powerpoint/2010/main" val="219558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548680"/>
            <a:ext cx="3816424" cy="461665"/>
          </a:xfrm>
          <a:prstGeom prst="rect">
            <a:avLst/>
          </a:prstGeom>
          <a:noFill/>
        </p:spPr>
        <p:txBody>
          <a:bodyPr wrap="square" rtlCol="0">
            <a:spAutoFit/>
          </a:bodyPr>
          <a:lstStyle/>
          <a:p>
            <a:r>
              <a:rPr lang="es-EC" sz="2400" b="1" i="1" dirty="0" smtClean="0">
                <a:solidFill>
                  <a:srgbClr val="C00000"/>
                </a:solidFill>
              </a:rPr>
              <a:t>TEMARIO:</a:t>
            </a:r>
            <a:endParaRPr lang="es-EC" sz="2400" b="1" i="1" dirty="0">
              <a:solidFill>
                <a:srgbClr val="C00000"/>
              </a:solidFill>
            </a:endParaRPr>
          </a:p>
        </p:txBody>
      </p:sp>
      <p:sp>
        <p:nvSpPr>
          <p:cNvPr id="3" name="2 CuadroTexto"/>
          <p:cNvSpPr txBox="1"/>
          <p:nvPr/>
        </p:nvSpPr>
        <p:spPr>
          <a:xfrm>
            <a:off x="899592" y="1268760"/>
            <a:ext cx="6601366" cy="369332"/>
          </a:xfrm>
          <a:prstGeom prst="rect">
            <a:avLst/>
          </a:prstGeom>
          <a:noFill/>
        </p:spPr>
        <p:txBody>
          <a:bodyPr wrap="square" rtlCol="0">
            <a:spAutoFit/>
          </a:bodyPr>
          <a:lstStyle/>
          <a:p>
            <a:pPr marL="285750" indent="-285750">
              <a:buFont typeface="Wingdings" pitchFamily="2" charset="2"/>
              <a:buChar char="q"/>
            </a:pPr>
            <a:r>
              <a:rPr lang="es-EC" dirty="0" smtClean="0"/>
              <a:t>INTRODUCCIÓN Y DATOS GENERALES DEL PROYECTO</a:t>
            </a:r>
            <a:endParaRPr lang="es-EC" dirty="0"/>
          </a:p>
        </p:txBody>
      </p:sp>
      <p:sp>
        <p:nvSpPr>
          <p:cNvPr id="4" name="3 CuadroTexto"/>
          <p:cNvSpPr txBox="1"/>
          <p:nvPr/>
        </p:nvSpPr>
        <p:spPr>
          <a:xfrm>
            <a:off x="899592" y="1691516"/>
            <a:ext cx="2880320" cy="369332"/>
          </a:xfrm>
          <a:prstGeom prst="rect">
            <a:avLst/>
          </a:prstGeom>
          <a:noFill/>
        </p:spPr>
        <p:txBody>
          <a:bodyPr wrap="square" rtlCol="0">
            <a:spAutoFit/>
          </a:bodyPr>
          <a:lstStyle/>
          <a:p>
            <a:pPr marL="285750" indent="-285750">
              <a:buFont typeface="Wingdings" pitchFamily="2" charset="2"/>
              <a:buChar char="q"/>
            </a:pPr>
            <a:r>
              <a:rPr lang="es-EC" dirty="0" smtClean="0"/>
              <a:t>TOPOGRAFÍA</a:t>
            </a:r>
            <a:endParaRPr lang="es-EC" dirty="0"/>
          </a:p>
        </p:txBody>
      </p:sp>
      <p:sp>
        <p:nvSpPr>
          <p:cNvPr id="11" name="10 CuadroTexto"/>
          <p:cNvSpPr txBox="1"/>
          <p:nvPr/>
        </p:nvSpPr>
        <p:spPr>
          <a:xfrm>
            <a:off x="948800" y="3929066"/>
            <a:ext cx="6480720" cy="369332"/>
          </a:xfrm>
          <a:prstGeom prst="rect">
            <a:avLst/>
          </a:prstGeom>
          <a:noFill/>
        </p:spPr>
        <p:txBody>
          <a:bodyPr wrap="square" rtlCol="0">
            <a:spAutoFit/>
          </a:bodyPr>
          <a:lstStyle/>
          <a:p>
            <a:pPr marL="285750" indent="-285750">
              <a:buFont typeface="Wingdings" pitchFamily="2" charset="2"/>
              <a:buChar char="q"/>
            </a:pPr>
            <a:r>
              <a:rPr lang="es-EC" dirty="0" smtClean="0"/>
              <a:t>CONCLUSIONES Y RECOMENDACIONES</a:t>
            </a:r>
            <a:endParaRPr lang="es-EC" dirty="0"/>
          </a:p>
        </p:txBody>
      </p:sp>
      <p:sp>
        <p:nvSpPr>
          <p:cNvPr id="12" name="11 CuadroTexto"/>
          <p:cNvSpPr txBox="1"/>
          <p:nvPr/>
        </p:nvSpPr>
        <p:spPr>
          <a:xfrm>
            <a:off x="928662" y="2059536"/>
            <a:ext cx="4857784" cy="369332"/>
          </a:xfrm>
          <a:prstGeom prst="rect">
            <a:avLst/>
          </a:prstGeom>
          <a:noFill/>
        </p:spPr>
        <p:txBody>
          <a:bodyPr wrap="square" rtlCol="0">
            <a:spAutoFit/>
          </a:bodyPr>
          <a:lstStyle/>
          <a:p>
            <a:pPr marL="285750" indent="-285750">
              <a:buFont typeface="Wingdings" pitchFamily="2" charset="2"/>
              <a:buChar char="q"/>
            </a:pPr>
            <a:r>
              <a:rPr lang="es-EC" dirty="0" smtClean="0"/>
              <a:t>DISEÑO GEOMÉTRICO</a:t>
            </a:r>
            <a:endParaRPr lang="es-EC" dirty="0"/>
          </a:p>
        </p:txBody>
      </p:sp>
      <p:sp>
        <p:nvSpPr>
          <p:cNvPr id="13" name="12 CuadroTexto"/>
          <p:cNvSpPr txBox="1"/>
          <p:nvPr/>
        </p:nvSpPr>
        <p:spPr>
          <a:xfrm>
            <a:off x="928662" y="2500306"/>
            <a:ext cx="4857784" cy="369332"/>
          </a:xfrm>
          <a:prstGeom prst="rect">
            <a:avLst/>
          </a:prstGeom>
          <a:noFill/>
        </p:spPr>
        <p:txBody>
          <a:bodyPr wrap="square" rtlCol="0">
            <a:spAutoFit/>
          </a:bodyPr>
          <a:lstStyle/>
          <a:p>
            <a:pPr marL="285750" indent="-285750">
              <a:buFont typeface="Wingdings" pitchFamily="2" charset="2"/>
              <a:buChar char="q"/>
            </a:pPr>
            <a:r>
              <a:rPr lang="es-EC" dirty="0" smtClean="0"/>
              <a:t>ESTUDIOS DE SUELOS</a:t>
            </a:r>
            <a:endParaRPr lang="es-EC" dirty="0"/>
          </a:p>
        </p:txBody>
      </p:sp>
      <p:sp>
        <p:nvSpPr>
          <p:cNvPr id="14" name="13 CuadroTexto"/>
          <p:cNvSpPr txBox="1"/>
          <p:nvPr/>
        </p:nvSpPr>
        <p:spPr>
          <a:xfrm>
            <a:off x="928662" y="2988230"/>
            <a:ext cx="6500858" cy="369332"/>
          </a:xfrm>
          <a:prstGeom prst="rect">
            <a:avLst/>
          </a:prstGeom>
          <a:noFill/>
        </p:spPr>
        <p:txBody>
          <a:bodyPr wrap="square" rtlCol="0">
            <a:spAutoFit/>
          </a:bodyPr>
          <a:lstStyle/>
          <a:p>
            <a:pPr marL="285750" indent="-285750">
              <a:buFont typeface="Wingdings" pitchFamily="2" charset="2"/>
              <a:buChar char="q"/>
            </a:pPr>
            <a:r>
              <a:rPr lang="es-EC" dirty="0" smtClean="0"/>
              <a:t>DISEÑO DE PAVIMENTOS  (  RÍGIDO Y FLEXIBLE )</a:t>
            </a:r>
            <a:endParaRPr lang="es-EC" dirty="0"/>
          </a:p>
        </p:txBody>
      </p:sp>
      <p:sp>
        <p:nvSpPr>
          <p:cNvPr id="15" name="14 CuadroTexto"/>
          <p:cNvSpPr txBox="1"/>
          <p:nvPr/>
        </p:nvSpPr>
        <p:spPr>
          <a:xfrm>
            <a:off x="928662" y="3488296"/>
            <a:ext cx="6500858" cy="369332"/>
          </a:xfrm>
          <a:prstGeom prst="rect">
            <a:avLst/>
          </a:prstGeom>
          <a:noFill/>
        </p:spPr>
        <p:txBody>
          <a:bodyPr wrap="square" rtlCol="0">
            <a:spAutoFit/>
          </a:bodyPr>
          <a:lstStyle/>
          <a:p>
            <a:pPr marL="285750" indent="-285750">
              <a:buFont typeface="Wingdings" pitchFamily="2" charset="2"/>
              <a:buChar char="q"/>
            </a:pPr>
            <a:r>
              <a:rPr lang="es-EC" dirty="0" smtClean="0"/>
              <a:t>ANÁLISIS DE PRECIOS Y PRESUPUESTO REFERENCIAL</a:t>
            </a:r>
            <a:endParaRPr lang="es-EC" dirty="0"/>
          </a:p>
        </p:txBody>
      </p:sp>
    </p:spTree>
    <p:extLst>
      <p:ext uri="{BB962C8B-B14F-4D97-AF65-F5344CB8AC3E}">
        <p14:creationId xmlns="" xmlns:p14="http://schemas.microsoft.com/office/powerpoint/2010/main" val="259348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par>
                          <p:cTn id="31" fill="hold">
                            <p:stCondLst>
                              <p:cond delay="3000"/>
                            </p:stCondLst>
                            <p:childTnLst>
                              <p:par>
                                <p:cTn id="32" presetID="16" presetClass="entr" presetSubtype="21"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1" grpId="0"/>
      <p:bldP spid="12" grpId="0"/>
      <p:bldP spid="13" grpId="0"/>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467544" y="357166"/>
            <a:ext cx="3247200"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ES" sz="2500" b="1" dirty="0" smtClean="0">
                <a:solidFill>
                  <a:srgbClr val="C00000"/>
                </a:solidFill>
              </a:rPr>
              <a:t>LÍMITES</a:t>
            </a:r>
            <a:endParaRPr lang="es-EC" sz="2500" dirty="0">
              <a:solidFill>
                <a:srgbClr val="C00000"/>
              </a:solidFill>
            </a:endParaRPr>
          </a:p>
        </p:txBody>
      </p:sp>
      <p:sp>
        <p:nvSpPr>
          <p:cNvPr id="8" name="1 Título"/>
          <p:cNvSpPr txBox="1">
            <a:spLocks/>
          </p:cNvSpPr>
          <p:nvPr/>
        </p:nvSpPr>
        <p:spPr>
          <a:xfrm>
            <a:off x="5148064" y="10871"/>
            <a:ext cx="2592288" cy="476672"/>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ESTUDIOS DE SUELOS</a:t>
            </a:r>
            <a:endParaRPr lang="es-EC" sz="2500" dirty="0">
              <a:solidFill>
                <a:schemeClr val="bg1"/>
              </a:solidFill>
            </a:endParaRPr>
          </a:p>
        </p:txBody>
      </p:sp>
      <p:graphicFrame>
        <p:nvGraphicFramePr>
          <p:cNvPr id="13" name="12 Tabla"/>
          <p:cNvGraphicFramePr>
            <a:graphicFrameLocks noGrp="1"/>
          </p:cNvGraphicFramePr>
          <p:nvPr/>
        </p:nvGraphicFramePr>
        <p:xfrm>
          <a:off x="785784" y="1142984"/>
          <a:ext cx="7500992" cy="1920240"/>
        </p:xfrm>
        <a:graphic>
          <a:graphicData uri="http://schemas.openxmlformats.org/drawingml/2006/table">
            <a:tbl>
              <a:tblPr/>
              <a:tblGrid>
                <a:gridCol w="1194563"/>
                <a:gridCol w="774136"/>
                <a:gridCol w="1516114"/>
                <a:gridCol w="1032181"/>
                <a:gridCol w="1000026"/>
                <a:gridCol w="983946"/>
                <a:gridCol w="1000026"/>
              </a:tblGrid>
              <a:tr h="409794">
                <a:tc>
                  <a:txBody>
                    <a:bodyPr/>
                    <a:lstStyle/>
                    <a:p>
                      <a:pPr algn="ctr">
                        <a:spcAft>
                          <a:spcPts val="0"/>
                        </a:spcAft>
                      </a:pPr>
                      <a:r>
                        <a:rPr lang="es-EC" sz="900" b="1" dirty="0">
                          <a:solidFill>
                            <a:srgbClr val="000000"/>
                          </a:solidFill>
                          <a:latin typeface="Times New Roman"/>
                          <a:cs typeface="Times New Roman"/>
                        </a:rPr>
                        <a:t>CAPSULA</a:t>
                      </a:r>
                      <a:endParaRPr lang="es-EC" sz="900" dirty="0">
                        <a:solidFill>
                          <a:srgbClr val="365F91"/>
                        </a:solidFill>
                        <a:latin typeface="Times New Roman"/>
                        <a:cs typeface="Times New Roman"/>
                      </a:endParaRPr>
                    </a:p>
                    <a:p>
                      <a:pPr algn="ctr">
                        <a:spcAft>
                          <a:spcPts val="0"/>
                        </a:spcAft>
                      </a:pPr>
                      <a:r>
                        <a:rPr lang="es-EC" sz="900" b="1" dirty="0">
                          <a:solidFill>
                            <a:srgbClr val="000000"/>
                          </a:solidFill>
                          <a:latin typeface="Times New Roman"/>
                          <a:cs typeface="Times New Roman"/>
                        </a:rPr>
                        <a:t>No.</a:t>
                      </a:r>
                      <a:endParaRPr lang="es-EC" sz="900" dirty="0">
                        <a:solidFill>
                          <a:srgbClr val="365F91"/>
                        </a:solidFill>
                        <a:latin typeface="Times New Roman"/>
                        <a:cs typeface="Times New Roman"/>
                      </a:endParaRPr>
                    </a:p>
                  </a:txBody>
                  <a:tcPr marL="53163" marR="5316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900" b="1">
                          <a:solidFill>
                            <a:srgbClr val="000000"/>
                          </a:solidFill>
                          <a:latin typeface="Times New Roman"/>
                          <a:cs typeface="Times New Roman"/>
                        </a:rPr>
                        <a:t>#</a:t>
                      </a:r>
                      <a:endParaRPr lang="es-EC" sz="900">
                        <a:solidFill>
                          <a:srgbClr val="365F91"/>
                        </a:solidFill>
                        <a:latin typeface="Times New Roman"/>
                        <a:cs typeface="Times New Roman"/>
                      </a:endParaRPr>
                    </a:p>
                    <a:p>
                      <a:pPr algn="ctr">
                        <a:spcAft>
                          <a:spcPts val="0"/>
                        </a:spcAft>
                      </a:pPr>
                      <a:r>
                        <a:rPr lang="es-EC" sz="900" b="1">
                          <a:solidFill>
                            <a:srgbClr val="000000"/>
                          </a:solidFill>
                          <a:latin typeface="Times New Roman"/>
                          <a:cs typeface="Times New Roman"/>
                        </a:rPr>
                        <a:t>Golpes</a:t>
                      </a:r>
                      <a:endParaRPr lang="es-EC" sz="900">
                        <a:solidFill>
                          <a:srgbClr val="365F91"/>
                        </a:solidFill>
                        <a:latin typeface="Times New Roman"/>
                        <a:cs typeface="Times New Roman"/>
                      </a:endParaRPr>
                    </a:p>
                  </a:txBody>
                  <a:tcPr marL="53163" marR="5316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900" b="1">
                          <a:solidFill>
                            <a:srgbClr val="000000"/>
                          </a:solidFill>
                          <a:latin typeface="Times New Roman"/>
                          <a:cs typeface="Times New Roman"/>
                        </a:rPr>
                        <a:t>PESO CAP.</a:t>
                      </a:r>
                      <a:endParaRPr lang="es-EC" sz="900">
                        <a:solidFill>
                          <a:srgbClr val="365F91"/>
                        </a:solidFill>
                        <a:latin typeface="Times New Roman"/>
                        <a:cs typeface="Times New Roman"/>
                      </a:endParaRPr>
                    </a:p>
                    <a:p>
                      <a:pPr algn="ctr">
                        <a:spcAft>
                          <a:spcPts val="0"/>
                        </a:spcAft>
                      </a:pPr>
                      <a:r>
                        <a:rPr lang="es-EC" sz="900" b="1">
                          <a:solidFill>
                            <a:srgbClr val="000000"/>
                          </a:solidFill>
                          <a:latin typeface="Times New Roman"/>
                          <a:cs typeface="Times New Roman"/>
                        </a:rPr>
                        <a:t>SUELO HUMEDO</a:t>
                      </a:r>
                      <a:endParaRPr lang="es-EC" sz="900">
                        <a:solidFill>
                          <a:srgbClr val="365F91"/>
                        </a:solidFill>
                        <a:latin typeface="Times New Roman"/>
                        <a:cs typeface="Times New Roman"/>
                      </a:endParaRPr>
                    </a:p>
                    <a:p>
                      <a:pPr algn="ctr">
                        <a:spcAft>
                          <a:spcPts val="0"/>
                        </a:spcAft>
                      </a:pPr>
                      <a:r>
                        <a:rPr lang="es-EC" sz="900" b="1">
                          <a:solidFill>
                            <a:srgbClr val="000000"/>
                          </a:solidFill>
                          <a:latin typeface="Times New Roman"/>
                          <a:cs typeface="Times New Roman"/>
                        </a:rPr>
                        <a:t>(g)</a:t>
                      </a:r>
                      <a:endParaRPr lang="es-EC" sz="900">
                        <a:solidFill>
                          <a:srgbClr val="365F91"/>
                        </a:solidFill>
                        <a:latin typeface="Times New Roman"/>
                        <a:cs typeface="Times New Roman"/>
                      </a:endParaRPr>
                    </a:p>
                  </a:txBody>
                  <a:tcPr marL="53163" marR="5316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900" b="1">
                          <a:solidFill>
                            <a:srgbClr val="000000"/>
                          </a:solidFill>
                          <a:latin typeface="Times New Roman"/>
                          <a:cs typeface="Times New Roman"/>
                        </a:rPr>
                        <a:t>PESO CAP.</a:t>
                      </a:r>
                      <a:endParaRPr lang="es-EC" sz="900">
                        <a:solidFill>
                          <a:srgbClr val="365F91"/>
                        </a:solidFill>
                        <a:latin typeface="Times New Roman"/>
                        <a:cs typeface="Times New Roman"/>
                      </a:endParaRPr>
                    </a:p>
                    <a:p>
                      <a:pPr algn="ctr">
                        <a:spcAft>
                          <a:spcPts val="0"/>
                        </a:spcAft>
                      </a:pPr>
                      <a:r>
                        <a:rPr lang="es-EC" sz="900" b="1">
                          <a:solidFill>
                            <a:srgbClr val="000000"/>
                          </a:solidFill>
                          <a:latin typeface="Times New Roman"/>
                          <a:cs typeface="Times New Roman"/>
                        </a:rPr>
                        <a:t>SUELO SECO</a:t>
                      </a:r>
                      <a:endParaRPr lang="es-EC" sz="900">
                        <a:solidFill>
                          <a:srgbClr val="365F91"/>
                        </a:solidFill>
                        <a:latin typeface="Times New Roman"/>
                        <a:cs typeface="Times New Roman"/>
                      </a:endParaRPr>
                    </a:p>
                    <a:p>
                      <a:pPr algn="ctr">
                        <a:spcAft>
                          <a:spcPts val="0"/>
                        </a:spcAft>
                      </a:pPr>
                      <a:r>
                        <a:rPr lang="es-EC" sz="900" b="1">
                          <a:solidFill>
                            <a:srgbClr val="000000"/>
                          </a:solidFill>
                          <a:latin typeface="Times New Roman"/>
                          <a:cs typeface="Times New Roman"/>
                        </a:rPr>
                        <a:t>(g)</a:t>
                      </a:r>
                      <a:endParaRPr lang="es-EC" sz="900">
                        <a:solidFill>
                          <a:srgbClr val="365F91"/>
                        </a:solidFill>
                        <a:latin typeface="Times New Roman"/>
                        <a:cs typeface="Times New Roman"/>
                      </a:endParaRPr>
                    </a:p>
                  </a:txBody>
                  <a:tcPr marL="53163" marR="5316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900" b="1">
                          <a:solidFill>
                            <a:srgbClr val="000000"/>
                          </a:solidFill>
                          <a:latin typeface="Times New Roman"/>
                          <a:cs typeface="Times New Roman"/>
                        </a:rPr>
                        <a:t>PESO</a:t>
                      </a:r>
                      <a:endParaRPr lang="es-EC" sz="900">
                        <a:solidFill>
                          <a:srgbClr val="365F91"/>
                        </a:solidFill>
                        <a:latin typeface="Times New Roman"/>
                        <a:cs typeface="Times New Roman"/>
                      </a:endParaRPr>
                    </a:p>
                    <a:p>
                      <a:pPr algn="ctr">
                        <a:spcAft>
                          <a:spcPts val="0"/>
                        </a:spcAft>
                      </a:pPr>
                      <a:r>
                        <a:rPr lang="es-EC" sz="900" b="1">
                          <a:solidFill>
                            <a:srgbClr val="000000"/>
                          </a:solidFill>
                          <a:latin typeface="Times New Roman"/>
                          <a:cs typeface="Times New Roman"/>
                        </a:rPr>
                        <a:t>CAP.</a:t>
                      </a:r>
                      <a:endParaRPr lang="es-EC" sz="900">
                        <a:solidFill>
                          <a:srgbClr val="365F91"/>
                        </a:solidFill>
                        <a:latin typeface="Times New Roman"/>
                        <a:cs typeface="Times New Roman"/>
                      </a:endParaRPr>
                    </a:p>
                    <a:p>
                      <a:pPr algn="ctr">
                        <a:spcAft>
                          <a:spcPts val="0"/>
                        </a:spcAft>
                      </a:pPr>
                      <a:r>
                        <a:rPr lang="es-EC" sz="900" b="1">
                          <a:solidFill>
                            <a:srgbClr val="000000"/>
                          </a:solidFill>
                          <a:latin typeface="Times New Roman"/>
                          <a:cs typeface="Times New Roman"/>
                        </a:rPr>
                        <a:t>(g)</a:t>
                      </a:r>
                      <a:endParaRPr lang="es-EC" sz="900">
                        <a:solidFill>
                          <a:srgbClr val="365F91"/>
                        </a:solidFill>
                        <a:latin typeface="Times New Roman"/>
                        <a:cs typeface="Times New Roman"/>
                      </a:endParaRPr>
                    </a:p>
                  </a:txBody>
                  <a:tcPr marL="53163" marR="5316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900" b="1">
                          <a:solidFill>
                            <a:srgbClr val="000000"/>
                          </a:solidFill>
                          <a:latin typeface="Times New Roman"/>
                          <a:cs typeface="Times New Roman"/>
                        </a:rPr>
                        <a:t>CONT.</a:t>
                      </a:r>
                      <a:endParaRPr lang="es-EC" sz="900">
                        <a:solidFill>
                          <a:srgbClr val="365F91"/>
                        </a:solidFill>
                        <a:latin typeface="Times New Roman"/>
                        <a:cs typeface="Times New Roman"/>
                      </a:endParaRPr>
                    </a:p>
                    <a:p>
                      <a:pPr algn="ctr">
                        <a:spcAft>
                          <a:spcPts val="0"/>
                        </a:spcAft>
                      </a:pPr>
                      <a:r>
                        <a:rPr lang="es-EC" sz="900" b="1">
                          <a:solidFill>
                            <a:srgbClr val="000000"/>
                          </a:solidFill>
                          <a:latin typeface="Times New Roman"/>
                          <a:cs typeface="Times New Roman"/>
                        </a:rPr>
                        <a:t>AGUA</a:t>
                      </a:r>
                      <a:endParaRPr lang="es-EC" sz="900">
                        <a:solidFill>
                          <a:srgbClr val="365F91"/>
                        </a:solidFill>
                        <a:latin typeface="Times New Roman"/>
                        <a:cs typeface="Times New Roman"/>
                      </a:endParaRPr>
                    </a:p>
                    <a:p>
                      <a:pPr algn="ctr">
                        <a:spcAft>
                          <a:spcPts val="0"/>
                        </a:spcAft>
                      </a:pPr>
                      <a:r>
                        <a:rPr lang="es-EC" sz="900" b="1">
                          <a:solidFill>
                            <a:srgbClr val="000000"/>
                          </a:solidFill>
                          <a:latin typeface="Times New Roman"/>
                          <a:cs typeface="Times New Roman"/>
                        </a:rPr>
                        <a:t>(W %)</a:t>
                      </a:r>
                      <a:endParaRPr lang="es-EC" sz="900">
                        <a:solidFill>
                          <a:srgbClr val="365F91"/>
                        </a:solidFill>
                        <a:latin typeface="Times New Roman"/>
                        <a:cs typeface="Times New Roman"/>
                      </a:endParaRPr>
                    </a:p>
                  </a:txBody>
                  <a:tcPr marL="53163" marR="5316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900" b="1">
                          <a:solidFill>
                            <a:srgbClr val="000000"/>
                          </a:solidFill>
                          <a:latin typeface="Times New Roman"/>
                          <a:cs typeface="Times New Roman"/>
                        </a:rPr>
                        <a:t>PROM.</a:t>
                      </a:r>
                      <a:endParaRPr lang="es-EC" sz="900">
                        <a:solidFill>
                          <a:srgbClr val="365F91"/>
                        </a:solidFill>
                        <a:latin typeface="Times New Roman"/>
                        <a:cs typeface="Times New Roman"/>
                      </a:endParaRPr>
                    </a:p>
                    <a:p>
                      <a:pPr algn="ctr">
                        <a:spcAft>
                          <a:spcPts val="0"/>
                        </a:spcAft>
                      </a:pPr>
                      <a:r>
                        <a:rPr lang="es-EC" sz="900" b="1">
                          <a:solidFill>
                            <a:srgbClr val="000000"/>
                          </a:solidFill>
                          <a:latin typeface="Times New Roman"/>
                          <a:cs typeface="Times New Roman"/>
                        </a:rPr>
                        <a:t>(W %)</a:t>
                      </a:r>
                      <a:endParaRPr lang="es-EC" sz="900">
                        <a:solidFill>
                          <a:srgbClr val="365F91"/>
                        </a:solidFill>
                        <a:latin typeface="Times New Roman"/>
                        <a:cs typeface="Times New Roman"/>
                      </a:endParaRPr>
                    </a:p>
                  </a:txBody>
                  <a:tcPr marL="53163" marR="53163"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4639">
                <a:tc gridSpan="7">
                  <a:txBody>
                    <a:bodyPr/>
                    <a:lstStyle/>
                    <a:p>
                      <a:pPr algn="ctr">
                        <a:spcAft>
                          <a:spcPts val="0"/>
                        </a:spcAft>
                      </a:pPr>
                      <a:r>
                        <a:rPr lang="es-EC" sz="900" b="1">
                          <a:solidFill>
                            <a:srgbClr val="000000"/>
                          </a:solidFill>
                          <a:latin typeface="Times New Roman"/>
                          <a:cs typeface="Times New Roman"/>
                        </a:rPr>
                        <a:t>2. HUMEDAD NATURAL</a:t>
                      </a:r>
                      <a:endParaRPr lang="es-EC" sz="900">
                        <a:solidFill>
                          <a:srgbClr val="365F91"/>
                        </a:solidFill>
                        <a:latin typeface="Times New Roman"/>
                        <a:cs typeface="Times New Roman"/>
                      </a:endParaRPr>
                    </a:p>
                  </a:txBody>
                  <a:tcPr marL="53163" marR="53163"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81959">
                <a:tc>
                  <a:txBody>
                    <a:bodyPr/>
                    <a:lstStyle/>
                    <a:p>
                      <a:pPr algn="ctr">
                        <a:spcAft>
                          <a:spcPts val="0"/>
                        </a:spcAft>
                      </a:pPr>
                      <a:r>
                        <a:rPr lang="es-EC" sz="900" b="1">
                          <a:solidFill>
                            <a:srgbClr val="000000"/>
                          </a:solidFill>
                          <a:latin typeface="Times New Roman"/>
                          <a:cs typeface="Times New Roman"/>
                        </a:rPr>
                        <a:t>5</a:t>
                      </a:r>
                      <a:endParaRPr lang="es-EC" sz="900">
                        <a:solidFill>
                          <a:srgbClr val="365F91"/>
                        </a:solidFill>
                        <a:latin typeface="Times New Roman"/>
                        <a:cs typeface="Times New Roman"/>
                      </a:endParaRPr>
                    </a:p>
                  </a:txBody>
                  <a:tcPr marL="53163" marR="53163" marT="0" marB="0">
                    <a:lnL>
                      <a:noFill/>
                    </a:lnL>
                    <a:lnR>
                      <a:noFill/>
                    </a:lnR>
                    <a:lnT>
                      <a:noFill/>
                    </a:lnT>
                    <a:lnB>
                      <a:noFill/>
                    </a:lnB>
                  </a:tcPr>
                </a:tc>
                <a:tc>
                  <a:txBody>
                    <a:bodyPr/>
                    <a:lstStyle/>
                    <a:p>
                      <a:endParaRPr lang="es-EC" sz="900">
                        <a:solidFill>
                          <a:srgbClr val="365F91"/>
                        </a:solidFill>
                        <a:latin typeface="Times New Roman"/>
                        <a:cs typeface="Times New Roman"/>
                      </a:endParaRPr>
                    </a:p>
                  </a:txBody>
                  <a:tcPr marL="53163" marR="53163" marT="0" marB="0">
                    <a:lnL>
                      <a:noFill/>
                    </a:lnL>
                    <a:lnR>
                      <a:noFill/>
                    </a:lnR>
                    <a:lnT>
                      <a:noFill/>
                    </a:lnT>
                    <a:lnB>
                      <a:noFill/>
                    </a:lnB>
                  </a:tcPr>
                </a:tc>
                <a:tc>
                  <a:txBody>
                    <a:bodyPr/>
                    <a:lstStyle/>
                    <a:p>
                      <a:pPr algn="ctr">
                        <a:spcAft>
                          <a:spcPts val="0"/>
                        </a:spcAft>
                      </a:pPr>
                      <a:r>
                        <a:rPr lang="es-EC" sz="900">
                          <a:solidFill>
                            <a:srgbClr val="000000"/>
                          </a:solidFill>
                          <a:latin typeface="Times New Roman"/>
                          <a:cs typeface="Times New Roman"/>
                        </a:rPr>
                        <a:t>76,76</a:t>
                      </a:r>
                      <a:endParaRPr lang="es-EC" sz="900">
                        <a:solidFill>
                          <a:srgbClr val="365F91"/>
                        </a:solidFill>
                        <a:latin typeface="Times New Roman"/>
                        <a:cs typeface="Times New Roman"/>
                      </a:endParaRPr>
                    </a:p>
                  </a:txBody>
                  <a:tcPr marL="53163" marR="53163" marT="0" marB="0">
                    <a:lnL>
                      <a:noFill/>
                    </a:lnL>
                    <a:lnR>
                      <a:noFill/>
                    </a:lnR>
                    <a:lnT>
                      <a:noFill/>
                    </a:lnT>
                    <a:lnB>
                      <a:noFill/>
                    </a:lnB>
                  </a:tcPr>
                </a:tc>
                <a:tc>
                  <a:txBody>
                    <a:bodyPr/>
                    <a:lstStyle/>
                    <a:p>
                      <a:pPr algn="ctr">
                        <a:spcAft>
                          <a:spcPts val="0"/>
                        </a:spcAft>
                      </a:pPr>
                      <a:r>
                        <a:rPr lang="es-EC" sz="900">
                          <a:solidFill>
                            <a:srgbClr val="000000"/>
                          </a:solidFill>
                          <a:latin typeface="Times New Roman"/>
                          <a:cs typeface="Times New Roman"/>
                        </a:rPr>
                        <a:t>69,09</a:t>
                      </a:r>
                      <a:endParaRPr lang="es-EC" sz="900">
                        <a:solidFill>
                          <a:srgbClr val="365F91"/>
                        </a:solidFill>
                        <a:latin typeface="Times New Roman"/>
                        <a:cs typeface="Times New Roman"/>
                      </a:endParaRPr>
                    </a:p>
                  </a:txBody>
                  <a:tcPr marL="53163" marR="53163" marT="0" marB="0">
                    <a:lnL>
                      <a:noFill/>
                    </a:lnL>
                    <a:lnR>
                      <a:noFill/>
                    </a:lnR>
                    <a:lnT>
                      <a:noFill/>
                    </a:lnT>
                    <a:lnB>
                      <a:noFill/>
                    </a:lnB>
                  </a:tcPr>
                </a:tc>
                <a:tc>
                  <a:txBody>
                    <a:bodyPr/>
                    <a:lstStyle/>
                    <a:p>
                      <a:pPr algn="ctr">
                        <a:spcAft>
                          <a:spcPts val="0"/>
                        </a:spcAft>
                      </a:pPr>
                      <a:r>
                        <a:rPr lang="es-EC" sz="900">
                          <a:solidFill>
                            <a:srgbClr val="000000"/>
                          </a:solidFill>
                          <a:latin typeface="Times New Roman"/>
                          <a:cs typeface="Times New Roman"/>
                        </a:rPr>
                        <a:t>17,72</a:t>
                      </a:r>
                      <a:endParaRPr lang="es-EC" sz="900">
                        <a:solidFill>
                          <a:srgbClr val="365F91"/>
                        </a:solidFill>
                        <a:latin typeface="Times New Roman"/>
                        <a:cs typeface="Times New Roman"/>
                      </a:endParaRPr>
                    </a:p>
                  </a:txBody>
                  <a:tcPr marL="53163" marR="53163" marT="0" marB="0">
                    <a:lnL>
                      <a:noFill/>
                    </a:lnL>
                    <a:lnR>
                      <a:noFill/>
                    </a:lnR>
                    <a:lnT>
                      <a:noFill/>
                    </a:lnT>
                    <a:lnB>
                      <a:noFill/>
                    </a:lnB>
                  </a:tcPr>
                </a:tc>
                <a:tc>
                  <a:txBody>
                    <a:bodyPr/>
                    <a:lstStyle/>
                    <a:p>
                      <a:pPr algn="ctr">
                        <a:spcAft>
                          <a:spcPts val="0"/>
                        </a:spcAft>
                      </a:pPr>
                      <a:r>
                        <a:rPr lang="es-EC" sz="900">
                          <a:solidFill>
                            <a:srgbClr val="000000"/>
                          </a:solidFill>
                          <a:latin typeface="Times New Roman"/>
                          <a:cs typeface="Times New Roman"/>
                        </a:rPr>
                        <a:t>14,93</a:t>
                      </a:r>
                      <a:endParaRPr lang="es-EC" sz="900">
                        <a:solidFill>
                          <a:srgbClr val="365F91"/>
                        </a:solidFill>
                        <a:latin typeface="Times New Roman"/>
                        <a:cs typeface="Times New Roman"/>
                      </a:endParaRPr>
                    </a:p>
                  </a:txBody>
                  <a:tcPr marL="53163" marR="53163" marT="0" marB="0">
                    <a:lnL>
                      <a:noFill/>
                    </a:lnL>
                    <a:lnR>
                      <a:noFill/>
                    </a:lnR>
                    <a:lnT>
                      <a:noFill/>
                    </a:lnT>
                    <a:lnB>
                      <a:noFill/>
                    </a:lnB>
                  </a:tcPr>
                </a:tc>
                <a:tc>
                  <a:txBody>
                    <a:bodyPr/>
                    <a:lstStyle/>
                    <a:p>
                      <a:endParaRPr lang="es-EC" sz="900">
                        <a:solidFill>
                          <a:srgbClr val="365F91"/>
                        </a:solidFill>
                        <a:latin typeface="Times New Roman"/>
                        <a:cs typeface="Times New Roman"/>
                      </a:endParaRPr>
                    </a:p>
                  </a:txBody>
                  <a:tcPr marL="53163" marR="53163" marT="0" marB="0">
                    <a:lnL>
                      <a:noFill/>
                    </a:lnL>
                    <a:lnR>
                      <a:noFill/>
                    </a:lnR>
                    <a:lnT>
                      <a:noFill/>
                    </a:lnT>
                    <a:lnB>
                      <a:noFill/>
                    </a:lnB>
                  </a:tcPr>
                </a:tc>
              </a:tr>
              <a:tr h="81959">
                <a:tc>
                  <a:txBody>
                    <a:bodyPr/>
                    <a:lstStyle/>
                    <a:p>
                      <a:pPr algn="ctr">
                        <a:spcAft>
                          <a:spcPts val="0"/>
                        </a:spcAft>
                      </a:pPr>
                      <a:r>
                        <a:rPr lang="es-EC" sz="900" b="1">
                          <a:solidFill>
                            <a:srgbClr val="000000"/>
                          </a:solidFill>
                          <a:latin typeface="Times New Roman"/>
                          <a:cs typeface="Times New Roman"/>
                        </a:rPr>
                        <a:t>103</a:t>
                      </a:r>
                      <a:endParaRPr lang="es-EC" sz="900">
                        <a:solidFill>
                          <a:srgbClr val="365F91"/>
                        </a:solidFill>
                        <a:latin typeface="Times New Roman"/>
                        <a:cs typeface="Times New Roman"/>
                      </a:endParaRPr>
                    </a:p>
                  </a:txBody>
                  <a:tcPr marL="53163" marR="53163" marT="0" marB="0">
                    <a:lnL>
                      <a:noFill/>
                    </a:lnL>
                    <a:lnR>
                      <a:noFill/>
                    </a:lnR>
                    <a:lnT>
                      <a:noFill/>
                    </a:lnT>
                    <a:lnB>
                      <a:noFill/>
                    </a:lnB>
                    <a:solidFill>
                      <a:srgbClr val="D3DFEE"/>
                    </a:solidFill>
                  </a:tcPr>
                </a:tc>
                <a:tc>
                  <a:txBody>
                    <a:bodyPr/>
                    <a:lstStyle/>
                    <a:p>
                      <a:endParaRPr lang="es-EC" sz="900">
                        <a:solidFill>
                          <a:srgbClr val="365F91"/>
                        </a:solidFill>
                        <a:latin typeface="Times New Roman"/>
                        <a:cs typeface="Times New Roman"/>
                      </a:endParaRPr>
                    </a:p>
                  </a:txBody>
                  <a:tcPr marL="53163" marR="53163" marT="0" marB="0">
                    <a:lnL>
                      <a:noFill/>
                    </a:lnL>
                    <a:lnR>
                      <a:noFill/>
                    </a:lnR>
                    <a:lnT>
                      <a:noFill/>
                    </a:lnT>
                    <a:lnB>
                      <a:noFill/>
                    </a:lnB>
                    <a:solidFill>
                      <a:srgbClr val="D3DFEE"/>
                    </a:solidFill>
                  </a:tcPr>
                </a:tc>
                <a:tc>
                  <a:txBody>
                    <a:bodyPr/>
                    <a:lstStyle/>
                    <a:p>
                      <a:pPr algn="ctr">
                        <a:spcAft>
                          <a:spcPts val="0"/>
                        </a:spcAft>
                      </a:pPr>
                      <a:r>
                        <a:rPr lang="es-EC" sz="900">
                          <a:solidFill>
                            <a:srgbClr val="000000"/>
                          </a:solidFill>
                          <a:latin typeface="Times New Roman"/>
                          <a:cs typeface="Times New Roman"/>
                        </a:rPr>
                        <a:t>72,76</a:t>
                      </a:r>
                      <a:endParaRPr lang="es-EC" sz="900">
                        <a:solidFill>
                          <a:srgbClr val="365F91"/>
                        </a:solidFill>
                        <a:latin typeface="Times New Roman"/>
                        <a:cs typeface="Times New Roman"/>
                      </a:endParaRPr>
                    </a:p>
                  </a:txBody>
                  <a:tcPr marL="53163" marR="53163" marT="0" marB="0">
                    <a:lnL>
                      <a:noFill/>
                    </a:lnL>
                    <a:lnR>
                      <a:noFill/>
                    </a:lnR>
                    <a:lnT>
                      <a:noFill/>
                    </a:lnT>
                    <a:lnB>
                      <a:noFill/>
                    </a:lnB>
                    <a:solidFill>
                      <a:srgbClr val="D3DFEE"/>
                    </a:solidFill>
                  </a:tcPr>
                </a:tc>
                <a:tc>
                  <a:txBody>
                    <a:bodyPr/>
                    <a:lstStyle/>
                    <a:p>
                      <a:pPr algn="ctr">
                        <a:spcAft>
                          <a:spcPts val="0"/>
                        </a:spcAft>
                      </a:pPr>
                      <a:r>
                        <a:rPr lang="es-EC" sz="900">
                          <a:solidFill>
                            <a:srgbClr val="000000"/>
                          </a:solidFill>
                          <a:latin typeface="Times New Roman"/>
                          <a:cs typeface="Times New Roman"/>
                        </a:rPr>
                        <a:t>65,58</a:t>
                      </a:r>
                      <a:endParaRPr lang="es-EC" sz="900">
                        <a:solidFill>
                          <a:srgbClr val="365F91"/>
                        </a:solidFill>
                        <a:latin typeface="Times New Roman"/>
                        <a:cs typeface="Times New Roman"/>
                      </a:endParaRPr>
                    </a:p>
                  </a:txBody>
                  <a:tcPr marL="53163" marR="53163" marT="0" marB="0">
                    <a:lnL>
                      <a:noFill/>
                    </a:lnL>
                    <a:lnR>
                      <a:noFill/>
                    </a:lnR>
                    <a:lnT>
                      <a:noFill/>
                    </a:lnT>
                    <a:lnB>
                      <a:noFill/>
                    </a:lnB>
                    <a:solidFill>
                      <a:srgbClr val="D3DFEE"/>
                    </a:solidFill>
                  </a:tcPr>
                </a:tc>
                <a:tc>
                  <a:txBody>
                    <a:bodyPr/>
                    <a:lstStyle/>
                    <a:p>
                      <a:pPr algn="ctr">
                        <a:spcAft>
                          <a:spcPts val="0"/>
                        </a:spcAft>
                      </a:pPr>
                      <a:r>
                        <a:rPr lang="es-EC" sz="900">
                          <a:solidFill>
                            <a:srgbClr val="000000"/>
                          </a:solidFill>
                          <a:latin typeface="Times New Roman"/>
                          <a:cs typeface="Times New Roman"/>
                        </a:rPr>
                        <a:t>18,05</a:t>
                      </a:r>
                      <a:endParaRPr lang="es-EC" sz="900">
                        <a:solidFill>
                          <a:srgbClr val="365F91"/>
                        </a:solidFill>
                        <a:latin typeface="Times New Roman"/>
                        <a:cs typeface="Times New Roman"/>
                      </a:endParaRPr>
                    </a:p>
                  </a:txBody>
                  <a:tcPr marL="53163" marR="53163" marT="0" marB="0">
                    <a:lnL>
                      <a:noFill/>
                    </a:lnL>
                    <a:lnR>
                      <a:noFill/>
                    </a:lnR>
                    <a:lnT>
                      <a:noFill/>
                    </a:lnT>
                    <a:lnB>
                      <a:noFill/>
                    </a:lnB>
                    <a:solidFill>
                      <a:srgbClr val="D3DFEE"/>
                    </a:solidFill>
                  </a:tcPr>
                </a:tc>
                <a:tc>
                  <a:txBody>
                    <a:bodyPr/>
                    <a:lstStyle/>
                    <a:p>
                      <a:pPr algn="ctr">
                        <a:spcAft>
                          <a:spcPts val="0"/>
                        </a:spcAft>
                      </a:pPr>
                      <a:r>
                        <a:rPr lang="es-EC" sz="900">
                          <a:solidFill>
                            <a:srgbClr val="000000"/>
                          </a:solidFill>
                          <a:latin typeface="Times New Roman"/>
                          <a:cs typeface="Times New Roman"/>
                        </a:rPr>
                        <a:t>15,11</a:t>
                      </a:r>
                      <a:endParaRPr lang="es-EC" sz="900">
                        <a:solidFill>
                          <a:srgbClr val="365F91"/>
                        </a:solidFill>
                        <a:latin typeface="Times New Roman"/>
                        <a:cs typeface="Times New Roman"/>
                      </a:endParaRPr>
                    </a:p>
                  </a:txBody>
                  <a:tcPr marL="53163" marR="53163" marT="0" marB="0">
                    <a:lnL>
                      <a:noFill/>
                    </a:lnL>
                    <a:lnR>
                      <a:noFill/>
                    </a:lnR>
                    <a:lnT>
                      <a:noFill/>
                    </a:lnT>
                    <a:lnB>
                      <a:noFill/>
                    </a:lnB>
                    <a:solidFill>
                      <a:srgbClr val="D3DFEE"/>
                    </a:solidFill>
                  </a:tcPr>
                </a:tc>
                <a:tc>
                  <a:txBody>
                    <a:bodyPr/>
                    <a:lstStyle/>
                    <a:p>
                      <a:pPr algn="ctr">
                        <a:spcAft>
                          <a:spcPts val="0"/>
                        </a:spcAft>
                      </a:pPr>
                      <a:r>
                        <a:rPr lang="es-EC" sz="900">
                          <a:solidFill>
                            <a:srgbClr val="000000"/>
                          </a:solidFill>
                          <a:latin typeface="Times New Roman"/>
                          <a:cs typeface="Times New Roman"/>
                        </a:rPr>
                        <a:t>15,02</a:t>
                      </a:r>
                      <a:endParaRPr lang="es-EC" sz="900">
                        <a:solidFill>
                          <a:srgbClr val="365F91"/>
                        </a:solidFill>
                        <a:latin typeface="Times New Roman"/>
                        <a:cs typeface="Times New Roman"/>
                      </a:endParaRPr>
                    </a:p>
                  </a:txBody>
                  <a:tcPr marL="53163" marR="53163" marT="0" marB="0">
                    <a:lnL>
                      <a:noFill/>
                    </a:lnL>
                    <a:lnR>
                      <a:noFill/>
                    </a:lnR>
                    <a:lnT>
                      <a:noFill/>
                    </a:lnT>
                    <a:lnB>
                      <a:noFill/>
                    </a:lnB>
                    <a:solidFill>
                      <a:srgbClr val="D3DFEE"/>
                    </a:solidFill>
                  </a:tcPr>
                </a:tc>
              </a:tr>
              <a:tr h="81959">
                <a:tc gridSpan="7">
                  <a:txBody>
                    <a:bodyPr/>
                    <a:lstStyle/>
                    <a:p>
                      <a:pPr algn="ctr">
                        <a:spcAft>
                          <a:spcPts val="0"/>
                        </a:spcAft>
                      </a:pPr>
                      <a:endParaRPr lang="es-EC" sz="900">
                        <a:solidFill>
                          <a:srgbClr val="365F91"/>
                        </a:solidFill>
                        <a:latin typeface="Times New Roman"/>
                        <a:cs typeface="Times New Roman"/>
                      </a:endParaRPr>
                    </a:p>
                    <a:p>
                      <a:pPr algn="ctr">
                        <a:spcAft>
                          <a:spcPts val="0"/>
                        </a:spcAft>
                      </a:pPr>
                      <a:r>
                        <a:rPr lang="es-EC" sz="900" b="1">
                          <a:solidFill>
                            <a:srgbClr val="000000"/>
                          </a:solidFill>
                          <a:latin typeface="Times New Roman"/>
                          <a:cs typeface="Times New Roman"/>
                        </a:rPr>
                        <a:t>3. LÍMITE LÍQUIDO</a:t>
                      </a:r>
                      <a:endParaRPr lang="es-EC" sz="900">
                        <a:solidFill>
                          <a:srgbClr val="365F91"/>
                        </a:solidFill>
                        <a:latin typeface="Times New Roman"/>
                        <a:cs typeface="Times New Roman"/>
                      </a:endParaRPr>
                    </a:p>
                  </a:txBody>
                  <a:tcPr marL="53163" marR="53163" marT="0" marB="0">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81959">
                <a:tc>
                  <a:txBody>
                    <a:bodyPr/>
                    <a:lstStyle/>
                    <a:p>
                      <a:pPr algn="ctr">
                        <a:spcAft>
                          <a:spcPts val="0"/>
                        </a:spcAft>
                      </a:pPr>
                      <a:r>
                        <a:rPr lang="es-EC" sz="900" b="1">
                          <a:solidFill>
                            <a:srgbClr val="000000"/>
                          </a:solidFill>
                          <a:latin typeface="Times New Roman"/>
                          <a:cs typeface="Times New Roman"/>
                        </a:rPr>
                        <a:t>L-206</a:t>
                      </a:r>
                      <a:endParaRPr lang="es-EC" sz="900">
                        <a:solidFill>
                          <a:srgbClr val="365F91"/>
                        </a:solidFill>
                        <a:latin typeface="Times New Roman"/>
                        <a:cs typeface="Times New Roman"/>
                      </a:endParaRPr>
                    </a:p>
                  </a:txBody>
                  <a:tcPr marL="53163" marR="53163" marT="0" marB="0">
                    <a:lnL>
                      <a:noFill/>
                    </a:lnL>
                    <a:lnR>
                      <a:noFill/>
                    </a:lnR>
                    <a:lnT>
                      <a:noFill/>
                    </a:lnT>
                    <a:lnB>
                      <a:noFill/>
                    </a:lnB>
                    <a:solidFill>
                      <a:srgbClr val="D3DFEE"/>
                    </a:solidFill>
                  </a:tcPr>
                </a:tc>
                <a:tc>
                  <a:txBody>
                    <a:bodyPr/>
                    <a:lstStyle/>
                    <a:p>
                      <a:pPr algn="ctr">
                        <a:spcAft>
                          <a:spcPts val="0"/>
                        </a:spcAft>
                      </a:pPr>
                      <a:r>
                        <a:rPr lang="es-EC" sz="900">
                          <a:solidFill>
                            <a:srgbClr val="000000"/>
                          </a:solidFill>
                          <a:latin typeface="Times New Roman"/>
                          <a:cs typeface="Times New Roman"/>
                        </a:rPr>
                        <a:t>26</a:t>
                      </a:r>
                      <a:endParaRPr lang="es-EC" sz="900">
                        <a:solidFill>
                          <a:srgbClr val="365F91"/>
                        </a:solidFill>
                        <a:latin typeface="Times New Roman"/>
                        <a:cs typeface="Times New Roman"/>
                      </a:endParaRPr>
                    </a:p>
                  </a:txBody>
                  <a:tcPr marL="53163" marR="53163" marT="0" marB="0">
                    <a:lnL>
                      <a:noFill/>
                    </a:lnL>
                    <a:lnR>
                      <a:noFill/>
                    </a:lnR>
                    <a:lnT>
                      <a:noFill/>
                    </a:lnT>
                    <a:lnB>
                      <a:noFill/>
                    </a:lnB>
                    <a:solidFill>
                      <a:srgbClr val="D3DFEE"/>
                    </a:solidFill>
                  </a:tcPr>
                </a:tc>
                <a:tc>
                  <a:txBody>
                    <a:bodyPr/>
                    <a:lstStyle/>
                    <a:p>
                      <a:pPr algn="ctr">
                        <a:spcAft>
                          <a:spcPts val="0"/>
                        </a:spcAft>
                      </a:pPr>
                      <a:r>
                        <a:rPr lang="es-EC" sz="900">
                          <a:solidFill>
                            <a:srgbClr val="000000"/>
                          </a:solidFill>
                          <a:latin typeface="Times New Roman"/>
                          <a:cs typeface="Times New Roman"/>
                        </a:rPr>
                        <a:t>31,82</a:t>
                      </a:r>
                      <a:endParaRPr lang="es-EC" sz="900">
                        <a:solidFill>
                          <a:srgbClr val="365F91"/>
                        </a:solidFill>
                        <a:latin typeface="Times New Roman"/>
                        <a:cs typeface="Times New Roman"/>
                      </a:endParaRPr>
                    </a:p>
                  </a:txBody>
                  <a:tcPr marL="53163" marR="53163" marT="0" marB="0">
                    <a:lnL>
                      <a:noFill/>
                    </a:lnL>
                    <a:lnR>
                      <a:noFill/>
                    </a:lnR>
                    <a:lnT>
                      <a:noFill/>
                    </a:lnT>
                    <a:lnB>
                      <a:noFill/>
                    </a:lnB>
                    <a:solidFill>
                      <a:srgbClr val="D3DFEE"/>
                    </a:solidFill>
                  </a:tcPr>
                </a:tc>
                <a:tc>
                  <a:txBody>
                    <a:bodyPr/>
                    <a:lstStyle/>
                    <a:p>
                      <a:pPr algn="ctr">
                        <a:spcAft>
                          <a:spcPts val="0"/>
                        </a:spcAft>
                      </a:pPr>
                      <a:r>
                        <a:rPr lang="es-EC" sz="900">
                          <a:solidFill>
                            <a:srgbClr val="000000"/>
                          </a:solidFill>
                          <a:latin typeface="Times New Roman"/>
                          <a:cs typeface="Times New Roman"/>
                        </a:rPr>
                        <a:t>26,17</a:t>
                      </a:r>
                      <a:endParaRPr lang="es-EC" sz="900">
                        <a:solidFill>
                          <a:srgbClr val="365F91"/>
                        </a:solidFill>
                        <a:latin typeface="Times New Roman"/>
                        <a:cs typeface="Times New Roman"/>
                      </a:endParaRPr>
                    </a:p>
                  </a:txBody>
                  <a:tcPr marL="53163" marR="53163" marT="0" marB="0">
                    <a:lnL>
                      <a:noFill/>
                    </a:lnL>
                    <a:lnR>
                      <a:noFill/>
                    </a:lnR>
                    <a:lnT>
                      <a:noFill/>
                    </a:lnT>
                    <a:lnB>
                      <a:noFill/>
                    </a:lnB>
                    <a:solidFill>
                      <a:srgbClr val="D3DFEE"/>
                    </a:solidFill>
                  </a:tcPr>
                </a:tc>
                <a:tc>
                  <a:txBody>
                    <a:bodyPr/>
                    <a:lstStyle/>
                    <a:p>
                      <a:pPr algn="ctr">
                        <a:spcAft>
                          <a:spcPts val="0"/>
                        </a:spcAft>
                      </a:pPr>
                      <a:r>
                        <a:rPr lang="es-EC" sz="900">
                          <a:solidFill>
                            <a:srgbClr val="000000"/>
                          </a:solidFill>
                          <a:latin typeface="Times New Roman"/>
                          <a:cs typeface="Times New Roman"/>
                        </a:rPr>
                        <a:t>6,57</a:t>
                      </a:r>
                      <a:endParaRPr lang="es-EC" sz="900">
                        <a:solidFill>
                          <a:srgbClr val="365F91"/>
                        </a:solidFill>
                        <a:latin typeface="Times New Roman"/>
                        <a:cs typeface="Times New Roman"/>
                      </a:endParaRPr>
                    </a:p>
                  </a:txBody>
                  <a:tcPr marL="53163" marR="53163" marT="0" marB="0">
                    <a:lnL>
                      <a:noFill/>
                    </a:lnL>
                    <a:lnR>
                      <a:noFill/>
                    </a:lnR>
                    <a:lnT>
                      <a:noFill/>
                    </a:lnT>
                    <a:lnB>
                      <a:noFill/>
                    </a:lnB>
                    <a:solidFill>
                      <a:srgbClr val="D3DFEE"/>
                    </a:solidFill>
                  </a:tcPr>
                </a:tc>
                <a:tc>
                  <a:txBody>
                    <a:bodyPr/>
                    <a:lstStyle/>
                    <a:p>
                      <a:pPr algn="ctr">
                        <a:spcAft>
                          <a:spcPts val="0"/>
                        </a:spcAft>
                      </a:pPr>
                      <a:r>
                        <a:rPr lang="es-EC" sz="900">
                          <a:solidFill>
                            <a:srgbClr val="000000"/>
                          </a:solidFill>
                          <a:latin typeface="Times New Roman"/>
                          <a:cs typeface="Times New Roman"/>
                        </a:rPr>
                        <a:t>28,83</a:t>
                      </a:r>
                      <a:endParaRPr lang="es-EC" sz="900">
                        <a:solidFill>
                          <a:srgbClr val="365F91"/>
                        </a:solidFill>
                        <a:latin typeface="Times New Roman"/>
                        <a:cs typeface="Times New Roman"/>
                      </a:endParaRPr>
                    </a:p>
                  </a:txBody>
                  <a:tcPr marL="53163" marR="53163" marT="0" marB="0">
                    <a:lnL>
                      <a:noFill/>
                    </a:lnL>
                    <a:lnR>
                      <a:noFill/>
                    </a:lnR>
                    <a:lnT>
                      <a:noFill/>
                    </a:lnT>
                    <a:lnB>
                      <a:noFill/>
                    </a:lnB>
                    <a:solidFill>
                      <a:srgbClr val="D3DFEE"/>
                    </a:solidFill>
                  </a:tcPr>
                </a:tc>
                <a:tc>
                  <a:txBody>
                    <a:bodyPr/>
                    <a:lstStyle/>
                    <a:p>
                      <a:endParaRPr lang="es-EC" sz="900">
                        <a:solidFill>
                          <a:srgbClr val="365F91"/>
                        </a:solidFill>
                        <a:latin typeface="Times New Roman"/>
                        <a:cs typeface="Times New Roman"/>
                      </a:endParaRPr>
                    </a:p>
                  </a:txBody>
                  <a:tcPr marL="53163" marR="53163" marT="0" marB="0">
                    <a:lnL>
                      <a:noFill/>
                    </a:lnL>
                    <a:lnR>
                      <a:noFill/>
                    </a:lnR>
                    <a:lnT>
                      <a:noFill/>
                    </a:lnT>
                    <a:lnB>
                      <a:noFill/>
                    </a:lnB>
                    <a:solidFill>
                      <a:srgbClr val="D3DFEE"/>
                    </a:solidFill>
                  </a:tcPr>
                </a:tc>
              </a:tr>
              <a:tr h="81959">
                <a:tc>
                  <a:txBody>
                    <a:bodyPr/>
                    <a:lstStyle/>
                    <a:p>
                      <a:pPr algn="ctr">
                        <a:spcAft>
                          <a:spcPts val="0"/>
                        </a:spcAft>
                      </a:pPr>
                      <a:r>
                        <a:rPr lang="es-EC" sz="900" b="1">
                          <a:solidFill>
                            <a:srgbClr val="000000"/>
                          </a:solidFill>
                          <a:latin typeface="Times New Roman"/>
                          <a:cs typeface="Times New Roman"/>
                        </a:rPr>
                        <a:t>L-214</a:t>
                      </a:r>
                      <a:endParaRPr lang="es-EC" sz="900">
                        <a:solidFill>
                          <a:srgbClr val="365F91"/>
                        </a:solidFill>
                        <a:latin typeface="Times New Roman"/>
                        <a:cs typeface="Times New Roman"/>
                      </a:endParaRPr>
                    </a:p>
                  </a:txBody>
                  <a:tcPr marL="53163" marR="53163" marT="0" marB="0">
                    <a:lnL>
                      <a:noFill/>
                    </a:lnL>
                    <a:lnR>
                      <a:noFill/>
                    </a:lnR>
                    <a:lnT>
                      <a:noFill/>
                    </a:lnT>
                    <a:lnB>
                      <a:noFill/>
                    </a:lnB>
                  </a:tcPr>
                </a:tc>
                <a:tc>
                  <a:txBody>
                    <a:bodyPr/>
                    <a:lstStyle/>
                    <a:p>
                      <a:pPr algn="ctr">
                        <a:spcAft>
                          <a:spcPts val="0"/>
                        </a:spcAft>
                      </a:pPr>
                      <a:r>
                        <a:rPr lang="es-EC" sz="900">
                          <a:solidFill>
                            <a:srgbClr val="000000"/>
                          </a:solidFill>
                          <a:latin typeface="Times New Roman"/>
                          <a:cs typeface="Times New Roman"/>
                        </a:rPr>
                        <a:t>21</a:t>
                      </a:r>
                      <a:endParaRPr lang="es-EC" sz="900">
                        <a:solidFill>
                          <a:srgbClr val="365F91"/>
                        </a:solidFill>
                        <a:latin typeface="Times New Roman"/>
                        <a:cs typeface="Times New Roman"/>
                      </a:endParaRPr>
                    </a:p>
                  </a:txBody>
                  <a:tcPr marL="53163" marR="53163" marT="0" marB="0">
                    <a:lnL>
                      <a:noFill/>
                    </a:lnL>
                    <a:lnR>
                      <a:noFill/>
                    </a:lnR>
                    <a:lnT>
                      <a:noFill/>
                    </a:lnT>
                    <a:lnB>
                      <a:noFill/>
                    </a:lnB>
                  </a:tcPr>
                </a:tc>
                <a:tc>
                  <a:txBody>
                    <a:bodyPr/>
                    <a:lstStyle/>
                    <a:p>
                      <a:pPr algn="ctr">
                        <a:spcAft>
                          <a:spcPts val="0"/>
                        </a:spcAft>
                      </a:pPr>
                      <a:r>
                        <a:rPr lang="es-EC" sz="900">
                          <a:solidFill>
                            <a:srgbClr val="000000"/>
                          </a:solidFill>
                          <a:latin typeface="Times New Roman"/>
                          <a:cs typeface="Times New Roman"/>
                        </a:rPr>
                        <a:t>25,68</a:t>
                      </a:r>
                      <a:endParaRPr lang="es-EC" sz="900">
                        <a:solidFill>
                          <a:srgbClr val="365F91"/>
                        </a:solidFill>
                        <a:latin typeface="Times New Roman"/>
                        <a:cs typeface="Times New Roman"/>
                      </a:endParaRPr>
                    </a:p>
                  </a:txBody>
                  <a:tcPr marL="53163" marR="53163" marT="0" marB="0">
                    <a:lnL>
                      <a:noFill/>
                    </a:lnL>
                    <a:lnR>
                      <a:noFill/>
                    </a:lnR>
                    <a:lnT>
                      <a:noFill/>
                    </a:lnT>
                    <a:lnB>
                      <a:noFill/>
                    </a:lnB>
                  </a:tcPr>
                </a:tc>
                <a:tc>
                  <a:txBody>
                    <a:bodyPr/>
                    <a:lstStyle/>
                    <a:p>
                      <a:pPr algn="ctr">
                        <a:spcAft>
                          <a:spcPts val="0"/>
                        </a:spcAft>
                      </a:pPr>
                      <a:r>
                        <a:rPr lang="es-EC" sz="900">
                          <a:solidFill>
                            <a:srgbClr val="000000"/>
                          </a:solidFill>
                          <a:latin typeface="Times New Roman"/>
                          <a:cs typeface="Times New Roman"/>
                        </a:rPr>
                        <a:t>21,29</a:t>
                      </a:r>
                      <a:endParaRPr lang="es-EC" sz="900">
                        <a:solidFill>
                          <a:srgbClr val="365F91"/>
                        </a:solidFill>
                        <a:latin typeface="Times New Roman"/>
                        <a:cs typeface="Times New Roman"/>
                      </a:endParaRPr>
                    </a:p>
                  </a:txBody>
                  <a:tcPr marL="53163" marR="53163" marT="0" marB="0">
                    <a:lnL>
                      <a:noFill/>
                    </a:lnL>
                    <a:lnR>
                      <a:noFill/>
                    </a:lnR>
                    <a:lnT>
                      <a:noFill/>
                    </a:lnT>
                    <a:lnB>
                      <a:noFill/>
                    </a:lnB>
                  </a:tcPr>
                </a:tc>
                <a:tc>
                  <a:txBody>
                    <a:bodyPr/>
                    <a:lstStyle/>
                    <a:p>
                      <a:pPr algn="ctr">
                        <a:spcAft>
                          <a:spcPts val="0"/>
                        </a:spcAft>
                      </a:pPr>
                      <a:r>
                        <a:rPr lang="es-EC" sz="900">
                          <a:solidFill>
                            <a:srgbClr val="000000"/>
                          </a:solidFill>
                          <a:latin typeface="Times New Roman"/>
                          <a:cs typeface="Times New Roman"/>
                        </a:rPr>
                        <a:t>6,60</a:t>
                      </a:r>
                      <a:endParaRPr lang="es-EC" sz="900">
                        <a:solidFill>
                          <a:srgbClr val="365F91"/>
                        </a:solidFill>
                        <a:latin typeface="Times New Roman"/>
                        <a:cs typeface="Times New Roman"/>
                      </a:endParaRPr>
                    </a:p>
                  </a:txBody>
                  <a:tcPr marL="53163" marR="53163" marT="0" marB="0">
                    <a:lnL>
                      <a:noFill/>
                    </a:lnL>
                    <a:lnR>
                      <a:noFill/>
                    </a:lnR>
                    <a:lnT>
                      <a:noFill/>
                    </a:lnT>
                    <a:lnB>
                      <a:noFill/>
                    </a:lnB>
                  </a:tcPr>
                </a:tc>
                <a:tc>
                  <a:txBody>
                    <a:bodyPr/>
                    <a:lstStyle/>
                    <a:p>
                      <a:pPr algn="ctr">
                        <a:spcAft>
                          <a:spcPts val="0"/>
                        </a:spcAft>
                      </a:pPr>
                      <a:r>
                        <a:rPr lang="es-EC" sz="900">
                          <a:solidFill>
                            <a:srgbClr val="000000"/>
                          </a:solidFill>
                          <a:latin typeface="Times New Roman"/>
                          <a:cs typeface="Times New Roman"/>
                        </a:rPr>
                        <a:t>29,88</a:t>
                      </a:r>
                      <a:endParaRPr lang="es-EC" sz="900">
                        <a:solidFill>
                          <a:srgbClr val="365F91"/>
                        </a:solidFill>
                        <a:latin typeface="Times New Roman"/>
                        <a:cs typeface="Times New Roman"/>
                      </a:endParaRPr>
                    </a:p>
                  </a:txBody>
                  <a:tcPr marL="53163" marR="53163" marT="0" marB="0">
                    <a:lnL>
                      <a:noFill/>
                    </a:lnL>
                    <a:lnR>
                      <a:noFill/>
                    </a:lnR>
                    <a:lnT>
                      <a:noFill/>
                    </a:lnT>
                    <a:lnB>
                      <a:noFill/>
                    </a:lnB>
                  </a:tcPr>
                </a:tc>
                <a:tc>
                  <a:txBody>
                    <a:bodyPr/>
                    <a:lstStyle/>
                    <a:p>
                      <a:endParaRPr lang="es-EC" sz="900">
                        <a:solidFill>
                          <a:srgbClr val="365F91"/>
                        </a:solidFill>
                        <a:latin typeface="Times New Roman"/>
                        <a:cs typeface="Times New Roman"/>
                      </a:endParaRPr>
                    </a:p>
                  </a:txBody>
                  <a:tcPr marL="53163" marR="53163" marT="0" marB="0">
                    <a:lnL>
                      <a:noFill/>
                    </a:lnL>
                    <a:lnR>
                      <a:noFill/>
                    </a:lnR>
                    <a:lnT>
                      <a:noFill/>
                    </a:lnT>
                    <a:lnB>
                      <a:noFill/>
                    </a:lnB>
                  </a:tcPr>
                </a:tc>
              </a:tr>
              <a:tr h="81959">
                <a:tc>
                  <a:txBody>
                    <a:bodyPr/>
                    <a:lstStyle/>
                    <a:p>
                      <a:pPr algn="ctr">
                        <a:spcAft>
                          <a:spcPts val="0"/>
                        </a:spcAft>
                      </a:pPr>
                      <a:r>
                        <a:rPr lang="es-EC" sz="900" b="1">
                          <a:solidFill>
                            <a:srgbClr val="000000"/>
                          </a:solidFill>
                          <a:latin typeface="Times New Roman"/>
                          <a:cs typeface="Times New Roman"/>
                        </a:rPr>
                        <a:t>L-225</a:t>
                      </a:r>
                      <a:endParaRPr lang="es-EC" sz="900">
                        <a:solidFill>
                          <a:srgbClr val="365F91"/>
                        </a:solidFill>
                        <a:latin typeface="Times New Roman"/>
                        <a:cs typeface="Times New Roman"/>
                      </a:endParaRPr>
                    </a:p>
                  </a:txBody>
                  <a:tcPr marL="53163" marR="53163" marT="0" marB="0">
                    <a:lnL>
                      <a:noFill/>
                    </a:lnL>
                    <a:lnR>
                      <a:noFill/>
                    </a:lnR>
                    <a:lnT>
                      <a:noFill/>
                    </a:lnT>
                    <a:lnB>
                      <a:noFill/>
                    </a:lnB>
                    <a:solidFill>
                      <a:srgbClr val="D3DFEE"/>
                    </a:solidFill>
                  </a:tcPr>
                </a:tc>
                <a:tc>
                  <a:txBody>
                    <a:bodyPr/>
                    <a:lstStyle/>
                    <a:p>
                      <a:pPr algn="ctr">
                        <a:spcAft>
                          <a:spcPts val="0"/>
                        </a:spcAft>
                      </a:pPr>
                      <a:r>
                        <a:rPr lang="es-EC" sz="900">
                          <a:solidFill>
                            <a:srgbClr val="000000"/>
                          </a:solidFill>
                          <a:latin typeface="Times New Roman"/>
                          <a:cs typeface="Times New Roman"/>
                        </a:rPr>
                        <a:t>19</a:t>
                      </a:r>
                      <a:endParaRPr lang="es-EC" sz="900">
                        <a:solidFill>
                          <a:srgbClr val="365F91"/>
                        </a:solidFill>
                        <a:latin typeface="Times New Roman"/>
                        <a:cs typeface="Times New Roman"/>
                      </a:endParaRPr>
                    </a:p>
                  </a:txBody>
                  <a:tcPr marL="53163" marR="53163" marT="0" marB="0">
                    <a:lnL>
                      <a:noFill/>
                    </a:lnL>
                    <a:lnR>
                      <a:noFill/>
                    </a:lnR>
                    <a:lnT>
                      <a:noFill/>
                    </a:lnT>
                    <a:lnB>
                      <a:noFill/>
                    </a:lnB>
                    <a:solidFill>
                      <a:srgbClr val="D3DFEE"/>
                    </a:solidFill>
                  </a:tcPr>
                </a:tc>
                <a:tc>
                  <a:txBody>
                    <a:bodyPr/>
                    <a:lstStyle/>
                    <a:p>
                      <a:pPr algn="ctr">
                        <a:spcAft>
                          <a:spcPts val="0"/>
                        </a:spcAft>
                      </a:pPr>
                      <a:r>
                        <a:rPr lang="es-EC" sz="900">
                          <a:solidFill>
                            <a:srgbClr val="000000"/>
                          </a:solidFill>
                          <a:latin typeface="Times New Roman"/>
                          <a:cs typeface="Times New Roman"/>
                        </a:rPr>
                        <a:t>23,09</a:t>
                      </a:r>
                      <a:endParaRPr lang="es-EC" sz="900">
                        <a:solidFill>
                          <a:srgbClr val="365F91"/>
                        </a:solidFill>
                        <a:latin typeface="Times New Roman"/>
                        <a:cs typeface="Times New Roman"/>
                      </a:endParaRPr>
                    </a:p>
                  </a:txBody>
                  <a:tcPr marL="53163" marR="53163" marT="0" marB="0">
                    <a:lnL>
                      <a:noFill/>
                    </a:lnL>
                    <a:lnR>
                      <a:noFill/>
                    </a:lnR>
                    <a:lnT>
                      <a:noFill/>
                    </a:lnT>
                    <a:lnB>
                      <a:noFill/>
                    </a:lnB>
                    <a:solidFill>
                      <a:srgbClr val="D3DFEE"/>
                    </a:solidFill>
                  </a:tcPr>
                </a:tc>
                <a:tc>
                  <a:txBody>
                    <a:bodyPr/>
                    <a:lstStyle/>
                    <a:p>
                      <a:pPr algn="ctr">
                        <a:spcAft>
                          <a:spcPts val="0"/>
                        </a:spcAft>
                      </a:pPr>
                      <a:r>
                        <a:rPr lang="es-EC" sz="900">
                          <a:solidFill>
                            <a:srgbClr val="000000"/>
                          </a:solidFill>
                          <a:latin typeface="Times New Roman"/>
                          <a:cs typeface="Times New Roman"/>
                        </a:rPr>
                        <a:t>19,24</a:t>
                      </a:r>
                      <a:endParaRPr lang="es-EC" sz="900">
                        <a:solidFill>
                          <a:srgbClr val="365F91"/>
                        </a:solidFill>
                        <a:latin typeface="Times New Roman"/>
                        <a:cs typeface="Times New Roman"/>
                      </a:endParaRPr>
                    </a:p>
                  </a:txBody>
                  <a:tcPr marL="53163" marR="53163" marT="0" marB="0">
                    <a:lnL>
                      <a:noFill/>
                    </a:lnL>
                    <a:lnR>
                      <a:noFill/>
                    </a:lnR>
                    <a:lnT>
                      <a:noFill/>
                    </a:lnT>
                    <a:lnB>
                      <a:noFill/>
                    </a:lnB>
                    <a:solidFill>
                      <a:srgbClr val="D3DFEE"/>
                    </a:solidFill>
                  </a:tcPr>
                </a:tc>
                <a:tc>
                  <a:txBody>
                    <a:bodyPr/>
                    <a:lstStyle/>
                    <a:p>
                      <a:pPr algn="ctr">
                        <a:spcAft>
                          <a:spcPts val="0"/>
                        </a:spcAft>
                      </a:pPr>
                      <a:r>
                        <a:rPr lang="es-EC" sz="900">
                          <a:solidFill>
                            <a:srgbClr val="000000"/>
                          </a:solidFill>
                          <a:latin typeface="Times New Roman"/>
                          <a:cs typeface="Times New Roman"/>
                        </a:rPr>
                        <a:t>6,62</a:t>
                      </a:r>
                      <a:endParaRPr lang="es-EC" sz="900">
                        <a:solidFill>
                          <a:srgbClr val="365F91"/>
                        </a:solidFill>
                        <a:latin typeface="Times New Roman"/>
                        <a:cs typeface="Times New Roman"/>
                      </a:endParaRPr>
                    </a:p>
                  </a:txBody>
                  <a:tcPr marL="53163" marR="53163" marT="0" marB="0">
                    <a:lnL>
                      <a:noFill/>
                    </a:lnL>
                    <a:lnR>
                      <a:noFill/>
                    </a:lnR>
                    <a:lnT>
                      <a:noFill/>
                    </a:lnT>
                    <a:lnB>
                      <a:noFill/>
                    </a:lnB>
                    <a:solidFill>
                      <a:srgbClr val="D3DFEE"/>
                    </a:solidFill>
                  </a:tcPr>
                </a:tc>
                <a:tc>
                  <a:txBody>
                    <a:bodyPr/>
                    <a:lstStyle/>
                    <a:p>
                      <a:pPr algn="ctr">
                        <a:spcAft>
                          <a:spcPts val="0"/>
                        </a:spcAft>
                      </a:pPr>
                      <a:r>
                        <a:rPr lang="es-EC" sz="900">
                          <a:solidFill>
                            <a:srgbClr val="000000"/>
                          </a:solidFill>
                          <a:latin typeface="Times New Roman"/>
                          <a:cs typeface="Times New Roman"/>
                        </a:rPr>
                        <a:t>30,51</a:t>
                      </a:r>
                      <a:endParaRPr lang="es-EC" sz="900">
                        <a:solidFill>
                          <a:srgbClr val="365F91"/>
                        </a:solidFill>
                        <a:latin typeface="Times New Roman"/>
                        <a:cs typeface="Times New Roman"/>
                      </a:endParaRPr>
                    </a:p>
                  </a:txBody>
                  <a:tcPr marL="53163" marR="53163" marT="0" marB="0">
                    <a:lnL>
                      <a:noFill/>
                    </a:lnL>
                    <a:lnR>
                      <a:noFill/>
                    </a:lnR>
                    <a:lnT>
                      <a:noFill/>
                    </a:lnT>
                    <a:lnB>
                      <a:noFill/>
                    </a:lnB>
                    <a:solidFill>
                      <a:srgbClr val="D3DFEE"/>
                    </a:solidFill>
                  </a:tcPr>
                </a:tc>
                <a:tc>
                  <a:txBody>
                    <a:bodyPr/>
                    <a:lstStyle/>
                    <a:p>
                      <a:pPr algn="ctr">
                        <a:spcAft>
                          <a:spcPts val="0"/>
                        </a:spcAft>
                      </a:pPr>
                      <a:r>
                        <a:rPr lang="es-EC" sz="900">
                          <a:solidFill>
                            <a:srgbClr val="000000"/>
                          </a:solidFill>
                          <a:latin typeface="Times New Roman"/>
                          <a:cs typeface="Times New Roman"/>
                        </a:rPr>
                        <a:t>29,02</a:t>
                      </a:r>
                      <a:endParaRPr lang="es-EC" sz="900">
                        <a:solidFill>
                          <a:srgbClr val="365F91"/>
                        </a:solidFill>
                        <a:latin typeface="Times New Roman"/>
                        <a:cs typeface="Times New Roman"/>
                      </a:endParaRPr>
                    </a:p>
                  </a:txBody>
                  <a:tcPr marL="53163" marR="53163" marT="0" marB="0">
                    <a:lnL>
                      <a:noFill/>
                    </a:lnL>
                    <a:lnR>
                      <a:noFill/>
                    </a:lnR>
                    <a:lnT>
                      <a:noFill/>
                    </a:lnT>
                    <a:lnB>
                      <a:noFill/>
                    </a:lnB>
                    <a:solidFill>
                      <a:srgbClr val="D3DFEE"/>
                    </a:solidFill>
                  </a:tcPr>
                </a:tc>
              </a:tr>
              <a:tr h="54639">
                <a:tc gridSpan="7">
                  <a:txBody>
                    <a:bodyPr/>
                    <a:lstStyle/>
                    <a:p>
                      <a:pPr algn="ctr">
                        <a:spcAft>
                          <a:spcPts val="0"/>
                        </a:spcAft>
                      </a:pPr>
                      <a:r>
                        <a:rPr lang="es-EC" sz="900" b="1">
                          <a:solidFill>
                            <a:srgbClr val="000000"/>
                          </a:solidFill>
                          <a:latin typeface="Times New Roman"/>
                          <a:cs typeface="Times New Roman"/>
                        </a:rPr>
                        <a:t>4. LÍMITE PLÁSTICO</a:t>
                      </a:r>
                      <a:endParaRPr lang="es-EC" sz="900">
                        <a:solidFill>
                          <a:srgbClr val="365F91"/>
                        </a:solidFill>
                        <a:latin typeface="Times New Roman"/>
                        <a:cs typeface="Times New Roman"/>
                      </a:endParaRPr>
                    </a:p>
                  </a:txBody>
                  <a:tcPr marL="53163" marR="53163" marT="0" marB="0">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81959">
                <a:tc>
                  <a:txBody>
                    <a:bodyPr/>
                    <a:lstStyle/>
                    <a:p>
                      <a:pPr algn="ctr">
                        <a:spcAft>
                          <a:spcPts val="0"/>
                        </a:spcAft>
                      </a:pPr>
                      <a:r>
                        <a:rPr lang="es-EC" sz="900" b="1">
                          <a:solidFill>
                            <a:srgbClr val="000000"/>
                          </a:solidFill>
                          <a:latin typeface="Times New Roman"/>
                          <a:cs typeface="Times New Roman"/>
                        </a:rPr>
                        <a:t>T-9</a:t>
                      </a:r>
                      <a:endParaRPr lang="es-EC" sz="900">
                        <a:solidFill>
                          <a:srgbClr val="365F91"/>
                        </a:solidFill>
                        <a:latin typeface="Times New Roman"/>
                        <a:cs typeface="Times New Roman"/>
                      </a:endParaRPr>
                    </a:p>
                  </a:txBody>
                  <a:tcPr marL="53163" marR="53163" marT="0" marB="0">
                    <a:lnL>
                      <a:noFill/>
                    </a:lnL>
                    <a:lnR>
                      <a:noFill/>
                    </a:lnR>
                    <a:lnT>
                      <a:noFill/>
                    </a:lnT>
                    <a:lnB>
                      <a:noFill/>
                    </a:lnB>
                    <a:solidFill>
                      <a:srgbClr val="D3DFEE"/>
                    </a:solidFill>
                  </a:tcPr>
                </a:tc>
                <a:tc>
                  <a:txBody>
                    <a:bodyPr/>
                    <a:lstStyle/>
                    <a:p>
                      <a:endParaRPr lang="es-EC" sz="900">
                        <a:solidFill>
                          <a:srgbClr val="365F91"/>
                        </a:solidFill>
                        <a:latin typeface="Times New Roman"/>
                        <a:cs typeface="Times New Roman"/>
                      </a:endParaRPr>
                    </a:p>
                  </a:txBody>
                  <a:tcPr marL="53163" marR="53163" marT="0" marB="0">
                    <a:lnL>
                      <a:noFill/>
                    </a:lnL>
                    <a:lnR>
                      <a:noFill/>
                    </a:lnR>
                    <a:lnT>
                      <a:noFill/>
                    </a:lnT>
                    <a:lnB>
                      <a:noFill/>
                    </a:lnB>
                    <a:solidFill>
                      <a:srgbClr val="D3DFEE"/>
                    </a:solidFill>
                  </a:tcPr>
                </a:tc>
                <a:tc>
                  <a:txBody>
                    <a:bodyPr/>
                    <a:lstStyle/>
                    <a:p>
                      <a:pPr algn="ctr">
                        <a:spcAft>
                          <a:spcPts val="0"/>
                        </a:spcAft>
                      </a:pPr>
                      <a:r>
                        <a:rPr lang="es-EC" sz="900">
                          <a:solidFill>
                            <a:srgbClr val="000000"/>
                          </a:solidFill>
                          <a:latin typeface="Times New Roman"/>
                          <a:cs typeface="Times New Roman"/>
                        </a:rPr>
                        <a:t>14,52</a:t>
                      </a:r>
                      <a:endParaRPr lang="es-EC" sz="900">
                        <a:solidFill>
                          <a:srgbClr val="365F91"/>
                        </a:solidFill>
                        <a:latin typeface="Times New Roman"/>
                        <a:cs typeface="Times New Roman"/>
                      </a:endParaRPr>
                    </a:p>
                  </a:txBody>
                  <a:tcPr marL="53163" marR="53163" marT="0" marB="0">
                    <a:lnL>
                      <a:noFill/>
                    </a:lnL>
                    <a:lnR>
                      <a:noFill/>
                    </a:lnR>
                    <a:lnT>
                      <a:noFill/>
                    </a:lnT>
                    <a:lnB>
                      <a:noFill/>
                    </a:lnB>
                    <a:solidFill>
                      <a:srgbClr val="D3DFEE"/>
                    </a:solidFill>
                  </a:tcPr>
                </a:tc>
                <a:tc>
                  <a:txBody>
                    <a:bodyPr/>
                    <a:lstStyle/>
                    <a:p>
                      <a:pPr algn="ctr">
                        <a:spcAft>
                          <a:spcPts val="0"/>
                        </a:spcAft>
                      </a:pPr>
                      <a:r>
                        <a:rPr lang="es-EC" sz="900">
                          <a:solidFill>
                            <a:srgbClr val="000000"/>
                          </a:solidFill>
                          <a:latin typeface="Times New Roman"/>
                          <a:cs typeface="Times New Roman"/>
                        </a:rPr>
                        <a:t>12,97</a:t>
                      </a:r>
                      <a:endParaRPr lang="es-EC" sz="900">
                        <a:solidFill>
                          <a:srgbClr val="365F91"/>
                        </a:solidFill>
                        <a:latin typeface="Times New Roman"/>
                        <a:cs typeface="Times New Roman"/>
                      </a:endParaRPr>
                    </a:p>
                  </a:txBody>
                  <a:tcPr marL="53163" marR="53163" marT="0" marB="0">
                    <a:lnL>
                      <a:noFill/>
                    </a:lnL>
                    <a:lnR>
                      <a:noFill/>
                    </a:lnR>
                    <a:lnT>
                      <a:noFill/>
                    </a:lnT>
                    <a:lnB>
                      <a:noFill/>
                    </a:lnB>
                    <a:solidFill>
                      <a:srgbClr val="D3DFEE"/>
                    </a:solidFill>
                  </a:tcPr>
                </a:tc>
                <a:tc>
                  <a:txBody>
                    <a:bodyPr/>
                    <a:lstStyle/>
                    <a:p>
                      <a:pPr algn="ctr">
                        <a:spcAft>
                          <a:spcPts val="0"/>
                        </a:spcAft>
                      </a:pPr>
                      <a:r>
                        <a:rPr lang="es-EC" sz="900">
                          <a:solidFill>
                            <a:srgbClr val="000000"/>
                          </a:solidFill>
                          <a:latin typeface="Times New Roman"/>
                          <a:cs typeface="Times New Roman"/>
                        </a:rPr>
                        <a:t>5,96</a:t>
                      </a:r>
                      <a:endParaRPr lang="es-EC" sz="900">
                        <a:solidFill>
                          <a:srgbClr val="365F91"/>
                        </a:solidFill>
                        <a:latin typeface="Times New Roman"/>
                        <a:cs typeface="Times New Roman"/>
                      </a:endParaRPr>
                    </a:p>
                  </a:txBody>
                  <a:tcPr marL="53163" marR="53163" marT="0" marB="0">
                    <a:lnL>
                      <a:noFill/>
                    </a:lnL>
                    <a:lnR>
                      <a:noFill/>
                    </a:lnR>
                    <a:lnT>
                      <a:noFill/>
                    </a:lnT>
                    <a:lnB>
                      <a:noFill/>
                    </a:lnB>
                    <a:solidFill>
                      <a:srgbClr val="D3DFEE"/>
                    </a:solidFill>
                  </a:tcPr>
                </a:tc>
                <a:tc>
                  <a:txBody>
                    <a:bodyPr/>
                    <a:lstStyle/>
                    <a:p>
                      <a:pPr algn="ctr">
                        <a:spcAft>
                          <a:spcPts val="0"/>
                        </a:spcAft>
                      </a:pPr>
                      <a:r>
                        <a:rPr lang="es-EC" sz="900">
                          <a:solidFill>
                            <a:srgbClr val="000000"/>
                          </a:solidFill>
                          <a:latin typeface="Times New Roman"/>
                          <a:cs typeface="Times New Roman"/>
                        </a:rPr>
                        <a:t>22,11</a:t>
                      </a:r>
                      <a:endParaRPr lang="es-EC" sz="900">
                        <a:solidFill>
                          <a:srgbClr val="365F91"/>
                        </a:solidFill>
                        <a:latin typeface="Times New Roman"/>
                        <a:cs typeface="Times New Roman"/>
                      </a:endParaRPr>
                    </a:p>
                  </a:txBody>
                  <a:tcPr marL="53163" marR="53163" marT="0" marB="0">
                    <a:lnL>
                      <a:noFill/>
                    </a:lnL>
                    <a:lnR>
                      <a:noFill/>
                    </a:lnR>
                    <a:lnT>
                      <a:noFill/>
                    </a:lnT>
                    <a:lnB>
                      <a:noFill/>
                    </a:lnB>
                    <a:solidFill>
                      <a:srgbClr val="D3DFEE"/>
                    </a:solidFill>
                  </a:tcPr>
                </a:tc>
                <a:tc>
                  <a:txBody>
                    <a:bodyPr/>
                    <a:lstStyle/>
                    <a:p>
                      <a:endParaRPr lang="es-EC" sz="900">
                        <a:solidFill>
                          <a:srgbClr val="365F91"/>
                        </a:solidFill>
                        <a:latin typeface="Times New Roman"/>
                        <a:cs typeface="Times New Roman"/>
                      </a:endParaRPr>
                    </a:p>
                  </a:txBody>
                  <a:tcPr marL="53163" marR="53163" marT="0" marB="0">
                    <a:lnL>
                      <a:noFill/>
                    </a:lnL>
                    <a:lnR>
                      <a:noFill/>
                    </a:lnR>
                    <a:lnT>
                      <a:noFill/>
                    </a:lnT>
                    <a:lnB>
                      <a:noFill/>
                    </a:lnB>
                    <a:solidFill>
                      <a:srgbClr val="D3DFEE"/>
                    </a:solidFill>
                  </a:tcPr>
                </a:tc>
              </a:tr>
              <a:tr h="81959">
                <a:tc>
                  <a:txBody>
                    <a:bodyPr/>
                    <a:lstStyle/>
                    <a:p>
                      <a:pPr algn="ctr">
                        <a:spcAft>
                          <a:spcPts val="0"/>
                        </a:spcAft>
                      </a:pPr>
                      <a:r>
                        <a:rPr lang="es-EC" sz="900" b="1">
                          <a:solidFill>
                            <a:srgbClr val="000000"/>
                          </a:solidFill>
                          <a:latin typeface="Times New Roman"/>
                          <a:cs typeface="Times New Roman"/>
                        </a:rPr>
                        <a:t>M-210</a:t>
                      </a:r>
                      <a:endParaRPr lang="es-EC" sz="900">
                        <a:solidFill>
                          <a:srgbClr val="365F91"/>
                        </a:solidFill>
                        <a:latin typeface="Times New Roman"/>
                        <a:cs typeface="Times New Roman"/>
                      </a:endParaRPr>
                    </a:p>
                  </a:txBody>
                  <a:tcPr marL="53163" marR="53163" marT="0" marB="0">
                    <a:lnL>
                      <a:noFill/>
                    </a:lnL>
                    <a:lnR>
                      <a:noFill/>
                    </a:lnR>
                    <a:lnT>
                      <a:noFill/>
                    </a:lnT>
                    <a:lnB w="12700" cap="flat" cmpd="sng" algn="ctr">
                      <a:solidFill>
                        <a:srgbClr val="4F81BD"/>
                      </a:solidFill>
                      <a:prstDash val="solid"/>
                      <a:round/>
                      <a:headEnd type="none" w="med" len="med"/>
                      <a:tailEnd type="none" w="med" len="med"/>
                    </a:lnB>
                  </a:tcPr>
                </a:tc>
                <a:tc>
                  <a:txBody>
                    <a:bodyPr/>
                    <a:lstStyle/>
                    <a:p>
                      <a:endParaRPr lang="es-EC" sz="900">
                        <a:solidFill>
                          <a:srgbClr val="365F91"/>
                        </a:solidFill>
                        <a:latin typeface="Times New Roman"/>
                        <a:cs typeface="Times New Roman"/>
                      </a:endParaRPr>
                    </a:p>
                  </a:txBody>
                  <a:tcPr marL="53163" marR="53163"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900">
                          <a:solidFill>
                            <a:srgbClr val="000000"/>
                          </a:solidFill>
                          <a:latin typeface="Times New Roman"/>
                          <a:cs typeface="Times New Roman"/>
                        </a:rPr>
                        <a:t>18,42</a:t>
                      </a:r>
                      <a:endParaRPr lang="es-EC" sz="900">
                        <a:solidFill>
                          <a:srgbClr val="365F91"/>
                        </a:solidFill>
                        <a:latin typeface="Times New Roman"/>
                        <a:cs typeface="Times New Roman"/>
                      </a:endParaRPr>
                    </a:p>
                  </a:txBody>
                  <a:tcPr marL="53163" marR="53163"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900">
                          <a:solidFill>
                            <a:srgbClr val="000000"/>
                          </a:solidFill>
                          <a:latin typeface="Times New Roman"/>
                          <a:cs typeface="Times New Roman"/>
                        </a:rPr>
                        <a:t>16,73</a:t>
                      </a:r>
                      <a:endParaRPr lang="es-EC" sz="900">
                        <a:solidFill>
                          <a:srgbClr val="365F91"/>
                        </a:solidFill>
                        <a:latin typeface="Times New Roman"/>
                        <a:cs typeface="Times New Roman"/>
                      </a:endParaRPr>
                    </a:p>
                  </a:txBody>
                  <a:tcPr marL="53163" marR="53163"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900" dirty="0">
                          <a:solidFill>
                            <a:srgbClr val="000000"/>
                          </a:solidFill>
                          <a:latin typeface="Times New Roman"/>
                          <a:cs typeface="Times New Roman"/>
                        </a:rPr>
                        <a:t>9,10</a:t>
                      </a:r>
                      <a:endParaRPr lang="es-EC" sz="900" dirty="0">
                        <a:solidFill>
                          <a:srgbClr val="365F91"/>
                        </a:solidFill>
                        <a:latin typeface="Times New Roman"/>
                        <a:cs typeface="Times New Roman"/>
                      </a:endParaRPr>
                    </a:p>
                  </a:txBody>
                  <a:tcPr marL="53163" marR="53163"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900">
                          <a:solidFill>
                            <a:srgbClr val="000000"/>
                          </a:solidFill>
                          <a:latin typeface="Times New Roman"/>
                          <a:cs typeface="Times New Roman"/>
                        </a:rPr>
                        <a:t>22,15</a:t>
                      </a:r>
                      <a:endParaRPr lang="es-EC" sz="900">
                        <a:solidFill>
                          <a:srgbClr val="365F91"/>
                        </a:solidFill>
                        <a:latin typeface="Times New Roman"/>
                        <a:cs typeface="Times New Roman"/>
                      </a:endParaRPr>
                    </a:p>
                  </a:txBody>
                  <a:tcPr marL="53163" marR="53163"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spcAft>
                          <a:spcPts val="0"/>
                        </a:spcAft>
                      </a:pPr>
                      <a:r>
                        <a:rPr lang="es-EC" sz="900" dirty="0">
                          <a:solidFill>
                            <a:srgbClr val="000000"/>
                          </a:solidFill>
                          <a:latin typeface="Times New Roman"/>
                          <a:cs typeface="Times New Roman"/>
                        </a:rPr>
                        <a:t>22,13</a:t>
                      </a:r>
                      <a:endParaRPr lang="es-EC" sz="900" dirty="0">
                        <a:solidFill>
                          <a:srgbClr val="365F91"/>
                        </a:solidFill>
                        <a:latin typeface="Times New Roman"/>
                        <a:cs typeface="Times New Roman"/>
                      </a:endParaRPr>
                    </a:p>
                  </a:txBody>
                  <a:tcPr marL="53163" marR="53163"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graphicFrame>
        <p:nvGraphicFramePr>
          <p:cNvPr id="14" name="13 Gráfico"/>
          <p:cNvGraphicFramePr/>
          <p:nvPr/>
        </p:nvGraphicFramePr>
        <p:xfrm>
          <a:off x="2000232" y="3357562"/>
          <a:ext cx="5166360" cy="2324100"/>
        </p:xfrm>
        <a:graphic>
          <a:graphicData uri="http://schemas.openxmlformats.org/drawingml/2006/chart">
            <c:chart xmlns:c="http://schemas.openxmlformats.org/drawingml/2006/chart" xmlns:r="http://schemas.openxmlformats.org/officeDocument/2006/relationships" r:id="rId2"/>
          </a:graphicData>
        </a:graphic>
      </p:graphicFrame>
      <p:sp>
        <p:nvSpPr>
          <p:cNvPr id="20" name="19 CuadroTexto"/>
          <p:cNvSpPr txBox="1"/>
          <p:nvPr/>
        </p:nvSpPr>
        <p:spPr>
          <a:xfrm>
            <a:off x="785786" y="5657671"/>
            <a:ext cx="7572428" cy="646331"/>
          </a:xfrm>
          <a:prstGeom prst="rect">
            <a:avLst/>
          </a:prstGeom>
          <a:noFill/>
        </p:spPr>
        <p:txBody>
          <a:bodyPr wrap="square" rtlCol="0">
            <a:spAutoFit/>
          </a:bodyPr>
          <a:lstStyle/>
          <a:p>
            <a:pPr algn="just"/>
            <a:r>
              <a:rPr lang="es-EC" dirty="0" smtClean="0"/>
              <a:t>El cálculo de los índices se usan para la clasificación </a:t>
            </a:r>
            <a:r>
              <a:rPr lang="es-EC" b="1" dirty="0" smtClean="0"/>
              <a:t>SUCS </a:t>
            </a:r>
            <a:r>
              <a:rPr lang="es-EC" dirty="0" smtClean="0"/>
              <a:t>de suelos</a:t>
            </a:r>
            <a:endParaRPr lang="es-EC" b="1" dirty="0"/>
          </a:p>
        </p:txBody>
      </p:sp>
    </p:spTree>
    <p:extLst>
      <p:ext uri="{BB962C8B-B14F-4D97-AF65-F5344CB8AC3E}">
        <p14:creationId xmlns="" xmlns:p14="http://schemas.microsoft.com/office/powerpoint/2010/main" val="219558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467544" y="357166"/>
            <a:ext cx="3247200"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ES" sz="2500" b="1" dirty="0" smtClean="0">
                <a:solidFill>
                  <a:srgbClr val="C00000"/>
                </a:solidFill>
              </a:rPr>
              <a:t>LÍMITES</a:t>
            </a:r>
            <a:endParaRPr lang="es-EC" sz="2500" dirty="0">
              <a:solidFill>
                <a:srgbClr val="C00000"/>
              </a:solidFill>
            </a:endParaRPr>
          </a:p>
        </p:txBody>
      </p:sp>
      <p:sp>
        <p:nvSpPr>
          <p:cNvPr id="8" name="1 Título"/>
          <p:cNvSpPr txBox="1">
            <a:spLocks/>
          </p:cNvSpPr>
          <p:nvPr/>
        </p:nvSpPr>
        <p:spPr>
          <a:xfrm>
            <a:off x="5148064" y="10871"/>
            <a:ext cx="2592288" cy="476672"/>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ESTUDIOS DE SUELOS</a:t>
            </a:r>
            <a:endParaRPr lang="es-EC" sz="2500" dirty="0">
              <a:solidFill>
                <a:schemeClr val="bg1"/>
              </a:solidFill>
            </a:endParaRPr>
          </a:p>
        </p:txBody>
      </p:sp>
      <p:sp>
        <p:nvSpPr>
          <p:cNvPr id="20" name="19 CuadroTexto"/>
          <p:cNvSpPr txBox="1"/>
          <p:nvPr/>
        </p:nvSpPr>
        <p:spPr>
          <a:xfrm>
            <a:off x="642910" y="785794"/>
            <a:ext cx="7572428" cy="646331"/>
          </a:xfrm>
          <a:prstGeom prst="rect">
            <a:avLst/>
          </a:prstGeom>
          <a:noFill/>
        </p:spPr>
        <p:txBody>
          <a:bodyPr wrap="square" rtlCol="0">
            <a:spAutoFit/>
          </a:bodyPr>
          <a:lstStyle/>
          <a:p>
            <a:pPr algn="just">
              <a:buFont typeface="Wingdings" pitchFamily="2" charset="2"/>
              <a:buChar char="ü"/>
            </a:pPr>
            <a:r>
              <a:rPr lang="es-EC" dirty="0" smtClean="0"/>
              <a:t>  En este caso se usará el método de clasificación SUCS de suelos.*</a:t>
            </a:r>
            <a:endParaRPr lang="es-EC" b="1" dirty="0"/>
          </a:p>
        </p:txBody>
      </p:sp>
      <p:sp>
        <p:nvSpPr>
          <p:cNvPr id="22" name="21 CuadroTexto"/>
          <p:cNvSpPr txBox="1"/>
          <p:nvPr/>
        </p:nvSpPr>
        <p:spPr>
          <a:xfrm>
            <a:off x="642910" y="1428736"/>
            <a:ext cx="7572428" cy="646331"/>
          </a:xfrm>
          <a:prstGeom prst="rect">
            <a:avLst/>
          </a:prstGeom>
          <a:noFill/>
        </p:spPr>
        <p:txBody>
          <a:bodyPr wrap="square" rtlCol="0">
            <a:spAutoFit/>
          </a:bodyPr>
          <a:lstStyle/>
          <a:p>
            <a:pPr algn="just">
              <a:buFont typeface="Wingdings" pitchFamily="2" charset="2"/>
              <a:buChar char="ü"/>
            </a:pPr>
            <a:r>
              <a:rPr lang="es-EC" dirty="0" smtClean="0"/>
              <a:t>  Creada en 1952 y fue adoptada por la ASTM como parte de sus métodos normalizados.</a:t>
            </a:r>
            <a:endParaRPr lang="es-EC" b="1" dirty="0"/>
          </a:p>
        </p:txBody>
      </p:sp>
      <p:graphicFrame>
        <p:nvGraphicFramePr>
          <p:cNvPr id="23" name="22 Tabla"/>
          <p:cNvGraphicFramePr>
            <a:graphicFrameLocks noGrp="1"/>
          </p:cNvGraphicFramePr>
          <p:nvPr/>
        </p:nvGraphicFramePr>
        <p:xfrm>
          <a:off x="642910" y="2143116"/>
          <a:ext cx="5568950" cy="1226820"/>
        </p:xfrm>
        <a:graphic>
          <a:graphicData uri="http://schemas.openxmlformats.org/drawingml/2006/table">
            <a:tbl>
              <a:tblPr/>
              <a:tblGrid>
                <a:gridCol w="1388110"/>
                <a:gridCol w="1391285"/>
                <a:gridCol w="1407160"/>
                <a:gridCol w="1382395"/>
              </a:tblGrid>
              <a:tr h="0">
                <a:tc>
                  <a:txBody>
                    <a:bodyPr/>
                    <a:lstStyle/>
                    <a:p>
                      <a:pPr algn="ctr">
                        <a:lnSpc>
                          <a:spcPct val="115000"/>
                        </a:lnSpc>
                        <a:spcAft>
                          <a:spcPts val="0"/>
                        </a:spcAft>
                      </a:pPr>
                      <a:r>
                        <a:rPr lang="es-EC" sz="1000" b="1" dirty="0">
                          <a:solidFill>
                            <a:srgbClr val="000000"/>
                          </a:solidFill>
                          <a:latin typeface="Times New Roman"/>
                          <a:ea typeface="Calibri"/>
                          <a:cs typeface="Times New Roman"/>
                        </a:rPr>
                        <a:t>TIPO DE SUELO</a:t>
                      </a:r>
                      <a:endParaRPr lang="es-EC" sz="1100" dirty="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latin typeface="Times New Roman"/>
                          <a:ea typeface="Calibri"/>
                          <a:cs typeface="Times New Roman"/>
                        </a:rPr>
                        <a:t>PREFIJO</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latin typeface="Times New Roman"/>
                          <a:ea typeface="Calibri"/>
                          <a:cs typeface="Times New Roman"/>
                        </a:rPr>
                        <a:t>SUBGRUPO</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000" b="1">
                          <a:solidFill>
                            <a:srgbClr val="000000"/>
                          </a:solidFill>
                          <a:latin typeface="Times New Roman"/>
                          <a:ea typeface="Calibri"/>
                          <a:cs typeface="Times New Roman"/>
                        </a:rPr>
                        <a:t>SUFIJO</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0">
                <a:tc>
                  <a:txBody>
                    <a:bodyPr/>
                    <a:lstStyle/>
                    <a:p>
                      <a:pPr algn="ctr">
                        <a:lnSpc>
                          <a:spcPct val="115000"/>
                        </a:lnSpc>
                        <a:spcAft>
                          <a:spcPts val="0"/>
                        </a:spcAft>
                      </a:pPr>
                      <a:r>
                        <a:rPr lang="es-EC" sz="1000" b="1">
                          <a:solidFill>
                            <a:srgbClr val="000000"/>
                          </a:solidFill>
                          <a:latin typeface="Times New Roman"/>
                          <a:ea typeface="Calibri"/>
                          <a:cs typeface="Times New Roman"/>
                        </a:rPr>
                        <a:t>Grava</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000">
                          <a:solidFill>
                            <a:srgbClr val="000000"/>
                          </a:solidFill>
                          <a:latin typeface="Times New Roman"/>
                          <a:ea typeface="Calibri"/>
                          <a:cs typeface="Times New Roman"/>
                        </a:rPr>
                        <a:t>G</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000">
                          <a:solidFill>
                            <a:srgbClr val="000000"/>
                          </a:solidFill>
                          <a:latin typeface="Times New Roman"/>
                          <a:ea typeface="Calibri"/>
                          <a:cs typeface="Times New Roman"/>
                        </a:rPr>
                        <a:t>Bien graduado</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000">
                          <a:solidFill>
                            <a:srgbClr val="000000"/>
                          </a:solidFill>
                          <a:latin typeface="Times New Roman"/>
                          <a:ea typeface="Calibri"/>
                          <a:cs typeface="Times New Roman"/>
                        </a:rPr>
                        <a:t>W</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0">
                <a:tc>
                  <a:txBody>
                    <a:bodyPr/>
                    <a:lstStyle/>
                    <a:p>
                      <a:pPr algn="ctr">
                        <a:lnSpc>
                          <a:spcPct val="115000"/>
                        </a:lnSpc>
                        <a:spcAft>
                          <a:spcPts val="0"/>
                        </a:spcAft>
                      </a:pPr>
                      <a:r>
                        <a:rPr lang="es-EC" sz="1000" b="1">
                          <a:solidFill>
                            <a:srgbClr val="000000"/>
                          </a:solidFill>
                          <a:latin typeface="Times New Roman"/>
                          <a:ea typeface="Calibri"/>
                          <a:cs typeface="Times New Roman"/>
                        </a:rPr>
                        <a:t>Arena</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a:solidFill>
                            <a:srgbClr val="000000"/>
                          </a:solidFill>
                          <a:latin typeface="Times New Roman"/>
                          <a:ea typeface="Calibri"/>
                          <a:cs typeface="Times New Roman"/>
                        </a:rPr>
                        <a:t>S</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a:solidFill>
                            <a:srgbClr val="000000"/>
                          </a:solidFill>
                          <a:latin typeface="Times New Roman"/>
                          <a:ea typeface="Calibri"/>
                          <a:cs typeface="Times New Roman"/>
                        </a:rPr>
                        <a:t>Pobremente graduado</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a:solidFill>
                            <a:srgbClr val="000000"/>
                          </a:solidFill>
                          <a:latin typeface="Times New Roman"/>
                          <a:ea typeface="Calibri"/>
                          <a:cs typeface="Times New Roman"/>
                        </a:rPr>
                        <a:t>P</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0">
                <a:tc>
                  <a:txBody>
                    <a:bodyPr/>
                    <a:lstStyle/>
                    <a:p>
                      <a:pPr algn="ctr">
                        <a:lnSpc>
                          <a:spcPct val="115000"/>
                        </a:lnSpc>
                        <a:spcAft>
                          <a:spcPts val="0"/>
                        </a:spcAft>
                      </a:pPr>
                      <a:r>
                        <a:rPr lang="es-EC" sz="1000" b="1">
                          <a:solidFill>
                            <a:srgbClr val="000000"/>
                          </a:solidFill>
                          <a:latin typeface="Times New Roman"/>
                          <a:ea typeface="Calibri"/>
                          <a:cs typeface="Times New Roman"/>
                        </a:rPr>
                        <a:t>Limo</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a:solidFill>
                            <a:srgbClr val="000000"/>
                          </a:solidFill>
                          <a:latin typeface="Times New Roman"/>
                          <a:ea typeface="Calibri"/>
                          <a:cs typeface="Times New Roman"/>
                        </a:rPr>
                        <a:t>M</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a:solidFill>
                            <a:srgbClr val="000000"/>
                          </a:solidFill>
                          <a:latin typeface="Times New Roman"/>
                          <a:ea typeface="Calibri"/>
                          <a:cs typeface="Times New Roman"/>
                        </a:rPr>
                        <a:t>Limoso</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a:solidFill>
                            <a:srgbClr val="000000"/>
                          </a:solidFill>
                          <a:latin typeface="Times New Roman"/>
                          <a:ea typeface="Calibri"/>
                          <a:cs typeface="Times New Roman"/>
                        </a:rPr>
                        <a:t>M</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0">
                <a:tc>
                  <a:txBody>
                    <a:bodyPr/>
                    <a:lstStyle/>
                    <a:p>
                      <a:pPr algn="ctr">
                        <a:lnSpc>
                          <a:spcPct val="115000"/>
                        </a:lnSpc>
                        <a:spcAft>
                          <a:spcPts val="0"/>
                        </a:spcAft>
                      </a:pPr>
                      <a:r>
                        <a:rPr lang="es-EC" sz="1000" b="1">
                          <a:solidFill>
                            <a:srgbClr val="000000"/>
                          </a:solidFill>
                          <a:latin typeface="Times New Roman"/>
                          <a:ea typeface="Calibri"/>
                          <a:cs typeface="Times New Roman"/>
                        </a:rPr>
                        <a:t>Arcilla</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a:solidFill>
                            <a:srgbClr val="000000"/>
                          </a:solidFill>
                          <a:latin typeface="Times New Roman"/>
                          <a:ea typeface="Calibri"/>
                          <a:cs typeface="Times New Roman"/>
                        </a:rPr>
                        <a:t>C</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a:solidFill>
                            <a:srgbClr val="000000"/>
                          </a:solidFill>
                          <a:latin typeface="Times New Roman"/>
                          <a:ea typeface="Calibri"/>
                          <a:cs typeface="Times New Roman"/>
                        </a:rPr>
                        <a:t>Arcilloso</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000">
                          <a:solidFill>
                            <a:srgbClr val="000000"/>
                          </a:solidFill>
                          <a:latin typeface="Times New Roman"/>
                          <a:ea typeface="Calibri"/>
                          <a:cs typeface="Times New Roman"/>
                        </a:rPr>
                        <a:t>C</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0">
                <a:tc>
                  <a:txBody>
                    <a:bodyPr/>
                    <a:lstStyle/>
                    <a:p>
                      <a:pPr algn="ctr">
                        <a:lnSpc>
                          <a:spcPct val="115000"/>
                        </a:lnSpc>
                        <a:spcAft>
                          <a:spcPts val="0"/>
                        </a:spcAft>
                      </a:pPr>
                      <a:r>
                        <a:rPr lang="es-EC" sz="1000" b="1">
                          <a:solidFill>
                            <a:srgbClr val="000000"/>
                          </a:solidFill>
                          <a:latin typeface="Times New Roman"/>
                          <a:ea typeface="Calibri"/>
                          <a:cs typeface="Times New Roman"/>
                        </a:rPr>
                        <a:t>Orgánico</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a:solidFill>
                            <a:srgbClr val="000000"/>
                          </a:solidFill>
                          <a:latin typeface="Times New Roman"/>
                          <a:ea typeface="Calibri"/>
                          <a:cs typeface="Times New Roman"/>
                        </a:rPr>
                        <a:t>O</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a:solidFill>
                            <a:srgbClr val="000000"/>
                          </a:solidFill>
                          <a:latin typeface="Times New Roman"/>
                          <a:ea typeface="Calibri"/>
                          <a:cs typeface="Times New Roman"/>
                        </a:rPr>
                        <a:t>Límite líquido alto(</a:t>
                      </a:r>
                      <a:r>
                        <a:rPr lang="en-US" sz="1000">
                          <a:solidFill>
                            <a:srgbClr val="000000"/>
                          </a:solidFill>
                          <a:latin typeface="Times New Roman"/>
                          <a:ea typeface="Calibri"/>
                          <a:cs typeface="Times New Roman"/>
                        </a:rPr>
                        <a:t>&gt;50)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a:solidFill>
                            <a:srgbClr val="000000"/>
                          </a:solidFill>
                          <a:latin typeface="Times New Roman"/>
                          <a:ea typeface="Calibri"/>
                          <a:cs typeface="Times New Roman"/>
                        </a:rPr>
                        <a:t>L</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0">
                <a:tc>
                  <a:txBody>
                    <a:bodyPr/>
                    <a:lstStyle/>
                    <a:p>
                      <a:pPr algn="ctr">
                        <a:lnSpc>
                          <a:spcPct val="115000"/>
                        </a:lnSpc>
                        <a:spcAft>
                          <a:spcPts val="0"/>
                        </a:spcAft>
                      </a:pPr>
                      <a:r>
                        <a:rPr lang="es-EC" sz="1000" b="1">
                          <a:solidFill>
                            <a:srgbClr val="000000"/>
                          </a:solidFill>
                          <a:latin typeface="Times New Roman"/>
                          <a:ea typeface="Calibri"/>
                          <a:cs typeface="Times New Roman"/>
                        </a:rPr>
                        <a:t>Turba</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latin typeface="Times New Roman"/>
                          <a:ea typeface="Calibri"/>
                          <a:cs typeface="Times New Roman"/>
                        </a:rPr>
                        <a:t>Pt</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Times New Roman"/>
                          <a:ea typeface="Calibri"/>
                          <a:cs typeface="Times New Roman"/>
                        </a:rPr>
                        <a:t>Límite líquido bajo(</a:t>
                      </a:r>
                      <a:r>
                        <a:rPr lang="en-US" sz="1000" dirty="0">
                          <a:solidFill>
                            <a:srgbClr val="000000"/>
                          </a:solidFill>
                          <a:latin typeface="Times New Roman"/>
                          <a:ea typeface="Calibri"/>
                          <a:cs typeface="Times New Roman"/>
                        </a:rPr>
                        <a:t>&lt;50)</a:t>
                      </a:r>
                      <a:endParaRPr lang="es-EC" sz="1100" dirty="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000" dirty="0">
                          <a:solidFill>
                            <a:srgbClr val="000000"/>
                          </a:solidFill>
                          <a:latin typeface="Times New Roman"/>
                          <a:ea typeface="Calibri"/>
                          <a:cs typeface="Times New Roman"/>
                        </a:rPr>
                        <a:t>H</a:t>
                      </a:r>
                      <a:endParaRPr lang="es-EC" sz="1100" dirty="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graphicFrame>
        <p:nvGraphicFramePr>
          <p:cNvPr id="24" name="23 Tabla"/>
          <p:cNvGraphicFramePr>
            <a:graphicFrameLocks noGrp="1"/>
          </p:cNvGraphicFramePr>
          <p:nvPr/>
        </p:nvGraphicFramePr>
        <p:xfrm>
          <a:off x="642910" y="3571876"/>
          <a:ext cx="6643733" cy="2804160"/>
        </p:xfrm>
        <a:graphic>
          <a:graphicData uri="http://schemas.openxmlformats.org/drawingml/2006/table">
            <a:tbl>
              <a:tblPr/>
              <a:tblGrid>
                <a:gridCol w="1658296"/>
                <a:gridCol w="1668845"/>
                <a:gridCol w="1658296"/>
                <a:gridCol w="1658296"/>
              </a:tblGrid>
              <a:tr h="0">
                <a:tc>
                  <a:txBody>
                    <a:bodyPr/>
                    <a:lstStyle/>
                    <a:p>
                      <a:pPr algn="ctr">
                        <a:lnSpc>
                          <a:spcPct val="115000"/>
                        </a:lnSpc>
                        <a:spcAft>
                          <a:spcPts val="0"/>
                        </a:spcAft>
                      </a:pPr>
                      <a:r>
                        <a:rPr lang="es-EC" sz="1000" b="1" dirty="0">
                          <a:solidFill>
                            <a:srgbClr val="000000"/>
                          </a:solidFill>
                          <a:latin typeface="Times New Roman"/>
                          <a:ea typeface="Calibri"/>
                          <a:cs typeface="Times New Roman"/>
                        </a:rPr>
                        <a:t>SÍMBOLO</a:t>
                      </a:r>
                      <a:endParaRPr lang="es-EC" sz="1100" dirty="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algn="ctr">
                        <a:lnSpc>
                          <a:spcPct val="115000"/>
                        </a:lnSpc>
                        <a:spcAft>
                          <a:spcPts val="0"/>
                        </a:spcAft>
                      </a:pPr>
                      <a:r>
                        <a:rPr lang="es-EC" sz="1000" b="1">
                          <a:solidFill>
                            <a:srgbClr val="000000"/>
                          </a:solidFill>
                          <a:latin typeface="Times New Roman"/>
                          <a:ea typeface="Calibri"/>
                          <a:cs typeface="Times New Roman"/>
                        </a:rPr>
                        <a:t>Características Generales</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0">
                <a:tc rowSpan="4">
                  <a:txBody>
                    <a:bodyPr/>
                    <a:lstStyle/>
                    <a:p>
                      <a:pPr algn="ctr">
                        <a:lnSpc>
                          <a:spcPct val="115000"/>
                        </a:lnSpc>
                        <a:spcAft>
                          <a:spcPts val="0"/>
                        </a:spcAft>
                      </a:pPr>
                      <a:r>
                        <a:rPr lang="es-EC" sz="1000" b="1">
                          <a:solidFill>
                            <a:srgbClr val="000000"/>
                          </a:solidFill>
                          <a:latin typeface="Times New Roman"/>
                          <a:ea typeface="Calibri"/>
                          <a:cs typeface="Times New Roman"/>
                        </a:rPr>
                        <a:t>GW</a:t>
                      </a:r>
                      <a:endParaRPr lang="es-EC" sz="1100">
                        <a:solidFill>
                          <a:srgbClr val="365F91"/>
                        </a:solidFill>
                        <a:latin typeface="Calibri"/>
                        <a:ea typeface="Calibri"/>
                        <a:cs typeface="Times New Roman"/>
                      </a:endParaRPr>
                    </a:p>
                    <a:p>
                      <a:pPr algn="ctr">
                        <a:lnSpc>
                          <a:spcPct val="115000"/>
                        </a:lnSpc>
                        <a:spcAft>
                          <a:spcPts val="0"/>
                        </a:spcAft>
                      </a:pPr>
                      <a:r>
                        <a:rPr lang="es-EC" sz="1000" b="1">
                          <a:solidFill>
                            <a:srgbClr val="000000"/>
                          </a:solidFill>
                          <a:latin typeface="Times New Roman"/>
                          <a:ea typeface="Calibri"/>
                          <a:cs typeface="Times New Roman"/>
                        </a:rPr>
                        <a:t>GP</a:t>
                      </a:r>
                      <a:endParaRPr lang="es-EC" sz="1100">
                        <a:solidFill>
                          <a:srgbClr val="365F91"/>
                        </a:solidFill>
                        <a:latin typeface="Calibri"/>
                        <a:ea typeface="Calibri"/>
                        <a:cs typeface="Times New Roman"/>
                      </a:endParaRPr>
                    </a:p>
                    <a:p>
                      <a:pPr algn="ctr">
                        <a:lnSpc>
                          <a:spcPct val="115000"/>
                        </a:lnSpc>
                        <a:spcAft>
                          <a:spcPts val="0"/>
                        </a:spcAft>
                      </a:pPr>
                      <a:r>
                        <a:rPr lang="es-EC" sz="1000" b="1">
                          <a:solidFill>
                            <a:srgbClr val="000000"/>
                          </a:solidFill>
                          <a:latin typeface="Times New Roman"/>
                          <a:ea typeface="Calibri"/>
                          <a:cs typeface="Times New Roman"/>
                        </a:rPr>
                        <a:t>GM</a:t>
                      </a:r>
                      <a:endParaRPr lang="es-EC" sz="1100">
                        <a:solidFill>
                          <a:srgbClr val="365F91"/>
                        </a:solidFill>
                        <a:latin typeface="Calibri"/>
                        <a:ea typeface="Calibri"/>
                        <a:cs typeface="Times New Roman"/>
                      </a:endParaRPr>
                    </a:p>
                    <a:p>
                      <a:pPr algn="ctr">
                        <a:lnSpc>
                          <a:spcPct val="115000"/>
                        </a:lnSpc>
                        <a:spcAft>
                          <a:spcPts val="0"/>
                        </a:spcAft>
                      </a:pPr>
                      <a:r>
                        <a:rPr lang="es-EC" sz="1000" b="1">
                          <a:solidFill>
                            <a:srgbClr val="000000"/>
                          </a:solidFill>
                          <a:latin typeface="Times New Roman"/>
                          <a:ea typeface="Calibri"/>
                          <a:cs typeface="Times New Roman"/>
                        </a:rPr>
                        <a:t>GC</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rowSpan="4">
                  <a:txBody>
                    <a:bodyPr/>
                    <a:lstStyle/>
                    <a:p>
                      <a:pPr algn="ctr">
                        <a:lnSpc>
                          <a:spcPct val="115000"/>
                        </a:lnSpc>
                        <a:spcAft>
                          <a:spcPts val="0"/>
                        </a:spcAft>
                      </a:pPr>
                      <a:r>
                        <a:rPr lang="es-EC" sz="1000">
                          <a:solidFill>
                            <a:srgbClr val="000000"/>
                          </a:solidFill>
                          <a:latin typeface="Times New Roman"/>
                          <a:ea typeface="Calibri"/>
                          <a:cs typeface="Times New Roman"/>
                        </a:rPr>
                        <a:t>GRAVAS</a:t>
                      </a:r>
                      <a:endParaRPr lang="es-EC" sz="1100">
                        <a:solidFill>
                          <a:srgbClr val="365F91"/>
                        </a:solidFill>
                        <a:latin typeface="Calibri"/>
                        <a:ea typeface="Calibri"/>
                        <a:cs typeface="Times New Roman"/>
                      </a:endParaRPr>
                    </a:p>
                    <a:p>
                      <a:pPr algn="ctr">
                        <a:lnSpc>
                          <a:spcPct val="115000"/>
                        </a:lnSpc>
                        <a:spcAft>
                          <a:spcPts val="0"/>
                        </a:spcAft>
                      </a:pPr>
                      <a:r>
                        <a:rPr lang="es-EC" sz="1000">
                          <a:solidFill>
                            <a:srgbClr val="000000"/>
                          </a:solidFill>
                          <a:latin typeface="Times New Roman"/>
                          <a:ea typeface="Calibri"/>
                          <a:cs typeface="Times New Roman"/>
                        </a:rPr>
                        <a:t>( </a:t>
                      </a:r>
                      <a:r>
                        <a:rPr lang="en-US" sz="1000">
                          <a:solidFill>
                            <a:srgbClr val="000000"/>
                          </a:solidFill>
                          <a:latin typeface="Times New Roman"/>
                          <a:ea typeface="Calibri"/>
                          <a:cs typeface="Times New Roman"/>
                        </a:rPr>
                        <a:t>&gt; 50% en tamiz # 4 ASTM )</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rowSpan="2">
                  <a:txBody>
                    <a:bodyPr/>
                    <a:lstStyle/>
                    <a:p>
                      <a:pPr algn="ctr">
                        <a:lnSpc>
                          <a:spcPct val="115000"/>
                        </a:lnSpc>
                        <a:spcAft>
                          <a:spcPts val="0"/>
                        </a:spcAft>
                      </a:pPr>
                      <a:r>
                        <a:rPr lang="es-EC" sz="1000">
                          <a:solidFill>
                            <a:srgbClr val="000000"/>
                          </a:solidFill>
                          <a:latin typeface="Times New Roman"/>
                          <a:ea typeface="Calibri"/>
                          <a:cs typeface="Times New Roman"/>
                        </a:rPr>
                        <a:t>Limpias</a:t>
                      </a:r>
                      <a:endParaRPr lang="es-EC" sz="1100">
                        <a:solidFill>
                          <a:srgbClr val="365F91"/>
                        </a:solidFill>
                        <a:latin typeface="Calibri"/>
                        <a:ea typeface="Calibri"/>
                        <a:cs typeface="Times New Roman"/>
                      </a:endParaRPr>
                    </a:p>
                    <a:p>
                      <a:pPr algn="ctr">
                        <a:lnSpc>
                          <a:spcPct val="115000"/>
                        </a:lnSpc>
                        <a:spcAft>
                          <a:spcPts val="0"/>
                        </a:spcAft>
                      </a:pPr>
                      <a:r>
                        <a:rPr lang="es-EC" sz="1000">
                          <a:solidFill>
                            <a:srgbClr val="000000"/>
                          </a:solidFill>
                          <a:latin typeface="Times New Roman"/>
                          <a:ea typeface="Calibri"/>
                          <a:cs typeface="Times New Roman"/>
                        </a:rPr>
                        <a:t>( Finos &lt; 5% )</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000">
                          <a:solidFill>
                            <a:srgbClr val="000000"/>
                          </a:solidFill>
                          <a:latin typeface="Times New Roman"/>
                          <a:ea typeface="Calibri"/>
                          <a:cs typeface="Times New Roman"/>
                        </a:rPr>
                        <a:t>Bien graduadas</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a:solidFill>
                            <a:srgbClr val="000000"/>
                          </a:solidFill>
                          <a:latin typeface="Times New Roman"/>
                          <a:ea typeface="Calibri"/>
                          <a:cs typeface="Times New Roman"/>
                        </a:rPr>
                        <a:t>Pobremente graduadas</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0">
                <a:tc vMerge="1">
                  <a:txBody>
                    <a:bodyPr/>
                    <a:lstStyle/>
                    <a:p>
                      <a:endParaRPr lang="es-EC"/>
                    </a:p>
                  </a:txBody>
                  <a:tcPr/>
                </a:tc>
                <a:tc vMerge="1">
                  <a:txBody>
                    <a:bodyPr/>
                    <a:lstStyle/>
                    <a:p>
                      <a:endParaRPr lang="es-EC"/>
                    </a:p>
                  </a:txBody>
                  <a:tcPr/>
                </a:tc>
                <a:tc rowSpan="2">
                  <a:txBody>
                    <a:bodyPr/>
                    <a:lstStyle/>
                    <a:p>
                      <a:pPr algn="ctr">
                        <a:lnSpc>
                          <a:spcPct val="115000"/>
                        </a:lnSpc>
                        <a:spcAft>
                          <a:spcPts val="0"/>
                        </a:spcAft>
                      </a:pPr>
                      <a:r>
                        <a:rPr lang="es-EC" sz="1000">
                          <a:solidFill>
                            <a:srgbClr val="000000"/>
                          </a:solidFill>
                          <a:latin typeface="Times New Roman"/>
                          <a:ea typeface="Calibri"/>
                          <a:cs typeface="Times New Roman"/>
                        </a:rPr>
                        <a:t>Con finos</a:t>
                      </a:r>
                      <a:endParaRPr lang="es-EC" sz="1100">
                        <a:solidFill>
                          <a:srgbClr val="365F91"/>
                        </a:solidFill>
                        <a:latin typeface="Calibri"/>
                        <a:ea typeface="Calibri"/>
                        <a:cs typeface="Times New Roman"/>
                      </a:endParaRPr>
                    </a:p>
                    <a:p>
                      <a:pPr algn="ctr">
                        <a:lnSpc>
                          <a:spcPct val="115000"/>
                        </a:lnSpc>
                        <a:spcAft>
                          <a:spcPts val="0"/>
                        </a:spcAft>
                      </a:pPr>
                      <a:r>
                        <a:rPr lang="es-EC" sz="1000">
                          <a:solidFill>
                            <a:srgbClr val="000000"/>
                          </a:solidFill>
                          <a:latin typeface="Times New Roman"/>
                          <a:ea typeface="Calibri"/>
                          <a:cs typeface="Times New Roman"/>
                        </a:rPr>
                        <a:t>( Finos &lt; 12%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a:solidFill>
                            <a:srgbClr val="000000"/>
                          </a:solidFill>
                          <a:latin typeface="Times New Roman"/>
                          <a:ea typeface="Calibri"/>
                          <a:cs typeface="Times New Roman"/>
                        </a:rPr>
                        <a:t>Componente limoso</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a:solidFill>
                            <a:srgbClr val="000000"/>
                          </a:solidFill>
                          <a:latin typeface="Times New Roman"/>
                          <a:ea typeface="Calibri"/>
                          <a:cs typeface="Times New Roman"/>
                        </a:rPr>
                        <a:t>Componente arcilloso</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0">
                <a:tc rowSpan="4">
                  <a:txBody>
                    <a:bodyPr/>
                    <a:lstStyle/>
                    <a:p>
                      <a:pPr algn="ctr">
                        <a:lnSpc>
                          <a:spcPct val="115000"/>
                        </a:lnSpc>
                        <a:spcAft>
                          <a:spcPts val="0"/>
                        </a:spcAft>
                      </a:pPr>
                      <a:r>
                        <a:rPr lang="es-EC" sz="1000" b="1">
                          <a:solidFill>
                            <a:srgbClr val="000000"/>
                          </a:solidFill>
                          <a:latin typeface="Times New Roman"/>
                          <a:ea typeface="Calibri"/>
                          <a:cs typeface="Times New Roman"/>
                        </a:rPr>
                        <a:t>SW</a:t>
                      </a:r>
                      <a:endParaRPr lang="es-EC" sz="1100">
                        <a:solidFill>
                          <a:srgbClr val="365F91"/>
                        </a:solidFill>
                        <a:latin typeface="Calibri"/>
                        <a:ea typeface="Calibri"/>
                        <a:cs typeface="Times New Roman"/>
                      </a:endParaRPr>
                    </a:p>
                    <a:p>
                      <a:pPr algn="ctr">
                        <a:lnSpc>
                          <a:spcPct val="115000"/>
                        </a:lnSpc>
                        <a:spcAft>
                          <a:spcPts val="0"/>
                        </a:spcAft>
                      </a:pPr>
                      <a:r>
                        <a:rPr lang="es-EC" sz="1000" b="1">
                          <a:solidFill>
                            <a:srgbClr val="000000"/>
                          </a:solidFill>
                          <a:latin typeface="Times New Roman"/>
                          <a:ea typeface="Calibri"/>
                          <a:cs typeface="Times New Roman"/>
                        </a:rPr>
                        <a:t>SP</a:t>
                      </a:r>
                      <a:endParaRPr lang="es-EC" sz="1100">
                        <a:solidFill>
                          <a:srgbClr val="365F91"/>
                        </a:solidFill>
                        <a:latin typeface="Calibri"/>
                        <a:ea typeface="Calibri"/>
                        <a:cs typeface="Times New Roman"/>
                      </a:endParaRPr>
                    </a:p>
                    <a:p>
                      <a:pPr algn="ctr">
                        <a:lnSpc>
                          <a:spcPct val="115000"/>
                        </a:lnSpc>
                        <a:spcAft>
                          <a:spcPts val="0"/>
                        </a:spcAft>
                      </a:pPr>
                      <a:r>
                        <a:rPr lang="es-EC" sz="1000" b="1">
                          <a:solidFill>
                            <a:srgbClr val="000000"/>
                          </a:solidFill>
                          <a:latin typeface="Times New Roman"/>
                          <a:ea typeface="Calibri"/>
                          <a:cs typeface="Times New Roman"/>
                        </a:rPr>
                        <a:t>SM</a:t>
                      </a:r>
                      <a:endParaRPr lang="es-EC" sz="1100">
                        <a:solidFill>
                          <a:srgbClr val="365F91"/>
                        </a:solidFill>
                        <a:latin typeface="Calibri"/>
                        <a:ea typeface="Calibri"/>
                        <a:cs typeface="Times New Roman"/>
                      </a:endParaRPr>
                    </a:p>
                    <a:p>
                      <a:pPr algn="ctr">
                        <a:lnSpc>
                          <a:spcPct val="115000"/>
                        </a:lnSpc>
                        <a:spcAft>
                          <a:spcPts val="0"/>
                        </a:spcAft>
                      </a:pPr>
                      <a:r>
                        <a:rPr lang="es-EC" sz="1000" b="1">
                          <a:solidFill>
                            <a:srgbClr val="000000"/>
                          </a:solidFill>
                          <a:latin typeface="Times New Roman"/>
                          <a:ea typeface="Calibri"/>
                          <a:cs typeface="Times New Roman"/>
                        </a:rPr>
                        <a:t>SC</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rowSpan="4">
                  <a:txBody>
                    <a:bodyPr/>
                    <a:lstStyle/>
                    <a:p>
                      <a:pPr algn="ctr">
                        <a:lnSpc>
                          <a:spcPct val="115000"/>
                        </a:lnSpc>
                        <a:spcAft>
                          <a:spcPts val="0"/>
                        </a:spcAft>
                      </a:pPr>
                      <a:r>
                        <a:rPr lang="es-EC" sz="1000">
                          <a:solidFill>
                            <a:srgbClr val="000000"/>
                          </a:solidFill>
                          <a:latin typeface="Times New Roman"/>
                          <a:ea typeface="Calibri"/>
                          <a:cs typeface="Times New Roman"/>
                        </a:rPr>
                        <a:t>ARENAS</a:t>
                      </a:r>
                      <a:endParaRPr lang="es-EC" sz="1100">
                        <a:solidFill>
                          <a:srgbClr val="365F91"/>
                        </a:solidFill>
                        <a:latin typeface="Calibri"/>
                        <a:ea typeface="Calibri"/>
                        <a:cs typeface="Times New Roman"/>
                      </a:endParaRPr>
                    </a:p>
                    <a:p>
                      <a:pPr algn="ctr">
                        <a:lnSpc>
                          <a:spcPct val="115000"/>
                        </a:lnSpc>
                        <a:spcAft>
                          <a:spcPts val="0"/>
                        </a:spcAft>
                      </a:pPr>
                      <a:r>
                        <a:rPr lang="es-EC" sz="1000">
                          <a:solidFill>
                            <a:srgbClr val="000000"/>
                          </a:solidFill>
                          <a:latin typeface="Times New Roman"/>
                          <a:ea typeface="Calibri"/>
                          <a:cs typeface="Times New Roman"/>
                        </a:rPr>
                        <a:t>( </a:t>
                      </a:r>
                      <a:r>
                        <a:rPr lang="en-US" sz="1000">
                          <a:solidFill>
                            <a:srgbClr val="000000"/>
                          </a:solidFill>
                          <a:latin typeface="Times New Roman"/>
                          <a:ea typeface="Calibri"/>
                          <a:cs typeface="Times New Roman"/>
                        </a:rPr>
                        <a:t>&gt; 50% en tamiz # 4 ASTM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rowSpan="2">
                  <a:txBody>
                    <a:bodyPr/>
                    <a:lstStyle/>
                    <a:p>
                      <a:pPr algn="ctr">
                        <a:lnSpc>
                          <a:spcPct val="115000"/>
                        </a:lnSpc>
                        <a:spcAft>
                          <a:spcPts val="0"/>
                        </a:spcAft>
                      </a:pPr>
                      <a:r>
                        <a:rPr lang="es-EC" sz="1000">
                          <a:solidFill>
                            <a:srgbClr val="000000"/>
                          </a:solidFill>
                          <a:latin typeface="Times New Roman"/>
                          <a:ea typeface="Calibri"/>
                          <a:cs typeface="Times New Roman"/>
                        </a:rPr>
                        <a:t>Limpias</a:t>
                      </a:r>
                      <a:endParaRPr lang="es-EC" sz="1100">
                        <a:solidFill>
                          <a:srgbClr val="365F91"/>
                        </a:solidFill>
                        <a:latin typeface="Calibri"/>
                        <a:ea typeface="Calibri"/>
                        <a:cs typeface="Times New Roman"/>
                      </a:endParaRPr>
                    </a:p>
                    <a:p>
                      <a:pPr algn="ctr">
                        <a:lnSpc>
                          <a:spcPct val="115000"/>
                        </a:lnSpc>
                        <a:spcAft>
                          <a:spcPts val="0"/>
                        </a:spcAft>
                      </a:pPr>
                      <a:r>
                        <a:rPr lang="es-EC" sz="1000">
                          <a:solidFill>
                            <a:srgbClr val="000000"/>
                          </a:solidFill>
                          <a:latin typeface="Times New Roman"/>
                          <a:ea typeface="Calibri"/>
                          <a:cs typeface="Times New Roman"/>
                        </a:rPr>
                        <a:t>( Finos &lt; 5%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a:solidFill>
                            <a:srgbClr val="000000"/>
                          </a:solidFill>
                          <a:latin typeface="Times New Roman"/>
                          <a:ea typeface="Calibri"/>
                          <a:cs typeface="Times New Roman"/>
                        </a:rPr>
                        <a:t>Bien graduadas</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a:solidFill>
                            <a:srgbClr val="000000"/>
                          </a:solidFill>
                          <a:latin typeface="Times New Roman"/>
                          <a:ea typeface="Calibri"/>
                          <a:cs typeface="Times New Roman"/>
                        </a:rPr>
                        <a:t>Pobremente graduadas</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0">
                <a:tc vMerge="1">
                  <a:txBody>
                    <a:bodyPr/>
                    <a:lstStyle/>
                    <a:p>
                      <a:endParaRPr lang="es-EC"/>
                    </a:p>
                  </a:txBody>
                  <a:tcPr/>
                </a:tc>
                <a:tc vMerge="1">
                  <a:txBody>
                    <a:bodyPr/>
                    <a:lstStyle/>
                    <a:p>
                      <a:endParaRPr lang="es-EC"/>
                    </a:p>
                  </a:txBody>
                  <a:tcPr/>
                </a:tc>
                <a:tc rowSpan="2">
                  <a:txBody>
                    <a:bodyPr/>
                    <a:lstStyle/>
                    <a:p>
                      <a:pPr algn="ctr">
                        <a:lnSpc>
                          <a:spcPct val="115000"/>
                        </a:lnSpc>
                        <a:spcAft>
                          <a:spcPts val="0"/>
                        </a:spcAft>
                      </a:pPr>
                      <a:r>
                        <a:rPr lang="es-EC" sz="1000">
                          <a:solidFill>
                            <a:srgbClr val="000000"/>
                          </a:solidFill>
                          <a:latin typeface="Times New Roman"/>
                          <a:ea typeface="Calibri"/>
                          <a:cs typeface="Times New Roman"/>
                        </a:rPr>
                        <a:t>Con finos</a:t>
                      </a:r>
                      <a:endParaRPr lang="es-EC" sz="1100">
                        <a:solidFill>
                          <a:srgbClr val="365F91"/>
                        </a:solidFill>
                        <a:latin typeface="Calibri"/>
                        <a:ea typeface="Calibri"/>
                        <a:cs typeface="Times New Roman"/>
                      </a:endParaRPr>
                    </a:p>
                    <a:p>
                      <a:pPr algn="ctr">
                        <a:lnSpc>
                          <a:spcPct val="115000"/>
                        </a:lnSpc>
                        <a:spcAft>
                          <a:spcPts val="0"/>
                        </a:spcAft>
                      </a:pPr>
                      <a:r>
                        <a:rPr lang="es-EC" sz="1000">
                          <a:solidFill>
                            <a:srgbClr val="000000"/>
                          </a:solidFill>
                          <a:latin typeface="Times New Roman"/>
                          <a:ea typeface="Calibri"/>
                          <a:cs typeface="Times New Roman"/>
                        </a:rPr>
                        <a:t>( Finos &lt; 12%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000">
                          <a:solidFill>
                            <a:srgbClr val="000000"/>
                          </a:solidFill>
                          <a:latin typeface="Times New Roman"/>
                          <a:ea typeface="Calibri"/>
                          <a:cs typeface="Times New Roman"/>
                        </a:rPr>
                        <a:t>Componente limoso</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000">
                          <a:solidFill>
                            <a:srgbClr val="000000"/>
                          </a:solidFill>
                          <a:latin typeface="Times New Roman"/>
                          <a:ea typeface="Calibri"/>
                          <a:cs typeface="Times New Roman"/>
                        </a:rPr>
                        <a:t>Componente arcilloso</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0">
                <a:tc rowSpan="2">
                  <a:txBody>
                    <a:bodyPr/>
                    <a:lstStyle/>
                    <a:p>
                      <a:pPr algn="ctr">
                        <a:lnSpc>
                          <a:spcPct val="115000"/>
                        </a:lnSpc>
                        <a:spcAft>
                          <a:spcPts val="0"/>
                        </a:spcAft>
                      </a:pPr>
                      <a:r>
                        <a:rPr lang="es-EC" sz="1000" b="1">
                          <a:solidFill>
                            <a:srgbClr val="000000"/>
                          </a:solidFill>
                          <a:latin typeface="Times New Roman"/>
                          <a:ea typeface="Calibri"/>
                          <a:cs typeface="Times New Roman"/>
                        </a:rPr>
                        <a:t>ML</a:t>
                      </a:r>
                      <a:endParaRPr lang="es-EC" sz="1100">
                        <a:solidFill>
                          <a:srgbClr val="365F91"/>
                        </a:solidFill>
                        <a:latin typeface="Calibri"/>
                        <a:ea typeface="Calibri"/>
                        <a:cs typeface="Times New Roman"/>
                      </a:endParaRPr>
                    </a:p>
                    <a:p>
                      <a:pPr algn="ctr">
                        <a:lnSpc>
                          <a:spcPct val="115000"/>
                        </a:lnSpc>
                        <a:spcAft>
                          <a:spcPts val="0"/>
                        </a:spcAft>
                      </a:pPr>
                      <a:r>
                        <a:rPr lang="es-EC" sz="1000" b="1">
                          <a:solidFill>
                            <a:srgbClr val="000000"/>
                          </a:solidFill>
                          <a:latin typeface="Times New Roman"/>
                          <a:ea typeface="Calibri"/>
                          <a:cs typeface="Times New Roman"/>
                        </a:rPr>
                        <a:t>MH</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rowSpan="2">
                  <a:txBody>
                    <a:bodyPr/>
                    <a:lstStyle/>
                    <a:p>
                      <a:pPr algn="ctr">
                        <a:lnSpc>
                          <a:spcPct val="115000"/>
                        </a:lnSpc>
                        <a:spcAft>
                          <a:spcPts val="0"/>
                        </a:spcAft>
                      </a:pPr>
                      <a:r>
                        <a:rPr lang="es-EC" sz="1000">
                          <a:solidFill>
                            <a:srgbClr val="000000"/>
                          </a:solidFill>
                          <a:latin typeface="Times New Roman"/>
                          <a:ea typeface="Calibri"/>
                          <a:cs typeface="Times New Roman"/>
                        </a:rPr>
                        <a:t>LIMOS</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gridSpan="2">
                  <a:txBody>
                    <a:bodyPr/>
                    <a:lstStyle/>
                    <a:p>
                      <a:pPr algn="ctr">
                        <a:lnSpc>
                          <a:spcPct val="115000"/>
                        </a:lnSpc>
                        <a:spcAft>
                          <a:spcPts val="0"/>
                        </a:spcAft>
                      </a:pPr>
                      <a:r>
                        <a:rPr lang="es-EC" sz="1000">
                          <a:solidFill>
                            <a:srgbClr val="000000"/>
                          </a:solidFill>
                          <a:latin typeface="Times New Roman"/>
                          <a:ea typeface="Calibri"/>
                          <a:cs typeface="Times New Roman"/>
                        </a:rPr>
                        <a:t>Baja plasticidad (LL&lt;50)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hMerge="1">
                  <a:txBody>
                    <a:bodyPr/>
                    <a:lstStyle/>
                    <a:p>
                      <a:endParaRPr lang="es-EC"/>
                    </a:p>
                  </a:txBody>
                  <a:tcPr/>
                </a:tc>
              </a:tr>
              <a:tr h="0">
                <a:tc vMerge="1">
                  <a:txBody>
                    <a:bodyPr/>
                    <a:lstStyle/>
                    <a:p>
                      <a:endParaRPr lang="es-EC"/>
                    </a:p>
                  </a:txBody>
                  <a:tcPr/>
                </a:tc>
                <a:tc vMerge="1">
                  <a:txBody>
                    <a:bodyPr/>
                    <a:lstStyle/>
                    <a:p>
                      <a:endParaRPr lang="es-EC"/>
                    </a:p>
                  </a:txBody>
                  <a:tcPr/>
                </a:tc>
                <a:tc gridSpan="2">
                  <a:txBody>
                    <a:bodyPr/>
                    <a:lstStyle/>
                    <a:p>
                      <a:pPr algn="ctr">
                        <a:lnSpc>
                          <a:spcPct val="115000"/>
                        </a:lnSpc>
                        <a:spcAft>
                          <a:spcPts val="0"/>
                        </a:spcAft>
                      </a:pPr>
                      <a:r>
                        <a:rPr lang="es-EC" sz="1000">
                          <a:solidFill>
                            <a:srgbClr val="000000"/>
                          </a:solidFill>
                          <a:latin typeface="Times New Roman"/>
                          <a:ea typeface="Calibri"/>
                          <a:cs typeface="Times New Roman"/>
                        </a:rPr>
                        <a:t>Alta plasticidad (LL&gt;50)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hMerge="1">
                  <a:txBody>
                    <a:bodyPr/>
                    <a:lstStyle/>
                    <a:p>
                      <a:endParaRPr lang="es-EC"/>
                    </a:p>
                  </a:txBody>
                  <a:tcPr/>
                </a:tc>
              </a:tr>
              <a:tr h="0">
                <a:tc rowSpan="2">
                  <a:txBody>
                    <a:bodyPr/>
                    <a:lstStyle/>
                    <a:p>
                      <a:pPr algn="ctr">
                        <a:lnSpc>
                          <a:spcPct val="115000"/>
                        </a:lnSpc>
                        <a:spcAft>
                          <a:spcPts val="0"/>
                        </a:spcAft>
                      </a:pPr>
                      <a:r>
                        <a:rPr lang="es-EC" sz="1000" b="1">
                          <a:solidFill>
                            <a:srgbClr val="000000"/>
                          </a:solidFill>
                          <a:latin typeface="Times New Roman"/>
                          <a:ea typeface="Calibri"/>
                          <a:cs typeface="Times New Roman"/>
                        </a:rPr>
                        <a:t>CL</a:t>
                      </a:r>
                      <a:endParaRPr lang="es-EC" sz="1100">
                        <a:solidFill>
                          <a:srgbClr val="365F91"/>
                        </a:solidFill>
                        <a:latin typeface="Calibri"/>
                        <a:ea typeface="Calibri"/>
                        <a:cs typeface="Times New Roman"/>
                      </a:endParaRPr>
                    </a:p>
                    <a:p>
                      <a:pPr algn="ctr">
                        <a:lnSpc>
                          <a:spcPct val="115000"/>
                        </a:lnSpc>
                        <a:spcAft>
                          <a:spcPts val="0"/>
                        </a:spcAft>
                      </a:pPr>
                      <a:r>
                        <a:rPr lang="es-EC" sz="1000" b="1">
                          <a:solidFill>
                            <a:srgbClr val="000000"/>
                          </a:solidFill>
                          <a:latin typeface="Times New Roman"/>
                          <a:ea typeface="Calibri"/>
                          <a:cs typeface="Times New Roman"/>
                        </a:rPr>
                        <a:t>CH</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rowSpan="2">
                  <a:txBody>
                    <a:bodyPr/>
                    <a:lstStyle/>
                    <a:p>
                      <a:pPr algn="ctr">
                        <a:lnSpc>
                          <a:spcPct val="115000"/>
                        </a:lnSpc>
                        <a:spcAft>
                          <a:spcPts val="0"/>
                        </a:spcAft>
                      </a:pPr>
                      <a:r>
                        <a:rPr lang="es-EC" sz="1000">
                          <a:solidFill>
                            <a:srgbClr val="000000"/>
                          </a:solidFill>
                          <a:latin typeface="Times New Roman"/>
                          <a:ea typeface="Calibri"/>
                          <a:cs typeface="Times New Roman"/>
                        </a:rPr>
                        <a:t>ARCILLAS</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gridSpan="2">
                  <a:txBody>
                    <a:bodyPr/>
                    <a:lstStyle/>
                    <a:p>
                      <a:pPr algn="ctr">
                        <a:lnSpc>
                          <a:spcPct val="115000"/>
                        </a:lnSpc>
                        <a:spcAft>
                          <a:spcPts val="0"/>
                        </a:spcAft>
                      </a:pPr>
                      <a:r>
                        <a:rPr lang="es-EC" sz="1000">
                          <a:solidFill>
                            <a:srgbClr val="000000"/>
                          </a:solidFill>
                          <a:latin typeface="Times New Roman"/>
                          <a:ea typeface="Calibri"/>
                          <a:cs typeface="Times New Roman"/>
                        </a:rPr>
                        <a:t>Baja plasticidad (LL&lt;50)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hMerge="1">
                  <a:txBody>
                    <a:bodyPr/>
                    <a:lstStyle/>
                    <a:p>
                      <a:endParaRPr lang="es-EC"/>
                    </a:p>
                  </a:txBody>
                  <a:tcPr/>
                </a:tc>
              </a:tr>
              <a:tr h="0">
                <a:tc vMerge="1">
                  <a:txBody>
                    <a:bodyPr/>
                    <a:lstStyle/>
                    <a:p>
                      <a:endParaRPr lang="es-EC"/>
                    </a:p>
                  </a:txBody>
                  <a:tcPr/>
                </a:tc>
                <a:tc vMerge="1">
                  <a:txBody>
                    <a:bodyPr/>
                    <a:lstStyle/>
                    <a:p>
                      <a:endParaRPr lang="es-EC"/>
                    </a:p>
                  </a:txBody>
                  <a:tcPr/>
                </a:tc>
                <a:tc gridSpan="2">
                  <a:txBody>
                    <a:bodyPr/>
                    <a:lstStyle/>
                    <a:p>
                      <a:pPr algn="ctr">
                        <a:lnSpc>
                          <a:spcPct val="115000"/>
                        </a:lnSpc>
                        <a:spcAft>
                          <a:spcPts val="0"/>
                        </a:spcAft>
                      </a:pPr>
                      <a:r>
                        <a:rPr lang="es-EC" sz="1000">
                          <a:solidFill>
                            <a:srgbClr val="000000"/>
                          </a:solidFill>
                          <a:latin typeface="Times New Roman"/>
                          <a:ea typeface="Calibri"/>
                          <a:cs typeface="Times New Roman"/>
                        </a:rPr>
                        <a:t>Alta plasticidad (LL&gt;50)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hMerge="1">
                  <a:txBody>
                    <a:bodyPr/>
                    <a:lstStyle/>
                    <a:p>
                      <a:endParaRPr lang="es-EC"/>
                    </a:p>
                  </a:txBody>
                  <a:tcPr/>
                </a:tc>
              </a:tr>
              <a:tr h="0">
                <a:tc rowSpan="2">
                  <a:txBody>
                    <a:bodyPr/>
                    <a:lstStyle/>
                    <a:p>
                      <a:pPr algn="ctr">
                        <a:lnSpc>
                          <a:spcPct val="115000"/>
                        </a:lnSpc>
                        <a:spcAft>
                          <a:spcPts val="0"/>
                        </a:spcAft>
                      </a:pPr>
                      <a:r>
                        <a:rPr lang="es-EC" sz="1000" b="1">
                          <a:solidFill>
                            <a:srgbClr val="000000"/>
                          </a:solidFill>
                          <a:latin typeface="Times New Roman"/>
                          <a:ea typeface="Calibri"/>
                          <a:cs typeface="Times New Roman"/>
                        </a:rPr>
                        <a:t>OL</a:t>
                      </a:r>
                      <a:endParaRPr lang="es-EC" sz="1100">
                        <a:solidFill>
                          <a:srgbClr val="365F91"/>
                        </a:solidFill>
                        <a:latin typeface="Calibri"/>
                        <a:ea typeface="Calibri"/>
                        <a:cs typeface="Times New Roman"/>
                      </a:endParaRPr>
                    </a:p>
                    <a:p>
                      <a:pPr algn="ctr">
                        <a:lnSpc>
                          <a:spcPct val="115000"/>
                        </a:lnSpc>
                        <a:spcAft>
                          <a:spcPts val="0"/>
                        </a:spcAft>
                      </a:pPr>
                      <a:r>
                        <a:rPr lang="es-EC" sz="1000" b="1">
                          <a:solidFill>
                            <a:srgbClr val="000000"/>
                          </a:solidFill>
                          <a:latin typeface="Times New Roman"/>
                          <a:ea typeface="Calibri"/>
                          <a:cs typeface="Times New Roman"/>
                        </a:rPr>
                        <a:t>OH</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rowSpan="2">
                  <a:txBody>
                    <a:bodyPr/>
                    <a:lstStyle/>
                    <a:p>
                      <a:pPr algn="ctr">
                        <a:lnSpc>
                          <a:spcPct val="115000"/>
                        </a:lnSpc>
                        <a:spcAft>
                          <a:spcPts val="0"/>
                        </a:spcAft>
                      </a:pPr>
                      <a:r>
                        <a:rPr lang="es-EC" sz="1000">
                          <a:solidFill>
                            <a:srgbClr val="000000"/>
                          </a:solidFill>
                          <a:latin typeface="Times New Roman"/>
                          <a:ea typeface="Calibri"/>
                          <a:cs typeface="Times New Roman"/>
                        </a:rPr>
                        <a:t>SUELOS ORGÁNICOS</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gridSpan="2">
                  <a:txBody>
                    <a:bodyPr/>
                    <a:lstStyle/>
                    <a:p>
                      <a:pPr algn="ctr">
                        <a:lnSpc>
                          <a:spcPct val="115000"/>
                        </a:lnSpc>
                        <a:spcAft>
                          <a:spcPts val="0"/>
                        </a:spcAft>
                      </a:pPr>
                      <a:r>
                        <a:rPr lang="es-EC" sz="1000">
                          <a:solidFill>
                            <a:srgbClr val="000000"/>
                          </a:solidFill>
                          <a:latin typeface="Times New Roman"/>
                          <a:ea typeface="Calibri"/>
                          <a:cs typeface="Times New Roman"/>
                        </a:rPr>
                        <a:t>Baja plasticidad (LL&lt;50)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hMerge="1">
                  <a:txBody>
                    <a:bodyPr/>
                    <a:lstStyle/>
                    <a:p>
                      <a:endParaRPr lang="es-EC"/>
                    </a:p>
                  </a:txBody>
                  <a:tcPr/>
                </a:tc>
              </a:tr>
              <a:tr h="0">
                <a:tc vMerge="1">
                  <a:txBody>
                    <a:bodyPr/>
                    <a:lstStyle/>
                    <a:p>
                      <a:endParaRPr lang="es-EC"/>
                    </a:p>
                  </a:txBody>
                  <a:tcPr/>
                </a:tc>
                <a:tc vMerge="1">
                  <a:txBody>
                    <a:bodyPr/>
                    <a:lstStyle/>
                    <a:p>
                      <a:endParaRPr lang="es-EC"/>
                    </a:p>
                  </a:txBody>
                  <a:tcPr/>
                </a:tc>
                <a:tc gridSpan="2">
                  <a:txBody>
                    <a:bodyPr/>
                    <a:lstStyle/>
                    <a:p>
                      <a:pPr algn="ctr">
                        <a:lnSpc>
                          <a:spcPct val="115000"/>
                        </a:lnSpc>
                        <a:spcAft>
                          <a:spcPts val="0"/>
                        </a:spcAft>
                      </a:pPr>
                      <a:r>
                        <a:rPr lang="es-EC" sz="1000">
                          <a:solidFill>
                            <a:srgbClr val="000000"/>
                          </a:solidFill>
                          <a:latin typeface="Times New Roman"/>
                          <a:ea typeface="Calibri"/>
                          <a:cs typeface="Times New Roman"/>
                        </a:rPr>
                        <a:t>Alta plasticidad (LL&gt;50)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hMerge="1">
                  <a:txBody>
                    <a:bodyPr/>
                    <a:lstStyle/>
                    <a:p>
                      <a:endParaRPr lang="es-EC"/>
                    </a:p>
                  </a:txBody>
                  <a:tcPr/>
                </a:tc>
              </a:tr>
              <a:tr h="0">
                <a:tc>
                  <a:txBody>
                    <a:bodyPr/>
                    <a:lstStyle/>
                    <a:p>
                      <a:pPr algn="ctr">
                        <a:lnSpc>
                          <a:spcPct val="115000"/>
                        </a:lnSpc>
                        <a:spcAft>
                          <a:spcPts val="0"/>
                        </a:spcAft>
                      </a:pPr>
                      <a:r>
                        <a:rPr lang="es-EC" sz="1000" b="1">
                          <a:solidFill>
                            <a:srgbClr val="000000"/>
                          </a:solidFill>
                          <a:latin typeface="Times New Roman"/>
                          <a:ea typeface="Calibri"/>
                          <a:cs typeface="Times New Roman"/>
                        </a:rPr>
                        <a:t>Pt</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000">
                          <a:solidFill>
                            <a:srgbClr val="000000"/>
                          </a:solidFill>
                          <a:latin typeface="Times New Roman"/>
                          <a:ea typeface="Calibri"/>
                          <a:cs typeface="Times New Roman"/>
                        </a:rPr>
                        <a:t>TURBA</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gridSpan="2">
                  <a:txBody>
                    <a:bodyPr/>
                    <a:lstStyle/>
                    <a:p>
                      <a:pPr algn="ctr">
                        <a:lnSpc>
                          <a:spcPct val="115000"/>
                        </a:lnSpc>
                        <a:spcAft>
                          <a:spcPts val="0"/>
                        </a:spcAft>
                      </a:pPr>
                      <a:r>
                        <a:rPr lang="es-EC" sz="1000" dirty="0">
                          <a:solidFill>
                            <a:srgbClr val="000000"/>
                          </a:solidFill>
                          <a:latin typeface="Times New Roman"/>
                          <a:ea typeface="Calibri"/>
                          <a:cs typeface="Times New Roman"/>
                        </a:rPr>
                        <a:t>Suelos altamente orgánicos</a:t>
                      </a:r>
                      <a:endParaRPr lang="es-EC" sz="1100" dirty="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es-EC"/>
                    </a:p>
                  </a:txBody>
                  <a:tcPr/>
                </a:tc>
              </a:tr>
            </a:tbl>
          </a:graphicData>
        </a:graphic>
      </p:graphicFrame>
      <p:sp>
        <p:nvSpPr>
          <p:cNvPr id="25" name="24 CuadroTexto"/>
          <p:cNvSpPr txBox="1"/>
          <p:nvPr/>
        </p:nvSpPr>
        <p:spPr>
          <a:xfrm>
            <a:off x="6429388" y="1785926"/>
            <a:ext cx="2071702" cy="1754326"/>
          </a:xfrm>
          <a:prstGeom prst="rect">
            <a:avLst/>
          </a:prstGeom>
          <a:noFill/>
        </p:spPr>
        <p:txBody>
          <a:bodyPr wrap="square" rtlCol="0">
            <a:spAutoFit/>
          </a:bodyPr>
          <a:lstStyle/>
          <a:p>
            <a:pPr algn="ctr"/>
            <a:r>
              <a:rPr lang="es-EC" b="1" dirty="0" smtClean="0"/>
              <a:t>LIMO ORGÁNICO DE BAJA PLASTICIDAD, TONALIDAD CAFÉ OBSCURO</a:t>
            </a:r>
            <a:endParaRPr lang="es-EC" b="1" dirty="0"/>
          </a:p>
        </p:txBody>
      </p:sp>
      <p:sp>
        <p:nvSpPr>
          <p:cNvPr id="26" name="25 CuadroTexto"/>
          <p:cNvSpPr txBox="1"/>
          <p:nvPr/>
        </p:nvSpPr>
        <p:spPr>
          <a:xfrm rot="16200000">
            <a:off x="6800695" y="5046873"/>
            <a:ext cx="2400657" cy="285751"/>
          </a:xfrm>
          <a:prstGeom prst="rect">
            <a:avLst/>
          </a:prstGeom>
          <a:noFill/>
        </p:spPr>
        <p:txBody>
          <a:bodyPr vert="vert" wrap="square" rtlCol="0">
            <a:spAutoFit/>
          </a:bodyPr>
          <a:lstStyle/>
          <a:p>
            <a:pPr algn="ctr"/>
            <a:r>
              <a:rPr lang="es-EC" b="1" dirty="0" smtClean="0">
                <a:solidFill>
                  <a:srgbClr val="FF0000"/>
                </a:solidFill>
              </a:rPr>
              <a:t>ANEXO “ D “</a:t>
            </a:r>
            <a:endParaRPr lang="es-EC" b="1" dirty="0">
              <a:solidFill>
                <a:srgbClr val="FF0000"/>
              </a:solidFill>
            </a:endParaRPr>
          </a:p>
        </p:txBody>
      </p:sp>
    </p:spTree>
    <p:extLst>
      <p:ext uri="{BB962C8B-B14F-4D97-AF65-F5344CB8AC3E}">
        <p14:creationId xmlns="" xmlns:p14="http://schemas.microsoft.com/office/powerpoint/2010/main" val="219558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467544" y="357166"/>
            <a:ext cx="3247200" cy="57606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ENSAYO DE COMPACTACIÓN</a:t>
            </a:r>
            <a:endParaRPr lang="es-EC" sz="2500" dirty="0">
              <a:solidFill>
                <a:srgbClr val="C00000"/>
              </a:solidFill>
            </a:endParaRPr>
          </a:p>
        </p:txBody>
      </p:sp>
      <p:sp>
        <p:nvSpPr>
          <p:cNvPr id="8" name="1 Título"/>
          <p:cNvSpPr txBox="1">
            <a:spLocks/>
          </p:cNvSpPr>
          <p:nvPr/>
        </p:nvSpPr>
        <p:spPr>
          <a:xfrm>
            <a:off x="5148064" y="10871"/>
            <a:ext cx="2592288" cy="476672"/>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ESTUDIOS DE SUELOS</a:t>
            </a:r>
            <a:endParaRPr lang="es-EC" sz="2500" dirty="0">
              <a:solidFill>
                <a:schemeClr val="bg1"/>
              </a:solidFill>
            </a:endParaRPr>
          </a:p>
        </p:txBody>
      </p:sp>
      <p:sp>
        <p:nvSpPr>
          <p:cNvPr id="20" name="19 CuadroTexto"/>
          <p:cNvSpPr txBox="1"/>
          <p:nvPr/>
        </p:nvSpPr>
        <p:spPr>
          <a:xfrm>
            <a:off x="571472" y="1214422"/>
            <a:ext cx="7572428" cy="923330"/>
          </a:xfrm>
          <a:prstGeom prst="rect">
            <a:avLst/>
          </a:prstGeom>
          <a:noFill/>
        </p:spPr>
        <p:txBody>
          <a:bodyPr wrap="square" rtlCol="0">
            <a:spAutoFit/>
          </a:bodyPr>
          <a:lstStyle/>
          <a:p>
            <a:pPr algn="just">
              <a:buFont typeface="Wingdings" pitchFamily="2" charset="2"/>
              <a:buChar char="ü"/>
            </a:pPr>
            <a:r>
              <a:rPr lang="es-EC" dirty="0" smtClean="0"/>
              <a:t>  También llamado </a:t>
            </a:r>
            <a:r>
              <a:rPr lang="es-EC" dirty="0" err="1" smtClean="0"/>
              <a:t>Proctor</a:t>
            </a:r>
            <a:r>
              <a:rPr lang="es-EC" dirty="0" smtClean="0"/>
              <a:t> tiene como finalidad obtener la humedad óptima, que es aquella humedad para la cual la densidad del suelo es máxima.</a:t>
            </a:r>
            <a:endParaRPr lang="es-EC" b="1" dirty="0"/>
          </a:p>
        </p:txBody>
      </p:sp>
      <p:graphicFrame>
        <p:nvGraphicFramePr>
          <p:cNvPr id="10" name="9 Gráfico"/>
          <p:cNvGraphicFramePr/>
          <p:nvPr/>
        </p:nvGraphicFramePr>
        <p:xfrm>
          <a:off x="1071538" y="2357430"/>
          <a:ext cx="4071965" cy="3700469"/>
        </p:xfrm>
        <a:graphic>
          <a:graphicData uri="http://schemas.openxmlformats.org/drawingml/2006/chart">
            <c:chart xmlns:c="http://schemas.openxmlformats.org/drawingml/2006/chart" xmlns:r="http://schemas.openxmlformats.org/officeDocument/2006/relationships" r:id="rId2"/>
          </a:graphicData>
        </a:graphic>
      </p:graphicFrame>
      <p:pic>
        <p:nvPicPr>
          <p:cNvPr id="11" name="10 Imagen" descr="C:\Users\PERSONAL\Desktop\TESIS URBINA\FOTOS TESIS\20131002_143456.jpg"/>
          <p:cNvPicPr/>
          <p:nvPr/>
        </p:nvPicPr>
        <p:blipFill>
          <a:blip r:embed="rId3" cstate="print"/>
          <a:srcRect/>
          <a:stretch>
            <a:fillRect/>
          </a:stretch>
        </p:blipFill>
        <p:spPr bwMode="auto">
          <a:xfrm>
            <a:off x="5643570" y="3000372"/>
            <a:ext cx="2628900" cy="1924050"/>
          </a:xfrm>
          <a:prstGeom prst="rect">
            <a:avLst/>
          </a:prstGeom>
          <a:noFill/>
          <a:ln w="9525">
            <a:noFill/>
            <a:miter lim="800000"/>
            <a:headEnd/>
            <a:tailEnd/>
          </a:ln>
        </p:spPr>
      </p:pic>
    </p:spTree>
    <p:extLst>
      <p:ext uri="{BB962C8B-B14F-4D97-AF65-F5344CB8AC3E}">
        <p14:creationId xmlns="" xmlns:p14="http://schemas.microsoft.com/office/powerpoint/2010/main" val="219558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467544" y="357166"/>
            <a:ext cx="3247200"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ENSAYO CBR</a:t>
            </a:r>
            <a:endParaRPr lang="es-EC" sz="2500" dirty="0">
              <a:solidFill>
                <a:srgbClr val="C00000"/>
              </a:solidFill>
            </a:endParaRPr>
          </a:p>
        </p:txBody>
      </p:sp>
      <p:sp>
        <p:nvSpPr>
          <p:cNvPr id="8" name="1 Título"/>
          <p:cNvSpPr txBox="1">
            <a:spLocks/>
          </p:cNvSpPr>
          <p:nvPr/>
        </p:nvSpPr>
        <p:spPr>
          <a:xfrm>
            <a:off x="5148064" y="10871"/>
            <a:ext cx="2592288" cy="476672"/>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ESTUDIOS DE SUELOS</a:t>
            </a:r>
            <a:endParaRPr lang="es-EC" sz="2500" dirty="0">
              <a:solidFill>
                <a:schemeClr val="bg1"/>
              </a:solidFill>
            </a:endParaRPr>
          </a:p>
        </p:txBody>
      </p:sp>
      <p:sp>
        <p:nvSpPr>
          <p:cNvPr id="20" name="19 CuadroTexto"/>
          <p:cNvSpPr txBox="1"/>
          <p:nvPr/>
        </p:nvSpPr>
        <p:spPr>
          <a:xfrm>
            <a:off x="571472" y="1214422"/>
            <a:ext cx="7572428" cy="646331"/>
          </a:xfrm>
          <a:prstGeom prst="rect">
            <a:avLst/>
          </a:prstGeom>
          <a:noFill/>
        </p:spPr>
        <p:txBody>
          <a:bodyPr wrap="square" rtlCol="0">
            <a:spAutoFit/>
          </a:bodyPr>
          <a:lstStyle/>
          <a:p>
            <a:pPr algn="just">
              <a:buFont typeface="Wingdings" pitchFamily="2" charset="2"/>
              <a:buChar char="ü"/>
            </a:pPr>
            <a:r>
              <a:rPr lang="es-EC" dirty="0" smtClean="0"/>
              <a:t>  Comparar la presión necesaria para penetrar un pistón, en una muestra de suelo dada.</a:t>
            </a:r>
            <a:endParaRPr lang="es-EC" b="1" dirty="0"/>
          </a:p>
        </p:txBody>
      </p:sp>
      <p:sp>
        <p:nvSpPr>
          <p:cNvPr id="7" name="6 CuadroTexto"/>
          <p:cNvSpPr txBox="1"/>
          <p:nvPr/>
        </p:nvSpPr>
        <p:spPr>
          <a:xfrm>
            <a:off x="571472" y="1996851"/>
            <a:ext cx="7572428" cy="646331"/>
          </a:xfrm>
          <a:prstGeom prst="rect">
            <a:avLst/>
          </a:prstGeom>
          <a:noFill/>
        </p:spPr>
        <p:txBody>
          <a:bodyPr wrap="square" rtlCol="0">
            <a:spAutoFit/>
          </a:bodyPr>
          <a:lstStyle/>
          <a:p>
            <a:pPr algn="just">
              <a:buFont typeface="Wingdings" pitchFamily="2" charset="2"/>
              <a:buChar char="ü"/>
            </a:pPr>
            <a:r>
              <a:rPr lang="es-EC" dirty="0" smtClean="0"/>
              <a:t>  Los valores van de 2 al 3% para arcillas plásticas hasta 70 % en materiales granulares de buena calidad.</a:t>
            </a:r>
            <a:endParaRPr lang="es-EC" b="1" dirty="0"/>
          </a:p>
        </p:txBody>
      </p:sp>
      <p:sp>
        <p:nvSpPr>
          <p:cNvPr id="9" name="8 CuadroTexto"/>
          <p:cNvSpPr txBox="1"/>
          <p:nvPr/>
        </p:nvSpPr>
        <p:spPr>
          <a:xfrm>
            <a:off x="642910" y="2782669"/>
            <a:ext cx="7572428" cy="369332"/>
          </a:xfrm>
          <a:prstGeom prst="rect">
            <a:avLst/>
          </a:prstGeom>
          <a:noFill/>
        </p:spPr>
        <p:txBody>
          <a:bodyPr wrap="square" rtlCol="0">
            <a:spAutoFit/>
          </a:bodyPr>
          <a:lstStyle/>
          <a:p>
            <a:pPr algn="just">
              <a:buFont typeface="Wingdings" pitchFamily="2" charset="2"/>
              <a:buChar char="ü"/>
            </a:pPr>
            <a:r>
              <a:rPr lang="es-EC" dirty="0" smtClean="0"/>
              <a:t>  A menor CBR mayor será la capa de pavimento o viceversa.</a:t>
            </a:r>
            <a:endParaRPr lang="es-EC" b="1" dirty="0"/>
          </a:p>
        </p:txBody>
      </p:sp>
      <p:pic>
        <p:nvPicPr>
          <p:cNvPr id="12" name="11 Imagen" descr="C:\Users\PERSONAL\Desktop\TESIS URBINA\FOTOS TESIS\20131002_145609.jpg"/>
          <p:cNvPicPr/>
          <p:nvPr/>
        </p:nvPicPr>
        <p:blipFill>
          <a:blip r:embed="rId2" cstate="print"/>
          <a:srcRect/>
          <a:stretch>
            <a:fillRect/>
          </a:stretch>
        </p:blipFill>
        <p:spPr bwMode="auto">
          <a:xfrm>
            <a:off x="1071538" y="3929066"/>
            <a:ext cx="1928826" cy="2000264"/>
          </a:xfrm>
          <a:prstGeom prst="rect">
            <a:avLst/>
          </a:prstGeom>
          <a:noFill/>
          <a:ln w="9525">
            <a:noFill/>
            <a:miter lim="800000"/>
            <a:headEnd/>
            <a:tailEnd/>
          </a:ln>
        </p:spPr>
      </p:pic>
      <p:pic>
        <p:nvPicPr>
          <p:cNvPr id="13" name="12 Imagen" descr="C:\Users\PERSONAL\Desktop\TESIS URBINA\FOTOS TESIS\20131002_144045.jpg"/>
          <p:cNvPicPr/>
          <p:nvPr/>
        </p:nvPicPr>
        <p:blipFill>
          <a:blip r:embed="rId3" cstate="print"/>
          <a:srcRect/>
          <a:stretch>
            <a:fillRect/>
          </a:stretch>
        </p:blipFill>
        <p:spPr bwMode="auto">
          <a:xfrm>
            <a:off x="2571736" y="3429000"/>
            <a:ext cx="2482449" cy="1489954"/>
          </a:xfrm>
          <a:prstGeom prst="rect">
            <a:avLst/>
          </a:prstGeom>
          <a:noFill/>
          <a:ln w="9525">
            <a:noFill/>
            <a:miter lim="800000"/>
            <a:headEnd/>
            <a:tailEnd/>
          </a:ln>
        </p:spPr>
      </p:pic>
      <p:pic>
        <p:nvPicPr>
          <p:cNvPr id="14" name="13 Imagen" descr="C:\Users\PERSONAL\Desktop\TESIS URBINA\FOTOS TESIS\20131002_145222.jpg"/>
          <p:cNvPicPr/>
          <p:nvPr/>
        </p:nvPicPr>
        <p:blipFill>
          <a:blip r:embed="rId4" cstate="print"/>
          <a:srcRect/>
          <a:stretch>
            <a:fillRect/>
          </a:stretch>
        </p:blipFill>
        <p:spPr bwMode="auto">
          <a:xfrm>
            <a:off x="5214942" y="3357562"/>
            <a:ext cx="2173714" cy="1714512"/>
          </a:xfrm>
          <a:prstGeom prst="rect">
            <a:avLst/>
          </a:prstGeom>
          <a:noFill/>
          <a:ln w="9525">
            <a:noFill/>
            <a:miter lim="800000"/>
            <a:headEnd/>
            <a:tailEnd/>
          </a:ln>
        </p:spPr>
      </p:pic>
      <p:pic>
        <p:nvPicPr>
          <p:cNvPr id="15" name="14 Imagen" descr="C:\Users\PERSONAL\Desktop\TESIS URBINA\FOTOS TESIS\20131003_141457.jpg"/>
          <p:cNvPicPr/>
          <p:nvPr/>
        </p:nvPicPr>
        <p:blipFill>
          <a:blip r:embed="rId5" cstate="print"/>
          <a:srcRect/>
          <a:stretch>
            <a:fillRect/>
          </a:stretch>
        </p:blipFill>
        <p:spPr bwMode="auto">
          <a:xfrm>
            <a:off x="6786578" y="4500570"/>
            <a:ext cx="1643074" cy="1785950"/>
          </a:xfrm>
          <a:prstGeom prst="rect">
            <a:avLst/>
          </a:prstGeom>
          <a:noFill/>
          <a:ln w="9525">
            <a:noFill/>
            <a:miter lim="800000"/>
            <a:headEnd/>
            <a:tailEnd/>
          </a:ln>
        </p:spPr>
      </p:pic>
    </p:spTree>
    <p:extLst>
      <p:ext uri="{BB962C8B-B14F-4D97-AF65-F5344CB8AC3E}">
        <p14:creationId xmlns="" xmlns:p14="http://schemas.microsoft.com/office/powerpoint/2010/main" val="219558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467544" y="357166"/>
            <a:ext cx="3247200"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ENSAYO CBR</a:t>
            </a:r>
            <a:endParaRPr lang="es-EC" sz="2500" dirty="0">
              <a:solidFill>
                <a:srgbClr val="C00000"/>
              </a:solidFill>
            </a:endParaRPr>
          </a:p>
        </p:txBody>
      </p:sp>
      <p:sp>
        <p:nvSpPr>
          <p:cNvPr id="8" name="1 Título"/>
          <p:cNvSpPr txBox="1">
            <a:spLocks/>
          </p:cNvSpPr>
          <p:nvPr/>
        </p:nvSpPr>
        <p:spPr>
          <a:xfrm>
            <a:off x="5148064" y="10871"/>
            <a:ext cx="2592288" cy="476672"/>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ESTUDIOS DE SUELOS</a:t>
            </a:r>
            <a:endParaRPr lang="es-EC" sz="2500" dirty="0">
              <a:solidFill>
                <a:schemeClr val="bg1"/>
              </a:solidFill>
            </a:endParaRPr>
          </a:p>
        </p:txBody>
      </p:sp>
      <p:pic>
        <p:nvPicPr>
          <p:cNvPr id="11" name="10 Imagen" descr="C:\Users\PERSONAL\Desktop\TESIS URBINA\FOTOS TESIS\20131003_122516.jpg"/>
          <p:cNvPicPr/>
          <p:nvPr/>
        </p:nvPicPr>
        <p:blipFill>
          <a:blip r:embed="rId2" cstate="print"/>
          <a:srcRect/>
          <a:stretch>
            <a:fillRect/>
          </a:stretch>
        </p:blipFill>
        <p:spPr bwMode="auto">
          <a:xfrm>
            <a:off x="6000760" y="857232"/>
            <a:ext cx="2626380" cy="2210937"/>
          </a:xfrm>
          <a:prstGeom prst="rect">
            <a:avLst/>
          </a:prstGeom>
          <a:noFill/>
          <a:ln w="9525">
            <a:noFill/>
            <a:miter lim="800000"/>
            <a:headEnd/>
            <a:tailEnd/>
          </a:ln>
        </p:spPr>
      </p:pic>
      <p:graphicFrame>
        <p:nvGraphicFramePr>
          <p:cNvPr id="16" name="15 Gráfico"/>
          <p:cNvGraphicFramePr/>
          <p:nvPr/>
        </p:nvGraphicFramePr>
        <p:xfrm>
          <a:off x="1000100" y="2285992"/>
          <a:ext cx="5357850" cy="3857652"/>
        </p:xfrm>
        <a:graphic>
          <a:graphicData uri="http://schemas.openxmlformats.org/drawingml/2006/chart">
            <c:chart xmlns:c="http://schemas.openxmlformats.org/drawingml/2006/chart" xmlns:r="http://schemas.openxmlformats.org/officeDocument/2006/relationships" r:id="rId3"/>
          </a:graphicData>
        </a:graphic>
      </p:graphicFrame>
      <p:sp>
        <p:nvSpPr>
          <p:cNvPr id="17" name="16 CuadroTexto"/>
          <p:cNvSpPr txBox="1"/>
          <p:nvPr/>
        </p:nvSpPr>
        <p:spPr>
          <a:xfrm>
            <a:off x="6643702" y="4214818"/>
            <a:ext cx="2000264" cy="646331"/>
          </a:xfrm>
          <a:prstGeom prst="rect">
            <a:avLst/>
          </a:prstGeom>
          <a:noFill/>
        </p:spPr>
        <p:txBody>
          <a:bodyPr wrap="square" rtlCol="0">
            <a:spAutoFit/>
          </a:bodyPr>
          <a:lstStyle/>
          <a:p>
            <a:pPr algn="ctr"/>
            <a:r>
              <a:rPr lang="es-EC" dirty="0" smtClean="0"/>
              <a:t>Valor CBR</a:t>
            </a:r>
          </a:p>
          <a:p>
            <a:pPr algn="ctr"/>
            <a:r>
              <a:rPr lang="es-EC" b="1" dirty="0" smtClean="0"/>
              <a:t>7,6 % </a:t>
            </a:r>
            <a:endParaRPr lang="es-EC" b="1" dirty="0"/>
          </a:p>
        </p:txBody>
      </p:sp>
    </p:spTree>
    <p:extLst>
      <p:ext uri="{BB962C8B-B14F-4D97-AF65-F5344CB8AC3E}">
        <p14:creationId xmlns="" xmlns:p14="http://schemas.microsoft.com/office/powerpoint/2010/main" val="219558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467544" y="357166"/>
            <a:ext cx="3247200"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ENSAYO CBR</a:t>
            </a:r>
            <a:endParaRPr lang="es-EC" sz="2500" dirty="0">
              <a:solidFill>
                <a:srgbClr val="C00000"/>
              </a:solidFill>
            </a:endParaRPr>
          </a:p>
        </p:txBody>
      </p:sp>
      <p:sp>
        <p:nvSpPr>
          <p:cNvPr id="4" name="3 CuadroTexto"/>
          <p:cNvSpPr txBox="1"/>
          <p:nvPr/>
        </p:nvSpPr>
        <p:spPr>
          <a:xfrm>
            <a:off x="571472" y="1214422"/>
            <a:ext cx="7572428" cy="646331"/>
          </a:xfrm>
          <a:prstGeom prst="rect">
            <a:avLst/>
          </a:prstGeom>
          <a:noFill/>
        </p:spPr>
        <p:txBody>
          <a:bodyPr wrap="square" rtlCol="0">
            <a:spAutoFit/>
          </a:bodyPr>
          <a:lstStyle/>
          <a:p>
            <a:pPr algn="just">
              <a:buFont typeface="Wingdings" pitchFamily="2" charset="2"/>
              <a:buChar char="ü"/>
            </a:pPr>
            <a:r>
              <a:rPr lang="es-EC" dirty="0" smtClean="0"/>
              <a:t> Históricamente se han dividido en dos grupos : </a:t>
            </a:r>
            <a:r>
              <a:rPr lang="es-EC" b="1" dirty="0" smtClean="0"/>
              <a:t>FLEXIBLE Y RÍGIDO</a:t>
            </a:r>
            <a:endParaRPr lang="es-EC" b="1" dirty="0"/>
          </a:p>
        </p:txBody>
      </p:sp>
      <p:sp>
        <p:nvSpPr>
          <p:cNvPr id="5" name="4 CuadroTexto"/>
          <p:cNvSpPr txBox="1"/>
          <p:nvPr/>
        </p:nvSpPr>
        <p:spPr>
          <a:xfrm>
            <a:off x="785786" y="2643182"/>
            <a:ext cx="2643206" cy="369332"/>
          </a:xfrm>
          <a:prstGeom prst="rect">
            <a:avLst/>
          </a:prstGeom>
          <a:noFill/>
        </p:spPr>
        <p:txBody>
          <a:bodyPr wrap="square" rtlCol="0">
            <a:spAutoFit/>
          </a:bodyPr>
          <a:lstStyle/>
          <a:p>
            <a:pPr algn="just"/>
            <a:r>
              <a:rPr lang="es-EC" b="1" dirty="0" smtClean="0"/>
              <a:t>PAVIMENTO FLEXIBLE </a:t>
            </a:r>
            <a:endParaRPr lang="es-EC" b="1" dirty="0"/>
          </a:p>
        </p:txBody>
      </p:sp>
      <p:sp>
        <p:nvSpPr>
          <p:cNvPr id="6" name="5 CuadroTexto"/>
          <p:cNvSpPr txBox="1"/>
          <p:nvPr/>
        </p:nvSpPr>
        <p:spPr>
          <a:xfrm>
            <a:off x="1142976" y="3214686"/>
            <a:ext cx="7429552" cy="923330"/>
          </a:xfrm>
          <a:prstGeom prst="rect">
            <a:avLst/>
          </a:prstGeom>
          <a:noFill/>
        </p:spPr>
        <p:txBody>
          <a:bodyPr wrap="square" rtlCol="0">
            <a:spAutoFit/>
          </a:bodyPr>
          <a:lstStyle/>
          <a:p>
            <a:pPr algn="just"/>
            <a:r>
              <a:rPr lang="es-EC" dirty="0" smtClean="0"/>
              <a:t>Se forma de una serie de capas y la distribución de la carga está determinada por las características propias del sistema de capas.</a:t>
            </a:r>
            <a:endParaRPr lang="es-EC" dirty="0"/>
          </a:p>
        </p:txBody>
      </p:sp>
      <p:sp>
        <p:nvSpPr>
          <p:cNvPr id="7" name="6 CuadroTexto"/>
          <p:cNvSpPr txBox="1"/>
          <p:nvPr/>
        </p:nvSpPr>
        <p:spPr>
          <a:xfrm>
            <a:off x="571472" y="2068289"/>
            <a:ext cx="7572428" cy="369332"/>
          </a:xfrm>
          <a:prstGeom prst="rect">
            <a:avLst/>
          </a:prstGeom>
          <a:noFill/>
        </p:spPr>
        <p:txBody>
          <a:bodyPr wrap="square" rtlCol="0">
            <a:spAutoFit/>
          </a:bodyPr>
          <a:lstStyle/>
          <a:p>
            <a:pPr algn="just">
              <a:buFont typeface="Wingdings" pitchFamily="2" charset="2"/>
              <a:buChar char="ü"/>
            </a:pPr>
            <a:r>
              <a:rPr lang="es-EC" dirty="0" smtClean="0"/>
              <a:t> La principal diferencia es la forma de repartición de las cargas.</a:t>
            </a:r>
            <a:endParaRPr lang="es-EC" b="1" dirty="0"/>
          </a:p>
        </p:txBody>
      </p:sp>
      <p:sp>
        <p:nvSpPr>
          <p:cNvPr id="8" name="7 CuadroTexto"/>
          <p:cNvSpPr txBox="1"/>
          <p:nvPr/>
        </p:nvSpPr>
        <p:spPr>
          <a:xfrm>
            <a:off x="785786" y="4274114"/>
            <a:ext cx="2643206" cy="369332"/>
          </a:xfrm>
          <a:prstGeom prst="rect">
            <a:avLst/>
          </a:prstGeom>
          <a:noFill/>
        </p:spPr>
        <p:txBody>
          <a:bodyPr wrap="square" rtlCol="0">
            <a:spAutoFit/>
          </a:bodyPr>
          <a:lstStyle/>
          <a:p>
            <a:pPr algn="just"/>
            <a:r>
              <a:rPr lang="es-EC" b="1" dirty="0" smtClean="0"/>
              <a:t>PAVIMENTO RÍGIDO </a:t>
            </a:r>
            <a:endParaRPr lang="es-EC" b="1" dirty="0"/>
          </a:p>
        </p:txBody>
      </p:sp>
      <p:sp>
        <p:nvSpPr>
          <p:cNvPr id="9" name="8 CuadroTexto"/>
          <p:cNvSpPr txBox="1"/>
          <p:nvPr/>
        </p:nvSpPr>
        <p:spPr>
          <a:xfrm>
            <a:off x="1142976" y="4934562"/>
            <a:ext cx="7429552" cy="646331"/>
          </a:xfrm>
          <a:prstGeom prst="rect">
            <a:avLst/>
          </a:prstGeom>
          <a:noFill/>
        </p:spPr>
        <p:txBody>
          <a:bodyPr wrap="square" rtlCol="0">
            <a:spAutoFit/>
          </a:bodyPr>
          <a:lstStyle/>
          <a:p>
            <a:pPr algn="just"/>
            <a:r>
              <a:rPr lang="es-EC" dirty="0" smtClean="0"/>
              <a:t>Tienen un gran módulo de elasticidad y distribuyen las cargas sobre una gran área.</a:t>
            </a:r>
            <a:endParaRPr lang="es-EC" dirty="0"/>
          </a:p>
        </p:txBody>
      </p:sp>
      <p:pic>
        <p:nvPicPr>
          <p:cNvPr id="10" name="9 Imagen"/>
          <p:cNvPicPr/>
          <p:nvPr/>
        </p:nvPicPr>
        <p:blipFill>
          <a:blip r:embed="rId2"/>
          <a:srcRect/>
          <a:stretch>
            <a:fillRect/>
          </a:stretch>
        </p:blipFill>
        <p:spPr bwMode="auto">
          <a:xfrm>
            <a:off x="4572000" y="3857628"/>
            <a:ext cx="2143140" cy="1049380"/>
          </a:xfrm>
          <a:prstGeom prst="rect">
            <a:avLst/>
          </a:prstGeom>
          <a:noFill/>
          <a:ln w="9525">
            <a:noFill/>
            <a:miter lim="800000"/>
            <a:headEnd/>
            <a:tailEnd/>
          </a:ln>
        </p:spPr>
      </p:pic>
      <p:pic>
        <p:nvPicPr>
          <p:cNvPr id="153602" name="Picture 2"/>
          <p:cNvPicPr>
            <a:picLocks noChangeAspect="1" noChangeArrowheads="1"/>
          </p:cNvPicPr>
          <p:nvPr/>
        </p:nvPicPr>
        <p:blipFill>
          <a:blip r:embed="rId3"/>
          <a:srcRect/>
          <a:stretch>
            <a:fillRect/>
          </a:stretch>
        </p:blipFill>
        <p:spPr bwMode="auto">
          <a:xfrm>
            <a:off x="4233875" y="5286388"/>
            <a:ext cx="2124075" cy="12096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467544" y="357166"/>
            <a:ext cx="3247200" cy="57606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PAVIMENTO FLEXIBLE</a:t>
            </a:r>
            <a:endParaRPr lang="es-EC" sz="2500" dirty="0">
              <a:solidFill>
                <a:srgbClr val="C00000"/>
              </a:solidFill>
            </a:endParaRPr>
          </a:p>
        </p:txBody>
      </p:sp>
      <p:sp>
        <p:nvSpPr>
          <p:cNvPr id="4" name="2 Marcador de contenido"/>
          <p:cNvSpPr txBox="1">
            <a:spLocks/>
          </p:cNvSpPr>
          <p:nvPr/>
        </p:nvSpPr>
        <p:spPr>
          <a:xfrm>
            <a:off x="753296" y="1000108"/>
            <a:ext cx="4033018" cy="57606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Requerimientos de Diseño</a:t>
            </a:r>
            <a:endParaRPr lang="es-EC" sz="2500" dirty="0">
              <a:solidFill>
                <a:srgbClr val="C00000"/>
              </a:solidFill>
            </a:endParaRPr>
          </a:p>
        </p:txBody>
      </p:sp>
      <p:sp>
        <p:nvSpPr>
          <p:cNvPr id="157698" name="Rectangle 2"/>
          <p:cNvSpPr>
            <a:spLocks noChangeArrowheads="1"/>
          </p:cNvSpPr>
          <p:nvPr/>
        </p:nvSpPr>
        <p:spPr bwMode="auto">
          <a:xfrm>
            <a:off x="785786" y="1785926"/>
            <a:ext cx="7215238"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Periodo de Dise</a:t>
            </a:r>
            <a:r>
              <a:rPr kumimoji="0" lang="es-EC" sz="2000" b="1" i="0" u="none" strike="noStrike" cap="none" normalizeH="0" baseline="0" dirty="0" smtClean="0">
                <a:ln>
                  <a:noFill/>
                </a:ln>
                <a:solidFill>
                  <a:schemeClr val="tx1"/>
                </a:solidFill>
                <a:effectLst/>
                <a:latin typeface="Calibri"/>
                <a:ea typeface="Calibri" pitchFamily="34" charset="0"/>
                <a:cs typeface="Times New Roman" pitchFamily="18" charset="0"/>
              </a:rPr>
              <a:t>ñ</a:t>
            </a:r>
            <a:r>
              <a:rPr kumimoji="0" lang="es-EC"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		=	</a:t>
            </a:r>
            <a:r>
              <a:rPr kumimoji="0" lang="es-EC"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20 a</a:t>
            </a:r>
            <a:r>
              <a:rPr kumimoji="0" lang="es-EC" sz="2000" b="0" i="0" u="none" strike="noStrike" cap="none" normalizeH="0" baseline="0" dirty="0" smtClean="0">
                <a:ln>
                  <a:noFill/>
                </a:ln>
                <a:solidFill>
                  <a:schemeClr val="tx1"/>
                </a:solidFill>
                <a:effectLst/>
                <a:latin typeface="Calibri"/>
                <a:ea typeface="Calibri" pitchFamily="34" charset="0"/>
                <a:cs typeface="Times New Roman" pitchFamily="18" charset="0"/>
              </a:rPr>
              <a:t>ñ</a:t>
            </a:r>
            <a:r>
              <a:rPr kumimoji="0" lang="es-EC"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os.</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Times New Roman" pitchFamily="18" charset="0"/>
                <a:cs typeface="Times New Roman" pitchFamily="18" charset="0"/>
              </a:rPr>
              <a:t>Desviación Estándar 		=	</a:t>
            </a:r>
            <a:r>
              <a:rPr kumimoji="0" lang="es-EC" sz="2000" b="0" i="0" u="none" strike="noStrike" cap="none" normalizeH="0" baseline="0" dirty="0" smtClean="0">
                <a:ln>
                  <a:noFill/>
                </a:ln>
                <a:solidFill>
                  <a:schemeClr val="tx1"/>
                </a:solidFill>
                <a:effectLst/>
                <a:latin typeface="Times New Roman" pitchFamily="18" charset="0"/>
                <a:cs typeface="Times New Roman" pitchFamily="18" charset="0"/>
              </a:rPr>
              <a:t>0.49</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Times New Roman" pitchFamily="18" charset="0"/>
                <a:cs typeface="Times New Roman" pitchFamily="18" charset="0"/>
              </a:rPr>
              <a:t>Confiabilidad			= 	</a:t>
            </a:r>
            <a:r>
              <a:rPr kumimoji="0" lang="es-EC" sz="2000" b="0" i="0" u="none" strike="noStrike" cap="none" normalizeH="0" baseline="0" dirty="0" smtClean="0">
                <a:ln>
                  <a:noFill/>
                </a:ln>
                <a:solidFill>
                  <a:schemeClr val="tx1"/>
                </a:solidFill>
                <a:effectLst/>
                <a:latin typeface="Times New Roman" pitchFamily="18" charset="0"/>
                <a:cs typeface="Times New Roman" pitchFamily="18" charset="0"/>
              </a:rPr>
              <a:t>90%</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Tabla"/>
          <p:cNvGraphicFramePr>
            <a:graphicFrameLocks noGrp="1"/>
          </p:cNvGraphicFramePr>
          <p:nvPr/>
        </p:nvGraphicFramePr>
        <p:xfrm>
          <a:off x="1214414" y="3000372"/>
          <a:ext cx="6215107" cy="1682496"/>
        </p:xfrm>
        <a:graphic>
          <a:graphicData uri="http://schemas.openxmlformats.org/drawingml/2006/table">
            <a:tbl>
              <a:tblPr/>
              <a:tblGrid>
                <a:gridCol w="611952"/>
                <a:gridCol w="1390990"/>
                <a:gridCol w="1404055"/>
                <a:gridCol w="1404055"/>
                <a:gridCol w="1404055"/>
              </a:tblGrid>
              <a:tr h="378129">
                <a:tc rowSpan="2" gridSpan="2">
                  <a:txBody>
                    <a:bodyPr/>
                    <a:lstStyle/>
                    <a:p>
                      <a:pPr algn="ctr">
                        <a:lnSpc>
                          <a:spcPct val="115000"/>
                        </a:lnSpc>
                        <a:spcAft>
                          <a:spcPts val="0"/>
                        </a:spcAft>
                      </a:pPr>
                      <a:r>
                        <a:rPr lang="es-EC" sz="1200" b="1" dirty="0">
                          <a:solidFill>
                            <a:srgbClr val="000000"/>
                          </a:solidFill>
                          <a:latin typeface="Times New Roman"/>
                          <a:ea typeface="Calibri"/>
                          <a:cs typeface="Times New Roman"/>
                        </a:rPr>
                        <a:t>Valores de Desviación </a:t>
                      </a:r>
                      <a:br>
                        <a:rPr lang="es-EC" sz="1200" b="1" dirty="0">
                          <a:solidFill>
                            <a:srgbClr val="000000"/>
                          </a:solidFill>
                          <a:latin typeface="Times New Roman"/>
                          <a:ea typeface="Calibri"/>
                          <a:cs typeface="Times New Roman"/>
                        </a:rPr>
                      </a:br>
                      <a:r>
                        <a:rPr lang="es-EC" sz="1200" b="1" dirty="0">
                          <a:solidFill>
                            <a:srgbClr val="000000"/>
                          </a:solidFill>
                          <a:latin typeface="Times New Roman"/>
                          <a:ea typeface="Calibri"/>
                          <a:cs typeface="Times New Roman"/>
                        </a:rPr>
                        <a:t>Normal Estándar ( Zr )</a:t>
                      </a:r>
                      <a:endParaRPr lang="es-EC" sz="1100" dirty="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tcPr>
                </a:tc>
                <a:tc rowSpan="2" hMerge="1">
                  <a:txBody>
                    <a:bodyPr/>
                    <a:lstStyle/>
                    <a:p>
                      <a:endParaRPr lang="es-EC"/>
                    </a:p>
                  </a:txBody>
                  <a:tcPr/>
                </a:tc>
                <a:tc>
                  <a:txBody>
                    <a:bodyPr/>
                    <a:lstStyle/>
                    <a:p>
                      <a:endParaRPr lang="es-EC" sz="1200">
                        <a:solidFill>
                          <a:srgbClr val="365F91"/>
                        </a:solidFill>
                        <a:latin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2">
                  <a:txBody>
                    <a:bodyPr/>
                    <a:lstStyle/>
                    <a:p>
                      <a:pPr algn="ctr">
                        <a:lnSpc>
                          <a:spcPct val="115000"/>
                        </a:lnSpc>
                        <a:spcAft>
                          <a:spcPts val="0"/>
                        </a:spcAft>
                      </a:pPr>
                      <a:r>
                        <a:rPr lang="es-EC" sz="1200" b="1">
                          <a:solidFill>
                            <a:srgbClr val="000000"/>
                          </a:solidFill>
                          <a:latin typeface="Times New Roman"/>
                          <a:ea typeface="Calibri"/>
                          <a:cs typeface="Times New Roman"/>
                        </a:rPr>
                        <a:t>VALORES DE ERROR</a:t>
                      </a:r>
                      <a:br>
                        <a:rPr lang="es-EC" sz="1200" b="1">
                          <a:solidFill>
                            <a:srgbClr val="000000"/>
                          </a:solidFill>
                          <a:latin typeface="Times New Roman"/>
                          <a:ea typeface="Calibri"/>
                          <a:cs typeface="Times New Roman"/>
                        </a:rPr>
                      </a:br>
                      <a:r>
                        <a:rPr lang="es-EC" sz="1200" b="1">
                          <a:solidFill>
                            <a:srgbClr val="000000"/>
                          </a:solidFill>
                          <a:latin typeface="Times New Roman"/>
                          <a:ea typeface="Calibri"/>
                          <a:cs typeface="Times New Roman"/>
                        </a:rPr>
                        <a:t>ESTÁNDAR</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C"/>
                    </a:p>
                  </a:txBody>
                  <a:tcPr/>
                </a:tc>
              </a:tr>
              <a:tr h="573353">
                <a:tc gridSpan="2" vMerge="1">
                  <a:txBody>
                    <a:bodyPr/>
                    <a:lstStyle/>
                    <a:p>
                      <a:endParaRPr lang="es-EC"/>
                    </a:p>
                  </a:txBody>
                  <a:tcPr/>
                </a:tc>
                <a:tc hMerge="1" vMerge="1">
                  <a:txBody>
                    <a:bodyPr/>
                    <a:lstStyle/>
                    <a:p>
                      <a:endParaRPr lang="es-EC"/>
                    </a:p>
                  </a:txBody>
                  <a:tcPr/>
                </a:tc>
                <a:tc>
                  <a:txBody>
                    <a:bodyPr/>
                    <a:lstStyle/>
                    <a:p>
                      <a:endParaRPr lang="es-EC" sz="1200" dirty="0">
                        <a:solidFill>
                          <a:srgbClr val="365F91"/>
                        </a:solidFill>
                        <a:latin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a:solidFill>
                            <a:srgbClr val="FF0000"/>
                          </a:solidFill>
                          <a:latin typeface="Times New Roman"/>
                          <a:ea typeface="Calibri"/>
                          <a:cs typeface="Times New Roman"/>
                        </a:rPr>
                        <a:t>SIN </a:t>
                      </a:r>
                      <a:r>
                        <a:rPr lang="es-EC" sz="1200">
                          <a:solidFill>
                            <a:srgbClr val="000000"/>
                          </a:solidFill>
                          <a:latin typeface="Times New Roman"/>
                          <a:ea typeface="Calibri"/>
                          <a:cs typeface="Times New Roman"/>
                        </a:rPr>
                        <a:t/>
                      </a:r>
                      <a:br>
                        <a:rPr lang="es-EC" sz="1200">
                          <a:solidFill>
                            <a:srgbClr val="000000"/>
                          </a:solidFill>
                          <a:latin typeface="Times New Roman"/>
                          <a:ea typeface="Calibri"/>
                          <a:cs typeface="Times New Roman"/>
                        </a:rPr>
                      </a:br>
                      <a:r>
                        <a:rPr lang="es-EC" sz="1200">
                          <a:solidFill>
                            <a:srgbClr val="000000"/>
                          </a:solidFill>
                          <a:latin typeface="Times New Roman"/>
                          <a:ea typeface="Calibri"/>
                          <a:cs typeface="Times New Roman"/>
                        </a:rPr>
                        <a:t>ERRORES DE</a:t>
                      </a:r>
                      <a:br>
                        <a:rPr lang="es-EC" sz="1200">
                          <a:solidFill>
                            <a:srgbClr val="000000"/>
                          </a:solidFill>
                          <a:latin typeface="Times New Roman"/>
                          <a:ea typeface="Calibri"/>
                          <a:cs typeface="Times New Roman"/>
                        </a:rPr>
                      </a:br>
                      <a:r>
                        <a:rPr lang="es-EC" sz="1200">
                          <a:solidFill>
                            <a:srgbClr val="000000"/>
                          </a:solidFill>
                          <a:latin typeface="Times New Roman"/>
                          <a:ea typeface="Calibri"/>
                          <a:cs typeface="Times New Roman"/>
                        </a:rPr>
                        <a:t>TRÁNSITO</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a:solidFill>
                            <a:srgbClr val="FF0000"/>
                          </a:solidFill>
                          <a:latin typeface="Times New Roman"/>
                          <a:ea typeface="Calibri"/>
                          <a:cs typeface="Times New Roman"/>
                        </a:rPr>
                        <a:t>CON</a:t>
                      </a:r>
                      <a:r>
                        <a:rPr lang="es-EC" sz="1200">
                          <a:solidFill>
                            <a:srgbClr val="000000"/>
                          </a:solidFill>
                          <a:latin typeface="Times New Roman"/>
                          <a:ea typeface="Calibri"/>
                          <a:cs typeface="Times New Roman"/>
                        </a:rPr>
                        <a:t> </a:t>
                      </a:r>
                      <a:br>
                        <a:rPr lang="es-EC" sz="1200">
                          <a:solidFill>
                            <a:srgbClr val="000000"/>
                          </a:solidFill>
                          <a:latin typeface="Times New Roman"/>
                          <a:ea typeface="Calibri"/>
                          <a:cs typeface="Times New Roman"/>
                        </a:rPr>
                      </a:br>
                      <a:r>
                        <a:rPr lang="es-EC" sz="1200">
                          <a:solidFill>
                            <a:srgbClr val="000000"/>
                          </a:solidFill>
                          <a:latin typeface="Times New Roman"/>
                          <a:ea typeface="Calibri"/>
                          <a:cs typeface="Times New Roman"/>
                        </a:rPr>
                        <a:t>ERRORES DE</a:t>
                      </a:r>
                      <a:br>
                        <a:rPr lang="es-EC" sz="1200">
                          <a:solidFill>
                            <a:srgbClr val="000000"/>
                          </a:solidFill>
                          <a:latin typeface="Times New Roman"/>
                          <a:ea typeface="Calibri"/>
                          <a:cs typeface="Times New Roman"/>
                        </a:rPr>
                      </a:br>
                      <a:r>
                        <a:rPr lang="es-EC" sz="1200">
                          <a:solidFill>
                            <a:srgbClr val="000000"/>
                          </a:solidFill>
                          <a:latin typeface="Times New Roman"/>
                          <a:ea typeface="Calibri"/>
                          <a:cs typeface="Times New Roman"/>
                        </a:rPr>
                        <a:t>TRÁNSITO</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182905">
                <a:tc>
                  <a:txBody>
                    <a:bodyPr/>
                    <a:lstStyle/>
                    <a:p>
                      <a:pPr algn="ctr">
                        <a:lnSpc>
                          <a:spcPct val="115000"/>
                        </a:lnSpc>
                        <a:spcAft>
                          <a:spcPts val="0"/>
                        </a:spcAft>
                      </a:pPr>
                      <a:r>
                        <a:rPr lang="es-EC" sz="1200" b="1">
                          <a:solidFill>
                            <a:srgbClr val="000000"/>
                          </a:solidFill>
                          <a:latin typeface="Times New Roman"/>
                          <a:ea typeface="Calibri"/>
                          <a:cs typeface="Times New Roman"/>
                        </a:rPr>
                        <a:t>90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-1,282</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endParaRPr lang="es-EC" sz="1200">
                        <a:solidFill>
                          <a:srgbClr val="365F91"/>
                        </a:solidFill>
                        <a:latin typeface="Times New Roman"/>
                        <a:cs typeface="Times New Roman"/>
                      </a:endParaRPr>
                    </a:p>
                  </a:txBody>
                  <a:tcPr marL="68580" marR="68580" marT="0" marB="0">
                    <a:lnL>
                      <a:noFill/>
                    </a:lnL>
                    <a:lnR>
                      <a:noFill/>
                    </a:lnR>
                    <a:lnT>
                      <a:noFill/>
                    </a:lnT>
                    <a:lnB>
                      <a:noFill/>
                    </a:lnB>
                  </a:tcPr>
                </a:tc>
                <a:tc rowSpan="3">
                  <a:txBody>
                    <a:bodyPr/>
                    <a:lstStyle/>
                    <a:p>
                      <a:pPr algn="ctr">
                        <a:lnSpc>
                          <a:spcPct val="115000"/>
                        </a:lnSpc>
                        <a:spcAft>
                          <a:spcPts val="0"/>
                        </a:spcAft>
                      </a:pPr>
                      <a:r>
                        <a:rPr lang="es-EC" sz="1200">
                          <a:solidFill>
                            <a:srgbClr val="000000"/>
                          </a:solidFill>
                          <a:latin typeface="Times New Roman"/>
                          <a:ea typeface="Calibri"/>
                          <a:cs typeface="Times New Roman"/>
                        </a:rPr>
                        <a:t>0,44 &lt; </a:t>
                      </a:r>
                      <a:r>
                        <a:rPr lang="es-EC" sz="1200" b="1">
                          <a:solidFill>
                            <a:srgbClr val="000000"/>
                          </a:solidFill>
                          <a:latin typeface="Times New Roman"/>
                          <a:ea typeface="Calibri"/>
                          <a:cs typeface="Times New Roman"/>
                        </a:rPr>
                        <a:t>So</a:t>
                      </a:r>
                      <a:r>
                        <a:rPr lang="es-EC" sz="1200">
                          <a:solidFill>
                            <a:srgbClr val="000000"/>
                          </a:solidFill>
                          <a:latin typeface="Times New Roman"/>
                          <a:ea typeface="Calibri"/>
                          <a:cs typeface="Times New Roman"/>
                        </a:rPr>
                        <a:t> &lt; 0,34</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rowSpan="3">
                  <a:txBody>
                    <a:bodyPr/>
                    <a:lstStyle/>
                    <a:p>
                      <a:pPr algn="ctr">
                        <a:lnSpc>
                          <a:spcPct val="115000"/>
                        </a:lnSpc>
                        <a:spcAft>
                          <a:spcPts val="0"/>
                        </a:spcAft>
                      </a:pPr>
                      <a:r>
                        <a:rPr lang="es-EC" sz="1200" dirty="0">
                          <a:solidFill>
                            <a:srgbClr val="FF0000"/>
                          </a:solidFill>
                          <a:latin typeface="Times New Roman"/>
                          <a:ea typeface="Calibri"/>
                          <a:cs typeface="Times New Roman"/>
                        </a:rPr>
                        <a:t>0,49 &lt; </a:t>
                      </a:r>
                      <a:r>
                        <a:rPr lang="es-EC" sz="1200" b="1" dirty="0">
                          <a:solidFill>
                            <a:srgbClr val="FF0000"/>
                          </a:solidFill>
                          <a:latin typeface="Times New Roman"/>
                          <a:ea typeface="Calibri"/>
                          <a:cs typeface="Times New Roman"/>
                        </a:rPr>
                        <a:t>So</a:t>
                      </a:r>
                      <a:r>
                        <a:rPr lang="es-EC" sz="1200" dirty="0">
                          <a:solidFill>
                            <a:srgbClr val="FF0000"/>
                          </a:solidFill>
                          <a:latin typeface="Times New Roman"/>
                          <a:ea typeface="Calibri"/>
                          <a:cs typeface="Times New Roman"/>
                        </a:rPr>
                        <a:t> &lt; 0,39</a:t>
                      </a:r>
                      <a:endParaRPr lang="es-EC" sz="1100" dirty="0">
                        <a:solidFill>
                          <a:srgbClr val="FF0000"/>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r>
              <a:tr h="182905">
                <a:tc>
                  <a:txBody>
                    <a:bodyPr/>
                    <a:lstStyle/>
                    <a:p>
                      <a:pPr algn="ctr">
                        <a:lnSpc>
                          <a:spcPct val="115000"/>
                        </a:lnSpc>
                        <a:spcAft>
                          <a:spcPts val="0"/>
                        </a:spcAft>
                      </a:pPr>
                      <a:r>
                        <a:rPr lang="es-EC" sz="1200" b="1">
                          <a:solidFill>
                            <a:srgbClr val="000000"/>
                          </a:solidFill>
                          <a:latin typeface="Times New Roman"/>
                          <a:ea typeface="Calibri"/>
                          <a:cs typeface="Times New Roman"/>
                        </a:rPr>
                        <a:t>95</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-1,645</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c vMerge="1">
                  <a:txBody>
                    <a:bodyPr/>
                    <a:lstStyle/>
                    <a:p>
                      <a:endParaRPr lang="es-EC"/>
                    </a:p>
                  </a:txBody>
                  <a:tcPr/>
                </a:tc>
                <a:tc vMerge="1">
                  <a:txBody>
                    <a:bodyPr/>
                    <a:lstStyle/>
                    <a:p>
                      <a:endParaRPr lang="es-EC"/>
                    </a:p>
                  </a:txBody>
                  <a:tcPr/>
                </a:tc>
              </a:tr>
              <a:tr h="182905">
                <a:tc>
                  <a:txBody>
                    <a:bodyPr/>
                    <a:lstStyle/>
                    <a:p>
                      <a:pPr algn="ctr">
                        <a:lnSpc>
                          <a:spcPct val="115000"/>
                        </a:lnSpc>
                        <a:spcAft>
                          <a:spcPts val="0"/>
                        </a:spcAft>
                      </a:pPr>
                      <a:r>
                        <a:rPr lang="es-EC" sz="1200" b="1">
                          <a:solidFill>
                            <a:srgbClr val="000000"/>
                          </a:solidFill>
                          <a:latin typeface="Times New Roman"/>
                          <a:ea typeface="Calibri"/>
                          <a:cs typeface="Times New Roman"/>
                        </a:rPr>
                        <a:t>98</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Times New Roman"/>
                          <a:ea typeface="Calibri"/>
                          <a:cs typeface="Times New Roman"/>
                        </a:rPr>
                        <a:t>-2,054</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endParaRPr lang="es-EC" sz="1200" dirty="0">
                        <a:solidFill>
                          <a:srgbClr val="365F91"/>
                        </a:solidFill>
                        <a:latin typeface="Times New Roman"/>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r>
            </a:tbl>
          </a:graphicData>
        </a:graphic>
      </p:graphicFrame>
      <p:graphicFrame>
        <p:nvGraphicFramePr>
          <p:cNvPr id="8" name="7 Tabla"/>
          <p:cNvGraphicFramePr>
            <a:graphicFrameLocks noGrp="1"/>
          </p:cNvGraphicFramePr>
          <p:nvPr/>
        </p:nvGraphicFramePr>
        <p:xfrm>
          <a:off x="1428728" y="4857760"/>
          <a:ext cx="5880735" cy="1261872"/>
        </p:xfrm>
        <a:graphic>
          <a:graphicData uri="http://schemas.openxmlformats.org/drawingml/2006/table">
            <a:tbl>
              <a:tblPr/>
              <a:tblGrid>
                <a:gridCol w="1960245"/>
                <a:gridCol w="1960245"/>
                <a:gridCol w="1960245"/>
              </a:tblGrid>
              <a:tr h="0">
                <a:tc rowSpan="2">
                  <a:txBody>
                    <a:bodyPr/>
                    <a:lstStyle/>
                    <a:p>
                      <a:pPr algn="ctr">
                        <a:lnSpc>
                          <a:spcPct val="115000"/>
                        </a:lnSpc>
                        <a:spcAft>
                          <a:spcPts val="0"/>
                        </a:spcAft>
                      </a:pPr>
                      <a:r>
                        <a:rPr lang="es-EC" sz="1200" b="1" dirty="0">
                          <a:solidFill>
                            <a:srgbClr val="000000"/>
                          </a:solidFill>
                          <a:latin typeface="Times New Roman"/>
                          <a:ea typeface="Calibri"/>
                          <a:cs typeface="Times New Roman"/>
                        </a:rPr>
                        <a:t>CLASIFICACION FUNCIONAL</a:t>
                      </a:r>
                      <a:endParaRPr lang="es-EC" sz="1100" dirty="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tcPr>
                </a:tc>
                <a:tc gridSpan="2">
                  <a:txBody>
                    <a:bodyPr/>
                    <a:lstStyle/>
                    <a:p>
                      <a:pPr algn="ctr">
                        <a:lnSpc>
                          <a:spcPct val="115000"/>
                        </a:lnSpc>
                        <a:spcAft>
                          <a:spcPts val="0"/>
                        </a:spcAft>
                      </a:pPr>
                      <a:r>
                        <a:rPr lang="es-EC" sz="1200" b="1">
                          <a:solidFill>
                            <a:srgbClr val="000000"/>
                          </a:solidFill>
                          <a:latin typeface="Times New Roman"/>
                          <a:ea typeface="Calibri"/>
                          <a:cs typeface="Times New Roman"/>
                        </a:rPr>
                        <a:t>NIVEL DE CONFIANZA RECOMENDADOS</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C"/>
                    </a:p>
                  </a:txBody>
                  <a:tcPr/>
                </a:tc>
              </a:tr>
              <a:tr h="0">
                <a:tc vMerge="1">
                  <a:txBody>
                    <a:bodyPr/>
                    <a:lstStyle/>
                    <a:p>
                      <a:endParaRPr lang="es-EC"/>
                    </a:p>
                  </a:txBody>
                  <a:tcPr/>
                </a:tc>
                <a:tc>
                  <a:txBody>
                    <a:bodyPr/>
                    <a:lstStyle/>
                    <a:p>
                      <a:pPr algn="ctr">
                        <a:lnSpc>
                          <a:spcPct val="115000"/>
                        </a:lnSpc>
                        <a:spcAft>
                          <a:spcPts val="0"/>
                        </a:spcAft>
                      </a:pPr>
                      <a:r>
                        <a:rPr lang="es-EC" sz="1200">
                          <a:solidFill>
                            <a:srgbClr val="000000"/>
                          </a:solidFill>
                          <a:latin typeface="Times New Roman"/>
                          <a:ea typeface="Calibri"/>
                          <a:cs typeface="Times New Roman"/>
                        </a:rPr>
                        <a:t>URBANO</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RURAL</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0">
                <a:tc>
                  <a:txBody>
                    <a:bodyPr/>
                    <a:lstStyle/>
                    <a:p>
                      <a:pPr algn="just">
                        <a:lnSpc>
                          <a:spcPct val="115000"/>
                        </a:lnSpc>
                        <a:spcAft>
                          <a:spcPts val="0"/>
                        </a:spcAft>
                      </a:pPr>
                      <a:r>
                        <a:rPr lang="es-EC" sz="1200" b="1">
                          <a:solidFill>
                            <a:srgbClr val="000000"/>
                          </a:solidFill>
                          <a:latin typeface="Times New Roman"/>
                          <a:ea typeface="Calibri"/>
                          <a:cs typeface="Times New Roman"/>
                        </a:rPr>
                        <a:t>Interestatal y Autopista</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85 - 99.9</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80 - 99.9</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0">
                <a:tc>
                  <a:txBody>
                    <a:bodyPr/>
                    <a:lstStyle/>
                    <a:p>
                      <a:pPr algn="just">
                        <a:lnSpc>
                          <a:spcPct val="115000"/>
                        </a:lnSpc>
                        <a:spcAft>
                          <a:spcPts val="0"/>
                        </a:spcAft>
                      </a:pPr>
                      <a:r>
                        <a:rPr lang="es-EC" sz="1200" b="1">
                          <a:solidFill>
                            <a:srgbClr val="000000"/>
                          </a:solidFill>
                          <a:latin typeface="Times New Roman"/>
                          <a:ea typeface="Calibri"/>
                          <a:cs typeface="Times New Roman"/>
                        </a:rPr>
                        <a:t>Arteria Principales</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80 - 99</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75 - 99</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0">
                <a:tc>
                  <a:txBody>
                    <a:bodyPr/>
                    <a:lstStyle/>
                    <a:p>
                      <a:pPr algn="just">
                        <a:lnSpc>
                          <a:spcPct val="115000"/>
                        </a:lnSpc>
                        <a:spcAft>
                          <a:spcPts val="0"/>
                        </a:spcAft>
                      </a:pPr>
                      <a:r>
                        <a:rPr lang="es-EC" sz="1200" b="1" dirty="0">
                          <a:solidFill>
                            <a:srgbClr val="FF0000"/>
                          </a:solidFill>
                          <a:latin typeface="Times New Roman"/>
                          <a:ea typeface="Calibri"/>
                          <a:cs typeface="Times New Roman"/>
                        </a:rPr>
                        <a:t>Calles Colectoras</a:t>
                      </a:r>
                      <a:endParaRPr lang="es-EC" sz="1100" dirty="0">
                        <a:solidFill>
                          <a:srgbClr val="FF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FF0000"/>
                          </a:solidFill>
                          <a:latin typeface="Times New Roman"/>
                          <a:ea typeface="Calibri"/>
                          <a:cs typeface="Times New Roman"/>
                        </a:rPr>
                        <a:t>80 - 95</a:t>
                      </a:r>
                      <a:endParaRPr lang="es-EC" sz="1100">
                        <a:solidFill>
                          <a:srgbClr val="FF0000"/>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dirty="0">
                          <a:solidFill>
                            <a:srgbClr val="FF0000"/>
                          </a:solidFill>
                          <a:latin typeface="Times New Roman"/>
                          <a:ea typeface="Calibri"/>
                          <a:cs typeface="Times New Roman"/>
                        </a:rPr>
                        <a:t>75 - 95</a:t>
                      </a:r>
                      <a:endParaRPr lang="es-EC" sz="1100" dirty="0">
                        <a:solidFill>
                          <a:srgbClr val="FF0000"/>
                        </a:solidFill>
                        <a:latin typeface="Calibri"/>
                        <a:ea typeface="Calibri"/>
                        <a:cs typeface="Times New Roman"/>
                      </a:endParaRPr>
                    </a:p>
                  </a:txBody>
                  <a:tcPr marL="68580" marR="68580" marT="0" marB="0">
                    <a:lnL>
                      <a:noFill/>
                    </a:lnL>
                    <a:lnR>
                      <a:noFill/>
                    </a:lnR>
                    <a:lnT>
                      <a:noFill/>
                    </a:lnT>
                    <a:lnB>
                      <a:noFill/>
                    </a:lnB>
                  </a:tcPr>
                </a:tc>
              </a:tr>
              <a:tr h="0">
                <a:tc>
                  <a:txBody>
                    <a:bodyPr/>
                    <a:lstStyle/>
                    <a:p>
                      <a:pPr algn="just">
                        <a:lnSpc>
                          <a:spcPct val="115000"/>
                        </a:lnSpc>
                        <a:spcAft>
                          <a:spcPts val="0"/>
                        </a:spcAft>
                      </a:pPr>
                      <a:r>
                        <a:rPr lang="es-EC" sz="1200" b="1" dirty="0">
                          <a:solidFill>
                            <a:srgbClr val="000000"/>
                          </a:solidFill>
                          <a:latin typeface="Times New Roman"/>
                          <a:ea typeface="Calibri"/>
                          <a:cs typeface="Times New Roman"/>
                        </a:rPr>
                        <a:t>Calles Locales</a:t>
                      </a:r>
                      <a:endParaRPr lang="es-EC" sz="1100" dirty="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200" dirty="0">
                          <a:solidFill>
                            <a:srgbClr val="000000"/>
                          </a:solidFill>
                          <a:latin typeface="Times New Roman"/>
                          <a:ea typeface="Calibri"/>
                          <a:cs typeface="Times New Roman"/>
                        </a:rPr>
                        <a:t>50 - 80</a:t>
                      </a:r>
                      <a:endParaRPr lang="es-EC" sz="1100" dirty="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200" dirty="0">
                          <a:solidFill>
                            <a:srgbClr val="000000"/>
                          </a:solidFill>
                          <a:latin typeface="Times New Roman"/>
                          <a:ea typeface="Calibri"/>
                          <a:cs typeface="Times New Roman"/>
                        </a:rPr>
                        <a:t>50 - 80</a:t>
                      </a:r>
                      <a:endParaRPr lang="es-EC" sz="1100" dirty="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467544" y="357166"/>
            <a:ext cx="3247200" cy="57606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PAVIMENTO FLEXIBLE</a:t>
            </a:r>
            <a:endParaRPr lang="es-EC" sz="2500" dirty="0">
              <a:solidFill>
                <a:srgbClr val="C00000"/>
              </a:solidFill>
            </a:endParaRPr>
          </a:p>
        </p:txBody>
      </p:sp>
      <p:sp>
        <p:nvSpPr>
          <p:cNvPr id="157698" name="Rectangle 2"/>
          <p:cNvSpPr>
            <a:spLocks noChangeArrowheads="1"/>
          </p:cNvSpPr>
          <p:nvPr/>
        </p:nvSpPr>
        <p:spPr bwMode="auto">
          <a:xfrm>
            <a:off x="571472" y="1071546"/>
            <a:ext cx="7000924" cy="28315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Periodo de Vida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lang="es-EC" sz="2000" dirty="0" smtClean="0">
              <a:latin typeface="Times New Roman" pitchFamily="18" charset="0"/>
              <a:cs typeface="Times New Roman" pitchFamily="18" charset="0"/>
            </a:endParaRPr>
          </a:p>
          <a:p>
            <a:pPr lvl="0">
              <a:buFont typeface="Wingdings" pitchFamily="2" charset="2"/>
              <a:buChar char="q"/>
            </a:pPr>
            <a:r>
              <a:rPr lang="es-MX" sz="2000" b="1" dirty="0" err="1" smtClean="0"/>
              <a:t>Serviciabilidad</a:t>
            </a:r>
            <a:r>
              <a:rPr lang="es-MX" sz="2000" b="1" dirty="0" smtClean="0"/>
              <a:t> inicial</a:t>
            </a:r>
            <a:r>
              <a:rPr lang="es-MX" sz="2000" dirty="0" smtClean="0"/>
              <a:t> </a:t>
            </a:r>
            <a:r>
              <a:rPr lang="es-MX" sz="2000" b="1" dirty="0" smtClean="0"/>
              <a:t>(PSI)</a:t>
            </a:r>
            <a:r>
              <a:rPr lang="es-MX" sz="2000" dirty="0" smtClean="0"/>
              <a:t> (entre 4.2 y 4.5) y la;</a:t>
            </a:r>
            <a:endParaRPr lang="es-EC" sz="2000" dirty="0" smtClean="0"/>
          </a:p>
          <a:p>
            <a:pPr lvl="0">
              <a:buFont typeface="Wingdings" pitchFamily="2" charset="2"/>
              <a:buChar char="q"/>
            </a:pPr>
            <a:r>
              <a:rPr lang="es-MX" sz="2000" b="1" dirty="0" err="1" smtClean="0"/>
              <a:t>Serviciabilidad</a:t>
            </a:r>
            <a:r>
              <a:rPr lang="es-MX" sz="2000" b="1" dirty="0" smtClean="0"/>
              <a:t> final (Pt):  </a:t>
            </a:r>
            <a:r>
              <a:rPr lang="es-MX" sz="2000" dirty="0" smtClean="0"/>
              <a:t>2.5 </a:t>
            </a:r>
            <a:endParaRPr lang="es-EC" sz="2000" dirty="0" smtClean="0"/>
          </a:p>
          <a:p>
            <a:pPr lvl="0">
              <a:buFont typeface="Wingdings" pitchFamily="2" charset="2"/>
              <a:buChar char="q"/>
            </a:pPr>
            <a:r>
              <a:rPr lang="es-MX" sz="2000" dirty="0" smtClean="0"/>
              <a:t>Para autopistas Pt = 3.0</a:t>
            </a:r>
            <a:endParaRPr lang="es-EC" sz="2000" dirty="0" smtClean="0"/>
          </a:p>
          <a:p>
            <a:pPr lvl="0">
              <a:buFont typeface="Wingdings" pitchFamily="2" charset="2"/>
              <a:buChar char="q"/>
            </a:pPr>
            <a:r>
              <a:rPr lang="es-MX" sz="2000" dirty="0" smtClean="0"/>
              <a:t>Para carreteras de importancia media Pt = 2.5</a:t>
            </a:r>
            <a:endParaRPr lang="es-EC" sz="2000" dirty="0" smtClean="0"/>
          </a:p>
          <a:p>
            <a:pPr lvl="0">
              <a:buFont typeface="Wingdings" pitchFamily="2" charset="2"/>
              <a:buChar char="q"/>
            </a:pPr>
            <a:r>
              <a:rPr lang="es-MX" sz="2000" dirty="0" smtClean="0"/>
              <a:t>Para carreteras de importancia baja Pt = 2.0 </a:t>
            </a:r>
            <a:endParaRPr lang="es-EC" sz="2000" dirty="0" smtClean="0"/>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9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5974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857488" y="3714752"/>
            <a:ext cx="3166002" cy="357190"/>
          </a:xfrm>
          <a:prstGeom prst="rect">
            <a:avLst/>
          </a:prstGeom>
          <a:noFill/>
        </p:spPr>
      </p:pic>
      <p:sp>
        <p:nvSpPr>
          <p:cNvPr id="159747" name="Rectangle 3"/>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597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5974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500298" y="4357694"/>
            <a:ext cx="5216806" cy="571504"/>
          </a:xfrm>
          <a:prstGeom prst="rect">
            <a:avLst/>
          </a:prstGeom>
          <a:noFill/>
        </p:spPr>
      </p:pic>
      <p:sp>
        <p:nvSpPr>
          <p:cNvPr id="159750" name="Rectangle 6"/>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9753" name="Rectangle 9"/>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467544" y="357166"/>
            <a:ext cx="3247200" cy="57606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PAVIMENTO FLEXIBLE</a:t>
            </a:r>
            <a:endParaRPr lang="es-EC" sz="2500" dirty="0">
              <a:solidFill>
                <a:srgbClr val="C00000"/>
              </a:solidFill>
            </a:endParaRPr>
          </a:p>
        </p:txBody>
      </p:sp>
      <p:sp>
        <p:nvSpPr>
          <p:cNvPr id="157698" name="Rectangle 2"/>
          <p:cNvSpPr>
            <a:spLocks noChangeArrowheads="1"/>
          </p:cNvSpPr>
          <p:nvPr/>
        </p:nvSpPr>
        <p:spPr bwMode="auto">
          <a:xfrm>
            <a:off x="571472" y="1071546"/>
            <a:ext cx="3500462"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Factor de Carg</a:t>
            </a:r>
            <a:r>
              <a:rPr lang="es-EC" sz="2000" b="1" dirty="0" smtClean="0">
                <a:latin typeface="Times New Roman" pitchFamily="18" charset="0"/>
                <a:ea typeface="Calibri" pitchFamily="34" charset="0"/>
                <a:cs typeface="Times New Roman" pitchFamily="18" charset="0"/>
              </a:rPr>
              <a:t>a Equivalente</a:t>
            </a:r>
            <a:endParaRPr kumimoji="0" lang="es-EC"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lang="es-EC" sz="20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9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9747" name="Rectangle 3"/>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597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9750" name="Rectangle 6"/>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9753" name="Rectangle 9"/>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161796" name="Picture 4"/>
          <p:cNvPicPr>
            <a:picLocks noChangeAspect="1" noChangeArrowheads="1"/>
          </p:cNvPicPr>
          <p:nvPr/>
        </p:nvPicPr>
        <p:blipFill>
          <a:blip r:embed="rId2"/>
          <a:srcRect/>
          <a:stretch>
            <a:fillRect/>
          </a:stretch>
        </p:blipFill>
        <p:spPr bwMode="auto">
          <a:xfrm>
            <a:off x="1071538" y="1714488"/>
            <a:ext cx="6929486" cy="1590675"/>
          </a:xfrm>
          <a:prstGeom prst="rect">
            <a:avLst/>
          </a:prstGeom>
          <a:noFill/>
          <a:ln w="9525">
            <a:noFill/>
            <a:miter lim="800000"/>
            <a:headEnd/>
            <a:tailEnd/>
          </a:ln>
          <a:effectLst/>
        </p:spPr>
      </p:pic>
      <p:pic>
        <p:nvPicPr>
          <p:cNvPr id="161797" name="Picture 5"/>
          <p:cNvPicPr>
            <a:picLocks noChangeAspect="1" noChangeArrowheads="1"/>
          </p:cNvPicPr>
          <p:nvPr/>
        </p:nvPicPr>
        <p:blipFill>
          <a:blip r:embed="rId3"/>
          <a:srcRect/>
          <a:stretch>
            <a:fillRect/>
          </a:stretch>
        </p:blipFill>
        <p:spPr bwMode="auto">
          <a:xfrm>
            <a:off x="2357422" y="3643314"/>
            <a:ext cx="4857784" cy="27146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467544" y="357166"/>
            <a:ext cx="3247200" cy="57606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PAVIMENTO FLEXIBLE</a:t>
            </a:r>
            <a:endParaRPr lang="es-EC" sz="2500" dirty="0">
              <a:solidFill>
                <a:srgbClr val="C00000"/>
              </a:solidFill>
            </a:endParaRPr>
          </a:p>
        </p:txBody>
      </p:sp>
      <p:sp>
        <p:nvSpPr>
          <p:cNvPr id="157698" name="Rectangle 2"/>
          <p:cNvSpPr>
            <a:spLocks noChangeArrowheads="1"/>
          </p:cNvSpPr>
          <p:nvPr/>
        </p:nvSpPr>
        <p:spPr bwMode="auto">
          <a:xfrm>
            <a:off x="571472" y="1071546"/>
            <a:ext cx="3500462"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Distribución</a:t>
            </a:r>
            <a:r>
              <a:rPr kumimoji="0" lang="es-EC" sz="20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de Tráfico</a:t>
            </a:r>
            <a:endParaRPr kumimoji="0" lang="es-EC"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lang="es-EC" sz="20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9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9747" name="Rectangle 3"/>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597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9750" name="Rectangle 6"/>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9753" name="Rectangle 9"/>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21 CuadroTexto"/>
          <p:cNvSpPr txBox="1"/>
          <p:nvPr/>
        </p:nvSpPr>
        <p:spPr>
          <a:xfrm>
            <a:off x="571472" y="1500174"/>
            <a:ext cx="7572428" cy="646331"/>
          </a:xfrm>
          <a:prstGeom prst="rect">
            <a:avLst/>
          </a:prstGeom>
          <a:noFill/>
        </p:spPr>
        <p:txBody>
          <a:bodyPr wrap="square" rtlCol="0">
            <a:spAutoFit/>
          </a:bodyPr>
          <a:lstStyle/>
          <a:p>
            <a:pPr algn="just">
              <a:buFont typeface="Wingdings" pitchFamily="2" charset="2"/>
              <a:buChar char="ü"/>
            </a:pPr>
            <a:r>
              <a:rPr lang="es-EC" dirty="0" smtClean="0"/>
              <a:t> Cuantificar la fracción del total del tránsito que circulará en el sentido de diseño.</a:t>
            </a:r>
            <a:endParaRPr lang="es-EC" b="1" dirty="0"/>
          </a:p>
        </p:txBody>
      </p:sp>
      <p:sp>
        <p:nvSpPr>
          <p:cNvPr id="23" name="22 CuadroTexto"/>
          <p:cNvSpPr txBox="1"/>
          <p:nvPr/>
        </p:nvSpPr>
        <p:spPr>
          <a:xfrm>
            <a:off x="571472" y="2214554"/>
            <a:ext cx="7572428" cy="369332"/>
          </a:xfrm>
          <a:prstGeom prst="rect">
            <a:avLst/>
          </a:prstGeom>
          <a:noFill/>
        </p:spPr>
        <p:txBody>
          <a:bodyPr wrap="square" rtlCol="0">
            <a:spAutoFit/>
          </a:bodyPr>
          <a:lstStyle/>
          <a:p>
            <a:pPr algn="just">
              <a:buFont typeface="Wingdings" pitchFamily="2" charset="2"/>
              <a:buChar char="ü"/>
            </a:pPr>
            <a:r>
              <a:rPr lang="es-EC" dirty="0" smtClean="0"/>
              <a:t> Se toma en cuenta el modo de medición del tránsito.</a:t>
            </a:r>
            <a:endParaRPr lang="es-EC" b="1" dirty="0"/>
          </a:p>
        </p:txBody>
      </p:sp>
      <p:graphicFrame>
        <p:nvGraphicFramePr>
          <p:cNvPr id="24" name="23 Tabla"/>
          <p:cNvGraphicFramePr>
            <a:graphicFrameLocks noGrp="1"/>
          </p:cNvGraphicFramePr>
          <p:nvPr/>
        </p:nvGraphicFramePr>
        <p:xfrm>
          <a:off x="2071670" y="2857496"/>
          <a:ext cx="4286280" cy="1143007"/>
        </p:xfrm>
        <a:graphic>
          <a:graphicData uri="http://schemas.openxmlformats.org/drawingml/2006/table">
            <a:tbl>
              <a:tblPr/>
              <a:tblGrid>
                <a:gridCol w="2142751"/>
                <a:gridCol w="2143529"/>
              </a:tblGrid>
              <a:tr h="314008">
                <a:tc>
                  <a:txBody>
                    <a:bodyPr/>
                    <a:lstStyle/>
                    <a:p>
                      <a:pPr algn="ctr">
                        <a:lnSpc>
                          <a:spcPct val="115000"/>
                        </a:lnSpc>
                        <a:spcAft>
                          <a:spcPts val="0"/>
                        </a:spcAft>
                      </a:pPr>
                      <a:r>
                        <a:rPr lang="es-EC" sz="1200" b="1" dirty="0">
                          <a:solidFill>
                            <a:srgbClr val="000000"/>
                          </a:solidFill>
                          <a:latin typeface="Times New Roman"/>
                          <a:ea typeface="Calibri"/>
                          <a:cs typeface="Times New Roman"/>
                        </a:rPr>
                        <a:t>Modo de Medición </a:t>
                      </a:r>
                      <a:endParaRPr lang="es-EC" sz="1100" dirty="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Times New Roman"/>
                          <a:ea typeface="Calibri"/>
                          <a:cs typeface="Times New Roman"/>
                        </a:rPr>
                        <a:t>Dt</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1678">
                <a:tc>
                  <a:txBody>
                    <a:bodyPr/>
                    <a:lstStyle/>
                    <a:p>
                      <a:pPr>
                        <a:lnSpc>
                          <a:spcPct val="115000"/>
                        </a:lnSpc>
                        <a:spcAft>
                          <a:spcPts val="0"/>
                        </a:spcAft>
                      </a:pPr>
                      <a:r>
                        <a:rPr lang="es-EC" sz="1200" b="1">
                          <a:solidFill>
                            <a:srgbClr val="000000"/>
                          </a:solidFill>
                          <a:latin typeface="Times New Roman"/>
                          <a:ea typeface="Calibri"/>
                          <a:cs typeface="Times New Roman"/>
                        </a:rPr>
                        <a:t>En Ambos Sentidos</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0.50</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527321">
                <a:tc>
                  <a:txBody>
                    <a:bodyPr/>
                    <a:lstStyle/>
                    <a:p>
                      <a:pPr>
                        <a:lnSpc>
                          <a:spcPct val="115000"/>
                        </a:lnSpc>
                        <a:spcAft>
                          <a:spcPts val="0"/>
                        </a:spcAft>
                      </a:pPr>
                      <a:r>
                        <a:rPr lang="es-EC" sz="1200" b="1" dirty="0">
                          <a:solidFill>
                            <a:srgbClr val="FF0000"/>
                          </a:solidFill>
                          <a:latin typeface="Times New Roman"/>
                          <a:ea typeface="Calibri"/>
                          <a:cs typeface="Times New Roman"/>
                        </a:rPr>
                        <a:t>Por sentido de circulación</a:t>
                      </a:r>
                      <a:endParaRPr lang="es-EC" sz="1100" dirty="0">
                        <a:solidFill>
                          <a:srgbClr val="FF0000"/>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dirty="0">
                          <a:solidFill>
                            <a:srgbClr val="FF0000"/>
                          </a:solidFill>
                          <a:latin typeface="Times New Roman"/>
                          <a:ea typeface="Calibri"/>
                          <a:cs typeface="Times New Roman"/>
                        </a:rPr>
                        <a:t>1.00</a:t>
                      </a:r>
                      <a:endParaRPr lang="es-EC" sz="1100" dirty="0">
                        <a:solidFill>
                          <a:srgbClr val="FF0000"/>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
        <p:nvSpPr>
          <p:cNvPr id="25" name="24 Rectángulo"/>
          <p:cNvSpPr/>
          <p:nvPr/>
        </p:nvSpPr>
        <p:spPr>
          <a:xfrm>
            <a:off x="714348" y="4214818"/>
            <a:ext cx="3927357" cy="369332"/>
          </a:xfrm>
          <a:prstGeom prst="rect">
            <a:avLst/>
          </a:prstGeom>
        </p:spPr>
        <p:txBody>
          <a:bodyPr wrap="none">
            <a:spAutoFit/>
          </a:bodyPr>
          <a:lstStyle/>
          <a:p>
            <a:pPr lvl="0" fontAlgn="base">
              <a:spcBef>
                <a:spcPct val="0"/>
              </a:spcBef>
              <a:spcAft>
                <a:spcPct val="0"/>
              </a:spcAft>
            </a:pPr>
            <a:r>
              <a:rPr lang="es-EC" b="1" dirty="0" smtClean="0">
                <a:latin typeface="Times New Roman" pitchFamily="18" charset="0"/>
                <a:ea typeface="Calibri" pitchFamily="34" charset="0"/>
                <a:cs typeface="Times New Roman" pitchFamily="18" charset="0"/>
              </a:rPr>
              <a:t>Numero de Ejes Equivalentes de 8,2 T</a:t>
            </a:r>
          </a:p>
        </p:txBody>
      </p:sp>
      <p:pic>
        <p:nvPicPr>
          <p:cNvPr id="161798" name="Picture 6"/>
          <p:cNvPicPr>
            <a:picLocks noChangeAspect="1" noChangeArrowheads="1"/>
          </p:cNvPicPr>
          <p:nvPr/>
        </p:nvPicPr>
        <p:blipFill>
          <a:blip r:embed="rId2"/>
          <a:srcRect/>
          <a:stretch>
            <a:fillRect/>
          </a:stretch>
        </p:blipFill>
        <p:spPr bwMode="auto">
          <a:xfrm>
            <a:off x="1357290" y="5072074"/>
            <a:ext cx="7197376" cy="92869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1201" y="404664"/>
            <a:ext cx="2626663" cy="537889"/>
          </a:xfrm>
        </p:spPr>
        <p:txBody>
          <a:bodyPr>
            <a:normAutofit/>
          </a:bodyPr>
          <a:lstStyle/>
          <a:p>
            <a:r>
              <a:rPr lang="es-ES" sz="2500" b="1" dirty="0" smtClean="0">
                <a:solidFill>
                  <a:srgbClr val="C00000"/>
                </a:solidFill>
              </a:rPr>
              <a:t>Antecedentes</a:t>
            </a:r>
            <a:endParaRPr lang="es-EC" sz="2500" dirty="0">
              <a:solidFill>
                <a:srgbClr val="C00000"/>
              </a:solidFill>
            </a:endParaRPr>
          </a:p>
        </p:txBody>
      </p:sp>
      <p:sp>
        <p:nvSpPr>
          <p:cNvPr id="19" name="2 Marcador de contenido"/>
          <p:cNvSpPr txBox="1">
            <a:spLocks/>
          </p:cNvSpPr>
          <p:nvPr/>
        </p:nvSpPr>
        <p:spPr>
          <a:xfrm>
            <a:off x="839024" y="1052736"/>
            <a:ext cx="5518926" cy="4474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ü"/>
            </a:pPr>
            <a:r>
              <a:rPr lang="es-EC" sz="1800" dirty="0" smtClean="0"/>
              <a:t>La red vial actual de la Base de Taura.</a:t>
            </a:r>
            <a:endParaRPr lang="es-EC" sz="1800" dirty="0"/>
          </a:p>
        </p:txBody>
      </p:sp>
      <p:sp>
        <p:nvSpPr>
          <p:cNvPr id="17" name="1 Título"/>
          <p:cNvSpPr txBox="1">
            <a:spLocks/>
          </p:cNvSpPr>
          <p:nvPr/>
        </p:nvSpPr>
        <p:spPr>
          <a:xfrm>
            <a:off x="5292080" y="44624"/>
            <a:ext cx="2280343" cy="4766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Introducción</a:t>
            </a:r>
            <a:endParaRPr lang="es-EC" sz="2500" dirty="0">
              <a:solidFill>
                <a:schemeClr val="bg1"/>
              </a:solidFill>
            </a:endParaRPr>
          </a:p>
        </p:txBody>
      </p:sp>
      <p:sp>
        <p:nvSpPr>
          <p:cNvPr id="18" name="2 Marcador de contenido"/>
          <p:cNvSpPr txBox="1">
            <a:spLocks/>
          </p:cNvSpPr>
          <p:nvPr/>
        </p:nvSpPr>
        <p:spPr>
          <a:xfrm>
            <a:off x="785786" y="3857628"/>
            <a:ext cx="4857784" cy="5000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ü"/>
            </a:pPr>
            <a:r>
              <a:rPr lang="es-ES" sz="1800" dirty="0" smtClean="0"/>
              <a:t>El  diseño de vial  se debe considerar :</a:t>
            </a:r>
            <a:endParaRPr lang="es-EC" dirty="0" smtClean="0"/>
          </a:p>
          <a:p>
            <a:pPr marL="0" indent="0" algn="just">
              <a:buFont typeface="Arial" pitchFamily="34" charset="0"/>
              <a:buNone/>
            </a:pPr>
            <a:endParaRPr lang="es-EC" dirty="0"/>
          </a:p>
        </p:txBody>
      </p:sp>
      <p:sp>
        <p:nvSpPr>
          <p:cNvPr id="20" name="19 CuadroTexto"/>
          <p:cNvSpPr txBox="1"/>
          <p:nvPr/>
        </p:nvSpPr>
        <p:spPr>
          <a:xfrm>
            <a:off x="1785918" y="2571744"/>
            <a:ext cx="1915716" cy="369332"/>
          </a:xfrm>
          <a:prstGeom prst="rect">
            <a:avLst/>
          </a:prstGeom>
          <a:noFill/>
        </p:spPr>
        <p:txBody>
          <a:bodyPr wrap="square" rtlCol="0">
            <a:spAutoFit/>
          </a:bodyPr>
          <a:lstStyle/>
          <a:p>
            <a:r>
              <a:rPr lang="es-EC" dirty="0" smtClean="0"/>
              <a:t>Kilometraje</a:t>
            </a:r>
            <a:endParaRPr lang="es-EC" dirty="0"/>
          </a:p>
        </p:txBody>
      </p:sp>
      <p:sp>
        <p:nvSpPr>
          <p:cNvPr id="22" name="21 CuadroTexto"/>
          <p:cNvSpPr txBox="1"/>
          <p:nvPr/>
        </p:nvSpPr>
        <p:spPr>
          <a:xfrm>
            <a:off x="5352131" y="2564904"/>
            <a:ext cx="2160240" cy="369332"/>
          </a:xfrm>
          <a:prstGeom prst="rect">
            <a:avLst/>
          </a:prstGeom>
          <a:noFill/>
        </p:spPr>
        <p:txBody>
          <a:bodyPr wrap="square" rtlCol="0">
            <a:spAutoFit/>
          </a:bodyPr>
          <a:lstStyle/>
          <a:p>
            <a:r>
              <a:rPr lang="es-EC" dirty="0" smtClean="0"/>
              <a:t>Kilómetro</a:t>
            </a:r>
            <a:endParaRPr lang="es-EC" dirty="0"/>
          </a:p>
        </p:txBody>
      </p:sp>
      <p:sp>
        <p:nvSpPr>
          <p:cNvPr id="23" name="22 CuadroTexto"/>
          <p:cNvSpPr txBox="1"/>
          <p:nvPr/>
        </p:nvSpPr>
        <p:spPr>
          <a:xfrm>
            <a:off x="1785918" y="3000372"/>
            <a:ext cx="1857388" cy="646331"/>
          </a:xfrm>
          <a:prstGeom prst="rect">
            <a:avLst/>
          </a:prstGeom>
          <a:noFill/>
        </p:spPr>
        <p:txBody>
          <a:bodyPr wrap="square" rtlCol="0">
            <a:spAutoFit/>
          </a:bodyPr>
          <a:lstStyle/>
          <a:p>
            <a:r>
              <a:rPr lang="es-EC" dirty="0" smtClean="0"/>
              <a:t>Distancia </a:t>
            </a:r>
          </a:p>
          <a:p>
            <a:r>
              <a:rPr lang="es-EC" dirty="0" smtClean="0"/>
              <a:t>Acumulada</a:t>
            </a:r>
            <a:endParaRPr lang="es-EC" dirty="0"/>
          </a:p>
        </p:txBody>
      </p:sp>
      <p:sp>
        <p:nvSpPr>
          <p:cNvPr id="25" name="24 CuadroTexto"/>
          <p:cNvSpPr txBox="1"/>
          <p:nvPr/>
        </p:nvSpPr>
        <p:spPr>
          <a:xfrm>
            <a:off x="5245779" y="3154489"/>
            <a:ext cx="2160240" cy="369332"/>
          </a:xfrm>
          <a:prstGeom prst="rect">
            <a:avLst/>
          </a:prstGeom>
          <a:noFill/>
        </p:spPr>
        <p:txBody>
          <a:bodyPr wrap="square" rtlCol="0">
            <a:spAutoFit/>
          </a:bodyPr>
          <a:lstStyle/>
          <a:p>
            <a:r>
              <a:rPr lang="es-EC" dirty="0" smtClean="0"/>
              <a:t>“ Dm “ ( Abscisa )</a:t>
            </a:r>
            <a:endParaRPr lang="es-EC" dirty="0"/>
          </a:p>
        </p:txBody>
      </p:sp>
      <p:sp>
        <p:nvSpPr>
          <p:cNvPr id="15" name="2 Marcador de contenido"/>
          <p:cNvSpPr txBox="1">
            <a:spLocks/>
          </p:cNvSpPr>
          <p:nvPr/>
        </p:nvSpPr>
        <p:spPr>
          <a:xfrm>
            <a:off x="839024" y="1500174"/>
            <a:ext cx="5518926" cy="4474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ü"/>
            </a:pPr>
            <a:r>
              <a:rPr lang="es-EC" sz="1800" dirty="0" smtClean="0"/>
              <a:t>Para el caso de la Norma NEVI-12 </a:t>
            </a:r>
            <a:endParaRPr lang="es-EC" sz="1800" dirty="0"/>
          </a:p>
        </p:txBody>
      </p:sp>
      <p:sp>
        <p:nvSpPr>
          <p:cNvPr id="16" name="15 CuadroTexto"/>
          <p:cNvSpPr txBox="1"/>
          <p:nvPr/>
        </p:nvSpPr>
        <p:spPr>
          <a:xfrm>
            <a:off x="1785918" y="2071678"/>
            <a:ext cx="1571636" cy="369332"/>
          </a:xfrm>
          <a:prstGeom prst="rect">
            <a:avLst/>
          </a:prstGeom>
          <a:noFill/>
        </p:spPr>
        <p:txBody>
          <a:bodyPr wrap="square" rtlCol="0">
            <a:spAutoFit/>
          </a:bodyPr>
          <a:lstStyle/>
          <a:p>
            <a:r>
              <a:rPr lang="es-EC" b="1" dirty="0" smtClean="0"/>
              <a:t>CONCEPTO</a:t>
            </a:r>
            <a:endParaRPr lang="es-EC" b="1" dirty="0"/>
          </a:p>
        </p:txBody>
      </p:sp>
      <p:sp>
        <p:nvSpPr>
          <p:cNvPr id="29" name="28 CuadroTexto"/>
          <p:cNvSpPr txBox="1"/>
          <p:nvPr/>
        </p:nvSpPr>
        <p:spPr>
          <a:xfrm>
            <a:off x="5429256" y="2071678"/>
            <a:ext cx="1571636" cy="369332"/>
          </a:xfrm>
          <a:prstGeom prst="rect">
            <a:avLst/>
          </a:prstGeom>
          <a:noFill/>
        </p:spPr>
        <p:txBody>
          <a:bodyPr wrap="square" rtlCol="0">
            <a:spAutoFit/>
          </a:bodyPr>
          <a:lstStyle/>
          <a:p>
            <a:r>
              <a:rPr lang="es-EC" b="1" dirty="0" smtClean="0"/>
              <a:t>UNIDAD</a:t>
            </a:r>
            <a:endParaRPr lang="es-EC" b="1" dirty="0"/>
          </a:p>
        </p:txBody>
      </p:sp>
      <p:sp>
        <p:nvSpPr>
          <p:cNvPr id="39" name="38 Flecha derecha"/>
          <p:cNvSpPr/>
          <p:nvPr/>
        </p:nvSpPr>
        <p:spPr>
          <a:xfrm>
            <a:off x="3428992" y="2571744"/>
            <a:ext cx="1714512" cy="35719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0" name="39 Flecha derecha"/>
          <p:cNvSpPr/>
          <p:nvPr/>
        </p:nvSpPr>
        <p:spPr>
          <a:xfrm>
            <a:off x="3428992" y="3143248"/>
            <a:ext cx="1714512" cy="35719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1" name="2 Marcador de contenido"/>
          <p:cNvSpPr txBox="1">
            <a:spLocks/>
          </p:cNvSpPr>
          <p:nvPr/>
        </p:nvSpPr>
        <p:spPr>
          <a:xfrm>
            <a:off x="1928794" y="4429132"/>
            <a:ext cx="6357982" cy="150019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v"/>
            </a:pPr>
            <a:r>
              <a:rPr lang="es-ES" sz="1800" dirty="0" smtClean="0"/>
              <a:t>Radios de Giro en Curvas  Horizontales.</a:t>
            </a:r>
          </a:p>
          <a:p>
            <a:pPr algn="just">
              <a:buFont typeface="Wingdings" pitchFamily="2" charset="2"/>
              <a:buChar char="v"/>
            </a:pPr>
            <a:r>
              <a:rPr lang="es-ES" sz="1800" dirty="0" smtClean="0"/>
              <a:t>Curvas Verticales.</a:t>
            </a:r>
          </a:p>
          <a:p>
            <a:pPr algn="just">
              <a:buFont typeface="Wingdings" pitchFamily="2" charset="2"/>
              <a:buChar char="v"/>
            </a:pPr>
            <a:r>
              <a:rPr lang="es-ES" sz="1800" dirty="0" smtClean="0"/>
              <a:t>Espesor de la capa de pavimento a fin de mantener un nivel de servicio aceptable, por su período de diseño.</a:t>
            </a:r>
          </a:p>
          <a:p>
            <a:pPr algn="just">
              <a:buFont typeface="Wingdings" pitchFamily="2" charset="2"/>
              <a:buChar char="v"/>
            </a:pPr>
            <a:endParaRPr lang="es-ES" sz="1800" dirty="0" smtClean="0"/>
          </a:p>
          <a:p>
            <a:pPr algn="just">
              <a:buFont typeface="Wingdings" pitchFamily="2" charset="2"/>
              <a:buChar char="v"/>
            </a:pPr>
            <a:endParaRPr lang="es-EC" dirty="0" smtClean="0"/>
          </a:p>
          <a:p>
            <a:pPr marL="0" indent="0" algn="just">
              <a:buFont typeface="Wingdings" pitchFamily="2" charset="2"/>
              <a:buChar char="v"/>
            </a:pPr>
            <a:endParaRPr lang="es-EC" dirty="0"/>
          </a:p>
        </p:txBody>
      </p:sp>
    </p:spTree>
    <p:extLst>
      <p:ext uri="{BB962C8B-B14F-4D97-AF65-F5344CB8AC3E}">
        <p14:creationId xmlns="" xmlns:p14="http://schemas.microsoft.com/office/powerpoint/2010/main" val="124307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16" presetClass="entr" presetSubtype="21"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16" presetClass="entr" presetSubtype="21"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barn(inVertical)">
                                      <p:cBhvr>
                                        <p:cTn id="5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18" grpId="0"/>
      <p:bldP spid="20" grpId="0"/>
      <p:bldP spid="22" grpId="0"/>
      <p:bldP spid="23" grpId="0"/>
      <p:bldP spid="25" grpId="0"/>
      <p:bldP spid="15" grpId="0"/>
      <p:bldP spid="16" grpId="0"/>
      <p:bldP spid="29" grpId="0"/>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467544" y="357166"/>
            <a:ext cx="3247200" cy="57606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PAVIMENTO FLEXIBLE</a:t>
            </a:r>
            <a:endParaRPr lang="es-EC" sz="2500" dirty="0">
              <a:solidFill>
                <a:srgbClr val="C00000"/>
              </a:solidFill>
            </a:endParaRPr>
          </a:p>
        </p:txBody>
      </p:sp>
      <p:sp>
        <p:nvSpPr>
          <p:cNvPr id="157698" name="Rectangle 2"/>
          <p:cNvSpPr>
            <a:spLocks noChangeArrowheads="1"/>
          </p:cNvSpPr>
          <p:nvPr/>
        </p:nvSpPr>
        <p:spPr bwMode="auto">
          <a:xfrm>
            <a:off x="571472" y="1071546"/>
            <a:ext cx="3500462"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CBR</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lang="es-EC" sz="20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9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9747" name="Rectangle 3"/>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597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9750" name="Rectangle 6"/>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9753" name="Rectangle 9"/>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21 CuadroTexto"/>
          <p:cNvSpPr txBox="1"/>
          <p:nvPr/>
        </p:nvSpPr>
        <p:spPr>
          <a:xfrm>
            <a:off x="571472" y="1500174"/>
            <a:ext cx="7572428" cy="646331"/>
          </a:xfrm>
          <a:prstGeom prst="rect">
            <a:avLst/>
          </a:prstGeom>
          <a:noFill/>
        </p:spPr>
        <p:txBody>
          <a:bodyPr wrap="square" rtlCol="0">
            <a:spAutoFit/>
          </a:bodyPr>
          <a:lstStyle/>
          <a:p>
            <a:pPr algn="just">
              <a:buFont typeface="Wingdings" pitchFamily="2" charset="2"/>
              <a:buChar char="ü"/>
            </a:pPr>
            <a:r>
              <a:rPr lang="es-EC" dirty="0" smtClean="0"/>
              <a:t> Los valores obtenidos en los ensayos se presentan a continuación :</a:t>
            </a:r>
            <a:endParaRPr lang="es-EC" b="1" dirty="0"/>
          </a:p>
        </p:txBody>
      </p:sp>
      <p:graphicFrame>
        <p:nvGraphicFramePr>
          <p:cNvPr id="16" name="15 Tabla"/>
          <p:cNvGraphicFramePr>
            <a:graphicFrameLocks noGrp="1"/>
          </p:cNvGraphicFramePr>
          <p:nvPr/>
        </p:nvGraphicFramePr>
        <p:xfrm>
          <a:off x="2071670" y="2214554"/>
          <a:ext cx="4704080" cy="1472184"/>
        </p:xfrm>
        <a:graphic>
          <a:graphicData uri="http://schemas.openxmlformats.org/drawingml/2006/table">
            <a:tbl>
              <a:tblPr/>
              <a:tblGrid>
                <a:gridCol w="563880"/>
                <a:gridCol w="1788160"/>
                <a:gridCol w="1176020"/>
                <a:gridCol w="1176020"/>
              </a:tblGrid>
              <a:tr h="0">
                <a:tc>
                  <a:txBody>
                    <a:bodyPr/>
                    <a:lstStyle/>
                    <a:p>
                      <a:pPr algn="ctr">
                        <a:lnSpc>
                          <a:spcPct val="115000"/>
                        </a:lnSpc>
                        <a:spcAft>
                          <a:spcPts val="0"/>
                        </a:spcAft>
                      </a:pPr>
                      <a:r>
                        <a:rPr lang="es-EC" sz="1200" b="1">
                          <a:solidFill>
                            <a:srgbClr val="000000"/>
                          </a:solidFill>
                          <a:latin typeface="Times New Roman"/>
                          <a:ea typeface="Calibri"/>
                          <a:cs typeface="Times New Roman"/>
                        </a:rPr>
                        <a:t>ORD</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Times New Roman"/>
                          <a:ea typeface="Calibri"/>
                          <a:cs typeface="Times New Roman"/>
                        </a:rPr>
                        <a:t>ABSISA</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Times New Roman"/>
                          <a:ea typeface="Calibri"/>
                          <a:cs typeface="Times New Roman"/>
                        </a:rPr>
                        <a:t>PORCENTAJE</a:t>
                      </a:r>
                      <a:endParaRPr lang="es-EC" sz="1100">
                        <a:solidFill>
                          <a:srgbClr val="365F91"/>
                        </a:solidFill>
                        <a:latin typeface="Calibri"/>
                        <a:ea typeface="Calibri"/>
                        <a:cs typeface="Times New Roman"/>
                      </a:endParaRPr>
                    </a:p>
                    <a:p>
                      <a:pPr algn="ctr">
                        <a:lnSpc>
                          <a:spcPct val="115000"/>
                        </a:lnSpc>
                        <a:spcAft>
                          <a:spcPts val="0"/>
                        </a:spcAft>
                      </a:pPr>
                      <a:r>
                        <a:rPr lang="es-EC" sz="1200" b="1">
                          <a:solidFill>
                            <a:srgbClr val="000000"/>
                          </a:solidFill>
                          <a:latin typeface="Times New Roman"/>
                          <a:ea typeface="Calibri"/>
                          <a:cs typeface="Times New Roman"/>
                        </a:rPr>
                        <a:t>DEL ENSAYO</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Times New Roman"/>
                          <a:ea typeface="Calibri"/>
                          <a:cs typeface="Times New Roman"/>
                        </a:rPr>
                        <a:t>VALOR CBR</a:t>
                      </a:r>
                      <a:endParaRPr lang="es-EC" sz="1100">
                        <a:solidFill>
                          <a:srgbClr val="365F91"/>
                        </a:solidFill>
                        <a:latin typeface="Calibri"/>
                        <a:ea typeface="Calibri"/>
                        <a:cs typeface="Times New Roman"/>
                      </a:endParaRPr>
                    </a:p>
                    <a:p>
                      <a:pPr algn="ctr">
                        <a:lnSpc>
                          <a:spcPct val="115000"/>
                        </a:lnSpc>
                        <a:spcAft>
                          <a:spcPts val="0"/>
                        </a:spcAft>
                      </a:pPr>
                      <a:r>
                        <a:rPr lang="es-EC" sz="1200" b="1">
                          <a:solidFill>
                            <a:srgbClr val="000000"/>
                          </a:solidFill>
                          <a:latin typeface="Times New Roman"/>
                          <a:ea typeface="Calibri"/>
                          <a:cs typeface="Times New Roman"/>
                        </a:rPr>
                        <a:t>OBTENIDO</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0">
                <a:tc>
                  <a:txBody>
                    <a:bodyPr/>
                    <a:lstStyle/>
                    <a:p>
                      <a:pPr algn="ctr">
                        <a:lnSpc>
                          <a:spcPct val="115000"/>
                        </a:lnSpc>
                        <a:spcAft>
                          <a:spcPts val="0"/>
                        </a:spcAft>
                      </a:pPr>
                      <a:r>
                        <a:rPr lang="es-EC" sz="1200" b="1">
                          <a:solidFill>
                            <a:srgbClr val="000000"/>
                          </a:solidFill>
                          <a:latin typeface="Times New Roman"/>
                          <a:ea typeface="Calibri"/>
                          <a:cs typeface="Times New Roman"/>
                        </a:rPr>
                        <a:t>1</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Km 0+300</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95 %</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7.6 %</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0">
                <a:tc>
                  <a:txBody>
                    <a:bodyPr/>
                    <a:lstStyle/>
                    <a:p>
                      <a:pPr algn="ctr">
                        <a:lnSpc>
                          <a:spcPct val="115000"/>
                        </a:lnSpc>
                        <a:spcAft>
                          <a:spcPts val="0"/>
                        </a:spcAft>
                      </a:pPr>
                      <a:r>
                        <a:rPr lang="es-EC" sz="1200" b="1">
                          <a:solidFill>
                            <a:srgbClr val="000000"/>
                          </a:solidFill>
                          <a:latin typeface="Times New Roman"/>
                          <a:ea typeface="Calibri"/>
                          <a:cs typeface="Times New Roman"/>
                        </a:rPr>
                        <a:t>2</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Km 0+900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95 %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1.9 %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0">
                <a:tc>
                  <a:txBody>
                    <a:bodyPr/>
                    <a:lstStyle/>
                    <a:p>
                      <a:pPr algn="ctr">
                        <a:lnSpc>
                          <a:spcPct val="115000"/>
                        </a:lnSpc>
                        <a:spcAft>
                          <a:spcPts val="0"/>
                        </a:spcAft>
                      </a:pPr>
                      <a:r>
                        <a:rPr lang="es-EC" sz="1200" b="1">
                          <a:solidFill>
                            <a:srgbClr val="000000"/>
                          </a:solidFill>
                          <a:latin typeface="Times New Roman"/>
                          <a:ea typeface="Calibri"/>
                          <a:cs typeface="Times New Roman"/>
                        </a:rPr>
                        <a:t>3</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Km 2+800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95 %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2.3 %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0">
                <a:tc>
                  <a:txBody>
                    <a:bodyPr/>
                    <a:lstStyle/>
                    <a:p>
                      <a:pPr algn="ctr">
                        <a:lnSpc>
                          <a:spcPct val="115000"/>
                        </a:lnSpc>
                        <a:spcAft>
                          <a:spcPts val="0"/>
                        </a:spcAft>
                      </a:pPr>
                      <a:r>
                        <a:rPr lang="es-EC" sz="1200" b="1">
                          <a:solidFill>
                            <a:srgbClr val="000000"/>
                          </a:solidFill>
                          <a:latin typeface="Times New Roman"/>
                          <a:ea typeface="Calibri"/>
                          <a:cs typeface="Times New Roman"/>
                        </a:rPr>
                        <a:t>4</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Km 4+500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95 %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2.4 %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0">
                <a:tc>
                  <a:txBody>
                    <a:bodyPr/>
                    <a:lstStyle/>
                    <a:p>
                      <a:pPr algn="ctr">
                        <a:lnSpc>
                          <a:spcPct val="115000"/>
                        </a:lnSpc>
                        <a:spcAft>
                          <a:spcPts val="0"/>
                        </a:spcAft>
                      </a:pPr>
                      <a:r>
                        <a:rPr lang="es-EC" sz="1200" b="1">
                          <a:solidFill>
                            <a:srgbClr val="000000"/>
                          </a:solidFill>
                          <a:latin typeface="Times New Roman"/>
                          <a:ea typeface="Calibri"/>
                          <a:cs typeface="Times New Roman"/>
                        </a:rPr>
                        <a:t>5</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Km 6+200</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95 %</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200" dirty="0">
                          <a:solidFill>
                            <a:srgbClr val="000000"/>
                          </a:solidFill>
                          <a:latin typeface="Times New Roman"/>
                          <a:ea typeface="Calibri"/>
                          <a:cs typeface="Times New Roman"/>
                        </a:rPr>
                        <a:t>1.7 %</a:t>
                      </a:r>
                      <a:endParaRPr lang="es-EC" sz="1100" dirty="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17" name="16 CuadroTexto"/>
          <p:cNvSpPr txBox="1"/>
          <p:nvPr/>
        </p:nvSpPr>
        <p:spPr>
          <a:xfrm>
            <a:off x="785786" y="4143380"/>
            <a:ext cx="7358114" cy="646331"/>
          </a:xfrm>
          <a:prstGeom prst="rect">
            <a:avLst/>
          </a:prstGeom>
          <a:noFill/>
        </p:spPr>
        <p:txBody>
          <a:bodyPr wrap="square" rtlCol="0">
            <a:spAutoFit/>
          </a:bodyPr>
          <a:lstStyle/>
          <a:p>
            <a:pPr algn="just">
              <a:buFont typeface="Wingdings" pitchFamily="2" charset="2"/>
              <a:buChar char="ü"/>
            </a:pPr>
            <a:r>
              <a:rPr lang="es-EC" dirty="0" smtClean="0"/>
              <a:t> Se debe subir el valor del CBR para aplicar el método AASHTO.  </a:t>
            </a:r>
            <a:endParaRPr lang="es-EC" b="1" dirty="0"/>
          </a:p>
        </p:txBody>
      </p:sp>
      <p:sp>
        <p:nvSpPr>
          <p:cNvPr id="19" name="18 CuadroTexto"/>
          <p:cNvSpPr txBox="1"/>
          <p:nvPr/>
        </p:nvSpPr>
        <p:spPr>
          <a:xfrm>
            <a:off x="1500166" y="4929198"/>
            <a:ext cx="3286148" cy="369332"/>
          </a:xfrm>
          <a:prstGeom prst="rect">
            <a:avLst/>
          </a:prstGeom>
          <a:noFill/>
        </p:spPr>
        <p:txBody>
          <a:bodyPr wrap="square" rtlCol="0">
            <a:spAutoFit/>
          </a:bodyPr>
          <a:lstStyle/>
          <a:p>
            <a:pPr algn="just">
              <a:buFont typeface="Wingdings" pitchFamily="2" charset="2"/>
              <a:buChar char="ü"/>
            </a:pPr>
            <a:r>
              <a:rPr lang="es-EC" dirty="0" smtClean="0"/>
              <a:t> Estabilización de Capas</a:t>
            </a:r>
            <a:endParaRPr lang="es-EC" b="1" dirty="0"/>
          </a:p>
        </p:txBody>
      </p:sp>
      <p:sp>
        <p:nvSpPr>
          <p:cNvPr id="20" name="19 CuadroTexto"/>
          <p:cNvSpPr txBox="1"/>
          <p:nvPr/>
        </p:nvSpPr>
        <p:spPr>
          <a:xfrm>
            <a:off x="1500166" y="5417122"/>
            <a:ext cx="4643470" cy="369332"/>
          </a:xfrm>
          <a:prstGeom prst="rect">
            <a:avLst/>
          </a:prstGeom>
          <a:noFill/>
        </p:spPr>
        <p:txBody>
          <a:bodyPr wrap="square" rtlCol="0">
            <a:spAutoFit/>
          </a:bodyPr>
          <a:lstStyle/>
          <a:p>
            <a:pPr algn="just">
              <a:buFont typeface="Wingdings" pitchFamily="2" charset="2"/>
              <a:buChar char="ü"/>
            </a:pPr>
            <a:r>
              <a:rPr lang="es-EC" dirty="0" smtClean="0"/>
              <a:t> Colocación de Material Granular.</a:t>
            </a:r>
            <a:endParaRPr lang="es-EC"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467544" y="357166"/>
            <a:ext cx="3247200" cy="57606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PAVIMENTO FLEXIBLE</a:t>
            </a:r>
            <a:endParaRPr lang="es-EC" sz="2500" dirty="0">
              <a:solidFill>
                <a:srgbClr val="C00000"/>
              </a:solidFill>
            </a:endParaRPr>
          </a:p>
        </p:txBody>
      </p:sp>
      <p:sp>
        <p:nvSpPr>
          <p:cNvPr id="157698" name="Rectangle 2"/>
          <p:cNvSpPr>
            <a:spLocks noChangeArrowheads="1"/>
          </p:cNvSpPr>
          <p:nvPr/>
        </p:nvSpPr>
        <p:spPr bwMode="auto">
          <a:xfrm>
            <a:off x="571472" y="1071546"/>
            <a:ext cx="5143536"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Método</a:t>
            </a:r>
            <a:r>
              <a:rPr kumimoji="0" lang="es-EC" sz="20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PCA ( Portland </a:t>
            </a:r>
            <a:r>
              <a:rPr kumimoji="0" lang="es-EC" sz="2000" b="1"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Cement</a:t>
            </a:r>
            <a:r>
              <a:rPr kumimoji="0" lang="es-EC" sz="20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s-EC" sz="2000" b="1"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Association</a:t>
            </a:r>
            <a:r>
              <a:rPr kumimoji="0" lang="es-EC" sz="20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endParaRPr kumimoji="0" lang="es-EC"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lang="es-EC" sz="20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9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9747" name="Rectangle 3"/>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597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9750" name="Rectangle 6"/>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9753" name="Rectangle 9"/>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25 CuadroTexto"/>
          <p:cNvSpPr txBox="1"/>
          <p:nvPr/>
        </p:nvSpPr>
        <p:spPr>
          <a:xfrm>
            <a:off x="714348" y="1714488"/>
            <a:ext cx="7572428" cy="369332"/>
          </a:xfrm>
          <a:prstGeom prst="rect">
            <a:avLst/>
          </a:prstGeom>
          <a:noFill/>
        </p:spPr>
        <p:txBody>
          <a:bodyPr wrap="square" rtlCol="0">
            <a:spAutoFit/>
          </a:bodyPr>
          <a:lstStyle/>
          <a:p>
            <a:pPr algn="just">
              <a:buFont typeface="Wingdings" pitchFamily="2" charset="2"/>
              <a:buChar char="ü"/>
            </a:pPr>
            <a:r>
              <a:rPr lang="es-EC" b="1" dirty="0" smtClean="0"/>
              <a:t> K = </a:t>
            </a:r>
            <a:r>
              <a:rPr lang="es-EC" dirty="0" smtClean="0"/>
              <a:t>Módulo de </a:t>
            </a:r>
            <a:r>
              <a:rPr lang="es-EC" dirty="0" err="1" smtClean="0"/>
              <a:t>Westergard</a:t>
            </a:r>
            <a:endParaRPr lang="es-EC" dirty="0"/>
          </a:p>
        </p:txBody>
      </p:sp>
      <p:sp>
        <p:nvSpPr>
          <p:cNvPr id="27" name="26 CuadroTexto"/>
          <p:cNvSpPr txBox="1"/>
          <p:nvPr/>
        </p:nvSpPr>
        <p:spPr>
          <a:xfrm>
            <a:off x="642910" y="2285992"/>
            <a:ext cx="7572428" cy="646331"/>
          </a:xfrm>
          <a:prstGeom prst="rect">
            <a:avLst/>
          </a:prstGeom>
          <a:noFill/>
        </p:spPr>
        <p:txBody>
          <a:bodyPr wrap="square" rtlCol="0">
            <a:spAutoFit/>
          </a:bodyPr>
          <a:lstStyle/>
          <a:p>
            <a:pPr algn="just">
              <a:buFont typeface="Wingdings" pitchFamily="2" charset="2"/>
              <a:buChar char="ü"/>
            </a:pPr>
            <a:r>
              <a:rPr lang="es-EC" dirty="0" smtClean="0"/>
              <a:t>  Si se coloca 300 mm de material Granular el valor de K sube a 52 y por ende el CBR sube a10 %</a:t>
            </a:r>
            <a:endParaRPr lang="es-EC" dirty="0"/>
          </a:p>
        </p:txBody>
      </p:sp>
      <p:pic>
        <p:nvPicPr>
          <p:cNvPr id="28" name="27 Imagen"/>
          <p:cNvPicPr/>
          <p:nvPr/>
        </p:nvPicPr>
        <p:blipFill>
          <a:blip r:embed="rId2"/>
          <a:srcRect/>
          <a:stretch>
            <a:fillRect/>
          </a:stretch>
        </p:blipFill>
        <p:spPr bwMode="auto">
          <a:xfrm>
            <a:off x="642910" y="3071810"/>
            <a:ext cx="4214842" cy="2928958"/>
          </a:xfrm>
          <a:prstGeom prst="rect">
            <a:avLst/>
          </a:prstGeom>
          <a:noFill/>
          <a:ln w="9525">
            <a:noFill/>
            <a:miter lim="800000"/>
            <a:headEnd/>
            <a:tailEnd/>
          </a:ln>
        </p:spPr>
      </p:pic>
      <p:pic>
        <p:nvPicPr>
          <p:cNvPr id="166913" name="Picture 1"/>
          <p:cNvPicPr>
            <a:picLocks noChangeAspect="1" noChangeArrowheads="1"/>
          </p:cNvPicPr>
          <p:nvPr/>
        </p:nvPicPr>
        <p:blipFill>
          <a:blip r:embed="rId3"/>
          <a:srcRect/>
          <a:stretch>
            <a:fillRect/>
          </a:stretch>
        </p:blipFill>
        <p:spPr bwMode="auto">
          <a:xfrm>
            <a:off x="5072066" y="2786058"/>
            <a:ext cx="3152801" cy="1662115"/>
          </a:xfrm>
          <a:prstGeom prst="rect">
            <a:avLst/>
          </a:prstGeom>
          <a:noFill/>
          <a:ln w="9525">
            <a:noFill/>
            <a:miter lim="800000"/>
            <a:headEnd/>
            <a:tailEnd/>
          </a:ln>
          <a:effectLst/>
        </p:spPr>
      </p:pic>
      <p:pic>
        <p:nvPicPr>
          <p:cNvPr id="166914" name="Picture 2"/>
          <p:cNvPicPr>
            <a:picLocks noChangeAspect="1" noChangeArrowheads="1"/>
          </p:cNvPicPr>
          <p:nvPr/>
        </p:nvPicPr>
        <p:blipFill>
          <a:blip r:embed="rId4"/>
          <a:srcRect/>
          <a:stretch>
            <a:fillRect/>
          </a:stretch>
        </p:blipFill>
        <p:spPr bwMode="auto">
          <a:xfrm>
            <a:off x="5214942" y="4572008"/>
            <a:ext cx="2486025" cy="504825"/>
          </a:xfrm>
          <a:prstGeom prst="rect">
            <a:avLst/>
          </a:prstGeom>
          <a:noFill/>
          <a:ln w="9525">
            <a:noFill/>
            <a:miter lim="800000"/>
            <a:headEnd/>
            <a:tailEnd/>
          </a:ln>
          <a:effectLst/>
        </p:spPr>
      </p:pic>
      <p:pic>
        <p:nvPicPr>
          <p:cNvPr id="166915" name="Picture 3"/>
          <p:cNvPicPr>
            <a:picLocks noChangeAspect="1" noChangeArrowheads="1"/>
          </p:cNvPicPr>
          <p:nvPr/>
        </p:nvPicPr>
        <p:blipFill>
          <a:blip r:embed="rId5"/>
          <a:srcRect/>
          <a:stretch>
            <a:fillRect/>
          </a:stretch>
        </p:blipFill>
        <p:spPr bwMode="auto">
          <a:xfrm>
            <a:off x="5324497" y="5334017"/>
            <a:ext cx="2390775" cy="5238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467544" y="357166"/>
            <a:ext cx="3247200" cy="57606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PAVIMENTO FLEXIBLE</a:t>
            </a:r>
            <a:endParaRPr lang="es-EC" sz="2500" dirty="0">
              <a:solidFill>
                <a:srgbClr val="C00000"/>
              </a:solidFill>
            </a:endParaRPr>
          </a:p>
        </p:txBody>
      </p:sp>
      <p:sp>
        <p:nvSpPr>
          <p:cNvPr id="157698" name="Rectangle 2"/>
          <p:cNvSpPr>
            <a:spLocks noChangeArrowheads="1"/>
          </p:cNvSpPr>
          <p:nvPr/>
        </p:nvSpPr>
        <p:spPr bwMode="auto">
          <a:xfrm>
            <a:off x="571472" y="1071546"/>
            <a:ext cx="5143536"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Método</a:t>
            </a:r>
            <a:r>
              <a:rPr kumimoji="0" lang="es-EC" sz="20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PCA ( Portland </a:t>
            </a:r>
            <a:r>
              <a:rPr kumimoji="0" lang="es-EC" sz="2000" b="1"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Cement</a:t>
            </a:r>
            <a:r>
              <a:rPr kumimoji="0" lang="es-EC" sz="20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s-EC" sz="2000" b="1"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Association</a:t>
            </a:r>
            <a:r>
              <a:rPr kumimoji="0" lang="es-EC" sz="20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endParaRPr kumimoji="0" lang="es-EC"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lang="es-EC" sz="20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9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9747" name="Rectangle 3"/>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597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9750" name="Rectangle 6"/>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9753" name="Rectangle 9"/>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7" name="16 Tabla"/>
          <p:cNvGraphicFramePr>
            <a:graphicFrameLocks noGrp="1"/>
          </p:cNvGraphicFramePr>
          <p:nvPr/>
        </p:nvGraphicFramePr>
        <p:xfrm>
          <a:off x="1071538" y="2285992"/>
          <a:ext cx="4357717" cy="3160981"/>
        </p:xfrm>
        <a:graphic>
          <a:graphicData uri="http://schemas.openxmlformats.org/drawingml/2006/table">
            <a:tbl>
              <a:tblPr/>
              <a:tblGrid>
                <a:gridCol w="642942"/>
                <a:gridCol w="1412688"/>
                <a:gridCol w="1155268"/>
                <a:gridCol w="1146819"/>
              </a:tblGrid>
              <a:tr h="702440">
                <a:tc>
                  <a:txBody>
                    <a:bodyPr/>
                    <a:lstStyle/>
                    <a:p>
                      <a:pPr algn="ctr">
                        <a:lnSpc>
                          <a:spcPct val="115000"/>
                        </a:lnSpc>
                        <a:spcAft>
                          <a:spcPts val="0"/>
                        </a:spcAft>
                      </a:pPr>
                      <a:r>
                        <a:rPr lang="es-EC" sz="1200" b="1" dirty="0">
                          <a:solidFill>
                            <a:srgbClr val="000000"/>
                          </a:solidFill>
                          <a:latin typeface="Times New Roman"/>
                          <a:ea typeface="Times New Roman"/>
                          <a:cs typeface="Times New Roman"/>
                        </a:rPr>
                        <a:t>ORD</a:t>
                      </a:r>
                      <a:endParaRPr lang="es-EC" sz="1100" dirty="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b="1" dirty="0">
                          <a:solidFill>
                            <a:srgbClr val="000000"/>
                          </a:solidFill>
                          <a:latin typeface="Times New Roman"/>
                          <a:ea typeface="Times New Roman"/>
                          <a:cs typeface="Times New Roman"/>
                        </a:rPr>
                        <a:t>VALOR CBR </a:t>
                      </a:r>
                      <a:endParaRPr lang="es-EC" sz="1200" b="1" dirty="0" smtClean="0">
                        <a:solidFill>
                          <a:srgbClr val="000000"/>
                        </a:solidFill>
                        <a:latin typeface="Times New Roman"/>
                        <a:ea typeface="Times New Roman"/>
                        <a:cs typeface="Times New Roman"/>
                      </a:endParaRPr>
                    </a:p>
                    <a:p>
                      <a:pPr algn="ctr">
                        <a:lnSpc>
                          <a:spcPct val="115000"/>
                        </a:lnSpc>
                        <a:spcAft>
                          <a:spcPts val="0"/>
                        </a:spcAft>
                      </a:pPr>
                      <a:r>
                        <a:rPr lang="es-EC" sz="1200" b="1" dirty="0" smtClean="0">
                          <a:solidFill>
                            <a:srgbClr val="000000"/>
                          </a:solidFill>
                          <a:latin typeface="Times New Roman"/>
                          <a:ea typeface="Times New Roman"/>
                          <a:cs typeface="Times New Roman"/>
                        </a:rPr>
                        <a:t>( </a:t>
                      </a:r>
                      <a:r>
                        <a:rPr lang="es-EC" sz="1200" b="1" dirty="0">
                          <a:solidFill>
                            <a:srgbClr val="000000"/>
                          </a:solidFill>
                          <a:latin typeface="Times New Roman"/>
                          <a:ea typeface="Times New Roman"/>
                          <a:cs typeface="Times New Roman"/>
                        </a:rPr>
                        <a:t>Inicial )</a:t>
                      </a:r>
                      <a:endParaRPr lang="es-EC" sz="1100" dirty="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b="1" dirty="0" smtClean="0">
                          <a:solidFill>
                            <a:srgbClr val="000000"/>
                          </a:solidFill>
                          <a:latin typeface="Times New Roman"/>
                          <a:ea typeface="Times New Roman"/>
                          <a:cs typeface="Times New Roman"/>
                        </a:rPr>
                        <a:t>CBR</a:t>
                      </a:r>
                    </a:p>
                    <a:p>
                      <a:pPr algn="ctr">
                        <a:lnSpc>
                          <a:spcPct val="115000"/>
                        </a:lnSpc>
                        <a:spcAft>
                          <a:spcPts val="0"/>
                        </a:spcAft>
                      </a:pPr>
                      <a:r>
                        <a:rPr lang="es-EC" sz="1200" b="1" dirty="0" smtClean="0">
                          <a:solidFill>
                            <a:srgbClr val="000000"/>
                          </a:solidFill>
                          <a:latin typeface="Times New Roman"/>
                          <a:ea typeface="Times New Roman"/>
                          <a:cs typeface="Times New Roman"/>
                        </a:rPr>
                        <a:t> </a:t>
                      </a:r>
                      <a:r>
                        <a:rPr lang="es-EC" sz="1200" b="1" dirty="0">
                          <a:solidFill>
                            <a:srgbClr val="000000"/>
                          </a:solidFill>
                          <a:latin typeface="Times New Roman"/>
                          <a:ea typeface="Times New Roman"/>
                          <a:cs typeface="Times New Roman"/>
                        </a:rPr>
                        <a:t>( Aumentado )</a:t>
                      </a:r>
                      <a:endParaRPr lang="es-EC" sz="1100" dirty="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Times New Roman"/>
                          <a:ea typeface="Times New Roman"/>
                          <a:cs typeface="Times New Roman"/>
                        </a:rPr>
                        <a:t>Espesor Material Granular</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053661">
                <a:tc>
                  <a:txBody>
                    <a:bodyPr/>
                    <a:lstStyle/>
                    <a:p>
                      <a:pPr algn="ctr">
                        <a:lnSpc>
                          <a:spcPct val="115000"/>
                        </a:lnSpc>
                        <a:spcAft>
                          <a:spcPts val="0"/>
                        </a:spcAft>
                      </a:pPr>
                      <a:r>
                        <a:rPr lang="es-EC" sz="1200" b="1">
                          <a:solidFill>
                            <a:srgbClr val="000000"/>
                          </a:solidFill>
                          <a:latin typeface="Times New Roman"/>
                          <a:ea typeface="Times New Roman"/>
                          <a:cs typeface="Times New Roman"/>
                        </a:rPr>
                        <a:t>1</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Times New Roman"/>
                          <a:cs typeface="Times New Roman"/>
                        </a:rPr>
                        <a:t>1.7 %</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just">
                        <a:lnSpc>
                          <a:spcPct val="115000"/>
                        </a:lnSpc>
                        <a:spcAft>
                          <a:spcPts val="0"/>
                        </a:spcAft>
                      </a:pPr>
                      <a:endParaRPr lang="es-EC" sz="1200" dirty="0">
                        <a:solidFill>
                          <a:srgbClr val="000000"/>
                        </a:solidFill>
                        <a:latin typeface="Times New Roman"/>
                        <a:ea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Times New Roman"/>
                          <a:cs typeface="Times New Roman"/>
                        </a:rPr>
                        <a:t> Valor inicial recomendado método PCA 300 mm</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351220">
                <a:tc>
                  <a:txBody>
                    <a:bodyPr/>
                    <a:lstStyle/>
                    <a:p>
                      <a:pPr algn="ctr">
                        <a:lnSpc>
                          <a:spcPct val="115000"/>
                        </a:lnSpc>
                        <a:spcAft>
                          <a:spcPts val="0"/>
                        </a:spcAft>
                      </a:pPr>
                      <a:r>
                        <a:rPr lang="es-EC" sz="1200" b="1">
                          <a:solidFill>
                            <a:srgbClr val="000000"/>
                          </a:solidFill>
                          <a:latin typeface="Times New Roman"/>
                          <a:ea typeface="Times New Roman"/>
                          <a:cs typeface="Times New Roman"/>
                        </a:rPr>
                        <a:t>2</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endParaRPr lang="es-EC" sz="1200">
                        <a:solidFill>
                          <a:srgbClr val="000000"/>
                        </a:solidFill>
                        <a:latin typeface="Times New Roman"/>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Times New Roman"/>
                          <a:cs typeface="Times New Roman"/>
                        </a:rPr>
                        <a:t>6.6 %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Times New Roman"/>
                          <a:cs typeface="Times New Roman"/>
                        </a:rPr>
                        <a:t>600 mm</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351220">
                <a:tc>
                  <a:txBody>
                    <a:bodyPr/>
                    <a:lstStyle/>
                    <a:p>
                      <a:pPr algn="ctr">
                        <a:lnSpc>
                          <a:spcPct val="115000"/>
                        </a:lnSpc>
                        <a:spcAft>
                          <a:spcPts val="0"/>
                        </a:spcAft>
                      </a:pPr>
                      <a:r>
                        <a:rPr lang="es-EC" sz="1200" b="1">
                          <a:solidFill>
                            <a:srgbClr val="000000"/>
                          </a:solidFill>
                          <a:latin typeface="Times New Roman"/>
                          <a:ea typeface="Times New Roman"/>
                          <a:cs typeface="Times New Roman"/>
                        </a:rPr>
                        <a:t>3</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just">
                        <a:lnSpc>
                          <a:spcPct val="115000"/>
                        </a:lnSpc>
                        <a:spcAft>
                          <a:spcPts val="0"/>
                        </a:spcAft>
                      </a:pPr>
                      <a:endParaRPr lang="es-EC" sz="1200">
                        <a:solidFill>
                          <a:srgbClr val="000000"/>
                        </a:solidFill>
                        <a:latin typeface="Times New Roman"/>
                        <a:ea typeface="Times New Roman"/>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Times New Roman"/>
                          <a:cs typeface="Times New Roman"/>
                        </a:rPr>
                        <a:t>8.3 %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Times New Roman"/>
                          <a:cs typeface="Times New Roman"/>
                        </a:rPr>
                        <a:t>900 mm</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351220">
                <a:tc>
                  <a:txBody>
                    <a:bodyPr/>
                    <a:lstStyle/>
                    <a:p>
                      <a:pPr algn="ctr">
                        <a:lnSpc>
                          <a:spcPct val="115000"/>
                        </a:lnSpc>
                        <a:spcAft>
                          <a:spcPts val="0"/>
                        </a:spcAft>
                      </a:pPr>
                      <a:r>
                        <a:rPr lang="es-EC" sz="1200" b="1">
                          <a:solidFill>
                            <a:srgbClr val="000000"/>
                          </a:solidFill>
                          <a:latin typeface="Times New Roman"/>
                          <a:ea typeface="Times New Roman"/>
                          <a:cs typeface="Times New Roman"/>
                        </a:rPr>
                        <a:t>4</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endParaRPr lang="es-EC" sz="1200">
                        <a:solidFill>
                          <a:srgbClr val="000000"/>
                        </a:solidFill>
                        <a:latin typeface="Times New Roman"/>
                        <a:ea typeface="Times New Roman"/>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Times New Roman"/>
                          <a:cs typeface="Times New Roman"/>
                        </a:rPr>
                        <a:t>10.0 %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Times New Roman"/>
                          <a:cs typeface="Times New Roman"/>
                        </a:rPr>
                        <a:t>1200 mm</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351220">
                <a:tc>
                  <a:txBody>
                    <a:bodyPr/>
                    <a:lstStyle/>
                    <a:p>
                      <a:pPr algn="ctr">
                        <a:lnSpc>
                          <a:spcPct val="115000"/>
                        </a:lnSpc>
                        <a:spcAft>
                          <a:spcPts val="0"/>
                        </a:spcAft>
                      </a:pPr>
                      <a:r>
                        <a:rPr lang="es-EC" sz="1200" b="1">
                          <a:solidFill>
                            <a:srgbClr val="000000"/>
                          </a:solidFill>
                          <a:latin typeface="Times New Roman"/>
                          <a:ea typeface="Times New Roman"/>
                          <a:cs typeface="Times New Roman"/>
                        </a:rPr>
                        <a:t>5</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15000"/>
                        </a:lnSpc>
                        <a:spcAft>
                          <a:spcPts val="0"/>
                        </a:spcAft>
                      </a:pPr>
                      <a:endParaRPr lang="es-EC" sz="1200">
                        <a:solidFill>
                          <a:srgbClr val="000000"/>
                        </a:solidFill>
                        <a:latin typeface="Times New Roman"/>
                        <a:ea typeface="Times New Roman"/>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200">
                          <a:solidFill>
                            <a:srgbClr val="000000"/>
                          </a:solidFill>
                          <a:latin typeface="Times New Roman"/>
                          <a:ea typeface="Times New Roman"/>
                          <a:cs typeface="Times New Roman"/>
                        </a:rPr>
                        <a:t>11.7 %</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s-EC" sz="1200" dirty="0">
                          <a:solidFill>
                            <a:srgbClr val="000000"/>
                          </a:solidFill>
                          <a:latin typeface="Times New Roman"/>
                          <a:ea typeface="Times New Roman"/>
                          <a:cs typeface="Times New Roman"/>
                        </a:rPr>
                        <a:t>1500 mm</a:t>
                      </a:r>
                      <a:endParaRPr lang="es-EC" sz="1100" dirty="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pic>
        <p:nvPicPr>
          <p:cNvPr id="167937" name="Picture 1"/>
          <p:cNvPicPr>
            <a:picLocks noChangeAspect="1" noChangeArrowheads="1"/>
          </p:cNvPicPr>
          <p:nvPr/>
        </p:nvPicPr>
        <p:blipFill>
          <a:blip r:embed="rId2"/>
          <a:srcRect/>
          <a:stretch>
            <a:fillRect/>
          </a:stretch>
        </p:blipFill>
        <p:spPr bwMode="auto">
          <a:xfrm>
            <a:off x="5857884" y="2643182"/>
            <a:ext cx="2428892" cy="22860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467544" y="357166"/>
            <a:ext cx="3247200" cy="57606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PAVIMENTO FLEXIBLE</a:t>
            </a:r>
            <a:endParaRPr lang="es-EC" sz="2500" dirty="0">
              <a:solidFill>
                <a:srgbClr val="C00000"/>
              </a:solidFill>
            </a:endParaRPr>
          </a:p>
        </p:txBody>
      </p:sp>
      <p:sp>
        <p:nvSpPr>
          <p:cNvPr id="157698" name="Rectangle 2"/>
          <p:cNvSpPr>
            <a:spLocks noChangeArrowheads="1"/>
          </p:cNvSpPr>
          <p:nvPr/>
        </p:nvSpPr>
        <p:spPr bwMode="auto">
          <a:xfrm>
            <a:off x="571472" y="1071546"/>
            <a:ext cx="3500462"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EC" sz="2000" b="1" dirty="0" smtClean="0">
                <a:latin typeface="Times New Roman" pitchFamily="18" charset="0"/>
                <a:ea typeface="Calibri" pitchFamily="34" charset="0"/>
                <a:cs typeface="Times New Roman" pitchFamily="18" charset="0"/>
              </a:rPr>
              <a:t>MODULOS RESILIENTES</a:t>
            </a:r>
            <a:endParaRPr kumimoji="0" lang="es-EC"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lang="es-EC" sz="20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9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9747" name="Rectangle 3"/>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597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9750" name="Rectangle 6"/>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59753" name="Rectangle 9"/>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21 CuadroTexto"/>
          <p:cNvSpPr txBox="1"/>
          <p:nvPr/>
        </p:nvSpPr>
        <p:spPr>
          <a:xfrm>
            <a:off x="571472" y="1500174"/>
            <a:ext cx="7572428" cy="646331"/>
          </a:xfrm>
          <a:prstGeom prst="rect">
            <a:avLst/>
          </a:prstGeom>
          <a:noFill/>
        </p:spPr>
        <p:txBody>
          <a:bodyPr wrap="square" rtlCol="0">
            <a:spAutoFit/>
          </a:bodyPr>
          <a:lstStyle/>
          <a:p>
            <a:pPr algn="just">
              <a:buFont typeface="Wingdings" pitchFamily="2" charset="2"/>
              <a:buChar char="ü"/>
            </a:pPr>
            <a:r>
              <a:rPr lang="es-EC" dirty="0" smtClean="0"/>
              <a:t> Se presentan las ecuaciones para el cálculo en función de los CBR.</a:t>
            </a:r>
            <a:endParaRPr lang="es-EC" b="1" dirty="0"/>
          </a:p>
        </p:txBody>
      </p:sp>
      <p:pic>
        <p:nvPicPr>
          <p:cNvPr id="163842" name="Picture 2"/>
          <p:cNvPicPr>
            <a:picLocks noChangeAspect="1" noChangeArrowheads="1"/>
          </p:cNvPicPr>
          <p:nvPr/>
        </p:nvPicPr>
        <p:blipFill>
          <a:blip r:embed="rId2"/>
          <a:srcRect/>
          <a:stretch>
            <a:fillRect/>
          </a:stretch>
        </p:blipFill>
        <p:spPr bwMode="auto">
          <a:xfrm>
            <a:off x="2428860" y="2214554"/>
            <a:ext cx="3400441" cy="1357322"/>
          </a:xfrm>
          <a:prstGeom prst="rect">
            <a:avLst/>
          </a:prstGeom>
          <a:noFill/>
          <a:ln w="9525">
            <a:noFill/>
            <a:miter lim="800000"/>
            <a:headEnd/>
            <a:tailEnd/>
          </a:ln>
          <a:effectLst/>
        </p:spPr>
      </p:pic>
      <p:sp>
        <p:nvSpPr>
          <p:cNvPr id="16384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6384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714480" y="4214818"/>
            <a:ext cx="4643470" cy="571504"/>
          </a:xfrm>
          <a:prstGeom prst="rect">
            <a:avLst/>
          </a:prstGeom>
          <a:noFill/>
        </p:spPr>
      </p:pic>
      <p:sp>
        <p:nvSpPr>
          <p:cNvPr id="163845" name="Rectangle 5"/>
          <p:cNvSpPr>
            <a:spLocks noChangeArrowheads="1"/>
          </p:cNvSpPr>
          <p:nvPr/>
        </p:nvSpPr>
        <p:spPr bwMode="auto">
          <a:xfrm>
            <a:off x="0" y="6667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714348" y="857232"/>
            <a:ext cx="460452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COEFICIENTES DE DRENAJE</a:t>
            </a:r>
            <a:endParaRPr lang="es-EC" sz="2500" dirty="0">
              <a:solidFill>
                <a:srgbClr val="C00000"/>
              </a:solidFill>
            </a:endParaRPr>
          </a:p>
        </p:txBody>
      </p:sp>
      <p:sp>
        <p:nvSpPr>
          <p:cNvPr id="4" name="3 CuadroTexto"/>
          <p:cNvSpPr txBox="1"/>
          <p:nvPr/>
        </p:nvSpPr>
        <p:spPr>
          <a:xfrm>
            <a:off x="785786" y="1928802"/>
            <a:ext cx="7572428" cy="646331"/>
          </a:xfrm>
          <a:prstGeom prst="rect">
            <a:avLst/>
          </a:prstGeom>
          <a:noFill/>
        </p:spPr>
        <p:txBody>
          <a:bodyPr wrap="square" rtlCol="0">
            <a:spAutoFit/>
          </a:bodyPr>
          <a:lstStyle/>
          <a:p>
            <a:pPr algn="just">
              <a:buFont typeface="Wingdings" pitchFamily="2" charset="2"/>
              <a:buChar char="ü"/>
            </a:pPr>
            <a:r>
              <a:rPr lang="es-EC" dirty="0" smtClean="0"/>
              <a:t> Dato proporcionado por INHAMI de los doce meses del año por lo menos llueven 5 que corresponde al 25 %   ;  m =  1</a:t>
            </a:r>
            <a:endParaRPr lang="es-EC" b="1" dirty="0"/>
          </a:p>
        </p:txBody>
      </p:sp>
      <p:graphicFrame>
        <p:nvGraphicFramePr>
          <p:cNvPr id="5" name="4 Tabla"/>
          <p:cNvGraphicFramePr>
            <a:graphicFrameLocks noGrp="1"/>
          </p:cNvGraphicFramePr>
          <p:nvPr/>
        </p:nvGraphicFramePr>
        <p:xfrm>
          <a:off x="1428728" y="3143248"/>
          <a:ext cx="6572296" cy="1929384"/>
        </p:xfrm>
        <a:graphic>
          <a:graphicData uri="http://schemas.openxmlformats.org/drawingml/2006/table">
            <a:tbl>
              <a:tblPr/>
              <a:tblGrid>
                <a:gridCol w="1037179"/>
                <a:gridCol w="1125609"/>
                <a:gridCol w="1102377"/>
                <a:gridCol w="1102377"/>
                <a:gridCol w="1102377"/>
                <a:gridCol w="1102377"/>
              </a:tblGrid>
              <a:tr h="457200">
                <a:tc gridSpan="2">
                  <a:txBody>
                    <a:bodyPr/>
                    <a:lstStyle/>
                    <a:p>
                      <a:pPr algn="ctr">
                        <a:lnSpc>
                          <a:spcPct val="115000"/>
                        </a:lnSpc>
                        <a:spcAft>
                          <a:spcPts val="0"/>
                        </a:spcAft>
                      </a:pPr>
                      <a:r>
                        <a:rPr lang="es-EC" sz="1200" b="1">
                          <a:solidFill>
                            <a:srgbClr val="000000"/>
                          </a:solidFill>
                          <a:latin typeface="Calibri"/>
                          <a:ea typeface="Calibri"/>
                          <a:cs typeface="Calibri"/>
                        </a:rPr>
                        <a:t>Calidad del Drenaje</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C"/>
                    </a:p>
                  </a:txBody>
                  <a:tcPr/>
                </a:tc>
                <a:tc gridSpan="4">
                  <a:txBody>
                    <a:bodyPr/>
                    <a:lstStyle/>
                    <a:p>
                      <a:pPr algn="ctr">
                        <a:lnSpc>
                          <a:spcPct val="115000"/>
                        </a:lnSpc>
                        <a:spcAft>
                          <a:spcPts val="0"/>
                        </a:spcAft>
                      </a:pPr>
                      <a:r>
                        <a:rPr lang="es-EC" sz="1200" b="1">
                          <a:solidFill>
                            <a:srgbClr val="000000"/>
                          </a:solidFill>
                          <a:latin typeface="Calibri"/>
                          <a:ea typeface="Calibri"/>
                          <a:cs typeface="Calibri"/>
                        </a:rPr>
                        <a:t>Porcentajes del tiempo en que la estructura del pavimento</a:t>
                      </a:r>
                      <a:br>
                        <a:rPr lang="es-EC" sz="1200" b="1">
                          <a:solidFill>
                            <a:srgbClr val="000000"/>
                          </a:solidFill>
                          <a:latin typeface="Calibri"/>
                          <a:ea typeface="Calibri"/>
                          <a:cs typeface="Calibri"/>
                        </a:rPr>
                      </a:br>
                      <a:r>
                        <a:rPr lang="es-EC" sz="1200" b="1">
                          <a:solidFill>
                            <a:srgbClr val="000000"/>
                          </a:solidFill>
                          <a:latin typeface="Calibri"/>
                          <a:ea typeface="Calibri"/>
                          <a:cs typeface="Calibri"/>
                        </a:rPr>
                        <a:t>está expuesta a niveles de humedad cercana a saturación</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381000">
                <a:tc>
                  <a:txBody>
                    <a:bodyPr/>
                    <a:lstStyle/>
                    <a:p>
                      <a:pPr algn="ctr">
                        <a:lnSpc>
                          <a:spcPct val="115000"/>
                        </a:lnSpc>
                        <a:spcAft>
                          <a:spcPts val="0"/>
                        </a:spcAft>
                      </a:pPr>
                      <a:r>
                        <a:rPr lang="es-EC" sz="1200" b="1">
                          <a:solidFill>
                            <a:srgbClr val="000000"/>
                          </a:solidFill>
                          <a:latin typeface="Calibri"/>
                          <a:ea typeface="Calibri"/>
                          <a:cs typeface="Calibri"/>
                        </a:rPr>
                        <a:t>Condición</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b="1">
                          <a:solidFill>
                            <a:srgbClr val="000000"/>
                          </a:solidFill>
                          <a:latin typeface="Calibri"/>
                          <a:ea typeface="Calibri"/>
                          <a:cs typeface="Calibri"/>
                        </a:rPr>
                        <a:t>Extracción </a:t>
                      </a:r>
                      <a:br>
                        <a:rPr lang="es-EC" sz="1200" b="1">
                          <a:solidFill>
                            <a:srgbClr val="000000"/>
                          </a:solidFill>
                          <a:latin typeface="Calibri"/>
                          <a:ea typeface="Calibri"/>
                          <a:cs typeface="Calibri"/>
                        </a:rPr>
                      </a:br>
                      <a:r>
                        <a:rPr lang="es-EC" sz="1200" b="1">
                          <a:solidFill>
                            <a:srgbClr val="000000"/>
                          </a:solidFill>
                          <a:latin typeface="Calibri"/>
                          <a:ea typeface="Calibri"/>
                          <a:cs typeface="Calibri"/>
                        </a:rPr>
                        <a:t>del agua</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b="1">
                          <a:solidFill>
                            <a:srgbClr val="000000"/>
                          </a:solidFill>
                          <a:latin typeface="Calibri"/>
                          <a:ea typeface="Calibri"/>
                          <a:cs typeface="Calibri"/>
                        </a:rPr>
                        <a:t>Menor que</a:t>
                      </a:r>
                      <a:br>
                        <a:rPr lang="es-EC" sz="1200" b="1">
                          <a:solidFill>
                            <a:srgbClr val="000000"/>
                          </a:solidFill>
                          <a:latin typeface="Calibri"/>
                          <a:ea typeface="Calibri"/>
                          <a:cs typeface="Calibri"/>
                        </a:rPr>
                      </a:br>
                      <a:r>
                        <a:rPr lang="es-EC" sz="1200" b="1">
                          <a:solidFill>
                            <a:srgbClr val="000000"/>
                          </a:solidFill>
                          <a:latin typeface="Calibri"/>
                          <a:ea typeface="Calibri"/>
                          <a:cs typeface="Calibri"/>
                        </a:rPr>
                        <a:t>1 %</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b="1">
                          <a:solidFill>
                            <a:srgbClr val="000000"/>
                          </a:solidFill>
                          <a:latin typeface="Calibri"/>
                          <a:ea typeface="Calibri"/>
                          <a:cs typeface="Calibri"/>
                        </a:rPr>
                        <a:t>1 % - 5 %</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b="1">
                          <a:solidFill>
                            <a:srgbClr val="000000"/>
                          </a:solidFill>
                          <a:latin typeface="Calibri"/>
                          <a:ea typeface="Calibri"/>
                          <a:cs typeface="Calibri"/>
                        </a:rPr>
                        <a:t>5 % -25 %</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b="1">
                          <a:solidFill>
                            <a:srgbClr val="000000"/>
                          </a:solidFill>
                          <a:latin typeface="Calibri"/>
                          <a:ea typeface="Calibri"/>
                          <a:cs typeface="Calibri"/>
                        </a:rPr>
                        <a:t>Mayor que</a:t>
                      </a:r>
                      <a:br>
                        <a:rPr lang="es-EC" sz="1200" b="1">
                          <a:solidFill>
                            <a:srgbClr val="000000"/>
                          </a:solidFill>
                          <a:latin typeface="Calibri"/>
                          <a:ea typeface="Calibri"/>
                          <a:cs typeface="Calibri"/>
                        </a:rPr>
                      </a:br>
                      <a:r>
                        <a:rPr lang="es-EC" sz="1200" b="1">
                          <a:solidFill>
                            <a:srgbClr val="000000"/>
                          </a:solidFill>
                          <a:latin typeface="Calibri"/>
                          <a:ea typeface="Calibri"/>
                          <a:cs typeface="Calibri"/>
                        </a:rPr>
                        <a:t>25 %</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190500">
                <a:tc>
                  <a:txBody>
                    <a:bodyPr/>
                    <a:lstStyle/>
                    <a:p>
                      <a:pPr>
                        <a:lnSpc>
                          <a:spcPct val="115000"/>
                        </a:lnSpc>
                        <a:spcAft>
                          <a:spcPts val="0"/>
                        </a:spcAft>
                      </a:pPr>
                      <a:r>
                        <a:rPr lang="es-EC" sz="1200" b="1">
                          <a:solidFill>
                            <a:srgbClr val="000000"/>
                          </a:solidFill>
                          <a:latin typeface="Calibri"/>
                          <a:ea typeface="Calibri"/>
                          <a:cs typeface="Calibri"/>
                        </a:rPr>
                        <a:t>Excelente</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C" sz="1200">
                          <a:solidFill>
                            <a:srgbClr val="000000"/>
                          </a:solidFill>
                          <a:latin typeface="Calibri"/>
                          <a:ea typeface="Calibri"/>
                          <a:cs typeface="Calibri"/>
                        </a:rPr>
                        <a:t>2 horas</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Calibri"/>
                          <a:ea typeface="Calibri"/>
                          <a:cs typeface="Calibri"/>
                        </a:rPr>
                        <a:t>1.40 - 1.35</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Calibri"/>
                          <a:ea typeface="Calibri"/>
                          <a:cs typeface="Calibri"/>
                        </a:rPr>
                        <a:t>1.35 - 1.30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Calibri"/>
                          <a:ea typeface="Calibri"/>
                          <a:cs typeface="Calibri"/>
                        </a:rPr>
                        <a:t>1.30 - 1.20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Calibri"/>
                          <a:ea typeface="Calibri"/>
                          <a:cs typeface="Calibri"/>
                        </a:rPr>
                        <a:t>1.20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190500">
                <a:tc>
                  <a:txBody>
                    <a:bodyPr/>
                    <a:lstStyle/>
                    <a:p>
                      <a:pPr>
                        <a:lnSpc>
                          <a:spcPct val="115000"/>
                        </a:lnSpc>
                        <a:spcAft>
                          <a:spcPts val="0"/>
                        </a:spcAft>
                      </a:pPr>
                      <a:r>
                        <a:rPr lang="es-EC" sz="1200" b="1">
                          <a:solidFill>
                            <a:srgbClr val="FF0000"/>
                          </a:solidFill>
                          <a:latin typeface="Calibri"/>
                          <a:ea typeface="Calibri"/>
                          <a:cs typeface="Calibri"/>
                        </a:rPr>
                        <a:t>Bueno</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es-EC" sz="1200" b="1">
                          <a:solidFill>
                            <a:srgbClr val="FF0000"/>
                          </a:solidFill>
                          <a:latin typeface="Calibri"/>
                          <a:ea typeface="Calibri"/>
                          <a:cs typeface="Calibri"/>
                        </a:rPr>
                        <a:t>1 día</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b="1">
                          <a:solidFill>
                            <a:srgbClr val="FF0000"/>
                          </a:solidFill>
                          <a:latin typeface="Calibri"/>
                          <a:ea typeface="Calibri"/>
                          <a:cs typeface="Calibri"/>
                        </a:rPr>
                        <a:t>1.25 - 1.25</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b="1">
                          <a:solidFill>
                            <a:srgbClr val="FF0000"/>
                          </a:solidFill>
                          <a:latin typeface="Calibri"/>
                          <a:ea typeface="Calibri"/>
                          <a:cs typeface="Calibri"/>
                        </a:rPr>
                        <a:t>1.25 - 1.15</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b="1">
                          <a:solidFill>
                            <a:srgbClr val="FF0000"/>
                          </a:solidFill>
                          <a:latin typeface="Calibri"/>
                          <a:ea typeface="Calibri"/>
                          <a:cs typeface="Calibri"/>
                        </a:rPr>
                        <a:t>1.15 - 1.00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b="1">
                          <a:solidFill>
                            <a:srgbClr val="FF0000"/>
                          </a:solidFill>
                          <a:latin typeface="Calibri"/>
                          <a:ea typeface="Calibri"/>
                          <a:cs typeface="Calibri"/>
                        </a:rPr>
                        <a:t>1.00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190500">
                <a:tc>
                  <a:txBody>
                    <a:bodyPr/>
                    <a:lstStyle/>
                    <a:p>
                      <a:pPr>
                        <a:lnSpc>
                          <a:spcPct val="115000"/>
                        </a:lnSpc>
                        <a:spcAft>
                          <a:spcPts val="0"/>
                        </a:spcAft>
                      </a:pPr>
                      <a:r>
                        <a:rPr lang="es-EC" sz="1200" b="1">
                          <a:solidFill>
                            <a:srgbClr val="000000"/>
                          </a:solidFill>
                          <a:latin typeface="Calibri"/>
                          <a:ea typeface="Calibri"/>
                          <a:cs typeface="Calibri"/>
                        </a:rPr>
                        <a:t>Regular</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C" sz="1200">
                          <a:solidFill>
                            <a:srgbClr val="000000"/>
                          </a:solidFill>
                          <a:latin typeface="Calibri"/>
                          <a:ea typeface="Calibri"/>
                          <a:cs typeface="Calibri"/>
                        </a:rPr>
                        <a:t>1 Semana</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Calibri"/>
                          <a:ea typeface="Calibri"/>
                          <a:cs typeface="Calibri"/>
                        </a:rPr>
                        <a:t>1.25 - 1.15</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Calibri"/>
                          <a:ea typeface="Calibri"/>
                          <a:cs typeface="Calibri"/>
                        </a:rPr>
                        <a:t>1.15 - 1.05</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Calibri"/>
                          <a:ea typeface="Calibri"/>
                          <a:cs typeface="Calibri"/>
                        </a:rPr>
                        <a:t>1.05 - 0.80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Calibri"/>
                          <a:ea typeface="Calibri"/>
                          <a:cs typeface="Calibri"/>
                        </a:rPr>
                        <a:t>0.80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190500">
                <a:tc>
                  <a:txBody>
                    <a:bodyPr/>
                    <a:lstStyle/>
                    <a:p>
                      <a:pPr>
                        <a:lnSpc>
                          <a:spcPct val="115000"/>
                        </a:lnSpc>
                        <a:spcAft>
                          <a:spcPts val="0"/>
                        </a:spcAft>
                      </a:pPr>
                      <a:r>
                        <a:rPr lang="es-EC" sz="1200" b="1">
                          <a:solidFill>
                            <a:srgbClr val="000000"/>
                          </a:solidFill>
                          <a:latin typeface="Calibri"/>
                          <a:ea typeface="Calibri"/>
                          <a:cs typeface="Calibri"/>
                        </a:rPr>
                        <a:t>Malo</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es-EC" sz="1200">
                          <a:solidFill>
                            <a:srgbClr val="000000"/>
                          </a:solidFill>
                          <a:latin typeface="Calibri"/>
                          <a:ea typeface="Calibri"/>
                          <a:cs typeface="Calibri"/>
                        </a:rPr>
                        <a:t>1 Mes</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Calibri"/>
                          <a:ea typeface="Calibri"/>
                          <a:cs typeface="Calibri"/>
                        </a:rPr>
                        <a:t>1.15 - 1.05</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Calibri"/>
                          <a:ea typeface="Calibri"/>
                          <a:cs typeface="Calibri"/>
                        </a:rPr>
                        <a:t>1.05 - 0.80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Calibri"/>
                          <a:ea typeface="Calibri"/>
                          <a:cs typeface="Calibri"/>
                        </a:rPr>
                        <a:t>0.80 - 0.60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Calibri"/>
                          <a:ea typeface="Calibri"/>
                          <a:cs typeface="Calibri"/>
                        </a:rPr>
                        <a:t>0.60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190500">
                <a:tc>
                  <a:txBody>
                    <a:bodyPr/>
                    <a:lstStyle/>
                    <a:p>
                      <a:pPr>
                        <a:lnSpc>
                          <a:spcPct val="115000"/>
                        </a:lnSpc>
                        <a:spcAft>
                          <a:spcPts val="0"/>
                        </a:spcAft>
                      </a:pPr>
                      <a:r>
                        <a:rPr lang="es-EC" sz="1200" b="1">
                          <a:solidFill>
                            <a:srgbClr val="000000"/>
                          </a:solidFill>
                          <a:latin typeface="Calibri"/>
                          <a:ea typeface="Calibri"/>
                          <a:cs typeface="Calibri"/>
                        </a:rPr>
                        <a:t>Muy malo</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C" sz="1200">
                          <a:solidFill>
                            <a:srgbClr val="000000"/>
                          </a:solidFill>
                          <a:latin typeface="Calibri"/>
                          <a:ea typeface="Calibri"/>
                          <a:cs typeface="Calibri"/>
                        </a:rPr>
                        <a:t>No Drena</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Calibri"/>
                          <a:ea typeface="Calibri"/>
                          <a:cs typeface="Calibri"/>
                        </a:rPr>
                        <a:t>1.05 - 0.95</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Calibri"/>
                          <a:ea typeface="Calibri"/>
                          <a:cs typeface="Calibri"/>
                        </a:rPr>
                        <a:t>0.95 - 0.75</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Calibri"/>
                          <a:ea typeface="Calibri"/>
                          <a:cs typeface="Calibri"/>
                        </a:rPr>
                        <a:t>0.75 - 0.40</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latin typeface="Calibri"/>
                          <a:ea typeface="Calibri"/>
                          <a:cs typeface="Calibri"/>
                        </a:rPr>
                        <a:t>0.40</a:t>
                      </a:r>
                      <a:endParaRPr lang="es-EC" sz="1100" dirty="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714348" y="857232"/>
            <a:ext cx="4604522" cy="57606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CÁLCULO DEL NÚMERO ESTRUCTURAL</a:t>
            </a:r>
            <a:endParaRPr lang="es-EC" sz="2500" dirty="0">
              <a:solidFill>
                <a:srgbClr val="C00000"/>
              </a:solidFill>
            </a:endParaRPr>
          </a:p>
        </p:txBody>
      </p:sp>
      <p:pic>
        <p:nvPicPr>
          <p:cNvPr id="6" name="5 Imagen"/>
          <p:cNvPicPr/>
          <p:nvPr/>
        </p:nvPicPr>
        <p:blipFill>
          <a:blip r:embed="rId2"/>
          <a:srcRect/>
          <a:stretch>
            <a:fillRect/>
          </a:stretch>
        </p:blipFill>
        <p:spPr bwMode="auto">
          <a:xfrm>
            <a:off x="1214414" y="1285860"/>
            <a:ext cx="6572296" cy="2214578"/>
          </a:xfrm>
          <a:prstGeom prst="rect">
            <a:avLst/>
          </a:prstGeom>
          <a:noFill/>
          <a:ln w="9525">
            <a:noFill/>
            <a:miter lim="800000"/>
            <a:headEnd/>
            <a:tailEnd/>
          </a:ln>
        </p:spPr>
      </p:pic>
      <p:pic>
        <p:nvPicPr>
          <p:cNvPr id="169986" name="Picture 2"/>
          <p:cNvPicPr>
            <a:picLocks noChangeAspect="1" noChangeArrowheads="1"/>
          </p:cNvPicPr>
          <p:nvPr/>
        </p:nvPicPr>
        <p:blipFill>
          <a:blip r:embed="rId3"/>
          <a:srcRect/>
          <a:stretch>
            <a:fillRect/>
          </a:stretch>
        </p:blipFill>
        <p:spPr bwMode="auto">
          <a:xfrm>
            <a:off x="1142976" y="3643314"/>
            <a:ext cx="3371853" cy="2643206"/>
          </a:xfrm>
          <a:prstGeom prst="rect">
            <a:avLst/>
          </a:prstGeom>
          <a:noFill/>
          <a:ln w="9525">
            <a:noFill/>
            <a:miter lim="800000"/>
            <a:headEnd/>
            <a:tailEnd/>
          </a:ln>
          <a:effectLst/>
        </p:spPr>
      </p:pic>
      <p:pic>
        <p:nvPicPr>
          <p:cNvPr id="169987" name="Picture 3"/>
          <p:cNvPicPr>
            <a:picLocks noChangeAspect="1" noChangeArrowheads="1"/>
          </p:cNvPicPr>
          <p:nvPr/>
        </p:nvPicPr>
        <p:blipFill>
          <a:blip r:embed="rId4"/>
          <a:srcRect/>
          <a:stretch>
            <a:fillRect/>
          </a:stretch>
        </p:blipFill>
        <p:spPr bwMode="auto">
          <a:xfrm>
            <a:off x="4643438" y="3786190"/>
            <a:ext cx="3429024" cy="23574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714348" y="857232"/>
            <a:ext cx="4604522" cy="57606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CÁLCULO DEL NÚMERO ESTRUCTURAL</a:t>
            </a:r>
            <a:endParaRPr lang="es-EC" sz="2500" dirty="0">
              <a:solidFill>
                <a:srgbClr val="C00000"/>
              </a:solidFill>
            </a:endParaRPr>
          </a:p>
        </p:txBody>
      </p:sp>
      <p:sp>
        <p:nvSpPr>
          <p:cNvPr id="7" name="6 CuadroTexto"/>
          <p:cNvSpPr txBox="1"/>
          <p:nvPr/>
        </p:nvSpPr>
        <p:spPr>
          <a:xfrm>
            <a:off x="642910" y="1357298"/>
            <a:ext cx="7572428" cy="646331"/>
          </a:xfrm>
          <a:prstGeom prst="rect">
            <a:avLst/>
          </a:prstGeom>
          <a:noFill/>
        </p:spPr>
        <p:txBody>
          <a:bodyPr wrap="square" rtlCol="0">
            <a:spAutoFit/>
          </a:bodyPr>
          <a:lstStyle/>
          <a:p>
            <a:pPr algn="just">
              <a:buFont typeface="Wingdings" pitchFamily="2" charset="2"/>
              <a:buChar char="ü"/>
            </a:pPr>
            <a:r>
              <a:rPr lang="es-EC" dirty="0" smtClean="0"/>
              <a:t> Se va a utilizar el Programa desarrollado por el Sr. Ing. Luis Ricardo Vásquez en el año 2004</a:t>
            </a:r>
            <a:endParaRPr lang="es-EC" b="1" dirty="0"/>
          </a:p>
        </p:txBody>
      </p:sp>
      <p:sp>
        <p:nvSpPr>
          <p:cNvPr id="8" name="7 CuadroTexto"/>
          <p:cNvSpPr txBox="1"/>
          <p:nvPr/>
        </p:nvSpPr>
        <p:spPr>
          <a:xfrm>
            <a:off x="857224" y="2214554"/>
            <a:ext cx="2500330" cy="369332"/>
          </a:xfrm>
          <a:prstGeom prst="rect">
            <a:avLst/>
          </a:prstGeom>
          <a:noFill/>
        </p:spPr>
        <p:txBody>
          <a:bodyPr wrap="square" rtlCol="0">
            <a:spAutoFit/>
          </a:bodyPr>
          <a:lstStyle/>
          <a:p>
            <a:pPr algn="just">
              <a:buFont typeface="Wingdings" pitchFamily="2" charset="2"/>
              <a:buChar char="ü"/>
            </a:pPr>
            <a:r>
              <a:rPr lang="es-EC" dirty="0" smtClean="0"/>
              <a:t> </a:t>
            </a:r>
            <a:r>
              <a:rPr lang="es-EC" b="1" dirty="0" smtClean="0"/>
              <a:t>Carpeta Asfáltica</a:t>
            </a:r>
            <a:endParaRPr lang="es-EC" b="1" dirty="0"/>
          </a:p>
        </p:txBody>
      </p:sp>
      <p:pic>
        <p:nvPicPr>
          <p:cNvPr id="9" name="8 Imagen"/>
          <p:cNvPicPr/>
          <p:nvPr/>
        </p:nvPicPr>
        <p:blipFill>
          <a:blip r:embed="rId2"/>
          <a:srcRect/>
          <a:stretch>
            <a:fillRect/>
          </a:stretch>
        </p:blipFill>
        <p:spPr bwMode="auto">
          <a:xfrm>
            <a:off x="2071670" y="2714620"/>
            <a:ext cx="5010150" cy="342900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714348" y="857232"/>
            <a:ext cx="4604522" cy="57606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CÁLCULO DEL NÚMERO ESTRUCTURAL</a:t>
            </a:r>
            <a:endParaRPr lang="es-EC" sz="2500" dirty="0">
              <a:solidFill>
                <a:srgbClr val="C00000"/>
              </a:solidFill>
            </a:endParaRPr>
          </a:p>
        </p:txBody>
      </p:sp>
      <p:sp>
        <p:nvSpPr>
          <p:cNvPr id="7" name="6 CuadroTexto"/>
          <p:cNvSpPr txBox="1"/>
          <p:nvPr/>
        </p:nvSpPr>
        <p:spPr>
          <a:xfrm>
            <a:off x="642910" y="1357298"/>
            <a:ext cx="7572428" cy="646331"/>
          </a:xfrm>
          <a:prstGeom prst="rect">
            <a:avLst/>
          </a:prstGeom>
          <a:noFill/>
        </p:spPr>
        <p:txBody>
          <a:bodyPr wrap="square" rtlCol="0">
            <a:spAutoFit/>
          </a:bodyPr>
          <a:lstStyle/>
          <a:p>
            <a:pPr algn="just">
              <a:buFont typeface="Wingdings" pitchFamily="2" charset="2"/>
              <a:buChar char="ü"/>
            </a:pPr>
            <a:r>
              <a:rPr lang="es-EC" dirty="0" smtClean="0"/>
              <a:t> Se va a utilizar el Programa desarrollado por el Sr. Ing. Luis Ricardo Vásquez en el año 2004</a:t>
            </a:r>
            <a:endParaRPr lang="es-EC" b="1" dirty="0"/>
          </a:p>
        </p:txBody>
      </p:sp>
      <p:sp>
        <p:nvSpPr>
          <p:cNvPr id="8" name="7 CuadroTexto"/>
          <p:cNvSpPr txBox="1"/>
          <p:nvPr/>
        </p:nvSpPr>
        <p:spPr>
          <a:xfrm>
            <a:off x="857224" y="2214554"/>
            <a:ext cx="2500330" cy="369332"/>
          </a:xfrm>
          <a:prstGeom prst="rect">
            <a:avLst/>
          </a:prstGeom>
          <a:noFill/>
        </p:spPr>
        <p:txBody>
          <a:bodyPr wrap="square" rtlCol="0">
            <a:spAutoFit/>
          </a:bodyPr>
          <a:lstStyle/>
          <a:p>
            <a:pPr algn="just">
              <a:buFont typeface="Wingdings" pitchFamily="2" charset="2"/>
              <a:buChar char="ü"/>
            </a:pPr>
            <a:r>
              <a:rPr lang="es-EC" dirty="0" smtClean="0"/>
              <a:t> </a:t>
            </a:r>
            <a:r>
              <a:rPr lang="es-EC" b="1" dirty="0" smtClean="0"/>
              <a:t>Base Granular</a:t>
            </a:r>
            <a:endParaRPr lang="es-EC" b="1" dirty="0"/>
          </a:p>
        </p:txBody>
      </p:sp>
      <p:pic>
        <p:nvPicPr>
          <p:cNvPr id="10" name="9 Imagen"/>
          <p:cNvPicPr/>
          <p:nvPr/>
        </p:nvPicPr>
        <p:blipFill>
          <a:blip r:embed="rId2"/>
          <a:srcRect/>
          <a:stretch>
            <a:fillRect/>
          </a:stretch>
        </p:blipFill>
        <p:spPr bwMode="auto">
          <a:xfrm>
            <a:off x="2000232" y="2714620"/>
            <a:ext cx="5056745" cy="34290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714348" y="857232"/>
            <a:ext cx="4604522" cy="57606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CÁLCULO DEL NÚMERO ESTRUCTURAL</a:t>
            </a:r>
            <a:endParaRPr lang="es-EC" sz="2500" dirty="0">
              <a:solidFill>
                <a:srgbClr val="C00000"/>
              </a:solidFill>
            </a:endParaRPr>
          </a:p>
        </p:txBody>
      </p:sp>
      <p:sp>
        <p:nvSpPr>
          <p:cNvPr id="7" name="6 CuadroTexto"/>
          <p:cNvSpPr txBox="1"/>
          <p:nvPr/>
        </p:nvSpPr>
        <p:spPr>
          <a:xfrm>
            <a:off x="642910" y="1357298"/>
            <a:ext cx="7572428" cy="646331"/>
          </a:xfrm>
          <a:prstGeom prst="rect">
            <a:avLst/>
          </a:prstGeom>
          <a:noFill/>
        </p:spPr>
        <p:txBody>
          <a:bodyPr wrap="square" rtlCol="0">
            <a:spAutoFit/>
          </a:bodyPr>
          <a:lstStyle/>
          <a:p>
            <a:pPr algn="just">
              <a:buFont typeface="Wingdings" pitchFamily="2" charset="2"/>
              <a:buChar char="ü"/>
            </a:pPr>
            <a:r>
              <a:rPr lang="es-EC" dirty="0" smtClean="0"/>
              <a:t> Se va a utilizar el Programa desarrollado por el Sr. Ing. Luis Ricardo Vásquez en el año 2004</a:t>
            </a:r>
            <a:endParaRPr lang="es-EC" b="1" dirty="0"/>
          </a:p>
        </p:txBody>
      </p:sp>
      <p:sp>
        <p:nvSpPr>
          <p:cNvPr id="8" name="7 CuadroTexto"/>
          <p:cNvSpPr txBox="1"/>
          <p:nvPr/>
        </p:nvSpPr>
        <p:spPr>
          <a:xfrm>
            <a:off x="857224" y="2214554"/>
            <a:ext cx="2500330" cy="369332"/>
          </a:xfrm>
          <a:prstGeom prst="rect">
            <a:avLst/>
          </a:prstGeom>
          <a:noFill/>
        </p:spPr>
        <p:txBody>
          <a:bodyPr wrap="square" rtlCol="0">
            <a:spAutoFit/>
          </a:bodyPr>
          <a:lstStyle/>
          <a:p>
            <a:pPr algn="just">
              <a:buFont typeface="Wingdings" pitchFamily="2" charset="2"/>
              <a:buChar char="ü"/>
            </a:pPr>
            <a:r>
              <a:rPr lang="es-EC" dirty="0" smtClean="0"/>
              <a:t> </a:t>
            </a:r>
            <a:r>
              <a:rPr lang="es-EC" b="1" dirty="0" smtClean="0"/>
              <a:t>Sub-Base Granular</a:t>
            </a:r>
            <a:endParaRPr lang="es-EC" b="1" dirty="0"/>
          </a:p>
        </p:txBody>
      </p:sp>
      <p:pic>
        <p:nvPicPr>
          <p:cNvPr id="9" name="8 Imagen"/>
          <p:cNvPicPr/>
          <p:nvPr/>
        </p:nvPicPr>
        <p:blipFill>
          <a:blip r:embed="rId2"/>
          <a:srcRect/>
          <a:stretch>
            <a:fillRect/>
          </a:stretch>
        </p:blipFill>
        <p:spPr bwMode="auto">
          <a:xfrm>
            <a:off x="2071670" y="2786058"/>
            <a:ext cx="5061585" cy="35004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714348" y="857232"/>
            <a:ext cx="4604522" cy="57606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CÁLCULO DEL NÚMERO ESTRUCTURAL</a:t>
            </a:r>
            <a:endParaRPr lang="es-EC" sz="2500" dirty="0">
              <a:solidFill>
                <a:srgbClr val="C00000"/>
              </a:solidFill>
            </a:endParaRPr>
          </a:p>
        </p:txBody>
      </p:sp>
      <p:sp>
        <p:nvSpPr>
          <p:cNvPr id="171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71011" name="Picture 3"/>
          <p:cNvPicPr>
            <a:picLocks noChangeAspect="1" noChangeArrowheads="1"/>
          </p:cNvPicPr>
          <p:nvPr/>
        </p:nvPicPr>
        <p:blipFill>
          <a:blip r:embed="rId2"/>
          <a:srcRect/>
          <a:stretch>
            <a:fillRect/>
          </a:stretch>
        </p:blipFill>
        <p:spPr bwMode="auto">
          <a:xfrm>
            <a:off x="928662" y="1357298"/>
            <a:ext cx="7129431" cy="445293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32656"/>
            <a:ext cx="3818134" cy="566936"/>
          </a:xfrm>
        </p:spPr>
        <p:txBody>
          <a:bodyPr>
            <a:normAutofit fontScale="90000"/>
          </a:bodyPr>
          <a:lstStyle/>
          <a:p>
            <a:r>
              <a:rPr lang="es-EC" sz="2500" b="1" dirty="0" smtClean="0">
                <a:solidFill>
                  <a:srgbClr val="C00000"/>
                </a:solidFill>
              </a:rPr>
              <a:t>Justificación del Proyecto</a:t>
            </a:r>
            <a:endParaRPr lang="es-EC" sz="2500" b="1" dirty="0">
              <a:solidFill>
                <a:srgbClr val="C00000"/>
              </a:solidFill>
            </a:endParaRPr>
          </a:p>
        </p:txBody>
      </p:sp>
      <p:sp>
        <p:nvSpPr>
          <p:cNvPr id="4" name="2 Marcador de contenido"/>
          <p:cNvSpPr txBox="1">
            <a:spLocks/>
          </p:cNvSpPr>
          <p:nvPr/>
        </p:nvSpPr>
        <p:spPr>
          <a:xfrm>
            <a:off x="881985" y="1142984"/>
            <a:ext cx="7362423" cy="93610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ü"/>
            </a:pPr>
            <a:r>
              <a:rPr lang="es-ES" sz="1800" dirty="0" smtClean="0"/>
              <a:t>El CC.FF.AA , se encuentra ejecutando el “ PROYECTO DE PROTECCIÓN A LA POBLACIÓN CIVIL EN EL ALMACENAMIENTO Y MANEJO DE MUNICIONES Y EXPLOSIVOS ”</a:t>
            </a:r>
            <a:endParaRPr lang="es-EC" dirty="0"/>
          </a:p>
        </p:txBody>
      </p:sp>
      <p:sp>
        <p:nvSpPr>
          <p:cNvPr id="5" name="2 Marcador de contenido"/>
          <p:cNvSpPr txBox="1">
            <a:spLocks/>
          </p:cNvSpPr>
          <p:nvPr/>
        </p:nvSpPr>
        <p:spPr>
          <a:xfrm>
            <a:off x="857225" y="2143116"/>
            <a:ext cx="4143404" cy="571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ü"/>
            </a:pPr>
            <a:r>
              <a:rPr lang="es-ES" sz="1800" dirty="0" smtClean="0"/>
              <a:t>Citar dos hechos importantes :</a:t>
            </a:r>
            <a:endParaRPr lang="es-EC" sz="1800" dirty="0" smtClean="0"/>
          </a:p>
        </p:txBody>
      </p:sp>
      <p:sp>
        <p:nvSpPr>
          <p:cNvPr id="7" name="1 Título"/>
          <p:cNvSpPr txBox="1">
            <a:spLocks/>
          </p:cNvSpPr>
          <p:nvPr/>
        </p:nvSpPr>
        <p:spPr>
          <a:xfrm>
            <a:off x="5292080" y="44624"/>
            <a:ext cx="2280343" cy="476672"/>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Datos Generales</a:t>
            </a:r>
            <a:endParaRPr lang="es-EC" sz="2500" dirty="0">
              <a:solidFill>
                <a:schemeClr val="bg1"/>
              </a:solidFill>
            </a:endParaRPr>
          </a:p>
        </p:txBody>
      </p:sp>
      <p:sp>
        <p:nvSpPr>
          <p:cNvPr id="9" name="2 Marcador de contenido"/>
          <p:cNvSpPr txBox="1">
            <a:spLocks/>
          </p:cNvSpPr>
          <p:nvPr/>
        </p:nvSpPr>
        <p:spPr>
          <a:xfrm>
            <a:off x="1714480" y="2643182"/>
            <a:ext cx="3357586" cy="4286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v"/>
            </a:pPr>
            <a:r>
              <a:rPr lang="es-ES" sz="1800" b="1" dirty="0" smtClean="0">
                <a:solidFill>
                  <a:srgbClr val="FF0000"/>
                </a:solidFill>
              </a:rPr>
              <a:t>Explosión en la Balvina.</a:t>
            </a:r>
          </a:p>
          <a:p>
            <a:pPr algn="just">
              <a:buFont typeface="Wingdings" pitchFamily="2" charset="2"/>
              <a:buChar char="v"/>
            </a:pPr>
            <a:endParaRPr lang="es-ES" sz="1800" dirty="0" smtClean="0"/>
          </a:p>
          <a:p>
            <a:pPr algn="just">
              <a:buFont typeface="Wingdings" pitchFamily="2" charset="2"/>
              <a:buChar char="v"/>
            </a:pPr>
            <a:endParaRPr lang="es-EC" dirty="0" smtClean="0"/>
          </a:p>
          <a:p>
            <a:pPr marL="0" indent="0" algn="just">
              <a:buFont typeface="Wingdings" pitchFamily="2" charset="2"/>
              <a:buChar char="v"/>
            </a:pPr>
            <a:endParaRPr lang="es-EC" dirty="0"/>
          </a:p>
        </p:txBody>
      </p:sp>
      <p:pic>
        <p:nvPicPr>
          <p:cNvPr id="73729" name="Picture 1"/>
          <p:cNvPicPr>
            <a:picLocks noChangeAspect="1" noChangeArrowheads="1"/>
          </p:cNvPicPr>
          <p:nvPr/>
        </p:nvPicPr>
        <p:blipFill>
          <a:blip r:embed="rId2"/>
          <a:srcRect/>
          <a:stretch>
            <a:fillRect/>
          </a:stretch>
        </p:blipFill>
        <p:spPr bwMode="auto">
          <a:xfrm>
            <a:off x="785786" y="3214686"/>
            <a:ext cx="1781175" cy="1876425"/>
          </a:xfrm>
          <a:prstGeom prst="rect">
            <a:avLst/>
          </a:prstGeom>
          <a:noFill/>
          <a:ln w="9525">
            <a:noFill/>
            <a:miter lim="800000"/>
            <a:headEnd/>
            <a:tailEnd/>
          </a:ln>
          <a:effectLst/>
        </p:spPr>
      </p:pic>
      <p:pic>
        <p:nvPicPr>
          <p:cNvPr id="73730" name="Picture 2"/>
          <p:cNvPicPr>
            <a:picLocks noChangeAspect="1" noChangeArrowheads="1"/>
          </p:cNvPicPr>
          <p:nvPr/>
        </p:nvPicPr>
        <p:blipFill>
          <a:blip r:embed="rId3"/>
          <a:srcRect/>
          <a:stretch>
            <a:fillRect/>
          </a:stretch>
        </p:blipFill>
        <p:spPr bwMode="auto">
          <a:xfrm>
            <a:off x="5500694" y="2214554"/>
            <a:ext cx="2571768" cy="1770615"/>
          </a:xfrm>
          <a:prstGeom prst="rect">
            <a:avLst/>
          </a:prstGeom>
          <a:noFill/>
          <a:ln w="9525">
            <a:noFill/>
            <a:miter lim="800000"/>
            <a:headEnd/>
            <a:tailEnd/>
          </a:ln>
          <a:effectLst/>
        </p:spPr>
      </p:pic>
      <p:sp>
        <p:nvSpPr>
          <p:cNvPr id="11" name="2 Marcador de contenido"/>
          <p:cNvSpPr txBox="1">
            <a:spLocks/>
          </p:cNvSpPr>
          <p:nvPr/>
        </p:nvSpPr>
        <p:spPr>
          <a:xfrm>
            <a:off x="2928926" y="4429132"/>
            <a:ext cx="3929090" cy="5000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Ø"/>
            </a:pPr>
            <a:r>
              <a:rPr lang="es-ES" sz="1800" dirty="0" smtClean="0"/>
              <a:t>Tres Fallecidos y 190 heridos</a:t>
            </a:r>
          </a:p>
          <a:p>
            <a:pPr algn="just">
              <a:buNone/>
            </a:pPr>
            <a:endParaRPr lang="es-EC" dirty="0" smtClean="0"/>
          </a:p>
          <a:p>
            <a:pPr marL="0" indent="0" algn="just">
              <a:buNone/>
            </a:pPr>
            <a:endParaRPr lang="es-EC" dirty="0"/>
          </a:p>
        </p:txBody>
      </p:sp>
    </p:spTree>
    <p:extLst>
      <p:ext uri="{BB962C8B-B14F-4D97-AF65-F5344CB8AC3E}">
        <p14:creationId xmlns="" xmlns:p14="http://schemas.microsoft.com/office/powerpoint/2010/main" val="273283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9"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285720" y="428604"/>
            <a:ext cx="460452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CÁLCULO DE ESPESORES</a:t>
            </a:r>
            <a:endParaRPr lang="es-EC" sz="2500" dirty="0">
              <a:solidFill>
                <a:srgbClr val="C00000"/>
              </a:solidFill>
            </a:endParaRPr>
          </a:p>
        </p:txBody>
      </p:sp>
      <p:sp>
        <p:nvSpPr>
          <p:cNvPr id="171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76130" name="Picture 2"/>
          <p:cNvPicPr>
            <a:picLocks noChangeAspect="1" noChangeArrowheads="1"/>
          </p:cNvPicPr>
          <p:nvPr/>
        </p:nvPicPr>
        <p:blipFill>
          <a:blip r:embed="rId2"/>
          <a:srcRect/>
          <a:stretch>
            <a:fillRect/>
          </a:stretch>
        </p:blipFill>
        <p:spPr bwMode="auto">
          <a:xfrm>
            <a:off x="571473" y="928670"/>
            <a:ext cx="7500990" cy="4638675"/>
          </a:xfrm>
          <a:prstGeom prst="rect">
            <a:avLst/>
          </a:prstGeom>
          <a:noFill/>
          <a:ln w="9525">
            <a:noFill/>
            <a:miter lim="800000"/>
            <a:headEnd/>
            <a:tailEnd/>
          </a:ln>
          <a:effectLst/>
        </p:spPr>
      </p:pic>
      <p:pic>
        <p:nvPicPr>
          <p:cNvPr id="176131" name="Picture 3"/>
          <p:cNvPicPr>
            <a:picLocks noChangeAspect="1" noChangeArrowheads="1"/>
          </p:cNvPicPr>
          <p:nvPr/>
        </p:nvPicPr>
        <p:blipFill>
          <a:blip r:embed="rId3"/>
          <a:srcRect/>
          <a:stretch>
            <a:fillRect/>
          </a:stretch>
        </p:blipFill>
        <p:spPr bwMode="auto">
          <a:xfrm>
            <a:off x="2143108" y="5715016"/>
            <a:ext cx="4572032" cy="6572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285720" y="428604"/>
            <a:ext cx="460452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CÁLCULO DE ESPESORES</a:t>
            </a:r>
            <a:endParaRPr lang="es-EC" sz="2500" dirty="0">
              <a:solidFill>
                <a:srgbClr val="C00000"/>
              </a:solidFill>
            </a:endParaRPr>
          </a:p>
        </p:txBody>
      </p:sp>
      <p:sp>
        <p:nvSpPr>
          <p:cNvPr id="171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77154" name="Picture 2"/>
          <p:cNvPicPr>
            <a:picLocks noChangeAspect="1" noChangeArrowheads="1"/>
          </p:cNvPicPr>
          <p:nvPr/>
        </p:nvPicPr>
        <p:blipFill>
          <a:blip r:embed="rId2"/>
          <a:srcRect/>
          <a:stretch>
            <a:fillRect/>
          </a:stretch>
        </p:blipFill>
        <p:spPr bwMode="auto">
          <a:xfrm>
            <a:off x="714349" y="1423993"/>
            <a:ext cx="4786346" cy="2790825"/>
          </a:xfrm>
          <a:prstGeom prst="rect">
            <a:avLst/>
          </a:prstGeom>
          <a:noFill/>
          <a:ln w="9525">
            <a:noFill/>
            <a:miter lim="800000"/>
            <a:headEnd/>
            <a:tailEnd/>
          </a:ln>
          <a:effectLst/>
        </p:spPr>
      </p:pic>
      <p:sp>
        <p:nvSpPr>
          <p:cNvPr id="9" name="8 CuadroTexto"/>
          <p:cNvSpPr txBox="1"/>
          <p:nvPr/>
        </p:nvSpPr>
        <p:spPr>
          <a:xfrm>
            <a:off x="5643570" y="1702346"/>
            <a:ext cx="1071570" cy="369332"/>
          </a:xfrm>
          <a:prstGeom prst="rect">
            <a:avLst/>
          </a:prstGeom>
          <a:noFill/>
        </p:spPr>
        <p:txBody>
          <a:bodyPr wrap="square" rtlCol="0">
            <a:spAutoFit/>
          </a:bodyPr>
          <a:lstStyle/>
          <a:p>
            <a:r>
              <a:rPr lang="es-EC" b="1" dirty="0" smtClean="0">
                <a:solidFill>
                  <a:srgbClr val="FF0000"/>
                </a:solidFill>
              </a:rPr>
              <a:t>17 cm</a:t>
            </a:r>
            <a:endParaRPr lang="es-EC" b="1" dirty="0">
              <a:solidFill>
                <a:srgbClr val="FF0000"/>
              </a:solidFill>
            </a:endParaRPr>
          </a:p>
        </p:txBody>
      </p:sp>
      <p:sp>
        <p:nvSpPr>
          <p:cNvPr id="10" name="9 CuadroTexto"/>
          <p:cNvSpPr txBox="1"/>
          <p:nvPr/>
        </p:nvSpPr>
        <p:spPr>
          <a:xfrm>
            <a:off x="5643570" y="2345288"/>
            <a:ext cx="1071570" cy="369332"/>
          </a:xfrm>
          <a:prstGeom prst="rect">
            <a:avLst/>
          </a:prstGeom>
          <a:noFill/>
        </p:spPr>
        <p:txBody>
          <a:bodyPr wrap="square" rtlCol="0">
            <a:spAutoFit/>
          </a:bodyPr>
          <a:lstStyle/>
          <a:p>
            <a:r>
              <a:rPr lang="es-EC" b="1" dirty="0" smtClean="0">
                <a:solidFill>
                  <a:srgbClr val="FF0000"/>
                </a:solidFill>
              </a:rPr>
              <a:t>15 cm</a:t>
            </a:r>
            <a:endParaRPr lang="es-EC" b="1" dirty="0">
              <a:solidFill>
                <a:srgbClr val="FF0000"/>
              </a:solidFill>
            </a:endParaRPr>
          </a:p>
        </p:txBody>
      </p:sp>
      <p:sp>
        <p:nvSpPr>
          <p:cNvPr id="11" name="10 CuadroTexto"/>
          <p:cNvSpPr txBox="1"/>
          <p:nvPr/>
        </p:nvSpPr>
        <p:spPr>
          <a:xfrm>
            <a:off x="5643570" y="2916792"/>
            <a:ext cx="1071570" cy="369332"/>
          </a:xfrm>
          <a:prstGeom prst="rect">
            <a:avLst/>
          </a:prstGeom>
          <a:noFill/>
        </p:spPr>
        <p:txBody>
          <a:bodyPr wrap="square" rtlCol="0">
            <a:spAutoFit/>
          </a:bodyPr>
          <a:lstStyle/>
          <a:p>
            <a:r>
              <a:rPr lang="es-EC" b="1" dirty="0" smtClean="0">
                <a:solidFill>
                  <a:srgbClr val="FF0000"/>
                </a:solidFill>
              </a:rPr>
              <a:t>15 cm</a:t>
            </a:r>
            <a:endParaRPr lang="es-EC" b="1" dirty="0">
              <a:solidFill>
                <a:srgbClr val="FF0000"/>
              </a:solidFill>
            </a:endParaRPr>
          </a:p>
        </p:txBody>
      </p:sp>
      <p:sp>
        <p:nvSpPr>
          <p:cNvPr id="12" name="11 CuadroTexto"/>
          <p:cNvSpPr txBox="1"/>
          <p:nvPr/>
        </p:nvSpPr>
        <p:spPr>
          <a:xfrm>
            <a:off x="5572132" y="3559734"/>
            <a:ext cx="1071570" cy="369332"/>
          </a:xfrm>
          <a:prstGeom prst="rect">
            <a:avLst/>
          </a:prstGeom>
          <a:noFill/>
        </p:spPr>
        <p:txBody>
          <a:bodyPr wrap="square" rtlCol="0">
            <a:spAutoFit/>
          </a:bodyPr>
          <a:lstStyle/>
          <a:p>
            <a:r>
              <a:rPr lang="es-EC" b="1" dirty="0" smtClean="0">
                <a:solidFill>
                  <a:srgbClr val="FF0000"/>
                </a:solidFill>
              </a:rPr>
              <a:t>150 cm</a:t>
            </a:r>
            <a:endParaRPr lang="es-EC" b="1" dirty="0">
              <a:solidFill>
                <a:srgbClr val="FF0000"/>
              </a:solidFill>
            </a:endParaRPr>
          </a:p>
        </p:txBody>
      </p:sp>
      <p:sp>
        <p:nvSpPr>
          <p:cNvPr id="13" name="12 CuadroTexto"/>
          <p:cNvSpPr txBox="1"/>
          <p:nvPr/>
        </p:nvSpPr>
        <p:spPr>
          <a:xfrm>
            <a:off x="5143504" y="928670"/>
            <a:ext cx="1643074" cy="369332"/>
          </a:xfrm>
          <a:prstGeom prst="rect">
            <a:avLst/>
          </a:prstGeom>
          <a:noFill/>
        </p:spPr>
        <p:txBody>
          <a:bodyPr wrap="square" rtlCol="0">
            <a:spAutoFit/>
          </a:bodyPr>
          <a:lstStyle/>
          <a:p>
            <a:pPr algn="ctr"/>
            <a:r>
              <a:rPr lang="es-EC" b="1" dirty="0" smtClean="0">
                <a:solidFill>
                  <a:srgbClr val="FF0000"/>
                </a:solidFill>
                <a:latin typeface="Algerian" pitchFamily="82" charset="0"/>
              </a:rPr>
              <a:t>CALCULADO</a:t>
            </a:r>
            <a:endParaRPr lang="es-EC" b="1" dirty="0">
              <a:solidFill>
                <a:srgbClr val="FF0000"/>
              </a:solidFill>
              <a:latin typeface="Algerian" pitchFamily="82" charset="0"/>
            </a:endParaRPr>
          </a:p>
        </p:txBody>
      </p:sp>
      <p:sp>
        <p:nvSpPr>
          <p:cNvPr id="14" name="13 CuadroTexto"/>
          <p:cNvSpPr txBox="1"/>
          <p:nvPr/>
        </p:nvSpPr>
        <p:spPr>
          <a:xfrm>
            <a:off x="6858016" y="928670"/>
            <a:ext cx="1643074" cy="369332"/>
          </a:xfrm>
          <a:prstGeom prst="rect">
            <a:avLst/>
          </a:prstGeom>
          <a:noFill/>
        </p:spPr>
        <p:txBody>
          <a:bodyPr wrap="square" rtlCol="0">
            <a:spAutoFit/>
          </a:bodyPr>
          <a:lstStyle/>
          <a:p>
            <a:pPr algn="ctr"/>
            <a:r>
              <a:rPr lang="es-EC" b="1" dirty="0" smtClean="0">
                <a:solidFill>
                  <a:srgbClr val="FF0000"/>
                </a:solidFill>
                <a:latin typeface="Algerian" pitchFamily="82" charset="0"/>
              </a:rPr>
              <a:t>ASUMIDO</a:t>
            </a:r>
            <a:endParaRPr lang="es-EC" b="1" dirty="0">
              <a:solidFill>
                <a:srgbClr val="FF0000"/>
              </a:solidFill>
              <a:latin typeface="Algerian" pitchFamily="82" charset="0"/>
            </a:endParaRPr>
          </a:p>
        </p:txBody>
      </p:sp>
      <p:sp>
        <p:nvSpPr>
          <p:cNvPr id="15" name="14 CuadroTexto"/>
          <p:cNvSpPr txBox="1"/>
          <p:nvPr/>
        </p:nvSpPr>
        <p:spPr>
          <a:xfrm>
            <a:off x="7215206" y="1714488"/>
            <a:ext cx="1071570" cy="369332"/>
          </a:xfrm>
          <a:prstGeom prst="rect">
            <a:avLst/>
          </a:prstGeom>
          <a:noFill/>
        </p:spPr>
        <p:txBody>
          <a:bodyPr wrap="square" rtlCol="0">
            <a:spAutoFit/>
          </a:bodyPr>
          <a:lstStyle/>
          <a:p>
            <a:r>
              <a:rPr lang="es-EC" b="1" dirty="0" smtClean="0">
                <a:solidFill>
                  <a:srgbClr val="FF0000"/>
                </a:solidFill>
              </a:rPr>
              <a:t>7.5 cm</a:t>
            </a:r>
            <a:endParaRPr lang="es-EC" b="1" dirty="0">
              <a:solidFill>
                <a:srgbClr val="FF0000"/>
              </a:solidFill>
            </a:endParaRPr>
          </a:p>
        </p:txBody>
      </p:sp>
      <p:sp>
        <p:nvSpPr>
          <p:cNvPr id="16" name="15 CuadroTexto"/>
          <p:cNvSpPr txBox="1"/>
          <p:nvPr/>
        </p:nvSpPr>
        <p:spPr>
          <a:xfrm>
            <a:off x="7215206" y="2357430"/>
            <a:ext cx="1071570" cy="369332"/>
          </a:xfrm>
          <a:prstGeom prst="rect">
            <a:avLst/>
          </a:prstGeom>
          <a:noFill/>
        </p:spPr>
        <p:txBody>
          <a:bodyPr wrap="square" rtlCol="0">
            <a:spAutoFit/>
          </a:bodyPr>
          <a:lstStyle/>
          <a:p>
            <a:r>
              <a:rPr lang="es-EC" b="1" dirty="0" smtClean="0">
                <a:solidFill>
                  <a:srgbClr val="FF0000"/>
                </a:solidFill>
              </a:rPr>
              <a:t>19.5 cm</a:t>
            </a:r>
            <a:endParaRPr lang="es-EC" b="1" dirty="0">
              <a:solidFill>
                <a:srgbClr val="FF0000"/>
              </a:solidFill>
            </a:endParaRPr>
          </a:p>
        </p:txBody>
      </p:sp>
      <p:sp>
        <p:nvSpPr>
          <p:cNvPr id="17" name="16 CuadroTexto"/>
          <p:cNvSpPr txBox="1"/>
          <p:nvPr/>
        </p:nvSpPr>
        <p:spPr>
          <a:xfrm>
            <a:off x="7215206" y="2928934"/>
            <a:ext cx="1071570" cy="369332"/>
          </a:xfrm>
          <a:prstGeom prst="rect">
            <a:avLst/>
          </a:prstGeom>
          <a:noFill/>
        </p:spPr>
        <p:txBody>
          <a:bodyPr wrap="square" rtlCol="0">
            <a:spAutoFit/>
          </a:bodyPr>
          <a:lstStyle/>
          <a:p>
            <a:r>
              <a:rPr lang="es-EC" b="1" dirty="0" smtClean="0">
                <a:solidFill>
                  <a:srgbClr val="FF0000"/>
                </a:solidFill>
              </a:rPr>
              <a:t>20 cm</a:t>
            </a:r>
            <a:endParaRPr lang="es-EC" b="1" dirty="0">
              <a:solidFill>
                <a:srgbClr val="FF0000"/>
              </a:solidFill>
            </a:endParaRPr>
          </a:p>
        </p:txBody>
      </p:sp>
      <p:sp>
        <p:nvSpPr>
          <p:cNvPr id="18" name="17 CuadroTexto"/>
          <p:cNvSpPr txBox="1"/>
          <p:nvPr/>
        </p:nvSpPr>
        <p:spPr>
          <a:xfrm>
            <a:off x="7143768" y="3571876"/>
            <a:ext cx="1071570" cy="369332"/>
          </a:xfrm>
          <a:prstGeom prst="rect">
            <a:avLst/>
          </a:prstGeom>
          <a:noFill/>
        </p:spPr>
        <p:txBody>
          <a:bodyPr wrap="square" rtlCol="0">
            <a:spAutoFit/>
          </a:bodyPr>
          <a:lstStyle/>
          <a:p>
            <a:r>
              <a:rPr lang="es-EC" b="1" dirty="0" smtClean="0">
                <a:solidFill>
                  <a:srgbClr val="FF0000"/>
                </a:solidFill>
              </a:rPr>
              <a:t>150 cm</a:t>
            </a:r>
            <a:endParaRPr lang="es-EC" b="1" dirty="0">
              <a:solidFill>
                <a:srgbClr val="FF0000"/>
              </a:solidFill>
            </a:endParaRPr>
          </a:p>
        </p:txBody>
      </p:sp>
      <p:cxnSp>
        <p:nvCxnSpPr>
          <p:cNvPr id="20" name="19 Conector recto"/>
          <p:cNvCxnSpPr/>
          <p:nvPr/>
        </p:nvCxnSpPr>
        <p:spPr>
          <a:xfrm rot="5400000">
            <a:off x="5250661" y="2464587"/>
            <a:ext cx="3214710" cy="1588"/>
          </a:xfrm>
          <a:prstGeom prst="line">
            <a:avLst/>
          </a:prstGeom>
          <a:ln w="38100" cmpd="thinThick">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5143504" y="1428736"/>
            <a:ext cx="3357586" cy="1588"/>
          </a:xfrm>
          <a:prstGeom prst="line">
            <a:avLst/>
          </a:prstGeom>
          <a:ln w="38100" cmpd="thinThick">
            <a:solidFill>
              <a:srgbClr val="0070C0"/>
            </a:solidFill>
          </a:ln>
        </p:spPr>
        <p:style>
          <a:lnRef idx="1">
            <a:schemeClr val="accent1"/>
          </a:lnRef>
          <a:fillRef idx="0">
            <a:schemeClr val="accent1"/>
          </a:fillRef>
          <a:effectRef idx="0">
            <a:schemeClr val="accent1"/>
          </a:effectRef>
          <a:fontRef idx="minor">
            <a:schemeClr val="tx1"/>
          </a:fontRef>
        </p:style>
      </p:cxnSp>
      <p:sp>
        <p:nvSpPr>
          <p:cNvPr id="25" name="24 CuadroTexto"/>
          <p:cNvSpPr txBox="1"/>
          <p:nvPr/>
        </p:nvSpPr>
        <p:spPr>
          <a:xfrm>
            <a:off x="714348" y="4643446"/>
            <a:ext cx="7572428" cy="923330"/>
          </a:xfrm>
          <a:prstGeom prst="rect">
            <a:avLst/>
          </a:prstGeom>
          <a:noFill/>
        </p:spPr>
        <p:txBody>
          <a:bodyPr wrap="square" rtlCol="0">
            <a:spAutoFit/>
          </a:bodyPr>
          <a:lstStyle/>
          <a:p>
            <a:pPr algn="just">
              <a:buFont typeface="Wingdings" pitchFamily="2" charset="2"/>
              <a:buChar char="ü"/>
            </a:pPr>
            <a:r>
              <a:rPr lang="es-EC" dirty="0" smtClean="0"/>
              <a:t> Para comprobar los espesores asumidos se utilizará el modelo Boussinesq, para comprobar que cumple por distribución de esfuerzos</a:t>
            </a:r>
            <a:endParaRPr lang="es-EC"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285720" y="428604"/>
            <a:ext cx="460452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MODELO BOUSINESQ</a:t>
            </a:r>
            <a:endParaRPr lang="es-EC" sz="2500" dirty="0">
              <a:solidFill>
                <a:srgbClr val="C00000"/>
              </a:solidFill>
            </a:endParaRPr>
          </a:p>
        </p:txBody>
      </p:sp>
      <p:sp>
        <p:nvSpPr>
          <p:cNvPr id="171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5" name="24 CuadroTexto"/>
          <p:cNvSpPr txBox="1"/>
          <p:nvPr/>
        </p:nvSpPr>
        <p:spPr>
          <a:xfrm>
            <a:off x="642910" y="1000108"/>
            <a:ext cx="7572428" cy="584775"/>
          </a:xfrm>
          <a:prstGeom prst="rect">
            <a:avLst/>
          </a:prstGeom>
          <a:noFill/>
        </p:spPr>
        <p:txBody>
          <a:bodyPr wrap="square" rtlCol="0">
            <a:spAutoFit/>
          </a:bodyPr>
          <a:lstStyle/>
          <a:p>
            <a:pPr algn="just">
              <a:buFont typeface="Wingdings" pitchFamily="2" charset="2"/>
              <a:buChar char="ü"/>
            </a:pPr>
            <a:r>
              <a:rPr lang="es-EC" dirty="0" smtClean="0"/>
              <a:t> </a:t>
            </a:r>
            <a:r>
              <a:rPr lang="es-EC" b="1" dirty="0" smtClean="0">
                <a:solidFill>
                  <a:srgbClr val="00B0F0"/>
                </a:solidFill>
              </a:rPr>
              <a:t>Presión de Inflado        </a:t>
            </a:r>
            <a:r>
              <a:rPr lang="es-EC" sz="3200" b="1" dirty="0" smtClean="0"/>
              <a:t>Q</a:t>
            </a:r>
            <a:r>
              <a:rPr lang="es-EC" dirty="0" smtClean="0"/>
              <a:t> 8,2 t = 6 Kg / cm2</a:t>
            </a:r>
            <a:endParaRPr lang="es-EC" b="1" dirty="0"/>
          </a:p>
        </p:txBody>
      </p:sp>
      <p:sp>
        <p:nvSpPr>
          <p:cNvPr id="19" name="18 CuadroTexto"/>
          <p:cNvSpPr txBox="1"/>
          <p:nvPr/>
        </p:nvSpPr>
        <p:spPr>
          <a:xfrm>
            <a:off x="642910" y="1486903"/>
            <a:ext cx="7572428" cy="584775"/>
          </a:xfrm>
          <a:prstGeom prst="rect">
            <a:avLst/>
          </a:prstGeom>
          <a:noFill/>
        </p:spPr>
        <p:txBody>
          <a:bodyPr wrap="square" rtlCol="0">
            <a:spAutoFit/>
          </a:bodyPr>
          <a:lstStyle/>
          <a:p>
            <a:pPr algn="just">
              <a:buFont typeface="Wingdings" pitchFamily="2" charset="2"/>
              <a:buChar char="ü"/>
            </a:pPr>
            <a:r>
              <a:rPr lang="es-EC" dirty="0" smtClean="0"/>
              <a:t> </a:t>
            </a:r>
            <a:r>
              <a:rPr lang="es-EC" b="1" dirty="0" smtClean="0">
                <a:solidFill>
                  <a:srgbClr val="00B0F0"/>
                </a:solidFill>
              </a:rPr>
              <a:t>Carga por Llanta          </a:t>
            </a:r>
            <a:r>
              <a:rPr lang="es-EC" sz="3200" b="1" dirty="0" smtClean="0"/>
              <a:t>P</a:t>
            </a:r>
            <a:r>
              <a:rPr lang="es-EC" dirty="0" smtClean="0"/>
              <a:t>           = 2.05 Ton</a:t>
            </a:r>
            <a:endParaRPr lang="es-EC" b="1" dirty="0"/>
          </a:p>
        </p:txBody>
      </p:sp>
      <p:pic>
        <p:nvPicPr>
          <p:cNvPr id="178178" name="Picture 2"/>
          <p:cNvPicPr>
            <a:picLocks noChangeAspect="1" noChangeArrowheads="1"/>
          </p:cNvPicPr>
          <p:nvPr/>
        </p:nvPicPr>
        <p:blipFill>
          <a:blip r:embed="rId2"/>
          <a:srcRect/>
          <a:stretch>
            <a:fillRect/>
          </a:stretch>
        </p:blipFill>
        <p:spPr bwMode="auto">
          <a:xfrm>
            <a:off x="2143108" y="2143116"/>
            <a:ext cx="4062431" cy="1428760"/>
          </a:xfrm>
          <a:prstGeom prst="rect">
            <a:avLst/>
          </a:prstGeom>
          <a:noFill/>
          <a:ln w="9525">
            <a:noFill/>
            <a:miter lim="800000"/>
            <a:headEnd/>
            <a:tailEnd/>
          </a:ln>
          <a:effectLst/>
        </p:spPr>
      </p:pic>
      <p:pic>
        <p:nvPicPr>
          <p:cNvPr id="178179" name="Picture 3"/>
          <p:cNvPicPr>
            <a:picLocks noChangeAspect="1" noChangeArrowheads="1"/>
          </p:cNvPicPr>
          <p:nvPr/>
        </p:nvPicPr>
        <p:blipFill>
          <a:blip r:embed="rId3"/>
          <a:srcRect/>
          <a:stretch>
            <a:fillRect/>
          </a:stretch>
        </p:blipFill>
        <p:spPr bwMode="auto">
          <a:xfrm>
            <a:off x="1714480" y="3571876"/>
            <a:ext cx="5786478" cy="264320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285720" y="428604"/>
            <a:ext cx="460452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MODELO BOUSINESQ</a:t>
            </a:r>
            <a:endParaRPr lang="es-EC" sz="2500" dirty="0">
              <a:solidFill>
                <a:srgbClr val="C00000"/>
              </a:solidFill>
            </a:endParaRPr>
          </a:p>
        </p:txBody>
      </p:sp>
      <p:sp>
        <p:nvSpPr>
          <p:cNvPr id="171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9" name="8 Imagen"/>
          <p:cNvPicPr/>
          <p:nvPr/>
        </p:nvPicPr>
        <p:blipFill>
          <a:blip r:embed="rId2"/>
          <a:srcRect/>
          <a:stretch>
            <a:fillRect/>
          </a:stretch>
        </p:blipFill>
        <p:spPr bwMode="auto">
          <a:xfrm>
            <a:off x="571472" y="1071546"/>
            <a:ext cx="7929618" cy="5429288"/>
          </a:xfrm>
          <a:prstGeom prst="rect">
            <a:avLst/>
          </a:prstGeom>
          <a:noFill/>
          <a:ln w="28575" cmpd="thickThin">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285720" y="428604"/>
            <a:ext cx="460452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MODELO BOUSINESQ</a:t>
            </a:r>
            <a:endParaRPr lang="es-EC" sz="2500" dirty="0">
              <a:solidFill>
                <a:srgbClr val="C00000"/>
              </a:solidFill>
            </a:endParaRPr>
          </a:p>
        </p:txBody>
      </p:sp>
      <p:sp>
        <p:nvSpPr>
          <p:cNvPr id="171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 name="5 CuadroTexto"/>
          <p:cNvSpPr txBox="1"/>
          <p:nvPr/>
        </p:nvSpPr>
        <p:spPr>
          <a:xfrm>
            <a:off x="571472" y="1071546"/>
            <a:ext cx="3143272" cy="369332"/>
          </a:xfrm>
          <a:prstGeom prst="rect">
            <a:avLst/>
          </a:prstGeom>
          <a:noFill/>
        </p:spPr>
        <p:txBody>
          <a:bodyPr wrap="square" rtlCol="0">
            <a:spAutoFit/>
          </a:bodyPr>
          <a:lstStyle/>
          <a:p>
            <a:pPr algn="just"/>
            <a:r>
              <a:rPr lang="es-EC" dirty="0" smtClean="0"/>
              <a:t> </a:t>
            </a:r>
            <a:r>
              <a:rPr lang="es-EC" b="1" dirty="0" smtClean="0"/>
              <a:t>PARÁMETROS INICIALES</a:t>
            </a:r>
            <a:endParaRPr lang="es-EC" b="1" dirty="0"/>
          </a:p>
        </p:txBody>
      </p:sp>
      <p:pic>
        <p:nvPicPr>
          <p:cNvPr id="179202" name="Picture 2"/>
          <p:cNvPicPr>
            <a:picLocks noChangeAspect="1" noChangeArrowheads="1"/>
          </p:cNvPicPr>
          <p:nvPr/>
        </p:nvPicPr>
        <p:blipFill>
          <a:blip r:embed="rId2"/>
          <a:srcRect/>
          <a:stretch>
            <a:fillRect/>
          </a:stretch>
        </p:blipFill>
        <p:spPr bwMode="auto">
          <a:xfrm>
            <a:off x="1714480" y="1571612"/>
            <a:ext cx="5715040" cy="1928826"/>
          </a:xfrm>
          <a:prstGeom prst="rect">
            <a:avLst/>
          </a:prstGeom>
          <a:noFill/>
          <a:ln w="9525">
            <a:noFill/>
            <a:miter lim="800000"/>
            <a:headEnd/>
            <a:tailEnd/>
          </a:ln>
          <a:effectLst/>
        </p:spPr>
      </p:pic>
      <p:sp>
        <p:nvSpPr>
          <p:cNvPr id="8" name="7 CuadroTexto"/>
          <p:cNvSpPr txBox="1"/>
          <p:nvPr/>
        </p:nvSpPr>
        <p:spPr>
          <a:xfrm>
            <a:off x="642910" y="3857628"/>
            <a:ext cx="7572428" cy="923330"/>
          </a:xfrm>
          <a:prstGeom prst="rect">
            <a:avLst/>
          </a:prstGeom>
          <a:noFill/>
        </p:spPr>
        <p:txBody>
          <a:bodyPr wrap="square" rtlCol="0">
            <a:spAutoFit/>
          </a:bodyPr>
          <a:lstStyle/>
          <a:p>
            <a:pPr algn="just">
              <a:buFont typeface="Wingdings" pitchFamily="2" charset="2"/>
              <a:buChar char="ü"/>
            </a:pPr>
            <a:r>
              <a:rPr lang="es-EC" b="1" dirty="0" smtClean="0"/>
              <a:t>   Valores de K1,K2, y H no existen en modelo de cálculo por lo que se toma el valor de K1 = 20 ; K2 = 2 por ser los más aproximados</a:t>
            </a:r>
            <a:endParaRPr lang="es-EC"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285720" y="428604"/>
            <a:ext cx="460452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MODELO BOUSINESQ</a:t>
            </a:r>
            <a:endParaRPr lang="es-EC" sz="2500" dirty="0">
              <a:solidFill>
                <a:srgbClr val="C00000"/>
              </a:solidFill>
            </a:endParaRPr>
          </a:p>
        </p:txBody>
      </p:sp>
      <p:sp>
        <p:nvSpPr>
          <p:cNvPr id="171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80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80225" name="Object 1"/>
          <p:cNvGraphicFramePr>
            <a:graphicFrameLocks noChangeAspect="1"/>
          </p:cNvGraphicFramePr>
          <p:nvPr/>
        </p:nvGraphicFramePr>
        <p:xfrm>
          <a:off x="785786" y="1214422"/>
          <a:ext cx="7643866" cy="5214974"/>
        </p:xfrm>
        <a:graphic>
          <a:graphicData uri="http://schemas.openxmlformats.org/presentationml/2006/ole">
            <p:oleObj spid="_x0000_s180225" name="AutoCAD Drawing" r:id="rId3" imgW="12230100" imgH="4991100" progId="AutoCAD.Drawing.1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285720" y="428604"/>
            <a:ext cx="460452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MODELO BOUSINESQ</a:t>
            </a:r>
            <a:endParaRPr lang="es-EC" sz="2500" dirty="0">
              <a:solidFill>
                <a:srgbClr val="C00000"/>
              </a:solidFill>
            </a:endParaRPr>
          </a:p>
        </p:txBody>
      </p:sp>
      <p:sp>
        <p:nvSpPr>
          <p:cNvPr id="171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80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 name="6 CuadroTexto"/>
          <p:cNvSpPr txBox="1"/>
          <p:nvPr/>
        </p:nvSpPr>
        <p:spPr>
          <a:xfrm>
            <a:off x="571472" y="1071546"/>
            <a:ext cx="3143272" cy="369332"/>
          </a:xfrm>
          <a:prstGeom prst="rect">
            <a:avLst/>
          </a:prstGeom>
          <a:noFill/>
        </p:spPr>
        <p:txBody>
          <a:bodyPr wrap="square" rtlCol="0">
            <a:spAutoFit/>
          </a:bodyPr>
          <a:lstStyle/>
          <a:p>
            <a:pPr algn="just"/>
            <a:r>
              <a:rPr lang="es-EC" dirty="0" smtClean="0"/>
              <a:t> </a:t>
            </a:r>
            <a:r>
              <a:rPr lang="es-EC" b="1" dirty="0" smtClean="0"/>
              <a:t>CÁLCULO DE ESFUERZOS</a:t>
            </a:r>
            <a:endParaRPr lang="es-EC" b="1" dirty="0"/>
          </a:p>
        </p:txBody>
      </p:sp>
      <p:pic>
        <p:nvPicPr>
          <p:cNvPr id="182275" name="Picture 3"/>
          <p:cNvPicPr>
            <a:picLocks noChangeAspect="1" noChangeArrowheads="1"/>
          </p:cNvPicPr>
          <p:nvPr/>
        </p:nvPicPr>
        <p:blipFill>
          <a:blip r:embed="rId2"/>
          <a:srcRect/>
          <a:stretch>
            <a:fillRect/>
          </a:stretch>
        </p:blipFill>
        <p:spPr bwMode="auto">
          <a:xfrm>
            <a:off x="1142976" y="1571612"/>
            <a:ext cx="6732549" cy="785818"/>
          </a:xfrm>
          <a:prstGeom prst="rect">
            <a:avLst/>
          </a:prstGeom>
          <a:noFill/>
          <a:ln w="9525">
            <a:noFill/>
            <a:miter lim="800000"/>
            <a:headEnd/>
            <a:tailEnd/>
          </a:ln>
          <a:effectLst/>
        </p:spPr>
      </p:pic>
      <p:pic>
        <p:nvPicPr>
          <p:cNvPr id="182277" name="Picture 5"/>
          <p:cNvPicPr>
            <a:picLocks noChangeAspect="1" noChangeArrowheads="1"/>
          </p:cNvPicPr>
          <p:nvPr/>
        </p:nvPicPr>
        <p:blipFill>
          <a:blip r:embed="rId3"/>
          <a:srcRect/>
          <a:stretch>
            <a:fillRect/>
          </a:stretch>
        </p:blipFill>
        <p:spPr bwMode="auto">
          <a:xfrm>
            <a:off x="1285852" y="2428868"/>
            <a:ext cx="6286544" cy="700091"/>
          </a:xfrm>
          <a:prstGeom prst="rect">
            <a:avLst/>
          </a:prstGeom>
          <a:noFill/>
          <a:ln w="9525">
            <a:noFill/>
            <a:miter lim="800000"/>
            <a:headEnd/>
            <a:tailEnd/>
          </a:ln>
          <a:effectLst/>
        </p:spPr>
      </p:pic>
      <p:pic>
        <p:nvPicPr>
          <p:cNvPr id="182278" name="Picture 6"/>
          <p:cNvPicPr>
            <a:picLocks noChangeAspect="1" noChangeArrowheads="1"/>
          </p:cNvPicPr>
          <p:nvPr/>
        </p:nvPicPr>
        <p:blipFill>
          <a:blip r:embed="rId4"/>
          <a:srcRect/>
          <a:stretch>
            <a:fillRect/>
          </a:stretch>
        </p:blipFill>
        <p:spPr bwMode="auto">
          <a:xfrm>
            <a:off x="714348" y="3214686"/>
            <a:ext cx="3071834" cy="486490"/>
          </a:xfrm>
          <a:prstGeom prst="rect">
            <a:avLst/>
          </a:prstGeom>
          <a:noFill/>
          <a:ln w="9525">
            <a:noFill/>
            <a:miter lim="800000"/>
            <a:headEnd/>
            <a:tailEnd/>
          </a:ln>
          <a:effectLst/>
        </p:spPr>
      </p:pic>
      <p:graphicFrame>
        <p:nvGraphicFramePr>
          <p:cNvPr id="12" name="11 Tabla"/>
          <p:cNvGraphicFramePr>
            <a:graphicFrameLocks noGrp="1"/>
          </p:cNvGraphicFramePr>
          <p:nvPr/>
        </p:nvGraphicFramePr>
        <p:xfrm>
          <a:off x="857223" y="3929064"/>
          <a:ext cx="5182875" cy="2071706"/>
        </p:xfrm>
        <a:graphic>
          <a:graphicData uri="http://schemas.openxmlformats.org/drawingml/2006/table">
            <a:tbl>
              <a:tblPr/>
              <a:tblGrid>
                <a:gridCol w="1042713"/>
                <a:gridCol w="1042713"/>
                <a:gridCol w="1608675"/>
                <a:gridCol w="1488774"/>
              </a:tblGrid>
              <a:tr h="295958">
                <a:tc>
                  <a:txBody>
                    <a:bodyPr/>
                    <a:lstStyle/>
                    <a:p>
                      <a:pPr algn="ctr">
                        <a:lnSpc>
                          <a:spcPct val="115000"/>
                        </a:lnSpc>
                        <a:spcAft>
                          <a:spcPts val="0"/>
                        </a:spcAft>
                      </a:pPr>
                      <a:r>
                        <a:rPr lang="es-EC" sz="1200" b="1">
                          <a:solidFill>
                            <a:srgbClr val="000000"/>
                          </a:solidFill>
                          <a:latin typeface="Times New Roman"/>
                          <a:ea typeface="Calibri"/>
                          <a:cs typeface="Times New Roman"/>
                        </a:rPr>
                        <a:t>A</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C" sz="1200" b="1">
                          <a:solidFill>
                            <a:srgbClr val="000000"/>
                          </a:solidFill>
                          <a:latin typeface="Times New Roman"/>
                          <a:ea typeface="Calibri"/>
                          <a:cs typeface="Times New Roman"/>
                        </a:rPr>
                        <a:t>(ZZ1-RR1)</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Times New Roman"/>
                          <a:ea typeface="Calibri"/>
                          <a:cs typeface="Times New Roman"/>
                        </a:rPr>
                        <a:t>(ZZ2-RR2)</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Times New Roman"/>
                          <a:ea typeface="Calibri"/>
                          <a:cs typeface="Times New Roman"/>
                        </a:rPr>
                        <a:t>(ZZ2-RR3)</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95958">
                <a:tc>
                  <a:txBody>
                    <a:bodyPr/>
                    <a:lstStyle/>
                    <a:p>
                      <a:pPr algn="ctr">
                        <a:lnSpc>
                          <a:spcPct val="115000"/>
                        </a:lnSpc>
                        <a:spcAft>
                          <a:spcPts val="0"/>
                        </a:spcAft>
                      </a:pPr>
                      <a:r>
                        <a:rPr lang="es-EC" sz="1200" b="1">
                          <a:solidFill>
                            <a:srgbClr val="000000"/>
                          </a:solidFill>
                          <a:latin typeface="Times New Roman"/>
                          <a:ea typeface="Calibri"/>
                          <a:cs typeface="Times New Roman"/>
                        </a:rPr>
                        <a:t>0,1</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0,6321</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0,00962</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0,00481</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295958">
                <a:tc>
                  <a:txBody>
                    <a:bodyPr/>
                    <a:lstStyle/>
                    <a:p>
                      <a:pPr algn="ctr">
                        <a:lnSpc>
                          <a:spcPct val="115000"/>
                        </a:lnSpc>
                        <a:spcAft>
                          <a:spcPts val="0"/>
                        </a:spcAft>
                      </a:pPr>
                      <a:r>
                        <a:rPr lang="es-EC" sz="1200" b="1">
                          <a:solidFill>
                            <a:srgbClr val="000000"/>
                          </a:solidFill>
                          <a:latin typeface="Times New Roman"/>
                          <a:ea typeface="Calibri"/>
                          <a:cs typeface="Times New Roman"/>
                        </a:rPr>
                        <a:t>0,2</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1,83766</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0,03781</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0,01891</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295958">
                <a:tc>
                  <a:txBody>
                    <a:bodyPr/>
                    <a:lstStyle/>
                    <a:p>
                      <a:pPr algn="ctr">
                        <a:lnSpc>
                          <a:spcPct val="115000"/>
                        </a:lnSpc>
                        <a:spcAft>
                          <a:spcPts val="0"/>
                        </a:spcAft>
                      </a:pPr>
                      <a:r>
                        <a:rPr lang="es-EC" sz="1200" b="1">
                          <a:solidFill>
                            <a:srgbClr val="000000"/>
                          </a:solidFill>
                          <a:latin typeface="Times New Roman"/>
                          <a:ea typeface="Calibri"/>
                          <a:cs typeface="Times New Roman"/>
                        </a:rPr>
                        <a:t>0,4</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3,86779</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0,14159</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0,07079</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295958">
                <a:tc>
                  <a:txBody>
                    <a:bodyPr/>
                    <a:lstStyle/>
                    <a:p>
                      <a:pPr algn="ctr">
                        <a:lnSpc>
                          <a:spcPct val="115000"/>
                        </a:lnSpc>
                        <a:spcAft>
                          <a:spcPts val="0"/>
                        </a:spcAft>
                      </a:pPr>
                      <a:r>
                        <a:rPr lang="es-EC" sz="1200" b="1">
                          <a:solidFill>
                            <a:srgbClr val="000000"/>
                          </a:solidFill>
                          <a:latin typeface="Times New Roman"/>
                          <a:ea typeface="Calibri"/>
                          <a:cs typeface="Times New Roman"/>
                        </a:rPr>
                        <a:t>0,8</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5,50796</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0,4471</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0,22355</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295958">
                <a:tc>
                  <a:txBody>
                    <a:bodyPr/>
                    <a:lstStyle/>
                    <a:p>
                      <a:pPr algn="ctr">
                        <a:lnSpc>
                          <a:spcPct val="115000"/>
                        </a:lnSpc>
                        <a:spcAft>
                          <a:spcPts val="0"/>
                        </a:spcAft>
                      </a:pPr>
                      <a:r>
                        <a:rPr lang="es-EC" sz="1200" b="1">
                          <a:solidFill>
                            <a:srgbClr val="000000"/>
                          </a:solidFill>
                          <a:latin typeface="Times New Roman"/>
                          <a:ea typeface="Calibri"/>
                          <a:cs typeface="Times New Roman"/>
                        </a:rPr>
                        <a:t>1,6</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4,24281</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0,90115</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0,45058</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295958">
                <a:tc>
                  <a:txBody>
                    <a:bodyPr/>
                    <a:lstStyle/>
                    <a:p>
                      <a:pPr algn="ctr">
                        <a:lnSpc>
                          <a:spcPct val="115000"/>
                        </a:lnSpc>
                        <a:spcAft>
                          <a:spcPts val="0"/>
                        </a:spcAft>
                      </a:pPr>
                      <a:r>
                        <a:rPr lang="es-EC" sz="1200" b="1">
                          <a:solidFill>
                            <a:srgbClr val="000000"/>
                          </a:solidFill>
                          <a:latin typeface="Times New Roman"/>
                          <a:ea typeface="Calibri"/>
                          <a:cs typeface="Times New Roman"/>
                        </a:rPr>
                        <a:t>3,2</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Times New Roman"/>
                          <a:ea typeface="Calibri"/>
                          <a:cs typeface="Times New Roman"/>
                        </a:rPr>
                        <a:t>1,97494</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Times New Roman"/>
                          <a:ea typeface="Calibri"/>
                          <a:cs typeface="Times New Roman"/>
                        </a:rPr>
                        <a:t>0,93254</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latin typeface="Times New Roman"/>
                          <a:ea typeface="Calibri"/>
                          <a:cs typeface="Times New Roman"/>
                        </a:rPr>
                        <a:t>0,46627</a:t>
                      </a:r>
                      <a:endParaRPr lang="es-EC" sz="1100" dirty="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285720" y="428604"/>
            <a:ext cx="460452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MODELO BOUSINESQ</a:t>
            </a:r>
            <a:endParaRPr lang="es-EC" sz="2500" dirty="0">
              <a:solidFill>
                <a:srgbClr val="C00000"/>
              </a:solidFill>
            </a:endParaRPr>
          </a:p>
        </p:txBody>
      </p:sp>
      <p:sp>
        <p:nvSpPr>
          <p:cNvPr id="171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80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 name="6 CuadroTexto"/>
          <p:cNvSpPr txBox="1"/>
          <p:nvPr/>
        </p:nvSpPr>
        <p:spPr>
          <a:xfrm>
            <a:off x="571472" y="1071546"/>
            <a:ext cx="3143272" cy="369332"/>
          </a:xfrm>
          <a:prstGeom prst="rect">
            <a:avLst/>
          </a:prstGeom>
          <a:noFill/>
        </p:spPr>
        <p:txBody>
          <a:bodyPr wrap="square" rtlCol="0">
            <a:spAutoFit/>
          </a:bodyPr>
          <a:lstStyle/>
          <a:p>
            <a:pPr algn="just"/>
            <a:r>
              <a:rPr lang="es-EC" dirty="0" smtClean="0"/>
              <a:t> </a:t>
            </a:r>
            <a:r>
              <a:rPr lang="es-EC" b="1" dirty="0" smtClean="0"/>
              <a:t>CÁLCULO DE ESFUERZOS</a:t>
            </a:r>
            <a:endParaRPr lang="es-EC" b="1" dirty="0"/>
          </a:p>
        </p:txBody>
      </p:sp>
      <p:graphicFrame>
        <p:nvGraphicFramePr>
          <p:cNvPr id="13" name="12 Tabla"/>
          <p:cNvGraphicFramePr>
            <a:graphicFrameLocks noGrp="1"/>
          </p:cNvGraphicFramePr>
          <p:nvPr/>
        </p:nvGraphicFramePr>
        <p:xfrm>
          <a:off x="1714480" y="1643050"/>
          <a:ext cx="5572165" cy="1472184"/>
        </p:xfrm>
        <a:graphic>
          <a:graphicData uri="http://schemas.openxmlformats.org/drawingml/2006/table">
            <a:tbl>
              <a:tblPr/>
              <a:tblGrid>
                <a:gridCol w="1121071"/>
                <a:gridCol w="1121071"/>
                <a:gridCol w="1729547"/>
                <a:gridCol w="1600476"/>
              </a:tblGrid>
              <a:tr h="190500">
                <a:tc>
                  <a:txBody>
                    <a:bodyPr/>
                    <a:lstStyle/>
                    <a:p>
                      <a:pPr algn="ctr">
                        <a:lnSpc>
                          <a:spcPct val="115000"/>
                        </a:lnSpc>
                        <a:spcAft>
                          <a:spcPts val="0"/>
                        </a:spcAft>
                      </a:pPr>
                      <a:r>
                        <a:rPr lang="es-EC" sz="1200" b="1">
                          <a:solidFill>
                            <a:srgbClr val="000000"/>
                          </a:solidFill>
                          <a:latin typeface="Times New Roman"/>
                          <a:ea typeface="Calibri"/>
                          <a:cs typeface="Times New Roman"/>
                        </a:rPr>
                        <a:t>A</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Times New Roman"/>
                          <a:ea typeface="Calibri"/>
                          <a:cs typeface="Times New Roman"/>
                          <a:sym typeface="Symbol"/>
                        </a:rPr>
                        <a:t></a:t>
                      </a:r>
                      <a:r>
                        <a:rPr lang="es-EC" sz="1200" b="1">
                          <a:solidFill>
                            <a:srgbClr val="000000"/>
                          </a:solidFill>
                          <a:latin typeface="Times New Roman"/>
                          <a:ea typeface="Calibri"/>
                          <a:cs typeface="Times New Roman"/>
                        </a:rPr>
                        <a:t> r1</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Times New Roman"/>
                          <a:ea typeface="Calibri"/>
                          <a:cs typeface="Times New Roman"/>
                          <a:sym typeface="Symbol"/>
                        </a:rPr>
                        <a:t></a:t>
                      </a:r>
                      <a:r>
                        <a:rPr lang="es-EC" sz="1200" b="1">
                          <a:solidFill>
                            <a:srgbClr val="000000"/>
                          </a:solidFill>
                          <a:latin typeface="Times New Roman"/>
                          <a:ea typeface="Calibri"/>
                          <a:cs typeface="Times New Roman"/>
                        </a:rPr>
                        <a:t> r2</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Times New Roman"/>
                          <a:ea typeface="Calibri"/>
                          <a:cs typeface="Times New Roman"/>
                          <a:sym typeface="Symbol"/>
                        </a:rPr>
                        <a:t></a:t>
                      </a:r>
                      <a:r>
                        <a:rPr lang="es-EC" sz="1200" b="1">
                          <a:solidFill>
                            <a:srgbClr val="000000"/>
                          </a:solidFill>
                          <a:latin typeface="Times New Roman"/>
                          <a:ea typeface="Calibri"/>
                          <a:cs typeface="Times New Roman"/>
                        </a:rPr>
                        <a:t> r3</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0500">
                <a:tc>
                  <a:txBody>
                    <a:bodyPr/>
                    <a:lstStyle/>
                    <a:p>
                      <a:pPr algn="ctr">
                        <a:lnSpc>
                          <a:spcPct val="115000"/>
                        </a:lnSpc>
                        <a:spcAft>
                          <a:spcPts val="0"/>
                        </a:spcAft>
                      </a:pPr>
                      <a:r>
                        <a:rPr lang="es-EC" sz="1200" b="1">
                          <a:solidFill>
                            <a:srgbClr val="000000"/>
                          </a:solidFill>
                          <a:latin typeface="Times New Roman"/>
                          <a:ea typeface="Calibri"/>
                          <a:cs typeface="Times New Roman"/>
                        </a:rPr>
                        <a:t>0,1</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-0,13926</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0,021228</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-0,722886</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190500">
                <a:tc>
                  <a:txBody>
                    <a:bodyPr/>
                    <a:lstStyle/>
                    <a:p>
                      <a:pPr algn="ctr">
                        <a:lnSpc>
                          <a:spcPct val="115000"/>
                        </a:lnSpc>
                        <a:spcAft>
                          <a:spcPts val="0"/>
                        </a:spcAft>
                      </a:pPr>
                      <a:r>
                        <a:rPr lang="es-EC" sz="1200" b="1">
                          <a:solidFill>
                            <a:srgbClr val="000000"/>
                          </a:solidFill>
                          <a:latin typeface="Times New Roman"/>
                          <a:ea typeface="Calibri"/>
                          <a:cs typeface="Times New Roman"/>
                        </a:rPr>
                        <a:t>0,2</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-0,8626</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0,004314</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-0,731346</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190500">
                <a:tc>
                  <a:txBody>
                    <a:bodyPr/>
                    <a:lstStyle/>
                    <a:p>
                      <a:pPr algn="ctr">
                        <a:lnSpc>
                          <a:spcPct val="115000"/>
                        </a:lnSpc>
                        <a:spcAft>
                          <a:spcPts val="0"/>
                        </a:spcAft>
                      </a:pPr>
                      <a:r>
                        <a:rPr lang="es-EC" sz="1200" b="1">
                          <a:solidFill>
                            <a:srgbClr val="000000"/>
                          </a:solidFill>
                          <a:latin typeface="Times New Roman"/>
                          <a:ea typeface="Calibri"/>
                          <a:cs typeface="Times New Roman"/>
                        </a:rPr>
                        <a:t>0,4</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-2,08067</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-0,057954</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-0,762474</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190500">
                <a:tc>
                  <a:txBody>
                    <a:bodyPr/>
                    <a:lstStyle/>
                    <a:p>
                      <a:pPr algn="ctr">
                        <a:lnSpc>
                          <a:spcPct val="115000"/>
                        </a:lnSpc>
                        <a:spcAft>
                          <a:spcPts val="0"/>
                        </a:spcAft>
                      </a:pPr>
                      <a:r>
                        <a:rPr lang="es-EC" sz="1200" b="1">
                          <a:solidFill>
                            <a:srgbClr val="000000"/>
                          </a:solidFill>
                          <a:latin typeface="Times New Roman"/>
                          <a:ea typeface="Calibri"/>
                          <a:cs typeface="Times New Roman"/>
                        </a:rPr>
                        <a:t>0,8</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-3,06478</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-0,24126</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-0,85413</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190500">
                <a:tc>
                  <a:txBody>
                    <a:bodyPr/>
                    <a:lstStyle/>
                    <a:p>
                      <a:pPr algn="ctr">
                        <a:lnSpc>
                          <a:spcPct val="115000"/>
                        </a:lnSpc>
                        <a:spcAft>
                          <a:spcPts val="0"/>
                        </a:spcAft>
                      </a:pPr>
                      <a:r>
                        <a:rPr lang="es-EC" sz="1200" b="1">
                          <a:solidFill>
                            <a:srgbClr val="000000"/>
                          </a:solidFill>
                          <a:latin typeface="Times New Roman"/>
                          <a:ea typeface="Calibri"/>
                          <a:cs typeface="Times New Roman"/>
                        </a:rPr>
                        <a:t>1,6</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-2,30569</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-0,51369</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-0,990348</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190500">
                <a:tc>
                  <a:txBody>
                    <a:bodyPr/>
                    <a:lstStyle/>
                    <a:p>
                      <a:pPr algn="ctr">
                        <a:lnSpc>
                          <a:spcPct val="115000"/>
                        </a:lnSpc>
                        <a:spcAft>
                          <a:spcPts val="0"/>
                        </a:spcAft>
                      </a:pPr>
                      <a:r>
                        <a:rPr lang="es-EC" sz="1200" b="1">
                          <a:solidFill>
                            <a:srgbClr val="000000"/>
                          </a:solidFill>
                          <a:latin typeface="Times New Roman"/>
                          <a:ea typeface="Calibri"/>
                          <a:cs typeface="Times New Roman"/>
                        </a:rPr>
                        <a:t>3,2</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Times New Roman"/>
                          <a:ea typeface="Calibri"/>
                          <a:cs typeface="Times New Roman"/>
                        </a:rPr>
                        <a:t>-0,94496</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Times New Roman"/>
                          <a:ea typeface="Calibri"/>
                          <a:cs typeface="Times New Roman"/>
                        </a:rPr>
                        <a:t>-0,532524</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latin typeface="Times New Roman"/>
                          <a:ea typeface="Calibri"/>
                          <a:cs typeface="Times New Roman"/>
                        </a:rPr>
                        <a:t>-0,999762</a:t>
                      </a:r>
                      <a:endParaRPr lang="es-EC" sz="1100" dirty="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pic>
        <p:nvPicPr>
          <p:cNvPr id="183297" name="Picture 1"/>
          <p:cNvPicPr>
            <a:picLocks noChangeAspect="1" noChangeArrowheads="1"/>
          </p:cNvPicPr>
          <p:nvPr/>
        </p:nvPicPr>
        <p:blipFill>
          <a:blip r:embed="rId2"/>
          <a:srcRect/>
          <a:stretch>
            <a:fillRect/>
          </a:stretch>
        </p:blipFill>
        <p:spPr bwMode="auto">
          <a:xfrm>
            <a:off x="642910" y="3357562"/>
            <a:ext cx="2838450" cy="3000396"/>
          </a:xfrm>
          <a:prstGeom prst="rect">
            <a:avLst/>
          </a:prstGeom>
          <a:noFill/>
          <a:ln w="9525">
            <a:noFill/>
            <a:miter lim="800000"/>
            <a:headEnd/>
            <a:tailEnd/>
          </a:ln>
          <a:effectLst/>
        </p:spPr>
      </p:pic>
      <p:pic>
        <p:nvPicPr>
          <p:cNvPr id="183298" name="Picture 2"/>
          <p:cNvPicPr>
            <a:picLocks noChangeAspect="1" noChangeArrowheads="1"/>
          </p:cNvPicPr>
          <p:nvPr/>
        </p:nvPicPr>
        <p:blipFill>
          <a:blip r:embed="rId3"/>
          <a:srcRect/>
          <a:stretch>
            <a:fillRect/>
          </a:stretch>
        </p:blipFill>
        <p:spPr bwMode="auto">
          <a:xfrm>
            <a:off x="3643306" y="3357562"/>
            <a:ext cx="5028935" cy="714380"/>
          </a:xfrm>
          <a:prstGeom prst="rect">
            <a:avLst/>
          </a:prstGeom>
          <a:noFill/>
          <a:ln w="9525">
            <a:noFill/>
            <a:miter lim="800000"/>
            <a:headEnd/>
            <a:tailEnd/>
          </a:ln>
          <a:effectLst/>
        </p:spPr>
      </p:pic>
      <p:pic>
        <p:nvPicPr>
          <p:cNvPr id="15" name="Picture 7"/>
          <p:cNvPicPr>
            <a:picLocks noChangeAspect="1" noChangeArrowheads="1"/>
          </p:cNvPicPr>
          <p:nvPr/>
        </p:nvPicPr>
        <p:blipFill>
          <a:blip r:embed="rId4"/>
          <a:srcRect/>
          <a:stretch>
            <a:fillRect/>
          </a:stretch>
        </p:blipFill>
        <p:spPr bwMode="auto">
          <a:xfrm>
            <a:off x="4000496" y="4143380"/>
            <a:ext cx="4167203" cy="1357322"/>
          </a:xfrm>
          <a:prstGeom prst="rect">
            <a:avLst/>
          </a:prstGeom>
          <a:noFill/>
          <a:ln w="9525">
            <a:noFill/>
            <a:miter lim="800000"/>
            <a:headEnd/>
            <a:tailEnd/>
          </a:ln>
          <a:effectLst/>
        </p:spPr>
      </p:pic>
      <p:pic>
        <p:nvPicPr>
          <p:cNvPr id="183299" name="Picture 3"/>
          <p:cNvPicPr>
            <a:picLocks noChangeAspect="1" noChangeArrowheads="1"/>
          </p:cNvPicPr>
          <p:nvPr/>
        </p:nvPicPr>
        <p:blipFill>
          <a:blip r:embed="rId5"/>
          <a:srcRect/>
          <a:stretch>
            <a:fillRect/>
          </a:stretch>
        </p:blipFill>
        <p:spPr bwMode="auto">
          <a:xfrm>
            <a:off x="3786182" y="5572140"/>
            <a:ext cx="4643470" cy="71438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285720" y="428604"/>
            <a:ext cx="460452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MODELO BOUSINESQ</a:t>
            </a:r>
            <a:endParaRPr lang="es-EC" sz="2500" dirty="0">
              <a:solidFill>
                <a:srgbClr val="C00000"/>
              </a:solidFill>
            </a:endParaRPr>
          </a:p>
        </p:txBody>
      </p:sp>
      <p:sp>
        <p:nvSpPr>
          <p:cNvPr id="171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80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 name="6 CuadroTexto"/>
          <p:cNvSpPr txBox="1"/>
          <p:nvPr/>
        </p:nvSpPr>
        <p:spPr>
          <a:xfrm>
            <a:off x="571472" y="1071546"/>
            <a:ext cx="4357718" cy="369332"/>
          </a:xfrm>
          <a:prstGeom prst="rect">
            <a:avLst/>
          </a:prstGeom>
          <a:noFill/>
        </p:spPr>
        <p:txBody>
          <a:bodyPr wrap="square" rtlCol="0">
            <a:spAutoFit/>
          </a:bodyPr>
          <a:lstStyle/>
          <a:p>
            <a:pPr algn="just"/>
            <a:r>
              <a:rPr lang="es-EC" dirty="0" smtClean="0"/>
              <a:t> </a:t>
            </a:r>
            <a:r>
              <a:rPr lang="es-EC" b="1" dirty="0" smtClean="0"/>
              <a:t>COMPROBACIONES FINALES</a:t>
            </a:r>
            <a:endParaRPr lang="es-EC" b="1" dirty="0"/>
          </a:p>
        </p:txBody>
      </p:sp>
      <p:pic>
        <p:nvPicPr>
          <p:cNvPr id="184322" name="Picture 2"/>
          <p:cNvPicPr>
            <a:picLocks noChangeAspect="1" noChangeArrowheads="1"/>
          </p:cNvPicPr>
          <p:nvPr/>
        </p:nvPicPr>
        <p:blipFill>
          <a:blip r:embed="rId2"/>
          <a:srcRect/>
          <a:stretch>
            <a:fillRect/>
          </a:stretch>
        </p:blipFill>
        <p:spPr bwMode="auto">
          <a:xfrm>
            <a:off x="1500166" y="1571612"/>
            <a:ext cx="5857916" cy="1428760"/>
          </a:xfrm>
          <a:prstGeom prst="rect">
            <a:avLst/>
          </a:prstGeom>
          <a:noFill/>
          <a:ln w="9525">
            <a:noFill/>
            <a:miter lim="800000"/>
            <a:headEnd/>
            <a:tailEnd/>
          </a:ln>
          <a:effectLst/>
        </p:spPr>
      </p:pic>
      <p:pic>
        <p:nvPicPr>
          <p:cNvPr id="184323" name="Picture 3"/>
          <p:cNvPicPr>
            <a:picLocks noChangeAspect="1" noChangeArrowheads="1"/>
          </p:cNvPicPr>
          <p:nvPr/>
        </p:nvPicPr>
        <p:blipFill>
          <a:blip r:embed="rId3"/>
          <a:srcRect/>
          <a:stretch>
            <a:fillRect/>
          </a:stretch>
        </p:blipFill>
        <p:spPr bwMode="auto">
          <a:xfrm>
            <a:off x="1857356" y="3000372"/>
            <a:ext cx="5214974" cy="1428760"/>
          </a:xfrm>
          <a:prstGeom prst="rect">
            <a:avLst/>
          </a:prstGeom>
          <a:noFill/>
          <a:ln w="9525">
            <a:noFill/>
            <a:miter lim="800000"/>
            <a:headEnd/>
            <a:tailEnd/>
          </a:ln>
          <a:effectLst/>
        </p:spPr>
      </p:pic>
      <p:pic>
        <p:nvPicPr>
          <p:cNvPr id="184324" name="Picture 4"/>
          <p:cNvPicPr>
            <a:picLocks noChangeAspect="1" noChangeArrowheads="1"/>
          </p:cNvPicPr>
          <p:nvPr/>
        </p:nvPicPr>
        <p:blipFill>
          <a:blip r:embed="rId4"/>
          <a:srcRect/>
          <a:stretch>
            <a:fillRect/>
          </a:stretch>
        </p:blipFill>
        <p:spPr bwMode="auto">
          <a:xfrm>
            <a:off x="2500298" y="4786322"/>
            <a:ext cx="4214842" cy="14287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285720" y="428604"/>
            <a:ext cx="460452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PAVIMENTO RÍGIDO</a:t>
            </a:r>
            <a:endParaRPr lang="es-EC" sz="2500" dirty="0">
              <a:solidFill>
                <a:srgbClr val="C00000"/>
              </a:solidFill>
            </a:endParaRPr>
          </a:p>
        </p:txBody>
      </p:sp>
      <p:sp>
        <p:nvSpPr>
          <p:cNvPr id="171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80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 name="6 CuadroTexto"/>
          <p:cNvSpPr txBox="1"/>
          <p:nvPr/>
        </p:nvSpPr>
        <p:spPr>
          <a:xfrm>
            <a:off x="571472" y="1071546"/>
            <a:ext cx="6786610" cy="369332"/>
          </a:xfrm>
          <a:prstGeom prst="rect">
            <a:avLst/>
          </a:prstGeom>
          <a:noFill/>
        </p:spPr>
        <p:txBody>
          <a:bodyPr wrap="square" rtlCol="0">
            <a:spAutoFit/>
          </a:bodyPr>
          <a:lstStyle/>
          <a:p>
            <a:pPr algn="just"/>
            <a:r>
              <a:rPr lang="es-EC" dirty="0" smtClean="0"/>
              <a:t> </a:t>
            </a:r>
            <a:r>
              <a:rPr lang="es-EC" b="1" dirty="0" smtClean="0"/>
              <a:t>MÉTODO PCA PARA DISEÑO DE PAVIMENTOS RÍGIDOS</a:t>
            </a:r>
            <a:endParaRPr lang="es-EC" b="1" dirty="0"/>
          </a:p>
        </p:txBody>
      </p:sp>
      <p:sp>
        <p:nvSpPr>
          <p:cNvPr id="16" name="15 CuadroTexto"/>
          <p:cNvSpPr txBox="1"/>
          <p:nvPr/>
        </p:nvSpPr>
        <p:spPr>
          <a:xfrm>
            <a:off x="714348" y="1785926"/>
            <a:ext cx="6786610" cy="369332"/>
          </a:xfrm>
          <a:prstGeom prst="rect">
            <a:avLst/>
          </a:prstGeom>
          <a:noFill/>
        </p:spPr>
        <p:txBody>
          <a:bodyPr wrap="square" rtlCol="0">
            <a:spAutoFit/>
          </a:bodyPr>
          <a:lstStyle/>
          <a:p>
            <a:pPr algn="just">
              <a:buFont typeface="Wingdings" pitchFamily="2" charset="2"/>
              <a:buChar char="ü"/>
            </a:pPr>
            <a:r>
              <a:rPr lang="es-EC" dirty="0" smtClean="0"/>
              <a:t>  Estudiar que tipos de esfuerzos se dan en la Losa</a:t>
            </a:r>
            <a:endParaRPr lang="es-EC" b="1" dirty="0"/>
          </a:p>
        </p:txBody>
      </p:sp>
      <p:sp>
        <p:nvSpPr>
          <p:cNvPr id="17" name="16 CuadroTexto"/>
          <p:cNvSpPr txBox="1"/>
          <p:nvPr/>
        </p:nvSpPr>
        <p:spPr>
          <a:xfrm>
            <a:off x="714348" y="2202412"/>
            <a:ext cx="6786610" cy="369332"/>
          </a:xfrm>
          <a:prstGeom prst="rect">
            <a:avLst/>
          </a:prstGeom>
          <a:noFill/>
        </p:spPr>
        <p:txBody>
          <a:bodyPr wrap="square" rtlCol="0">
            <a:spAutoFit/>
          </a:bodyPr>
          <a:lstStyle/>
          <a:p>
            <a:pPr algn="just">
              <a:buFont typeface="Wingdings" pitchFamily="2" charset="2"/>
              <a:buChar char="ü"/>
            </a:pPr>
            <a:r>
              <a:rPr lang="es-EC" dirty="0" smtClean="0"/>
              <a:t>  Cuál es la condición crítica de trabajo.</a:t>
            </a:r>
            <a:endParaRPr lang="es-EC" b="1" dirty="0"/>
          </a:p>
        </p:txBody>
      </p:sp>
      <p:sp>
        <p:nvSpPr>
          <p:cNvPr id="18" name="17 CuadroTexto"/>
          <p:cNvSpPr txBox="1"/>
          <p:nvPr/>
        </p:nvSpPr>
        <p:spPr>
          <a:xfrm>
            <a:off x="714348" y="2643182"/>
            <a:ext cx="6786610" cy="369332"/>
          </a:xfrm>
          <a:prstGeom prst="rect">
            <a:avLst/>
          </a:prstGeom>
          <a:noFill/>
        </p:spPr>
        <p:txBody>
          <a:bodyPr wrap="square" rtlCol="0">
            <a:spAutoFit/>
          </a:bodyPr>
          <a:lstStyle/>
          <a:p>
            <a:pPr algn="just">
              <a:buFont typeface="Wingdings" pitchFamily="2" charset="2"/>
              <a:buChar char="ü"/>
            </a:pPr>
            <a:r>
              <a:rPr lang="es-EC" dirty="0" smtClean="0"/>
              <a:t>  Se usan dos procedimientos de evaluación</a:t>
            </a:r>
            <a:endParaRPr lang="es-EC" b="1" dirty="0"/>
          </a:p>
        </p:txBody>
      </p:sp>
      <p:sp>
        <p:nvSpPr>
          <p:cNvPr id="19" name="18 CuadroTexto"/>
          <p:cNvSpPr txBox="1"/>
          <p:nvPr/>
        </p:nvSpPr>
        <p:spPr>
          <a:xfrm>
            <a:off x="1357290" y="3131106"/>
            <a:ext cx="3429024" cy="369332"/>
          </a:xfrm>
          <a:prstGeom prst="rect">
            <a:avLst/>
          </a:prstGeom>
          <a:noFill/>
        </p:spPr>
        <p:txBody>
          <a:bodyPr wrap="square" rtlCol="0">
            <a:spAutoFit/>
          </a:bodyPr>
          <a:lstStyle/>
          <a:p>
            <a:pPr algn="just">
              <a:buFont typeface="Wingdings" pitchFamily="2" charset="2"/>
              <a:buChar char="q"/>
            </a:pPr>
            <a:r>
              <a:rPr lang="es-EC" dirty="0" smtClean="0"/>
              <a:t>  </a:t>
            </a:r>
            <a:r>
              <a:rPr lang="es-EC" b="1" dirty="0" smtClean="0"/>
              <a:t>Fatiga y Erosión</a:t>
            </a:r>
            <a:endParaRPr lang="es-EC" b="1" dirty="0"/>
          </a:p>
        </p:txBody>
      </p:sp>
      <p:sp>
        <p:nvSpPr>
          <p:cNvPr id="20" name="19 CuadroTexto"/>
          <p:cNvSpPr txBox="1"/>
          <p:nvPr/>
        </p:nvSpPr>
        <p:spPr>
          <a:xfrm>
            <a:off x="714348" y="3631172"/>
            <a:ext cx="3429024" cy="369332"/>
          </a:xfrm>
          <a:prstGeom prst="rect">
            <a:avLst/>
          </a:prstGeom>
          <a:noFill/>
        </p:spPr>
        <p:txBody>
          <a:bodyPr wrap="square" rtlCol="0">
            <a:spAutoFit/>
          </a:bodyPr>
          <a:lstStyle/>
          <a:p>
            <a:pPr algn="just"/>
            <a:r>
              <a:rPr lang="es-EC" b="1" dirty="0" smtClean="0"/>
              <a:t>ANÁLISIS POR FATIGA</a:t>
            </a:r>
            <a:endParaRPr lang="es-EC" b="1" dirty="0"/>
          </a:p>
        </p:txBody>
      </p:sp>
      <p:sp>
        <p:nvSpPr>
          <p:cNvPr id="21" name="20 CuadroTexto"/>
          <p:cNvSpPr txBox="1"/>
          <p:nvPr/>
        </p:nvSpPr>
        <p:spPr>
          <a:xfrm>
            <a:off x="714348" y="4131238"/>
            <a:ext cx="6786610" cy="646331"/>
          </a:xfrm>
          <a:prstGeom prst="rect">
            <a:avLst/>
          </a:prstGeom>
          <a:noFill/>
        </p:spPr>
        <p:txBody>
          <a:bodyPr wrap="square" rtlCol="0">
            <a:spAutoFit/>
          </a:bodyPr>
          <a:lstStyle/>
          <a:p>
            <a:pPr algn="just">
              <a:buFont typeface="Wingdings" pitchFamily="2" charset="2"/>
              <a:buChar char="ü"/>
            </a:pPr>
            <a:r>
              <a:rPr lang="es-EC" dirty="0" smtClean="0"/>
              <a:t>  Para proteger el pavimento contra la acción de los esfuerzos por la acción repetida de cargas.</a:t>
            </a:r>
            <a:endParaRPr lang="es-EC" b="1" dirty="0"/>
          </a:p>
        </p:txBody>
      </p:sp>
      <p:sp>
        <p:nvSpPr>
          <p:cNvPr id="22" name="21 CuadroTexto"/>
          <p:cNvSpPr txBox="1"/>
          <p:nvPr/>
        </p:nvSpPr>
        <p:spPr>
          <a:xfrm>
            <a:off x="785786" y="4917056"/>
            <a:ext cx="3429024" cy="369332"/>
          </a:xfrm>
          <a:prstGeom prst="rect">
            <a:avLst/>
          </a:prstGeom>
          <a:noFill/>
        </p:spPr>
        <p:txBody>
          <a:bodyPr wrap="square" rtlCol="0">
            <a:spAutoFit/>
          </a:bodyPr>
          <a:lstStyle/>
          <a:p>
            <a:pPr algn="just"/>
            <a:r>
              <a:rPr lang="es-EC" b="1" dirty="0" smtClean="0"/>
              <a:t>ANÁLISIS POR EROSIÓN</a:t>
            </a:r>
            <a:endParaRPr lang="es-EC" b="1" dirty="0"/>
          </a:p>
        </p:txBody>
      </p:sp>
      <p:sp>
        <p:nvSpPr>
          <p:cNvPr id="23" name="22 CuadroTexto"/>
          <p:cNvSpPr txBox="1"/>
          <p:nvPr/>
        </p:nvSpPr>
        <p:spPr>
          <a:xfrm>
            <a:off x="785786" y="5500702"/>
            <a:ext cx="6786610" cy="646331"/>
          </a:xfrm>
          <a:prstGeom prst="rect">
            <a:avLst/>
          </a:prstGeom>
          <a:noFill/>
        </p:spPr>
        <p:txBody>
          <a:bodyPr wrap="square" rtlCol="0">
            <a:spAutoFit/>
          </a:bodyPr>
          <a:lstStyle/>
          <a:p>
            <a:pPr algn="just">
              <a:buFont typeface="Wingdings" pitchFamily="2" charset="2"/>
              <a:buChar char="ü"/>
            </a:pPr>
            <a:r>
              <a:rPr lang="es-EC" dirty="0" smtClean="0"/>
              <a:t>  Limitar los efectos de la deflexión del pavimento en los bordes de las losas y juntas.</a:t>
            </a:r>
            <a:endParaRPr lang="es-EC"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32656"/>
            <a:ext cx="3818134" cy="566936"/>
          </a:xfrm>
        </p:spPr>
        <p:txBody>
          <a:bodyPr>
            <a:normAutofit fontScale="90000"/>
          </a:bodyPr>
          <a:lstStyle/>
          <a:p>
            <a:r>
              <a:rPr lang="es-EC" sz="2500" b="1" dirty="0" smtClean="0">
                <a:solidFill>
                  <a:srgbClr val="C00000"/>
                </a:solidFill>
              </a:rPr>
              <a:t>Justificación del Proyecto</a:t>
            </a:r>
            <a:endParaRPr lang="es-EC" sz="2500" b="1" dirty="0">
              <a:solidFill>
                <a:srgbClr val="C00000"/>
              </a:solidFill>
            </a:endParaRPr>
          </a:p>
        </p:txBody>
      </p:sp>
      <p:sp>
        <p:nvSpPr>
          <p:cNvPr id="7" name="1 Título"/>
          <p:cNvSpPr txBox="1">
            <a:spLocks/>
          </p:cNvSpPr>
          <p:nvPr/>
        </p:nvSpPr>
        <p:spPr>
          <a:xfrm>
            <a:off x="5292080" y="44624"/>
            <a:ext cx="2280343" cy="476672"/>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Datos Generales</a:t>
            </a:r>
            <a:endParaRPr lang="es-EC" sz="2500" dirty="0">
              <a:solidFill>
                <a:schemeClr val="bg1"/>
              </a:solidFill>
            </a:endParaRPr>
          </a:p>
        </p:txBody>
      </p:sp>
      <p:sp>
        <p:nvSpPr>
          <p:cNvPr id="9" name="2 Marcador de contenido"/>
          <p:cNvSpPr txBox="1">
            <a:spLocks/>
          </p:cNvSpPr>
          <p:nvPr/>
        </p:nvSpPr>
        <p:spPr>
          <a:xfrm>
            <a:off x="1000100" y="1071546"/>
            <a:ext cx="3357586" cy="4286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v"/>
            </a:pPr>
            <a:r>
              <a:rPr lang="es-ES" sz="1800" b="1" dirty="0" smtClean="0">
                <a:solidFill>
                  <a:srgbClr val="FF0000"/>
                </a:solidFill>
              </a:rPr>
              <a:t>Explosión en Riobamba.</a:t>
            </a:r>
          </a:p>
          <a:p>
            <a:pPr algn="just">
              <a:buFont typeface="Wingdings" pitchFamily="2" charset="2"/>
              <a:buChar char="v"/>
            </a:pPr>
            <a:endParaRPr lang="es-ES" sz="1800" dirty="0" smtClean="0"/>
          </a:p>
          <a:p>
            <a:pPr algn="just">
              <a:buFont typeface="Wingdings" pitchFamily="2" charset="2"/>
              <a:buChar char="v"/>
            </a:pPr>
            <a:endParaRPr lang="es-EC" dirty="0" smtClean="0"/>
          </a:p>
          <a:p>
            <a:pPr marL="0" indent="0" algn="just">
              <a:buFont typeface="Wingdings" pitchFamily="2" charset="2"/>
              <a:buChar char="v"/>
            </a:pPr>
            <a:endParaRPr lang="es-EC" dirty="0"/>
          </a:p>
        </p:txBody>
      </p:sp>
      <p:sp>
        <p:nvSpPr>
          <p:cNvPr id="11" name="2 Marcador de contenido"/>
          <p:cNvSpPr txBox="1">
            <a:spLocks/>
          </p:cNvSpPr>
          <p:nvPr/>
        </p:nvSpPr>
        <p:spPr>
          <a:xfrm>
            <a:off x="1357290" y="4572008"/>
            <a:ext cx="3929090" cy="5000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Ø"/>
            </a:pPr>
            <a:r>
              <a:rPr lang="es-ES" sz="1800" dirty="0" smtClean="0"/>
              <a:t>Siete fallecidos y 650 heridos</a:t>
            </a:r>
          </a:p>
          <a:p>
            <a:pPr algn="just">
              <a:buNone/>
            </a:pPr>
            <a:endParaRPr lang="es-EC" dirty="0" smtClean="0"/>
          </a:p>
          <a:p>
            <a:pPr marL="0" indent="0" algn="just">
              <a:buNone/>
            </a:pPr>
            <a:endParaRPr lang="es-EC" dirty="0"/>
          </a:p>
        </p:txBody>
      </p:sp>
      <p:pic>
        <p:nvPicPr>
          <p:cNvPr id="130050" name="Picture 2"/>
          <p:cNvPicPr>
            <a:picLocks noChangeAspect="1" noChangeArrowheads="1"/>
          </p:cNvPicPr>
          <p:nvPr/>
        </p:nvPicPr>
        <p:blipFill>
          <a:blip r:embed="rId2"/>
          <a:srcRect/>
          <a:stretch>
            <a:fillRect/>
          </a:stretch>
        </p:blipFill>
        <p:spPr bwMode="auto">
          <a:xfrm>
            <a:off x="1214414" y="1928802"/>
            <a:ext cx="2928958" cy="2171469"/>
          </a:xfrm>
          <a:prstGeom prst="rect">
            <a:avLst/>
          </a:prstGeom>
          <a:noFill/>
          <a:ln w="9525">
            <a:noFill/>
            <a:miter lim="800000"/>
            <a:headEnd/>
            <a:tailEnd/>
          </a:ln>
          <a:effectLst/>
        </p:spPr>
      </p:pic>
      <p:pic>
        <p:nvPicPr>
          <p:cNvPr id="130051" name="Picture 3"/>
          <p:cNvPicPr>
            <a:picLocks noChangeAspect="1" noChangeArrowheads="1"/>
          </p:cNvPicPr>
          <p:nvPr/>
        </p:nvPicPr>
        <p:blipFill>
          <a:blip r:embed="rId3"/>
          <a:srcRect/>
          <a:stretch>
            <a:fillRect/>
          </a:stretch>
        </p:blipFill>
        <p:spPr bwMode="auto">
          <a:xfrm>
            <a:off x="5286380" y="2071678"/>
            <a:ext cx="2324100" cy="2000264"/>
          </a:xfrm>
          <a:prstGeom prst="rect">
            <a:avLst/>
          </a:prstGeom>
          <a:noFill/>
          <a:ln w="9525">
            <a:noFill/>
            <a:miter lim="800000"/>
            <a:headEnd/>
            <a:tailEnd/>
          </a:ln>
          <a:effectLst/>
        </p:spPr>
      </p:pic>
    </p:spTree>
    <p:extLst>
      <p:ext uri="{BB962C8B-B14F-4D97-AF65-F5344CB8AC3E}">
        <p14:creationId xmlns="" xmlns:p14="http://schemas.microsoft.com/office/powerpoint/2010/main" val="273283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285720" y="428604"/>
            <a:ext cx="460452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PAVIMENTO RÍGIDO</a:t>
            </a:r>
            <a:endParaRPr lang="es-EC" sz="2500" dirty="0">
              <a:solidFill>
                <a:srgbClr val="C00000"/>
              </a:solidFill>
            </a:endParaRPr>
          </a:p>
        </p:txBody>
      </p:sp>
      <p:sp>
        <p:nvSpPr>
          <p:cNvPr id="171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80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 name="6 CuadroTexto"/>
          <p:cNvSpPr txBox="1"/>
          <p:nvPr/>
        </p:nvSpPr>
        <p:spPr>
          <a:xfrm>
            <a:off x="571472" y="1071546"/>
            <a:ext cx="6786610" cy="369332"/>
          </a:xfrm>
          <a:prstGeom prst="rect">
            <a:avLst/>
          </a:prstGeom>
          <a:noFill/>
        </p:spPr>
        <p:txBody>
          <a:bodyPr wrap="square" rtlCol="0">
            <a:spAutoFit/>
          </a:bodyPr>
          <a:lstStyle/>
          <a:p>
            <a:pPr algn="just"/>
            <a:r>
              <a:rPr lang="es-EC" dirty="0" smtClean="0"/>
              <a:t> </a:t>
            </a:r>
            <a:r>
              <a:rPr lang="es-EC" b="1" dirty="0" smtClean="0"/>
              <a:t>PERÍODO DE DISEÑO</a:t>
            </a:r>
            <a:endParaRPr lang="es-EC" b="1" dirty="0"/>
          </a:p>
        </p:txBody>
      </p:sp>
      <p:sp>
        <p:nvSpPr>
          <p:cNvPr id="16" name="15 CuadroTexto"/>
          <p:cNvSpPr txBox="1"/>
          <p:nvPr/>
        </p:nvSpPr>
        <p:spPr>
          <a:xfrm>
            <a:off x="714348" y="1571612"/>
            <a:ext cx="6786610" cy="646331"/>
          </a:xfrm>
          <a:prstGeom prst="rect">
            <a:avLst/>
          </a:prstGeom>
          <a:noFill/>
        </p:spPr>
        <p:txBody>
          <a:bodyPr wrap="square" rtlCol="0">
            <a:spAutoFit/>
          </a:bodyPr>
          <a:lstStyle/>
          <a:p>
            <a:pPr algn="just">
              <a:buFont typeface="Wingdings" pitchFamily="2" charset="2"/>
              <a:buChar char="ü"/>
            </a:pPr>
            <a:r>
              <a:rPr lang="es-EC" dirty="0" smtClean="0"/>
              <a:t>  </a:t>
            </a:r>
            <a:r>
              <a:rPr lang="es-EC" dirty="0" smtClean="0"/>
              <a:t>Se toma 20 años para efectos de comparación con el diseño de pavimento flexible.</a:t>
            </a:r>
            <a:endParaRPr lang="es-EC" b="1" dirty="0"/>
          </a:p>
        </p:txBody>
      </p:sp>
      <p:graphicFrame>
        <p:nvGraphicFramePr>
          <p:cNvPr id="15" name="14 Tabla"/>
          <p:cNvGraphicFramePr>
            <a:graphicFrameLocks noGrp="1"/>
          </p:cNvGraphicFramePr>
          <p:nvPr/>
        </p:nvGraphicFramePr>
        <p:xfrm>
          <a:off x="2071670" y="2285992"/>
          <a:ext cx="4786346" cy="1982562"/>
        </p:xfrm>
        <a:graphic>
          <a:graphicData uri="http://schemas.openxmlformats.org/drawingml/2006/table">
            <a:tbl>
              <a:tblPr/>
              <a:tblGrid>
                <a:gridCol w="1654982"/>
                <a:gridCol w="1565682"/>
                <a:gridCol w="1565682"/>
              </a:tblGrid>
              <a:tr h="306162">
                <a:tc>
                  <a:txBody>
                    <a:bodyPr/>
                    <a:lstStyle/>
                    <a:p>
                      <a:pPr algn="ctr">
                        <a:spcAft>
                          <a:spcPts val="0"/>
                        </a:spcAft>
                      </a:pPr>
                      <a:r>
                        <a:rPr lang="es-EC" sz="1000">
                          <a:solidFill>
                            <a:srgbClr val="000000"/>
                          </a:solidFill>
                          <a:latin typeface="Times New Roman"/>
                          <a:cs typeface="Times New Roman"/>
                        </a:rPr>
                        <a:t>Tasas de crecimiento del tráfico  (%)</a:t>
                      </a:r>
                      <a:endParaRPr lang="es-EC" sz="1200">
                        <a:solidFill>
                          <a:srgbClr val="365F91"/>
                        </a:solidFill>
                        <a:latin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n-US" sz="1000">
                          <a:solidFill>
                            <a:srgbClr val="000000"/>
                          </a:solidFill>
                          <a:latin typeface="Times New Roman"/>
                          <a:cs typeface="Times New Roman"/>
                        </a:rPr>
                        <a:t>Factor de proyección 20 años</a:t>
                      </a:r>
                      <a:endParaRPr lang="es-EC" sz="1200">
                        <a:solidFill>
                          <a:srgbClr val="365F91"/>
                        </a:solidFill>
                        <a:latin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n-US" sz="1000">
                          <a:solidFill>
                            <a:srgbClr val="000000"/>
                          </a:solidFill>
                          <a:latin typeface="Times New Roman"/>
                          <a:cs typeface="Times New Roman"/>
                        </a:rPr>
                        <a:t>Factor de proyección 40 años</a:t>
                      </a:r>
                      <a:endParaRPr lang="es-EC" sz="1200">
                        <a:solidFill>
                          <a:srgbClr val="365F91"/>
                        </a:solidFill>
                        <a:latin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02054">
                <a:tc>
                  <a:txBody>
                    <a:bodyPr/>
                    <a:lstStyle/>
                    <a:p>
                      <a:pPr algn="ctr">
                        <a:spcAft>
                          <a:spcPts val="0"/>
                        </a:spcAft>
                      </a:pPr>
                      <a:r>
                        <a:rPr lang="en-US" sz="1000" b="1">
                          <a:solidFill>
                            <a:srgbClr val="000000"/>
                          </a:solidFill>
                          <a:latin typeface="Times New Roman"/>
                          <a:cs typeface="Times New Roman"/>
                        </a:rPr>
                        <a:t>1</a:t>
                      </a:r>
                      <a:endParaRPr lang="es-EC" sz="1200">
                        <a:solidFill>
                          <a:srgbClr val="365F91"/>
                        </a:solidFill>
                        <a:latin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spcAft>
                          <a:spcPts val="0"/>
                        </a:spcAft>
                      </a:pPr>
                      <a:r>
                        <a:rPr lang="en-US" sz="1000">
                          <a:solidFill>
                            <a:srgbClr val="000000"/>
                          </a:solidFill>
                          <a:latin typeface="Times New Roman"/>
                          <a:cs typeface="Times New Roman"/>
                        </a:rPr>
                        <a:t>1.1</a:t>
                      </a:r>
                      <a:endParaRPr lang="es-EC" sz="1200">
                        <a:solidFill>
                          <a:srgbClr val="365F91"/>
                        </a:solidFill>
                        <a:latin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spcAft>
                          <a:spcPts val="0"/>
                        </a:spcAft>
                      </a:pPr>
                      <a:r>
                        <a:rPr lang="en-US" sz="1000">
                          <a:solidFill>
                            <a:srgbClr val="000000"/>
                          </a:solidFill>
                          <a:latin typeface="Times New Roman"/>
                          <a:cs typeface="Times New Roman"/>
                        </a:rPr>
                        <a:t>1.2</a:t>
                      </a:r>
                      <a:endParaRPr lang="es-EC" sz="1200">
                        <a:solidFill>
                          <a:srgbClr val="365F91"/>
                        </a:solidFill>
                        <a:latin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102054">
                <a:tc>
                  <a:txBody>
                    <a:bodyPr/>
                    <a:lstStyle/>
                    <a:p>
                      <a:pPr algn="ctr">
                        <a:spcAft>
                          <a:spcPts val="0"/>
                        </a:spcAft>
                      </a:pPr>
                      <a:r>
                        <a:rPr lang="es-EC" sz="1000" b="1">
                          <a:solidFill>
                            <a:srgbClr val="000000"/>
                          </a:solidFill>
                          <a:latin typeface="Times New Roman"/>
                          <a:cs typeface="Times New Roman"/>
                        </a:rPr>
                        <a:t>1 ½</a:t>
                      </a:r>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s-EC" sz="1000">
                          <a:solidFill>
                            <a:srgbClr val="000000"/>
                          </a:solidFill>
                          <a:latin typeface="Times New Roman"/>
                          <a:cs typeface="Times New Roman"/>
                        </a:rPr>
                        <a:t>1.2</a:t>
                      </a:r>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s-EC" sz="1000">
                          <a:solidFill>
                            <a:srgbClr val="000000"/>
                          </a:solidFill>
                          <a:latin typeface="Times New Roman"/>
                          <a:cs typeface="Times New Roman"/>
                        </a:rPr>
                        <a:t>1.3</a:t>
                      </a:r>
                      <a:endParaRPr lang="es-EC" sz="1200">
                        <a:solidFill>
                          <a:srgbClr val="365F91"/>
                        </a:solidFill>
                        <a:latin typeface="Times New Roman"/>
                        <a:cs typeface="Times New Roman"/>
                      </a:endParaRPr>
                    </a:p>
                  </a:txBody>
                  <a:tcPr marL="68580" marR="68580" marT="0" marB="0">
                    <a:lnL>
                      <a:noFill/>
                    </a:lnL>
                    <a:lnR>
                      <a:noFill/>
                    </a:lnR>
                    <a:lnT>
                      <a:noFill/>
                    </a:lnT>
                    <a:lnB>
                      <a:noFill/>
                    </a:lnB>
                  </a:tcPr>
                </a:tc>
              </a:tr>
              <a:tr h="102054">
                <a:tc>
                  <a:txBody>
                    <a:bodyPr/>
                    <a:lstStyle/>
                    <a:p>
                      <a:pPr algn="ctr">
                        <a:spcAft>
                          <a:spcPts val="0"/>
                        </a:spcAft>
                      </a:pPr>
                      <a:r>
                        <a:rPr lang="es-EC" sz="1000" b="1">
                          <a:solidFill>
                            <a:srgbClr val="000000"/>
                          </a:solidFill>
                          <a:latin typeface="Times New Roman"/>
                          <a:cs typeface="Times New Roman"/>
                        </a:rPr>
                        <a:t>2</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c>
                  <a:txBody>
                    <a:bodyPr/>
                    <a:lstStyle/>
                    <a:p>
                      <a:pPr algn="ctr">
                        <a:spcAft>
                          <a:spcPts val="0"/>
                        </a:spcAft>
                      </a:pPr>
                      <a:r>
                        <a:rPr lang="es-EC" sz="1000">
                          <a:solidFill>
                            <a:srgbClr val="000000"/>
                          </a:solidFill>
                          <a:latin typeface="Times New Roman"/>
                          <a:cs typeface="Times New Roman"/>
                        </a:rPr>
                        <a:t>1.2</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c>
                  <a:txBody>
                    <a:bodyPr/>
                    <a:lstStyle/>
                    <a:p>
                      <a:pPr algn="ctr">
                        <a:spcAft>
                          <a:spcPts val="0"/>
                        </a:spcAft>
                      </a:pPr>
                      <a:r>
                        <a:rPr lang="es-EC" sz="1000">
                          <a:solidFill>
                            <a:srgbClr val="000000"/>
                          </a:solidFill>
                          <a:latin typeface="Times New Roman"/>
                          <a:cs typeface="Times New Roman"/>
                        </a:rPr>
                        <a:t>1.5</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r>
              <a:tr h="102054">
                <a:tc>
                  <a:txBody>
                    <a:bodyPr/>
                    <a:lstStyle/>
                    <a:p>
                      <a:pPr algn="ctr">
                        <a:spcAft>
                          <a:spcPts val="0"/>
                        </a:spcAft>
                      </a:pPr>
                      <a:r>
                        <a:rPr lang="es-EC" sz="1000" b="1">
                          <a:solidFill>
                            <a:srgbClr val="000000"/>
                          </a:solidFill>
                          <a:latin typeface="Times New Roman"/>
                          <a:cs typeface="Times New Roman"/>
                        </a:rPr>
                        <a:t>2 ½</a:t>
                      </a:r>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s-EC" sz="1000">
                          <a:solidFill>
                            <a:srgbClr val="000000"/>
                          </a:solidFill>
                          <a:latin typeface="Times New Roman"/>
                          <a:cs typeface="Times New Roman"/>
                        </a:rPr>
                        <a:t>1.3</a:t>
                      </a:r>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s-EC" sz="1000">
                          <a:solidFill>
                            <a:srgbClr val="000000"/>
                          </a:solidFill>
                          <a:latin typeface="Times New Roman"/>
                          <a:cs typeface="Times New Roman"/>
                        </a:rPr>
                        <a:t>1.6</a:t>
                      </a:r>
                      <a:endParaRPr lang="es-EC" sz="1200">
                        <a:solidFill>
                          <a:srgbClr val="365F91"/>
                        </a:solidFill>
                        <a:latin typeface="Times New Roman"/>
                        <a:cs typeface="Times New Roman"/>
                      </a:endParaRPr>
                    </a:p>
                  </a:txBody>
                  <a:tcPr marL="68580" marR="68580" marT="0" marB="0">
                    <a:lnL>
                      <a:noFill/>
                    </a:lnL>
                    <a:lnR>
                      <a:noFill/>
                    </a:lnR>
                    <a:lnT>
                      <a:noFill/>
                    </a:lnT>
                    <a:lnB>
                      <a:noFill/>
                    </a:lnB>
                  </a:tcPr>
                </a:tc>
              </a:tr>
              <a:tr h="102054">
                <a:tc>
                  <a:txBody>
                    <a:bodyPr/>
                    <a:lstStyle/>
                    <a:p>
                      <a:pPr algn="ctr">
                        <a:spcAft>
                          <a:spcPts val="0"/>
                        </a:spcAft>
                      </a:pPr>
                      <a:r>
                        <a:rPr lang="es-EC" sz="1000" b="1">
                          <a:solidFill>
                            <a:srgbClr val="000000"/>
                          </a:solidFill>
                          <a:latin typeface="Times New Roman"/>
                          <a:cs typeface="Times New Roman"/>
                        </a:rPr>
                        <a:t>3</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c>
                  <a:txBody>
                    <a:bodyPr/>
                    <a:lstStyle/>
                    <a:p>
                      <a:pPr algn="ctr">
                        <a:spcAft>
                          <a:spcPts val="0"/>
                        </a:spcAft>
                      </a:pPr>
                      <a:r>
                        <a:rPr lang="es-EC" sz="1000">
                          <a:solidFill>
                            <a:srgbClr val="000000"/>
                          </a:solidFill>
                          <a:latin typeface="Times New Roman"/>
                          <a:cs typeface="Times New Roman"/>
                        </a:rPr>
                        <a:t>1.3</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c>
                  <a:txBody>
                    <a:bodyPr/>
                    <a:lstStyle/>
                    <a:p>
                      <a:pPr algn="ctr">
                        <a:spcAft>
                          <a:spcPts val="0"/>
                        </a:spcAft>
                      </a:pPr>
                      <a:r>
                        <a:rPr lang="es-EC" sz="1000">
                          <a:solidFill>
                            <a:srgbClr val="000000"/>
                          </a:solidFill>
                          <a:latin typeface="Times New Roman"/>
                          <a:cs typeface="Times New Roman"/>
                        </a:rPr>
                        <a:t>1.8</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r>
              <a:tr h="102054">
                <a:tc>
                  <a:txBody>
                    <a:bodyPr/>
                    <a:lstStyle/>
                    <a:p>
                      <a:pPr algn="ctr">
                        <a:spcAft>
                          <a:spcPts val="0"/>
                        </a:spcAft>
                      </a:pPr>
                      <a:r>
                        <a:rPr lang="en-US" sz="1000" b="1">
                          <a:solidFill>
                            <a:srgbClr val="000000"/>
                          </a:solidFill>
                          <a:latin typeface="Times New Roman"/>
                          <a:cs typeface="Times New Roman"/>
                        </a:rPr>
                        <a:t>3 ½</a:t>
                      </a:r>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000">
                          <a:solidFill>
                            <a:srgbClr val="000000"/>
                          </a:solidFill>
                          <a:latin typeface="Times New Roman"/>
                          <a:cs typeface="Times New Roman"/>
                        </a:rPr>
                        <a:t>1.4</a:t>
                      </a:r>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000">
                          <a:solidFill>
                            <a:srgbClr val="000000"/>
                          </a:solidFill>
                          <a:latin typeface="Times New Roman"/>
                          <a:cs typeface="Times New Roman"/>
                        </a:rPr>
                        <a:t>2</a:t>
                      </a:r>
                      <a:endParaRPr lang="es-EC" sz="1200">
                        <a:solidFill>
                          <a:srgbClr val="365F91"/>
                        </a:solidFill>
                        <a:latin typeface="Times New Roman"/>
                        <a:cs typeface="Times New Roman"/>
                      </a:endParaRPr>
                    </a:p>
                  </a:txBody>
                  <a:tcPr marL="68580" marR="68580" marT="0" marB="0">
                    <a:lnL>
                      <a:noFill/>
                    </a:lnL>
                    <a:lnR>
                      <a:noFill/>
                    </a:lnR>
                    <a:lnT>
                      <a:noFill/>
                    </a:lnT>
                    <a:lnB>
                      <a:noFill/>
                    </a:lnB>
                  </a:tcPr>
                </a:tc>
              </a:tr>
              <a:tr h="102054">
                <a:tc>
                  <a:txBody>
                    <a:bodyPr/>
                    <a:lstStyle/>
                    <a:p>
                      <a:pPr algn="ctr">
                        <a:spcAft>
                          <a:spcPts val="0"/>
                        </a:spcAft>
                      </a:pPr>
                      <a:r>
                        <a:rPr lang="en-US" sz="1000" b="1">
                          <a:solidFill>
                            <a:srgbClr val="000000"/>
                          </a:solidFill>
                          <a:latin typeface="Times New Roman"/>
                          <a:cs typeface="Times New Roman"/>
                        </a:rPr>
                        <a:t>4</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c>
                  <a:txBody>
                    <a:bodyPr/>
                    <a:lstStyle/>
                    <a:p>
                      <a:pPr algn="ctr">
                        <a:spcAft>
                          <a:spcPts val="0"/>
                        </a:spcAft>
                      </a:pPr>
                      <a:r>
                        <a:rPr lang="en-US" sz="1000">
                          <a:solidFill>
                            <a:srgbClr val="000000"/>
                          </a:solidFill>
                          <a:latin typeface="Times New Roman"/>
                          <a:cs typeface="Times New Roman"/>
                        </a:rPr>
                        <a:t>1.5</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c>
                  <a:txBody>
                    <a:bodyPr/>
                    <a:lstStyle/>
                    <a:p>
                      <a:pPr algn="ctr">
                        <a:spcAft>
                          <a:spcPts val="0"/>
                        </a:spcAft>
                      </a:pPr>
                      <a:r>
                        <a:rPr lang="en-US" sz="1000">
                          <a:solidFill>
                            <a:srgbClr val="000000"/>
                          </a:solidFill>
                          <a:latin typeface="Times New Roman"/>
                          <a:cs typeface="Times New Roman"/>
                        </a:rPr>
                        <a:t>2.2</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r>
              <a:tr h="102054">
                <a:tc>
                  <a:txBody>
                    <a:bodyPr/>
                    <a:lstStyle/>
                    <a:p>
                      <a:pPr algn="ctr">
                        <a:spcAft>
                          <a:spcPts val="0"/>
                        </a:spcAft>
                      </a:pPr>
                      <a:r>
                        <a:rPr lang="en-US" sz="1000" b="1">
                          <a:solidFill>
                            <a:srgbClr val="000000"/>
                          </a:solidFill>
                          <a:latin typeface="Times New Roman"/>
                          <a:cs typeface="Times New Roman"/>
                        </a:rPr>
                        <a:t>4 ½</a:t>
                      </a:r>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000">
                          <a:solidFill>
                            <a:srgbClr val="000000"/>
                          </a:solidFill>
                          <a:latin typeface="Times New Roman"/>
                          <a:cs typeface="Times New Roman"/>
                        </a:rPr>
                        <a:t>1.6</a:t>
                      </a:r>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000">
                          <a:solidFill>
                            <a:srgbClr val="000000"/>
                          </a:solidFill>
                          <a:latin typeface="Times New Roman"/>
                          <a:cs typeface="Times New Roman"/>
                        </a:rPr>
                        <a:t>2.4</a:t>
                      </a:r>
                      <a:endParaRPr lang="es-EC" sz="1200">
                        <a:solidFill>
                          <a:srgbClr val="365F91"/>
                        </a:solidFill>
                        <a:latin typeface="Times New Roman"/>
                        <a:cs typeface="Times New Roman"/>
                      </a:endParaRPr>
                    </a:p>
                  </a:txBody>
                  <a:tcPr marL="68580" marR="68580" marT="0" marB="0">
                    <a:lnL>
                      <a:noFill/>
                    </a:lnL>
                    <a:lnR>
                      <a:noFill/>
                    </a:lnR>
                    <a:lnT>
                      <a:noFill/>
                    </a:lnT>
                    <a:lnB>
                      <a:noFill/>
                    </a:lnB>
                  </a:tcPr>
                </a:tc>
              </a:tr>
              <a:tr h="102054">
                <a:tc>
                  <a:txBody>
                    <a:bodyPr/>
                    <a:lstStyle/>
                    <a:p>
                      <a:pPr algn="ctr">
                        <a:spcAft>
                          <a:spcPts val="0"/>
                        </a:spcAft>
                      </a:pPr>
                      <a:r>
                        <a:rPr lang="en-US" sz="1000" b="1">
                          <a:solidFill>
                            <a:srgbClr val="000000"/>
                          </a:solidFill>
                          <a:latin typeface="Times New Roman"/>
                          <a:cs typeface="Times New Roman"/>
                        </a:rPr>
                        <a:t>5</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c>
                  <a:txBody>
                    <a:bodyPr/>
                    <a:lstStyle/>
                    <a:p>
                      <a:pPr algn="ctr">
                        <a:spcAft>
                          <a:spcPts val="0"/>
                        </a:spcAft>
                      </a:pPr>
                      <a:r>
                        <a:rPr lang="en-US" sz="1000">
                          <a:solidFill>
                            <a:srgbClr val="000000"/>
                          </a:solidFill>
                          <a:latin typeface="Times New Roman"/>
                          <a:cs typeface="Times New Roman"/>
                        </a:rPr>
                        <a:t>1.6</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c>
                  <a:txBody>
                    <a:bodyPr/>
                    <a:lstStyle/>
                    <a:p>
                      <a:pPr algn="ctr">
                        <a:spcAft>
                          <a:spcPts val="0"/>
                        </a:spcAft>
                      </a:pPr>
                      <a:r>
                        <a:rPr lang="en-US" sz="1000">
                          <a:solidFill>
                            <a:srgbClr val="000000"/>
                          </a:solidFill>
                          <a:latin typeface="Times New Roman"/>
                          <a:cs typeface="Times New Roman"/>
                        </a:rPr>
                        <a:t>2.7</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r>
              <a:tr h="102054">
                <a:tc>
                  <a:txBody>
                    <a:bodyPr/>
                    <a:lstStyle/>
                    <a:p>
                      <a:pPr algn="ctr">
                        <a:spcAft>
                          <a:spcPts val="0"/>
                        </a:spcAft>
                      </a:pPr>
                      <a:r>
                        <a:rPr lang="en-US" sz="1000" b="1">
                          <a:solidFill>
                            <a:srgbClr val="000000"/>
                          </a:solidFill>
                          <a:latin typeface="Times New Roman"/>
                          <a:cs typeface="Times New Roman"/>
                        </a:rPr>
                        <a:t>5 1/2</a:t>
                      </a:r>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000">
                          <a:solidFill>
                            <a:srgbClr val="000000"/>
                          </a:solidFill>
                          <a:latin typeface="Times New Roman"/>
                          <a:cs typeface="Times New Roman"/>
                        </a:rPr>
                        <a:t>1.7</a:t>
                      </a:r>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000">
                          <a:solidFill>
                            <a:srgbClr val="000000"/>
                          </a:solidFill>
                          <a:latin typeface="Times New Roman"/>
                          <a:cs typeface="Times New Roman"/>
                        </a:rPr>
                        <a:t>2.9</a:t>
                      </a:r>
                      <a:endParaRPr lang="es-EC" sz="1200">
                        <a:solidFill>
                          <a:srgbClr val="365F91"/>
                        </a:solidFill>
                        <a:latin typeface="Times New Roman"/>
                        <a:cs typeface="Times New Roman"/>
                      </a:endParaRPr>
                    </a:p>
                  </a:txBody>
                  <a:tcPr marL="68580" marR="68580" marT="0" marB="0">
                    <a:lnL>
                      <a:noFill/>
                    </a:lnL>
                    <a:lnR>
                      <a:noFill/>
                    </a:lnR>
                    <a:lnT>
                      <a:noFill/>
                    </a:lnT>
                    <a:lnB>
                      <a:noFill/>
                    </a:lnB>
                  </a:tcPr>
                </a:tc>
              </a:tr>
              <a:tr h="102054">
                <a:tc>
                  <a:txBody>
                    <a:bodyPr/>
                    <a:lstStyle/>
                    <a:p>
                      <a:pPr algn="ctr">
                        <a:spcAft>
                          <a:spcPts val="0"/>
                        </a:spcAft>
                      </a:pPr>
                      <a:r>
                        <a:rPr lang="en-US" sz="1000" b="1">
                          <a:solidFill>
                            <a:srgbClr val="000000"/>
                          </a:solidFill>
                          <a:latin typeface="Times New Roman"/>
                          <a:cs typeface="Times New Roman"/>
                        </a:rPr>
                        <a:t>6</a:t>
                      </a:r>
                      <a:endParaRPr lang="es-EC" sz="1200">
                        <a:solidFill>
                          <a:srgbClr val="365F91"/>
                        </a:solidFill>
                        <a:latin typeface="Times New Roman"/>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en-US" sz="1000">
                          <a:solidFill>
                            <a:srgbClr val="000000"/>
                          </a:solidFill>
                          <a:latin typeface="Times New Roman"/>
                          <a:cs typeface="Times New Roman"/>
                        </a:rPr>
                        <a:t>1.8</a:t>
                      </a:r>
                      <a:endParaRPr lang="es-EC" sz="1200">
                        <a:solidFill>
                          <a:srgbClr val="365F91"/>
                        </a:solidFill>
                        <a:latin typeface="Times New Roman"/>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en-US" sz="1000" dirty="0">
                          <a:solidFill>
                            <a:srgbClr val="000000"/>
                          </a:solidFill>
                          <a:latin typeface="Times New Roman"/>
                          <a:cs typeface="Times New Roman"/>
                        </a:rPr>
                        <a:t>3.2</a:t>
                      </a:r>
                      <a:endParaRPr lang="es-EC" sz="1200" dirty="0">
                        <a:solidFill>
                          <a:srgbClr val="365F91"/>
                        </a:solidFill>
                        <a:latin typeface="Times New Roman"/>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24" name="23 CuadroTexto"/>
          <p:cNvSpPr txBox="1"/>
          <p:nvPr/>
        </p:nvSpPr>
        <p:spPr>
          <a:xfrm>
            <a:off x="642910" y="4345552"/>
            <a:ext cx="6786610" cy="369332"/>
          </a:xfrm>
          <a:prstGeom prst="rect">
            <a:avLst/>
          </a:prstGeom>
          <a:noFill/>
        </p:spPr>
        <p:txBody>
          <a:bodyPr wrap="square" rtlCol="0">
            <a:spAutoFit/>
          </a:bodyPr>
          <a:lstStyle/>
          <a:p>
            <a:pPr algn="just"/>
            <a:r>
              <a:rPr lang="es-EC" b="1" dirty="0" smtClean="0"/>
              <a:t>FACTORES DE SEGURIDAD DE CARGA</a:t>
            </a:r>
            <a:endParaRPr lang="es-EC" b="1" dirty="0"/>
          </a:p>
        </p:txBody>
      </p:sp>
      <p:sp>
        <p:nvSpPr>
          <p:cNvPr id="207873" name="Rectangle 1"/>
          <p:cNvSpPr>
            <a:spLocks noChangeArrowheads="1"/>
          </p:cNvSpPr>
          <p:nvPr/>
        </p:nvSpPr>
        <p:spPr bwMode="auto">
          <a:xfrm>
            <a:off x="785786" y="4929198"/>
            <a:ext cx="757242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MX"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FS = 1.2 ; </a:t>
            </a:r>
            <a:r>
              <a:rPr kumimoji="0" lang="es-MX"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Autopistas con flujo continuo, alto contenido de veh</a:t>
            </a:r>
            <a:r>
              <a:rPr kumimoji="0" lang="es-MX" b="0" i="0" u="none" strike="noStrike" cap="none" normalizeH="0" baseline="0" dirty="0" smtClean="0">
                <a:ln>
                  <a:noFill/>
                </a:ln>
                <a:solidFill>
                  <a:schemeClr val="tx1"/>
                </a:solidFill>
                <a:effectLst/>
                <a:latin typeface="Calibri"/>
                <a:ea typeface="Calibri" pitchFamily="34" charset="0"/>
                <a:cs typeface="Times New Roman" pitchFamily="18" charset="0"/>
              </a:rPr>
              <a:t>í</a:t>
            </a:r>
            <a:r>
              <a:rPr kumimoji="0" lang="es-MX"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culo pesado, </a:t>
            </a:r>
            <a:r>
              <a:rPr kumimoji="0" lang="es-MX"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multicarriles</a:t>
            </a:r>
            <a:r>
              <a:rPr kumimoji="0" lang="es-MX"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s-MX"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FS = 1.1 ; </a:t>
            </a:r>
            <a:r>
              <a:rPr kumimoji="0" lang="es-MX"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Autopistas o arterias con moderado volumen de tr</a:t>
            </a:r>
            <a:r>
              <a:rPr kumimoji="0" lang="es-MX" b="0" i="0" u="none" strike="noStrike" cap="none" normalizeH="0" baseline="0" dirty="0" smtClean="0">
                <a:ln>
                  <a:noFill/>
                </a:ln>
                <a:solidFill>
                  <a:schemeClr val="tx1"/>
                </a:solidFill>
                <a:effectLst/>
                <a:latin typeface="Calibri"/>
                <a:ea typeface="Calibri" pitchFamily="34" charset="0"/>
                <a:cs typeface="Times New Roman" pitchFamily="18" charset="0"/>
              </a:rPr>
              <a:t>á</a:t>
            </a:r>
            <a:r>
              <a:rPr kumimoji="0" lang="es-MX"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fico pesado.</a:t>
            </a:r>
            <a:endParaRPr kumimoji="0" lang="es-MX"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s-MX"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FS = 1.0 ; </a:t>
            </a:r>
            <a:r>
              <a:rPr kumimoji="0" lang="es-MX"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Caminos y calles residenciales con bajos volúmenes de tráfico.</a:t>
            </a:r>
            <a:r>
              <a:rPr kumimoji="0" lang="es-MX"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s-MX"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285720" y="428604"/>
            <a:ext cx="460452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PAVIMENTO RÍGIDO</a:t>
            </a:r>
            <a:endParaRPr lang="es-EC" sz="2500" dirty="0">
              <a:solidFill>
                <a:srgbClr val="C00000"/>
              </a:solidFill>
            </a:endParaRPr>
          </a:p>
        </p:txBody>
      </p:sp>
      <p:sp>
        <p:nvSpPr>
          <p:cNvPr id="171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80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 name="6 CuadroTexto"/>
          <p:cNvSpPr txBox="1"/>
          <p:nvPr/>
        </p:nvSpPr>
        <p:spPr>
          <a:xfrm>
            <a:off x="571472" y="1071546"/>
            <a:ext cx="6786610" cy="369332"/>
          </a:xfrm>
          <a:prstGeom prst="rect">
            <a:avLst/>
          </a:prstGeom>
          <a:noFill/>
        </p:spPr>
        <p:txBody>
          <a:bodyPr wrap="square" rtlCol="0">
            <a:spAutoFit/>
          </a:bodyPr>
          <a:lstStyle/>
          <a:p>
            <a:pPr algn="just"/>
            <a:r>
              <a:rPr lang="es-EC" dirty="0" smtClean="0"/>
              <a:t> </a:t>
            </a:r>
            <a:r>
              <a:rPr lang="es-EC" b="1" dirty="0" smtClean="0"/>
              <a:t>PERÍODO DE DISEÑO</a:t>
            </a:r>
            <a:endParaRPr lang="es-EC" b="1" dirty="0"/>
          </a:p>
        </p:txBody>
      </p:sp>
      <p:sp>
        <p:nvSpPr>
          <p:cNvPr id="16" name="15 CuadroTexto"/>
          <p:cNvSpPr txBox="1"/>
          <p:nvPr/>
        </p:nvSpPr>
        <p:spPr>
          <a:xfrm>
            <a:off x="714348" y="1571612"/>
            <a:ext cx="6786610" cy="646331"/>
          </a:xfrm>
          <a:prstGeom prst="rect">
            <a:avLst/>
          </a:prstGeom>
          <a:noFill/>
        </p:spPr>
        <p:txBody>
          <a:bodyPr wrap="square" rtlCol="0">
            <a:spAutoFit/>
          </a:bodyPr>
          <a:lstStyle/>
          <a:p>
            <a:pPr algn="just">
              <a:buFont typeface="Wingdings" pitchFamily="2" charset="2"/>
              <a:buChar char="ü"/>
            </a:pPr>
            <a:r>
              <a:rPr lang="es-EC" dirty="0" smtClean="0"/>
              <a:t>  </a:t>
            </a:r>
            <a:r>
              <a:rPr lang="es-EC" dirty="0" smtClean="0"/>
              <a:t>Se toma 20 años para efectos de comparación con el diseño de pavimento flexible.</a:t>
            </a:r>
            <a:endParaRPr lang="es-EC" b="1" dirty="0"/>
          </a:p>
        </p:txBody>
      </p:sp>
      <p:graphicFrame>
        <p:nvGraphicFramePr>
          <p:cNvPr id="15" name="14 Tabla"/>
          <p:cNvGraphicFramePr>
            <a:graphicFrameLocks noGrp="1"/>
          </p:cNvGraphicFramePr>
          <p:nvPr/>
        </p:nvGraphicFramePr>
        <p:xfrm>
          <a:off x="2071670" y="2285992"/>
          <a:ext cx="5572163" cy="1981200"/>
        </p:xfrm>
        <a:graphic>
          <a:graphicData uri="http://schemas.openxmlformats.org/drawingml/2006/table">
            <a:tbl>
              <a:tblPr/>
              <a:tblGrid>
                <a:gridCol w="1926695"/>
                <a:gridCol w="1822734"/>
                <a:gridCol w="1822734"/>
              </a:tblGrid>
              <a:tr h="264767">
                <a:tc>
                  <a:txBody>
                    <a:bodyPr/>
                    <a:lstStyle/>
                    <a:p>
                      <a:pPr algn="ctr">
                        <a:spcAft>
                          <a:spcPts val="0"/>
                        </a:spcAft>
                      </a:pPr>
                      <a:r>
                        <a:rPr lang="es-EC" sz="1000" dirty="0">
                          <a:solidFill>
                            <a:srgbClr val="000000"/>
                          </a:solidFill>
                          <a:latin typeface="Times New Roman"/>
                          <a:cs typeface="Times New Roman"/>
                        </a:rPr>
                        <a:t>Tasas de crecimiento del tráfico  (%)</a:t>
                      </a:r>
                      <a:endParaRPr lang="es-EC" sz="1200" dirty="0">
                        <a:solidFill>
                          <a:srgbClr val="365F91"/>
                        </a:solidFill>
                        <a:latin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n-US" sz="1000">
                          <a:solidFill>
                            <a:srgbClr val="000000"/>
                          </a:solidFill>
                          <a:latin typeface="Times New Roman"/>
                          <a:cs typeface="Times New Roman"/>
                        </a:rPr>
                        <a:t>Factor de proyección 20 años</a:t>
                      </a:r>
                      <a:endParaRPr lang="es-EC" sz="1200">
                        <a:solidFill>
                          <a:srgbClr val="365F91"/>
                        </a:solidFill>
                        <a:latin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n-US" sz="1000">
                          <a:solidFill>
                            <a:srgbClr val="000000"/>
                          </a:solidFill>
                          <a:latin typeface="Times New Roman"/>
                          <a:cs typeface="Times New Roman"/>
                        </a:rPr>
                        <a:t>Factor de proyección 40 años</a:t>
                      </a:r>
                      <a:endParaRPr lang="es-EC" sz="1200">
                        <a:solidFill>
                          <a:srgbClr val="365F91"/>
                        </a:solidFill>
                        <a:latin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31795">
                <a:tc>
                  <a:txBody>
                    <a:bodyPr/>
                    <a:lstStyle/>
                    <a:p>
                      <a:pPr algn="ctr">
                        <a:spcAft>
                          <a:spcPts val="0"/>
                        </a:spcAft>
                      </a:pPr>
                      <a:r>
                        <a:rPr lang="en-US" sz="1000" b="1">
                          <a:solidFill>
                            <a:srgbClr val="000000"/>
                          </a:solidFill>
                          <a:latin typeface="Times New Roman"/>
                          <a:cs typeface="Times New Roman"/>
                        </a:rPr>
                        <a:t>1</a:t>
                      </a:r>
                      <a:endParaRPr lang="es-EC" sz="1200">
                        <a:solidFill>
                          <a:srgbClr val="365F91"/>
                        </a:solidFill>
                        <a:latin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spcAft>
                          <a:spcPts val="0"/>
                        </a:spcAft>
                      </a:pPr>
                      <a:r>
                        <a:rPr lang="en-US" sz="1000">
                          <a:solidFill>
                            <a:srgbClr val="000000"/>
                          </a:solidFill>
                          <a:latin typeface="Times New Roman"/>
                          <a:cs typeface="Times New Roman"/>
                        </a:rPr>
                        <a:t>1.1</a:t>
                      </a:r>
                      <a:endParaRPr lang="es-EC" sz="1200">
                        <a:solidFill>
                          <a:srgbClr val="365F91"/>
                        </a:solidFill>
                        <a:latin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spcAft>
                          <a:spcPts val="0"/>
                        </a:spcAft>
                      </a:pPr>
                      <a:r>
                        <a:rPr lang="en-US" sz="1000">
                          <a:solidFill>
                            <a:srgbClr val="000000"/>
                          </a:solidFill>
                          <a:latin typeface="Times New Roman"/>
                          <a:cs typeface="Times New Roman"/>
                        </a:rPr>
                        <a:t>1.2</a:t>
                      </a:r>
                      <a:endParaRPr lang="es-EC" sz="1200">
                        <a:solidFill>
                          <a:srgbClr val="365F91"/>
                        </a:solidFill>
                        <a:latin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131795">
                <a:tc>
                  <a:txBody>
                    <a:bodyPr/>
                    <a:lstStyle/>
                    <a:p>
                      <a:pPr algn="ctr">
                        <a:spcAft>
                          <a:spcPts val="0"/>
                        </a:spcAft>
                      </a:pPr>
                      <a:r>
                        <a:rPr lang="es-EC" sz="1000" b="1">
                          <a:solidFill>
                            <a:srgbClr val="000000"/>
                          </a:solidFill>
                          <a:latin typeface="Times New Roman"/>
                          <a:cs typeface="Times New Roman"/>
                        </a:rPr>
                        <a:t>1 ½</a:t>
                      </a:r>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s-EC" sz="1000">
                          <a:solidFill>
                            <a:srgbClr val="000000"/>
                          </a:solidFill>
                          <a:latin typeface="Times New Roman"/>
                          <a:cs typeface="Times New Roman"/>
                        </a:rPr>
                        <a:t>1.2</a:t>
                      </a:r>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s-EC" sz="1000">
                          <a:solidFill>
                            <a:srgbClr val="000000"/>
                          </a:solidFill>
                          <a:latin typeface="Times New Roman"/>
                          <a:cs typeface="Times New Roman"/>
                        </a:rPr>
                        <a:t>1.3</a:t>
                      </a:r>
                      <a:endParaRPr lang="es-EC" sz="1200">
                        <a:solidFill>
                          <a:srgbClr val="365F91"/>
                        </a:solidFill>
                        <a:latin typeface="Times New Roman"/>
                        <a:cs typeface="Times New Roman"/>
                      </a:endParaRPr>
                    </a:p>
                  </a:txBody>
                  <a:tcPr marL="68580" marR="68580" marT="0" marB="0">
                    <a:lnL>
                      <a:noFill/>
                    </a:lnL>
                    <a:lnR>
                      <a:noFill/>
                    </a:lnR>
                    <a:lnT>
                      <a:noFill/>
                    </a:lnT>
                    <a:lnB>
                      <a:noFill/>
                    </a:lnB>
                  </a:tcPr>
                </a:tc>
              </a:tr>
              <a:tr h="131795">
                <a:tc>
                  <a:txBody>
                    <a:bodyPr/>
                    <a:lstStyle/>
                    <a:p>
                      <a:pPr algn="ctr">
                        <a:spcAft>
                          <a:spcPts val="0"/>
                        </a:spcAft>
                      </a:pPr>
                      <a:r>
                        <a:rPr lang="es-EC" sz="1000" b="1">
                          <a:solidFill>
                            <a:srgbClr val="000000"/>
                          </a:solidFill>
                          <a:latin typeface="Times New Roman"/>
                          <a:cs typeface="Times New Roman"/>
                        </a:rPr>
                        <a:t>2</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c>
                  <a:txBody>
                    <a:bodyPr/>
                    <a:lstStyle/>
                    <a:p>
                      <a:pPr algn="ctr">
                        <a:spcAft>
                          <a:spcPts val="0"/>
                        </a:spcAft>
                      </a:pPr>
                      <a:r>
                        <a:rPr lang="es-EC" sz="1000">
                          <a:solidFill>
                            <a:srgbClr val="000000"/>
                          </a:solidFill>
                          <a:latin typeface="Times New Roman"/>
                          <a:cs typeface="Times New Roman"/>
                        </a:rPr>
                        <a:t>1.2</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c>
                  <a:txBody>
                    <a:bodyPr/>
                    <a:lstStyle/>
                    <a:p>
                      <a:pPr algn="ctr">
                        <a:spcAft>
                          <a:spcPts val="0"/>
                        </a:spcAft>
                      </a:pPr>
                      <a:r>
                        <a:rPr lang="es-EC" sz="1000">
                          <a:solidFill>
                            <a:srgbClr val="000000"/>
                          </a:solidFill>
                          <a:latin typeface="Times New Roman"/>
                          <a:cs typeface="Times New Roman"/>
                        </a:rPr>
                        <a:t>1.5</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r>
              <a:tr h="131795">
                <a:tc>
                  <a:txBody>
                    <a:bodyPr/>
                    <a:lstStyle/>
                    <a:p>
                      <a:pPr algn="ctr">
                        <a:spcAft>
                          <a:spcPts val="0"/>
                        </a:spcAft>
                      </a:pPr>
                      <a:r>
                        <a:rPr lang="es-EC" sz="1000" b="1">
                          <a:solidFill>
                            <a:srgbClr val="000000"/>
                          </a:solidFill>
                          <a:latin typeface="Times New Roman"/>
                          <a:cs typeface="Times New Roman"/>
                        </a:rPr>
                        <a:t>2 ½</a:t>
                      </a:r>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s-EC" sz="1000">
                          <a:solidFill>
                            <a:srgbClr val="000000"/>
                          </a:solidFill>
                          <a:latin typeface="Times New Roman"/>
                          <a:cs typeface="Times New Roman"/>
                        </a:rPr>
                        <a:t>1.3</a:t>
                      </a:r>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s-EC" sz="1000">
                          <a:solidFill>
                            <a:srgbClr val="000000"/>
                          </a:solidFill>
                          <a:latin typeface="Times New Roman"/>
                          <a:cs typeface="Times New Roman"/>
                        </a:rPr>
                        <a:t>1.6</a:t>
                      </a:r>
                      <a:endParaRPr lang="es-EC" sz="1200">
                        <a:solidFill>
                          <a:srgbClr val="365F91"/>
                        </a:solidFill>
                        <a:latin typeface="Times New Roman"/>
                        <a:cs typeface="Times New Roman"/>
                      </a:endParaRPr>
                    </a:p>
                  </a:txBody>
                  <a:tcPr marL="68580" marR="68580" marT="0" marB="0">
                    <a:lnL>
                      <a:noFill/>
                    </a:lnL>
                    <a:lnR>
                      <a:noFill/>
                    </a:lnR>
                    <a:lnT>
                      <a:noFill/>
                    </a:lnT>
                    <a:lnB>
                      <a:noFill/>
                    </a:lnB>
                  </a:tcPr>
                </a:tc>
              </a:tr>
              <a:tr h="131795">
                <a:tc>
                  <a:txBody>
                    <a:bodyPr/>
                    <a:lstStyle/>
                    <a:p>
                      <a:pPr algn="ctr">
                        <a:spcAft>
                          <a:spcPts val="0"/>
                        </a:spcAft>
                      </a:pPr>
                      <a:r>
                        <a:rPr lang="es-EC" sz="1000" b="1">
                          <a:solidFill>
                            <a:srgbClr val="000000"/>
                          </a:solidFill>
                          <a:latin typeface="Times New Roman"/>
                          <a:cs typeface="Times New Roman"/>
                        </a:rPr>
                        <a:t>3</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c>
                  <a:txBody>
                    <a:bodyPr/>
                    <a:lstStyle/>
                    <a:p>
                      <a:pPr algn="ctr">
                        <a:spcAft>
                          <a:spcPts val="0"/>
                        </a:spcAft>
                      </a:pPr>
                      <a:r>
                        <a:rPr lang="es-EC" sz="1000">
                          <a:solidFill>
                            <a:srgbClr val="000000"/>
                          </a:solidFill>
                          <a:latin typeface="Times New Roman"/>
                          <a:cs typeface="Times New Roman"/>
                        </a:rPr>
                        <a:t>1.3</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c>
                  <a:txBody>
                    <a:bodyPr/>
                    <a:lstStyle/>
                    <a:p>
                      <a:pPr algn="ctr">
                        <a:spcAft>
                          <a:spcPts val="0"/>
                        </a:spcAft>
                      </a:pPr>
                      <a:r>
                        <a:rPr lang="es-EC" sz="1000">
                          <a:solidFill>
                            <a:srgbClr val="000000"/>
                          </a:solidFill>
                          <a:latin typeface="Times New Roman"/>
                          <a:cs typeface="Times New Roman"/>
                        </a:rPr>
                        <a:t>1.8</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r>
              <a:tr h="131795">
                <a:tc>
                  <a:txBody>
                    <a:bodyPr/>
                    <a:lstStyle/>
                    <a:p>
                      <a:pPr algn="ctr">
                        <a:spcAft>
                          <a:spcPts val="0"/>
                        </a:spcAft>
                      </a:pPr>
                      <a:r>
                        <a:rPr lang="en-US" sz="1000" b="1">
                          <a:solidFill>
                            <a:srgbClr val="000000"/>
                          </a:solidFill>
                          <a:latin typeface="Times New Roman"/>
                          <a:cs typeface="Times New Roman"/>
                        </a:rPr>
                        <a:t>3 ½</a:t>
                      </a:r>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000">
                          <a:solidFill>
                            <a:srgbClr val="000000"/>
                          </a:solidFill>
                          <a:latin typeface="Times New Roman"/>
                          <a:cs typeface="Times New Roman"/>
                        </a:rPr>
                        <a:t>1.4</a:t>
                      </a:r>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000">
                          <a:solidFill>
                            <a:srgbClr val="000000"/>
                          </a:solidFill>
                          <a:latin typeface="Times New Roman"/>
                          <a:cs typeface="Times New Roman"/>
                        </a:rPr>
                        <a:t>2</a:t>
                      </a:r>
                      <a:endParaRPr lang="es-EC" sz="1200">
                        <a:solidFill>
                          <a:srgbClr val="365F91"/>
                        </a:solidFill>
                        <a:latin typeface="Times New Roman"/>
                        <a:cs typeface="Times New Roman"/>
                      </a:endParaRPr>
                    </a:p>
                  </a:txBody>
                  <a:tcPr marL="68580" marR="68580" marT="0" marB="0">
                    <a:lnL>
                      <a:noFill/>
                    </a:lnL>
                    <a:lnR>
                      <a:noFill/>
                    </a:lnR>
                    <a:lnT>
                      <a:noFill/>
                    </a:lnT>
                    <a:lnB>
                      <a:noFill/>
                    </a:lnB>
                  </a:tcPr>
                </a:tc>
              </a:tr>
              <a:tr h="131795">
                <a:tc>
                  <a:txBody>
                    <a:bodyPr/>
                    <a:lstStyle/>
                    <a:p>
                      <a:pPr algn="ctr">
                        <a:spcAft>
                          <a:spcPts val="0"/>
                        </a:spcAft>
                      </a:pPr>
                      <a:r>
                        <a:rPr lang="en-US" sz="1000" b="1" dirty="0">
                          <a:solidFill>
                            <a:srgbClr val="FF0000"/>
                          </a:solidFill>
                          <a:latin typeface="Times New Roman"/>
                          <a:cs typeface="Times New Roman"/>
                        </a:rPr>
                        <a:t>4</a:t>
                      </a:r>
                      <a:endParaRPr lang="es-EC" sz="1200" dirty="0">
                        <a:solidFill>
                          <a:srgbClr val="FF0000"/>
                        </a:solidFill>
                        <a:latin typeface="Times New Roman"/>
                        <a:cs typeface="Times New Roman"/>
                      </a:endParaRPr>
                    </a:p>
                  </a:txBody>
                  <a:tcPr marL="68580" marR="68580" marT="0" marB="0">
                    <a:lnL>
                      <a:noFill/>
                    </a:lnL>
                    <a:lnR>
                      <a:noFill/>
                    </a:lnR>
                    <a:lnT>
                      <a:noFill/>
                    </a:lnT>
                    <a:lnB>
                      <a:noFill/>
                    </a:lnB>
                    <a:solidFill>
                      <a:srgbClr val="D3DFEE"/>
                    </a:solidFill>
                  </a:tcPr>
                </a:tc>
                <a:tc>
                  <a:txBody>
                    <a:bodyPr/>
                    <a:lstStyle/>
                    <a:p>
                      <a:pPr algn="ctr">
                        <a:spcAft>
                          <a:spcPts val="0"/>
                        </a:spcAft>
                      </a:pPr>
                      <a:r>
                        <a:rPr lang="en-US" sz="1000" dirty="0">
                          <a:solidFill>
                            <a:srgbClr val="FF0000"/>
                          </a:solidFill>
                          <a:latin typeface="Times New Roman"/>
                          <a:cs typeface="Times New Roman"/>
                        </a:rPr>
                        <a:t>1.5</a:t>
                      </a:r>
                      <a:endParaRPr lang="es-EC" sz="1200" dirty="0">
                        <a:solidFill>
                          <a:srgbClr val="FF0000"/>
                        </a:solidFill>
                        <a:latin typeface="Times New Roman"/>
                        <a:cs typeface="Times New Roman"/>
                      </a:endParaRPr>
                    </a:p>
                  </a:txBody>
                  <a:tcPr marL="68580" marR="68580" marT="0" marB="0">
                    <a:lnL>
                      <a:noFill/>
                    </a:lnL>
                    <a:lnR>
                      <a:noFill/>
                    </a:lnR>
                    <a:lnT>
                      <a:noFill/>
                    </a:lnT>
                    <a:lnB>
                      <a:noFill/>
                    </a:lnB>
                    <a:solidFill>
                      <a:srgbClr val="D3DFEE"/>
                    </a:solidFill>
                  </a:tcPr>
                </a:tc>
                <a:tc>
                  <a:txBody>
                    <a:bodyPr/>
                    <a:lstStyle/>
                    <a:p>
                      <a:pPr algn="ctr">
                        <a:spcAft>
                          <a:spcPts val="0"/>
                        </a:spcAft>
                      </a:pPr>
                      <a:r>
                        <a:rPr lang="en-US" sz="1000" dirty="0">
                          <a:solidFill>
                            <a:srgbClr val="FF0000"/>
                          </a:solidFill>
                          <a:latin typeface="Times New Roman"/>
                          <a:cs typeface="Times New Roman"/>
                        </a:rPr>
                        <a:t>2.2</a:t>
                      </a:r>
                      <a:endParaRPr lang="es-EC" sz="1200" dirty="0">
                        <a:solidFill>
                          <a:srgbClr val="FF0000"/>
                        </a:solidFill>
                        <a:latin typeface="Times New Roman"/>
                        <a:cs typeface="Times New Roman"/>
                      </a:endParaRPr>
                    </a:p>
                  </a:txBody>
                  <a:tcPr marL="68580" marR="68580" marT="0" marB="0">
                    <a:lnL>
                      <a:noFill/>
                    </a:lnL>
                    <a:lnR>
                      <a:noFill/>
                    </a:lnR>
                    <a:lnT>
                      <a:noFill/>
                    </a:lnT>
                    <a:lnB>
                      <a:noFill/>
                    </a:lnB>
                    <a:solidFill>
                      <a:srgbClr val="D3DFEE"/>
                    </a:solidFill>
                  </a:tcPr>
                </a:tc>
              </a:tr>
              <a:tr h="131795">
                <a:tc>
                  <a:txBody>
                    <a:bodyPr/>
                    <a:lstStyle/>
                    <a:p>
                      <a:pPr algn="ctr">
                        <a:spcAft>
                          <a:spcPts val="0"/>
                        </a:spcAft>
                      </a:pPr>
                      <a:r>
                        <a:rPr lang="en-US" sz="1000" b="1">
                          <a:solidFill>
                            <a:srgbClr val="000000"/>
                          </a:solidFill>
                          <a:latin typeface="Times New Roman"/>
                          <a:cs typeface="Times New Roman"/>
                        </a:rPr>
                        <a:t>4 ½</a:t>
                      </a:r>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000">
                          <a:solidFill>
                            <a:srgbClr val="000000"/>
                          </a:solidFill>
                          <a:latin typeface="Times New Roman"/>
                          <a:cs typeface="Times New Roman"/>
                        </a:rPr>
                        <a:t>1.6</a:t>
                      </a:r>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000">
                          <a:solidFill>
                            <a:srgbClr val="000000"/>
                          </a:solidFill>
                          <a:latin typeface="Times New Roman"/>
                          <a:cs typeface="Times New Roman"/>
                        </a:rPr>
                        <a:t>2.4</a:t>
                      </a:r>
                      <a:endParaRPr lang="es-EC" sz="1200">
                        <a:solidFill>
                          <a:srgbClr val="365F91"/>
                        </a:solidFill>
                        <a:latin typeface="Times New Roman"/>
                        <a:cs typeface="Times New Roman"/>
                      </a:endParaRPr>
                    </a:p>
                  </a:txBody>
                  <a:tcPr marL="68580" marR="68580" marT="0" marB="0">
                    <a:lnL>
                      <a:noFill/>
                    </a:lnL>
                    <a:lnR>
                      <a:noFill/>
                    </a:lnR>
                    <a:lnT>
                      <a:noFill/>
                    </a:lnT>
                    <a:lnB>
                      <a:noFill/>
                    </a:lnB>
                  </a:tcPr>
                </a:tc>
              </a:tr>
              <a:tr h="131795">
                <a:tc>
                  <a:txBody>
                    <a:bodyPr/>
                    <a:lstStyle/>
                    <a:p>
                      <a:pPr algn="ctr">
                        <a:spcAft>
                          <a:spcPts val="0"/>
                        </a:spcAft>
                      </a:pPr>
                      <a:r>
                        <a:rPr lang="en-US" sz="1000" b="1">
                          <a:solidFill>
                            <a:srgbClr val="000000"/>
                          </a:solidFill>
                          <a:latin typeface="Times New Roman"/>
                          <a:cs typeface="Times New Roman"/>
                        </a:rPr>
                        <a:t>5</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c>
                  <a:txBody>
                    <a:bodyPr/>
                    <a:lstStyle/>
                    <a:p>
                      <a:pPr algn="ctr">
                        <a:spcAft>
                          <a:spcPts val="0"/>
                        </a:spcAft>
                      </a:pPr>
                      <a:r>
                        <a:rPr lang="en-US" sz="1000">
                          <a:solidFill>
                            <a:srgbClr val="000000"/>
                          </a:solidFill>
                          <a:latin typeface="Times New Roman"/>
                          <a:cs typeface="Times New Roman"/>
                        </a:rPr>
                        <a:t>1.6</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c>
                  <a:txBody>
                    <a:bodyPr/>
                    <a:lstStyle/>
                    <a:p>
                      <a:pPr algn="ctr">
                        <a:spcAft>
                          <a:spcPts val="0"/>
                        </a:spcAft>
                      </a:pPr>
                      <a:r>
                        <a:rPr lang="en-US" sz="1000">
                          <a:solidFill>
                            <a:srgbClr val="000000"/>
                          </a:solidFill>
                          <a:latin typeface="Times New Roman"/>
                          <a:cs typeface="Times New Roman"/>
                        </a:rPr>
                        <a:t>2.7</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r>
              <a:tr h="131795">
                <a:tc>
                  <a:txBody>
                    <a:bodyPr/>
                    <a:lstStyle/>
                    <a:p>
                      <a:pPr algn="ctr">
                        <a:spcAft>
                          <a:spcPts val="0"/>
                        </a:spcAft>
                      </a:pPr>
                      <a:r>
                        <a:rPr lang="en-US" sz="1000" b="1">
                          <a:solidFill>
                            <a:srgbClr val="000000"/>
                          </a:solidFill>
                          <a:latin typeface="Times New Roman"/>
                          <a:cs typeface="Times New Roman"/>
                        </a:rPr>
                        <a:t>5 1/2</a:t>
                      </a:r>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000">
                          <a:solidFill>
                            <a:srgbClr val="000000"/>
                          </a:solidFill>
                          <a:latin typeface="Times New Roman"/>
                          <a:cs typeface="Times New Roman"/>
                        </a:rPr>
                        <a:t>1.7</a:t>
                      </a:r>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000">
                          <a:solidFill>
                            <a:srgbClr val="000000"/>
                          </a:solidFill>
                          <a:latin typeface="Times New Roman"/>
                          <a:cs typeface="Times New Roman"/>
                        </a:rPr>
                        <a:t>2.9</a:t>
                      </a:r>
                      <a:endParaRPr lang="es-EC" sz="1200">
                        <a:solidFill>
                          <a:srgbClr val="365F91"/>
                        </a:solidFill>
                        <a:latin typeface="Times New Roman"/>
                        <a:cs typeface="Times New Roman"/>
                      </a:endParaRPr>
                    </a:p>
                  </a:txBody>
                  <a:tcPr marL="68580" marR="68580" marT="0" marB="0">
                    <a:lnL>
                      <a:noFill/>
                    </a:lnL>
                    <a:lnR>
                      <a:noFill/>
                    </a:lnR>
                    <a:lnT>
                      <a:noFill/>
                    </a:lnT>
                    <a:lnB>
                      <a:noFill/>
                    </a:lnB>
                  </a:tcPr>
                </a:tc>
              </a:tr>
              <a:tr h="131795">
                <a:tc>
                  <a:txBody>
                    <a:bodyPr/>
                    <a:lstStyle/>
                    <a:p>
                      <a:pPr algn="ctr">
                        <a:spcAft>
                          <a:spcPts val="0"/>
                        </a:spcAft>
                      </a:pPr>
                      <a:r>
                        <a:rPr lang="en-US" sz="1000" b="1">
                          <a:solidFill>
                            <a:srgbClr val="000000"/>
                          </a:solidFill>
                          <a:latin typeface="Times New Roman"/>
                          <a:cs typeface="Times New Roman"/>
                        </a:rPr>
                        <a:t>6</a:t>
                      </a:r>
                      <a:endParaRPr lang="es-EC" sz="1200">
                        <a:solidFill>
                          <a:srgbClr val="365F91"/>
                        </a:solidFill>
                        <a:latin typeface="Times New Roman"/>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en-US" sz="1000">
                          <a:solidFill>
                            <a:srgbClr val="000000"/>
                          </a:solidFill>
                          <a:latin typeface="Times New Roman"/>
                          <a:cs typeface="Times New Roman"/>
                        </a:rPr>
                        <a:t>1.8</a:t>
                      </a:r>
                      <a:endParaRPr lang="es-EC" sz="1200">
                        <a:solidFill>
                          <a:srgbClr val="365F91"/>
                        </a:solidFill>
                        <a:latin typeface="Times New Roman"/>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en-US" sz="1000" dirty="0">
                          <a:solidFill>
                            <a:srgbClr val="000000"/>
                          </a:solidFill>
                          <a:latin typeface="Times New Roman"/>
                          <a:cs typeface="Times New Roman"/>
                        </a:rPr>
                        <a:t>3.2</a:t>
                      </a:r>
                      <a:endParaRPr lang="es-EC" sz="1200" dirty="0">
                        <a:solidFill>
                          <a:srgbClr val="365F91"/>
                        </a:solidFill>
                        <a:latin typeface="Times New Roman"/>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24" name="23 CuadroTexto"/>
          <p:cNvSpPr txBox="1"/>
          <p:nvPr/>
        </p:nvSpPr>
        <p:spPr>
          <a:xfrm>
            <a:off x="642910" y="4345552"/>
            <a:ext cx="6786610" cy="369332"/>
          </a:xfrm>
          <a:prstGeom prst="rect">
            <a:avLst/>
          </a:prstGeom>
          <a:noFill/>
        </p:spPr>
        <p:txBody>
          <a:bodyPr wrap="square" rtlCol="0">
            <a:spAutoFit/>
          </a:bodyPr>
          <a:lstStyle/>
          <a:p>
            <a:pPr algn="just"/>
            <a:r>
              <a:rPr lang="es-EC" b="1" dirty="0" smtClean="0"/>
              <a:t>FACTORES DE SEGURIDAD DE CARGA</a:t>
            </a:r>
            <a:endParaRPr lang="es-EC" b="1" dirty="0"/>
          </a:p>
        </p:txBody>
      </p:sp>
      <p:sp>
        <p:nvSpPr>
          <p:cNvPr id="207873" name="Rectangle 1"/>
          <p:cNvSpPr>
            <a:spLocks noChangeArrowheads="1"/>
          </p:cNvSpPr>
          <p:nvPr/>
        </p:nvSpPr>
        <p:spPr bwMode="auto">
          <a:xfrm>
            <a:off x="785786" y="4929198"/>
            <a:ext cx="757242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MX"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FS = 1.2 ; </a:t>
            </a:r>
            <a:r>
              <a:rPr kumimoji="0" lang="es-MX"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Autopistas con flujo continuo, alto contenido de veh</a:t>
            </a:r>
            <a:r>
              <a:rPr kumimoji="0" lang="es-MX" b="0" i="0" u="none" strike="noStrike" cap="none" normalizeH="0" baseline="0" dirty="0" smtClean="0">
                <a:ln>
                  <a:noFill/>
                </a:ln>
                <a:solidFill>
                  <a:schemeClr val="tx1"/>
                </a:solidFill>
                <a:effectLst/>
                <a:latin typeface="Calibri"/>
                <a:ea typeface="Calibri" pitchFamily="34" charset="0"/>
                <a:cs typeface="Times New Roman" pitchFamily="18" charset="0"/>
              </a:rPr>
              <a:t>í</a:t>
            </a:r>
            <a:r>
              <a:rPr kumimoji="0" lang="es-MX"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culo pesado, </a:t>
            </a:r>
            <a:r>
              <a:rPr kumimoji="0" lang="es-MX"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multicarriles</a:t>
            </a:r>
            <a:r>
              <a:rPr kumimoji="0" lang="es-MX"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s-MX"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FS = 1.1 ; </a:t>
            </a:r>
            <a:r>
              <a:rPr kumimoji="0" lang="es-MX"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Autopistas o arterias con moderado volumen de tr</a:t>
            </a:r>
            <a:r>
              <a:rPr kumimoji="0" lang="es-MX" b="0" i="0" u="none" strike="noStrike" cap="none" normalizeH="0" baseline="0" dirty="0" smtClean="0">
                <a:ln>
                  <a:noFill/>
                </a:ln>
                <a:solidFill>
                  <a:schemeClr val="tx1"/>
                </a:solidFill>
                <a:effectLst/>
                <a:latin typeface="Calibri"/>
                <a:ea typeface="Calibri" pitchFamily="34" charset="0"/>
                <a:cs typeface="Times New Roman" pitchFamily="18" charset="0"/>
              </a:rPr>
              <a:t>á</a:t>
            </a:r>
            <a:r>
              <a:rPr kumimoji="0" lang="es-MX"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fico pesado.</a:t>
            </a:r>
            <a:endParaRPr kumimoji="0" lang="es-MX"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s-MX"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FS = 1.0 ; </a:t>
            </a:r>
            <a:r>
              <a:rPr kumimoji="0" lang="es-MX"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Caminos y calles residenciales con bajos volúmenes de tráfico.</a:t>
            </a:r>
            <a:r>
              <a:rPr kumimoji="0" lang="es-MX"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s-MX"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285720" y="428604"/>
            <a:ext cx="460452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PAVIMENTO RÍGIDO</a:t>
            </a:r>
            <a:endParaRPr lang="es-EC" sz="2500" dirty="0">
              <a:solidFill>
                <a:srgbClr val="C00000"/>
              </a:solidFill>
            </a:endParaRPr>
          </a:p>
        </p:txBody>
      </p:sp>
      <p:sp>
        <p:nvSpPr>
          <p:cNvPr id="171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80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 name="6 CuadroTexto"/>
          <p:cNvSpPr txBox="1"/>
          <p:nvPr/>
        </p:nvSpPr>
        <p:spPr>
          <a:xfrm>
            <a:off x="571472" y="1071546"/>
            <a:ext cx="6786610" cy="369332"/>
          </a:xfrm>
          <a:prstGeom prst="rect">
            <a:avLst/>
          </a:prstGeom>
          <a:noFill/>
        </p:spPr>
        <p:txBody>
          <a:bodyPr wrap="square" rtlCol="0">
            <a:spAutoFit/>
          </a:bodyPr>
          <a:lstStyle/>
          <a:p>
            <a:pPr algn="just"/>
            <a:r>
              <a:rPr lang="es-EC" dirty="0" smtClean="0"/>
              <a:t> </a:t>
            </a:r>
            <a:r>
              <a:rPr lang="es-EC" b="1" dirty="0" smtClean="0">
                <a:solidFill>
                  <a:srgbClr val="FF0000"/>
                </a:solidFill>
              </a:rPr>
              <a:t>DATOS DE ENTRADA</a:t>
            </a:r>
            <a:endParaRPr lang="es-EC" b="1" dirty="0">
              <a:solidFill>
                <a:srgbClr val="FF0000"/>
              </a:solidFill>
            </a:endParaRPr>
          </a:p>
        </p:txBody>
      </p:sp>
      <p:sp>
        <p:nvSpPr>
          <p:cNvPr id="217089" name="Rectangle 1"/>
          <p:cNvSpPr>
            <a:spLocks noChangeArrowheads="1"/>
          </p:cNvSpPr>
          <p:nvPr/>
        </p:nvSpPr>
        <p:spPr bwMode="auto">
          <a:xfrm>
            <a:off x="642910" y="1714488"/>
            <a:ext cx="800105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es-EC"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Resistencia </a:t>
            </a:r>
            <a:r>
              <a:rPr kumimoji="0" lang="es-EC"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Flexural</a:t>
            </a:r>
            <a:r>
              <a:rPr kumimoji="0" lang="es-EC"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45 Kg / cm</a:t>
            </a:r>
            <a:r>
              <a:rPr kumimoji="0" lang="es-EC" sz="20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s-EC"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4,4 </a:t>
            </a:r>
            <a:r>
              <a:rPr kumimoji="0" lang="es-EC"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Mpa</a:t>
            </a:r>
            <a:r>
              <a:rPr kumimoji="0" lang="es-EC"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es-EC"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aprox</a:t>
            </a:r>
            <a:r>
              <a:rPr kumimoji="0" lang="es-EC"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310 -320 Kg / cm</a:t>
            </a:r>
            <a:r>
              <a:rPr kumimoji="0" lang="es-EC" sz="20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s-EC"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s-EC"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Resistencia </a:t>
            </a:r>
            <a:r>
              <a:rPr kumimoji="0" lang="es-EC"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flexural</a:t>
            </a:r>
            <a:r>
              <a:rPr kumimoji="0" lang="es-EC"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4 </a:t>
            </a:r>
            <a:r>
              <a:rPr kumimoji="0" lang="es-EC"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Mpa</a:t>
            </a:r>
            <a:r>
              <a:rPr kumimoji="0" lang="es-EC"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s-EC"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aprox</a:t>
            </a:r>
            <a:r>
              <a:rPr kumimoji="0" lang="es-EC"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40.8 Kg / cm</a:t>
            </a:r>
            <a:r>
              <a:rPr kumimoji="0" lang="es-EC" sz="20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s-EC"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s-EC"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Resistencia a la Compresi</a:t>
            </a:r>
            <a:r>
              <a:rPr kumimoji="0" lang="es-EC" sz="2000" b="0"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EC"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 28 </a:t>
            </a:r>
            <a:r>
              <a:rPr kumimoji="0" lang="es-EC"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Mpa</a:t>
            </a:r>
            <a:r>
              <a:rPr kumimoji="0" lang="es-EC"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s-EC"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aprox</a:t>
            </a:r>
            <a:r>
              <a:rPr kumimoji="0" lang="es-EC"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285.6  Kg / cm</a:t>
            </a:r>
            <a:r>
              <a:rPr kumimoji="0" lang="es-EC" sz="20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s-EC"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EC"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CBR = 11.7 %     	</a:t>
            </a:r>
            <a:r>
              <a:rPr kumimoji="0" lang="es-EC"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Tomando 1,5 cm de mejoramiento.</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s-EC"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K = 90      		</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EC"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Per</a:t>
            </a:r>
            <a:r>
              <a:rPr kumimoji="0" lang="es-EC" sz="2000" b="1" i="0" u="none" strike="noStrike" cap="none" normalizeH="0" baseline="0" dirty="0" smtClean="0">
                <a:ln>
                  <a:noFill/>
                </a:ln>
                <a:solidFill>
                  <a:schemeClr val="tx1"/>
                </a:solidFill>
                <a:effectLst/>
                <a:latin typeface="Calibri"/>
                <a:ea typeface="Calibri" pitchFamily="34" charset="0"/>
                <a:cs typeface="Times New Roman" pitchFamily="18" charset="0"/>
              </a:rPr>
              <a:t>í</a:t>
            </a:r>
            <a:r>
              <a:rPr kumimoji="0" lang="es-EC"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odo de Dise</a:t>
            </a:r>
            <a:r>
              <a:rPr kumimoji="0" lang="es-EC" sz="2000" b="1" i="0" u="none" strike="noStrike" cap="none" normalizeH="0" baseline="0" dirty="0" smtClean="0">
                <a:ln>
                  <a:noFill/>
                </a:ln>
                <a:solidFill>
                  <a:schemeClr val="tx1"/>
                </a:solidFill>
                <a:effectLst/>
                <a:latin typeface="Calibri"/>
                <a:ea typeface="Calibri" pitchFamily="34" charset="0"/>
                <a:cs typeface="Times New Roman" pitchFamily="18" charset="0"/>
              </a:rPr>
              <a:t>ñ</a:t>
            </a:r>
            <a:r>
              <a:rPr kumimoji="0" lang="es-EC"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 </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s-EC"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 20 A</a:t>
            </a:r>
            <a:r>
              <a:rPr kumimoji="0" lang="es-EC" sz="2000" b="0" i="0" u="none" strike="noStrike" cap="none" normalizeH="0" baseline="0" dirty="0" smtClean="0">
                <a:ln>
                  <a:noFill/>
                </a:ln>
                <a:solidFill>
                  <a:schemeClr val="tx1"/>
                </a:solidFill>
                <a:effectLst/>
                <a:latin typeface="Calibri"/>
                <a:ea typeface="Calibri" pitchFamily="34" charset="0"/>
                <a:cs typeface="Times New Roman" pitchFamily="18" charset="0"/>
              </a:rPr>
              <a:t>ñ</a:t>
            </a:r>
            <a:r>
              <a:rPr kumimoji="0" lang="es-EC"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os. </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11 CuadroTexto"/>
          <p:cNvSpPr txBox="1"/>
          <p:nvPr/>
        </p:nvSpPr>
        <p:spPr>
          <a:xfrm>
            <a:off x="785786" y="4143380"/>
            <a:ext cx="6786610" cy="369332"/>
          </a:xfrm>
          <a:prstGeom prst="rect">
            <a:avLst/>
          </a:prstGeom>
          <a:noFill/>
        </p:spPr>
        <p:txBody>
          <a:bodyPr wrap="square" rtlCol="0">
            <a:spAutoFit/>
          </a:bodyPr>
          <a:lstStyle/>
          <a:p>
            <a:pPr algn="just"/>
            <a:r>
              <a:rPr lang="es-EC" dirty="0" smtClean="0"/>
              <a:t> </a:t>
            </a:r>
            <a:r>
              <a:rPr lang="es-EC" b="1" dirty="0" smtClean="0">
                <a:solidFill>
                  <a:srgbClr val="FF0000"/>
                </a:solidFill>
              </a:rPr>
              <a:t>ESTIMACIÓN DEL TRÁFICO</a:t>
            </a:r>
            <a:endParaRPr lang="es-EC" b="1" dirty="0">
              <a:solidFill>
                <a:srgbClr val="FF0000"/>
              </a:solidFill>
            </a:endParaRPr>
          </a:p>
        </p:txBody>
      </p:sp>
      <p:pic>
        <p:nvPicPr>
          <p:cNvPr id="217101" name="Picture 13"/>
          <p:cNvPicPr>
            <a:picLocks noChangeAspect="1" noChangeArrowheads="1"/>
          </p:cNvPicPr>
          <p:nvPr/>
        </p:nvPicPr>
        <p:blipFill>
          <a:blip r:embed="rId2"/>
          <a:srcRect/>
          <a:stretch>
            <a:fillRect/>
          </a:stretch>
        </p:blipFill>
        <p:spPr bwMode="auto">
          <a:xfrm>
            <a:off x="1000100" y="4714884"/>
            <a:ext cx="6715172" cy="164307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285720" y="428604"/>
            <a:ext cx="460452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PAVIMENTO RÍGIDO</a:t>
            </a:r>
            <a:endParaRPr lang="es-EC" sz="2500" dirty="0">
              <a:solidFill>
                <a:srgbClr val="C00000"/>
              </a:solidFill>
            </a:endParaRPr>
          </a:p>
        </p:txBody>
      </p:sp>
      <p:sp>
        <p:nvSpPr>
          <p:cNvPr id="171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80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 name="6 CuadroTexto"/>
          <p:cNvSpPr txBox="1"/>
          <p:nvPr/>
        </p:nvSpPr>
        <p:spPr>
          <a:xfrm>
            <a:off x="571472" y="1071546"/>
            <a:ext cx="6786610" cy="369332"/>
          </a:xfrm>
          <a:prstGeom prst="rect">
            <a:avLst/>
          </a:prstGeom>
          <a:noFill/>
        </p:spPr>
        <p:txBody>
          <a:bodyPr wrap="square" rtlCol="0">
            <a:spAutoFit/>
          </a:bodyPr>
          <a:lstStyle/>
          <a:p>
            <a:pPr algn="just"/>
            <a:r>
              <a:rPr lang="es-EC" dirty="0" smtClean="0"/>
              <a:t> </a:t>
            </a:r>
            <a:r>
              <a:rPr lang="es-EC" b="1" dirty="0" smtClean="0">
                <a:solidFill>
                  <a:srgbClr val="FF0000"/>
                </a:solidFill>
              </a:rPr>
              <a:t>DATOS DE ENTRADA</a:t>
            </a:r>
            <a:endParaRPr lang="es-EC" b="1" dirty="0">
              <a:solidFill>
                <a:srgbClr val="FF0000"/>
              </a:solidFill>
            </a:endParaRPr>
          </a:p>
        </p:txBody>
      </p:sp>
      <p:pic>
        <p:nvPicPr>
          <p:cNvPr id="219138" name="Picture 2"/>
          <p:cNvPicPr>
            <a:picLocks noChangeAspect="1" noChangeArrowheads="1"/>
          </p:cNvPicPr>
          <p:nvPr/>
        </p:nvPicPr>
        <p:blipFill>
          <a:blip r:embed="rId2"/>
          <a:srcRect/>
          <a:stretch>
            <a:fillRect/>
          </a:stretch>
        </p:blipFill>
        <p:spPr bwMode="auto">
          <a:xfrm>
            <a:off x="1785918" y="1500174"/>
            <a:ext cx="5072098" cy="1643074"/>
          </a:xfrm>
          <a:prstGeom prst="rect">
            <a:avLst/>
          </a:prstGeom>
          <a:noFill/>
          <a:ln w="9525">
            <a:noFill/>
            <a:miter lim="800000"/>
            <a:headEnd/>
            <a:tailEnd/>
          </a:ln>
          <a:effectLst/>
        </p:spPr>
      </p:pic>
      <p:graphicFrame>
        <p:nvGraphicFramePr>
          <p:cNvPr id="11" name="10 Tabla"/>
          <p:cNvGraphicFramePr>
            <a:graphicFrameLocks noGrp="1"/>
          </p:cNvGraphicFramePr>
          <p:nvPr/>
        </p:nvGraphicFramePr>
        <p:xfrm>
          <a:off x="857224" y="3429000"/>
          <a:ext cx="7429552" cy="2786084"/>
        </p:xfrm>
        <a:graphic>
          <a:graphicData uri="http://schemas.openxmlformats.org/drawingml/2006/table">
            <a:tbl>
              <a:tblPr/>
              <a:tblGrid>
                <a:gridCol w="1036008"/>
                <a:gridCol w="659278"/>
                <a:gridCol w="279830"/>
                <a:gridCol w="659278"/>
                <a:gridCol w="659278"/>
                <a:gridCol w="279830"/>
                <a:gridCol w="659278"/>
                <a:gridCol w="659278"/>
                <a:gridCol w="279830"/>
                <a:gridCol w="659278"/>
                <a:gridCol w="659278"/>
                <a:gridCol w="279830"/>
                <a:gridCol w="659278"/>
              </a:tblGrid>
              <a:tr h="605120">
                <a:tc rowSpan="2">
                  <a:txBody>
                    <a:bodyPr/>
                    <a:lstStyle/>
                    <a:p>
                      <a:pPr algn="ctr">
                        <a:lnSpc>
                          <a:spcPct val="115000"/>
                        </a:lnSpc>
                        <a:spcAft>
                          <a:spcPts val="0"/>
                        </a:spcAft>
                      </a:pPr>
                      <a:r>
                        <a:rPr lang="es-EC" sz="800" b="1" dirty="0" err="1">
                          <a:solidFill>
                            <a:srgbClr val="000000"/>
                          </a:solidFill>
                          <a:latin typeface="Times New Roman"/>
                          <a:ea typeface="Calibri"/>
                          <a:cs typeface="Times New Roman"/>
                        </a:rPr>
                        <a:t>Slab</a:t>
                      </a:r>
                      <a:r>
                        <a:rPr lang="es-EC" sz="800" b="1" dirty="0">
                          <a:solidFill>
                            <a:srgbClr val="000000"/>
                          </a:solidFill>
                          <a:latin typeface="Times New Roman"/>
                          <a:ea typeface="Calibri"/>
                          <a:cs typeface="Times New Roman"/>
                        </a:rPr>
                        <a:t/>
                      </a:r>
                      <a:br>
                        <a:rPr lang="es-EC" sz="800" b="1" dirty="0">
                          <a:solidFill>
                            <a:srgbClr val="000000"/>
                          </a:solidFill>
                          <a:latin typeface="Times New Roman"/>
                          <a:ea typeface="Calibri"/>
                          <a:cs typeface="Times New Roman"/>
                        </a:rPr>
                      </a:br>
                      <a:r>
                        <a:rPr lang="es-EC" sz="800" b="1" dirty="0" err="1">
                          <a:solidFill>
                            <a:srgbClr val="000000"/>
                          </a:solidFill>
                          <a:latin typeface="Times New Roman"/>
                          <a:ea typeface="Calibri"/>
                          <a:cs typeface="Times New Roman"/>
                        </a:rPr>
                        <a:t>thickness</a:t>
                      </a:r>
                      <a:r>
                        <a:rPr lang="es-EC" sz="800" b="1" dirty="0">
                          <a:solidFill>
                            <a:srgbClr val="000000"/>
                          </a:solidFill>
                          <a:latin typeface="Times New Roman"/>
                          <a:ea typeface="Calibri"/>
                          <a:cs typeface="Times New Roman"/>
                        </a:rPr>
                        <a:t> </a:t>
                      </a:r>
                      <a:br>
                        <a:rPr lang="es-EC" sz="800" b="1" dirty="0">
                          <a:solidFill>
                            <a:srgbClr val="000000"/>
                          </a:solidFill>
                          <a:latin typeface="Times New Roman"/>
                          <a:ea typeface="Calibri"/>
                          <a:cs typeface="Times New Roman"/>
                        </a:rPr>
                      </a:br>
                      <a:r>
                        <a:rPr lang="es-EC" sz="800" b="1" dirty="0">
                          <a:solidFill>
                            <a:srgbClr val="000000"/>
                          </a:solidFill>
                          <a:latin typeface="Times New Roman"/>
                          <a:ea typeface="Calibri"/>
                          <a:cs typeface="Times New Roman"/>
                        </a:rPr>
                        <a:t>(mm)</a:t>
                      </a:r>
                      <a:endParaRPr lang="es-EC" sz="700" dirty="0">
                        <a:solidFill>
                          <a:srgbClr val="365F91"/>
                        </a:solidFill>
                        <a:latin typeface="Calibri"/>
                        <a:ea typeface="Calibri"/>
                        <a:cs typeface="Times New Roman"/>
                      </a:endParaRPr>
                    </a:p>
                  </a:txBody>
                  <a:tcPr marL="44174" marR="44174" marT="0" marB="0">
                    <a:lnL>
                      <a:noFill/>
                    </a:lnL>
                    <a:lnR>
                      <a:noFill/>
                    </a:lnR>
                    <a:lnT w="12700" cap="flat" cmpd="sng" algn="ctr">
                      <a:solidFill>
                        <a:srgbClr val="4F81BD"/>
                      </a:solidFill>
                      <a:prstDash val="solid"/>
                      <a:round/>
                      <a:headEnd type="none" w="med" len="med"/>
                      <a:tailEnd type="none" w="med" len="med"/>
                    </a:lnT>
                    <a:lnB>
                      <a:noFill/>
                    </a:lnB>
                  </a:tcPr>
                </a:tc>
                <a:tc gridSpan="12">
                  <a:txBody>
                    <a:bodyPr/>
                    <a:lstStyle/>
                    <a:p>
                      <a:pPr algn="ctr">
                        <a:lnSpc>
                          <a:spcPct val="115000"/>
                        </a:lnSpc>
                        <a:spcAft>
                          <a:spcPts val="0"/>
                        </a:spcAft>
                      </a:pPr>
                      <a:r>
                        <a:rPr lang="en-US" sz="800" b="1" dirty="0">
                          <a:solidFill>
                            <a:srgbClr val="000000"/>
                          </a:solidFill>
                          <a:latin typeface="Times New Roman"/>
                          <a:ea typeface="Calibri"/>
                          <a:cs typeface="Times New Roman"/>
                        </a:rPr>
                        <a:t>k of </a:t>
                      </a:r>
                      <a:r>
                        <a:rPr lang="en-US" sz="800" b="1" dirty="0" err="1">
                          <a:solidFill>
                            <a:srgbClr val="000000"/>
                          </a:solidFill>
                          <a:latin typeface="Times New Roman"/>
                          <a:ea typeface="Calibri"/>
                          <a:cs typeface="Times New Roman"/>
                        </a:rPr>
                        <a:t>subgrade-subbase</a:t>
                      </a:r>
                      <a:r>
                        <a:rPr lang="en-US" sz="800" b="1" dirty="0">
                          <a:solidFill>
                            <a:srgbClr val="000000"/>
                          </a:solidFill>
                          <a:latin typeface="Times New Roman"/>
                          <a:ea typeface="Calibri"/>
                          <a:cs typeface="Times New Roman"/>
                        </a:rPr>
                        <a:t> ( </a:t>
                      </a:r>
                      <a:r>
                        <a:rPr lang="en-US" sz="800" b="1" dirty="0" err="1">
                          <a:solidFill>
                            <a:srgbClr val="000000"/>
                          </a:solidFill>
                          <a:latin typeface="Times New Roman"/>
                          <a:ea typeface="Calibri"/>
                          <a:cs typeface="Times New Roman"/>
                        </a:rPr>
                        <a:t>Mpa</a:t>
                      </a:r>
                      <a:r>
                        <a:rPr lang="en-US" sz="800" b="1" dirty="0">
                          <a:solidFill>
                            <a:srgbClr val="000000"/>
                          </a:solidFill>
                          <a:latin typeface="Times New Roman"/>
                          <a:ea typeface="Calibri"/>
                          <a:cs typeface="Times New Roman"/>
                        </a:rPr>
                        <a:t>/m)</a:t>
                      </a:r>
                      <a:endParaRPr lang="es-EC" sz="700" dirty="0">
                        <a:solidFill>
                          <a:srgbClr val="365F91"/>
                        </a:solidFill>
                        <a:latin typeface="Calibri"/>
                        <a:ea typeface="Calibri"/>
                        <a:cs typeface="Times New Roman"/>
                      </a:endParaRPr>
                    </a:p>
                  </a:txBody>
                  <a:tcPr marL="44174" marR="44174"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09519">
                <a:tc vMerge="1">
                  <a:txBody>
                    <a:bodyPr/>
                    <a:lstStyle/>
                    <a:p>
                      <a:endParaRPr lang="es-EC"/>
                    </a:p>
                  </a:txBody>
                  <a:tcPr/>
                </a:tc>
                <a:tc gridSpan="3">
                  <a:txBody>
                    <a:bodyPr/>
                    <a:lstStyle/>
                    <a:p>
                      <a:pPr algn="ctr">
                        <a:lnSpc>
                          <a:spcPct val="115000"/>
                        </a:lnSpc>
                        <a:spcAft>
                          <a:spcPts val="0"/>
                        </a:spcAft>
                      </a:pPr>
                      <a:r>
                        <a:rPr lang="es-EC" sz="800">
                          <a:solidFill>
                            <a:srgbClr val="000000"/>
                          </a:solidFill>
                          <a:latin typeface="Times New Roman"/>
                          <a:ea typeface="Calibri"/>
                          <a:cs typeface="Times New Roman"/>
                        </a:rPr>
                        <a:t>40</a:t>
                      </a:r>
                      <a:endParaRPr lang="es-EC" sz="700">
                        <a:solidFill>
                          <a:srgbClr val="365F91"/>
                        </a:solidFill>
                        <a:latin typeface="Calibri"/>
                        <a:ea typeface="Calibri"/>
                        <a:cs typeface="Times New Roman"/>
                      </a:endParaRPr>
                    </a:p>
                  </a:txBody>
                  <a:tcPr marL="44174" marR="44174"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800">
                          <a:solidFill>
                            <a:srgbClr val="000000"/>
                          </a:solidFill>
                          <a:latin typeface="Times New Roman"/>
                          <a:ea typeface="Calibri"/>
                          <a:cs typeface="Times New Roman"/>
                        </a:rPr>
                        <a:t>60</a:t>
                      </a:r>
                      <a:endParaRPr lang="es-EC" sz="700">
                        <a:solidFill>
                          <a:srgbClr val="365F91"/>
                        </a:solidFill>
                        <a:latin typeface="Calibri"/>
                        <a:ea typeface="Calibri"/>
                        <a:cs typeface="Times New Roman"/>
                      </a:endParaRPr>
                    </a:p>
                  </a:txBody>
                  <a:tcPr marL="44174" marR="44174"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800">
                          <a:solidFill>
                            <a:srgbClr val="000000"/>
                          </a:solidFill>
                          <a:latin typeface="Times New Roman"/>
                          <a:ea typeface="Calibri"/>
                          <a:cs typeface="Times New Roman"/>
                        </a:rPr>
                        <a:t>80</a:t>
                      </a:r>
                      <a:endParaRPr lang="es-EC" sz="700">
                        <a:solidFill>
                          <a:srgbClr val="365F91"/>
                        </a:solidFill>
                        <a:latin typeface="Calibri"/>
                        <a:ea typeface="Calibri"/>
                        <a:cs typeface="Times New Roman"/>
                      </a:endParaRPr>
                    </a:p>
                  </a:txBody>
                  <a:tcPr marL="44174" marR="44174"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800">
                          <a:solidFill>
                            <a:srgbClr val="000000"/>
                          </a:solidFill>
                          <a:latin typeface="Times New Roman"/>
                          <a:ea typeface="Calibri"/>
                          <a:cs typeface="Times New Roman"/>
                        </a:rPr>
                        <a:t>140</a:t>
                      </a:r>
                      <a:endParaRPr lang="es-EC" sz="700">
                        <a:solidFill>
                          <a:srgbClr val="365F91"/>
                        </a:solidFill>
                        <a:latin typeface="Calibri"/>
                        <a:ea typeface="Calibri"/>
                        <a:cs typeface="Times New Roman"/>
                      </a:endParaRPr>
                    </a:p>
                  </a:txBody>
                  <a:tcPr marL="44174" marR="44174"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hMerge="1">
                  <a:txBody>
                    <a:bodyPr/>
                    <a:lstStyle/>
                    <a:p>
                      <a:endParaRPr lang="es-EC"/>
                    </a:p>
                  </a:txBody>
                  <a:tcPr/>
                </a:tc>
                <a:tc hMerge="1">
                  <a:txBody>
                    <a:bodyPr/>
                    <a:lstStyle/>
                    <a:p>
                      <a:endParaRPr lang="es-EC"/>
                    </a:p>
                  </a:txBody>
                  <a:tcPr/>
                </a:tc>
              </a:tr>
              <a:tr h="314289">
                <a:tc>
                  <a:txBody>
                    <a:bodyPr/>
                    <a:lstStyle/>
                    <a:p>
                      <a:pPr algn="ctr">
                        <a:lnSpc>
                          <a:spcPct val="115000"/>
                        </a:lnSpc>
                        <a:spcAft>
                          <a:spcPts val="0"/>
                        </a:spcAft>
                      </a:pPr>
                      <a:r>
                        <a:rPr lang="es-EC" sz="800" b="1">
                          <a:solidFill>
                            <a:srgbClr val="000000"/>
                          </a:solidFill>
                          <a:latin typeface="Times New Roman"/>
                          <a:ea typeface="Calibri"/>
                          <a:cs typeface="Times New Roman"/>
                        </a:rPr>
                        <a:t>100</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Times New Roman"/>
                          <a:ea typeface="Calibri"/>
                          <a:cs typeface="Times New Roman"/>
                        </a:rPr>
                        <a:t>4,75</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Times New Roman"/>
                          <a:ea typeface="Calibri"/>
                          <a:cs typeface="Times New Roman"/>
                        </a:rPr>
                        <a:t>/</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Times New Roman"/>
                          <a:ea typeface="Calibri"/>
                          <a:cs typeface="Times New Roman"/>
                        </a:rPr>
                        <a:t>3,83</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Times New Roman"/>
                          <a:ea typeface="Calibri"/>
                          <a:cs typeface="Times New Roman"/>
                        </a:rPr>
                        <a:t>4,38</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Times New Roman"/>
                          <a:ea typeface="Calibri"/>
                          <a:cs typeface="Times New Roman"/>
                        </a:rPr>
                        <a:t>/</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Times New Roman"/>
                          <a:ea typeface="Calibri"/>
                          <a:cs typeface="Times New Roman"/>
                        </a:rPr>
                        <a:t>3,59</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Times New Roman"/>
                          <a:ea typeface="Calibri"/>
                          <a:cs typeface="Times New Roman"/>
                        </a:rPr>
                        <a:t>4,13</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Times New Roman"/>
                          <a:ea typeface="Calibri"/>
                          <a:cs typeface="Times New Roman"/>
                        </a:rPr>
                        <a:t>/</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Times New Roman"/>
                          <a:ea typeface="Calibri"/>
                          <a:cs typeface="Times New Roman"/>
                        </a:rPr>
                        <a:t>3,44</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Times New Roman"/>
                          <a:ea typeface="Calibri"/>
                          <a:cs typeface="Times New Roman"/>
                        </a:rPr>
                        <a:t>3,66</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Times New Roman"/>
                          <a:ea typeface="Calibri"/>
                          <a:cs typeface="Times New Roman"/>
                        </a:rPr>
                        <a:t>/</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Times New Roman"/>
                          <a:ea typeface="Calibri"/>
                          <a:cs typeface="Times New Roman"/>
                        </a:rPr>
                        <a:t>3,22</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r>
              <a:tr h="314289">
                <a:tc>
                  <a:txBody>
                    <a:bodyPr/>
                    <a:lstStyle/>
                    <a:p>
                      <a:pPr algn="ctr">
                        <a:lnSpc>
                          <a:spcPct val="115000"/>
                        </a:lnSpc>
                        <a:spcAft>
                          <a:spcPts val="0"/>
                        </a:spcAft>
                      </a:pPr>
                      <a:r>
                        <a:rPr lang="es-EC" sz="800" b="1" dirty="0">
                          <a:solidFill>
                            <a:srgbClr val="000000"/>
                          </a:solidFill>
                          <a:latin typeface="Times New Roman"/>
                          <a:ea typeface="Calibri"/>
                          <a:cs typeface="Times New Roman"/>
                        </a:rPr>
                        <a:t>280</a:t>
                      </a:r>
                      <a:endParaRPr lang="es-EC" sz="700" dirty="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Times New Roman"/>
                          <a:ea typeface="Calibri"/>
                          <a:cs typeface="Times New Roman"/>
                        </a:rPr>
                        <a:t>1,12</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Times New Roman"/>
                          <a:ea typeface="Calibri"/>
                          <a:cs typeface="Times New Roman"/>
                        </a:rPr>
                        <a:t>/</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Times New Roman"/>
                          <a:ea typeface="Calibri"/>
                          <a:cs typeface="Times New Roman"/>
                        </a:rPr>
                        <a:t>1,07</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Times New Roman"/>
                          <a:ea typeface="Calibri"/>
                          <a:cs typeface="Times New Roman"/>
                        </a:rPr>
                        <a:t>1,04</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Times New Roman"/>
                          <a:ea typeface="Calibri"/>
                          <a:cs typeface="Times New Roman"/>
                        </a:rPr>
                        <a:t>/</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Times New Roman"/>
                          <a:ea typeface="Calibri"/>
                          <a:cs typeface="Times New Roman"/>
                        </a:rPr>
                        <a:t>0,96</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Times New Roman"/>
                          <a:ea typeface="Calibri"/>
                          <a:cs typeface="Times New Roman"/>
                        </a:rPr>
                        <a:t>1,04</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Times New Roman"/>
                          <a:ea typeface="Calibri"/>
                          <a:cs typeface="Times New Roman"/>
                        </a:rPr>
                        <a:t>/</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Times New Roman"/>
                          <a:ea typeface="Calibri"/>
                          <a:cs typeface="Times New Roman"/>
                        </a:rPr>
                        <a:t>0,89</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Times New Roman"/>
                          <a:ea typeface="Calibri"/>
                          <a:cs typeface="Times New Roman"/>
                        </a:rPr>
                        <a:t>0,89</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dirty="0">
                          <a:solidFill>
                            <a:srgbClr val="000000"/>
                          </a:solidFill>
                          <a:latin typeface="Times New Roman"/>
                          <a:ea typeface="Calibri"/>
                          <a:cs typeface="Times New Roman"/>
                        </a:rPr>
                        <a:t>/</a:t>
                      </a:r>
                      <a:endParaRPr lang="es-EC" sz="700" dirty="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dirty="0">
                          <a:solidFill>
                            <a:srgbClr val="000000"/>
                          </a:solidFill>
                          <a:latin typeface="Times New Roman"/>
                          <a:ea typeface="Calibri"/>
                          <a:cs typeface="Times New Roman"/>
                        </a:rPr>
                        <a:t>0,77</a:t>
                      </a:r>
                      <a:endParaRPr lang="es-EC" sz="700" dirty="0">
                        <a:solidFill>
                          <a:srgbClr val="365F91"/>
                        </a:solidFill>
                        <a:latin typeface="Calibri"/>
                        <a:ea typeface="Calibri"/>
                        <a:cs typeface="Times New Roman"/>
                      </a:endParaRPr>
                    </a:p>
                  </a:txBody>
                  <a:tcPr marL="44174" marR="44174" marT="0" marB="0">
                    <a:lnL>
                      <a:noFill/>
                    </a:lnL>
                    <a:lnR>
                      <a:noFill/>
                    </a:lnR>
                    <a:lnT>
                      <a:noFill/>
                    </a:lnT>
                    <a:lnB>
                      <a:noFill/>
                    </a:lnB>
                  </a:tcPr>
                </a:tc>
              </a:tr>
              <a:tr h="314289">
                <a:tc>
                  <a:txBody>
                    <a:bodyPr/>
                    <a:lstStyle/>
                    <a:p>
                      <a:pPr algn="ctr">
                        <a:lnSpc>
                          <a:spcPct val="115000"/>
                        </a:lnSpc>
                        <a:spcAft>
                          <a:spcPts val="0"/>
                        </a:spcAft>
                      </a:pPr>
                      <a:r>
                        <a:rPr lang="es-EC" sz="800" b="1">
                          <a:solidFill>
                            <a:srgbClr val="000000"/>
                          </a:solidFill>
                          <a:latin typeface="Times New Roman"/>
                          <a:ea typeface="Calibri"/>
                          <a:cs typeface="Times New Roman"/>
                        </a:rPr>
                        <a:t>290</a:t>
                      </a:r>
                      <a:endParaRPr lang="es-EC" sz="700">
                        <a:solidFill>
                          <a:srgbClr val="365F91"/>
                        </a:solidFill>
                        <a:latin typeface="Calibri"/>
                        <a:ea typeface="Calibri"/>
                        <a:cs typeface="Times New Roman"/>
                      </a:endParaRPr>
                    </a:p>
                  </a:txBody>
                  <a:tcPr marL="44174" marR="44174"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Times New Roman"/>
                          <a:ea typeface="Calibri"/>
                          <a:cs typeface="Times New Roman"/>
                        </a:rPr>
                        <a:t>1,07</a:t>
                      </a:r>
                      <a:endParaRPr lang="es-EC" sz="700">
                        <a:solidFill>
                          <a:srgbClr val="365F91"/>
                        </a:solidFill>
                        <a:latin typeface="Calibri"/>
                        <a:ea typeface="Calibri"/>
                        <a:cs typeface="Times New Roman"/>
                      </a:endParaRPr>
                    </a:p>
                  </a:txBody>
                  <a:tcPr marL="44174" marR="44174"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Times New Roman"/>
                          <a:ea typeface="Calibri"/>
                          <a:cs typeface="Times New Roman"/>
                        </a:rPr>
                        <a:t>/</a:t>
                      </a:r>
                      <a:endParaRPr lang="es-EC" sz="700">
                        <a:solidFill>
                          <a:srgbClr val="365F91"/>
                        </a:solidFill>
                        <a:latin typeface="Calibri"/>
                        <a:ea typeface="Calibri"/>
                        <a:cs typeface="Times New Roman"/>
                      </a:endParaRPr>
                    </a:p>
                  </a:txBody>
                  <a:tcPr marL="44174" marR="44174"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Times New Roman"/>
                          <a:ea typeface="Calibri"/>
                          <a:cs typeface="Times New Roman"/>
                        </a:rPr>
                        <a:t>1,03</a:t>
                      </a:r>
                      <a:endParaRPr lang="es-EC" sz="700">
                        <a:solidFill>
                          <a:srgbClr val="365F91"/>
                        </a:solidFill>
                        <a:latin typeface="Calibri"/>
                        <a:ea typeface="Calibri"/>
                        <a:cs typeface="Times New Roman"/>
                      </a:endParaRPr>
                    </a:p>
                  </a:txBody>
                  <a:tcPr marL="44174" marR="44174"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Times New Roman"/>
                          <a:ea typeface="Calibri"/>
                          <a:cs typeface="Times New Roman"/>
                        </a:rPr>
                        <a:t>0,99</a:t>
                      </a:r>
                      <a:endParaRPr lang="es-EC" sz="700">
                        <a:solidFill>
                          <a:srgbClr val="365F91"/>
                        </a:solidFill>
                        <a:latin typeface="Calibri"/>
                        <a:ea typeface="Calibri"/>
                        <a:cs typeface="Times New Roman"/>
                      </a:endParaRPr>
                    </a:p>
                  </a:txBody>
                  <a:tcPr marL="44174" marR="44174"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Times New Roman"/>
                          <a:ea typeface="Calibri"/>
                          <a:cs typeface="Times New Roman"/>
                        </a:rPr>
                        <a:t>/</a:t>
                      </a:r>
                      <a:endParaRPr lang="es-EC" sz="700">
                        <a:solidFill>
                          <a:srgbClr val="365F91"/>
                        </a:solidFill>
                        <a:latin typeface="Calibri"/>
                        <a:ea typeface="Calibri"/>
                        <a:cs typeface="Times New Roman"/>
                      </a:endParaRPr>
                    </a:p>
                  </a:txBody>
                  <a:tcPr marL="44174" marR="44174"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Times New Roman"/>
                          <a:ea typeface="Calibri"/>
                          <a:cs typeface="Times New Roman"/>
                        </a:rPr>
                        <a:t>0,92</a:t>
                      </a:r>
                      <a:endParaRPr lang="es-EC" sz="700">
                        <a:solidFill>
                          <a:srgbClr val="365F91"/>
                        </a:solidFill>
                        <a:latin typeface="Calibri"/>
                        <a:ea typeface="Calibri"/>
                        <a:cs typeface="Times New Roman"/>
                      </a:endParaRPr>
                    </a:p>
                  </a:txBody>
                  <a:tcPr marL="44174" marR="44174"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Times New Roman"/>
                          <a:ea typeface="Calibri"/>
                          <a:cs typeface="Times New Roman"/>
                        </a:rPr>
                        <a:t>0,99</a:t>
                      </a:r>
                      <a:endParaRPr lang="es-EC" sz="700">
                        <a:solidFill>
                          <a:srgbClr val="365F91"/>
                        </a:solidFill>
                        <a:latin typeface="Calibri"/>
                        <a:ea typeface="Calibri"/>
                        <a:cs typeface="Times New Roman"/>
                      </a:endParaRPr>
                    </a:p>
                  </a:txBody>
                  <a:tcPr marL="44174" marR="44174"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Times New Roman"/>
                          <a:ea typeface="Calibri"/>
                          <a:cs typeface="Times New Roman"/>
                        </a:rPr>
                        <a:t>/</a:t>
                      </a:r>
                      <a:endParaRPr lang="es-EC" sz="700">
                        <a:solidFill>
                          <a:srgbClr val="365F91"/>
                        </a:solidFill>
                        <a:latin typeface="Calibri"/>
                        <a:ea typeface="Calibri"/>
                        <a:cs typeface="Times New Roman"/>
                      </a:endParaRPr>
                    </a:p>
                  </a:txBody>
                  <a:tcPr marL="44174" marR="44174"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Times New Roman"/>
                          <a:ea typeface="Calibri"/>
                          <a:cs typeface="Times New Roman"/>
                        </a:rPr>
                        <a:t>0,85</a:t>
                      </a:r>
                      <a:endParaRPr lang="es-EC" sz="700">
                        <a:solidFill>
                          <a:srgbClr val="365F91"/>
                        </a:solidFill>
                        <a:latin typeface="Calibri"/>
                        <a:ea typeface="Calibri"/>
                        <a:cs typeface="Times New Roman"/>
                      </a:endParaRPr>
                    </a:p>
                  </a:txBody>
                  <a:tcPr marL="44174" marR="44174"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Times New Roman"/>
                          <a:ea typeface="Calibri"/>
                          <a:cs typeface="Times New Roman"/>
                        </a:rPr>
                        <a:t>0,89</a:t>
                      </a:r>
                      <a:endParaRPr lang="es-EC" sz="700">
                        <a:solidFill>
                          <a:srgbClr val="365F91"/>
                        </a:solidFill>
                        <a:latin typeface="Calibri"/>
                        <a:ea typeface="Calibri"/>
                        <a:cs typeface="Times New Roman"/>
                      </a:endParaRPr>
                    </a:p>
                  </a:txBody>
                  <a:tcPr marL="44174" marR="44174"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Times New Roman"/>
                          <a:ea typeface="Calibri"/>
                          <a:cs typeface="Times New Roman"/>
                        </a:rPr>
                        <a:t>/</a:t>
                      </a:r>
                      <a:endParaRPr lang="es-EC" sz="700">
                        <a:solidFill>
                          <a:srgbClr val="365F91"/>
                        </a:solidFill>
                        <a:latin typeface="Calibri"/>
                        <a:ea typeface="Calibri"/>
                        <a:cs typeface="Times New Roman"/>
                      </a:endParaRPr>
                    </a:p>
                  </a:txBody>
                  <a:tcPr marL="44174" marR="44174"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Times New Roman"/>
                          <a:ea typeface="Calibri"/>
                          <a:cs typeface="Times New Roman"/>
                        </a:rPr>
                        <a:t>0,74</a:t>
                      </a:r>
                      <a:endParaRPr lang="es-EC" sz="700">
                        <a:solidFill>
                          <a:srgbClr val="365F91"/>
                        </a:solidFill>
                        <a:latin typeface="Calibri"/>
                        <a:ea typeface="Calibri"/>
                        <a:cs typeface="Times New Roman"/>
                      </a:endParaRPr>
                    </a:p>
                  </a:txBody>
                  <a:tcPr marL="44174" marR="44174" marT="0" marB="0">
                    <a:lnL>
                      <a:noFill/>
                    </a:lnL>
                    <a:lnR>
                      <a:noFill/>
                    </a:lnR>
                    <a:lnT>
                      <a:noFill/>
                    </a:lnT>
                    <a:lnB>
                      <a:noFill/>
                    </a:lnB>
                    <a:solidFill>
                      <a:srgbClr val="D3DFEE"/>
                    </a:solidFill>
                  </a:tcPr>
                </a:tc>
              </a:tr>
              <a:tr h="314289">
                <a:tc>
                  <a:txBody>
                    <a:bodyPr/>
                    <a:lstStyle/>
                    <a:p>
                      <a:pPr algn="ctr">
                        <a:lnSpc>
                          <a:spcPct val="115000"/>
                        </a:lnSpc>
                        <a:spcAft>
                          <a:spcPts val="0"/>
                        </a:spcAft>
                      </a:pPr>
                      <a:r>
                        <a:rPr lang="es-EC" sz="800" b="1">
                          <a:solidFill>
                            <a:srgbClr val="FF0000"/>
                          </a:solidFill>
                          <a:latin typeface="Times New Roman"/>
                          <a:ea typeface="Calibri"/>
                          <a:cs typeface="Times New Roman"/>
                        </a:rPr>
                        <a:t>300</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FF0000"/>
                          </a:solidFill>
                          <a:latin typeface="Times New Roman"/>
                          <a:ea typeface="Calibri"/>
                          <a:cs typeface="Times New Roman"/>
                        </a:rPr>
                        <a:t>1,02</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FF0000"/>
                          </a:solidFill>
                          <a:latin typeface="Times New Roman"/>
                          <a:ea typeface="Calibri"/>
                          <a:cs typeface="Times New Roman"/>
                        </a:rPr>
                        <a:t>/</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FF0000"/>
                          </a:solidFill>
                          <a:latin typeface="Times New Roman"/>
                          <a:ea typeface="Calibri"/>
                          <a:cs typeface="Times New Roman"/>
                        </a:rPr>
                        <a:t>0,99</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FF0000"/>
                          </a:solidFill>
                          <a:latin typeface="Times New Roman"/>
                          <a:ea typeface="Calibri"/>
                          <a:cs typeface="Times New Roman"/>
                        </a:rPr>
                        <a:t>0,95</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FF0000"/>
                          </a:solidFill>
                          <a:latin typeface="Times New Roman"/>
                          <a:ea typeface="Calibri"/>
                          <a:cs typeface="Times New Roman"/>
                        </a:rPr>
                        <a:t>/</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FF0000"/>
                          </a:solidFill>
                          <a:latin typeface="Times New Roman"/>
                          <a:ea typeface="Calibri"/>
                          <a:cs typeface="Times New Roman"/>
                        </a:rPr>
                        <a:t>0,89</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FF0000"/>
                          </a:solidFill>
                          <a:latin typeface="Times New Roman"/>
                          <a:ea typeface="Calibri"/>
                          <a:cs typeface="Times New Roman"/>
                        </a:rPr>
                        <a:t>0,95</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FF0000"/>
                          </a:solidFill>
                          <a:latin typeface="Times New Roman"/>
                          <a:ea typeface="Calibri"/>
                          <a:cs typeface="Times New Roman"/>
                        </a:rPr>
                        <a:t>/</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FF0000"/>
                          </a:solidFill>
                          <a:latin typeface="Times New Roman"/>
                          <a:ea typeface="Calibri"/>
                          <a:cs typeface="Times New Roman"/>
                        </a:rPr>
                        <a:t>0,82</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FF0000"/>
                          </a:solidFill>
                          <a:latin typeface="Times New Roman"/>
                          <a:ea typeface="Calibri"/>
                          <a:cs typeface="Times New Roman"/>
                        </a:rPr>
                        <a:t>0,81</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FF0000"/>
                          </a:solidFill>
                          <a:latin typeface="Times New Roman"/>
                          <a:ea typeface="Calibri"/>
                          <a:cs typeface="Times New Roman"/>
                        </a:rPr>
                        <a:t>/</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c>
                  <a:txBody>
                    <a:bodyPr/>
                    <a:lstStyle/>
                    <a:p>
                      <a:pPr algn="ctr">
                        <a:lnSpc>
                          <a:spcPct val="115000"/>
                        </a:lnSpc>
                        <a:spcAft>
                          <a:spcPts val="0"/>
                        </a:spcAft>
                      </a:pPr>
                      <a:r>
                        <a:rPr lang="es-EC" sz="800">
                          <a:solidFill>
                            <a:srgbClr val="FF0000"/>
                          </a:solidFill>
                          <a:latin typeface="Times New Roman"/>
                          <a:ea typeface="Calibri"/>
                          <a:cs typeface="Times New Roman"/>
                        </a:rPr>
                        <a:t>0,71</a:t>
                      </a:r>
                      <a:endParaRPr lang="es-EC" sz="700">
                        <a:solidFill>
                          <a:srgbClr val="365F91"/>
                        </a:solidFill>
                        <a:latin typeface="Calibri"/>
                        <a:ea typeface="Calibri"/>
                        <a:cs typeface="Times New Roman"/>
                      </a:endParaRPr>
                    </a:p>
                  </a:txBody>
                  <a:tcPr marL="44174" marR="44174" marT="0" marB="0">
                    <a:lnL>
                      <a:noFill/>
                    </a:lnL>
                    <a:lnR>
                      <a:noFill/>
                    </a:lnR>
                    <a:lnT>
                      <a:noFill/>
                    </a:lnT>
                    <a:lnB>
                      <a:noFill/>
                    </a:lnB>
                  </a:tcPr>
                </a:tc>
              </a:tr>
              <a:tr h="314289">
                <a:tc>
                  <a:txBody>
                    <a:bodyPr/>
                    <a:lstStyle/>
                    <a:p>
                      <a:pPr algn="ctr">
                        <a:lnSpc>
                          <a:spcPct val="115000"/>
                        </a:lnSpc>
                        <a:spcAft>
                          <a:spcPts val="0"/>
                        </a:spcAft>
                      </a:pPr>
                      <a:r>
                        <a:rPr lang="es-EC" sz="800" b="1" dirty="0">
                          <a:solidFill>
                            <a:srgbClr val="000000"/>
                          </a:solidFill>
                          <a:latin typeface="Times New Roman"/>
                          <a:ea typeface="Calibri"/>
                          <a:cs typeface="Times New Roman"/>
                        </a:rPr>
                        <a:t>310</a:t>
                      </a:r>
                      <a:endParaRPr lang="es-EC" sz="700" dirty="0">
                        <a:solidFill>
                          <a:srgbClr val="365F91"/>
                        </a:solidFill>
                        <a:latin typeface="Calibri"/>
                        <a:ea typeface="Calibri"/>
                        <a:cs typeface="Times New Roman"/>
                      </a:endParaRPr>
                    </a:p>
                  </a:txBody>
                  <a:tcPr marL="44174" marR="44174"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Times New Roman"/>
                          <a:ea typeface="Calibri"/>
                          <a:cs typeface="Times New Roman"/>
                        </a:rPr>
                        <a:t>0,97</a:t>
                      </a:r>
                      <a:endParaRPr lang="es-EC" sz="700">
                        <a:solidFill>
                          <a:srgbClr val="365F91"/>
                        </a:solidFill>
                        <a:latin typeface="Calibri"/>
                        <a:ea typeface="Calibri"/>
                        <a:cs typeface="Times New Roman"/>
                      </a:endParaRPr>
                    </a:p>
                  </a:txBody>
                  <a:tcPr marL="44174" marR="44174"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Times New Roman"/>
                          <a:ea typeface="Calibri"/>
                          <a:cs typeface="Times New Roman"/>
                        </a:rPr>
                        <a:t>/</a:t>
                      </a:r>
                      <a:endParaRPr lang="es-EC" sz="700">
                        <a:solidFill>
                          <a:srgbClr val="365F91"/>
                        </a:solidFill>
                        <a:latin typeface="Calibri"/>
                        <a:ea typeface="Calibri"/>
                        <a:cs typeface="Times New Roman"/>
                      </a:endParaRPr>
                    </a:p>
                  </a:txBody>
                  <a:tcPr marL="44174" marR="44174"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Times New Roman"/>
                          <a:ea typeface="Calibri"/>
                          <a:cs typeface="Times New Roman"/>
                        </a:rPr>
                        <a:t>0,96</a:t>
                      </a:r>
                      <a:endParaRPr lang="es-EC" sz="700">
                        <a:solidFill>
                          <a:srgbClr val="365F91"/>
                        </a:solidFill>
                        <a:latin typeface="Calibri"/>
                        <a:ea typeface="Calibri"/>
                        <a:cs typeface="Times New Roman"/>
                      </a:endParaRPr>
                    </a:p>
                  </a:txBody>
                  <a:tcPr marL="44174" marR="44174"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Times New Roman"/>
                          <a:ea typeface="Calibri"/>
                          <a:cs typeface="Times New Roman"/>
                        </a:rPr>
                        <a:t>0,90</a:t>
                      </a:r>
                      <a:endParaRPr lang="es-EC" sz="700">
                        <a:solidFill>
                          <a:srgbClr val="365F91"/>
                        </a:solidFill>
                        <a:latin typeface="Calibri"/>
                        <a:ea typeface="Calibri"/>
                        <a:cs typeface="Times New Roman"/>
                      </a:endParaRPr>
                    </a:p>
                  </a:txBody>
                  <a:tcPr marL="44174" marR="44174"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Times New Roman"/>
                          <a:ea typeface="Calibri"/>
                          <a:cs typeface="Times New Roman"/>
                        </a:rPr>
                        <a:t>/</a:t>
                      </a:r>
                      <a:endParaRPr lang="es-EC" sz="700">
                        <a:solidFill>
                          <a:srgbClr val="365F91"/>
                        </a:solidFill>
                        <a:latin typeface="Calibri"/>
                        <a:ea typeface="Calibri"/>
                        <a:cs typeface="Times New Roman"/>
                      </a:endParaRPr>
                    </a:p>
                  </a:txBody>
                  <a:tcPr marL="44174" marR="44174"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Times New Roman"/>
                          <a:ea typeface="Calibri"/>
                          <a:cs typeface="Times New Roman"/>
                        </a:rPr>
                        <a:t>0,86</a:t>
                      </a:r>
                      <a:endParaRPr lang="es-EC" sz="700">
                        <a:solidFill>
                          <a:srgbClr val="365F91"/>
                        </a:solidFill>
                        <a:latin typeface="Calibri"/>
                        <a:ea typeface="Calibri"/>
                        <a:cs typeface="Times New Roman"/>
                      </a:endParaRPr>
                    </a:p>
                  </a:txBody>
                  <a:tcPr marL="44174" marR="44174"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Times New Roman"/>
                          <a:ea typeface="Calibri"/>
                          <a:cs typeface="Times New Roman"/>
                        </a:rPr>
                        <a:t>0,90</a:t>
                      </a:r>
                      <a:endParaRPr lang="es-EC" sz="700">
                        <a:solidFill>
                          <a:srgbClr val="365F91"/>
                        </a:solidFill>
                        <a:latin typeface="Calibri"/>
                        <a:ea typeface="Calibri"/>
                        <a:cs typeface="Times New Roman"/>
                      </a:endParaRPr>
                    </a:p>
                  </a:txBody>
                  <a:tcPr marL="44174" marR="44174"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Times New Roman"/>
                          <a:ea typeface="Calibri"/>
                          <a:cs typeface="Times New Roman"/>
                        </a:rPr>
                        <a:t>/</a:t>
                      </a:r>
                      <a:endParaRPr lang="es-EC" sz="700">
                        <a:solidFill>
                          <a:srgbClr val="365F91"/>
                        </a:solidFill>
                        <a:latin typeface="Calibri"/>
                        <a:ea typeface="Calibri"/>
                        <a:cs typeface="Times New Roman"/>
                      </a:endParaRPr>
                    </a:p>
                  </a:txBody>
                  <a:tcPr marL="44174" marR="44174"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Times New Roman"/>
                          <a:ea typeface="Calibri"/>
                          <a:cs typeface="Times New Roman"/>
                        </a:rPr>
                        <a:t>0,79</a:t>
                      </a:r>
                      <a:endParaRPr lang="es-EC" sz="700">
                        <a:solidFill>
                          <a:srgbClr val="365F91"/>
                        </a:solidFill>
                        <a:latin typeface="Calibri"/>
                        <a:ea typeface="Calibri"/>
                        <a:cs typeface="Times New Roman"/>
                      </a:endParaRPr>
                    </a:p>
                  </a:txBody>
                  <a:tcPr marL="44174" marR="44174"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Times New Roman"/>
                          <a:ea typeface="Calibri"/>
                          <a:cs typeface="Times New Roman"/>
                        </a:rPr>
                        <a:t>0,77</a:t>
                      </a:r>
                      <a:endParaRPr lang="es-EC" sz="700">
                        <a:solidFill>
                          <a:srgbClr val="365F91"/>
                        </a:solidFill>
                        <a:latin typeface="Calibri"/>
                        <a:ea typeface="Calibri"/>
                        <a:cs typeface="Times New Roman"/>
                      </a:endParaRPr>
                    </a:p>
                  </a:txBody>
                  <a:tcPr marL="44174" marR="44174"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Times New Roman"/>
                          <a:ea typeface="Calibri"/>
                          <a:cs typeface="Times New Roman"/>
                        </a:rPr>
                        <a:t>/</a:t>
                      </a:r>
                      <a:endParaRPr lang="es-EC" sz="700">
                        <a:solidFill>
                          <a:srgbClr val="365F91"/>
                        </a:solidFill>
                        <a:latin typeface="Calibri"/>
                        <a:ea typeface="Calibri"/>
                        <a:cs typeface="Times New Roman"/>
                      </a:endParaRPr>
                    </a:p>
                  </a:txBody>
                  <a:tcPr marL="44174" marR="44174" marT="0" marB="0">
                    <a:lnL>
                      <a:noFill/>
                    </a:lnL>
                    <a:lnR>
                      <a:noFill/>
                    </a:lnR>
                    <a:lnT>
                      <a:noFill/>
                    </a:lnT>
                    <a:lnB>
                      <a:noFill/>
                    </a:lnB>
                    <a:solidFill>
                      <a:srgbClr val="D3DFEE"/>
                    </a:solidFill>
                  </a:tcPr>
                </a:tc>
                <a:tc>
                  <a:txBody>
                    <a:bodyPr/>
                    <a:lstStyle/>
                    <a:p>
                      <a:pPr algn="ctr">
                        <a:lnSpc>
                          <a:spcPct val="115000"/>
                        </a:lnSpc>
                        <a:spcAft>
                          <a:spcPts val="0"/>
                        </a:spcAft>
                      </a:pPr>
                      <a:r>
                        <a:rPr lang="es-EC" sz="800" dirty="0">
                          <a:solidFill>
                            <a:srgbClr val="000000"/>
                          </a:solidFill>
                          <a:latin typeface="Times New Roman"/>
                          <a:ea typeface="Calibri"/>
                          <a:cs typeface="Times New Roman"/>
                        </a:rPr>
                        <a:t>0,68</a:t>
                      </a:r>
                      <a:endParaRPr lang="es-EC" sz="700" dirty="0">
                        <a:solidFill>
                          <a:srgbClr val="365F91"/>
                        </a:solidFill>
                        <a:latin typeface="Calibri"/>
                        <a:ea typeface="Calibri"/>
                        <a:cs typeface="Times New Roman"/>
                      </a:endParaRPr>
                    </a:p>
                  </a:txBody>
                  <a:tcPr marL="44174" marR="44174" marT="0" marB="0">
                    <a:lnL>
                      <a:noFill/>
                    </a:lnL>
                    <a:lnR>
                      <a:noFill/>
                    </a:lnR>
                    <a:lnT>
                      <a:noFill/>
                    </a:lnT>
                    <a:lnB>
                      <a:noFill/>
                    </a:lnB>
                    <a:solidFill>
                      <a:srgbClr val="D3DFEE"/>
                    </a:solidFill>
                  </a:tcPr>
                </a:tc>
              </a:tr>
            </a:tbl>
          </a:graphicData>
        </a:graphic>
      </p:graphicFrame>
      <p:sp>
        <p:nvSpPr>
          <p:cNvPr id="13" name="12 Flecha abajo"/>
          <p:cNvSpPr/>
          <p:nvPr/>
        </p:nvSpPr>
        <p:spPr>
          <a:xfrm>
            <a:off x="6500826" y="3643314"/>
            <a:ext cx="428628" cy="100013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285720" y="428604"/>
            <a:ext cx="460452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PAVIMENTO RÍGIDO</a:t>
            </a:r>
            <a:endParaRPr lang="es-EC" sz="2500" dirty="0">
              <a:solidFill>
                <a:srgbClr val="C00000"/>
              </a:solidFill>
            </a:endParaRPr>
          </a:p>
        </p:txBody>
      </p:sp>
      <p:sp>
        <p:nvSpPr>
          <p:cNvPr id="171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80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 name="6 CuadroTexto"/>
          <p:cNvSpPr txBox="1"/>
          <p:nvPr/>
        </p:nvSpPr>
        <p:spPr>
          <a:xfrm>
            <a:off x="571472" y="1071546"/>
            <a:ext cx="6786610" cy="369332"/>
          </a:xfrm>
          <a:prstGeom prst="rect">
            <a:avLst/>
          </a:prstGeom>
          <a:noFill/>
        </p:spPr>
        <p:txBody>
          <a:bodyPr wrap="square" rtlCol="0">
            <a:spAutoFit/>
          </a:bodyPr>
          <a:lstStyle/>
          <a:p>
            <a:pPr algn="just"/>
            <a:r>
              <a:rPr lang="es-EC" dirty="0" smtClean="0"/>
              <a:t> </a:t>
            </a:r>
            <a:r>
              <a:rPr lang="es-EC" b="1" dirty="0" smtClean="0"/>
              <a:t>EJEMPLO DE CÁLCULO</a:t>
            </a:r>
            <a:endParaRPr lang="es-EC" b="1" dirty="0"/>
          </a:p>
        </p:txBody>
      </p:sp>
      <p:pic>
        <p:nvPicPr>
          <p:cNvPr id="220162" name="Picture 2"/>
          <p:cNvPicPr>
            <a:picLocks noChangeAspect="1" noChangeArrowheads="1"/>
          </p:cNvPicPr>
          <p:nvPr/>
        </p:nvPicPr>
        <p:blipFill>
          <a:blip r:embed="rId2"/>
          <a:srcRect/>
          <a:stretch>
            <a:fillRect/>
          </a:stretch>
        </p:blipFill>
        <p:spPr bwMode="auto">
          <a:xfrm>
            <a:off x="857224" y="1571613"/>
            <a:ext cx="7572427" cy="3857651"/>
          </a:xfrm>
          <a:prstGeom prst="rect">
            <a:avLst/>
          </a:prstGeom>
          <a:noFill/>
          <a:ln w="9525">
            <a:noFill/>
            <a:miter lim="800000"/>
            <a:headEnd/>
            <a:tailEnd/>
          </a:ln>
          <a:effectLst/>
        </p:spPr>
      </p:pic>
      <p:sp>
        <p:nvSpPr>
          <p:cNvPr id="8" name="7 CuadroTexto"/>
          <p:cNvSpPr txBox="1"/>
          <p:nvPr/>
        </p:nvSpPr>
        <p:spPr>
          <a:xfrm>
            <a:off x="1000100" y="5500702"/>
            <a:ext cx="6786610" cy="646331"/>
          </a:xfrm>
          <a:prstGeom prst="rect">
            <a:avLst/>
          </a:prstGeom>
          <a:noFill/>
        </p:spPr>
        <p:txBody>
          <a:bodyPr wrap="square" rtlCol="0">
            <a:spAutoFit/>
          </a:bodyPr>
          <a:lstStyle/>
          <a:p>
            <a:pPr algn="just">
              <a:buFont typeface="Wingdings" pitchFamily="2" charset="2"/>
              <a:buChar char="ü"/>
            </a:pPr>
            <a:r>
              <a:rPr lang="es-EC" dirty="0" smtClean="0"/>
              <a:t>  </a:t>
            </a:r>
            <a:r>
              <a:rPr lang="es-EC" dirty="0" smtClean="0"/>
              <a:t>De forma análoga se efectúa para el Factor de erosión  y se obtiene :</a:t>
            </a:r>
            <a:endParaRPr lang="es-EC"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285720" y="428604"/>
            <a:ext cx="460452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PAVIMENTO RÍGIDO</a:t>
            </a:r>
            <a:endParaRPr lang="es-EC" sz="2500" dirty="0">
              <a:solidFill>
                <a:srgbClr val="C00000"/>
              </a:solidFill>
            </a:endParaRPr>
          </a:p>
        </p:txBody>
      </p:sp>
      <p:sp>
        <p:nvSpPr>
          <p:cNvPr id="171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80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 name="6 CuadroTexto"/>
          <p:cNvSpPr txBox="1"/>
          <p:nvPr/>
        </p:nvSpPr>
        <p:spPr>
          <a:xfrm>
            <a:off x="571472" y="1071546"/>
            <a:ext cx="6786610" cy="369332"/>
          </a:xfrm>
          <a:prstGeom prst="rect">
            <a:avLst/>
          </a:prstGeom>
          <a:noFill/>
        </p:spPr>
        <p:txBody>
          <a:bodyPr wrap="square" rtlCol="0">
            <a:spAutoFit/>
          </a:bodyPr>
          <a:lstStyle/>
          <a:p>
            <a:pPr algn="just"/>
            <a:r>
              <a:rPr lang="es-EC" dirty="0" smtClean="0"/>
              <a:t> </a:t>
            </a:r>
            <a:r>
              <a:rPr lang="es-EC" b="1" dirty="0" smtClean="0"/>
              <a:t>EJE SIMPLE MODELO DE CÁLCULO</a:t>
            </a:r>
            <a:endParaRPr lang="es-EC" b="1" dirty="0"/>
          </a:p>
        </p:txBody>
      </p:sp>
      <p:pic>
        <p:nvPicPr>
          <p:cNvPr id="220163" name="Picture 3"/>
          <p:cNvPicPr>
            <a:picLocks noChangeAspect="1" noChangeArrowheads="1"/>
          </p:cNvPicPr>
          <p:nvPr/>
        </p:nvPicPr>
        <p:blipFill>
          <a:blip r:embed="rId2"/>
          <a:srcRect/>
          <a:stretch>
            <a:fillRect/>
          </a:stretch>
        </p:blipFill>
        <p:spPr bwMode="auto">
          <a:xfrm>
            <a:off x="2000232" y="1571612"/>
            <a:ext cx="4786346" cy="1214446"/>
          </a:xfrm>
          <a:prstGeom prst="rect">
            <a:avLst/>
          </a:prstGeom>
          <a:noFill/>
          <a:ln w="9525">
            <a:noFill/>
            <a:miter lim="800000"/>
            <a:headEnd/>
            <a:tailEnd/>
          </a:ln>
          <a:effectLst/>
        </p:spPr>
      </p:pic>
      <p:pic>
        <p:nvPicPr>
          <p:cNvPr id="220164" name="Picture 4"/>
          <p:cNvPicPr>
            <a:picLocks noChangeAspect="1" noChangeArrowheads="1"/>
          </p:cNvPicPr>
          <p:nvPr/>
        </p:nvPicPr>
        <p:blipFill>
          <a:blip r:embed="rId3"/>
          <a:srcRect/>
          <a:stretch>
            <a:fillRect/>
          </a:stretch>
        </p:blipFill>
        <p:spPr bwMode="auto">
          <a:xfrm>
            <a:off x="785786" y="2928934"/>
            <a:ext cx="7705725" cy="314324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285720" y="428604"/>
            <a:ext cx="460452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PAVIMENTO RÍGIDO</a:t>
            </a:r>
            <a:endParaRPr lang="es-EC" sz="2500" dirty="0">
              <a:solidFill>
                <a:srgbClr val="C00000"/>
              </a:solidFill>
            </a:endParaRPr>
          </a:p>
        </p:txBody>
      </p:sp>
      <p:sp>
        <p:nvSpPr>
          <p:cNvPr id="171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80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 name="6 CuadroTexto"/>
          <p:cNvSpPr txBox="1"/>
          <p:nvPr/>
        </p:nvSpPr>
        <p:spPr>
          <a:xfrm>
            <a:off x="571472" y="1071546"/>
            <a:ext cx="6786610" cy="369332"/>
          </a:xfrm>
          <a:prstGeom prst="rect">
            <a:avLst/>
          </a:prstGeom>
          <a:noFill/>
        </p:spPr>
        <p:txBody>
          <a:bodyPr wrap="square" rtlCol="0">
            <a:spAutoFit/>
          </a:bodyPr>
          <a:lstStyle/>
          <a:p>
            <a:pPr algn="just"/>
            <a:r>
              <a:rPr lang="es-EC" dirty="0" smtClean="0"/>
              <a:t> </a:t>
            </a:r>
            <a:r>
              <a:rPr lang="es-EC" b="1" dirty="0" smtClean="0"/>
              <a:t>EJE SIMPLE MODELO DE CÁLCULO FACTOR DE EROSION</a:t>
            </a:r>
            <a:endParaRPr lang="es-EC" b="1" dirty="0"/>
          </a:p>
        </p:txBody>
      </p:sp>
      <p:pic>
        <p:nvPicPr>
          <p:cNvPr id="221186" name="Picture 2"/>
          <p:cNvPicPr>
            <a:picLocks noChangeAspect="1" noChangeArrowheads="1"/>
          </p:cNvPicPr>
          <p:nvPr/>
        </p:nvPicPr>
        <p:blipFill>
          <a:blip r:embed="rId2"/>
          <a:srcRect/>
          <a:stretch>
            <a:fillRect/>
          </a:stretch>
        </p:blipFill>
        <p:spPr bwMode="auto">
          <a:xfrm>
            <a:off x="1357290" y="1714488"/>
            <a:ext cx="6786610" cy="442915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285720" y="428604"/>
            <a:ext cx="460452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PAVIMENTO RÍGIDO</a:t>
            </a:r>
            <a:endParaRPr lang="es-EC" sz="2500" dirty="0">
              <a:solidFill>
                <a:srgbClr val="C00000"/>
              </a:solidFill>
            </a:endParaRPr>
          </a:p>
        </p:txBody>
      </p:sp>
      <p:sp>
        <p:nvSpPr>
          <p:cNvPr id="171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80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22210" name="Picture 2"/>
          <p:cNvPicPr>
            <a:picLocks noChangeAspect="1" noChangeArrowheads="1"/>
          </p:cNvPicPr>
          <p:nvPr/>
        </p:nvPicPr>
        <p:blipFill>
          <a:blip r:embed="rId2"/>
          <a:srcRect/>
          <a:stretch>
            <a:fillRect/>
          </a:stretch>
        </p:blipFill>
        <p:spPr bwMode="auto">
          <a:xfrm>
            <a:off x="1000100" y="928670"/>
            <a:ext cx="7143799" cy="528641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285720" y="428604"/>
            <a:ext cx="460452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PAVIMENTO RÍGIDO</a:t>
            </a:r>
            <a:endParaRPr lang="es-EC" sz="2500" dirty="0">
              <a:solidFill>
                <a:srgbClr val="C00000"/>
              </a:solidFill>
            </a:endParaRPr>
          </a:p>
        </p:txBody>
      </p:sp>
      <p:sp>
        <p:nvSpPr>
          <p:cNvPr id="171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80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 name="8 CuadroTexto"/>
          <p:cNvSpPr txBox="1"/>
          <p:nvPr/>
        </p:nvSpPr>
        <p:spPr>
          <a:xfrm>
            <a:off x="571472" y="1071546"/>
            <a:ext cx="6786610" cy="369332"/>
          </a:xfrm>
          <a:prstGeom prst="rect">
            <a:avLst/>
          </a:prstGeom>
          <a:noFill/>
        </p:spPr>
        <p:txBody>
          <a:bodyPr wrap="square" rtlCol="0">
            <a:spAutoFit/>
          </a:bodyPr>
          <a:lstStyle/>
          <a:p>
            <a:pPr algn="just"/>
            <a:r>
              <a:rPr lang="es-EC" b="1" dirty="0" smtClean="0"/>
              <a:t>Comprobación y Validación de Datos</a:t>
            </a:r>
            <a:endParaRPr lang="es-EC" b="1" dirty="0"/>
          </a:p>
        </p:txBody>
      </p:sp>
      <p:graphicFrame>
        <p:nvGraphicFramePr>
          <p:cNvPr id="10" name="9 Tabla"/>
          <p:cNvGraphicFramePr>
            <a:graphicFrameLocks noGrp="1"/>
          </p:cNvGraphicFramePr>
          <p:nvPr/>
        </p:nvGraphicFramePr>
        <p:xfrm>
          <a:off x="1643042" y="1928802"/>
          <a:ext cx="5528310" cy="1359408"/>
        </p:xfrm>
        <a:graphic>
          <a:graphicData uri="http://schemas.openxmlformats.org/drawingml/2006/table">
            <a:tbl>
              <a:tblPr/>
              <a:tblGrid>
                <a:gridCol w="1323975"/>
                <a:gridCol w="1139190"/>
                <a:gridCol w="1440815"/>
                <a:gridCol w="1624330"/>
              </a:tblGrid>
              <a:tr h="125730">
                <a:tc>
                  <a:txBody>
                    <a:bodyPr/>
                    <a:lstStyle/>
                    <a:p>
                      <a:pPr algn="ctr">
                        <a:lnSpc>
                          <a:spcPct val="115000"/>
                        </a:lnSpc>
                        <a:spcAft>
                          <a:spcPts val="0"/>
                        </a:spcAft>
                      </a:pPr>
                      <a:r>
                        <a:rPr lang="es-EC" sz="1200" b="1">
                          <a:solidFill>
                            <a:srgbClr val="000000"/>
                          </a:solidFill>
                          <a:latin typeface="Times New Roman"/>
                          <a:ea typeface="Calibri"/>
                          <a:cs typeface="Times New Roman"/>
                        </a:rPr>
                        <a:t>Condición</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Times New Roman"/>
                          <a:ea typeface="Calibri"/>
                          <a:cs typeface="Times New Roman"/>
                        </a:rPr>
                        <a:t>Análisis por</a:t>
                      </a:r>
                      <a:endParaRPr lang="es-EC" sz="1100">
                        <a:solidFill>
                          <a:srgbClr val="365F91"/>
                        </a:solidFill>
                        <a:latin typeface="Calibri"/>
                        <a:ea typeface="Calibri"/>
                        <a:cs typeface="Times New Roman"/>
                      </a:endParaRPr>
                    </a:p>
                    <a:p>
                      <a:pPr algn="ctr">
                        <a:lnSpc>
                          <a:spcPct val="115000"/>
                        </a:lnSpc>
                        <a:spcAft>
                          <a:spcPts val="0"/>
                        </a:spcAft>
                      </a:pPr>
                      <a:r>
                        <a:rPr lang="es-EC" sz="1200" b="1">
                          <a:solidFill>
                            <a:srgbClr val="000000"/>
                          </a:solidFill>
                          <a:latin typeface="Times New Roman"/>
                          <a:ea typeface="Calibri"/>
                          <a:cs typeface="Times New Roman"/>
                        </a:rPr>
                        <a:t> Fatiga</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Times New Roman"/>
                          <a:ea typeface="Calibri"/>
                          <a:cs typeface="Times New Roman"/>
                        </a:rPr>
                        <a:t>Análisis por </a:t>
                      </a:r>
                      <a:endParaRPr lang="es-EC" sz="1100">
                        <a:solidFill>
                          <a:srgbClr val="365F91"/>
                        </a:solidFill>
                        <a:latin typeface="Calibri"/>
                        <a:ea typeface="Calibri"/>
                        <a:cs typeface="Times New Roman"/>
                      </a:endParaRPr>
                    </a:p>
                    <a:p>
                      <a:pPr algn="ctr">
                        <a:lnSpc>
                          <a:spcPct val="115000"/>
                        </a:lnSpc>
                        <a:spcAft>
                          <a:spcPts val="0"/>
                        </a:spcAft>
                      </a:pPr>
                      <a:r>
                        <a:rPr lang="es-EC" sz="1200" b="1">
                          <a:solidFill>
                            <a:srgbClr val="000000"/>
                          </a:solidFill>
                          <a:latin typeface="Times New Roman"/>
                          <a:ea typeface="Calibri"/>
                          <a:cs typeface="Times New Roman"/>
                        </a:rPr>
                        <a:t>Erosión</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Times New Roman"/>
                          <a:ea typeface="Calibri"/>
                          <a:cs typeface="Times New Roman"/>
                        </a:rPr>
                        <a:t>Conclusión</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25730">
                <a:tc>
                  <a:txBody>
                    <a:bodyPr/>
                    <a:lstStyle/>
                    <a:p>
                      <a:pPr algn="ctr">
                        <a:lnSpc>
                          <a:spcPct val="115000"/>
                        </a:lnSpc>
                        <a:spcAft>
                          <a:spcPts val="0"/>
                        </a:spcAft>
                      </a:pPr>
                      <a:r>
                        <a:rPr lang="es-EC" sz="1200" b="1">
                          <a:solidFill>
                            <a:srgbClr val="000000"/>
                          </a:solidFill>
                          <a:latin typeface="Times New Roman"/>
                          <a:ea typeface="Calibri"/>
                          <a:cs typeface="Times New Roman"/>
                        </a:rPr>
                        <a:t>Si</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0 %</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0 %</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Sobredimensionado</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259080">
                <a:tc>
                  <a:txBody>
                    <a:bodyPr/>
                    <a:lstStyle/>
                    <a:p>
                      <a:pPr algn="ctr">
                        <a:lnSpc>
                          <a:spcPct val="115000"/>
                        </a:lnSpc>
                        <a:spcAft>
                          <a:spcPts val="0"/>
                        </a:spcAft>
                      </a:pPr>
                      <a:r>
                        <a:rPr lang="es-EC" sz="1200" b="1">
                          <a:solidFill>
                            <a:srgbClr val="000000"/>
                          </a:solidFill>
                          <a:latin typeface="Times New Roman"/>
                          <a:ea typeface="Calibri"/>
                          <a:cs typeface="Times New Roman"/>
                        </a:rPr>
                        <a:t>Si</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100 %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0 %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200">
                          <a:solidFill>
                            <a:srgbClr val="000000"/>
                          </a:solidFill>
                          <a:latin typeface="Times New Roman"/>
                          <a:ea typeface="Calibri"/>
                          <a:cs typeface="Times New Roman"/>
                        </a:rPr>
                        <a:t>Falta subir Dimensiones</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259080">
                <a:tc>
                  <a:txBody>
                    <a:bodyPr/>
                    <a:lstStyle/>
                    <a:p>
                      <a:pPr algn="ctr">
                        <a:lnSpc>
                          <a:spcPct val="115000"/>
                        </a:lnSpc>
                        <a:spcAft>
                          <a:spcPts val="0"/>
                        </a:spcAft>
                      </a:pPr>
                      <a:r>
                        <a:rPr lang="es-EC" sz="1200" b="1">
                          <a:solidFill>
                            <a:srgbClr val="000000"/>
                          </a:solidFill>
                          <a:latin typeface="Times New Roman"/>
                          <a:ea typeface="Calibri"/>
                          <a:cs typeface="Times New Roman"/>
                        </a:rPr>
                        <a:t>Si</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0 %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100 %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1200">
                          <a:solidFill>
                            <a:srgbClr val="000000"/>
                          </a:solidFill>
                          <a:latin typeface="Times New Roman"/>
                          <a:ea typeface="Calibri"/>
                          <a:cs typeface="Times New Roman"/>
                        </a:rPr>
                        <a:t>Falta subir Dimensiones</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125730">
                <a:tc>
                  <a:txBody>
                    <a:bodyPr/>
                    <a:lstStyle/>
                    <a:p>
                      <a:pPr algn="ctr">
                        <a:lnSpc>
                          <a:spcPct val="115000"/>
                        </a:lnSpc>
                        <a:spcAft>
                          <a:spcPts val="0"/>
                        </a:spcAft>
                      </a:pPr>
                      <a:r>
                        <a:rPr lang="es-EC" sz="1200" b="1">
                          <a:solidFill>
                            <a:srgbClr val="000000"/>
                          </a:solidFill>
                          <a:latin typeface="Times New Roman"/>
                          <a:ea typeface="Calibri"/>
                          <a:cs typeface="Times New Roman"/>
                        </a:rPr>
                        <a:t>Si</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Times New Roman"/>
                          <a:ea typeface="Calibri"/>
                          <a:cs typeface="Times New Roman"/>
                        </a:rPr>
                        <a:t>( 35 %  - 85 % )</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Times New Roman"/>
                          <a:ea typeface="Calibri"/>
                          <a:cs typeface="Times New Roman"/>
                        </a:rPr>
                        <a:t>( 35 %  - 85 % )</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latin typeface="Times New Roman"/>
                          <a:ea typeface="Calibri"/>
                          <a:cs typeface="Times New Roman"/>
                        </a:rPr>
                        <a:t>Diseño Optimo</a:t>
                      </a:r>
                      <a:endParaRPr lang="es-EC" sz="1100" dirty="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
        <p:nvSpPr>
          <p:cNvPr id="222211" name="Rectangle 3"/>
          <p:cNvSpPr>
            <a:spLocks noChangeArrowheads="1"/>
          </p:cNvSpPr>
          <p:nvPr/>
        </p:nvSpPr>
        <p:spPr bwMode="auto">
          <a:xfrm>
            <a:off x="1428728" y="3786190"/>
            <a:ext cx="628654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El  valor de 20.86 % no es el </a:t>
            </a:r>
            <a:r>
              <a:rPr kumimoji="0" lang="es-EC" sz="3200" b="0"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EC"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ptimo pero considerando que para llegar a estos valores se ha debido aumentar 1,50 cm y no es necesario realizar otra iteraci</a:t>
            </a:r>
            <a:r>
              <a:rPr kumimoji="0" lang="es-EC" sz="3200" b="0"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EC"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endParaRPr kumimoji="0" lang="es-EC"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285720" y="428604"/>
            <a:ext cx="460452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PAVIMENTO RÍGIDO</a:t>
            </a:r>
            <a:endParaRPr lang="es-EC" sz="2500" dirty="0">
              <a:solidFill>
                <a:srgbClr val="C00000"/>
              </a:solidFill>
            </a:endParaRPr>
          </a:p>
        </p:txBody>
      </p:sp>
      <p:sp>
        <p:nvSpPr>
          <p:cNvPr id="171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80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 name="8 CuadroTexto"/>
          <p:cNvSpPr txBox="1"/>
          <p:nvPr/>
        </p:nvSpPr>
        <p:spPr>
          <a:xfrm>
            <a:off x="571472" y="1071546"/>
            <a:ext cx="1285884" cy="369332"/>
          </a:xfrm>
          <a:prstGeom prst="rect">
            <a:avLst/>
          </a:prstGeom>
          <a:noFill/>
        </p:spPr>
        <p:txBody>
          <a:bodyPr wrap="square" rtlCol="0">
            <a:spAutoFit/>
          </a:bodyPr>
          <a:lstStyle/>
          <a:p>
            <a:pPr algn="just"/>
            <a:r>
              <a:rPr lang="es-EC" b="1" dirty="0" smtClean="0"/>
              <a:t>JUNTAS </a:t>
            </a:r>
            <a:endParaRPr lang="es-EC" b="1" dirty="0"/>
          </a:p>
        </p:txBody>
      </p:sp>
      <p:sp>
        <p:nvSpPr>
          <p:cNvPr id="11" name="10 CuadroTexto"/>
          <p:cNvSpPr txBox="1"/>
          <p:nvPr/>
        </p:nvSpPr>
        <p:spPr>
          <a:xfrm>
            <a:off x="1071538" y="1571612"/>
            <a:ext cx="6429420" cy="646331"/>
          </a:xfrm>
          <a:prstGeom prst="rect">
            <a:avLst/>
          </a:prstGeom>
          <a:noFill/>
        </p:spPr>
        <p:txBody>
          <a:bodyPr wrap="square" rtlCol="0">
            <a:spAutoFit/>
          </a:bodyPr>
          <a:lstStyle/>
          <a:p>
            <a:pPr algn="just">
              <a:buFont typeface="Wingdings" pitchFamily="2" charset="2"/>
              <a:buChar char="ü"/>
            </a:pPr>
            <a:r>
              <a:rPr lang="es-EC" dirty="0" smtClean="0"/>
              <a:t>Controlar agrietamientos que se producen por efectos de temperatura</a:t>
            </a:r>
            <a:r>
              <a:rPr lang="es-EC" dirty="0" smtClean="0"/>
              <a:t> </a:t>
            </a:r>
            <a:endParaRPr lang="es-EC" dirty="0"/>
          </a:p>
        </p:txBody>
      </p:sp>
      <p:sp>
        <p:nvSpPr>
          <p:cNvPr id="14" name="13 CuadroTexto"/>
          <p:cNvSpPr txBox="1"/>
          <p:nvPr/>
        </p:nvSpPr>
        <p:spPr>
          <a:xfrm>
            <a:off x="571472" y="2345288"/>
            <a:ext cx="5072098" cy="369332"/>
          </a:xfrm>
          <a:prstGeom prst="rect">
            <a:avLst/>
          </a:prstGeom>
          <a:noFill/>
        </p:spPr>
        <p:txBody>
          <a:bodyPr wrap="square" rtlCol="0">
            <a:spAutoFit/>
          </a:bodyPr>
          <a:lstStyle/>
          <a:p>
            <a:pPr algn="just"/>
            <a:r>
              <a:rPr lang="es-EC" b="1" dirty="0" smtClean="0"/>
              <a:t>Junta Longitudinal de Contracción </a:t>
            </a:r>
            <a:endParaRPr lang="es-EC" b="1" dirty="0"/>
          </a:p>
        </p:txBody>
      </p:sp>
      <p:sp>
        <p:nvSpPr>
          <p:cNvPr id="227329" name="Rectangle 1"/>
          <p:cNvSpPr>
            <a:spLocks noChangeArrowheads="1"/>
          </p:cNvSpPr>
          <p:nvPr/>
        </p:nvSpPr>
        <p:spPr bwMode="auto">
          <a:xfrm>
            <a:off x="857224" y="2857496"/>
            <a:ext cx="721523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fontAlgn="base">
              <a:lnSpc>
                <a:spcPct val="100000"/>
              </a:lnSpc>
              <a:spcBef>
                <a:spcPct val="0"/>
              </a:spcBef>
              <a:spcAft>
                <a:spcPct val="0"/>
              </a:spcAft>
              <a:buClrTx/>
              <a:buSzTx/>
              <a:buFont typeface="Wingdings" pitchFamily="2" charset="2"/>
              <a:buChar char="ü"/>
              <a:tabLst/>
            </a:pPr>
            <a:r>
              <a:rPr lang="es-MX" dirty="0" smtClean="0"/>
              <a:t>Juntas que dividen los carriles en el sentido de circulación y con ellas se controlan la grieta de dos o más carriles colados en una sola franja.</a:t>
            </a:r>
          </a:p>
        </p:txBody>
      </p:sp>
      <p:sp>
        <p:nvSpPr>
          <p:cNvPr id="15" name="14 CuadroTexto"/>
          <p:cNvSpPr txBox="1"/>
          <p:nvPr/>
        </p:nvSpPr>
        <p:spPr>
          <a:xfrm>
            <a:off x="571472" y="3916924"/>
            <a:ext cx="5072098" cy="369332"/>
          </a:xfrm>
          <a:prstGeom prst="rect">
            <a:avLst/>
          </a:prstGeom>
          <a:noFill/>
        </p:spPr>
        <p:txBody>
          <a:bodyPr wrap="square" rtlCol="0">
            <a:spAutoFit/>
          </a:bodyPr>
          <a:lstStyle/>
          <a:p>
            <a:pPr algn="just"/>
            <a:r>
              <a:rPr lang="es-EC" b="1" dirty="0" smtClean="0"/>
              <a:t>Junta Longitudinal de Construcción </a:t>
            </a:r>
            <a:endParaRPr lang="es-EC" b="1" dirty="0"/>
          </a:p>
        </p:txBody>
      </p:sp>
      <p:sp>
        <p:nvSpPr>
          <p:cNvPr id="227330" name="Rectangle 2"/>
          <p:cNvSpPr>
            <a:spLocks noChangeArrowheads="1"/>
          </p:cNvSpPr>
          <p:nvPr/>
        </p:nvSpPr>
        <p:spPr bwMode="auto">
          <a:xfrm>
            <a:off x="857224" y="4429132"/>
            <a:ext cx="735811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buFont typeface="Wingdings" pitchFamily="2" charset="2"/>
              <a:buChar char="ü"/>
            </a:pPr>
            <a:r>
              <a:rPr lang="es-MX" dirty="0" smtClean="0"/>
              <a:t>Son juntas que unen a carriles adyacentes cuando serán colados en tiempos diferentes. </a:t>
            </a:r>
          </a:p>
        </p:txBody>
      </p:sp>
      <p:sp>
        <p:nvSpPr>
          <p:cNvPr id="16" name="15 CuadroTexto"/>
          <p:cNvSpPr txBox="1"/>
          <p:nvPr/>
        </p:nvSpPr>
        <p:spPr>
          <a:xfrm>
            <a:off x="571472" y="5131370"/>
            <a:ext cx="6215106" cy="369332"/>
          </a:xfrm>
          <a:prstGeom prst="rect">
            <a:avLst/>
          </a:prstGeom>
          <a:noFill/>
        </p:spPr>
        <p:txBody>
          <a:bodyPr wrap="square" rtlCol="0">
            <a:spAutoFit/>
          </a:bodyPr>
          <a:lstStyle/>
          <a:p>
            <a:pPr algn="just"/>
            <a:r>
              <a:rPr lang="es-EC" b="1" dirty="0" smtClean="0"/>
              <a:t>Junta Transversal de Expansión / Aislamiento</a:t>
            </a:r>
            <a:endParaRPr lang="es-EC" b="1" dirty="0"/>
          </a:p>
        </p:txBody>
      </p:sp>
      <p:sp>
        <p:nvSpPr>
          <p:cNvPr id="227331" name="Rectangle 3"/>
          <p:cNvSpPr>
            <a:spLocks noChangeArrowheads="1"/>
          </p:cNvSpPr>
          <p:nvPr/>
        </p:nvSpPr>
        <p:spPr bwMode="auto">
          <a:xfrm>
            <a:off x="857224" y="5572140"/>
            <a:ext cx="714379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fontAlgn="base">
              <a:lnSpc>
                <a:spcPct val="100000"/>
              </a:lnSpc>
              <a:spcBef>
                <a:spcPct val="0"/>
              </a:spcBef>
              <a:spcAft>
                <a:spcPct val="0"/>
              </a:spcAft>
              <a:buClrTx/>
              <a:buSzTx/>
              <a:buFont typeface="Wingdings" pitchFamily="2" charset="2"/>
              <a:buChar char="ü"/>
              <a:tabLst/>
            </a:pPr>
            <a:r>
              <a:rPr lang="es-MX" dirty="0" smtClean="0"/>
              <a:t>Juntas que se colocan para permitir el movimiento de las losas del pavimento sin que esto ocasione daño a las estructuras adyacentes.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1" y="908721"/>
            <a:ext cx="3024336" cy="576064"/>
          </a:xfrm>
        </p:spPr>
        <p:txBody>
          <a:bodyPr>
            <a:normAutofit/>
          </a:bodyPr>
          <a:lstStyle/>
          <a:p>
            <a:pPr marL="0" indent="0">
              <a:buNone/>
            </a:pPr>
            <a:r>
              <a:rPr lang="es-EC" sz="2500" b="1" dirty="0" smtClean="0">
                <a:solidFill>
                  <a:srgbClr val="C00000"/>
                </a:solidFill>
              </a:rPr>
              <a:t>Objetivo General:</a:t>
            </a:r>
          </a:p>
          <a:p>
            <a:pPr marL="0" indent="0">
              <a:buNone/>
            </a:pPr>
            <a:endParaRPr lang="es-EC" dirty="0" smtClean="0"/>
          </a:p>
          <a:p>
            <a:pPr marL="0" indent="0">
              <a:buNone/>
            </a:pPr>
            <a:endParaRPr lang="es-EC" dirty="0"/>
          </a:p>
          <a:p>
            <a:pPr marL="0" indent="0">
              <a:buNone/>
            </a:pPr>
            <a:endParaRPr lang="es-EC" dirty="0"/>
          </a:p>
        </p:txBody>
      </p:sp>
      <p:sp>
        <p:nvSpPr>
          <p:cNvPr id="4" name="1 Título"/>
          <p:cNvSpPr txBox="1">
            <a:spLocks/>
          </p:cNvSpPr>
          <p:nvPr/>
        </p:nvSpPr>
        <p:spPr>
          <a:xfrm>
            <a:off x="5292080" y="44624"/>
            <a:ext cx="2280343" cy="4766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Introducción</a:t>
            </a:r>
            <a:endParaRPr lang="es-EC" sz="2500" dirty="0">
              <a:solidFill>
                <a:schemeClr val="bg1"/>
              </a:solidFill>
            </a:endParaRPr>
          </a:p>
        </p:txBody>
      </p:sp>
      <p:sp>
        <p:nvSpPr>
          <p:cNvPr id="6" name="2 Marcador de contenido"/>
          <p:cNvSpPr txBox="1">
            <a:spLocks/>
          </p:cNvSpPr>
          <p:nvPr/>
        </p:nvSpPr>
        <p:spPr>
          <a:xfrm>
            <a:off x="1259632" y="1844824"/>
            <a:ext cx="6777317" cy="1872208"/>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457200" indent="-457200" algn="just">
              <a:buFont typeface="+mj-lt"/>
              <a:buAutoNum type="arabicPeriod"/>
            </a:pPr>
            <a:r>
              <a:rPr lang="es-ES" sz="2200" dirty="0" smtClean="0"/>
              <a:t>Ejecutar los estudios, análisis y diseño geométrico y geotécnico de la vía que conduzca a los depósitos de munición conjunta. </a:t>
            </a:r>
            <a:endParaRPr lang="es-EC" sz="2200" dirty="0" smtClean="0"/>
          </a:p>
        </p:txBody>
      </p:sp>
      <p:sp>
        <p:nvSpPr>
          <p:cNvPr id="7" name="2 Marcador de contenido"/>
          <p:cNvSpPr txBox="1">
            <a:spLocks/>
          </p:cNvSpPr>
          <p:nvPr/>
        </p:nvSpPr>
        <p:spPr>
          <a:xfrm>
            <a:off x="1214414" y="3357562"/>
            <a:ext cx="6777317" cy="1014952"/>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457200" indent="-457200" algn="just">
              <a:buFont typeface="+mj-lt"/>
              <a:buAutoNum type="arabicPeriod" startAt="2"/>
            </a:pPr>
            <a:r>
              <a:rPr lang="es-ES" sz="2200" dirty="0" smtClean="0"/>
              <a:t>Aportar al cumplimiento del Proyecto a la Población civil del CC.FF.AA. </a:t>
            </a:r>
            <a:endParaRPr lang="es-EC" sz="2200" dirty="0" smtClean="0"/>
          </a:p>
        </p:txBody>
      </p:sp>
      <p:pic>
        <p:nvPicPr>
          <p:cNvPr id="72705" name="Picture 1"/>
          <p:cNvPicPr>
            <a:picLocks noChangeAspect="1" noChangeArrowheads="1"/>
          </p:cNvPicPr>
          <p:nvPr/>
        </p:nvPicPr>
        <p:blipFill>
          <a:blip r:embed="rId2"/>
          <a:srcRect/>
          <a:stretch>
            <a:fillRect/>
          </a:stretch>
        </p:blipFill>
        <p:spPr bwMode="auto">
          <a:xfrm>
            <a:off x="3143240" y="4214818"/>
            <a:ext cx="3181350" cy="2162169"/>
          </a:xfrm>
          <a:prstGeom prst="rect">
            <a:avLst/>
          </a:prstGeom>
          <a:noFill/>
          <a:ln w="9525">
            <a:noFill/>
            <a:miter lim="800000"/>
            <a:headEnd/>
            <a:tailEnd/>
          </a:ln>
          <a:effectLst/>
        </p:spPr>
      </p:pic>
    </p:spTree>
    <p:extLst>
      <p:ext uri="{BB962C8B-B14F-4D97-AF65-F5344CB8AC3E}">
        <p14:creationId xmlns="" xmlns:p14="http://schemas.microsoft.com/office/powerpoint/2010/main" val="122975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1"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par>
                          <p:cTn id="14" fill="hold">
                            <p:stCondLst>
                              <p:cond delay="4000"/>
                            </p:stCondLst>
                            <p:childTnLst>
                              <p:par>
                                <p:cTn id="15" presetID="21"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3" name="2 Marcador de contenido"/>
          <p:cNvSpPr txBox="1">
            <a:spLocks/>
          </p:cNvSpPr>
          <p:nvPr/>
        </p:nvSpPr>
        <p:spPr>
          <a:xfrm>
            <a:off x="285720" y="428604"/>
            <a:ext cx="460452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PAVIMENTO RÍGIDO</a:t>
            </a:r>
            <a:endParaRPr lang="es-EC" sz="2500" dirty="0">
              <a:solidFill>
                <a:srgbClr val="C00000"/>
              </a:solidFill>
            </a:endParaRPr>
          </a:p>
        </p:txBody>
      </p:sp>
      <p:sp>
        <p:nvSpPr>
          <p:cNvPr id="171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80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9" name="8 CuadroTexto"/>
          <p:cNvSpPr txBox="1"/>
          <p:nvPr/>
        </p:nvSpPr>
        <p:spPr>
          <a:xfrm>
            <a:off x="571472" y="1071546"/>
            <a:ext cx="1285884" cy="369332"/>
          </a:xfrm>
          <a:prstGeom prst="rect">
            <a:avLst/>
          </a:prstGeom>
          <a:noFill/>
        </p:spPr>
        <p:txBody>
          <a:bodyPr wrap="square" rtlCol="0">
            <a:spAutoFit/>
          </a:bodyPr>
          <a:lstStyle/>
          <a:p>
            <a:pPr algn="just"/>
            <a:r>
              <a:rPr lang="es-EC" b="1" dirty="0" smtClean="0"/>
              <a:t>JUNTAS </a:t>
            </a:r>
            <a:endParaRPr lang="es-EC" b="1" dirty="0"/>
          </a:p>
        </p:txBody>
      </p:sp>
      <p:pic>
        <p:nvPicPr>
          <p:cNvPr id="18" name="17 Imagen"/>
          <p:cNvPicPr/>
          <p:nvPr/>
        </p:nvPicPr>
        <p:blipFill>
          <a:blip r:embed="rId2"/>
          <a:srcRect/>
          <a:stretch>
            <a:fillRect/>
          </a:stretch>
        </p:blipFill>
        <p:spPr bwMode="auto">
          <a:xfrm>
            <a:off x="857224" y="1571612"/>
            <a:ext cx="7643866" cy="4714908"/>
          </a:xfrm>
          <a:prstGeom prst="rect">
            <a:avLst/>
          </a:prstGeom>
          <a:noFill/>
          <a:ln w="28575" cmpd="thickThin">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500298" y="4143380"/>
          <a:ext cx="4260850" cy="2194560"/>
        </p:xfrm>
        <a:graphic>
          <a:graphicData uri="http://schemas.openxmlformats.org/drawingml/2006/table">
            <a:tbl>
              <a:tblPr/>
              <a:tblGrid>
                <a:gridCol w="1108075"/>
                <a:gridCol w="1011555"/>
                <a:gridCol w="991235"/>
                <a:gridCol w="1149985"/>
              </a:tblGrid>
              <a:tr h="81280">
                <a:tc>
                  <a:txBody>
                    <a:bodyPr/>
                    <a:lstStyle/>
                    <a:p>
                      <a:pPr algn="ctr">
                        <a:spcAft>
                          <a:spcPts val="0"/>
                        </a:spcAft>
                      </a:pPr>
                      <a:r>
                        <a:rPr lang="en-US" sz="1200" b="1" dirty="0" err="1">
                          <a:solidFill>
                            <a:srgbClr val="000000"/>
                          </a:solidFill>
                          <a:latin typeface="Times New Roman"/>
                          <a:cs typeface="Times New Roman"/>
                        </a:rPr>
                        <a:t>Espesor</a:t>
                      </a:r>
                      <a:r>
                        <a:rPr lang="en-US" sz="1200" b="1" dirty="0">
                          <a:solidFill>
                            <a:srgbClr val="000000"/>
                          </a:solidFill>
                          <a:latin typeface="Times New Roman"/>
                          <a:cs typeface="Times New Roman"/>
                        </a:rPr>
                        <a:t> </a:t>
                      </a:r>
                      <a:r>
                        <a:rPr lang="en-US" sz="1200" b="1" dirty="0" err="1">
                          <a:solidFill>
                            <a:srgbClr val="000000"/>
                          </a:solidFill>
                          <a:latin typeface="Times New Roman"/>
                          <a:cs typeface="Times New Roman"/>
                        </a:rPr>
                        <a:t>Pavimento</a:t>
                      </a:r>
                      <a:endParaRPr lang="es-EC" sz="1200" dirty="0">
                        <a:solidFill>
                          <a:srgbClr val="365F91"/>
                        </a:solidFill>
                        <a:latin typeface="Times New Roman"/>
                        <a:cs typeface="Times New Roman"/>
                      </a:endParaRPr>
                    </a:p>
                    <a:p>
                      <a:pPr algn="ctr">
                        <a:spcAft>
                          <a:spcPts val="0"/>
                        </a:spcAft>
                      </a:pPr>
                      <a:r>
                        <a:rPr lang="en-US" sz="1200" b="1" dirty="0">
                          <a:solidFill>
                            <a:srgbClr val="000000"/>
                          </a:solidFill>
                          <a:latin typeface="Times New Roman"/>
                          <a:cs typeface="Times New Roman"/>
                        </a:rPr>
                        <a:t>(cm)</a:t>
                      </a:r>
                      <a:endParaRPr lang="es-EC" sz="1200" dirty="0">
                        <a:solidFill>
                          <a:srgbClr val="365F91"/>
                        </a:solidFill>
                        <a:latin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n-US" sz="1200" b="1" dirty="0" err="1">
                          <a:solidFill>
                            <a:srgbClr val="000000"/>
                          </a:solidFill>
                          <a:latin typeface="Times New Roman"/>
                          <a:cs typeface="Times New Roman"/>
                        </a:rPr>
                        <a:t>Diámetro</a:t>
                      </a:r>
                      <a:r>
                        <a:rPr lang="en-US" sz="1200" b="1" dirty="0">
                          <a:solidFill>
                            <a:srgbClr val="000000"/>
                          </a:solidFill>
                          <a:latin typeface="Times New Roman"/>
                          <a:cs typeface="Times New Roman"/>
                        </a:rPr>
                        <a:t> del </a:t>
                      </a:r>
                      <a:r>
                        <a:rPr lang="en-US" sz="1200" b="1" dirty="0" err="1">
                          <a:solidFill>
                            <a:srgbClr val="000000"/>
                          </a:solidFill>
                          <a:latin typeface="Times New Roman"/>
                          <a:cs typeface="Times New Roman"/>
                        </a:rPr>
                        <a:t>pasador</a:t>
                      </a:r>
                      <a:endParaRPr lang="es-EC" sz="1200" dirty="0">
                        <a:solidFill>
                          <a:srgbClr val="365F91"/>
                        </a:solidFill>
                        <a:latin typeface="Times New Roman"/>
                        <a:cs typeface="Times New Roman"/>
                      </a:endParaRPr>
                    </a:p>
                    <a:p>
                      <a:pPr algn="ctr">
                        <a:spcAft>
                          <a:spcPts val="0"/>
                        </a:spcAft>
                      </a:pPr>
                      <a:r>
                        <a:rPr lang="en-US" sz="1200" b="1" dirty="0">
                          <a:solidFill>
                            <a:srgbClr val="000000"/>
                          </a:solidFill>
                          <a:latin typeface="Times New Roman"/>
                          <a:cs typeface="Times New Roman"/>
                        </a:rPr>
                        <a:t>(</a:t>
                      </a:r>
                      <a:r>
                        <a:rPr lang="en-US" sz="1200" b="1" dirty="0" err="1">
                          <a:solidFill>
                            <a:srgbClr val="000000"/>
                          </a:solidFill>
                          <a:latin typeface="Times New Roman"/>
                          <a:cs typeface="Times New Roman"/>
                        </a:rPr>
                        <a:t>Pulg</a:t>
                      </a:r>
                      <a:r>
                        <a:rPr lang="en-US" sz="1200" b="1" dirty="0">
                          <a:solidFill>
                            <a:srgbClr val="000000"/>
                          </a:solidFill>
                          <a:latin typeface="Times New Roman"/>
                          <a:cs typeface="Times New Roman"/>
                        </a:rPr>
                        <a:t>)</a:t>
                      </a:r>
                      <a:endParaRPr lang="es-EC" sz="1200" dirty="0">
                        <a:solidFill>
                          <a:srgbClr val="365F91"/>
                        </a:solidFill>
                        <a:latin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n-US" sz="1200" b="1">
                          <a:solidFill>
                            <a:srgbClr val="000000"/>
                          </a:solidFill>
                          <a:latin typeface="Times New Roman"/>
                          <a:cs typeface="Times New Roman"/>
                        </a:rPr>
                        <a:t>Longitud Total (cm)</a:t>
                      </a:r>
                      <a:endParaRPr lang="es-EC" sz="1200">
                        <a:solidFill>
                          <a:srgbClr val="365F91"/>
                        </a:solidFill>
                        <a:latin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n-US" sz="1200" b="1">
                          <a:solidFill>
                            <a:srgbClr val="000000"/>
                          </a:solidFill>
                          <a:latin typeface="Times New Roman"/>
                          <a:cs typeface="Times New Roman"/>
                        </a:rPr>
                        <a:t>Separación (cm)</a:t>
                      </a:r>
                      <a:endParaRPr lang="es-EC" sz="1200">
                        <a:solidFill>
                          <a:srgbClr val="365F91"/>
                        </a:solidFill>
                        <a:latin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13665">
                <a:tc>
                  <a:txBody>
                    <a:bodyPr/>
                    <a:lstStyle/>
                    <a:p>
                      <a:pPr algn="ctr">
                        <a:spcAft>
                          <a:spcPts val="0"/>
                        </a:spcAft>
                      </a:pPr>
                      <a:r>
                        <a:rPr lang="en-US" sz="1200">
                          <a:solidFill>
                            <a:srgbClr val="000000"/>
                          </a:solidFill>
                          <a:latin typeface="Times New Roman"/>
                          <a:cs typeface="Times New Roman"/>
                        </a:rPr>
                        <a:t>10</a:t>
                      </a:r>
                      <a:endParaRPr lang="es-EC" sz="1200">
                        <a:solidFill>
                          <a:srgbClr val="365F91"/>
                        </a:solidFill>
                        <a:latin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spcAft>
                          <a:spcPts val="0"/>
                        </a:spcAft>
                      </a:pPr>
                      <a:r>
                        <a:rPr lang="en-US" sz="1200" b="1">
                          <a:solidFill>
                            <a:srgbClr val="000000"/>
                          </a:solidFill>
                          <a:latin typeface="Times New Roman"/>
                          <a:cs typeface="Times New Roman"/>
                        </a:rPr>
                        <a:t>½</a:t>
                      </a:r>
                      <a:endParaRPr lang="es-EC" sz="1200">
                        <a:solidFill>
                          <a:srgbClr val="365F91"/>
                        </a:solidFill>
                        <a:latin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spcAft>
                          <a:spcPts val="0"/>
                        </a:spcAft>
                      </a:pPr>
                      <a:r>
                        <a:rPr lang="en-US" sz="1200" b="1">
                          <a:solidFill>
                            <a:srgbClr val="000000"/>
                          </a:solidFill>
                          <a:latin typeface="Times New Roman"/>
                          <a:cs typeface="Times New Roman"/>
                        </a:rPr>
                        <a:t>25</a:t>
                      </a:r>
                      <a:endParaRPr lang="es-EC" sz="1200">
                        <a:solidFill>
                          <a:srgbClr val="365F91"/>
                        </a:solidFill>
                        <a:latin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spcAft>
                          <a:spcPts val="0"/>
                        </a:spcAft>
                      </a:pPr>
                      <a:r>
                        <a:rPr lang="en-US" sz="1200" b="1">
                          <a:solidFill>
                            <a:srgbClr val="000000"/>
                          </a:solidFill>
                          <a:latin typeface="Times New Roman"/>
                          <a:cs typeface="Times New Roman"/>
                        </a:rPr>
                        <a:t>30</a:t>
                      </a:r>
                      <a:endParaRPr lang="es-EC" sz="1200">
                        <a:solidFill>
                          <a:srgbClr val="365F91"/>
                        </a:solidFill>
                        <a:latin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113665">
                <a:tc>
                  <a:txBody>
                    <a:bodyPr/>
                    <a:lstStyle/>
                    <a:p>
                      <a:pPr algn="ctr">
                        <a:spcAft>
                          <a:spcPts val="0"/>
                        </a:spcAft>
                      </a:pPr>
                      <a:r>
                        <a:rPr lang="en-US" sz="1200">
                          <a:solidFill>
                            <a:srgbClr val="000000"/>
                          </a:solidFill>
                          <a:latin typeface="Times New Roman"/>
                          <a:cs typeface="Times New Roman"/>
                        </a:rPr>
                        <a:t>11 – 13</a:t>
                      </a:r>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200" b="1">
                          <a:solidFill>
                            <a:srgbClr val="000000"/>
                          </a:solidFill>
                          <a:latin typeface="Times New Roman"/>
                          <a:cs typeface="Times New Roman"/>
                        </a:rPr>
                        <a:t>5/8</a:t>
                      </a:r>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200" b="1">
                          <a:solidFill>
                            <a:srgbClr val="000000"/>
                          </a:solidFill>
                          <a:latin typeface="Times New Roman"/>
                          <a:cs typeface="Times New Roman"/>
                        </a:rPr>
                        <a:t>30</a:t>
                      </a:r>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200" b="1">
                          <a:solidFill>
                            <a:srgbClr val="000000"/>
                          </a:solidFill>
                          <a:latin typeface="Times New Roman"/>
                          <a:cs typeface="Times New Roman"/>
                        </a:rPr>
                        <a:t>30</a:t>
                      </a:r>
                      <a:endParaRPr lang="es-EC" sz="1200">
                        <a:solidFill>
                          <a:srgbClr val="365F91"/>
                        </a:solidFill>
                        <a:latin typeface="Times New Roman"/>
                        <a:cs typeface="Times New Roman"/>
                      </a:endParaRPr>
                    </a:p>
                  </a:txBody>
                  <a:tcPr marL="68580" marR="68580" marT="0" marB="0">
                    <a:lnL>
                      <a:noFill/>
                    </a:lnL>
                    <a:lnR>
                      <a:noFill/>
                    </a:lnR>
                    <a:lnT>
                      <a:noFill/>
                    </a:lnT>
                    <a:lnB>
                      <a:noFill/>
                    </a:lnB>
                  </a:tcPr>
                </a:tc>
              </a:tr>
              <a:tr h="113665">
                <a:tc>
                  <a:txBody>
                    <a:bodyPr/>
                    <a:lstStyle/>
                    <a:p>
                      <a:pPr algn="ctr">
                        <a:spcAft>
                          <a:spcPts val="0"/>
                        </a:spcAft>
                      </a:pPr>
                      <a:r>
                        <a:rPr lang="en-US" sz="1200">
                          <a:solidFill>
                            <a:srgbClr val="000000"/>
                          </a:solidFill>
                          <a:latin typeface="Times New Roman"/>
                          <a:cs typeface="Times New Roman"/>
                        </a:rPr>
                        <a:t>14 – 15</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c>
                  <a:txBody>
                    <a:bodyPr/>
                    <a:lstStyle/>
                    <a:p>
                      <a:pPr algn="ctr">
                        <a:spcAft>
                          <a:spcPts val="0"/>
                        </a:spcAft>
                      </a:pPr>
                      <a:r>
                        <a:rPr lang="en-US" sz="1200" b="1">
                          <a:solidFill>
                            <a:srgbClr val="000000"/>
                          </a:solidFill>
                          <a:latin typeface="Times New Roman"/>
                          <a:cs typeface="Times New Roman"/>
                        </a:rPr>
                        <a:t>¾</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c>
                  <a:txBody>
                    <a:bodyPr/>
                    <a:lstStyle/>
                    <a:p>
                      <a:pPr algn="ctr">
                        <a:spcAft>
                          <a:spcPts val="0"/>
                        </a:spcAft>
                      </a:pPr>
                      <a:r>
                        <a:rPr lang="en-US" sz="1200" b="1">
                          <a:solidFill>
                            <a:srgbClr val="000000"/>
                          </a:solidFill>
                          <a:latin typeface="Times New Roman"/>
                          <a:cs typeface="Times New Roman"/>
                        </a:rPr>
                        <a:t>35</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c>
                  <a:txBody>
                    <a:bodyPr/>
                    <a:lstStyle/>
                    <a:p>
                      <a:pPr algn="ctr">
                        <a:spcAft>
                          <a:spcPts val="0"/>
                        </a:spcAft>
                      </a:pPr>
                      <a:r>
                        <a:rPr lang="en-US" sz="1200" b="1">
                          <a:solidFill>
                            <a:srgbClr val="000000"/>
                          </a:solidFill>
                          <a:latin typeface="Times New Roman"/>
                          <a:cs typeface="Times New Roman"/>
                        </a:rPr>
                        <a:t>30</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r>
              <a:tr h="113665">
                <a:tc>
                  <a:txBody>
                    <a:bodyPr/>
                    <a:lstStyle/>
                    <a:p>
                      <a:pPr algn="ctr">
                        <a:spcAft>
                          <a:spcPts val="0"/>
                        </a:spcAft>
                      </a:pPr>
                      <a:r>
                        <a:rPr lang="en-US" sz="1200">
                          <a:solidFill>
                            <a:srgbClr val="000000"/>
                          </a:solidFill>
                          <a:latin typeface="Times New Roman"/>
                          <a:cs typeface="Times New Roman"/>
                        </a:rPr>
                        <a:t>16 – 18</a:t>
                      </a:r>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200" b="1">
                          <a:solidFill>
                            <a:srgbClr val="000000"/>
                          </a:solidFill>
                          <a:latin typeface="Times New Roman"/>
                          <a:cs typeface="Times New Roman"/>
                        </a:rPr>
                        <a:t>7/8</a:t>
                      </a:r>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200" b="1">
                          <a:solidFill>
                            <a:srgbClr val="000000"/>
                          </a:solidFill>
                          <a:latin typeface="Times New Roman"/>
                          <a:cs typeface="Times New Roman"/>
                        </a:rPr>
                        <a:t>35</a:t>
                      </a:r>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200" b="1">
                          <a:solidFill>
                            <a:srgbClr val="000000"/>
                          </a:solidFill>
                          <a:latin typeface="Times New Roman"/>
                          <a:cs typeface="Times New Roman"/>
                        </a:rPr>
                        <a:t>30</a:t>
                      </a:r>
                      <a:endParaRPr lang="es-EC" sz="1200">
                        <a:solidFill>
                          <a:srgbClr val="365F91"/>
                        </a:solidFill>
                        <a:latin typeface="Times New Roman"/>
                        <a:cs typeface="Times New Roman"/>
                      </a:endParaRPr>
                    </a:p>
                  </a:txBody>
                  <a:tcPr marL="68580" marR="68580" marT="0" marB="0">
                    <a:lnL>
                      <a:noFill/>
                    </a:lnL>
                    <a:lnR>
                      <a:noFill/>
                    </a:lnR>
                    <a:lnT>
                      <a:noFill/>
                    </a:lnT>
                    <a:lnB>
                      <a:noFill/>
                    </a:lnB>
                  </a:tcPr>
                </a:tc>
              </a:tr>
              <a:tr h="113665">
                <a:tc>
                  <a:txBody>
                    <a:bodyPr/>
                    <a:lstStyle/>
                    <a:p>
                      <a:pPr algn="ctr">
                        <a:spcAft>
                          <a:spcPts val="0"/>
                        </a:spcAft>
                      </a:pPr>
                      <a:r>
                        <a:rPr lang="en-US" sz="1200">
                          <a:solidFill>
                            <a:srgbClr val="000000"/>
                          </a:solidFill>
                          <a:latin typeface="Times New Roman"/>
                          <a:cs typeface="Times New Roman"/>
                        </a:rPr>
                        <a:t>19 – 20</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c>
                  <a:txBody>
                    <a:bodyPr/>
                    <a:lstStyle/>
                    <a:p>
                      <a:pPr algn="ctr">
                        <a:spcAft>
                          <a:spcPts val="0"/>
                        </a:spcAft>
                      </a:pPr>
                      <a:r>
                        <a:rPr lang="en-US" sz="1200" b="1">
                          <a:solidFill>
                            <a:srgbClr val="000000"/>
                          </a:solidFill>
                          <a:latin typeface="Times New Roman"/>
                          <a:cs typeface="Times New Roman"/>
                        </a:rPr>
                        <a:t>1</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c>
                  <a:txBody>
                    <a:bodyPr/>
                    <a:lstStyle/>
                    <a:p>
                      <a:pPr algn="ctr">
                        <a:spcAft>
                          <a:spcPts val="0"/>
                        </a:spcAft>
                      </a:pPr>
                      <a:r>
                        <a:rPr lang="en-US" sz="1200" b="1">
                          <a:solidFill>
                            <a:srgbClr val="000000"/>
                          </a:solidFill>
                          <a:latin typeface="Times New Roman"/>
                          <a:cs typeface="Times New Roman"/>
                        </a:rPr>
                        <a:t>35</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c>
                  <a:txBody>
                    <a:bodyPr/>
                    <a:lstStyle/>
                    <a:p>
                      <a:pPr algn="ctr">
                        <a:spcAft>
                          <a:spcPts val="0"/>
                        </a:spcAft>
                      </a:pPr>
                      <a:r>
                        <a:rPr lang="en-US" sz="1200" b="1">
                          <a:solidFill>
                            <a:srgbClr val="000000"/>
                          </a:solidFill>
                          <a:latin typeface="Times New Roman"/>
                          <a:cs typeface="Times New Roman"/>
                        </a:rPr>
                        <a:t>30</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r>
              <a:tr h="112395">
                <a:tc>
                  <a:txBody>
                    <a:bodyPr/>
                    <a:lstStyle/>
                    <a:p>
                      <a:pPr algn="ctr">
                        <a:spcAft>
                          <a:spcPts val="0"/>
                        </a:spcAft>
                      </a:pPr>
                      <a:r>
                        <a:rPr lang="en-US" sz="1200">
                          <a:solidFill>
                            <a:srgbClr val="000000"/>
                          </a:solidFill>
                          <a:latin typeface="Times New Roman"/>
                          <a:cs typeface="Times New Roman"/>
                        </a:rPr>
                        <a:t>21 – 23</a:t>
                      </a:r>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200" b="1">
                          <a:solidFill>
                            <a:srgbClr val="000000"/>
                          </a:solidFill>
                          <a:latin typeface="Times New Roman"/>
                          <a:cs typeface="Times New Roman"/>
                        </a:rPr>
                        <a:t>1 1/8</a:t>
                      </a:r>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200" b="1">
                          <a:solidFill>
                            <a:srgbClr val="000000"/>
                          </a:solidFill>
                          <a:latin typeface="Times New Roman"/>
                          <a:cs typeface="Times New Roman"/>
                        </a:rPr>
                        <a:t>40</a:t>
                      </a:r>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200" b="1">
                          <a:solidFill>
                            <a:srgbClr val="000000"/>
                          </a:solidFill>
                          <a:latin typeface="Times New Roman"/>
                          <a:cs typeface="Times New Roman"/>
                        </a:rPr>
                        <a:t>30</a:t>
                      </a:r>
                      <a:endParaRPr lang="es-EC" sz="1200">
                        <a:solidFill>
                          <a:srgbClr val="365F91"/>
                        </a:solidFill>
                        <a:latin typeface="Times New Roman"/>
                        <a:cs typeface="Times New Roman"/>
                      </a:endParaRPr>
                    </a:p>
                  </a:txBody>
                  <a:tcPr marL="68580" marR="68580" marT="0" marB="0">
                    <a:lnL>
                      <a:noFill/>
                    </a:lnL>
                    <a:lnR>
                      <a:noFill/>
                    </a:lnR>
                    <a:lnT>
                      <a:noFill/>
                    </a:lnT>
                    <a:lnB>
                      <a:noFill/>
                    </a:lnB>
                  </a:tcPr>
                </a:tc>
              </a:tr>
              <a:tr h="126365">
                <a:tc>
                  <a:txBody>
                    <a:bodyPr/>
                    <a:lstStyle/>
                    <a:p>
                      <a:pPr algn="ctr">
                        <a:spcAft>
                          <a:spcPts val="0"/>
                        </a:spcAft>
                      </a:pPr>
                      <a:r>
                        <a:rPr lang="en-US" sz="1200">
                          <a:solidFill>
                            <a:srgbClr val="000000"/>
                          </a:solidFill>
                          <a:latin typeface="Times New Roman"/>
                          <a:cs typeface="Times New Roman"/>
                        </a:rPr>
                        <a:t>24 – 25</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c>
                  <a:txBody>
                    <a:bodyPr/>
                    <a:lstStyle/>
                    <a:p>
                      <a:pPr algn="ctr">
                        <a:spcAft>
                          <a:spcPts val="0"/>
                        </a:spcAft>
                      </a:pPr>
                      <a:r>
                        <a:rPr lang="en-US" sz="1200" b="1">
                          <a:solidFill>
                            <a:srgbClr val="000000"/>
                          </a:solidFill>
                          <a:latin typeface="Times New Roman"/>
                          <a:cs typeface="Times New Roman"/>
                        </a:rPr>
                        <a:t>1 ¼</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c>
                  <a:txBody>
                    <a:bodyPr/>
                    <a:lstStyle/>
                    <a:p>
                      <a:pPr algn="ctr">
                        <a:spcAft>
                          <a:spcPts val="0"/>
                        </a:spcAft>
                      </a:pPr>
                      <a:r>
                        <a:rPr lang="en-US" sz="1200" b="1">
                          <a:solidFill>
                            <a:srgbClr val="000000"/>
                          </a:solidFill>
                          <a:latin typeface="Times New Roman"/>
                          <a:cs typeface="Times New Roman"/>
                        </a:rPr>
                        <a:t>45</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c>
                  <a:txBody>
                    <a:bodyPr/>
                    <a:lstStyle/>
                    <a:p>
                      <a:pPr algn="ctr">
                        <a:spcAft>
                          <a:spcPts val="0"/>
                        </a:spcAft>
                      </a:pPr>
                      <a:r>
                        <a:rPr lang="en-US" sz="1200" b="1">
                          <a:solidFill>
                            <a:srgbClr val="000000"/>
                          </a:solidFill>
                          <a:latin typeface="Times New Roman"/>
                          <a:cs typeface="Times New Roman"/>
                        </a:rPr>
                        <a:t>30</a:t>
                      </a:r>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r>
              <a:tr h="53340">
                <a:tc>
                  <a:txBody>
                    <a:bodyPr/>
                    <a:lstStyle/>
                    <a:p>
                      <a:pPr algn="ctr">
                        <a:spcAft>
                          <a:spcPts val="0"/>
                        </a:spcAft>
                      </a:pPr>
                      <a:r>
                        <a:rPr lang="en-US" sz="1200">
                          <a:solidFill>
                            <a:srgbClr val="000000"/>
                          </a:solidFill>
                          <a:latin typeface="Times New Roman"/>
                          <a:cs typeface="Times New Roman"/>
                        </a:rPr>
                        <a:t>26 – 28</a:t>
                      </a:r>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200" b="1">
                          <a:solidFill>
                            <a:srgbClr val="000000"/>
                          </a:solidFill>
                          <a:latin typeface="Times New Roman"/>
                          <a:cs typeface="Times New Roman"/>
                        </a:rPr>
                        <a:t>1 3/8</a:t>
                      </a:r>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200" b="1">
                          <a:solidFill>
                            <a:srgbClr val="000000"/>
                          </a:solidFill>
                          <a:latin typeface="Times New Roman"/>
                          <a:cs typeface="Times New Roman"/>
                        </a:rPr>
                        <a:t>45</a:t>
                      </a:r>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1200" b="1">
                          <a:solidFill>
                            <a:srgbClr val="000000"/>
                          </a:solidFill>
                          <a:latin typeface="Times New Roman"/>
                          <a:cs typeface="Times New Roman"/>
                        </a:rPr>
                        <a:t>30</a:t>
                      </a:r>
                      <a:endParaRPr lang="es-EC" sz="1200">
                        <a:solidFill>
                          <a:srgbClr val="365F91"/>
                        </a:solidFill>
                        <a:latin typeface="Times New Roman"/>
                        <a:cs typeface="Times New Roman"/>
                      </a:endParaRPr>
                    </a:p>
                  </a:txBody>
                  <a:tcPr marL="68580" marR="68580" marT="0" marB="0">
                    <a:lnL>
                      <a:noFill/>
                    </a:lnL>
                    <a:lnR>
                      <a:noFill/>
                    </a:lnR>
                    <a:lnT>
                      <a:noFill/>
                    </a:lnT>
                    <a:lnB>
                      <a:noFill/>
                    </a:lnB>
                  </a:tcPr>
                </a:tc>
              </a:tr>
              <a:tr h="53340">
                <a:tc>
                  <a:txBody>
                    <a:bodyPr/>
                    <a:lstStyle/>
                    <a:p>
                      <a:pPr algn="ctr">
                        <a:spcAft>
                          <a:spcPts val="0"/>
                        </a:spcAft>
                      </a:pPr>
                      <a:r>
                        <a:rPr lang="en-US" sz="1200">
                          <a:solidFill>
                            <a:srgbClr val="000000"/>
                          </a:solidFill>
                          <a:latin typeface="Times New Roman"/>
                          <a:cs typeface="Times New Roman"/>
                        </a:rPr>
                        <a:t>29 - 30</a:t>
                      </a:r>
                      <a:endParaRPr lang="es-EC" sz="1200">
                        <a:solidFill>
                          <a:srgbClr val="365F91"/>
                        </a:solidFill>
                        <a:latin typeface="Times New Roman"/>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en-US" sz="1200" b="1">
                          <a:solidFill>
                            <a:srgbClr val="000000"/>
                          </a:solidFill>
                          <a:latin typeface="Times New Roman"/>
                          <a:cs typeface="Times New Roman"/>
                        </a:rPr>
                        <a:t>1 1/2</a:t>
                      </a:r>
                      <a:endParaRPr lang="es-EC" sz="1200">
                        <a:solidFill>
                          <a:srgbClr val="365F91"/>
                        </a:solidFill>
                        <a:latin typeface="Times New Roman"/>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en-US" sz="1200" b="1" dirty="0">
                          <a:solidFill>
                            <a:srgbClr val="000000"/>
                          </a:solidFill>
                          <a:latin typeface="Times New Roman"/>
                          <a:cs typeface="Times New Roman"/>
                        </a:rPr>
                        <a:t>50</a:t>
                      </a:r>
                      <a:endParaRPr lang="es-EC" sz="1200" dirty="0">
                        <a:solidFill>
                          <a:srgbClr val="365F91"/>
                        </a:solidFill>
                        <a:latin typeface="Times New Roman"/>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en-US" sz="1200" b="1" dirty="0">
                          <a:solidFill>
                            <a:srgbClr val="000000"/>
                          </a:solidFill>
                          <a:latin typeface="Times New Roman"/>
                          <a:cs typeface="Times New Roman"/>
                        </a:rPr>
                        <a:t>30</a:t>
                      </a:r>
                      <a:endParaRPr lang="es-EC" sz="1200" dirty="0">
                        <a:solidFill>
                          <a:srgbClr val="365F91"/>
                        </a:solidFill>
                        <a:latin typeface="Times New Roman"/>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pic>
        <p:nvPicPr>
          <p:cNvPr id="3" name="2 Imagen"/>
          <p:cNvPicPr/>
          <p:nvPr/>
        </p:nvPicPr>
        <p:blipFill>
          <a:blip r:embed="rId2"/>
          <a:srcRect/>
          <a:stretch>
            <a:fillRect/>
          </a:stretch>
        </p:blipFill>
        <p:spPr bwMode="auto">
          <a:xfrm>
            <a:off x="1000100" y="1428736"/>
            <a:ext cx="7286676" cy="2643206"/>
          </a:xfrm>
          <a:prstGeom prst="rect">
            <a:avLst/>
          </a:prstGeom>
          <a:noFill/>
          <a:ln w="28575" cmpd="thickThin">
            <a:solidFill>
              <a:schemeClr val="tx1"/>
            </a:solidFill>
            <a:miter lim="800000"/>
            <a:headEnd/>
            <a:tailEnd/>
          </a:ln>
        </p:spPr>
      </p:pic>
      <p:sp>
        <p:nvSpPr>
          <p:cNvPr id="4" name="3 CuadroTexto"/>
          <p:cNvSpPr txBox="1"/>
          <p:nvPr/>
        </p:nvSpPr>
        <p:spPr>
          <a:xfrm>
            <a:off x="580996" y="916528"/>
            <a:ext cx="5491202" cy="369332"/>
          </a:xfrm>
          <a:prstGeom prst="rect">
            <a:avLst/>
          </a:prstGeom>
          <a:noFill/>
        </p:spPr>
        <p:txBody>
          <a:bodyPr wrap="square" rtlCol="0">
            <a:spAutoFit/>
          </a:bodyPr>
          <a:lstStyle/>
          <a:p>
            <a:pPr algn="just"/>
            <a:r>
              <a:rPr lang="es-EC" b="1" dirty="0" smtClean="0"/>
              <a:t>Requisitos mínimos para pasadores en juntas </a:t>
            </a:r>
            <a:endParaRPr lang="es-EC" b="1" dirty="0"/>
          </a:p>
        </p:txBody>
      </p:sp>
      <p:sp>
        <p:nvSpPr>
          <p:cNvPr id="5" name="1 Título"/>
          <p:cNvSpPr txBox="1">
            <a:spLocks/>
          </p:cNvSpPr>
          <p:nvPr/>
        </p:nvSpPr>
        <p:spPr>
          <a:xfrm>
            <a:off x="5148064" y="10871"/>
            <a:ext cx="2592288" cy="476672"/>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DISEÑO DE PAVIMENTOS</a:t>
            </a:r>
            <a:endParaRPr lang="es-EC" sz="2500" dirty="0">
              <a:solidFill>
                <a:schemeClr val="bg1"/>
              </a:solidFill>
            </a:endParaRPr>
          </a:p>
        </p:txBody>
      </p:sp>
      <p:sp>
        <p:nvSpPr>
          <p:cNvPr id="6" name="2 Marcador de contenido"/>
          <p:cNvSpPr txBox="1">
            <a:spLocks/>
          </p:cNvSpPr>
          <p:nvPr/>
        </p:nvSpPr>
        <p:spPr>
          <a:xfrm>
            <a:off x="-214346" y="428604"/>
            <a:ext cx="460452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PAVIMENTO RÍGIDO</a:t>
            </a:r>
            <a:endParaRPr lang="es-EC" sz="25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57224" y="1357298"/>
            <a:ext cx="6715172" cy="369332"/>
          </a:xfrm>
          <a:prstGeom prst="rect">
            <a:avLst/>
          </a:prstGeom>
          <a:noFill/>
        </p:spPr>
        <p:txBody>
          <a:bodyPr wrap="square" rtlCol="0">
            <a:spAutoFit/>
          </a:bodyPr>
          <a:lstStyle/>
          <a:p>
            <a:pPr algn="just">
              <a:buFont typeface="Wingdings" pitchFamily="2" charset="2"/>
              <a:buChar char="ü"/>
            </a:pPr>
            <a:r>
              <a:rPr lang="es-EC" dirty="0" smtClean="0"/>
              <a:t> Se toma en cuenta los volúmenes extraídos en el plano ;  </a:t>
            </a:r>
            <a:endParaRPr lang="es-EC" dirty="0"/>
          </a:p>
        </p:txBody>
      </p:sp>
      <p:sp>
        <p:nvSpPr>
          <p:cNvPr id="5" name="1 Título"/>
          <p:cNvSpPr txBox="1">
            <a:spLocks/>
          </p:cNvSpPr>
          <p:nvPr/>
        </p:nvSpPr>
        <p:spPr>
          <a:xfrm>
            <a:off x="5148064" y="10871"/>
            <a:ext cx="2592288" cy="476672"/>
          </a:xfrm>
          <a:prstGeom prst="rect">
            <a:avLst/>
          </a:prstGeom>
        </p:spPr>
        <p:txBody>
          <a:bodyPr vert="horz" lIns="91440" tIns="45720" rIns="91440" bIns="45720" rtlCol="0" anchor="b">
            <a:normAutofit fontScale="5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500" b="1" dirty="0" smtClean="0">
                <a:solidFill>
                  <a:schemeClr val="bg1"/>
                </a:solidFill>
              </a:rPr>
              <a:t>ANÁLSIS DE PRECIOS Y VOLUMENES DE OBRA</a:t>
            </a:r>
            <a:endParaRPr lang="es-EC" sz="2500" dirty="0">
              <a:solidFill>
                <a:schemeClr val="bg1"/>
              </a:solidFill>
            </a:endParaRPr>
          </a:p>
        </p:txBody>
      </p:sp>
      <p:sp>
        <p:nvSpPr>
          <p:cNvPr id="6" name="2 Marcador de contenido"/>
          <p:cNvSpPr txBox="1">
            <a:spLocks/>
          </p:cNvSpPr>
          <p:nvPr/>
        </p:nvSpPr>
        <p:spPr>
          <a:xfrm>
            <a:off x="571472" y="714356"/>
            <a:ext cx="460452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DESCRIPCIÓN DE RUBROS</a:t>
            </a:r>
            <a:endParaRPr lang="es-EC" sz="2500" dirty="0">
              <a:solidFill>
                <a:srgbClr val="C00000"/>
              </a:solidFill>
            </a:endParaRPr>
          </a:p>
        </p:txBody>
      </p:sp>
      <p:sp>
        <p:nvSpPr>
          <p:cNvPr id="7" name="6 CuadroTexto"/>
          <p:cNvSpPr txBox="1"/>
          <p:nvPr/>
        </p:nvSpPr>
        <p:spPr>
          <a:xfrm>
            <a:off x="714348" y="1845222"/>
            <a:ext cx="2643206" cy="369332"/>
          </a:xfrm>
          <a:prstGeom prst="rect">
            <a:avLst/>
          </a:prstGeom>
          <a:noFill/>
        </p:spPr>
        <p:txBody>
          <a:bodyPr wrap="square" rtlCol="0">
            <a:spAutoFit/>
          </a:bodyPr>
          <a:lstStyle/>
          <a:p>
            <a:pPr algn="just"/>
            <a:r>
              <a:rPr lang="es-EC" b="1" dirty="0" smtClean="0"/>
              <a:t>PAVIIMENTO FLEXIBLE  </a:t>
            </a:r>
            <a:endParaRPr lang="es-EC" b="1" dirty="0"/>
          </a:p>
        </p:txBody>
      </p:sp>
      <p:graphicFrame>
        <p:nvGraphicFramePr>
          <p:cNvPr id="8" name="7 Tabla"/>
          <p:cNvGraphicFramePr>
            <a:graphicFrameLocks noGrp="1"/>
          </p:cNvGraphicFramePr>
          <p:nvPr/>
        </p:nvGraphicFramePr>
        <p:xfrm>
          <a:off x="785785" y="2500306"/>
          <a:ext cx="7572429" cy="3714776"/>
        </p:xfrm>
        <a:graphic>
          <a:graphicData uri="http://schemas.openxmlformats.org/drawingml/2006/table">
            <a:tbl>
              <a:tblPr/>
              <a:tblGrid>
                <a:gridCol w="822319"/>
                <a:gridCol w="2481803"/>
                <a:gridCol w="829742"/>
                <a:gridCol w="1040890"/>
                <a:gridCol w="1162959"/>
                <a:gridCol w="1234716"/>
              </a:tblGrid>
              <a:tr h="245686">
                <a:tc gridSpan="6">
                  <a:txBody>
                    <a:bodyPr/>
                    <a:lstStyle/>
                    <a:p>
                      <a:pPr>
                        <a:lnSpc>
                          <a:spcPct val="115000"/>
                        </a:lnSpc>
                        <a:spcAft>
                          <a:spcPts val="0"/>
                        </a:spcAft>
                      </a:pPr>
                      <a:r>
                        <a:rPr lang="es-EC" sz="800">
                          <a:solidFill>
                            <a:srgbClr val="000000"/>
                          </a:solidFill>
                          <a:latin typeface="Calibri"/>
                          <a:ea typeface="Calibri"/>
                          <a:cs typeface="Calibri"/>
                        </a:rPr>
                        <a:t>PROYECTO: DISEÑO GEOMETRICO Y GEOTÉNICO DE LA VIA QUE CONDUCE A LOS DEPÓSITOS DE MUNICION CONJUNTA DE LAS FF.AA</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14479">
                <a:tc gridSpan="2">
                  <a:txBody>
                    <a:bodyPr/>
                    <a:lstStyle/>
                    <a:p>
                      <a:pPr>
                        <a:lnSpc>
                          <a:spcPct val="115000"/>
                        </a:lnSpc>
                        <a:spcAft>
                          <a:spcPts val="0"/>
                        </a:spcAft>
                      </a:pPr>
                      <a:r>
                        <a:rPr lang="es-EC" sz="800">
                          <a:solidFill>
                            <a:srgbClr val="000000"/>
                          </a:solidFill>
                          <a:latin typeface="Calibri"/>
                          <a:ea typeface="Calibri"/>
                          <a:cs typeface="Calibri"/>
                        </a:rPr>
                        <a:t>ELABORADO POR: CAPT . JAVIER URBINA LL</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hMerge="1">
                  <a:txBody>
                    <a:bodyPr/>
                    <a:lstStyle/>
                    <a:p>
                      <a:endParaRPr lang="es-EC"/>
                    </a:p>
                  </a:txBody>
                  <a:tcPr/>
                </a:tc>
                <a:tc>
                  <a:txBody>
                    <a:bodyPr/>
                    <a:lstStyle/>
                    <a:p>
                      <a:endParaRPr lang="es-EC" sz="1200">
                        <a:solidFill>
                          <a:srgbClr val="365F91"/>
                        </a:solidFill>
                        <a:latin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endParaRPr lang="es-EC" sz="1200">
                        <a:solidFill>
                          <a:srgbClr val="365F91"/>
                        </a:solidFill>
                        <a:latin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endParaRPr lang="es-EC" sz="1200">
                        <a:solidFill>
                          <a:srgbClr val="365F91"/>
                        </a:solidFill>
                        <a:latin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endParaRPr lang="es-EC" sz="1200">
                        <a:solidFill>
                          <a:srgbClr val="365F91"/>
                        </a:solidFill>
                        <a:latin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314479">
                <a:tc gridSpan="2">
                  <a:txBody>
                    <a:bodyPr/>
                    <a:lstStyle/>
                    <a:p>
                      <a:pPr>
                        <a:lnSpc>
                          <a:spcPct val="115000"/>
                        </a:lnSpc>
                        <a:spcAft>
                          <a:spcPts val="0"/>
                        </a:spcAft>
                      </a:pPr>
                      <a:r>
                        <a:rPr lang="es-EC" sz="800">
                          <a:solidFill>
                            <a:srgbClr val="000000"/>
                          </a:solidFill>
                          <a:latin typeface="Calibri"/>
                          <a:ea typeface="Calibri"/>
                          <a:cs typeface="Calibri"/>
                        </a:rPr>
                        <a:t>UBICACION : BASE AEREA TAURA</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hMerge="1">
                  <a:txBody>
                    <a:bodyPr/>
                    <a:lstStyle/>
                    <a:p>
                      <a:endParaRPr lang="es-EC"/>
                    </a:p>
                  </a:txBody>
                  <a:tcPr/>
                </a:tc>
                <a:tc>
                  <a:txBody>
                    <a:bodyPr/>
                    <a:lstStyle/>
                    <a:p>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endParaRPr lang="es-EC" sz="1200">
                        <a:solidFill>
                          <a:srgbClr val="365F91"/>
                        </a:solidFill>
                        <a:latin typeface="Times New Roman"/>
                        <a:cs typeface="Times New Roman"/>
                      </a:endParaRPr>
                    </a:p>
                  </a:txBody>
                  <a:tcPr marL="68580" marR="68580" marT="0" marB="0">
                    <a:lnL>
                      <a:noFill/>
                    </a:lnL>
                    <a:lnR>
                      <a:noFill/>
                    </a:lnR>
                    <a:lnT>
                      <a:noFill/>
                    </a:lnT>
                    <a:lnB>
                      <a:noFill/>
                    </a:lnB>
                  </a:tcPr>
                </a:tc>
              </a:tr>
              <a:tr h="314479">
                <a:tc gridSpan="2">
                  <a:txBody>
                    <a:bodyPr/>
                    <a:lstStyle/>
                    <a:p>
                      <a:pPr>
                        <a:lnSpc>
                          <a:spcPct val="115000"/>
                        </a:lnSpc>
                        <a:spcAft>
                          <a:spcPts val="0"/>
                        </a:spcAft>
                      </a:pPr>
                      <a:r>
                        <a:rPr lang="es-EC" sz="800">
                          <a:solidFill>
                            <a:srgbClr val="000000"/>
                          </a:solidFill>
                          <a:latin typeface="Calibri"/>
                          <a:ea typeface="Calibri"/>
                          <a:cs typeface="Calibri"/>
                        </a:rPr>
                        <a:t>FECHA :29/Noviembre/2013</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hMerge="1">
                  <a:txBody>
                    <a:bodyPr/>
                    <a:lstStyle/>
                    <a:p>
                      <a:endParaRPr lang="es-EC"/>
                    </a:p>
                  </a:txBody>
                  <a:tcPr/>
                </a:tc>
                <a:tc>
                  <a:txBody>
                    <a:bodyPr/>
                    <a:lstStyle/>
                    <a:p>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c>
                  <a:txBody>
                    <a:bodyPr/>
                    <a:lstStyle/>
                    <a:p>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c>
                  <a:txBody>
                    <a:bodyPr/>
                    <a:lstStyle/>
                    <a:p>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c>
                  <a:txBody>
                    <a:bodyPr/>
                    <a:lstStyle/>
                    <a:p>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r>
              <a:tr h="314479">
                <a:tc>
                  <a:txBody>
                    <a:bodyPr/>
                    <a:lstStyle/>
                    <a:p>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endParaRPr lang="es-EC" sz="1200">
                        <a:solidFill>
                          <a:srgbClr val="365F91"/>
                        </a:solidFill>
                        <a:latin typeface="Times New Roman"/>
                        <a:cs typeface="Times New Roman"/>
                      </a:endParaRPr>
                    </a:p>
                  </a:txBody>
                  <a:tcPr marL="68580" marR="68580" marT="0" marB="0">
                    <a:lnL>
                      <a:noFill/>
                    </a:lnL>
                    <a:lnR>
                      <a:noFill/>
                    </a:lnR>
                    <a:lnT>
                      <a:noFill/>
                    </a:lnT>
                    <a:lnB>
                      <a:noFill/>
                    </a:lnB>
                  </a:tcPr>
                </a:tc>
              </a:tr>
              <a:tr h="245686">
                <a:tc>
                  <a:txBody>
                    <a:bodyPr/>
                    <a:lstStyle/>
                    <a:p>
                      <a:pPr algn="ctr">
                        <a:lnSpc>
                          <a:spcPct val="115000"/>
                        </a:lnSpc>
                        <a:spcAft>
                          <a:spcPts val="0"/>
                        </a:spcAft>
                      </a:pPr>
                      <a:r>
                        <a:rPr lang="es-EC" sz="800">
                          <a:solidFill>
                            <a:srgbClr val="000000"/>
                          </a:solidFill>
                          <a:latin typeface="Calibri"/>
                          <a:ea typeface="Calibri"/>
                          <a:cs typeface="Calibri"/>
                        </a:rPr>
                        <a:t>CODIGO</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800" b="1">
                          <a:solidFill>
                            <a:srgbClr val="000000"/>
                          </a:solidFill>
                          <a:latin typeface="Calibri"/>
                          <a:ea typeface="Calibri"/>
                          <a:cs typeface="Calibri"/>
                        </a:rPr>
                        <a:t>DESCRIPCION</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800" b="1">
                          <a:solidFill>
                            <a:srgbClr val="000000"/>
                          </a:solidFill>
                          <a:latin typeface="Calibri"/>
                          <a:ea typeface="Calibri"/>
                          <a:cs typeface="Calibri"/>
                        </a:rPr>
                        <a:t>UNIDAD</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800" b="1">
                          <a:solidFill>
                            <a:srgbClr val="000000"/>
                          </a:solidFill>
                          <a:latin typeface="Calibri"/>
                          <a:ea typeface="Calibri"/>
                          <a:cs typeface="Calibri"/>
                        </a:rPr>
                        <a:t>CANTIDAD</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800" b="1">
                          <a:solidFill>
                            <a:srgbClr val="000000"/>
                          </a:solidFill>
                          <a:latin typeface="Calibri"/>
                          <a:ea typeface="Calibri"/>
                          <a:cs typeface="Calibri"/>
                        </a:rPr>
                        <a:t>P.UNITARIO</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800" b="1">
                          <a:solidFill>
                            <a:srgbClr val="000000"/>
                          </a:solidFill>
                          <a:latin typeface="Calibri"/>
                          <a:ea typeface="Calibri"/>
                          <a:cs typeface="Calibri"/>
                        </a:rPr>
                        <a:t>TOTAL</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245686">
                <a:tc gridSpan="2">
                  <a:txBody>
                    <a:bodyPr/>
                    <a:lstStyle/>
                    <a:p>
                      <a:pPr algn="ctr">
                        <a:lnSpc>
                          <a:spcPct val="115000"/>
                        </a:lnSpc>
                        <a:spcAft>
                          <a:spcPts val="0"/>
                        </a:spcAft>
                      </a:pPr>
                      <a:r>
                        <a:rPr lang="es-EC" sz="800">
                          <a:solidFill>
                            <a:srgbClr val="000000"/>
                          </a:solidFill>
                          <a:latin typeface="Calibri"/>
                          <a:ea typeface="Calibri"/>
                          <a:cs typeface="Calibri"/>
                        </a:rPr>
                        <a:t>DESCRIPCION DE RUBROS PAVIMENTO FLEXIBLE</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hMerge="1">
                  <a:txBody>
                    <a:bodyPr/>
                    <a:lstStyle/>
                    <a:p>
                      <a:endParaRPr lang="es-EC"/>
                    </a:p>
                  </a:txBody>
                  <a:tcPr/>
                </a:tc>
                <a:tc>
                  <a:txBody>
                    <a:bodyPr/>
                    <a:lstStyle/>
                    <a:p>
                      <a:pPr>
                        <a:lnSpc>
                          <a:spcPct val="115000"/>
                        </a:lnSpc>
                        <a:spcAft>
                          <a:spcPts val="0"/>
                        </a:spcAft>
                      </a:pPr>
                      <a:r>
                        <a:rPr lang="es-EC" sz="800" b="1">
                          <a:solidFill>
                            <a:srgbClr val="000000"/>
                          </a:solidFill>
                          <a:latin typeface="Calibri"/>
                          <a:ea typeface="Calibri"/>
                          <a:cs typeface="Calibri"/>
                        </a:rPr>
                        <a:t>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C" sz="800" b="1">
                          <a:solidFill>
                            <a:srgbClr val="000000"/>
                          </a:solidFill>
                          <a:latin typeface="Calibri"/>
                          <a:ea typeface="Calibri"/>
                          <a:cs typeface="Calibri"/>
                        </a:rPr>
                        <a:t>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C" sz="800" b="1">
                          <a:solidFill>
                            <a:srgbClr val="000000"/>
                          </a:solidFill>
                          <a:latin typeface="Calibri"/>
                          <a:ea typeface="Calibri"/>
                          <a:cs typeface="Calibri"/>
                        </a:rPr>
                        <a:t>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C" sz="800" b="1">
                          <a:solidFill>
                            <a:srgbClr val="000000"/>
                          </a:solidFill>
                          <a:latin typeface="Calibri"/>
                          <a:ea typeface="Calibri"/>
                          <a:cs typeface="Calibri"/>
                        </a:rPr>
                        <a:t> </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245686">
                <a:tc>
                  <a:txBody>
                    <a:bodyPr/>
                    <a:lstStyle/>
                    <a:p>
                      <a:pPr>
                        <a:lnSpc>
                          <a:spcPct val="115000"/>
                        </a:lnSpc>
                        <a:spcAft>
                          <a:spcPts val="0"/>
                        </a:spcAft>
                      </a:pPr>
                      <a:r>
                        <a:rPr lang="es-EC" sz="800" b="1">
                          <a:solidFill>
                            <a:srgbClr val="000000"/>
                          </a:solidFill>
                          <a:latin typeface="Calibri"/>
                          <a:ea typeface="Calibri"/>
                          <a:cs typeface="Calibri"/>
                        </a:rPr>
                        <a:t>500004</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es-EC" sz="800">
                          <a:solidFill>
                            <a:srgbClr val="000000"/>
                          </a:solidFill>
                          <a:latin typeface="Calibri"/>
                          <a:ea typeface="Calibri"/>
                          <a:cs typeface="Calibri"/>
                        </a:rPr>
                        <a:t>LIMPIEZA Y DESBROCE</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Calibri"/>
                          <a:ea typeface="Calibri"/>
                          <a:cs typeface="Calibri"/>
                        </a:rPr>
                        <a:t>m2</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Calibri"/>
                          <a:ea typeface="Calibri"/>
                          <a:cs typeface="Calibri"/>
                        </a:rPr>
                        <a:t>37.083,06</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Calibri"/>
                          <a:ea typeface="Calibri"/>
                          <a:cs typeface="Calibri"/>
                        </a:rPr>
                        <a:t>1,67</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Calibri"/>
                          <a:ea typeface="Calibri"/>
                          <a:cs typeface="Calibri"/>
                        </a:rPr>
                        <a:t>61.928,71</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245686">
                <a:tc>
                  <a:txBody>
                    <a:bodyPr/>
                    <a:lstStyle/>
                    <a:p>
                      <a:pPr>
                        <a:lnSpc>
                          <a:spcPct val="115000"/>
                        </a:lnSpc>
                        <a:spcAft>
                          <a:spcPts val="0"/>
                        </a:spcAft>
                      </a:pPr>
                      <a:r>
                        <a:rPr lang="es-EC" sz="800" b="1">
                          <a:solidFill>
                            <a:srgbClr val="000000"/>
                          </a:solidFill>
                          <a:latin typeface="Calibri"/>
                          <a:ea typeface="Calibri"/>
                          <a:cs typeface="Calibri"/>
                        </a:rPr>
                        <a:t>506236</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C" sz="800">
                          <a:solidFill>
                            <a:srgbClr val="000000"/>
                          </a:solidFill>
                          <a:latin typeface="Calibri"/>
                          <a:ea typeface="Calibri"/>
                          <a:cs typeface="Calibri"/>
                        </a:rPr>
                        <a:t>MEJORAMIENTO DE SUELO</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Calibri"/>
                          <a:ea typeface="Calibri"/>
                          <a:cs typeface="Calibri"/>
                        </a:rPr>
                        <a:t>m3</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Calibri"/>
                          <a:ea typeface="Calibri"/>
                          <a:cs typeface="Calibri"/>
                        </a:rPr>
                        <a:t>55.624,59</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Calibri"/>
                          <a:ea typeface="Calibri"/>
                          <a:cs typeface="Calibri"/>
                        </a:rPr>
                        <a:t>15,49</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Calibri"/>
                          <a:ea typeface="Calibri"/>
                          <a:cs typeface="Calibri"/>
                        </a:rPr>
                        <a:t>861.624,90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245686">
                <a:tc>
                  <a:txBody>
                    <a:bodyPr/>
                    <a:lstStyle/>
                    <a:p>
                      <a:pPr>
                        <a:lnSpc>
                          <a:spcPct val="115000"/>
                        </a:lnSpc>
                        <a:spcAft>
                          <a:spcPts val="0"/>
                        </a:spcAft>
                      </a:pPr>
                      <a:r>
                        <a:rPr lang="es-EC" sz="800" b="1">
                          <a:solidFill>
                            <a:srgbClr val="000000"/>
                          </a:solidFill>
                          <a:latin typeface="Calibri"/>
                          <a:ea typeface="Calibri"/>
                          <a:cs typeface="Calibri"/>
                        </a:rPr>
                        <a:t>500352</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es-EC" sz="800">
                          <a:solidFill>
                            <a:srgbClr val="000000"/>
                          </a:solidFill>
                          <a:latin typeface="Calibri"/>
                          <a:ea typeface="Calibri"/>
                          <a:cs typeface="Calibri"/>
                        </a:rPr>
                        <a:t>SUBASE CLESE II</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Calibri"/>
                          <a:ea typeface="Calibri"/>
                          <a:cs typeface="Calibri"/>
                        </a:rPr>
                        <a:t>m3</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Calibri"/>
                          <a:ea typeface="Calibri"/>
                          <a:cs typeface="Calibri"/>
                        </a:rPr>
                        <a:t>11.124,92</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Calibri"/>
                          <a:ea typeface="Calibri"/>
                          <a:cs typeface="Calibri"/>
                        </a:rPr>
                        <a:t>16,41</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Calibri"/>
                          <a:ea typeface="Calibri"/>
                          <a:cs typeface="Calibri"/>
                        </a:rPr>
                        <a:t>182.559,90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245686">
                <a:tc>
                  <a:txBody>
                    <a:bodyPr/>
                    <a:lstStyle/>
                    <a:p>
                      <a:pPr>
                        <a:lnSpc>
                          <a:spcPct val="115000"/>
                        </a:lnSpc>
                        <a:spcAft>
                          <a:spcPts val="0"/>
                        </a:spcAft>
                      </a:pPr>
                      <a:r>
                        <a:rPr lang="es-EC" sz="800" b="1">
                          <a:solidFill>
                            <a:srgbClr val="000000"/>
                          </a:solidFill>
                          <a:latin typeface="Calibri"/>
                          <a:ea typeface="Calibri"/>
                          <a:cs typeface="Calibri"/>
                        </a:rPr>
                        <a:t>500348</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C" sz="800">
                          <a:solidFill>
                            <a:srgbClr val="000000"/>
                          </a:solidFill>
                          <a:latin typeface="Calibri"/>
                          <a:ea typeface="Calibri"/>
                          <a:cs typeface="Calibri"/>
                        </a:rPr>
                        <a:t>BASE CLASE 1</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Calibri"/>
                          <a:ea typeface="Calibri"/>
                          <a:cs typeface="Calibri"/>
                        </a:rPr>
                        <a:t>m3</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Calibri"/>
                          <a:ea typeface="Calibri"/>
                          <a:cs typeface="Calibri"/>
                        </a:rPr>
                        <a:t>10.846,80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Calibri"/>
                          <a:ea typeface="Calibri"/>
                          <a:cs typeface="Calibri"/>
                        </a:rPr>
                        <a:t>19,81</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Calibri"/>
                          <a:ea typeface="Calibri"/>
                          <a:cs typeface="Calibri"/>
                        </a:rPr>
                        <a:t>214.875,01</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245686">
                <a:tc>
                  <a:txBody>
                    <a:bodyPr/>
                    <a:lstStyle/>
                    <a:p>
                      <a:pPr>
                        <a:lnSpc>
                          <a:spcPct val="115000"/>
                        </a:lnSpc>
                        <a:spcAft>
                          <a:spcPts val="0"/>
                        </a:spcAft>
                      </a:pPr>
                      <a:r>
                        <a:rPr lang="es-EC" sz="800" b="1">
                          <a:solidFill>
                            <a:srgbClr val="000000"/>
                          </a:solidFill>
                          <a:latin typeface="Calibri"/>
                          <a:ea typeface="Calibri"/>
                          <a:cs typeface="Calibri"/>
                        </a:rPr>
                        <a:t>500354</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es-EC" sz="800">
                          <a:solidFill>
                            <a:srgbClr val="000000"/>
                          </a:solidFill>
                          <a:latin typeface="Calibri"/>
                          <a:ea typeface="Calibri"/>
                          <a:cs typeface="Calibri"/>
                        </a:rPr>
                        <a:t>IMPRIMACION ASFALTICA</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Calibri"/>
                          <a:ea typeface="Calibri"/>
                          <a:cs typeface="Calibri"/>
                        </a:rPr>
                        <a:t>m2</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Calibri"/>
                          <a:ea typeface="Calibri"/>
                          <a:cs typeface="Calibri"/>
                        </a:rPr>
                        <a:t>55.624,59</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Calibri"/>
                          <a:ea typeface="Calibri"/>
                          <a:cs typeface="Calibri"/>
                        </a:rPr>
                        <a:t>4,09</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Calibri"/>
                          <a:ea typeface="Calibri"/>
                          <a:cs typeface="Calibri"/>
                        </a:rPr>
                        <a:t>227.504,57</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245686">
                <a:tc>
                  <a:txBody>
                    <a:bodyPr/>
                    <a:lstStyle/>
                    <a:p>
                      <a:pPr>
                        <a:lnSpc>
                          <a:spcPct val="115000"/>
                        </a:lnSpc>
                        <a:spcAft>
                          <a:spcPts val="0"/>
                        </a:spcAft>
                      </a:pPr>
                      <a:r>
                        <a:rPr lang="es-EC" sz="800" b="1">
                          <a:solidFill>
                            <a:srgbClr val="000000"/>
                          </a:solidFill>
                          <a:latin typeface="Calibri"/>
                          <a:ea typeface="Calibri"/>
                          <a:cs typeface="Calibri"/>
                        </a:rPr>
                        <a:t>500356</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C" sz="800">
                          <a:solidFill>
                            <a:srgbClr val="000000"/>
                          </a:solidFill>
                          <a:latin typeface="Calibri"/>
                          <a:ea typeface="Calibri"/>
                          <a:cs typeface="Calibri"/>
                        </a:rPr>
                        <a:t>CARPETA ASFALTICA 3"</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Calibri"/>
                          <a:ea typeface="Calibri"/>
                          <a:cs typeface="Calibri"/>
                        </a:rPr>
                        <a:t>m2</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Calibri"/>
                          <a:ea typeface="Calibri"/>
                          <a:cs typeface="Calibri"/>
                        </a:rPr>
                        <a:t>4.171,84</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Calibri"/>
                          <a:ea typeface="Calibri"/>
                          <a:cs typeface="Calibri"/>
                        </a:rPr>
                        <a:t>13,19</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Calibri"/>
                          <a:ea typeface="Calibri"/>
                          <a:cs typeface="Calibri"/>
                        </a:rPr>
                        <a:t>55.026,57</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245686">
                <a:tc gridSpan="5">
                  <a:txBody>
                    <a:bodyPr/>
                    <a:lstStyle/>
                    <a:p>
                      <a:pPr algn="ctr">
                        <a:lnSpc>
                          <a:spcPct val="115000"/>
                        </a:lnSpc>
                        <a:spcAft>
                          <a:spcPts val="0"/>
                        </a:spcAft>
                      </a:pPr>
                      <a:r>
                        <a:rPr lang="es-EC" sz="800" b="1" dirty="0">
                          <a:solidFill>
                            <a:srgbClr val="000000"/>
                          </a:solidFill>
                          <a:latin typeface="Calibri"/>
                          <a:ea typeface="Calibri"/>
                          <a:cs typeface="Calibri"/>
                        </a:rPr>
                        <a:t>TOTAL COSTO PAVIMENTO FLEXIBLE</a:t>
                      </a:r>
                      <a:endParaRPr lang="es-EC" sz="1100" dirty="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a:lnSpc>
                          <a:spcPct val="115000"/>
                        </a:lnSpc>
                        <a:spcAft>
                          <a:spcPts val="0"/>
                        </a:spcAft>
                      </a:pPr>
                      <a:r>
                        <a:rPr lang="es-EC" sz="800" b="1" dirty="0">
                          <a:solidFill>
                            <a:srgbClr val="000000"/>
                          </a:solidFill>
                          <a:latin typeface="Calibri"/>
                          <a:ea typeface="Calibri"/>
                          <a:cs typeface="Calibri"/>
                        </a:rPr>
                        <a:t>1.603.519,67</a:t>
                      </a:r>
                      <a:endParaRPr lang="es-EC" sz="1100" dirty="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5148064" y="10871"/>
            <a:ext cx="2592288" cy="476672"/>
          </a:xfrm>
          <a:prstGeom prst="rect">
            <a:avLst/>
          </a:prstGeom>
        </p:spPr>
        <p:txBody>
          <a:bodyPr vert="horz" lIns="91440" tIns="45720" rIns="91440" bIns="45720" rtlCol="0" anchor="b">
            <a:normAutofit fontScale="5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500" b="1" dirty="0" smtClean="0">
                <a:solidFill>
                  <a:schemeClr val="bg1"/>
                </a:solidFill>
              </a:rPr>
              <a:t>ANÁLSIS DE PRECIOS Y VOLUMENES DE OBRA</a:t>
            </a:r>
            <a:endParaRPr lang="es-EC" sz="2500" dirty="0">
              <a:solidFill>
                <a:schemeClr val="bg1"/>
              </a:solidFill>
            </a:endParaRPr>
          </a:p>
        </p:txBody>
      </p:sp>
      <p:sp>
        <p:nvSpPr>
          <p:cNvPr id="6" name="2 Marcador de contenido"/>
          <p:cNvSpPr txBox="1">
            <a:spLocks/>
          </p:cNvSpPr>
          <p:nvPr/>
        </p:nvSpPr>
        <p:spPr>
          <a:xfrm>
            <a:off x="571472" y="714356"/>
            <a:ext cx="460452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500" b="1" dirty="0" smtClean="0">
                <a:solidFill>
                  <a:srgbClr val="C00000"/>
                </a:solidFill>
              </a:rPr>
              <a:t>DESCRIPCIÓN DE RUBROS</a:t>
            </a:r>
            <a:endParaRPr lang="es-EC" sz="2500" dirty="0">
              <a:solidFill>
                <a:srgbClr val="C00000"/>
              </a:solidFill>
            </a:endParaRPr>
          </a:p>
        </p:txBody>
      </p:sp>
      <p:sp>
        <p:nvSpPr>
          <p:cNvPr id="7" name="6 CuadroTexto"/>
          <p:cNvSpPr txBox="1"/>
          <p:nvPr/>
        </p:nvSpPr>
        <p:spPr>
          <a:xfrm>
            <a:off x="714348" y="1285860"/>
            <a:ext cx="2643206" cy="369332"/>
          </a:xfrm>
          <a:prstGeom prst="rect">
            <a:avLst/>
          </a:prstGeom>
          <a:noFill/>
        </p:spPr>
        <p:txBody>
          <a:bodyPr wrap="square" rtlCol="0">
            <a:spAutoFit/>
          </a:bodyPr>
          <a:lstStyle/>
          <a:p>
            <a:pPr algn="just"/>
            <a:r>
              <a:rPr lang="es-EC" b="1" dirty="0" smtClean="0"/>
              <a:t>PAVIIMENTO RÍGIDO  </a:t>
            </a:r>
            <a:endParaRPr lang="es-EC" b="1" dirty="0"/>
          </a:p>
        </p:txBody>
      </p:sp>
      <p:graphicFrame>
        <p:nvGraphicFramePr>
          <p:cNvPr id="9" name="8 Tabla"/>
          <p:cNvGraphicFramePr>
            <a:graphicFrameLocks noGrp="1"/>
          </p:cNvGraphicFramePr>
          <p:nvPr/>
        </p:nvGraphicFramePr>
        <p:xfrm>
          <a:off x="1000100" y="1928802"/>
          <a:ext cx="7215239" cy="2294584"/>
        </p:xfrm>
        <a:graphic>
          <a:graphicData uri="http://schemas.openxmlformats.org/drawingml/2006/table">
            <a:tbl>
              <a:tblPr/>
              <a:tblGrid>
                <a:gridCol w="659432"/>
                <a:gridCol w="2762698"/>
                <a:gridCol w="737244"/>
                <a:gridCol w="925091"/>
                <a:gridCol w="1033555"/>
                <a:gridCol w="1097219"/>
              </a:tblGrid>
              <a:tr h="174892">
                <a:tc gridSpan="6">
                  <a:txBody>
                    <a:bodyPr/>
                    <a:lstStyle/>
                    <a:p>
                      <a:pPr>
                        <a:lnSpc>
                          <a:spcPct val="115000"/>
                        </a:lnSpc>
                        <a:spcAft>
                          <a:spcPts val="0"/>
                        </a:spcAft>
                      </a:pPr>
                      <a:r>
                        <a:rPr lang="es-EC" sz="800">
                          <a:solidFill>
                            <a:srgbClr val="000000"/>
                          </a:solidFill>
                          <a:latin typeface="Calibri"/>
                          <a:ea typeface="Calibri"/>
                          <a:cs typeface="Calibri"/>
                        </a:rPr>
                        <a:t>PROYECTO: DISEÑO GEOMETRICO Y GEOTÉNICO DE LA VIA QUE CONDUCE A LOS DEPÓSITOS DE MUNICION CONJUNTA DE LAS FF.AA</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3862">
                <a:tc gridSpan="2">
                  <a:txBody>
                    <a:bodyPr/>
                    <a:lstStyle/>
                    <a:p>
                      <a:pPr>
                        <a:lnSpc>
                          <a:spcPct val="115000"/>
                        </a:lnSpc>
                        <a:spcAft>
                          <a:spcPts val="0"/>
                        </a:spcAft>
                      </a:pPr>
                      <a:r>
                        <a:rPr lang="es-EC" sz="800">
                          <a:solidFill>
                            <a:srgbClr val="000000"/>
                          </a:solidFill>
                          <a:latin typeface="Calibri"/>
                          <a:ea typeface="Calibri"/>
                          <a:cs typeface="Calibri"/>
                        </a:rPr>
                        <a:t>ELABORADO POR: CAPT . JAVIER URBINA LL</a:t>
                      </a:r>
                      <a:endParaRPr lang="es-EC" sz="11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hMerge="1">
                  <a:txBody>
                    <a:bodyPr/>
                    <a:lstStyle/>
                    <a:p>
                      <a:endParaRPr lang="es-EC"/>
                    </a:p>
                  </a:txBody>
                  <a:tcPr/>
                </a:tc>
                <a:tc>
                  <a:txBody>
                    <a:bodyPr/>
                    <a:lstStyle/>
                    <a:p>
                      <a:endParaRPr lang="es-EC" sz="1200">
                        <a:solidFill>
                          <a:srgbClr val="365F91"/>
                        </a:solidFill>
                        <a:latin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endParaRPr lang="es-EC" sz="1200">
                        <a:solidFill>
                          <a:srgbClr val="365F91"/>
                        </a:solidFill>
                        <a:latin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endParaRPr lang="es-EC" sz="1200">
                        <a:solidFill>
                          <a:srgbClr val="365F91"/>
                        </a:solidFill>
                        <a:latin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endParaRPr lang="es-EC" sz="1200">
                        <a:solidFill>
                          <a:srgbClr val="365F91"/>
                        </a:solidFill>
                        <a:latin typeface="Times New Roman"/>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223862">
                <a:tc gridSpan="2">
                  <a:txBody>
                    <a:bodyPr/>
                    <a:lstStyle/>
                    <a:p>
                      <a:pPr>
                        <a:lnSpc>
                          <a:spcPct val="115000"/>
                        </a:lnSpc>
                        <a:spcAft>
                          <a:spcPts val="0"/>
                        </a:spcAft>
                      </a:pPr>
                      <a:r>
                        <a:rPr lang="es-EC" sz="800">
                          <a:solidFill>
                            <a:srgbClr val="000000"/>
                          </a:solidFill>
                          <a:latin typeface="Calibri"/>
                          <a:ea typeface="Calibri"/>
                          <a:cs typeface="Calibri"/>
                        </a:rPr>
                        <a:t>UBICACION : BASE AEREA TAURA</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hMerge="1">
                  <a:txBody>
                    <a:bodyPr/>
                    <a:lstStyle/>
                    <a:p>
                      <a:endParaRPr lang="es-EC"/>
                    </a:p>
                  </a:txBody>
                  <a:tcPr/>
                </a:tc>
                <a:tc>
                  <a:txBody>
                    <a:bodyPr/>
                    <a:lstStyle/>
                    <a:p>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endParaRPr lang="es-EC" sz="1200">
                        <a:solidFill>
                          <a:srgbClr val="365F91"/>
                        </a:solidFill>
                        <a:latin typeface="Times New Roman"/>
                        <a:cs typeface="Times New Roman"/>
                      </a:endParaRPr>
                    </a:p>
                  </a:txBody>
                  <a:tcPr marL="68580" marR="68580" marT="0" marB="0">
                    <a:lnL>
                      <a:noFill/>
                    </a:lnL>
                    <a:lnR>
                      <a:noFill/>
                    </a:lnR>
                    <a:lnT>
                      <a:noFill/>
                    </a:lnT>
                    <a:lnB>
                      <a:noFill/>
                    </a:lnB>
                  </a:tcPr>
                </a:tc>
              </a:tr>
              <a:tr h="223862">
                <a:tc gridSpan="2">
                  <a:txBody>
                    <a:bodyPr/>
                    <a:lstStyle/>
                    <a:p>
                      <a:pPr>
                        <a:lnSpc>
                          <a:spcPct val="115000"/>
                        </a:lnSpc>
                        <a:spcAft>
                          <a:spcPts val="0"/>
                        </a:spcAft>
                      </a:pPr>
                      <a:r>
                        <a:rPr lang="es-EC" sz="800">
                          <a:solidFill>
                            <a:srgbClr val="000000"/>
                          </a:solidFill>
                          <a:latin typeface="Calibri"/>
                          <a:ea typeface="Calibri"/>
                          <a:cs typeface="Calibri"/>
                        </a:rPr>
                        <a:t>FECHA :29/Noviembre/2013</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hMerge="1">
                  <a:txBody>
                    <a:bodyPr/>
                    <a:lstStyle/>
                    <a:p>
                      <a:endParaRPr lang="es-EC"/>
                    </a:p>
                  </a:txBody>
                  <a:tcPr/>
                </a:tc>
                <a:tc>
                  <a:txBody>
                    <a:bodyPr/>
                    <a:lstStyle/>
                    <a:p>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c>
                  <a:txBody>
                    <a:bodyPr/>
                    <a:lstStyle/>
                    <a:p>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c>
                  <a:txBody>
                    <a:bodyPr/>
                    <a:lstStyle/>
                    <a:p>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c>
                  <a:txBody>
                    <a:bodyPr/>
                    <a:lstStyle/>
                    <a:p>
                      <a:endParaRPr lang="es-EC" sz="1200">
                        <a:solidFill>
                          <a:srgbClr val="365F91"/>
                        </a:solidFill>
                        <a:latin typeface="Times New Roman"/>
                        <a:cs typeface="Times New Roman"/>
                      </a:endParaRPr>
                    </a:p>
                  </a:txBody>
                  <a:tcPr marL="68580" marR="68580" marT="0" marB="0">
                    <a:lnL>
                      <a:noFill/>
                    </a:lnL>
                    <a:lnR>
                      <a:noFill/>
                    </a:lnR>
                    <a:lnT>
                      <a:noFill/>
                    </a:lnT>
                    <a:lnB>
                      <a:noFill/>
                    </a:lnB>
                    <a:solidFill>
                      <a:srgbClr val="D3DFEE"/>
                    </a:solidFill>
                  </a:tcPr>
                </a:tc>
              </a:tr>
              <a:tr h="223862">
                <a:tc>
                  <a:txBody>
                    <a:bodyPr/>
                    <a:lstStyle/>
                    <a:p>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endParaRPr lang="es-EC" sz="1200">
                        <a:solidFill>
                          <a:srgbClr val="365F91"/>
                        </a:solidFill>
                        <a:latin typeface="Times New Roman"/>
                        <a:cs typeface="Times New Roman"/>
                      </a:endParaRPr>
                    </a:p>
                  </a:txBody>
                  <a:tcPr marL="68580" marR="68580" marT="0" marB="0">
                    <a:lnL>
                      <a:noFill/>
                    </a:lnL>
                    <a:lnR>
                      <a:noFill/>
                    </a:lnR>
                    <a:lnT>
                      <a:noFill/>
                    </a:lnT>
                    <a:lnB>
                      <a:noFill/>
                    </a:lnB>
                  </a:tcPr>
                </a:tc>
                <a:tc>
                  <a:txBody>
                    <a:bodyPr/>
                    <a:lstStyle/>
                    <a:p>
                      <a:endParaRPr lang="es-EC" sz="1200">
                        <a:solidFill>
                          <a:srgbClr val="365F91"/>
                        </a:solidFill>
                        <a:latin typeface="Times New Roman"/>
                        <a:cs typeface="Times New Roman"/>
                      </a:endParaRPr>
                    </a:p>
                  </a:txBody>
                  <a:tcPr marL="68580" marR="68580" marT="0" marB="0">
                    <a:lnL>
                      <a:noFill/>
                    </a:lnL>
                    <a:lnR>
                      <a:noFill/>
                    </a:lnR>
                    <a:lnT>
                      <a:noFill/>
                    </a:lnT>
                    <a:lnB>
                      <a:noFill/>
                    </a:lnB>
                  </a:tcPr>
                </a:tc>
              </a:tr>
              <a:tr h="174892">
                <a:tc gridSpan="2">
                  <a:txBody>
                    <a:bodyPr/>
                    <a:lstStyle/>
                    <a:p>
                      <a:pPr algn="ctr">
                        <a:lnSpc>
                          <a:spcPct val="115000"/>
                        </a:lnSpc>
                        <a:spcAft>
                          <a:spcPts val="0"/>
                        </a:spcAft>
                      </a:pPr>
                      <a:r>
                        <a:rPr lang="es-EC" sz="800" b="1">
                          <a:solidFill>
                            <a:srgbClr val="000000"/>
                          </a:solidFill>
                          <a:latin typeface="Calibri"/>
                          <a:ea typeface="Calibri"/>
                          <a:cs typeface="Calibri"/>
                        </a:rPr>
                        <a:t>DESCRIPCION DE RUBROS PAVIMENTO RÍGIDO</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hMerge="1">
                  <a:txBody>
                    <a:bodyPr/>
                    <a:lstStyle/>
                    <a:p>
                      <a:endParaRPr lang="es-EC"/>
                    </a:p>
                  </a:txBody>
                  <a:tcPr/>
                </a:tc>
                <a:tc>
                  <a:txBody>
                    <a:bodyPr/>
                    <a:lstStyle/>
                    <a:p>
                      <a:pPr algn="ctr">
                        <a:lnSpc>
                          <a:spcPct val="115000"/>
                        </a:lnSpc>
                        <a:spcAft>
                          <a:spcPts val="0"/>
                        </a:spcAft>
                      </a:pPr>
                      <a:r>
                        <a:rPr lang="es-EC" sz="800" b="1">
                          <a:solidFill>
                            <a:srgbClr val="000000"/>
                          </a:solidFill>
                          <a:latin typeface="Calibri"/>
                          <a:ea typeface="Calibri"/>
                          <a:cs typeface="Calibri"/>
                        </a:rPr>
                        <a:t>UNIDAD</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800" b="1">
                          <a:solidFill>
                            <a:srgbClr val="000000"/>
                          </a:solidFill>
                          <a:latin typeface="Calibri"/>
                          <a:ea typeface="Calibri"/>
                          <a:cs typeface="Calibri"/>
                        </a:rPr>
                        <a:t>CANTIDAD</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800" b="1">
                          <a:solidFill>
                            <a:srgbClr val="000000"/>
                          </a:solidFill>
                          <a:latin typeface="Calibri"/>
                          <a:ea typeface="Calibri"/>
                          <a:cs typeface="Calibri"/>
                        </a:rPr>
                        <a:t>P.UNITARIO</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800" b="1">
                          <a:solidFill>
                            <a:srgbClr val="000000"/>
                          </a:solidFill>
                          <a:latin typeface="Calibri"/>
                          <a:ea typeface="Calibri"/>
                          <a:cs typeface="Calibri"/>
                        </a:rPr>
                        <a:t>TOTAL</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174892">
                <a:tc>
                  <a:txBody>
                    <a:bodyPr/>
                    <a:lstStyle/>
                    <a:p>
                      <a:pPr>
                        <a:lnSpc>
                          <a:spcPct val="115000"/>
                        </a:lnSpc>
                        <a:spcAft>
                          <a:spcPts val="0"/>
                        </a:spcAft>
                      </a:pPr>
                      <a:r>
                        <a:rPr lang="es-EC" sz="800" b="1">
                          <a:solidFill>
                            <a:srgbClr val="000000"/>
                          </a:solidFill>
                          <a:latin typeface="Calibri"/>
                          <a:ea typeface="Calibri"/>
                          <a:cs typeface="Calibri"/>
                        </a:rPr>
                        <a:t>500004</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C" sz="800">
                          <a:solidFill>
                            <a:srgbClr val="000000"/>
                          </a:solidFill>
                          <a:latin typeface="Calibri"/>
                          <a:ea typeface="Calibri"/>
                          <a:cs typeface="Calibri"/>
                        </a:rPr>
                        <a:t>LIMPIEZA Y DESBROCE</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Calibri"/>
                          <a:ea typeface="Calibri"/>
                          <a:cs typeface="Calibri"/>
                        </a:rPr>
                        <a:t>m2</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Calibri"/>
                          <a:ea typeface="Calibri"/>
                          <a:cs typeface="Calibri"/>
                        </a:rPr>
                        <a:t>37.083,06</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Calibri"/>
                          <a:ea typeface="Calibri"/>
                          <a:cs typeface="Calibri"/>
                        </a:rPr>
                        <a:t>1,67</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Calibri"/>
                          <a:ea typeface="Calibri"/>
                          <a:cs typeface="Calibri"/>
                        </a:rPr>
                        <a:t>61.928,71</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174892">
                <a:tc>
                  <a:txBody>
                    <a:bodyPr/>
                    <a:lstStyle/>
                    <a:p>
                      <a:pPr>
                        <a:lnSpc>
                          <a:spcPct val="115000"/>
                        </a:lnSpc>
                        <a:spcAft>
                          <a:spcPts val="0"/>
                        </a:spcAft>
                      </a:pPr>
                      <a:r>
                        <a:rPr lang="es-EC" sz="800" b="1">
                          <a:solidFill>
                            <a:srgbClr val="000000"/>
                          </a:solidFill>
                          <a:latin typeface="Calibri"/>
                          <a:ea typeface="Calibri"/>
                          <a:cs typeface="Calibri"/>
                        </a:rPr>
                        <a:t>506236</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es-EC" sz="800">
                          <a:solidFill>
                            <a:srgbClr val="000000"/>
                          </a:solidFill>
                          <a:latin typeface="Calibri"/>
                          <a:ea typeface="Calibri"/>
                          <a:cs typeface="Calibri"/>
                        </a:rPr>
                        <a:t>MEJORAMIENTO DE SUELO</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Calibri"/>
                          <a:ea typeface="Calibri"/>
                          <a:cs typeface="Calibri"/>
                        </a:rPr>
                        <a:t>m3</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Calibri"/>
                          <a:ea typeface="Calibri"/>
                          <a:cs typeface="Calibri"/>
                        </a:rPr>
                        <a:t>55.624,59</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Calibri"/>
                          <a:ea typeface="Calibri"/>
                          <a:cs typeface="Calibri"/>
                        </a:rPr>
                        <a:t>15,49</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Calibri"/>
                          <a:ea typeface="Calibri"/>
                          <a:cs typeface="Calibri"/>
                        </a:rPr>
                        <a:t>861.624,90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174892">
                <a:tc>
                  <a:txBody>
                    <a:bodyPr/>
                    <a:lstStyle/>
                    <a:p>
                      <a:pPr>
                        <a:lnSpc>
                          <a:spcPct val="115000"/>
                        </a:lnSpc>
                        <a:spcAft>
                          <a:spcPts val="0"/>
                        </a:spcAft>
                      </a:pPr>
                      <a:r>
                        <a:rPr lang="es-EC" sz="800" b="1">
                          <a:solidFill>
                            <a:srgbClr val="000000"/>
                          </a:solidFill>
                          <a:latin typeface="Calibri"/>
                          <a:ea typeface="Calibri"/>
                          <a:cs typeface="Calibri"/>
                        </a:rPr>
                        <a:t>500348</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C" sz="800">
                          <a:solidFill>
                            <a:srgbClr val="000000"/>
                          </a:solidFill>
                          <a:latin typeface="Calibri"/>
                          <a:ea typeface="Calibri"/>
                          <a:cs typeface="Calibri"/>
                        </a:rPr>
                        <a:t>BASE CLASE 1 e=40cm</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Calibri"/>
                          <a:ea typeface="Calibri"/>
                          <a:cs typeface="Calibri"/>
                        </a:rPr>
                        <a:t>m3</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Calibri"/>
                          <a:ea typeface="Calibri"/>
                          <a:cs typeface="Calibri"/>
                        </a:rPr>
                        <a:t>22.249,84</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Calibri"/>
                          <a:ea typeface="Calibri"/>
                          <a:cs typeface="Calibri"/>
                        </a:rPr>
                        <a:t>19,81</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Calibri"/>
                          <a:ea typeface="Calibri"/>
                          <a:cs typeface="Calibri"/>
                        </a:rPr>
                        <a:t>440.769,33</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174892">
                <a:tc>
                  <a:txBody>
                    <a:bodyPr/>
                    <a:lstStyle/>
                    <a:p>
                      <a:pPr>
                        <a:lnSpc>
                          <a:spcPct val="115000"/>
                        </a:lnSpc>
                        <a:spcAft>
                          <a:spcPts val="0"/>
                        </a:spcAft>
                      </a:pPr>
                      <a:r>
                        <a:rPr lang="es-EC" sz="800" b="1">
                          <a:solidFill>
                            <a:srgbClr val="000000"/>
                          </a:solidFill>
                          <a:latin typeface="Calibri"/>
                          <a:ea typeface="Calibri"/>
                          <a:cs typeface="Calibri"/>
                        </a:rPr>
                        <a:t>500266</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nSpc>
                          <a:spcPct val="115000"/>
                        </a:lnSpc>
                        <a:spcAft>
                          <a:spcPts val="0"/>
                        </a:spcAft>
                      </a:pPr>
                      <a:r>
                        <a:rPr lang="es-EC" sz="800">
                          <a:solidFill>
                            <a:srgbClr val="000000"/>
                          </a:solidFill>
                          <a:latin typeface="Calibri"/>
                          <a:ea typeface="Calibri"/>
                          <a:cs typeface="Calibri"/>
                        </a:rPr>
                        <a:t>PAVIMENTO RIGUIDO 320 Kg/cm2</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Calibri"/>
                          <a:ea typeface="Calibri"/>
                          <a:cs typeface="Calibri"/>
                        </a:rPr>
                        <a:t>m2</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Calibri"/>
                          <a:ea typeface="Calibri"/>
                          <a:cs typeface="Calibri"/>
                        </a:rPr>
                        <a:t>16.687,38</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Calibri"/>
                          <a:ea typeface="Calibri"/>
                          <a:cs typeface="Calibri"/>
                        </a:rPr>
                        <a:t>236,41</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ctr">
                        <a:lnSpc>
                          <a:spcPct val="115000"/>
                        </a:lnSpc>
                        <a:spcAft>
                          <a:spcPts val="0"/>
                        </a:spcAft>
                      </a:pPr>
                      <a:r>
                        <a:rPr lang="es-EC" sz="800">
                          <a:solidFill>
                            <a:srgbClr val="000000"/>
                          </a:solidFill>
                          <a:latin typeface="Calibri"/>
                          <a:ea typeface="Calibri"/>
                          <a:cs typeface="Calibri"/>
                        </a:rPr>
                        <a:t>3.945.062,80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174892">
                <a:tc>
                  <a:txBody>
                    <a:bodyPr/>
                    <a:lstStyle/>
                    <a:p>
                      <a:pPr>
                        <a:lnSpc>
                          <a:spcPct val="115000"/>
                        </a:lnSpc>
                        <a:spcAft>
                          <a:spcPts val="0"/>
                        </a:spcAft>
                      </a:pPr>
                      <a:r>
                        <a:rPr lang="es-EC" sz="800" b="1">
                          <a:solidFill>
                            <a:srgbClr val="000000"/>
                          </a:solidFill>
                          <a:latin typeface="Calibri"/>
                          <a:ea typeface="Calibri"/>
                          <a:cs typeface="Calibri"/>
                        </a:rPr>
                        <a:t>513983</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EC" sz="800">
                          <a:solidFill>
                            <a:srgbClr val="000000"/>
                          </a:solidFill>
                          <a:latin typeface="Calibri"/>
                          <a:ea typeface="Calibri"/>
                          <a:cs typeface="Calibri"/>
                        </a:rPr>
                        <a:t>CONECTORES DE CORTE d=1 1/2"</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Calibri"/>
                          <a:ea typeface="Calibri"/>
                          <a:cs typeface="Calibri"/>
                        </a:rPr>
                        <a:t>u</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Calibri"/>
                          <a:ea typeface="Calibri"/>
                          <a:cs typeface="Calibri"/>
                        </a:rPr>
                        <a:t>20.601,70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Calibri"/>
                          <a:ea typeface="Calibri"/>
                          <a:cs typeface="Calibri"/>
                        </a:rPr>
                        <a:t>1,20</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800">
                          <a:solidFill>
                            <a:srgbClr val="000000"/>
                          </a:solidFill>
                          <a:latin typeface="Calibri"/>
                          <a:ea typeface="Calibri"/>
                          <a:cs typeface="Calibri"/>
                        </a:rPr>
                        <a:t>24.722,04</a:t>
                      </a:r>
                      <a:endParaRPr lang="es-EC" sz="1100">
                        <a:solidFill>
                          <a:srgbClr val="365F91"/>
                        </a:solidFill>
                        <a:latin typeface="Calibri"/>
                        <a:ea typeface="Calibri"/>
                        <a:cs typeface="Times New Roman"/>
                      </a:endParaRPr>
                    </a:p>
                  </a:txBody>
                  <a:tcPr marL="68580" marR="68580" marT="0" marB="0">
                    <a:lnL>
                      <a:noFill/>
                    </a:lnL>
                    <a:lnR>
                      <a:noFill/>
                    </a:lnR>
                    <a:lnT>
                      <a:noFill/>
                    </a:lnT>
                    <a:lnB>
                      <a:noFill/>
                    </a:lnB>
                  </a:tcPr>
                </a:tc>
              </a:tr>
              <a:tr h="174892">
                <a:tc gridSpan="5">
                  <a:txBody>
                    <a:bodyPr/>
                    <a:lstStyle/>
                    <a:p>
                      <a:pPr algn="ctr">
                        <a:lnSpc>
                          <a:spcPct val="115000"/>
                        </a:lnSpc>
                        <a:spcAft>
                          <a:spcPts val="0"/>
                        </a:spcAft>
                      </a:pPr>
                      <a:r>
                        <a:rPr lang="es-EC" sz="800" b="1">
                          <a:solidFill>
                            <a:srgbClr val="000000"/>
                          </a:solidFill>
                          <a:latin typeface="Calibri"/>
                          <a:ea typeface="Calibri"/>
                          <a:cs typeface="Calibri"/>
                        </a:rPr>
                        <a:t>TOTAL COSTO PAVIMENTO RIGIDO</a:t>
                      </a:r>
                      <a:endParaRPr lang="es-EC" sz="11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a:lnSpc>
                          <a:spcPct val="115000"/>
                        </a:lnSpc>
                        <a:spcAft>
                          <a:spcPts val="0"/>
                        </a:spcAft>
                      </a:pPr>
                      <a:r>
                        <a:rPr lang="es-EC" sz="800" b="1" dirty="0">
                          <a:solidFill>
                            <a:srgbClr val="000000"/>
                          </a:solidFill>
                          <a:latin typeface="Calibri"/>
                          <a:ea typeface="Calibri"/>
                          <a:cs typeface="Calibri"/>
                        </a:rPr>
                        <a:t>5.334.107,78</a:t>
                      </a:r>
                      <a:endParaRPr lang="es-EC" sz="1100" dirty="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pic>
        <p:nvPicPr>
          <p:cNvPr id="230401" name="Picture 1"/>
          <p:cNvPicPr>
            <a:picLocks noChangeAspect="1" noChangeArrowheads="1"/>
          </p:cNvPicPr>
          <p:nvPr/>
        </p:nvPicPr>
        <p:blipFill>
          <a:blip r:embed="rId2"/>
          <a:srcRect/>
          <a:stretch>
            <a:fillRect/>
          </a:stretch>
        </p:blipFill>
        <p:spPr bwMode="auto">
          <a:xfrm>
            <a:off x="2643174" y="4500570"/>
            <a:ext cx="3333750" cy="15335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3568" y="908720"/>
            <a:ext cx="4896544" cy="400110"/>
          </a:xfrm>
          <a:prstGeom prst="rect">
            <a:avLst/>
          </a:prstGeom>
          <a:noFill/>
        </p:spPr>
        <p:txBody>
          <a:bodyPr wrap="square" rtlCol="0">
            <a:spAutoFit/>
          </a:bodyPr>
          <a:lstStyle/>
          <a:p>
            <a:r>
              <a:rPr lang="es-EC" sz="2000" b="1" dirty="0" smtClean="0">
                <a:solidFill>
                  <a:srgbClr val="C00000"/>
                </a:solidFill>
              </a:rPr>
              <a:t>Conclusiones</a:t>
            </a:r>
            <a:endParaRPr lang="es-EC" sz="2000" b="1" dirty="0">
              <a:solidFill>
                <a:srgbClr val="C00000"/>
              </a:solidFill>
            </a:endParaRPr>
          </a:p>
        </p:txBody>
      </p:sp>
      <p:sp>
        <p:nvSpPr>
          <p:cNvPr id="5" name="4 CuadroTexto"/>
          <p:cNvSpPr txBox="1"/>
          <p:nvPr/>
        </p:nvSpPr>
        <p:spPr>
          <a:xfrm>
            <a:off x="683568" y="1484784"/>
            <a:ext cx="7608316" cy="4524315"/>
          </a:xfrm>
          <a:prstGeom prst="rect">
            <a:avLst/>
          </a:prstGeom>
          <a:noFill/>
        </p:spPr>
        <p:txBody>
          <a:bodyPr wrap="square" rtlCol="0">
            <a:spAutoFit/>
          </a:bodyPr>
          <a:lstStyle/>
          <a:p>
            <a:pPr marL="285750" lvl="0" indent="-285750" algn="just">
              <a:buFont typeface="Wingdings" pitchFamily="2" charset="2"/>
              <a:buChar char="ü"/>
            </a:pPr>
            <a:r>
              <a:rPr lang="es-EC" sz="3200" dirty="0" smtClean="0"/>
              <a:t>A pesar de que el presupuesto de construcción excede en un 70 % del pavimento flexible,  se debe tomar en cuenta que los costos que se elevan al momento de construcción se recompensan con los mantenimientos ya que la vida útil del pavimento rígido es mucho mayor.</a:t>
            </a:r>
            <a:endParaRPr lang="es-EC" sz="3200" dirty="0"/>
          </a:p>
        </p:txBody>
      </p:sp>
      <p:sp>
        <p:nvSpPr>
          <p:cNvPr id="8" name="1 Título"/>
          <p:cNvSpPr txBox="1">
            <a:spLocks/>
          </p:cNvSpPr>
          <p:nvPr/>
        </p:nvSpPr>
        <p:spPr>
          <a:xfrm>
            <a:off x="5286380" y="0"/>
            <a:ext cx="2277466" cy="50004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Conclusiones</a:t>
            </a:r>
            <a:endParaRPr lang="es-EC" sz="2500" dirty="0">
              <a:solidFill>
                <a:schemeClr val="bg1"/>
              </a:solidFill>
            </a:endParaRPr>
          </a:p>
        </p:txBody>
      </p:sp>
    </p:spTree>
    <p:extLst>
      <p:ext uri="{BB962C8B-B14F-4D97-AF65-F5344CB8AC3E}">
        <p14:creationId xmlns="" xmlns:p14="http://schemas.microsoft.com/office/powerpoint/2010/main" val="359759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1043608" y="1268760"/>
            <a:ext cx="6912768" cy="10441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Wingdings" pitchFamily="2" charset="2"/>
              <a:buChar char="ü"/>
            </a:pPr>
            <a:r>
              <a:rPr lang="es-EC" sz="3600" dirty="0" smtClean="0"/>
              <a:t>Se tomen en cuenta todos los parámetros considerados en la elaboración del presente documento ya que cuenta los nuevos parámetros actualizados de la Norma NEVI-12</a:t>
            </a:r>
            <a:r>
              <a:rPr lang="es-EC" sz="3600" dirty="0" smtClean="0"/>
              <a:t>.</a:t>
            </a:r>
            <a:endParaRPr lang="es-EC" sz="3600" dirty="0"/>
          </a:p>
        </p:txBody>
      </p:sp>
      <p:sp>
        <p:nvSpPr>
          <p:cNvPr id="4" name="1 Título"/>
          <p:cNvSpPr txBox="1">
            <a:spLocks/>
          </p:cNvSpPr>
          <p:nvPr/>
        </p:nvSpPr>
        <p:spPr>
          <a:xfrm>
            <a:off x="5220072" y="0"/>
            <a:ext cx="2592288" cy="476672"/>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Recomendaciones</a:t>
            </a:r>
            <a:endParaRPr lang="es-EC" sz="2500" dirty="0">
              <a:solidFill>
                <a:schemeClr val="bg1"/>
              </a:solidFill>
            </a:endParaRPr>
          </a:p>
        </p:txBody>
      </p:sp>
    </p:spTree>
    <p:extLst>
      <p:ext uri="{BB962C8B-B14F-4D97-AF65-F5344CB8AC3E}">
        <p14:creationId xmlns="" xmlns:p14="http://schemas.microsoft.com/office/powerpoint/2010/main" val="15603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7" name="Picture 3"/>
          <p:cNvPicPr>
            <a:picLocks noChangeAspect="1" noChangeArrowheads="1"/>
          </p:cNvPicPr>
          <p:nvPr/>
        </p:nvPicPr>
        <p:blipFill>
          <a:blip r:embed="rId2"/>
          <a:srcRect/>
          <a:stretch>
            <a:fillRect/>
          </a:stretch>
        </p:blipFill>
        <p:spPr bwMode="auto">
          <a:xfrm>
            <a:off x="500034" y="357166"/>
            <a:ext cx="8143932" cy="6191829"/>
          </a:xfrm>
          <a:prstGeom prst="rect">
            <a:avLst/>
          </a:prstGeom>
          <a:noFill/>
          <a:ln w="9525">
            <a:noFill/>
            <a:miter lim="800000"/>
            <a:headEnd/>
            <a:tailEnd/>
          </a:ln>
          <a:effectLst/>
        </p:spPr>
      </p:pic>
      <p:pic>
        <p:nvPicPr>
          <p:cNvPr id="231428" name="Picture 4"/>
          <p:cNvPicPr>
            <a:picLocks noChangeAspect="1" noChangeArrowheads="1"/>
          </p:cNvPicPr>
          <p:nvPr/>
        </p:nvPicPr>
        <p:blipFill>
          <a:blip r:embed="rId3"/>
          <a:srcRect/>
          <a:stretch>
            <a:fillRect/>
          </a:stretch>
        </p:blipFill>
        <p:spPr bwMode="auto">
          <a:xfrm>
            <a:off x="6072198" y="1142984"/>
            <a:ext cx="2714676" cy="1028826"/>
          </a:xfrm>
          <a:prstGeom prst="rect">
            <a:avLst/>
          </a:prstGeom>
          <a:noFill/>
          <a:ln w="9525">
            <a:noFill/>
            <a:miter lim="800000"/>
            <a:headEnd/>
            <a:tailEnd/>
          </a:ln>
          <a:effectLst/>
        </p:spPr>
      </p:pic>
      <p:pic>
        <p:nvPicPr>
          <p:cNvPr id="231429" name="Picture 5"/>
          <p:cNvPicPr>
            <a:picLocks noChangeAspect="1" noChangeArrowheads="1"/>
          </p:cNvPicPr>
          <p:nvPr/>
        </p:nvPicPr>
        <p:blipFill>
          <a:blip r:embed="rId4"/>
          <a:srcRect/>
          <a:stretch>
            <a:fillRect/>
          </a:stretch>
        </p:blipFill>
        <p:spPr bwMode="auto">
          <a:xfrm>
            <a:off x="857224" y="500042"/>
            <a:ext cx="1857388" cy="185738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3"/>
          <p:cNvPicPr>
            <a:picLocks noChangeAspect="1" noChangeArrowheads="1"/>
          </p:cNvPicPr>
          <p:nvPr/>
        </p:nvPicPr>
        <p:blipFill>
          <a:blip r:embed="rId2"/>
          <a:srcRect/>
          <a:stretch>
            <a:fillRect/>
          </a:stretch>
        </p:blipFill>
        <p:spPr bwMode="auto">
          <a:xfrm>
            <a:off x="3571868" y="4000504"/>
            <a:ext cx="2133602" cy="1500189"/>
          </a:xfrm>
          <a:prstGeom prst="rect">
            <a:avLst/>
          </a:prstGeom>
          <a:noFill/>
          <a:ln w="9525">
            <a:noFill/>
            <a:miter lim="800000"/>
            <a:headEnd/>
            <a:tailEnd/>
          </a:ln>
          <a:effectLst/>
        </p:spPr>
      </p:pic>
      <p:sp>
        <p:nvSpPr>
          <p:cNvPr id="3" name="2 Marcador de contenido"/>
          <p:cNvSpPr>
            <a:spLocks noGrp="1"/>
          </p:cNvSpPr>
          <p:nvPr>
            <p:ph idx="1"/>
          </p:nvPr>
        </p:nvSpPr>
        <p:spPr>
          <a:xfrm>
            <a:off x="611560" y="521296"/>
            <a:ext cx="3528392" cy="504055"/>
          </a:xfrm>
        </p:spPr>
        <p:txBody>
          <a:bodyPr>
            <a:normAutofit/>
          </a:bodyPr>
          <a:lstStyle/>
          <a:p>
            <a:pPr marL="0" indent="0">
              <a:buNone/>
            </a:pPr>
            <a:r>
              <a:rPr lang="es-EC" sz="2500" b="1" dirty="0" smtClean="0">
                <a:solidFill>
                  <a:srgbClr val="C00000"/>
                </a:solidFill>
              </a:rPr>
              <a:t>Objetivos Específicos:</a:t>
            </a:r>
            <a:endParaRPr lang="es-EC" sz="2500" b="1" dirty="0">
              <a:solidFill>
                <a:srgbClr val="C00000"/>
              </a:solidFill>
            </a:endParaRPr>
          </a:p>
        </p:txBody>
      </p:sp>
      <p:sp>
        <p:nvSpPr>
          <p:cNvPr id="5" name="2 Marcador de contenido"/>
          <p:cNvSpPr txBox="1">
            <a:spLocks/>
          </p:cNvSpPr>
          <p:nvPr/>
        </p:nvSpPr>
        <p:spPr>
          <a:xfrm>
            <a:off x="827583" y="1349888"/>
            <a:ext cx="7272809" cy="30078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0" indent="-457200" algn="just">
              <a:buFont typeface="+mj-lt"/>
              <a:buAutoNum type="arabicPeriod"/>
            </a:pPr>
            <a:r>
              <a:rPr lang="es-EC" sz="1900" dirty="0" smtClean="0"/>
              <a:t>Realizar el Levantamiento Topográfico del terreno donde se ejecutará el proyecto.</a:t>
            </a:r>
          </a:p>
          <a:p>
            <a:pPr marL="457200" lvl="0" indent="-457200" algn="just">
              <a:buFont typeface="+mj-lt"/>
              <a:buAutoNum type="arabicPeriod"/>
            </a:pPr>
            <a:r>
              <a:rPr lang="es-EC" sz="1900" dirty="0" smtClean="0"/>
              <a:t>Realizar el diseño horizontal y vertical.</a:t>
            </a:r>
          </a:p>
          <a:p>
            <a:pPr marL="457200" lvl="0" indent="-457200" algn="just">
              <a:buFont typeface="+mj-lt"/>
              <a:buAutoNum type="arabicPeriod"/>
            </a:pPr>
            <a:r>
              <a:rPr lang="es-EC" sz="1900" dirty="0" smtClean="0"/>
              <a:t>Realizar los estudios geotécnicos para el diseño de pavimentos.</a:t>
            </a:r>
          </a:p>
          <a:p>
            <a:pPr marL="457200" lvl="0" indent="-457200" algn="just">
              <a:buFont typeface="+mj-lt"/>
              <a:buAutoNum type="arabicPeriod"/>
            </a:pPr>
            <a:r>
              <a:rPr lang="es-EC" sz="1900" dirty="0" smtClean="0"/>
              <a:t>Realizar el diseño y recomendación sobre el pavimento a usarse.</a:t>
            </a:r>
          </a:p>
          <a:p>
            <a:pPr marL="457200" lvl="0" indent="-457200" algn="just">
              <a:buFont typeface="+mj-lt"/>
              <a:buAutoNum type="arabicPeriod"/>
            </a:pPr>
            <a:r>
              <a:rPr lang="es-EC" sz="1900" dirty="0" smtClean="0"/>
              <a:t>Realizar el presupuesto del costo referencial de la vía.</a:t>
            </a:r>
            <a:endParaRPr lang="es-EC" sz="2000" dirty="0" smtClean="0"/>
          </a:p>
        </p:txBody>
      </p:sp>
      <p:sp>
        <p:nvSpPr>
          <p:cNvPr id="8" name="1 Título"/>
          <p:cNvSpPr txBox="1">
            <a:spLocks/>
          </p:cNvSpPr>
          <p:nvPr/>
        </p:nvSpPr>
        <p:spPr>
          <a:xfrm>
            <a:off x="5292080" y="44624"/>
            <a:ext cx="2280343" cy="4766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Introducción</a:t>
            </a:r>
            <a:endParaRPr lang="es-EC" sz="2500" dirty="0">
              <a:solidFill>
                <a:schemeClr val="bg1"/>
              </a:solidFill>
            </a:endParaRPr>
          </a:p>
        </p:txBody>
      </p:sp>
      <p:pic>
        <p:nvPicPr>
          <p:cNvPr id="71681" name="Picture 1"/>
          <p:cNvPicPr>
            <a:picLocks noChangeAspect="1" noChangeArrowheads="1"/>
          </p:cNvPicPr>
          <p:nvPr/>
        </p:nvPicPr>
        <p:blipFill>
          <a:blip r:embed="rId3"/>
          <a:srcRect/>
          <a:stretch>
            <a:fillRect/>
          </a:stretch>
        </p:blipFill>
        <p:spPr bwMode="auto">
          <a:xfrm>
            <a:off x="1000100" y="4500570"/>
            <a:ext cx="2357454" cy="1866902"/>
          </a:xfrm>
          <a:prstGeom prst="rect">
            <a:avLst/>
          </a:prstGeom>
          <a:noFill/>
          <a:ln w="9525">
            <a:noFill/>
            <a:miter lim="800000"/>
            <a:headEnd/>
            <a:tailEnd/>
          </a:ln>
          <a:effectLst/>
        </p:spPr>
      </p:pic>
      <p:pic>
        <p:nvPicPr>
          <p:cNvPr id="71682" name="Picture 2"/>
          <p:cNvPicPr>
            <a:picLocks noChangeAspect="1" noChangeArrowheads="1"/>
          </p:cNvPicPr>
          <p:nvPr/>
        </p:nvPicPr>
        <p:blipFill>
          <a:blip r:embed="rId4"/>
          <a:srcRect/>
          <a:stretch>
            <a:fillRect/>
          </a:stretch>
        </p:blipFill>
        <p:spPr bwMode="auto">
          <a:xfrm>
            <a:off x="5929322" y="4357694"/>
            <a:ext cx="2486025" cy="1785950"/>
          </a:xfrm>
          <a:prstGeom prst="rect">
            <a:avLst/>
          </a:prstGeom>
          <a:noFill/>
          <a:ln w="9525">
            <a:noFill/>
            <a:miter lim="800000"/>
            <a:headEnd/>
            <a:tailEnd/>
          </a:ln>
          <a:effectLst/>
        </p:spPr>
      </p:pic>
    </p:spTree>
    <p:extLst>
      <p:ext uri="{BB962C8B-B14F-4D97-AF65-F5344CB8AC3E}">
        <p14:creationId xmlns="" xmlns:p14="http://schemas.microsoft.com/office/powerpoint/2010/main" val="8130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71480"/>
            <a:ext cx="4533084" cy="522312"/>
          </a:xfrm>
        </p:spPr>
        <p:txBody>
          <a:bodyPr>
            <a:normAutofit fontScale="90000"/>
          </a:bodyPr>
          <a:lstStyle/>
          <a:p>
            <a:r>
              <a:rPr lang="es-EC" sz="2500" b="1" dirty="0" smtClean="0">
                <a:solidFill>
                  <a:srgbClr val="C00000"/>
                </a:solidFill>
              </a:rPr>
              <a:t>CONSIDERACIONES BÁSICAS</a:t>
            </a:r>
            <a:endParaRPr lang="es-EC" sz="2500" b="1" dirty="0">
              <a:solidFill>
                <a:srgbClr val="C00000"/>
              </a:solidFill>
            </a:endParaRPr>
          </a:p>
        </p:txBody>
      </p:sp>
      <p:sp>
        <p:nvSpPr>
          <p:cNvPr id="5" name="2 Marcador de contenido"/>
          <p:cNvSpPr txBox="1">
            <a:spLocks/>
          </p:cNvSpPr>
          <p:nvPr/>
        </p:nvSpPr>
        <p:spPr>
          <a:xfrm>
            <a:off x="899592" y="1729097"/>
            <a:ext cx="7272808" cy="4757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Wingdings" pitchFamily="2" charset="2"/>
              <a:buChar char="ü"/>
            </a:pPr>
            <a:r>
              <a:rPr lang="es-EC" sz="1800" dirty="0" smtClean="0"/>
              <a:t>En todo proyecto de ingeniería es el punto de partida.</a:t>
            </a:r>
          </a:p>
        </p:txBody>
      </p:sp>
      <p:sp>
        <p:nvSpPr>
          <p:cNvPr id="12" name="1 Título"/>
          <p:cNvSpPr txBox="1">
            <a:spLocks/>
          </p:cNvSpPr>
          <p:nvPr/>
        </p:nvSpPr>
        <p:spPr>
          <a:xfrm>
            <a:off x="5292080" y="44624"/>
            <a:ext cx="2592288" cy="47667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500" b="1" dirty="0" smtClean="0">
                <a:solidFill>
                  <a:schemeClr val="bg1"/>
                </a:solidFill>
              </a:rPr>
              <a:t>TOPOGRAFÍA</a:t>
            </a:r>
            <a:endParaRPr lang="es-EC" sz="2500" dirty="0">
              <a:solidFill>
                <a:schemeClr val="bg1"/>
              </a:solidFill>
            </a:endParaRPr>
          </a:p>
        </p:txBody>
      </p:sp>
      <p:sp>
        <p:nvSpPr>
          <p:cNvPr id="13" name="2 Marcador de contenido"/>
          <p:cNvSpPr txBox="1">
            <a:spLocks/>
          </p:cNvSpPr>
          <p:nvPr/>
        </p:nvSpPr>
        <p:spPr>
          <a:xfrm>
            <a:off x="857224" y="2238853"/>
            <a:ext cx="7272808" cy="4757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Wingdings" pitchFamily="2" charset="2"/>
              <a:buChar char="ü"/>
            </a:pPr>
            <a:r>
              <a:rPr lang="es-EC" sz="1800" dirty="0" smtClean="0"/>
              <a:t>La metodología  a usarse depende de varios factores :</a:t>
            </a:r>
          </a:p>
        </p:txBody>
      </p:sp>
      <p:sp>
        <p:nvSpPr>
          <p:cNvPr id="14" name="2 Marcador de contenido"/>
          <p:cNvSpPr txBox="1">
            <a:spLocks/>
          </p:cNvSpPr>
          <p:nvPr/>
        </p:nvSpPr>
        <p:spPr>
          <a:xfrm>
            <a:off x="1728348" y="2810357"/>
            <a:ext cx="2057834" cy="4757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Wingdings" pitchFamily="2" charset="2"/>
              <a:buChar char="v"/>
            </a:pPr>
            <a:r>
              <a:rPr lang="es-EC" sz="1800" dirty="0" smtClean="0"/>
              <a:t>Vegetación.</a:t>
            </a:r>
          </a:p>
        </p:txBody>
      </p:sp>
      <p:sp>
        <p:nvSpPr>
          <p:cNvPr id="15" name="2 Marcador de contenido"/>
          <p:cNvSpPr txBox="1">
            <a:spLocks/>
          </p:cNvSpPr>
          <p:nvPr/>
        </p:nvSpPr>
        <p:spPr>
          <a:xfrm>
            <a:off x="1714480" y="3167547"/>
            <a:ext cx="2057834" cy="4757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Wingdings" pitchFamily="2" charset="2"/>
              <a:buChar char="v"/>
            </a:pPr>
            <a:r>
              <a:rPr lang="es-EC" sz="1800" dirty="0" smtClean="0"/>
              <a:t>Clima.</a:t>
            </a:r>
          </a:p>
        </p:txBody>
      </p:sp>
      <p:sp>
        <p:nvSpPr>
          <p:cNvPr id="16" name="2 Marcador de contenido"/>
          <p:cNvSpPr txBox="1">
            <a:spLocks/>
          </p:cNvSpPr>
          <p:nvPr/>
        </p:nvSpPr>
        <p:spPr>
          <a:xfrm>
            <a:off x="1728348" y="3571876"/>
            <a:ext cx="3772346" cy="4757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Wingdings" pitchFamily="2" charset="2"/>
              <a:buChar char="v"/>
            </a:pPr>
            <a:r>
              <a:rPr lang="es-EC" sz="1800" dirty="0" smtClean="0"/>
              <a:t>Accesibilidad a la zona.</a:t>
            </a:r>
          </a:p>
        </p:txBody>
      </p:sp>
      <p:sp>
        <p:nvSpPr>
          <p:cNvPr id="17" name="2 Marcador de contenido"/>
          <p:cNvSpPr txBox="1">
            <a:spLocks/>
          </p:cNvSpPr>
          <p:nvPr/>
        </p:nvSpPr>
        <p:spPr>
          <a:xfrm>
            <a:off x="1714480" y="4024803"/>
            <a:ext cx="3772346" cy="4757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Font typeface="Wingdings" pitchFamily="2" charset="2"/>
              <a:buChar char="v"/>
            </a:pPr>
            <a:r>
              <a:rPr lang="es-EC" sz="1800" dirty="0" smtClean="0"/>
              <a:t>Plazo de ejecución.</a:t>
            </a:r>
          </a:p>
        </p:txBody>
      </p:sp>
      <p:pic>
        <p:nvPicPr>
          <p:cNvPr id="70657" name="Picture 1"/>
          <p:cNvPicPr>
            <a:picLocks noChangeAspect="1" noChangeArrowheads="1"/>
          </p:cNvPicPr>
          <p:nvPr/>
        </p:nvPicPr>
        <p:blipFill>
          <a:blip r:embed="rId2"/>
          <a:srcRect/>
          <a:stretch>
            <a:fillRect/>
          </a:stretch>
        </p:blipFill>
        <p:spPr bwMode="auto">
          <a:xfrm>
            <a:off x="2285984" y="4786322"/>
            <a:ext cx="2286016" cy="1618191"/>
          </a:xfrm>
          <a:prstGeom prst="rect">
            <a:avLst/>
          </a:prstGeom>
          <a:noFill/>
          <a:ln w="9525">
            <a:noFill/>
            <a:miter lim="800000"/>
            <a:headEnd/>
            <a:tailEnd/>
          </a:ln>
          <a:effectLst/>
        </p:spPr>
      </p:pic>
      <p:pic>
        <p:nvPicPr>
          <p:cNvPr id="70658" name="Picture 2"/>
          <p:cNvPicPr>
            <a:picLocks noChangeAspect="1" noChangeArrowheads="1"/>
          </p:cNvPicPr>
          <p:nvPr/>
        </p:nvPicPr>
        <p:blipFill>
          <a:blip r:embed="rId3"/>
          <a:srcRect/>
          <a:stretch>
            <a:fillRect/>
          </a:stretch>
        </p:blipFill>
        <p:spPr bwMode="auto">
          <a:xfrm>
            <a:off x="5715008" y="2928934"/>
            <a:ext cx="2366510" cy="1714512"/>
          </a:xfrm>
          <a:prstGeom prst="rect">
            <a:avLst/>
          </a:prstGeom>
          <a:noFill/>
          <a:ln w="9525">
            <a:noFill/>
            <a:miter lim="800000"/>
            <a:headEnd/>
            <a:tailEnd/>
          </a:ln>
          <a:effectLst/>
        </p:spPr>
      </p:pic>
      <p:pic>
        <p:nvPicPr>
          <p:cNvPr id="70659" name="Picture 3"/>
          <p:cNvPicPr>
            <a:picLocks noChangeAspect="1" noChangeArrowheads="1"/>
          </p:cNvPicPr>
          <p:nvPr/>
        </p:nvPicPr>
        <p:blipFill>
          <a:blip r:embed="rId4"/>
          <a:srcRect/>
          <a:stretch>
            <a:fillRect/>
          </a:stretch>
        </p:blipFill>
        <p:spPr bwMode="auto">
          <a:xfrm>
            <a:off x="4429124" y="3929066"/>
            <a:ext cx="2643206" cy="2126811"/>
          </a:xfrm>
          <a:prstGeom prst="rect">
            <a:avLst/>
          </a:prstGeom>
          <a:noFill/>
          <a:ln w="9525">
            <a:noFill/>
            <a:miter lim="800000"/>
            <a:headEnd/>
            <a:tailEnd/>
          </a:ln>
          <a:effectLst/>
        </p:spPr>
      </p:pic>
    </p:spTree>
    <p:extLst>
      <p:ext uri="{BB962C8B-B14F-4D97-AF65-F5344CB8AC3E}">
        <p14:creationId xmlns="" xmlns:p14="http://schemas.microsoft.com/office/powerpoint/2010/main" val="355862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par>
                          <p:cTn id="19" fill="hold">
                            <p:stCondLst>
                              <p:cond delay="2000"/>
                            </p:stCondLst>
                            <p:childTnLst>
                              <p:par>
                                <p:cTn id="20" presetID="16" presetClass="entr" presetSubtype="21"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par>
                          <p:cTn id="23" fill="hold">
                            <p:stCondLst>
                              <p:cond delay="2500"/>
                            </p:stCondLst>
                            <p:childTnLst>
                              <p:par>
                                <p:cTn id="24" presetID="16" presetClass="entr" presetSubtype="2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par>
                          <p:cTn id="27" fill="hold">
                            <p:stCondLst>
                              <p:cond delay="3000"/>
                            </p:stCondLst>
                            <p:childTnLst>
                              <p:par>
                                <p:cTn id="28" presetID="16" presetClass="entr" presetSubtype="2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par>
                          <p:cTn id="31" fill="hold">
                            <p:stCondLst>
                              <p:cond delay="3500"/>
                            </p:stCondLst>
                            <p:childTnLst>
                              <p:par>
                                <p:cTn id="32" presetID="16" presetClass="entr" presetSubtype="21"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3" grpId="0"/>
      <p:bldP spid="14" grpId="0"/>
      <p:bldP spid="15" grpId="0"/>
      <p:bldP spid="16" grpId="0"/>
      <p:bldP spid="1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Boticario">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7410</TotalTime>
  <Words>3935</Words>
  <Application>Microsoft Office PowerPoint</Application>
  <PresentationFormat>Presentación en pantalla (4:3)</PresentationFormat>
  <Paragraphs>1442</Paragraphs>
  <Slides>76</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76</vt:i4>
      </vt:variant>
    </vt:vector>
  </HeadingPairs>
  <TitlesOfParts>
    <vt:vector size="78" baseType="lpstr">
      <vt:lpstr>Austin</vt:lpstr>
      <vt:lpstr>AutoCAD Drawing</vt:lpstr>
      <vt:lpstr>Diapositiva 1</vt:lpstr>
      <vt:lpstr>Diapositiva 2</vt:lpstr>
      <vt:lpstr>Diapositiva 3</vt:lpstr>
      <vt:lpstr>Antecedentes</vt:lpstr>
      <vt:lpstr>Justificación del Proyecto</vt:lpstr>
      <vt:lpstr>Justificación del Proyecto</vt:lpstr>
      <vt:lpstr>Diapositiva 7</vt:lpstr>
      <vt:lpstr>Diapositiva 8</vt:lpstr>
      <vt:lpstr>CONSIDERACIONES BÁSICAS</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CAPITULO IV</dc:title>
  <dc:creator>Francisco</dc:creator>
  <cp:lastModifiedBy>PERSONAL</cp:lastModifiedBy>
  <cp:revision>552</cp:revision>
  <dcterms:created xsi:type="dcterms:W3CDTF">2012-07-06T15:46:11Z</dcterms:created>
  <dcterms:modified xsi:type="dcterms:W3CDTF">2014-01-03T03:44:21Z</dcterms:modified>
</cp:coreProperties>
</file>