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58" r:id="rId4"/>
    <p:sldId id="276" r:id="rId5"/>
    <p:sldId id="260" r:id="rId6"/>
    <p:sldId id="261" r:id="rId7"/>
    <p:sldId id="262" r:id="rId8"/>
    <p:sldId id="263" r:id="rId9"/>
    <p:sldId id="267" r:id="rId10"/>
    <p:sldId id="277" r:id="rId11"/>
    <p:sldId id="281" r:id="rId12"/>
    <p:sldId id="282" r:id="rId13"/>
    <p:sldId id="268" r:id="rId14"/>
    <p:sldId id="269" r:id="rId15"/>
    <p:sldId id="299" r:id="rId16"/>
    <p:sldId id="294" r:id="rId17"/>
    <p:sldId id="271" r:id="rId18"/>
    <p:sldId id="270" r:id="rId19"/>
    <p:sldId id="287" r:id="rId20"/>
    <p:sldId id="292" r:id="rId21"/>
    <p:sldId id="293" r:id="rId22"/>
    <p:sldId id="300" r:id="rId23"/>
    <p:sldId id="302" r:id="rId24"/>
    <p:sldId id="303" r:id="rId25"/>
    <p:sldId id="301" r:id="rId26"/>
    <p:sldId id="295" r:id="rId27"/>
    <p:sldId id="296" r:id="rId28"/>
    <p:sldId id="297" r:id="rId29"/>
    <p:sldId id="298" r:id="rId30"/>
    <p:sldId id="284" r:id="rId31"/>
    <p:sldId id="291" r:id="rId32"/>
    <p:sldId id="272" r:id="rId33"/>
    <p:sldId id="273" r:id="rId34"/>
    <p:sldId id="286"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88E"/>
    <a:srgbClr val="000099"/>
    <a:srgbClr val="025198"/>
    <a:srgbClr val="008000"/>
    <a:srgbClr val="996633"/>
    <a:srgbClr val="422C16"/>
    <a:srgbClr val="CB35A0"/>
    <a:srgbClr val="1C1C1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94652" autoAdjust="0"/>
  </p:normalViewPr>
  <p:slideViewPr>
    <p:cSldViewPr>
      <p:cViewPr>
        <p:scale>
          <a:sx n="70" d="100"/>
          <a:sy n="70" d="100"/>
        </p:scale>
        <p:origin x="-13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4E36E-666E-4809-A91B-9274F39C0BA9}" type="doc">
      <dgm:prSet loTypeId="urn:microsoft.com/office/officeart/2005/8/layout/radial5" loCatId="cycle" qsTypeId="urn:microsoft.com/office/officeart/2005/8/quickstyle/3d3" qsCatId="3D" csTypeId="urn:microsoft.com/office/officeart/2005/8/colors/colorful3" csCatId="colorful" phldr="1"/>
      <dgm:spPr/>
      <dgm:t>
        <a:bodyPr/>
        <a:lstStyle/>
        <a:p>
          <a:endParaRPr lang="es-EC"/>
        </a:p>
      </dgm:t>
    </dgm:pt>
    <dgm:pt modelId="{3F427E69-688B-4F4B-A228-3A93BCB21961}">
      <dgm:prSet phldrT="[Texto]" custT="1"/>
      <dgm:spPr/>
      <dgm:t>
        <a:bodyPr/>
        <a:lstStyle/>
        <a:p>
          <a:r>
            <a:rPr lang="es-EC" sz="1000" dirty="0" smtClean="0">
              <a:effectLst>
                <a:outerShdw blurRad="38100" dist="38100" dir="2700000" algn="tl">
                  <a:srgbClr val="000000">
                    <a:alpha val="43137"/>
                  </a:srgbClr>
                </a:outerShdw>
              </a:effectLst>
            </a:rPr>
            <a:t>PLANTEAMIENTO DEL PROBLEMA</a:t>
          </a:r>
          <a:endParaRPr lang="es-EC" sz="1000" dirty="0">
            <a:effectLst>
              <a:outerShdw blurRad="38100" dist="38100" dir="2700000" algn="tl">
                <a:srgbClr val="000000">
                  <a:alpha val="43137"/>
                </a:srgbClr>
              </a:outerShdw>
            </a:effectLst>
          </a:endParaRPr>
        </a:p>
      </dgm:t>
    </dgm:pt>
    <dgm:pt modelId="{01EA10B2-3DB8-419E-A5FB-4B3D3847B2DF}" type="parTrans" cxnId="{DCA42CAB-093F-4523-8FAC-B823702BFB57}">
      <dgm:prSet/>
      <dgm:spPr/>
      <dgm:t>
        <a:bodyPr/>
        <a:lstStyle/>
        <a:p>
          <a:endParaRPr lang="es-EC"/>
        </a:p>
      </dgm:t>
    </dgm:pt>
    <dgm:pt modelId="{C3FFAFE4-6758-44F2-B7D0-DF920C8FBCF2}" type="sibTrans" cxnId="{DCA42CAB-093F-4523-8FAC-B823702BFB57}">
      <dgm:prSet/>
      <dgm:spPr/>
      <dgm:t>
        <a:bodyPr/>
        <a:lstStyle/>
        <a:p>
          <a:endParaRPr lang="es-EC"/>
        </a:p>
      </dgm:t>
    </dgm:pt>
    <dgm:pt modelId="{239CF793-F3DD-43AF-97CE-1F538453D74F}">
      <dgm:prSet phldrT="[Texto]"/>
      <dgm:spPr/>
      <dgm:t>
        <a:bodyPr/>
        <a:lstStyle/>
        <a:p>
          <a:r>
            <a:rPr lang="es-EC" dirty="0" smtClean="0">
              <a:solidFill>
                <a:srgbClr val="000099"/>
              </a:solidFill>
            </a:rPr>
            <a:t>Realización de Cruceros Internacionales </a:t>
          </a:r>
          <a:endParaRPr lang="es-EC" dirty="0">
            <a:solidFill>
              <a:srgbClr val="000099"/>
            </a:solidFill>
          </a:endParaRPr>
        </a:p>
      </dgm:t>
    </dgm:pt>
    <dgm:pt modelId="{8387026C-2EA7-4D7A-8ABE-D512CA5113AC}" type="parTrans" cxnId="{AD9E980B-0C58-4585-8CBE-9801F16F0921}">
      <dgm:prSet/>
      <dgm:spPr/>
      <dgm:t>
        <a:bodyPr/>
        <a:lstStyle/>
        <a:p>
          <a:endParaRPr lang="es-EC" dirty="0"/>
        </a:p>
      </dgm:t>
    </dgm:pt>
    <dgm:pt modelId="{B85A491D-DC23-485D-9651-87B3C539C380}" type="sibTrans" cxnId="{AD9E980B-0C58-4585-8CBE-9801F16F0921}">
      <dgm:prSet/>
      <dgm:spPr/>
      <dgm:t>
        <a:bodyPr/>
        <a:lstStyle/>
        <a:p>
          <a:endParaRPr lang="es-EC"/>
        </a:p>
      </dgm:t>
    </dgm:pt>
    <dgm:pt modelId="{9B018C09-2719-4266-B00C-57BC5D2F826D}">
      <dgm:prSet phldrT="[Texto]"/>
      <dgm:spPr/>
      <dgm:t>
        <a:bodyPr/>
        <a:lstStyle/>
        <a:p>
          <a:r>
            <a:rPr lang="es-EC" dirty="0" smtClean="0"/>
            <a:t>La Escuela Superior Naval y su Misión </a:t>
          </a:r>
          <a:endParaRPr lang="es-EC" dirty="0"/>
        </a:p>
      </dgm:t>
    </dgm:pt>
    <dgm:pt modelId="{88074443-0464-4F85-9636-98604FAA31D5}" type="parTrans" cxnId="{FF255740-CC8D-47D4-BEE1-162208CA3630}">
      <dgm:prSet/>
      <dgm:spPr/>
      <dgm:t>
        <a:bodyPr/>
        <a:lstStyle/>
        <a:p>
          <a:endParaRPr lang="es-EC" dirty="0"/>
        </a:p>
      </dgm:t>
    </dgm:pt>
    <dgm:pt modelId="{86AE571A-E496-43F8-A1E5-BBE0DF3C83E9}" type="sibTrans" cxnId="{FF255740-CC8D-47D4-BEE1-162208CA3630}">
      <dgm:prSet/>
      <dgm:spPr/>
      <dgm:t>
        <a:bodyPr/>
        <a:lstStyle/>
        <a:p>
          <a:endParaRPr lang="es-EC"/>
        </a:p>
      </dgm:t>
    </dgm:pt>
    <dgm:pt modelId="{9F1F0282-AF27-4DC9-B02A-6CD6D702B0BA}">
      <dgm:prSet/>
      <dgm:spPr/>
      <dgm:t>
        <a:bodyPr/>
        <a:lstStyle/>
        <a:p>
          <a:r>
            <a:rPr lang="es-EC" dirty="0" smtClean="0"/>
            <a:t>Jarcia de labor del Buque Escuela Guayas</a:t>
          </a:r>
          <a:endParaRPr lang="es-EC" dirty="0"/>
        </a:p>
      </dgm:t>
    </dgm:pt>
    <dgm:pt modelId="{12C33391-8CBA-4F5F-8F8F-D210EDC8D790}" type="parTrans" cxnId="{6D3C2FB7-2E0F-4042-B49B-FA77C7104481}">
      <dgm:prSet/>
      <dgm:spPr/>
      <dgm:t>
        <a:bodyPr/>
        <a:lstStyle/>
        <a:p>
          <a:endParaRPr lang="es-EC" dirty="0"/>
        </a:p>
      </dgm:t>
    </dgm:pt>
    <dgm:pt modelId="{5D6CAA4A-9318-4BE1-AD83-3375AEC953E2}" type="sibTrans" cxnId="{6D3C2FB7-2E0F-4042-B49B-FA77C7104481}">
      <dgm:prSet/>
      <dgm:spPr/>
      <dgm:t>
        <a:bodyPr/>
        <a:lstStyle/>
        <a:p>
          <a:endParaRPr lang="es-EC"/>
        </a:p>
      </dgm:t>
    </dgm:pt>
    <dgm:pt modelId="{7F9FBD57-492C-4CC3-82EC-237DED34C5B2}" type="pres">
      <dgm:prSet presAssocID="{0944E36E-666E-4809-A91B-9274F39C0BA9}" presName="Name0" presStyleCnt="0">
        <dgm:presLayoutVars>
          <dgm:chMax val="1"/>
          <dgm:dir/>
          <dgm:animLvl val="ctr"/>
          <dgm:resizeHandles val="exact"/>
        </dgm:presLayoutVars>
      </dgm:prSet>
      <dgm:spPr/>
      <dgm:t>
        <a:bodyPr/>
        <a:lstStyle/>
        <a:p>
          <a:endParaRPr lang="es-EC"/>
        </a:p>
      </dgm:t>
    </dgm:pt>
    <dgm:pt modelId="{FB46A83E-3B97-4D08-BC27-1E0E71BF132C}" type="pres">
      <dgm:prSet presAssocID="{3F427E69-688B-4F4B-A228-3A93BCB21961}" presName="centerShape" presStyleLbl="node0" presStyleIdx="0" presStyleCnt="1" custScaleX="129603" custScaleY="132917"/>
      <dgm:spPr/>
      <dgm:t>
        <a:bodyPr/>
        <a:lstStyle/>
        <a:p>
          <a:endParaRPr lang="es-EC"/>
        </a:p>
      </dgm:t>
    </dgm:pt>
    <dgm:pt modelId="{43CBF886-4CF2-4B03-820A-7367192F3D18}" type="pres">
      <dgm:prSet presAssocID="{8387026C-2EA7-4D7A-8ABE-D512CA5113AC}" presName="parTrans" presStyleLbl="sibTrans2D1" presStyleIdx="0" presStyleCnt="3"/>
      <dgm:spPr/>
      <dgm:t>
        <a:bodyPr/>
        <a:lstStyle/>
        <a:p>
          <a:endParaRPr lang="es-EC"/>
        </a:p>
      </dgm:t>
    </dgm:pt>
    <dgm:pt modelId="{0D8DAD9A-B66B-4716-9E09-45175E10459D}" type="pres">
      <dgm:prSet presAssocID="{8387026C-2EA7-4D7A-8ABE-D512CA5113AC}" presName="connectorText" presStyleLbl="sibTrans2D1" presStyleIdx="0" presStyleCnt="3"/>
      <dgm:spPr/>
      <dgm:t>
        <a:bodyPr/>
        <a:lstStyle/>
        <a:p>
          <a:endParaRPr lang="es-EC"/>
        </a:p>
      </dgm:t>
    </dgm:pt>
    <dgm:pt modelId="{AF4AB4FC-39CD-47B0-A1A5-DFB0AB93F081}" type="pres">
      <dgm:prSet presAssocID="{239CF793-F3DD-43AF-97CE-1F538453D74F}" presName="node" presStyleLbl="node1" presStyleIdx="0" presStyleCnt="3">
        <dgm:presLayoutVars>
          <dgm:bulletEnabled val="1"/>
        </dgm:presLayoutVars>
      </dgm:prSet>
      <dgm:spPr/>
      <dgm:t>
        <a:bodyPr/>
        <a:lstStyle/>
        <a:p>
          <a:endParaRPr lang="es-EC"/>
        </a:p>
      </dgm:t>
    </dgm:pt>
    <dgm:pt modelId="{AEB87893-61A2-40E9-8826-B90BCA51C024}" type="pres">
      <dgm:prSet presAssocID="{88074443-0464-4F85-9636-98604FAA31D5}" presName="parTrans" presStyleLbl="sibTrans2D1" presStyleIdx="1" presStyleCnt="3"/>
      <dgm:spPr/>
      <dgm:t>
        <a:bodyPr/>
        <a:lstStyle/>
        <a:p>
          <a:endParaRPr lang="es-EC"/>
        </a:p>
      </dgm:t>
    </dgm:pt>
    <dgm:pt modelId="{4E6471C1-A386-4293-B021-722D4FA1634C}" type="pres">
      <dgm:prSet presAssocID="{88074443-0464-4F85-9636-98604FAA31D5}" presName="connectorText" presStyleLbl="sibTrans2D1" presStyleIdx="1" presStyleCnt="3"/>
      <dgm:spPr/>
      <dgm:t>
        <a:bodyPr/>
        <a:lstStyle/>
        <a:p>
          <a:endParaRPr lang="es-EC"/>
        </a:p>
      </dgm:t>
    </dgm:pt>
    <dgm:pt modelId="{421C1FAB-DE75-4F92-ABE2-DDAD7E8ABE14}" type="pres">
      <dgm:prSet presAssocID="{9B018C09-2719-4266-B00C-57BC5D2F826D}" presName="node" presStyleLbl="node1" presStyleIdx="1" presStyleCnt="3">
        <dgm:presLayoutVars>
          <dgm:bulletEnabled val="1"/>
        </dgm:presLayoutVars>
      </dgm:prSet>
      <dgm:spPr/>
      <dgm:t>
        <a:bodyPr/>
        <a:lstStyle/>
        <a:p>
          <a:endParaRPr lang="es-EC"/>
        </a:p>
      </dgm:t>
    </dgm:pt>
    <dgm:pt modelId="{01285FC1-FD9E-4017-BF07-80E1DD53D62E}" type="pres">
      <dgm:prSet presAssocID="{12C33391-8CBA-4F5F-8F8F-D210EDC8D790}" presName="parTrans" presStyleLbl="sibTrans2D1" presStyleIdx="2" presStyleCnt="3"/>
      <dgm:spPr/>
      <dgm:t>
        <a:bodyPr/>
        <a:lstStyle/>
        <a:p>
          <a:endParaRPr lang="es-EC"/>
        </a:p>
      </dgm:t>
    </dgm:pt>
    <dgm:pt modelId="{4004F69F-08ED-4FAE-8C56-B998926718E2}" type="pres">
      <dgm:prSet presAssocID="{12C33391-8CBA-4F5F-8F8F-D210EDC8D790}" presName="connectorText" presStyleLbl="sibTrans2D1" presStyleIdx="2" presStyleCnt="3"/>
      <dgm:spPr/>
      <dgm:t>
        <a:bodyPr/>
        <a:lstStyle/>
        <a:p>
          <a:endParaRPr lang="es-EC"/>
        </a:p>
      </dgm:t>
    </dgm:pt>
    <dgm:pt modelId="{2B4F0EAE-9411-4CB5-BCDA-0B474F087308}" type="pres">
      <dgm:prSet presAssocID="{9F1F0282-AF27-4DC9-B02A-6CD6D702B0BA}" presName="node" presStyleLbl="node1" presStyleIdx="2" presStyleCnt="3">
        <dgm:presLayoutVars>
          <dgm:bulletEnabled val="1"/>
        </dgm:presLayoutVars>
      </dgm:prSet>
      <dgm:spPr/>
      <dgm:t>
        <a:bodyPr/>
        <a:lstStyle/>
        <a:p>
          <a:endParaRPr lang="es-EC"/>
        </a:p>
      </dgm:t>
    </dgm:pt>
  </dgm:ptLst>
  <dgm:cxnLst>
    <dgm:cxn modelId="{9C421FC7-78DB-450B-A3FA-AAB2F5439FE7}" type="presOf" srcId="{3F427E69-688B-4F4B-A228-3A93BCB21961}" destId="{FB46A83E-3B97-4D08-BC27-1E0E71BF132C}" srcOrd="0" destOrd="0" presId="urn:microsoft.com/office/officeart/2005/8/layout/radial5"/>
    <dgm:cxn modelId="{442E3F7D-4977-4999-8140-5DDC73A1AEB2}" type="presOf" srcId="{9F1F0282-AF27-4DC9-B02A-6CD6D702B0BA}" destId="{2B4F0EAE-9411-4CB5-BCDA-0B474F087308}" srcOrd="0" destOrd="0" presId="urn:microsoft.com/office/officeart/2005/8/layout/radial5"/>
    <dgm:cxn modelId="{E33BCBDE-3E49-4469-BA22-B35E66DE2D37}" type="presOf" srcId="{8387026C-2EA7-4D7A-8ABE-D512CA5113AC}" destId="{0D8DAD9A-B66B-4716-9E09-45175E10459D}" srcOrd="1" destOrd="0" presId="urn:microsoft.com/office/officeart/2005/8/layout/radial5"/>
    <dgm:cxn modelId="{6D10AD38-2E0B-42C8-B5CA-2C00032B523E}" type="presOf" srcId="{88074443-0464-4F85-9636-98604FAA31D5}" destId="{4E6471C1-A386-4293-B021-722D4FA1634C}" srcOrd="1" destOrd="0" presId="urn:microsoft.com/office/officeart/2005/8/layout/radial5"/>
    <dgm:cxn modelId="{6D3C2FB7-2E0F-4042-B49B-FA77C7104481}" srcId="{3F427E69-688B-4F4B-A228-3A93BCB21961}" destId="{9F1F0282-AF27-4DC9-B02A-6CD6D702B0BA}" srcOrd="2" destOrd="0" parTransId="{12C33391-8CBA-4F5F-8F8F-D210EDC8D790}" sibTransId="{5D6CAA4A-9318-4BE1-AD83-3375AEC953E2}"/>
    <dgm:cxn modelId="{17F78FAF-E264-41E9-907A-0B9209F85DDD}" type="presOf" srcId="{239CF793-F3DD-43AF-97CE-1F538453D74F}" destId="{AF4AB4FC-39CD-47B0-A1A5-DFB0AB93F081}" srcOrd="0" destOrd="0" presId="urn:microsoft.com/office/officeart/2005/8/layout/radial5"/>
    <dgm:cxn modelId="{F853CA9E-15FC-4F68-8459-60B5084950F9}" type="presOf" srcId="{8387026C-2EA7-4D7A-8ABE-D512CA5113AC}" destId="{43CBF886-4CF2-4B03-820A-7367192F3D18}" srcOrd="0" destOrd="0" presId="urn:microsoft.com/office/officeart/2005/8/layout/radial5"/>
    <dgm:cxn modelId="{4C8CF441-2957-4F69-8575-C33B80B0E737}" type="presOf" srcId="{12C33391-8CBA-4F5F-8F8F-D210EDC8D790}" destId="{4004F69F-08ED-4FAE-8C56-B998926718E2}" srcOrd="1" destOrd="0" presId="urn:microsoft.com/office/officeart/2005/8/layout/radial5"/>
    <dgm:cxn modelId="{4E5A38DF-748B-4F2B-8F79-51C154191717}" type="presOf" srcId="{88074443-0464-4F85-9636-98604FAA31D5}" destId="{AEB87893-61A2-40E9-8826-B90BCA51C024}" srcOrd="0" destOrd="0" presId="urn:microsoft.com/office/officeart/2005/8/layout/radial5"/>
    <dgm:cxn modelId="{DCA42CAB-093F-4523-8FAC-B823702BFB57}" srcId="{0944E36E-666E-4809-A91B-9274F39C0BA9}" destId="{3F427E69-688B-4F4B-A228-3A93BCB21961}" srcOrd="0" destOrd="0" parTransId="{01EA10B2-3DB8-419E-A5FB-4B3D3847B2DF}" sibTransId="{C3FFAFE4-6758-44F2-B7D0-DF920C8FBCF2}"/>
    <dgm:cxn modelId="{745C7372-4C64-41E4-8FA4-1199D326896E}" type="presOf" srcId="{12C33391-8CBA-4F5F-8F8F-D210EDC8D790}" destId="{01285FC1-FD9E-4017-BF07-80E1DD53D62E}" srcOrd="0" destOrd="0" presId="urn:microsoft.com/office/officeart/2005/8/layout/radial5"/>
    <dgm:cxn modelId="{B9BF1F85-829C-4CF1-AAF8-6BA2E98E241E}" type="presOf" srcId="{0944E36E-666E-4809-A91B-9274F39C0BA9}" destId="{7F9FBD57-492C-4CC3-82EC-237DED34C5B2}" srcOrd="0" destOrd="0" presId="urn:microsoft.com/office/officeart/2005/8/layout/radial5"/>
    <dgm:cxn modelId="{C718F603-5F42-4AD4-A83C-6C0634435577}" type="presOf" srcId="{9B018C09-2719-4266-B00C-57BC5D2F826D}" destId="{421C1FAB-DE75-4F92-ABE2-DDAD7E8ABE14}" srcOrd="0" destOrd="0" presId="urn:microsoft.com/office/officeart/2005/8/layout/radial5"/>
    <dgm:cxn modelId="{AD9E980B-0C58-4585-8CBE-9801F16F0921}" srcId="{3F427E69-688B-4F4B-A228-3A93BCB21961}" destId="{239CF793-F3DD-43AF-97CE-1F538453D74F}" srcOrd="0" destOrd="0" parTransId="{8387026C-2EA7-4D7A-8ABE-D512CA5113AC}" sibTransId="{B85A491D-DC23-485D-9651-87B3C539C380}"/>
    <dgm:cxn modelId="{FF255740-CC8D-47D4-BEE1-162208CA3630}" srcId="{3F427E69-688B-4F4B-A228-3A93BCB21961}" destId="{9B018C09-2719-4266-B00C-57BC5D2F826D}" srcOrd="1" destOrd="0" parTransId="{88074443-0464-4F85-9636-98604FAA31D5}" sibTransId="{86AE571A-E496-43F8-A1E5-BBE0DF3C83E9}"/>
    <dgm:cxn modelId="{90FF6303-B093-4571-AC72-52A1E5985E1A}" type="presParOf" srcId="{7F9FBD57-492C-4CC3-82EC-237DED34C5B2}" destId="{FB46A83E-3B97-4D08-BC27-1E0E71BF132C}" srcOrd="0" destOrd="0" presId="urn:microsoft.com/office/officeart/2005/8/layout/radial5"/>
    <dgm:cxn modelId="{9C7C3040-A567-4CEE-9723-87ADCE293A8C}" type="presParOf" srcId="{7F9FBD57-492C-4CC3-82EC-237DED34C5B2}" destId="{43CBF886-4CF2-4B03-820A-7367192F3D18}" srcOrd="1" destOrd="0" presId="urn:microsoft.com/office/officeart/2005/8/layout/radial5"/>
    <dgm:cxn modelId="{B9F4B05F-F4F5-49EB-A49E-FC416A4F3DB5}" type="presParOf" srcId="{43CBF886-4CF2-4B03-820A-7367192F3D18}" destId="{0D8DAD9A-B66B-4716-9E09-45175E10459D}" srcOrd="0" destOrd="0" presId="urn:microsoft.com/office/officeart/2005/8/layout/radial5"/>
    <dgm:cxn modelId="{52077944-DB3F-4BB3-AD2B-C8D4F787A83C}" type="presParOf" srcId="{7F9FBD57-492C-4CC3-82EC-237DED34C5B2}" destId="{AF4AB4FC-39CD-47B0-A1A5-DFB0AB93F081}" srcOrd="2" destOrd="0" presId="urn:microsoft.com/office/officeart/2005/8/layout/radial5"/>
    <dgm:cxn modelId="{089C8440-DE79-4B23-8053-9C7D35D30B9C}" type="presParOf" srcId="{7F9FBD57-492C-4CC3-82EC-237DED34C5B2}" destId="{AEB87893-61A2-40E9-8826-B90BCA51C024}" srcOrd="3" destOrd="0" presId="urn:microsoft.com/office/officeart/2005/8/layout/radial5"/>
    <dgm:cxn modelId="{B6F15678-09E4-482B-9FD1-B1C57E32287E}" type="presParOf" srcId="{AEB87893-61A2-40E9-8826-B90BCA51C024}" destId="{4E6471C1-A386-4293-B021-722D4FA1634C}" srcOrd="0" destOrd="0" presId="urn:microsoft.com/office/officeart/2005/8/layout/radial5"/>
    <dgm:cxn modelId="{3D6E2784-865D-4FCC-A030-5E15A2A9922D}" type="presParOf" srcId="{7F9FBD57-492C-4CC3-82EC-237DED34C5B2}" destId="{421C1FAB-DE75-4F92-ABE2-DDAD7E8ABE14}" srcOrd="4" destOrd="0" presId="urn:microsoft.com/office/officeart/2005/8/layout/radial5"/>
    <dgm:cxn modelId="{B0A17A88-7575-48A1-8E34-9DA1118149E6}" type="presParOf" srcId="{7F9FBD57-492C-4CC3-82EC-237DED34C5B2}" destId="{01285FC1-FD9E-4017-BF07-80E1DD53D62E}" srcOrd="5" destOrd="0" presId="urn:microsoft.com/office/officeart/2005/8/layout/radial5"/>
    <dgm:cxn modelId="{8742A3BC-E88D-44F9-ABA1-29BA742C3EF3}" type="presParOf" srcId="{01285FC1-FD9E-4017-BF07-80E1DD53D62E}" destId="{4004F69F-08ED-4FAE-8C56-B998926718E2}" srcOrd="0" destOrd="0" presId="urn:microsoft.com/office/officeart/2005/8/layout/radial5"/>
    <dgm:cxn modelId="{DFCB5D2E-FD8B-4476-91E7-84F365469F87}" type="presParOf" srcId="{7F9FBD57-492C-4CC3-82EC-237DED34C5B2}" destId="{2B4F0EAE-9411-4CB5-BCDA-0B474F087308}" srcOrd="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BD1CD2-598D-479E-9502-9598633FDC85}" type="doc">
      <dgm:prSet loTypeId="urn:microsoft.com/office/officeart/2005/8/layout/default" loCatId="list" qsTypeId="urn:microsoft.com/office/officeart/2005/8/quickstyle/3d3" qsCatId="3D" csTypeId="urn:microsoft.com/office/officeart/2005/8/colors/accent2_3" csCatId="accent2" phldr="1"/>
      <dgm:spPr/>
      <dgm:t>
        <a:bodyPr/>
        <a:lstStyle/>
        <a:p>
          <a:endParaRPr lang="es-EC"/>
        </a:p>
      </dgm:t>
    </dgm:pt>
    <dgm:pt modelId="{9767B366-CD00-4610-8B01-C965981887CE}">
      <dgm:prSet phldrT="[Texto]" custT="1"/>
      <dgm:spPr/>
      <dgm:t>
        <a:bodyPr/>
        <a:lstStyle/>
        <a:p>
          <a:pPr algn="just"/>
          <a:endParaRPr lang="es-EC" sz="1800" dirty="0" smtClean="0"/>
        </a:p>
        <a:p>
          <a:pPr algn="just"/>
          <a:endParaRPr lang="es-EC" sz="1800" dirty="0" smtClean="0"/>
        </a:p>
        <a:p>
          <a:pPr algn="just"/>
          <a:r>
            <a:rPr lang="es-EC" sz="1800" dirty="0" smtClean="0"/>
            <a:t>Mediante el proyecto se busca conocer las maniobras que se realizan en el BESGUA pero sobre todo las maniobras que se realizaron en la ruta La Coruña- Dublín y la optimización de la maniobra a vela.</a:t>
          </a:r>
        </a:p>
        <a:p>
          <a:pPr algn="just"/>
          <a:r>
            <a:rPr lang="es-EC" sz="1800" dirty="0" smtClean="0"/>
            <a:t> </a:t>
          </a:r>
        </a:p>
        <a:p>
          <a:pPr algn="just"/>
          <a:r>
            <a:rPr lang="es-EC" sz="1800" dirty="0" smtClean="0"/>
            <a:t>Se pretende que el guardiamarina cumpla con las exigencias académicas necesarias para fortalecer los conocimientos adquiridos  en sus  años de formación en la Escuela Naval y los periodos de embarque durante los cruceros de instrucción en la unidades navales. </a:t>
          </a:r>
        </a:p>
        <a:p>
          <a:pPr algn="just"/>
          <a:r>
            <a:rPr lang="es-EC" sz="1800" dirty="0" smtClean="0"/>
            <a:t> </a:t>
          </a:r>
          <a:endParaRPr lang="es-EC" sz="1800" b="1" dirty="0"/>
        </a:p>
      </dgm:t>
    </dgm:pt>
    <dgm:pt modelId="{C03C21FD-5A7E-49DF-8ECE-1B87D7EEC064}" type="parTrans" cxnId="{02560191-DDB6-4C4C-96F9-5ABE1A0910B3}">
      <dgm:prSet/>
      <dgm:spPr/>
      <dgm:t>
        <a:bodyPr/>
        <a:lstStyle/>
        <a:p>
          <a:pPr algn="just"/>
          <a:endParaRPr lang="es-EC" sz="1800"/>
        </a:p>
      </dgm:t>
    </dgm:pt>
    <dgm:pt modelId="{580DD1EF-F07C-4259-84A5-14A7DFB7DF59}" type="sibTrans" cxnId="{02560191-DDB6-4C4C-96F9-5ABE1A0910B3}">
      <dgm:prSet/>
      <dgm:spPr/>
      <dgm:t>
        <a:bodyPr/>
        <a:lstStyle/>
        <a:p>
          <a:pPr algn="just"/>
          <a:endParaRPr lang="es-EC" sz="1800"/>
        </a:p>
      </dgm:t>
    </dgm:pt>
    <dgm:pt modelId="{DD6DE570-8F0A-499F-B82A-A25D6709B928}" type="pres">
      <dgm:prSet presAssocID="{B2BD1CD2-598D-479E-9502-9598633FDC85}" presName="diagram" presStyleCnt="0">
        <dgm:presLayoutVars>
          <dgm:dir/>
          <dgm:resizeHandles val="exact"/>
        </dgm:presLayoutVars>
      </dgm:prSet>
      <dgm:spPr/>
      <dgm:t>
        <a:bodyPr/>
        <a:lstStyle/>
        <a:p>
          <a:endParaRPr lang="es-EC"/>
        </a:p>
      </dgm:t>
    </dgm:pt>
    <dgm:pt modelId="{810438D0-BBAA-45BC-AF95-9DB818E698C6}" type="pres">
      <dgm:prSet presAssocID="{9767B366-CD00-4610-8B01-C965981887CE}" presName="node" presStyleLbl="node1" presStyleIdx="0" presStyleCnt="1" custScaleX="120471" custScaleY="77786" custLinFactNeighborX="2142" custLinFactNeighborY="-4028">
        <dgm:presLayoutVars>
          <dgm:bulletEnabled val="1"/>
        </dgm:presLayoutVars>
      </dgm:prSet>
      <dgm:spPr/>
      <dgm:t>
        <a:bodyPr/>
        <a:lstStyle/>
        <a:p>
          <a:endParaRPr lang="es-EC"/>
        </a:p>
      </dgm:t>
    </dgm:pt>
  </dgm:ptLst>
  <dgm:cxnLst>
    <dgm:cxn modelId="{4DE0F9FA-B900-4030-82C5-DB391AC5E58D}" type="presOf" srcId="{9767B366-CD00-4610-8B01-C965981887CE}" destId="{810438D0-BBAA-45BC-AF95-9DB818E698C6}" srcOrd="0" destOrd="0" presId="urn:microsoft.com/office/officeart/2005/8/layout/default"/>
    <dgm:cxn modelId="{02560191-DDB6-4C4C-96F9-5ABE1A0910B3}" srcId="{B2BD1CD2-598D-479E-9502-9598633FDC85}" destId="{9767B366-CD00-4610-8B01-C965981887CE}" srcOrd="0" destOrd="0" parTransId="{C03C21FD-5A7E-49DF-8ECE-1B87D7EEC064}" sibTransId="{580DD1EF-F07C-4259-84A5-14A7DFB7DF59}"/>
    <dgm:cxn modelId="{55CC5BC6-75FE-46C8-BDCA-EABE817179CF}" type="presOf" srcId="{B2BD1CD2-598D-479E-9502-9598633FDC85}" destId="{DD6DE570-8F0A-499F-B82A-A25D6709B928}" srcOrd="0" destOrd="0" presId="urn:microsoft.com/office/officeart/2005/8/layout/default"/>
    <dgm:cxn modelId="{1F2E5EA1-B5E8-458F-8CAF-44355A41792A}" type="presParOf" srcId="{DD6DE570-8F0A-499F-B82A-A25D6709B928}" destId="{810438D0-BBAA-45BC-AF95-9DB818E698C6}"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6A83E-3B97-4D08-BC27-1E0E71BF132C}">
      <dsp:nvSpPr>
        <dsp:cNvPr id="0" name=""/>
        <dsp:cNvSpPr/>
      </dsp:nvSpPr>
      <dsp:spPr>
        <a:xfrm>
          <a:off x="3240362" y="1900806"/>
          <a:ext cx="1656923" cy="1699292"/>
        </a:xfrm>
        <a:prstGeom prst="ellipse">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effectLst>
                <a:outerShdw blurRad="38100" dist="38100" dir="2700000" algn="tl">
                  <a:srgbClr val="000000">
                    <a:alpha val="43137"/>
                  </a:srgbClr>
                </a:outerShdw>
              </a:effectLst>
            </a:rPr>
            <a:t>PLANTEAMIENTO DEL PROBLEMA</a:t>
          </a:r>
          <a:endParaRPr lang="es-EC" sz="1000" kern="1200" dirty="0">
            <a:effectLst>
              <a:outerShdw blurRad="38100" dist="38100" dir="2700000" algn="tl">
                <a:srgbClr val="000000">
                  <a:alpha val="43137"/>
                </a:srgbClr>
              </a:outerShdw>
            </a:effectLst>
          </a:endParaRPr>
        </a:p>
      </dsp:txBody>
      <dsp:txXfrm>
        <a:off x="3483013" y="2149662"/>
        <a:ext cx="1171621" cy="1201580"/>
      </dsp:txXfrm>
    </dsp:sp>
    <dsp:sp modelId="{43CBF886-4CF2-4B03-820A-7367192F3D18}">
      <dsp:nvSpPr>
        <dsp:cNvPr id="0" name=""/>
        <dsp:cNvSpPr/>
      </dsp:nvSpPr>
      <dsp:spPr>
        <a:xfrm rot="16200000">
          <a:off x="3989005" y="1537386"/>
          <a:ext cx="159636" cy="434676"/>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p>
      </dsp:txBody>
      <dsp:txXfrm>
        <a:off x="4012951" y="1648267"/>
        <a:ext cx="111745" cy="260806"/>
      </dsp:txXfrm>
    </dsp:sp>
    <dsp:sp modelId="{AF4AB4FC-39CD-47B0-A1A5-DFB0AB93F081}">
      <dsp:nvSpPr>
        <dsp:cNvPr id="0" name=""/>
        <dsp:cNvSpPr/>
      </dsp:nvSpPr>
      <dsp:spPr>
        <a:xfrm>
          <a:off x="3269785" y="1530"/>
          <a:ext cx="1598076" cy="159807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solidFill>
                <a:srgbClr val="000099"/>
              </a:solidFill>
            </a:rPr>
            <a:t>Realización de Cruceros Internacionales </a:t>
          </a:r>
          <a:endParaRPr lang="es-EC" sz="1200" kern="1200" dirty="0">
            <a:solidFill>
              <a:srgbClr val="000099"/>
            </a:solidFill>
          </a:endParaRPr>
        </a:p>
      </dsp:txBody>
      <dsp:txXfrm>
        <a:off x="3503818" y="235563"/>
        <a:ext cx="1130010" cy="1130010"/>
      </dsp:txXfrm>
    </dsp:sp>
    <dsp:sp modelId="{AEB87893-61A2-40E9-8826-B90BCA51C024}">
      <dsp:nvSpPr>
        <dsp:cNvPr id="0" name=""/>
        <dsp:cNvSpPr/>
      </dsp:nvSpPr>
      <dsp:spPr>
        <a:xfrm rot="1800000">
          <a:off x="4839929" y="3026848"/>
          <a:ext cx="168135" cy="434676"/>
        </a:xfrm>
        <a:prstGeom prst="rightArrow">
          <a:avLst>
            <a:gd name="adj1" fmla="val 60000"/>
            <a:gd name="adj2" fmla="val 50000"/>
          </a:avLst>
        </a:prstGeom>
        <a:solidFill>
          <a:schemeClr val="accent3">
            <a:hueOff val="0"/>
            <a:satOff val="0"/>
            <a:lumOff val="-50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p>
      </dsp:txBody>
      <dsp:txXfrm>
        <a:off x="4843308" y="3101173"/>
        <a:ext cx="117695" cy="260806"/>
      </dsp:txXfrm>
    </dsp:sp>
    <dsp:sp modelId="{421C1FAB-DE75-4F92-ABE2-DDAD7E8ABE14}">
      <dsp:nvSpPr>
        <dsp:cNvPr id="0" name=""/>
        <dsp:cNvSpPr/>
      </dsp:nvSpPr>
      <dsp:spPr>
        <a:xfrm>
          <a:off x="4958435" y="2926356"/>
          <a:ext cx="1598076" cy="1598076"/>
        </a:xfrm>
        <a:prstGeom prst="ellipse">
          <a:avLst/>
        </a:prstGeom>
        <a:solidFill>
          <a:schemeClr val="accent3">
            <a:hueOff val="0"/>
            <a:satOff val="0"/>
            <a:lumOff val="-5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La Escuela Superior Naval y su Misión </a:t>
          </a:r>
          <a:endParaRPr lang="es-EC" sz="1200" kern="1200" dirty="0"/>
        </a:p>
      </dsp:txBody>
      <dsp:txXfrm>
        <a:off x="5192468" y="3160389"/>
        <a:ext cx="1130010" cy="1130010"/>
      </dsp:txXfrm>
    </dsp:sp>
    <dsp:sp modelId="{01285FC1-FD9E-4017-BF07-80E1DD53D62E}">
      <dsp:nvSpPr>
        <dsp:cNvPr id="0" name=""/>
        <dsp:cNvSpPr/>
      </dsp:nvSpPr>
      <dsp:spPr>
        <a:xfrm rot="9000000">
          <a:off x="3129582" y="3026848"/>
          <a:ext cx="168135" cy="434676"/>
        </a:xfrm>
        <a:prstGeom prst="rightArrow">
          <a:avLst>
            <a:gd name="adj1" fmla="val 60000"/>
            <a:gd name="adj2" fmla="val 50000"/>
          </a:avLst>
        </a:prstGeom>
        <a:solidFill>
          <a:schemeClr val="accent3">
            <a:hueOff val="0"/>
            <a:satOff val="0"/>
            <a:lumOff val="-10000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dirty="0"/>
        </a:p>
      </dsp:txBody>
      <dsp:txXfrm rot="10800000">
        <a:off x="3176643" y="3101173"/>
        <a:ext cx="117695" cy="260806"/>
      </dsp:txXfrm>
    </dsp:sp>
    <dsp:sp modelId="{2B4F0EAE-9411-4CB5-BCDA-0B474F087308}">
      <dsp:nvSpPr>
        <dsp:cNvPr id="0" name=""/>
        <dsp:cNvSpPr/>
      </dsp:nvSpPr>
      <dsp:spPr>
        <a:xfrm>
          <a:off x="1581136" y="2926356"/>
          <a:ext cx="1598076" cy="1598076"/>
        </a:xfrm>
        <a:prstGeom prst="ellipse">
          <a:avLst/>
        </a:prstGeom>
        <a:solidFill>
          <a:schemeClr val="accent3">
            <a:hueOff val="0"/>
            <a:satOff val="0"/>
            <a:lumOff val="-10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Jarcia de labor del Buque Escuela Guayas</a:t>
          </a:r>
          <a:endParaRPr lang="es-EC" sz="1200" kern="1200" dirty="0"/>
        </a:p>
      </dsp:txBody>
      <dsp:txXfrm>
        <a:off x="1815169" y="3160389"/>
        <a:ext cx="1130010" cy="1130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438D0-BBAA-45BC-AF95-9DB818E698C6}">
      <dsp:nvSpPr>
        <dsp:cNvPr id="0" name=""/>
        <dsp:cNvSpPr/>
      </dsp:nvSpPr>
      <dsp:spPr>
        <a:xfrm>
          <a:off x="174488" y="0"/>
          <a:ext cx="7242335" cy="2805748"/>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endParaRPr lang="es-EC" sz="1800" kern="1200" dirty="0" smtClean="0"/>
        </a:p>
        <a:p>
          <a:pPr lvl="0" algn="just" defTabSz="800100">
            <a:lnSpc>
              <a:spcPct val="90000"/>
            </a:lnSpc>
            <a:spcBef>
              <a:spcPct val="0"/>
            </a:spcBef>
            <a:spcAft>
              <a:spcPct val="35000"/>
            </a:spcAft>
          </a:pPr>
          <a:endParaRPr lang="es-EC" sz="1800" kern="1200" dirty="0" smtClean="0"/>
        </a:p>
        <a:p>
          <a:pPr lvl="0" algn="just" defTabSz="800100">
            <a:lnSpc>
              <a:spcPct val="90000"/>
            </a:lnSpc>
            <a:spcBef>
              <a:spcPct val="0"/>
            </a:spcBef>
            <a:spcAft>
              <a:spcPct val="35000"/>
            </a:spcAft>
          </a:pPr>
          <a:r>
            <a:rPr lang="es-EC" sz="1800" kern="1200" dirty="0" smtClean="0"/>
            <a:t>Mediante el proyecto se busca conocer las maniobras que se realizan en el BESGUA pero sobre todo las maniobras que se realizaron en la ruta La Coruña- Dublín y la optimización de la maniobra a vela.</a:t>
          </a:r>
        </a:p>
        <a:p>
          <a:pPr lvl="0" algn="just" defTabSz="800100">
            <a:lnSpc>
              <a:spcPct val="90000"/>
            </a:lnSpc>
            <a:spcBef>
              <a:spcPct val="0"/>
            </a:spcBef>
            <a:spcAft>
              <a:spcPct val="35000"/>
            </a:spcAft>
          </a:pPr>
          <a:r>
            <a:rPr lang="es-EC" sz="1800" kern="1200" dirty="0" smtClean="0"/>
            <a:t> </a:t>
          </a:r>
        </a:p>
        <a:p>
          <a:pPr lvl="0" algn="just" defTabSz="800100">
            <a:lnSpc>
              <a:spcPct val="90000"/>
            </a:lnSpc>
            <a:spcBef>
              <a:spcPct val="0"/>
            </a:spcBef>
            <a:spcAft>
              <a:spcPct val="35000"/>
            </a:spcAft>
          </a:pPr>
          <a:r>
            <a:rPr lang="es-EC" sz="1800" kern="1200" dirty="0" smtClean="0"/>
            <a:t>Se pretende que el guardiamarina cumpla con las exigencias académicas necesarias para fortalecer los conocimientos adquiridos  en sus  años de formación en la Escuela Naval y los periodos de embarque durante los cruceros de instrucción en la unidades navales. </a:t>
          </a:r>
        </a:p>
        <a:p>
          <a:pPr lvl="0" algn="just" defTabSz="800100">
            <a:lnSpc>
              <a:spcPct val="90000"/>
            </a:lnSpc>
            <a:spcBef>
              <a:spcPct val="0"/>
            </a:spcBef>
            <a:spcAft>
              <a:spcPct val="35000"/>
            </a:spcAft>
          </a:pPr>
          <a:r>
            <a:rPr lang="es-EC" sz="1800" kern="1200" dirty="0" smtClean="0"/>
            <a:t> </a:t>
          </a:r>
          <a:endParaRPr lang="es-EC" sz="1800" b="1" kern="1200" dirty="0"/>
        </a:p>
      </dsp:txBody>
      <dsp:txXfrm>
        <a:off x="174488" y="0"/>
        <a:ext cx="7242335" cy="280574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B27783C-194C-41A4-A225-406F2EF08DE9}" type="datetimeFigureOut">
              <a:rPr lang="es-EC"/>
              <a:pPr>
                <a:defRPr/>
              </a:pPr>
              <a:t>06/12/2013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6B8D9-56DD-4235-903D-AE68CB05B5C7}" type="slidenum">
              <a:rPr lang="es-EC"/>
              <a:pPr>
                <a:defRPr/>
              </a:pPr>
              <a:t>‹Nº›</a:t>
            </a:fld>
            <a:endParaRPr lang="es-EC"/>
          </a:p>
        </p:txBody>
      </p:sp>
    </p:spTree>
    <p:extLst>
      <p:ext uri="{BB962C8B-B14F-4D97-AF65-F5344CB8AC3E}">
        <p14:creationId xmlns:p14="http://schemas.microsoft.com/office/powerpoint/2010/main" val="3312077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1C851C-A6F6-4E67-900B-48B1C8A8EA19}" type="slidenum">
              <a:rPr lang="es-EC" smtClean="0"/>
              <a:pPr eaLnBrk="1" hangingPunct="1"/>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5BB188-BF58-4FD6-99BC-0BD118B476A3}" type="slidenum">
              <a:rPr lang="es-EC" smtClean="0"/>
              <a:pPr eaLnBrk="1" hangingPunct="1"/>
              <a:t>12</a:t>
            </a:fld>
            <a:endParaRPr lang="es-EC"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E744D7-A941-4DFC-87FC-EEC53E36896E}" type="slidenum">
              <a:rPr lang="es-EC" smtClean="0"/>
              <a:pPr eaLnBrk="1" hangingPunct="1"/>
              <a:t>13</a:t>
            </a:fld>
            <a:endParaRPr lang="es-EC"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597FD-104D-4E9A-940E-4D375B221077}" type="slidenum">
              <a:rPr lang="es-EC" smtClean="0"/>
              <a:pPr eaLnBrk="1" hangingPunct="1"/>
              <a:t>14</a:t>
            </a:fld>
            <a:endParaRPr lang="es-EC"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597FD-104D-4E9A-940E-4D375B221077}" type="slidenum">
              <a:rPr lang="es-EC" smtClean="0"/>
              <a:pPr eaLnBrk="1" hangingPunct="1"/>
              <a:t>15</a:t>
            </a:fld>
            <a:endParaRPr lang="es-EC"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9597FD-104D-4E9A-940E-4D375B221077}" type="slidenum">
              <a:rPr lang="es-EC" smtClean="0"/>
              <a:pPr eaLnBrk="1" hangingPunct="1"/>
              <a:t>16</a:t>
            </a:fld>
            <a:endParaRPr 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A70700-2790-4478-9BE8-C184B31BA50C}" type="slidenum">
              <a:rPr lang="es-EC" smtClean="0"/>
              <a:pPr eaLnBrk="1" hangingPunct="1"/>
              <a:t>17</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9B0086-C842-4F9B-AD2F-46292ED38078}" type="slidenum">
              <a:rPr lang="es-EC" smtClean="0"/>
              <a:pPr eaLnBrk="1" hangingPunct="1"/>
              <a:t>18</a:t>
            </a:fld>
            <a:endParaRPr 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A70700-2790-4478-9BE8-C184B31BA50C}" type="slidenum">
              <a:rPr lang="es-EC" smtClean="0"/>
              <a:pPr eaLnBrk="1" hangingPunct="1"/>
              <a:t>19</a:t>
            </a:fld>
            <a:endParaRPr lang="es-EC"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20</a:t>
            </a:fld>
            <a:endParaRPr 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21</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21E4206-3262-4927-8022-9EFC90494102}" type="slidenum">
              <a:rPr lang="es-EC" smtClean="0"/>
              <a:pPr eaLnBrk="1" hangingPunct="1"/>
              <a:t>4</a:t>
            </a:fld>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22</a:t>
            </a:fld>
            <a:endParaRPr lang="es-EC"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23</a:t>
            </a:fld>
            <a:endParaRPr lang="es-EC"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24</a:t>
            </a:fld>
            <a:endParaRPr lang="es-EC"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25</a:t>
            </a:fld>
            <a:endParaRPr lang="es-EC"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26</a:t>
            </a:fld>
            <a:endParaRPr lang="es-EC"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27</a:t>
            </a:fld>
            <a:endParaRPr lang="es-EC"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28</a:t>
            </a:fld>
            <a:endParaRPr lang="es-EC"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29</a:t>
            </a:fld>
            <a:endParaRPr lang="es-EC"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CC51C53-AE9E-44D0-92A0-03EBCCA7F949}" type="slidenum">
              <a:rPr lang="es-EC" smtClean="0"/>
              <a:pPr eaLnBrk="1" hangingPunct="1"/>
              <a:t>30</a:t>
            </a:fld>
            <a:endParaRPr lang="es-EC"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B9C8AB-A09A-439A-8780-3B681133876C}" type="slidenum">
              <a:rPr lang="es-EC" smtClean="0"/>
              <a:pPr eaLnBrk="1" hangingPunct="1"/>
              <a:t>31</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1539DC-F926-47B4-8A73-AE6685362A79}" type="slidenum">
              <a:rPr lang="es-EC" smtClean="0"/>
              <a:pPr eaLnBrk="1" hangingPunct="1"/>
              <a:t>5</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4CE016-00B0-47C2-B54B-4E63F408E13C}" type="slidenum">
              <a:rPr lang="es-EC" smtClean="0"/>
              <a:pPr eaLnBrk="1" hangingPunct="1"/>
              <a:t>32</a:t>
            </a:fld>
            <a:endParaRPr lang="es-EC"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FD8426-833A-46DE-9CA5-A5EA7435A7E2}" type="slidenum">
              <a:rPr lang="es-EC" smtClean="0"/>
              <a:pPr eaLnBrk="1" hangingPunct="1"/>
              <a:t>33</a:t>
            </a:fld>
            <a:endParaRPr lang="es-EC"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2F837B-25A2-4C48-95F4-D4E94D25A2C1}" type="slidenum">
              <a:rPr lang="es-EC" smtClean="0"/>
              <a:pPr eaLnBrk="1" hangingPunct="1"/>
              <a:t>6</a:t>
            </a:fld>
            <a:endParaRPr lang="es-EC"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355902-8028-4A2B-8172-1207C82079D4}" type="slidenum">
              <a:rPr lang="es-EC" smtClean="0"/>
              <a:pPr eaLnBrk="1" hangingPunct="1"/>
              <a:t>7</a:t>
            </a:fld>
            <a:endParaRPr lang="es-EC"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D27E3E-AF7E-42DB-A76A-ADAF65638F40}" type="slidenum">
              <a:rPr lang="es-EC" smtClean="0"/>
              <a:pPr eaLnBrk="1" hangingPunct="1"/>
              <a:t>8</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480315-4D03-4A95-A2DD-FEAFCF99787B}" type="slidenum">
              <a:rPr lang="es-EC" smtClean="0"/>
              <a:pPr eaLnBrk="1" hangingPunct="1"/>
              <a:t>9</a:t>
            </a:fld>
            <a:endParaRPr lang="es-EC"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9E91044-129D-4632-8540-A1602AFA354D}" type="slidenum">
              <a:rPr lang="es-EC" smtClean="0"/>
              <a:pPr eaLnBrk="1" hangingPunct="1"/>
              <a:t>10</a:t>
            </a:fld>
            <a:endParaRPr lang="es-EC"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249D6E-C213-42AF-9324-B77B318E50EF}" type="slidenum">
              <a:rPr lang="es-EC" smtClean="0"/>
              <a:pPr eaLnBrk="1" hangingPunct="1"/>
              <a:t>11</a:t>
            </a:fld>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E58045C-70A7-4FF6-8E77-6C04D2D7AA68}" type="slidenum">
              <a:rPr lang="es-ES"/>
              <a:pPr>
                <a:defRPr/>
              </a:pPr>
              <a:t>‹Nº›</a:t>
            </a:fld>
            <a:endParaRPr lang="es-ES"/>
          </a:p>
        </p:txBody>
      </p:sp>
    </p:spTree>
    <p:extLst>
      <p:ext uri="{BB962C8B-B14F-4D97-AF65-F5344CB8AC3E}">
        <p14:creationId xmlns:p14="http://schemas.microsoft.com/office/powerpoint/2010/main" val="116163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A910B0-E2A7-40AE-87F5-4348D5A96F65}" type="slidenum">
              <a:rPr lang="es-ES"/>
              <a:pPr>
                <a:defRPr/>
              </a:pPr>
              <a:t>‹Nº›</a:t>
            </a:fld>
            <a:endParaRPr lang="es-ES"/>
          </a:p>
        </p:txBody>
      </p:sp>
    </p:spTree>
    <p:extLst>
      <p:ext uri="{BB962C8B-B14F-4D97-AF65-F5344CB8AC3E}">
        <p14:creationId xmlns:p14="http://schemas.microsoft.com/office/powerpoint/2010/main" val="14955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588201F-EDA8-496F-A42C-BAD1CEBA883E}" type="slidenum">
              <a:rPr lang="es-ES"/>
              <a:pPr>
                <a:defRPr/>
              </a:pPr>
              <a:t>‹Nº›</a:t>
            </a:fld>
            <a:endParaRPr lang="es-ES"/>
          </a:p>
        </p:txBody>
      </p:sp>
    </p:spTree>
    <p:extLst>
      <p:ext uri="{BB962C8B-B14F-4D97-AF65-F5344CB8AC3E}">
        <p14:creationId xmlns:p14="http://schemas.microsoft.com/office/powerpoint/2010/main" val="54043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4E8A9CA-D2BC-4188-B1ED-A9986C2B0571}" type="slidenum">
              <a:rPr lang="es-ES"/>
              <a:pPr>
                <a:defRPr/>
              </a:pPr>
              <a:t>‹Nº›</a:t>
            </a:fld>
            <a:endParaRPr lang="es-ES"/>
          </a:p>
        </p:txBody>
      </p:sp>
    </p:spTree>
    <p:extLst>
      <p:ext uri="{BB962C8B-B14F-4D97-AF65-F5344CB8AC3E}">
        <p14:creationId xmlns:p14="http://schemas.microsoft.com/office/powerpoint/2010/main" val="102911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userDrawn="1"/>
        </p:nvSpPr>
        <p:spPr>
          <a:xfrm>
            <a:off x="8028384" y="1628800"/>
            <a:ext cx="1115616" cy="5210741"/>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B481A76-8E47-4B87-8073-0696E1B5FAD8}" type="slidenum">
              <a:rPr lang="es-ES"/>
              <a:pPr>
                <a:defRPr/>
              </a:pPr>
              <a:t>‹Nº›</a:t>
            </a:fld>
            <a:endParaRPr lang="es-ES"/>
          </a:p>
        </p:txBody>
      </p:sp>
    </p:spTree>
    <p:extLst>
      <p:ext uri="{BB962C8B-B14F-4D97-AF65-F5344CB8AC3E}">
        <p14:creationId xmlns:p14="http://schemas.microsoft.com/office/powerpoint/2010/main" val="223525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5AFEC4D-A869-4311-BBFF-F7D794B0286C}" type="slidenum">
              <a:rPr lang="es-ES"/>
              <a:pPr>
                <a:defRPr/>
              </a:pPr>
              <a:t>‹Nº›</a:t>
            </a:fld>
            <a:endParaRPr lang="es-ES"/>
          </a:p>
        </p:txBody>
      </p:sp>
    </p:spTree>
    <p:extLst>
      <p:ext uri="{BB962C8B-B14F-4D97-AF65-F5344CB8AC3E}">
        <p14:creationId xmlns:p14="http://schemas.microsoft.com/office/powerpoint/2010/main" val="207227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A6AA2B5-ED60-4BF6-91FB-CFBE7392E3C9}" type="slidenum">
              <a:rPr lang="es-ES"/>
              <a:pPr>
                <a:defRPr/>
              </a:pPr>
              <a:t>‹Nº›</a:t>
            </a:fld>
            <a:endParaRPr lang="es-ES"/>
          </a:p>
        </p:txBody>
      </p:sp>
    </p:spTree>
    <p:extLst>
      <p:ext uri="{BB962C8B-B14F-4D97-AF65-F5344CB8AC3E}">
        <p14:creationId xmlns:p14="http://schemas.microsoft.com/office/powerpoint/2010/main" val="366386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2BD5767-630B-4AEF-8D28-8EBB097DCE11}" type="slidenum">
              <a:rPr lang="es-ES"/>
              <a:pPr>
                <a:defRPr/>
              </a:pPr>
              <a:t>‹Nº›</a:t>
            </a:fld>
            <a:endParaRPr lang="es-ES"/>
          </a:p>
        </p:txBody>
      </p:sp>
    </p:spTree>
    <p:extLst>
      <p:ext uri="{BB962C8B-B14F-4D97-AF65-F5344CB8AC3E}">
        <p14:creationId xmlns:p14="http://schemas.microsoft.com/office/powerpoint/2010/main" val="293742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F0C89AB-4035-4FDA-9E8F-1595181F2F28}" type="slidenum">
              <a:rPr lang="es-ES"/>
              <a:pPr>
                <a:defRPr/>
              </a:pPr>
              <a:t>‹Nº›</a:t>
            </a:fld>
            <a:endParaRPr lang="es-ES"/>
          </a:p>
        </p:txBody>
      </p:sp>
    </p:spTree>
    <p:extLst>
      <p:ext uri="{BB962C8B-B14F-4D97-AF65-F5344CB8AC3E}">
        <p14:creationId xmlns:p14="http://schemas.microsoft.com/office/powerpoint/2010/main" val="178246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FF4F0A7-CA29-41AE-B809-0C4BC4D4874C}" type="slidenum">
              <a:rPr lang="es-ES"/>
              <a:pPr>
                <a:defRPr/>
              </a:pPr>
              <a:t>‹Nº›</a:t>
            </a:fld>
            <a:endParaRPr lang="es-ES"/>
          </a:p>
        </p:txBody>
      </p:sp>
    </p:spTree>
    <p:extLst>
      <p:ext uri="{BB962C8B-B14F-4D97-AF65-F5344CB8AC3E}">
        <p14:creationId xmlns:p14="http://schemas.microsoft.com/office/powerpoint/2010/main" val="135928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53AD1F-418C-4323-B1FE-0DAA2A4A5A0A}" type="slidenum">
              <a:rPr lang="es-ES"/>
              <a:pPr>
                <a:defRPr/>
              </a:pPr>
              <a:t>‹Nº›</a:t>
            </a:fld>
            <a:endParaRPr lang="es-ES"/>
          </a:p>
        </p:txBody>
      </p:sp>
    </p:spTree>
    <p:extLst>
      <p:ext uri="{BB962C8B-B14F-4D97-AF65-F5344CB8AC3E}">
        <p14:creationId xmlns:p14="http://schemas.microsoft.com/office/powerpoint/2010/main" val="41493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7DA6E07-86B2-470D-8AEC-9757FA87C5F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6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2 Subtítulo"/>
          <p:cNvSpPr>
            <a:spLocks noGrp="1"/>
          </p:cNvSpPr>
          <p:nvPr>
            <p:ph type="subTitle" idx="1"/>
          </p:nvPr>
        </p:nvSpPr>
        <p:spPr>
          <a:xfrm>
            <a:off x="322708" y="1700808"/>
            <a:ext cx="8713788" cy="4897437"/>
          </a:xfrm>
        </p:spPr>
        <p:txBody>
          <a:bodyPr>
            <a:noAutofit/>
          </a:bodyPr>
          <a:lstStyle/>
          <a:p>
            <a:pPr eaLnBrk="1" hangingPunct="1">
              <a:defRPr/>
            </a:pPr>
            <a:r>
              <a:rPr lang="es-ES" sz="1800" dirty="0">
                <a:effectLst>
                  <a:outerShdw blurRad="38100" dist="38100" dir="2700000" algn="tl">
                    <a:srgbClr val="000000">
                      <a:alpha val="43137"/>
                    </a:srgbClr>
                  </a:outerShdw>
                </a:effectLst>
              </a:rPr>
              <a:t>UNIVERSIDAD </a:t>
            </a:r>
            <a:r>
              <a:rPr lang="es-ES" sz="1800" dirty="0" smtClean="0">
                <a:effectLst>
                  <a:outerShdw blurRad="38100" dist="38100" dir="2700000" algn="tl">
                    <a:srgbClr val="000000">
                      <a:alpha val="43137"/>
                    </a:srgbClr>
                  </a:outerShdw>
                </a:effectLst>
              </a:rPr>
              <a:t>DE LAS FUERZAS ARMADAS - ESPE</a:t>
            </a:r>
            <a:endParaRPr lang="es-ES" sz="1800" dirty="0">
              <a:effectLst>
                <a:outerShdw blurRad="38100" dist="38100" dir="2700000" algn="tl">
                  <a:srgbClr val="000000">
                    <a:alpha val="43137"/>
                  </a:srgbClr>
                </a:outerShdw>
              </a:effectLst>
            </a:endParaRPr>
          </a:p>
          <a:p>
            <a:pPr eaLnBrk="1" hangingPunct="1">
              <a:defRPr/>
            </a:pPr>
            <a:r>
              <a:rPr lang="es-ES" sz="1800" dirty="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CARRERA LICENCIATURA EN CIENCIAS NAVALES</a:t>
            </a:r>
          </a:p>
          <a:p>
            <a:pPr eaLnBrk="1" hangingPunct="1">
              <a:defRPr/>
            </a:pPr>
            <a:endParaRPr lang="es-ES" sz="1800" dirty="0">
              <a:effectLst>
                <a:outerShdw blurRad="38100" dist="38100" dir="2700000" algn="tl">
                  <a:srgbClr val="000000">
                    <a:alpha val="43137"/>
                  </a:srgbClr>
                </a:outerShdw>
              </a:effectLst>
            </a:endParaRPr>
          </a:p>
          <a:p>
            <a:pPr eaLnBrk="1" hangingPunct="1">
              <a:defRPr/>
            </a:pPr>
            <a:r>
              <a:rPr lang="es-ES" sz="1800" dirty="0">
                <a:effectLst>
                  <a:outerShdw blurRad="38100" dist="38100" dir="2700000" algn="tl">
                    <a:srgbClr val="000000">
                      <a:alpha val="43137"/>
                    </a:srgbClr>
                  </a:outerShdw>
                </a:effectLst>
              </a:rPr>
              <a:t>PROYECTO PROFESIONAL DE GRADO</a:t>
            </a:r>
            <a:br>
              <a:rPr lang="es-ES" sz="1800" dirty="0">
                <a:effectLst>
                  <a:outerShdw blurRad="38100" dist="38100" dir="2700000" algn="tl">
                    <a:srgbClr val="000000">
                      <a:alpha val="43137"/>
                    </a:srgbClr>
                  </a:outerShdw>
                </a:effectLst>
              </a:rPr>
            </a:br>
            <a:endParaRPr lang="es-ES" sz="1800" dirty="0" smtClean="0">
              <a:effectLst>
                <a:outerShdw blurRad="38100" dist="38100" dir="2700000" algn="tl">
                  <a:srgbClr val="000000">
                    <a:alpha val="43137"/>
                  </a:srgbClr>
                </a:outerShdw>
              </a:effectLst>
            </a:endParaRPr>
          </a:p>
          <a:p>
            <a:pPr eaLnBrk="1" hangingPunct="1">
              <a:defRPr/>
            </a:pPr>
            <a:r>
              <a:rPr lang="es-EC" sz="2000" b="1" dirty="0" smtClean="0">
                <a:effectLst>
                  <a:outerShdw blurRad="38100" dist="38100" dir="2700000" algn="tl">
                    <a:srgbClr val="000000">
                      <a:alpha val="43137"/>
                    </a:srgbClr>
                  </a:outerShdw>
                </a:effectLst>
              </a:rPr>
              <a:t>Empleo del velamen durante el Crucero Internacional 2012 del Buque Escuela Guayas en la ruta La Coruña - Dublín; propuesta de optimización de la maniobra de vela</a:t>
            </a:r>
            <a:r>
              <a:rPr lang="es-ES" sz="2000" b="1" dirty="0" smtClean="0">
                <a:effectLst>
                  <a:outerShdw blurRad="38100" dist="38100" dir="2700000" algn="tl">
                    <a:srgbClr val="000000">
                      <a:alpha val="43137"/>
                    </a:srgbClr>
                  </a:outerShdw>
                </a:effectLst>
              </a:rPr>
              <a:t> </a:t>
            </a:r>
            <a:endParaRPr lang="es-ES" sz="1800" b="1" dirty="0" smtClean="0">
              <a:effectLst>
                <a:outerShdw blurRad="38100" dist="38100" dir="2700000" algn="tl">
                  <a:srgbClr val="000000">
                    <a:alpha val="43137"/>
                  </a:srgbClr>
                </a:outerShdw>
              </a:effectLst>
            </a:endParaRPr>
          </a:p>
          <a:p>
            <a:pPr eaLnBrk="1" hangingPunct="1">
              <a:defRPr/>
            </a:pPr>
            <a:r>
              <a:rPr lang="es-ES" sz="1800" dirty="0">
                <a:effectLst>
                  <a:outerShdw blurRad="38100" dist="38100" dir="2700000" algn="tl">
                    <a:srgbClr val="000000">
                      <a:alpha val="43137"/>
                    </a:srgbClr>
                  </a:outerShdw>
                </a:effectLst>
              </a:rPr>
              <a:t> </a:t>
            </a:r>
          </a:p>
          <a:p>
            <a:pPr eaLnBrk="1" hangingPunct="1">
              <a:defRPr/>
            </a:pPr>
            <a:r>
              <a:rPr lang="es-ES" sz="1800" dirty="0">
                <a:effectLst>
                  <a:outerShdw blurRad="38100" dist="38100" dir="2700000" algn="tl">
                    <a:srgbClr val="000000">
                      <a:alpha val="43137"/>
                    </a:srgbClr>
                  </a:outerShdw>
                </a:effectLst>
              </a:rPr>
              <a:t>AUTOR:</a:t>
            </a:r>
            <a:br>
              <a:rPr lang="es-ES" sz="1800" dirty="0">
                <a:effectLst>
                  <a:outerShdw blurRad="38100" dist="38100" dir="2700000" algn="tl">
                    <a:srgbClr val="000000">
                      <a:alpha val="43137"/>
                    </a:srgbClr>
                  </a:outerShdw>
                </a:effectLst>
              </a:rPr>
            </a:br>
            <a:r>
              <a:rPr lang="es-ES" sz="1800" dirty="0" smtClean="0">
                <a:effectLst>
                  <a:outerShdw blurRad="38100" dist="38100" dir="2700000" algn="tl">
                    <a:srgbClr val="000000">
                      <a:alpha val="43137"/>
                    </a:srgbClr>
                  </a:outerShdw>
                </a:effectLst>
              </a:rPr>
              <a:t>WILSON JAVIER LOOR ALMEIDA</a:t>
            </a:r>
            <a:endParaRPr lang="es-ES" sz="1800" dirty="0">
              <a:effectLst>
                <a:outerShdw blurRad="38100" dist="38100" dir="2700000" algn="tl">
                  <a:srgbClr val="000000">
                    <a:alpha val="43137"/>
                  </a:srgbClr>
                </a:outerShdw>
              </a:effectLst>
            </a:endParaRPr>
          </a:p>
          <a:p>
            <a:pPr eaLnBrk="1" hangingPunct="1">
              <a:defRPr/>
            </a:pPr>
            <a:r>
              <a:rPr lang="es-ES" sz="1800" dirty="0">
                <a:effectLst>
                  <a:outerShdw blurRad="38100" dist="38100" dir="2700000" algn="tl">
                    <a:srgbClr val="000000">
                      <a:alpha val="43137"/>
                    </a:srgbClr>
                  </a:outerShdw>
                </a:effectLst>
              </a:rPr>
              <a:t> </a:t>
            </a:r>
          </a:p>
          <a:p>
            <a:pPr eaLnBrk="1" hangingPunct="1">
              <a:defRPr/>
            </a:pPr>
            <a:endParaRPr lang="es-ES" sz="1800" dirty="0">
              <a:effectLst>
                <a:outerShdw blurRad="38100" dist="38100" dir="2700000" algn="tl">
                  <a:srgbClr val="000000">
                    <a:alpha val="43137"/>
                  </a:srgbClr>
                </a:outerShdw>
              </a:effectLst>
            </a:endParaRPr>
          </a:p>
          <a:p>
            <a:pPr eaLnBrk="1" hangingPunct="1">
              <a:defRPr/>
            </a:pPr>
            <a:r>
              <a:rPr lang="es-ES" sz="1800" dirty="0">
                <a:effectLst>
                  <a:outerShdw blurRad="38100" dist="38100" dir="2700000" algn="tl">
                    <a:srgbClr val="000000">
                      <a:alpha val="43137"/>
                    </a:srgbClr>
                  </a:outerShdw>
                </a:effectLst>
              </a:rPr>
              <a:t>  </a:t>
            </a:r>
            <a:r>
              <a:rPr lang="es-ES" sz="1800" dirty="0" smtClean="0">
                <a:effectLst>
                  <a:outerShdw blurRad="38100" dist="38100" dir="2700000" algn="tl">
                    <a:srgbClr val="000000">
                      <a:alpha val="43137"/>
                    </a:srgbClr>
                  </a:outerShdw>
                </a:effectLst>
              </a:rPr>
              <a:t>SALINAS </a:t>
            </a:r>
            <a:r>
              <a:rPr lang="es-ES" sz="1800" dirty="0">
                <a:effectLst>
                  <a:outerShdw blurRad="38100" dist="38100" dir="2700000" algn="tl">
                    <a:srgbClr val="000000">
                      <a:alpha val="43137"/>
                    </a:srgbClr>
                  </a:outerShdw>
                </a:effectLst>
              </a:rPr>
              <a:t>– ECUADOR</a:t>
            </a:r>
          </a:p>
          <a:p>
            <a:pPr eaLnBrk="1" hangingPunct="1">
              <a:defRPr/>
            </a:pPr>
            <a:r>
              <a:rPr lang="es-ES" sz="1800" dirty="0" smtClean="0">
                <a:effectLst>
                  <a:outerShdw blurRad="38100" dist="38100" dir="2700000" algn="tl">
                    <a:srgbClr val="000000">
                      <a:alpha val="43137"/>
                    </a:srgbClr>
                  </a:outerShdw>
                </a:effectLst>
              </a:rPr>
              <a:t>2013</a:t>
            </a:r>
            <a:endParaRPr lang="es-ES" sz="1800" dirty="0">
              <a:effectLst>
                <a:outerShdw blurRad="38100" dist="38100" dir="2700000" algn="tl">
                  <a:srgbClr val="000000">
                    <a:alpha val="43137"/>
                  </a:srgbClr>
                </a:outerShdw>
              </a:effectLst>
            </a:endParaRPr>
          </a:p>
          <a:p>
            <a:pPr eaLnBrk="1" hangingPunct="1">
              <a:defRPr/>
            </a:pPr>
            <a:endParaRPr lang="es-ES" sz="1800" dirty="0"/>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2007" y="149126"/>
            <a:ext cx="5600313" cy="1479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JL\Cuarto Año\TESIS\TIF\Titita\Proyecto 2013\cronograma\Tesis Final\Figuras besgua\Sin títu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 y="1505066"/>
            <a:ext cx="9096375" cy="509228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rot="5400000">
            <a:off x="3832316" y="-1779043"/>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13318" name="3 Marcador de número de diapositiva"/>
          <p:cNvSpPr>
            <a:spLocks noGrp="1"/>
          </p:cNvSpPr>
          <p:nvPr>
            <p:ph type="sldNum" sz="quarter" idx="12"/>
          </p:nvPr>
        </p:nvSpPr>
        <p:spPr>
          <a:xfrm>
            <a:off x="6830888" y="6245225"/>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9909615-FE5D-4ADA-AC50-2E9619CE7360}" type="slidenum">
              <a:rPr lang="es-ES" smtClean="0">
                <a:solidFill>
                  <a:schemeClr val="bg1"/>
                </a:solidFill>
              </a:rPr>
              <a:pPr eaLnBrk="1" hangingPunct="1"/>
              <a:t>10</a:t>
            </a:fld>
            <a:endParaRPr lang="es-ES" dirty="0" smtClean="0">
              <a:solidFill>
                <a:schemeClr val="bg1"/>
              </a:solidFill>
            </a:endParaRPr>
          </a:p>
        </p:txBody>
      </p:sp>
      <p:sp>
        <p:nvSpPr>
          <p:cNvPr id="6" name="5 Rectángulo"/>
          <p:cNvSpPr/>
          <p:nvPr/>
        </p:nvSpPr>
        <p:spPr>
          <a:xfrm rot="16200000">
            <a:off x="4233156" y="-1374318"/>
            <a:ext cx="461665" cy="4248474"/>
          </a:xfrm>
          <a:prstGeom prst="rect">
            <a:avLst/>
          </a:prstGeom>
          <a:noFill/>
        </p:spPr>
        <p:txBody>
          <a:bodyPr ve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FUNDAMENTACIÓN TEÓRICA</a:t>
            </a:r>
          </a:p>
        </p:txBody>
      </p:sp>
      <p:sp>
        <p:nvSpPr>
          <p:cNvPr id="13321" name="2 Marcador de contenido"/>
          <p:cNvSpPr>
            <a:spLocks noGrp="1"/>
          </p:cNvSpPr>
          <p:nvPr>
            <p:ph idx="1"/>
          </p:nvPr>
        </p:nvSpPr>
        <p:spPr>
          <a:xfrm>
            <a:off x="1439863" y="1700213"/>
            <a:ext cx="7308850" cy="4537075"/>
          </a:xfrm>
        </p:spPr>
        <p:txBody>
          <a:bodyPr/>
          <a:lstStyle/>
          <a:p>
            <a:pPr marL="0" indent="0" eaLnBrk="1" hangingPunct="1">
              <a:buFontTx/>
              <a:buNone/>
            </a:pPr>
            <a:endParaRPr lang="es-EC" sz="2400" b="1" dirty="0" smtClean="0"/>
          </a:p>
          <a:p>
            <a:pPr marL="0" indent="0" eaLnBrk="1" hangingPunct="1">
              <a:buFontTx/>
              <a:buNone/>
            </a:pPr>
            <a:endParaRPr lang="es-EC" sz="2400" b="1" dirty="0" smtClean="0"/>
          </a:p>
          <a:p>
            <a:pPr marL="0" indent="0" algn="just" eaLnBrk="1" hangingPunct="1">
              <a:buFontTx/>
              <a:buNone/>
            </a:pPr>
            <a:endParaRPr lang="es-EC" sz="2000" b="1" dirty="0" smtClean="0"/>
          </a:p>
          <a:p>
            <a:pPr marL="457200" lvl="1" indent="0" eaLnBrk="1" hangingPunct="1">
              <a:buFontTx/>
              <a:buNone/>
            </a:pPr>
            <a:endParaRPr lang="es-EC" sz="2400" b="1" dirty="0" smtClean="0"/>
          </a:p>
          <a:p>
            <a:pPr marL="457200" lvl="1" indent="0" eaLnBrk="1" hangingPunct="1">
              <a:buFontTx/>
              <a:buNone/>
            </a:pPr>
            <a:endParaRPr lang="es-EC" sz="2000" dirty="0" smtClean="0"/>
          </a:p>
        </p:txBody>
      </p:sp>
      <p:sp>
        <p:nvSpPr>
          <p:cNvPr id="9" name="8 Rectángulo redondeado"/>
          <p:cNvSpPr/>
          <p:nvPr/>
        </p:nvSpPr>
        <p:spPr>
          <a:xfrm>
            <a:off x="1403350" y="2043758"/>
            <a:ext cx="4392613" cy="665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NAVEGACIÓN A VELA</a:t>
            </a:r>
            <a:endParaRPr lang="es-EC" dirty="0">
              <a:solidFill>
                <a:schemeClr val="tx1"/>
              </a:solidFill>
              <a:effectLst>
                <a:outerShdw blurRad="38100" dist="38100" dir="2700000" algn="tl">
                  <a:srgbClr val="000000">
                    <a:alpha val="43137"/>
                  </a:srgbClr>
                </a:outerShdw>
              </a:effectLst>
            </a:endParaRPr>
          </a:p>
        </p:txBody>
      </p:sp>
      <p:sp>
        <p:nvSpPr>
          <p:cNvPr id="13" name="12 Rectángulo redondeado"/>
          <p:cNvSpPr/>
          <p:nvPr/>
        </p:nvSpPr>
        <p:spPr>
          <a:xfrm>
            <a:off x="1403350" y="4059982"/>
            <a:ext cx="4392613" cy="6651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MANIOBRAS DEL BESGUA</a:t>
            </a:r>
            <a:endParaRPr lang="es-EC" dirty="0">
              <a:solidFill>
                <a:schemeClr val="tx1"/>
              </a:solidFill>
              <a:effectLst>
                <a:outerShdw blurRad="38100" dist="38100" dir="2700000" algn="tl">
                  <a:srgbClr val="000000">
                    <a:alpha val="43137"/>
                  </a:srgbClr>
                </a:outerShdw>
              </a:effectLst>
            </a:endParaRPr>
          </a:p>
        </p:txBody>
      </p:sp>
      <p:sp>
        <p:nvSpPr>
          <p:cNvPr id="14" name="13 Rectángulo redondeado"/>
          <p:cNvSpPr/>
          <p:nvPr/>
        </p:nvSpPr>
        <p:spPr>
          <a:xfrm>
            <a:off x="1403350" y="2996952"/>
            <a:ext cx="4392613" cy="665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BUQUE ESCUELA GUAYAS</a:t>
            </a:r>
            <a:endParaRPr lang="es-EC" dirty="0">
              <a:solidFill>
                <a:schemeClr val="tx1"/>
              </a:solidFill>
              <a:effectLst>
                <a:outerShdw blurRad="38100" dist="38100" dir="2700000" algn="tl">
                  <a:srgbClr val="000000">
                    <a:alpha val="43137"/>
                  </a:srgbClr>
                </a:outerShdw>
              </a:effectLst>
            </a:endParaRPr>
          </a:p>
        </p:txBody>
      </p:sp>
      <p:sp>
        <p:nvSpPr>
          <p:cNvPr id="15" name="14 Rectángulo redondeado"/>
          <p:cNvSpPr/>
          <p:nvPr/>
        </p:nvSpPr>
        <p:spPr>
          <a:xfrm>
            <a:off x="1403350" y="4996085"/>
            <a:ext cx="4392613" cy="6651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dirty="0" smtClean="0">
                <a:solidFill>
                  <a:schemeClr val="tx1"/>
                </a:solidFill>
                <a:effectLst>
                  <a:outerShdw blurRad="38100" dist="38100" dir="2700000" algn="tl">
                    <a:srgbClr val="000000">
                      <a:alpha val="43137"/>
                    </a:srgbClr>
                  </a:outerShdw>
                </a:effectLst>
              </a:rPr>
              <a:t>JARCIA DE LABOR</a:t>
            </a:r>
            <a:endParaRPr lang="es-EC" dirty="0">
              <a:solidFill>
                <a:schemeClr val="tx1"/>
              </a:solidFill>
              <a:effectLst>
                <a:outerShdw blurRad="38100" dist="38100" dir="2700000" algn="tl">
                  <a:srgbClr val="000000">
                    <a:alpha val="43137"/>
                  </a:srgbClr>
                </a:outerShdw>
              </a:effectLst>
            </a:endParaRPr>
          </a:p>
        </p:txBody>
      </p:sp>
      <p:pic>
        <p:nvPicPr>
          <p:cNvPr id="1026" name="Picture 2" descr="C:\Users\User\Desktop\JL\Cuarto Año\TESIS\TIF\Titita\Proyecto 2013\cronograma\Tesis Final\Figuras besgua\20121116_buque_escuela_guaya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40767">
            <a:off x="6194934" y="3944086"/>
            <a:ext cx="2588655" cy="2103996"/>
          </a:xfrm>
          <a:prstGeom prst="rect">
            <a:avLst/>
          </a:prstGeom>
          <a:noFill/>
          <a:extLst>
            <a:ext uri="{909E8E84-426E-40DD-AFC4-6F175D3DCCD1}">
              <a14:hiddenFill xmlns:a14="http://schemas.microsoft.com/office/drawing/2010/main">
                <a:solidFill>
                  <a:srgbClr val="FFFFFF"/>
                </a:solidFill>
              </a14:hiddenFill>
            </a:ext>
          </a:extLst>
        </p:spPr>
      </p:pic>
      <p:sp>
        <p:nvSpPr>
          <p:cNvPr id="3" name="2 Elipse"/>
          <p:cNvSpPr/>
          <p:nvPr/>
        </p:nvSpPr>
        <p:spPr>
          <a:xfrm>
            <a:off x="1331640" y="4869160"/>
            <a:ext cx="4680818" cy="10801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JL\Cuarto Año\TESIS\TIF\Titita\Proyecto 2013\cronograma\Tesis Final\Figuras besgua\Sin títul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 y="1556792"/>
            <a:ext cx="9136068" cy="497996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a:t>
            </a:r>
          </a:p>
        </p:txBody>
      </p:sp>
      <p:sp>
        <p:nvSpPr>
          <p:cNvPr id="14343"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1A4391F-3F24-4E84-88E9-4DE20CF5C834}" type="slidenum">
              <a:rPr lang="es-ES" smtClean="0"/>
              <a:pPr eaLnBrk="1" hangingPunct="1"/>
              <a:t>11</a:t>
            </a:fld>
            <a:endParaRPr lang="es-ES" smtClean="0"/>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FUNDAMENTACIÓN TEÓRICA</a:t>
            </a:r>
          </a:p>
        </p:txBody>
      </p:sp>
      <p:pic>
        <p:nvPicPr>
          <p:cNvPr id="32"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979712" y="2564904"/>
            <a:ext cx="6048672" cy="24482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C" dirty="0"/>
              <a:t>La finalidad de este proyecto es de conocer las maniobras que se realizan en el BESGUA, mediante esto se logrará que los guardiamarinas que se embarquen en este velero ya sea para cruceros nacionales o internacionales tengan conocimiento pleno al respecto, y un desenvolvimiento mucho más eficaz al momento de realizar las maniobras.</a:t>
            </a:r>
            <a:endParaRPr lang="es-EC"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JL\Cuarto Año\TESIS\TIF\Titita\Proyecto 2013\cronograma\Tesis Final\Figuras besgua\guay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0722"/>
            <a:ext cx="9144000" cy="500194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a:t>
            </a:r>
          </a:p>
        </p:txBody>
      </p:sp>
      <p:sp>
        <p:nvSpPr>
          <p:cNvPr id="15366"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C29376E-DF04-4330-BBDD-0F43F9144711}" type="slidenum">
              <a:rPr lang="es-ES" smtClean="0">
                <a:solidFill>
                  <a:schemeClr val="bg1"/>
                </a:solidFill>
              </a:rPr>
              <a:pPr eaLnBrk="1" hangingPunct="1"/>
              <a:t>12</a:t>
            </a:fld>
            <a:endParaRPr lang="es-ES" smtClean="0">
              <a:solidFill>
                <a:schemeClr val="bg1"/>
              </a:solidFill>
            </a:endParaRPr>
          </a:p>
        </p:txBody>
      </p:sp>
      <p:sp>
        <p:nvSpPr>
          <p:cNvPr id="6" name="5 Rectángulo"/>
          <p:cNvSpPr/>
          <p:nvPr/>
        </p:nvSpPr>
        <p:spPr>
          <a:xfrm>
            <a:off x="179512"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FUNDAMENTACIÓN TEÓRICA</a:t>
            </a:r>
          </a:p>
        </p:txBody>
      </p:sp>
      <p:sp>
        <p:nvSpPr>
          <p:cNvPr id="15379"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3" name="2 Redondear rectángulo de esquina diagonal"/>
          <p:cNvSpPr/>
          <p:nvPr/>
        </p:nvSpPr>
        <p:spPr>
          <a:xfrm>
            <a:off x="1475656" y="2924944"/>
            <a:ext cx="7200800" cy="1512168"/>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Los incidentes en la navegación a vela </a:t>
            </a:r>
            <a:r>
              <a:rPr lang="es-EC" dirty="0"/>
              <a:t>se </a:t>
            </a:r>
            <a:r>
              <a:rPr lang="es-EC" dirty="0" smtClean="0"/>
              <a:t>manifiestan </a:t>
            </a:r>
            <a:r>
              <a:rPr lang="es-EC" dirty="0"/>
              <a:t>con precipitaciones violentas acompañadas de variación del viento en fuerza y </a:t>
            </a:r>
            <a:r>
              <a:rPr lang="es-EC" dirty="0" smtClean="0"/>
              <a:t>dirección que inclusive podría llegar de 30 a 50 nudos.</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5940425" y="5732463"/>
            <a:ext cx="3024188" cy="865187"/>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smtClean="0">
                <a:solidFill>
                  <a:schemeClr val="tx1"/>
                </a:solidFill>
              </a:rPr>
              <a:t>Análisis </a:t>
            </a:r>
            <a:r>
              <a:rPr lang="es-EC" sz="2400" b="1" dirty="0">
                <a:solidFill>
                  <a:schemeClr val="tx1"/>
                </a:solidFill>
              </a:rPr>
              <a:t>de Datos</a:t>
            </a:r>
          </a:p>
        </p:txBody>
      </p:sp>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a:t>
            </a:r>
            <a:r>
              <a:rPr lang="es-EC" dirty="0" smtClean="0">
                <a:solidFill>
                  <a:schemeClr val="bg1"/>
                </a:solidFill>
                <a:latin typeface="Bodoni MT Black" pitchFamily="18" charset="0"/>
              </a:rPr>
              <a:t>II </a:t>
            </a:r>
            <a:endParaRPr lang="es-EC" dirty="0" smtClean="0">
              <a:solidFill>
                <a:schemeClr val="bg1"/>
              </a:solidFill>
              <a:latin typeface="Bodoni MT Black" pitchFamily="18" charset="0"/>
            </a:endParaRPr>
          </a:p>
        </p:txBody>
      </p:sp>
      <p:sp>
        <p:nvSpPr>
          <p:cNvPr id="17414" name="3 Marcador de número de diapositiva"/>
          <p:cNvSpPr>
            <a:spLocks noGrp="1"/>
          </p:cNvSpPr>
          <p:nvPr>
            <p:ph type="sldNum" sz="quarter" idx="12"/>
          </p:nvPr>
        </p:nvSpPr>
        <p:spPr>
          <a:xfrm>
            <a:off x="6830888" y="6337126"/>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7A126E2-BDA9-4596-BC3D-F45B83922CF4}" type="slidenum">
              <a:rPr lang="es-ES" smtClean="0"/>
              <a:pPr eaLnBrk="1" hangingPunct="1"/>
              <a:t>13</a:t>
            </a:fld>
            <a:endParaRPr lang="es-ES" dirty="0" smtClean="0"/>
          </a:p>
        </p:txBody>
      </p:sp>
      <p:sp>
        <p:nvSpPr>
          <p:cNvPr id="6" name="5 Rectángulo"/>
          <p:cNvSpPr/>
          <p:nvPr/>
        </p:nvSpPr>
        <p:spPr>
          <a:xfrm>
            <a:off x="241846" y="1505067"/>
            <a:ext cx="58573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METODOLOGÍA</a:t>
            </a:r>
            <a:endParaRPr lang="es-ES" sz="2400" b="1" dirty="0">
              <a:ln w="11430"/>
              <a:solidFill>
                <a:schemeClr val="bg1"/>
              </a:solidFill>
              <a:effectLst>
                <a:outerShdw blurRad="50800" dist="39000" dir="5460000" algn="tl">
                  <a:srgbClr val="000000">
                    <a:alpha val="38000"/>
                  </a:srgbClr>
                </a:outerShdw>
              </a:effectLst>
            </a:endParaRPr>
          </a:p>
        </p:txBody>
      </p:sp>
      <p:sp>
        <p:nvSpPr>
          <p:cNvPr id="17417" name="2 Marcador de contenido"/>
          <p:cNvSpPr>
            <a:spLocks noGrp="1"/>
          </p:cNvSpPr>
          <p:nvPr>
            <p:ph idx="1"/>
          </p:nvPr>
        </p:nvSpPr>
        <p:spPr>
          <a:xfrm>
            <a:off x="1476375" y="1555750"/>
            <a:ext cx="7559675" cy="4537075"/>
          </a:xfrm>
        </p:spPr>
        <p:txBody>
          <a:bodyPr/>
          <a:lstStyle/>
          <a:p>
            <a:pPr marL="0" indent="0" eaLnBrk="1" hangingPunct="1">
              <a:buFontTx/>
              <a:buNone/>
            </a:pPr>
            <a:endParaRPr lang="es-EC" sz="2400" b="1" smtClean="0"/>
          </a:p>
          <a:p>
            <a:pPr marL="0" indent="0" eaLnBrk="1" hangingPunct="1">
              <a:buFontTx/>
              <a:buNone/>
            </a:pPr>
            <a:endParaRPr lang="es-EC" sz="2400" b="1" smtClean="0"/>
          </a:p>
          <a:p>
            <a:pPr marL="0" indent="0" algn="just" eaLnBrk="1" hangingPunct="1">
              <a:buFontTx/>
              <a:buNone/>
            </a:pPr>
            <a:endParaRPr lang="es-EC" sz="2000" b="1" smtClean="0"/>
          </a:p>
          <a:p>
            <a:pPr marL="457200" lvl="1" indent="0" eaLnBrk="1" hangingPunct="1">
              <a:buFontTx/>
              <a:buNone/>
            </a:pPr>
            <a:endParaRPr lang="es-EC" sz="2400" b="1" smtClean="0"/>
          </a:p>
          <a:p>
            <a:pPr marL="457200" lvl="1" indent="0" eaLnBrk="1" hangingPunct="1">
              <a:buFontTx/>
              <a:buNone/>
            </a:pPr>
            <a:endParaRPr lang="es-EC" sz="2000" smtClean="0"/>
          </a:p>
        </p:txBody>
      </p:sp>
      <p:sp>
        <p:nvSpPr>
          <p:cNvPr id="3" name="2 Rectángulo"/>
          <p:cNvSpPr/>
          <p:nvPr/>
        </p:nvSpPr>
        <p:spPr>
          <a:xfrm>
            <a:off x="1475656" y="1700808"/>
            <a:ext cx="4176464" cy="864096"/>
          </a:xfrm>
          <a:prstGeom prst="rect">
            <a:avLst/>
          </a:prstGeom>
          <a:solidFill>
            <a:schemeClr val="accent2">
              <a:lumMod val="40000"/>
              <a:lumOff val="60000"/>
            </a:schemeClr>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tx1"/>
                </a:solidFill>
              </a:rPr>
              <a:t>Tipo de investigación</a:t>
            </a:r>
          </a:p>
        </p:txBody>
      </p:sp>
      <p:sp>
        <p:nvSpPr>
          <p:cNvPr id="13" name="12 Rectángulo"/>
          <p:cNvSpPr/>
          <p:nvPr/>
        </p:nvSpPr>
        <p:spPr>
          <a:xfrm>
            <a:off x="1475656" y="2708920"/>
            <a:ext cx="4176464" cy="864096"/>
          </a:xfrm>
          <a:prstGeom prst="rect">
            <a:avLst/>
          </a:prstGeom>
          <a:solidFill>
            <a:schemeClr val="accent2">
              <a:lumMod val="40000"/>
              <a:lumOff val="60000"/>
            </a:schemeClr>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tx1"/>
                </a:solidFill>
              </a:rPr>
              <a:t>Diseño de investigación</a:t>
            </a:r>
          </a:p>
        </p:txBody>
      </p:sp>
      <p:sp>
        <p:nvSpPr>
          <p:cNvPr id="14" name="13 Rectángulo"/>
          <p:cNvSpPr/>
          <p:nvPr/>
        </p:nvSpPr>
        <p:spPr>
          <a:xfrm>
            <a:off x="1475656" y="3717032"/>
            <a:ext cx="4176464" cy="864096"/>
          </a:xfrm>
          <a:prstGeom prst="rect">
            <a:avLst/>
          </a:prstGeom>
          <a:solidFill>
            <a:schemeClr val="accent2">
              <a:lumMod val="40000"/>
              <a:lumOff val="60000"/>
            </a:schemeClr>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tx1"/>
                </a:solidFill>
              </a:rPr>
              <a:t>Instrumentos</a:t>
            </a:r>
          </a:p>
        </p:txBody>
      </p:sp>
      <p:sp>
        <p:nvSpPr>
          <p:cNvPr id="15" name="14 Rectángulo"/>
          <p:cNvSpPr/>
          <p:nvPr/>
        </p:nvSpPr>
        <p:spPr>
          <a:xfrm>
            <a:off x="1475656" y="4725144"/>
            <a:ext cx="4176464" cy="864096"/>
          </a:xfrm>
          <a:prstGeom prst="rect">
            <a:avLst/>
          </a:prstGeom>
          <a:solidFill>
            <a:schemeClr val="accent2">
              <a:lumMod val="40000"/>
              <a:lumOff val="60000"/>
            </a:schemeClr>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tx1"/>
                </a:solidFill>
              </a:rPr>
              <a:t>Técnicas de Recolección de Información</a:t>
            </a:r>
          </a:p>
        </p:txBody>
      </p:sp>
      <p:sp>
        <p:nvSpPr>
          <p:cNvPr id="4" name="3 Rectángulo redondeado"/>
          <p:cNvSpPr/>
          <p:nvPr/>
        </p:nvSpPr>
        <p:spPr>
          <a:xfrm>
            <a:off x="5940425" y="1700213"/>
            <a:ext cx="3024188" cy="865187"/>
          </a:xfrm>
          <a:prstGeom prst="roundRect">
            <a:avLst/>
          </a:prstGeom>
          <a:solidFill>
            <a:schemeClr val="accent1">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tx1"/>
                </a:solidFill>
              </a:rPr>
              <a:t>Descriptiva</a:t>
            </a:r>
          </a:p>
        </p:txBody>
      </p:sp>
      <p:sp>
        <p:nvSpPr>
          <p:cNvPr id="17" name="16 Rectángulo redondeado"/>
          <p:cNvSpPr/>
          <p:nvPr/>
        </p:nvSpPr>
        <p:spPr>
          <a:xfrm>
            <a:off x="5940425" y="2708275"/>
            <a:ext cx="3024188" cy="865188"/>
          </a:xfrm>
          <a:prstGeom prst="round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tx1"/>
                </a:solidFill>
              </a:rPr>
              <a:t>Documental</a:t>
            </a:r>
          </a:p>
        </p:txBody>
      </p:sp>
      <p:sp>
        <p:nvSpPr>
          <p:cNvPr id="18" name="17 Rectángulo redondeado"/>
          <p:cNvSpPr/>
          <p:nvPr/>
        </p:nvSpPr>
        <p:spPr>
          <a:xfrm>
            <a:off x="5940425" y="3716338"/>
            <a:ext cx="3024188" cy="865187"/>
          </a:xfrm>
          <a:prstGeom prst="round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tx1"/>
                </a:solidFill>
              </a:rPr>
              <a:t>Recopilación Documental</a:t>
            </a:r>
          </a:p>
        </p:txBody>
      </p:sp>
      <p:sp>
        <p:nvSpPr>
          <p:cNvPr id="19" name="18 Rectángulo redondeado"/>
          <p:cNvSpPr/>
          <p:nvPr/>
        </p:nvSpPr>
        <p:spPr>
          <a:xfrm>
            <a:off x="5940425" y="4724400"/>
            <a:ext cx="3024188" cy="865188"/>
          </a:xfrm>
          <a:prstGeom prst="round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tx1"/>
                </a:solidFill>
              </a:rPr>
              <a:t>Observación y </a:t>
            </a:r>
            <a:r>
              <a:rPr lang="es-EC" sz="2400" b="1" dirty="0" smtClean="0">
                <a:solidFill>
                  <a:schemeClr val="tx1"/>
                </a:solidFill>
              </a:rPr>
              <a:t>Entrevista</a:t>
            </a:r>
            <a:endParaRPr lang="es-EC" sz="2400" b="1" dirty="0">
              <a:solidFill>
                <a:schemeClr val="tx1"/>
              </a:solidFill>
            </a:endParaRPr>
          </a:p>
        </p:txBody>
      </p:sp>
      <p:sp>
        <p:nvSpPr>
          <p:cNvPr id="20" name="19 Rectángulo"/>
          <p:cNvSpPr/>
          <p:nvPr/>
        </p:nvSpPr>
        <p:spPr>
          <a:xfrm>
            <a:off x="1475656" y="5733256"/>
            <a:ext cx="4176464" cy="864096"/>
          </a:xfrm>
          <a:prstGeom prst="rect">
            <a:avLst/>
          </a:prstGeom>
          <a:solidFill>
            <a:schemeClr val="accent2">
              <a:lumMod val="40000"/>
              <a:lumOff val="60000"/>
            </a:schemeClr>
          </a:solid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chemeClr val="tx1"/>
                </a:solidFill>
              </a:rPr>
              <a:t>Técnicas de </a:t>
            </a:r>
            <a:r>
              <a:rPr lang="es-EC" sz="2400" b="1" dirty="0" smtClean="0">
                <a:solidFill>
                  <a:schemeClr val="tx1"/>
                </a:solidFill>
              </a:rPr>
              <a:t>Análisis</a:t>
            </a:r>
            <a:endParaRPr lang="es-EC" sz="24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nodeType="withGroup">
                            <p:stCondLst>
                              <p:cond delay="5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42"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3500"/>
                            </p:stCondLst>
                            <p:childTnLst>
                              <p:par>
                                <p:cTn id="32" presetID="4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500"/>
                            </p:stCondLst>
                            <p:childTnLst>
                              <p:par>
                                <p:cTn id="38" presetID="42"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6500"/>
                            </p:stCondLst>
                            <p:childTnLst>
                              <p:par>
                                <p:cTn id="50" presetID="42"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8500"/>
                            </p:stCondLst>
                            <p:childTnLst>
                              <p:par>
                                <p:cTn id="62" presetID="42"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9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4"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2490592667"/>
              </p:ext>
            </p:extLst>
          </p:nvPr>
        </p:nvGraphicFramePr>
        <p:xfrm>
          <a:off x="1259632" y="1626845"/>
          <a:ext cx="7656840" cy="4782800"/>
        </p:xfrm>
        <a:graphic>
          <a:graphicData uri="http://schemas.openxmlformats.org/drawingml/2006/table">
            <a:tbl>
              <a:tblPr firstRow="1" bandRow="1">
                <a:tableStyleId>{08FB837D-C827-4EFA-A057-4D05807E0F7C}</a:tableStyleId>
              </a:tblPr>
              <a:tblGrid>
                <a:gridCol w="1531368"/>
                <a:gridCol w="1531368"/>
                <a:gridCol w="1531368"/>
                <a:gridCol w="1531368"/>
                <a:gridCol w="1531368"/>
              </a:tblGrid>
              <a:tr h="378071">
                <a:tc>
                  <a:txBody>
                    <a:bodyPr/>
                    <a:lstStyle/>
                    <a:p>
                      <a:pPr algn="ctr"/>
                      <a:endParaRPr lang="es-EC" dirty="0"/>
                    </a:p>
                  </a:txBody>
                  <a:tcPr anchor="ctr"/>
                </a:tc>
                <a:tc>
                  <a:txBody>
                    <a:bodyPr/>
                    <a:lstStyle/>
                    <a:p>
                      <a:pPr algn="ctr"/>
                      <a:r>
                        <a:rPr lang="en-US" dirty="0" smtClean="0"/>
                        <a:t>14 DE AGOSTO</a:t>
                      </a:r>
                      <a:endParaRPr lang="es-EC" dirty="0"/>
                    </a:p>
                  </a:txBody>
                  <a:tcPr anchor="ctr"/>
                </a:tc>
                <a:tc>
                  <a:txBody>
                    <a:bodyPr/>
                    <a:lstStyle/>
                    <a:p>
                      <a:pPr algn="ctr"/>
                      <a:r>
                        <a:rPr lang="en-US" dirty="0" smtClean="0"/>
                        <a:t>15 DE AGOSTO</a:t>
                      </a:r>
                      <a:endParaRPr lang="es-EC" dirty="0"/>
                    </a:p>
                  </a:txBody>
                  <a:tcPr anchor="ctr"/>
                </a:tc>
                <a:tc>
                  <a:txBody>
                    <a:bodyPr/>
                    <a:lstStyle/>
                    <a:p>
                      <a:pPr algn="ctr"/>
                      <a:r>
                        <a:rPr lang="en-US" dirty="0" smtClean="0"/>
                        <a:t>16 DE AGOSTO</a:t>
                      </a:r>
                      <a:endParaRPr lang="es-EC" dirty="0"/>
                    </a:p>
                  </a:txBody>
                  <a:tcPr anchor="ctr"/>
                </a:tc>
                <a:tc>
                  <a:txBody>
                    <a:bodyPr/>
                    <a:lstStyle/>
                    <a:p>
                      <a:pPr algn="ctr"/>
                      <a:r>
                        <a:rPr lang="en-US" dirty="0" smtClean="0"/>
                        <a:t>17 DE AGOSTO</a:t>
                      </a:r>
                      <a:endParaRPr lang="es-EC" dirty="0"/>
                    </a:p>
                  </a:txBody>
                  <a:tcPr anchor="ctr"/>
                </a:tc>
              </a:tr>
              <a:tr h="839830">
                <a:tc>
                  <a:txBody>
                    <a:bodyPr/>
                    <a:lstStyle/>
                    <a:p>
                      <a:pPr algn="ctr"/>
                      <a:r>
                        <a:rPr lang="en-US" dirty="0" smtClean="0"/>
                        <a:t>VELOCIDAD</a:t>
                      </a:r>
                      <a:r>
                        <a:rPr lang="en-US" baseline="0" dirty="0" smtClean="0"/>
                        <a:t> DE LA UNIDAD</a:t>
                      </a:r>
                      <a:endParaRPr lang="es-EC" dirty="0"/>
                    </a:p>
                  </a:txBody>
                  <a:tcPr anchor="ctr"/>
                </a:tc>
                <a:tc>
                  <a:txBody>
                    <a:bodyPr/>
                    <a:lstStyle/>
                    <a:p>
                      <a:pPr algn="ctr"/>
                      <a:r>
                        <a:rPr lang="en-US" dirty="0" smtClean="0"/>
                        <a:t>8 NUDOS</a:t>
                      </a:r>
                      <a:endParaRPr lang="es-EC" dirty="0"/>
                    </a:p>
                  </a:txBody>
                  <a:tcPr anchor="ctr"/>
                </a:tc>
                <a:tc>
                  <a:txBody>
                    <a:bodyPr/>
                    <a:lstStyle/>
                    <a:p>
                      <a:pPr algn="ctr"/>
                      <a:r>
                        <a:rPr lang="en-US" dirty="0" smtClean="0"/>
                        <a:t>9.1 NUDOS</a:t>
                      </a:r>
                      <a:endParaRPr lang="es-EC" dirty="0"/>
                    </a:p>
                  </a:txBody>
                  <a:tcPr anchor="ctr"/>
                </a:tc>
                <a:tc>
                  <a:txBody>
                    <a:bodyPr/>
                    <a:lstStyle/>
                    <a:p>
                      <a:pPr algn="ctr"/>
                      <a:r>
                        <a:rPr lang="en-US" dirty="0" smtClean="0"/>
                        <a:t>4.1 NUDOS</a:t>
                      </a:r>
                      <a:endParaRPr lang="es-EC" dirty="0"/>
                    </a:p>
                  </a:txBody>
                  <a:tcPr anchor="ctr"/>
                </a:tc>
                <a:tc>
                  <a:txBody>
                    <a:bodyPr/>
                    <a:lstStyle/>
                    <a:p>
                      <a:pPr algn="ctr"/>
                      <a:r>
                        <a:rPr lang="en-US" dirty="0" smtClean="0"/>
                        <a:t>6.7 NUDOS</a:t>
                      </a:r>
                      <a:endParaRPr lang="es-EC" dirty="0"/>
                    </a:p>
                  </a:txBody>
                  <a:tcPr anchor="ctr"/>
                </a:tc>
              </a:tr>
              <a:tr h="774330">
                <a:tc>
                  <a:txBody>
                    <a:bodyPr/>
                    <a:lstStyle/>
                    <a:p>
                      <a:pPr algn="ctr"/>
                      <a:r>
                        <a:rPr lang="en-US" dirty="0" smtClean="0"/>
                        <a:t>APAREJO</a:t>
                      </a:r>
                      <a:endParaRPr lang="es-EC" dirty="0"/>
                    </a:p>
                  </a:txBody>
                  <a:tcPr anchor="ctr"/>
                </a:tc>
                <a:tc>
                  <a:txBody>
                    <a:bodyPr/>
                    <a:lstStyle/>
                    <a:p>
                      <a:pPr algn="ctr"/>
                      <a:r>
                        <a:rPr lang="en-US" dirty="0" smtClean="0"/>
                        <a:t>55/35/31</a:t>
                      </a:r>
                      <a:endParaRPr lang="es-EC" dirty="0"/>
                    </a:p>
                  </a:txBody>
                  <a:tcPr anchor="ctr"/>
                </a:tc>
                <a:tc>
                  <a:txBody>
                    <a:bodyPr/>
                    <a:lstStyle/>
                    <a:p>
                      <a:pPr algn="ctr"/>
                      <a:r>
                        <a:rPr lang="en-US" dirty="0" smtClean="0"/>
                        <a:t>21/00/00</a:t>
                      </a:r>
                      <a:endParaRPr lang="es-EC" dirty="0"/>
                    </a:p>
                  </a:txBody>
                  <a:tcPr anchor="ctr"/>
                </a:tc>
                <a:tc>
                  <a:txBody>
                    <a:bodyPr/>
                    <a:lstStyle/>
                    <a:p>
                      <a:pPr algn="ctr"/>
                      <a:r>
                        <a:rPr lang="en-US" dirty="0" smtClean="0"/>
                        <a:t>21/11/00</a:t>
                      </a:r>
                      <a:endParaRPr lang="es-EC" dirty="0"/>
                    </a:p>
                  </a:txBody>
                  <a:tcPr anchor="ctr"/>
                </a:tc>
                <a:tc>
                  <a:txBody>
                    <a:bodyPr/>
                    <a:lstStyle/>
                    <a:p>
                      <a:pPr algn="ctr"/>
                      <a:r>
                        <a:rPr lang="en-US" dirty="0" smtClean="0"/>
                        <a:t>12/02/00</a:t>
                      </a:r>
                      <a:endParaRPr lang="es-EC" dirty="0"/>
                    </a:p>
                  </a:txBody>
                  <a:tcPr anchor="ctr"/>
                </a:tc>
              </a:tr>
              <a:tr h="839830">
                <a:tc>
                  <a:txBody>
                    <a:bodyPr/>
                    <a:lstStyle/>
                    <a:p>
                      <a:pPr algn="ctr"/>
                      <a:r>
                        <a:rPr lang="en-US" dirty="0" smtClean="0"/>
                        <a:t>VELOCIDADVIENTO:</a:t>
                      </a:r>
                      <a:endParaRPr lang="es-EC" dirty="0"/>
                    </a:p>
                  </a:txBody>
                  <a:tcPr anchor="ctr"/>
                </a:tc>
                <a:tc>
                  <a:txBody>
                    <a:bodyPr/>
                    <a:lstStyle/>
                    <a:p>
                      <a:pPr algn="ctr"/>
                      <a:r>
                        <a:rPr lang="en-US" dirty="0" smtClean="0"/>
                        <a:t>20 NUDOS</a:t>
                      </a:r>
                      <a:endParaRPr lang="es-EC" dirty="0"/>
                    </a:p>
                  </a:txBody>
                  <a:tcPr anchor="ctr"/>
                </a:tc>
                <a:tc>
                  <a:txBody>
                    <a:bodyPr/>
                    <a:lstStyle/>
                    <a:p>
                      <a:pPr algn="ctr"/>
                      <a:r>
                        <a:rPr lang="en-US" dirty="0" smtClean="0"/>
                        <a:t>32 NUDOS</a:t>
                      </a:r>
                      <a:endParaRPr lang="es-EC" dirty="0"/>
                    </a:p>
                  </a:txBody>
                  <a:tcPr anchor="ctr"/>
                </a:tc>
                <a:tc>
                  <a:txBody>
                    <a:bodyPr/>
                    <a:lstStyle/>
                    <a:p>
                      <a:pPr algn="ctr"/>
                      <a:r>
                        <a:rPr lang="en-US" dirty="0" smtClean="0"/>
                        <a:t>24 NUDOS</a:t>
                      </a:r>
                      <a:endParaRPr lang="es-EC" dirty="0"/>
                    </a:p>
                  </a:txBody>
                  <a:tcPr anchor="ctr"/>
                </a:tc>
                <a:tc>
                  <a:txBody>
                    <a:bodyPr/>
                    <a:lstStyle/>
                    <a:p>
                      <a:pPr algn="ctr"/>
                      <a:r>
                        <a:rPr lang="en-US" dirty="0" smtClean="0"/>
                        <a:t>22 NUDOS</a:t>
                      </a:r>
                      <a:endParaRPr lang="es-EC" dirty="0"/>
                    </a:p>
                  </a:txBody>
                  <a:tcPr anchor="ctr"/>
                </a:tc>
              </a:tr>
              <a:tr h="839830">
                <a:tc>
                  <a:txBody>
                    <a:bodyPr/>
                    <a:lstStyle/>
                    <a:p>
                      <a:pPr algn="ctr"/>
                      <a:r>
                        <a:rPr lang="en-US" baseline="0" dirty="0" smtClean="0"/>
                        <a:t>DIRECCION </a:t>
                      </a:r>
                      <a:r>
                        <a:rPr lang="en-US" dirty="0" smtClean="0"/>
                        <a:t>VIENTO:</a:t>
                      </a:r>
                      <a:endParaRPr lang="es-EC" dirty="0"/>
                    </a:p>
                  </a:txBody>
                  <a:tcPr anchor="ctr"/>
                </a:tc>
                <a:tc>
                  <a:txBody>
                    <a:bodyPr/>
                    <a:lstStyle/>
                    <a:p>
                      <a:pPr algn="ctr"/>
                      <a:r>
                        <a:rPr lang="en-US" dirty="0" smtClean="0"/>
                        <a:t>165°</a:t>
                      </a:r>
                      <a:endParaRPr lang="es-EC" dirty="0"/>
                    </a:p>
                  </a:txBody>
                  <a:tcPr anchor="ctr"/>
                </a:tc>
                <a:tc>
                  <a:txBody>
                    <a:bodyPr/>
                    <a:lstStyle/>
                    <a:p>
                      <a:pPr algn="ctr"/>
                      <a:r>
                        <a:rPr lang="en-US" dirty="0" smtClean="0"/>
                        <a:t>261°</a:t>
                      </a:r>
                      <a:endParaRPr lang="es-EC" dirty="0"/>
                    </a:p>
                  </a:txBody>
                  <a:tcPr anchor="ctr"/>
                </a:tc>
                <a:tc>
                  <a:txBody>
                    <a:bodyPr/>
                    <a:lstStyle/>
                    <a:p>
                      <a:pPr algn="ctr"/>
                      <a:r>
                        <a:rPr lang="en-US" dirty="0" smtClean="0"/>
                        <a:t>200°</a:t>
                      </a:r>
                      <a:endParaRPr lang="es-EC" dirty="0"/>
                    </a:p>
                  </a:txBody>
                  <a:tcPr anchor="ctr"/>
                </a:tc>
                <a:tc>
                  <a:txBody>
                    <a:bodyPr/>
                    <a:lstStyle/>
                    <a:p>
                      <a:pPr algn="ctr"/>
                      <a:r>
                        <a:rPr lang="en-US" dirty="0" smtClean="0"/>
                        <a:t>100°</a:t>
                      </a:r>
                    </a:p>
                  </a:txBody>
                  <a:tcPr anchor="ctr"/>
                </a:tc>
              </a:tr>
              <a:tr h="774330">
                <a:tc>
                  <a:txBody>
                    <a:bodyPr/>
                    <a:lstStyle/>
                    <a:p>
                      <a:pPr algn="ctr"/>
                      <a:r>
                        <a:rPr lang="en-US" dirty="0" smtClean="0"/>
                        <a:t>ESTADO DEL</a:t>
                      </a:r>
                      <a:r>
                        <a:rPr lang="en-US" baseline="0" dirty="0" smtClean="0"/>
                        <a:t> MAR</a:t>
                      </a:r>
                      <a:endParaRPr lang="es-EC" dirty="0"/>
                    </a:p>
                  </a:txBody>
                  <a:tcPr anchor="ctr"/>
                </a:tc>
                <a:tc>
                  <a:txBody>
                    <a:bodyPr/>
                    <a:lstStyle/>
                    <a:p>
                      <a:pPr algn="ctr"/>
                      <a:r>
                        <a:rPr lang="en-US" dirty="0" smtClean="0"/>
                        <a:t>2</a:t>
                      </a:r>
                      <a:endParaRPr lang="es-EC" dirty="0"/>
                    </a:p>
                  </a:txBody>
                  <a:tcPr anchor="ctr"/>
                </a:tc>
                <a:tc>
                  <a:txBody>
                    <a:bodyPr/>
                    <a:lstStyle/>
                    <a:p>
                      <a:pPr algn="ctr"/>
                      <a:r>
                        <a:rPr lang="en-US" dirty="0" smtClean="0"/>
                        <a:t>6</a:t>
                      </a:r>
                      <a:endParaRPr lang="es-EC" dirty="0"/>
                    </a:p>
                  </a:txBody>
                  <a:tcPr anchor="ctr"/>
                </a:tc>
                <a:tc>
                  <a:txBody>
                    <a:bodyPr/>
                    <a:lstStyle/>
                    <a:p>
                      <a:pPr algn="ctr"/>
                      <a:r>
                        <a:rPr lang="en-US" dirty="0" smtClean="0"/>
                        <a:t>3</a:t>
                      </a:r>
                      <a:endParaRPr lang="es-EC" dirty="0"/>
                    </a:p>
                  </a:txBody>
                  <a:tcPr anchor="ctr"/>
                </a:tc>
                <a:tc>
                  <a:txBody>
                    <a:bodyPr/>
                    <a:lstStyle/>
                    <a:p>
                      <a:pPr algn="ctr"/>
                      <a:r>
                        <a:rPr lang="en-US" dirty="0" smtClean="0"/>
                        <a:t>3</a:t>
                      </a:r>
                    </a:p>
                  </a:txBody>
                  <a:tcPr anchor="ctr"/>
                </a:tc>
              </a:tr>
            </a:tbl>
          </a:graphicData>
        </a:graphic>
      </p:graphicFrame>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a:t>
            </a:r>
          </a:p>
        </p:txBody>
      </p:sp>
      <p:sp>
        <p:nvSpPr>
          <p:cNvPr id="1843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D9228-17DF-4302-8383-BA85D98E0C19}" type="slidenum">
              <a:rPr lang="es-ES" smtClean="0"/>
              <a:pPr eaLnBrk="1" hangingPunct="1"/>
              <a:t>14</a:t>
            </a:fld>
            <a:endParaRPr lang="es-ES" smtClean="0"/>
          </a:p>
        </p:txBody>
      </p:sp>
      <p:sp>
        <p:nvSpPr>
          <p:cNvPr id="6" name="5 Rectángulo"/>
          <p:cNvSpPr/>
          <p:nvPr/>
        </p:nvSpPr>
        <p:spPr>
          <a:xfrm>
            <a:off x="107504"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ANÁLISIS Y </a:t>
            </a:r>
            <a:r>
              <a:rPr lang="es-ES" b="1" dirty="0" smtClean="0">
                <a:ln w="11430"/>
                <a:solidFill>
                  <a:schemeClr val="bg1"/>
                </a:solidFill>
                <a:effectLst>
                  <a:outerShdw blurRad="50800" dist="39000" dir="5460000" algn="tl">
                    <a:srgbClr val="000000">
                      <a:alpha val="38000"/>
                    </a:srgbClr>
                  </a:outerShdw>
                </a:effectLst>
              </a:rPr>
              <a:t>RESULTADOS</a:t>
            </a:r>
            <a:endParaRPr lang="es-ES" b="1" dirty="0">
              <a:ln w="11430"/>
              <a:solidFill>
                <a:schemeClr val="bg1"/>
              </a:solidFill>
              <a:effectLst>
                <a:outerShdw blurRad="50800" dist="39000" dir="5460000" algn="tl">
                  <a:srgbClr val="000000">
                    <a:alpha val="38000"/>
                  </a:srgbClr>
                </a:outerShdw>
              </a:effectLst>
            </a:endParaRPr>
          </a:p>
        </p:txBody>
      </p:sp>
      <p:sp>
        <p:nvSpPr>
          <p:cNvPr id="18441" name="2 Marcador de contenido"/>
          <p:cNvSpPr>
            <a:spLocks noGrp="1"/>
          </p:cNvSpPr>
          <p:nvPr>
            <p:ph idx="1"/>
          </p:nvPr>
        </p:nvSpPr>
        <p:spPr>
          <a:xfrm>
            <a:off x="1476375" y="1574800"/>
            <a:ext cx="7308850" cy="4537075"/>
          </a:xfrm>
        </p:spPr>
        <p:txBody>
          <a:bodyPr/>
          <a:lstStyle/>
          <a:p>
            <a:pPr marL="0" indent="0" algn="just" eaLnBrk="1" hangingPunct="1">
              <a:buNone/>
            </a:pPr>
            <a:endParaRPr lang="es-ES" sz="2000" b="1" dirty="0" smtClean="0"/>
          </a:p>
          <a:p>
            <a:pPr algn="just" eaLnBrk="1" hangingPunct="1"/>
            <a:endParaRPr lang="en-US" sz="2000" dirty="0" smtClean="0"/>
          </a:p>
        </p:txBody>
      </p:sp>
      <p:pic>
        <p:nvPicPr>
          <p:cNvPr id="11"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nodePh="1">
                                  <p:stCondLst>
                                    <p:cond delay="0"/>
                                  </p:stCondLst>
                                  <p:endCondLst>
                                    <p:cond evt="begin" delay="0">
                                      <p:tn val="14"/>
                                    </p:cond>
                                  </p:endCondLst>
                                  <p:childTnLst>
                                    <p:set>
                                      <p:cBhvr>
                                        <p:cTn id="15" dur="1" fill="hold">
                                          <p:stCondLst>
                                            <p:cond delay="0"/>
                                          </p:stCondLst>
                                        </p:cTn>
                                        <p:tgtEl>
                                          <p:spTgt spid="18441">
                                            <p:txEl>
                                              <p:pRg st="0" end="0"/>
                                            </p:txEl>
                                          </p:spTgt>
                                        </p:tgtEl>
                                        <p:attrNameLst>
                                          <p:attrName>style.visibility</p:attrName>
                                        </p:attrNameLst>
                                      </p:cBhvr>
                                      <p:to>
                                        <p:strVal val="visible"/>
                                      </p:to>
                                    </p:set>
                                    <p:animEffect transition="in" filter="circle(in)">
                                      <p:cBhvr>
                                        <p:cTn id="16" dur="2000"/>
                                        <p:tgtEl>
                                          <p:spTgt spid="18441">
                                            <p:txEl>
                                              <p:pRg st="0" end="0"/>
                                            </p:txEl>
                                          </p:spTgt>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a:t>
            </a:r>
          </a:p>
        </p:txBody>
      </p:sp>
      <p:sp>
        <p:nvSpPr>
          <p:cNvPr id="6" name="5 Rectángulo"/>
          <p:cNvSpPr/>
          <p:nvPr/>
        </p:nvSpPr>
        <p:spPr>
          <a:xfrm>
            <a:off x="107504"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ANÁLISIS Y </a:t>
            </a:r>
            <a:r>
              <a:rPr lang="es-ES" b="1" dirty="0" smtClean="0">
                <a:ln w="11430"/>
                <a:solidFill>
                  <a:schemeClr val="bg1"/>
                </a:solidFill>
                <a:effectLst>
                  <a:outerShdw blurRad="50800" dist="39000" dir="5460000" algn="tl">
                    <a:srgbClr val="000000">
                      <a:alpha val="38000"/>
                    </a:srgbClr>
                  </a:outerShdw>
                </a:effectLst>
              </a:rPr>
              <a:t>RESULTADOS</a:t>
            </a:r>
            <a:endParaRPr lang="es-ES" b="1" dirty="0">
              <a:ln w="11430"/>
              <a:solidFill>
                <a:schemeClr val="bg1"/>
              </a:solidFill>
              <a:effectLst>
                <a:outerShdw blurRad="50800" dist="39000" dir="5460000" algn="tl">
                  <a:srgbClr val="000000">
                    <a:alpha val="38000"/>
                  </a:srgbClr>
                </a:outerShdw>
              </a:effectLst>
            </a:endParaRPr>
          </a:p>
        </p:txBody>
      </p:sp>
      <p:sp>
        <p:nvSpPr>
          <p:cNvPr id="18441" name="2 Marcador de contenido"/>
          <p:cNvSpPr>
            <a:spLocks noGrp="1"/>
          </p:cNvSpPr>
          <p:nvPr>
            <p:ph idx="1"/>
          </p:nvPr>
        </p:nvSpPr>
        <p:spPr>
          <a:xfrm>
            <a:off x="1476375" y="1574800"/>
            <a:ext cx="7308850" cy="4537075"/>
          </a:xfrm>
        </p:spPr>
        <p:txBody>
          <a:bodyPr/>
          <a:lstStyle/>
          <a:p>
            <a:pPr marL="0" indent="0" algn="just" eaLnBrk="1" hangingPunct="1">
              <a:buNone/>
            </a:pPr>
            <a:endParaRPr lang="es-ES" sz="2000" b="1" dirty="0" smtClean="0"/>
          </a:p>
          <a:p>
            <a:pPr algn="just" eaLnBrk="1" hangingPunct="1"/>
            <a:endParaRPr lang="en-US" sz="2000" dirty="0" smtClean="0"/>
          </a:p>
        </p:txBody>
      </p:sp>
      <p:pic>
        <p:nvPicPr>
          <p:cNvPr id="11"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5" y="1586850"/>
            <a:ext cx="8016967" cy="493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D9228-17DF-4302-8383-BA85D98E0C19}" type="slidenum">
              <a:rPr lang="es-ES" smtClean="0">
                <a:solidFill>
                  <a:schemeClr val="bg1"/>
                </a:solidFill>
              </a:rPr>
              <a:pPr eaLnBrk="1" hangingPunct="1"/>
              <a:t>15</a:t>
            </a:fld>
            <a:endParaRPr lang="es-ES" dirty="0" smtClean="0">
              <a:solidFill>
                <a:schemeClr val="bg1"/>
              </a:solidFill>
            </a:endParaRPr>
          </a:p>
        </p:txBody>
      </p:sp>
    </p:spTree>
    <p:extLst>
      <p:ext uri="{BB962C8B-B14F-4D97-AF65-F5344CB8AC3E}">
        <p14:creationId xmlns:p14="http://schemas.microsoft.com/office/powerpoint/2010/main" val="1733880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nodePh="1">
                                  <p:stCondLst>
                                    <p:cond delay="0"/>
                                  </p:stCondLst>
                                  <p:endCondLst>
                                    <p:cond evt="begin" delay="0">
                                      <p:tn val="14"/>
                                    </p:cond>
                                  </p:endCondLst>
                                  <p:childTnLst>
                                    <p:set>
                                      <p:cBhvr>
                                        <p:cTn id="15" dur="1" fill="hold">
                                          <p:stCondLst>
                                            <p:cond delay="0"/>
                                          </p:stCondLst>
                                        </p:cTn>
                                        <p:tgtEl>
                                          <p:spTgt spid="18441">
                                            <p:txEl>
                                              <p:pRg st="0" end="0"/>
                                            </p:txEl>
                                          </p:spTgt>
                                        </p:tgtEl>
                                        <p:attrNameLst>
                                          <p:attrName>style.visibility</p:attrName>
                                        </p:attrNameLst>
                                      </p:cBhvr>
                                      <p:to>
                                        <p:strVal val="visible"/>
                                      </p:to>
                                    </p:set>
                                    <p:animEffect transition="in" filter="circle(in)">
                                      <p:cBhvr>
                                        <p:cTn id="16" dur="2000"/>
                                        <p:tgtEl>
                                          <p:spTgt spid="18441">
                                            <p:txEl>
                                              <p:pRg st="0" end="0"/>
                                            </p:txEl>
                                          </p:spTgt>
                                        </p:tgtEl>
                                      </p:cBhvr>
                                    </p:animEffect>
                                  </p:childTnLst>
                                </p:cTn>
                              </p:par>
                            </p:childTnLst>
                          </p:cTn>
                        </p:par>
                        <p:par>
                          <p:cTn id="17" fill="hold">
                            <p:stCondLst>
                              <p:cond delay="2500"/>
                            </p:stCondLst>
                            <p:childTnLst>
                              <p:par>
                                <p:cTn id="18" presetID="22" presetClass="entr" presetSubtype="4" fill="hold" nodeType="after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ipe(down)">
                                      <p:cBhvr>
                                        <p:cTn id="2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a:t>
            </a:r>
          </a:p>
        </p:txBody>
      </p:sp>
      <p:sp>
        <p:nvSpPr>
          <p:cNvPr id="1843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ED9228-17DF-4302-8383-BA85D98E0C19}" type="slidenum">
              <a:rPr lang="es-ES" smtClean="0"/>
              <a:pPr eaLnBrk="1" hangingPunct="1"/>
              <a:t>16</a:t>
            </a:fld>
            <a:endParaRPr lang="es-ES" smtClean="0"/>
          </a:p>
        </p:txBody>
      </p:sp>
      <p:sp>
        <p:nvSpPr>
          <p:cNvPr id="6" name="5 Rectángulo"/>
          <p:cNvSpPr/>
          <p:nvPr/>
        </p:nvSpPr>
        <p:spPr>
          <a:xfrm>
            <a:off x="107504"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ANÁLISIS Y </a:t>
            </a:r>
            <a:r>
              <a:rPr lang="es-ES" b="1" dirty="0" smtClean="0">
                <a:ln w="11430"/>
                <a:solidFill>
                  <a:schemeClr val="bg1"/>
                </a:solidFill>
                <a:effectLst>
                  <a:outerShdw blurRad="50800" dist="39000" dir="5460000" algn="tl">
                    <a:srgbClr val="000000">
                      <a:alpha val="38000"/>
                    </a:srgbClr>
                  </a:outerShdw>
                </a:effectLst>
              </a:rPr>
              <a:t>RESULTADOS</a:t>
            </a:r>
            <a:endParaRPr lang="es-ES" b="1" dirty="0">
              <a:ln w="11430"/>
              <a:solidFill>
                <a:schemeClr val="bg1"/>
              </a:solidFill>
              <a:effectLst>
                <a:outerShdw blurRad="50800" dist="39000" dir="5460000" algn="tl">
                  <a:srgbClr val="000000">
                    <a:alpha val="38000"/>
                  </a:srgbClr>
                </a:outerShdw>
              </a:effectLst>
            </a:endParaRPr>
          </a:p>
        </p:txBody>
      </p:sp>
      <p:sp>
        <p:nvSpPr>
          <p:cNvPr id="18441" name="2 Marcador de contenido"/>
          <p:cNvSpPr>
            <a:spLocks noGrp="1"/>
          </p:cNvSpPr>
          <p:nvPr>
            <p:ph idx="1"/>
          </p:nvPr>
        </p:nvSpPr>
        <p:spPr>
          <a:xfrm>
            <a:off x="1476375" y="1574800"/>
            <a:ext cx="7308850" cy="4537075"/>
          </a:xfrm>
        </p:spPr>
        <p:txBody>
          <a:bodyPr/>
          <a:lstStyle/>
          <a:p>
            <a:pPr marL="0" indent="0" algn="just" eaLnBrk="1" hangingPunct="1">
              <a:buNone/>
            </a:pPr>
            <a:endParaRPr lang="es-ES" sz="2000" b="1" dirty="0" smtClean="0"/>
          </a:p>
          <a:p>
            <a:pPr algn="just" eaLnBrk="1" hangingPunct="1"/>
            <a:endParaRPr lang="en-US" sz="2000" dirty="0" smtClean="0"/>
          </a:p>
        </p:txBody>
      </p:sp>
      <p:pic>
        <p:nvPicPr>
          <p:cNvPr id="11"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916832"/>
            <a:ext cx="800030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688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nodeType="afterEffect" nodePh="1">
                                  <p:stCondLst>
                                    <p:cond delay="0"/>
                                  </p:stCondLst>
                                  <p:endCondLst>
                                    <p:cond evt="begin" delay="0">
                                      <p:tn val="14"/>
                                    </p:cond>
                                  </p:endCondLst>
                                  <p:childTnLst>
                                    <p:set>
                                      <p:cBhvr>
                                        <p:cTn id="15" dur="1" fill="hold">
                                          <p:stCondLst>
                                            <p:cond delay="0"/>
                                          </p:stCondLst>
                                        </p:cTn>
                                        <p:tgtEl>
                                          <p:spTgt spid="18441">
                                            <p:txEl>
                                              <p:pRg st="0" end="0"/>
                                            </p:txEl>
                                          </p:spTgt>
                                        </p:tgtEl>
                                        <p:attrNameLst>
                                          <p:attrName>style.visibility</p:attrName>
                                        </p:attrNameLst>
                                      </p:cBhvr>
                                      <p:to>
                                        <p:strVal val="visible"/>
                                      </p:to>
                                    </p:set>
                                    <p:animEffect transition="in" filter="circle(in)">
                                      <p:cBhvr>
                                        <p:cTn id="16" dur="2000"/>
                                        <p:tgtEl>
                                          <p:spTgt spid="18441">
                                            <p:txEl>
                                              <p:pRg st="0" end="0"/>
                                            </p:txEl>
                                          </p:spTgt>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fade">
                                      <p:cBhvr>
                                        <p:cTn id="20" dur="1000"/>
                                        <p:tgtEl>
                                          <p:spTgt spid="4101"/>
                                        </p:tgtEl>
                                      </p:cBhvr>
                                    </p:animEffect>
                                    <p:anim calcmode="lin" valueType="num">
                                      <p:cBhvr>
                                        <p:cTn id="21" dur="1000" fill="hold"/>
                                        <p:tgtEl>
                                          <p:spTgt spid="4101"/>
                                        </p:tgtEl>
                                        <p:attrNameLst>
                                          <p:attrName>ppt_x</p:attrName>
                                        </p:attrNameLst>
                                      </p:cBhvr>
                                      <p:tavLst>
                                        <p:tav tm="0">
                                          <p:val>
                                            <p:strVal val="#ppt_x"/>
                                          </p:val>
                                        </p:tav>
                                        <p:tav tm="100000">
                                          <p:val>
                                            <p:strVal val="#ppt_x"/>
                                          </p:val>
                                        </p:tav>
                                      </p:tavLst>
                                    </p:anim>
                                    <p:anim calcmode="lin" valueType="num">
                                      <p:cBhvr>
                                        <p:cTn id="22"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DSCN0631.JPG"/>
          <p:cNvPicPr>
            <a:picLocks noChangeAspect="1"/>
          </p:cNvPicPr>
          <p:nvPr/>
        </p:nvPicPr>
        <p:blipFill>
          <a:blip r:embed="rId3" cstate="print"/>
          <a:stretch>
            <a:fillRect/>
          </a:stretch>
        </p:blipFill>
        <p:spPr>
          <a:xfrm>
            <a:off x="1115616" y="1566438"/>
            <a:ext cx="8019149" cy="4958906"/>
          </a:xfrm>
          <a:prstGeom prst="rect">
            <a:avLst/>
          </a:prstGeom>
        </p:spPr>
      </p:pic>
      <p:sp>
        <p:nvSpPr>
          <p:cNvPr id="2" name="1 Título"/>
          <p:cNvSpPr>
            <a:spLocks noGrp="1"/>
          </p:cNvSpPr>
          <p:nvPr>
            <p:ph type="title"/>
          </p:nvPr>
        </p:nvSpPr>
        <p:spPr/>
        <p:txBody>
          <a:bodyPr/>
          <a:lstStyle/>
          <a:p>
            <a:pPr eaLnBrk="1" hangingPunct="1">
              <a:defRPr/>
            </a:pPr>
            <a:r>
              <a:rPr lang="es-EC" smtClean="0">
                <a:solidFill>
                  <a:schemeClr val="bg1"/>
                </a:solidFill>
                <a:latin typeface="Bodoni MT Black" pitchFamily="18" charset="0"/>
              </a:rPr>
              <a:t>CAPITULO II</a:t>
            </a:r>
            <a:endParaRPr lang="es-EC" dirty="0" smtClean="0">
              <a:solidFill>
                <a:schemeClr val="bg1"/>
              </a:solidFill>
              <a:latin typeface="Bodoni MT Black" pitchFamily="18" charset="0"/>
            </a:endParaRPr>
          </a:p>
        </p:txBody>
      </p:sp>
      <p:sp>
        <p:nvSpPr>
          <p:cNvPr id="20486"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30E1F1-45A8-42B7-9083-12FB1492A209}" type="slidenum">
              <a:rPr lang="es-ES" smtClean="0"/>
              <a:pPr eaLnBrk="1" hangingPunct="1"/>
              <a:t>17</a:t>
            </a:fld>
            <a:endParaRPr lang="es-ES" smtClean="0"/>
          </a:p>
        </p:txBody>
      </p:sp>
      <p:sp>
        <p:nvSpPr>
          <p:cNvPr id="10" name="9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11" name="10 Rectángulo"/>
          <p:cNvSpPr/>
          <p:nvPr/>
        </p:nvSpPr>
        <p:spPr>
          <a:xfrm>
            <a:off x="107504"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ANÁLISIS Y </a:t>
            </a:r>
            <a:r>
              <a:rPr lang="es-ES" b="1" dirty="0" smtClean="0">
                <a:ln w="11430"/>
                <a:solidFill>
                  <a:schemeClr val="bg1"/>
                </a:solidFill>
                <a:effectLst>
                  <a:outerShdw blurRad="50800" dist="39000" dir="5460000" algn="tl">
                    <a:srgbClr val="000000">
                      <a:alpha val="38000"/>
                    </a:srgbClr>
                  </a:outerShdw>
                </a:effectLst>
              </a:rPr>
              <a:t>RESULTADOS</a:t>
            </a:r>
            <a:endParaRPr lang="es-ES" b="1" dirty="0">
              <a:ln w="11430"/>
              <a:solidFill>
                <a:schemeClr val="bg1"/>
              </a:solidFill>
              <a:effectLst>
                <a:outerShdw blurRad="50800" dist="39000" dir="5460000" algn="tl">
                  <a:srgbClr val="000000">
                    <a:alpha val="38000"/>
                  </a:srgbClr>
                </a:outerShdw>
              </a:effectLst>
            </a:endParaRPr>
          </a:p>
        </p:txBody>
      </p:sp>
      <p:sp>
        <p:nvSpPr>
          <p:cNvPr id="4" name="3 Rectángulo"/>
          <p:cNvSpPr/>
          <p:nvPr/>
        </p:nvSpPr>
        <p:spPr>
          <a:xfrm>
            <a:off x="2506865" y="2852936"/>
            <a:ext cx="5089471" cy="144016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Datos</a:t>
            </a:r>
            <a:r>
              <a:rPr lang="en-US" dirty="0" smtClean="0"/>
              <a:t> </a:t>
            </a:r>
            <a:r>
              <a:rPr lang="es-EC" dirty="0" smtClean="0"/>
              <a:t>recogidos</a:t>
            </a:r>
            <a:r>
              <a:rPr lang="en-US" dirty="0" smtClean="0"/>
              <a:t> </a:t>
            </a:r>
            <a:r>
              <a:rPr lang="en-US" dirty="0"/>
              <a:t>a </a:t>
            </a:r>
            <a:r>
              <a:rPr lang="es-EC" dirty="0" smtClean="0"/>
              <a:t>las</a:t>
            </a:r>
            <a:r>
              <a:rPr lang="en-US" dirty="0" smtClean="0"/>
              <a:t> </a:t>
            </a:r>
            <a:r>
              <a:rPr lang="en-US" dirty="0"/>
              <a:t>0800 locales de </a:t>
            </a:r>
            <a:r>
              <a:rPr lang="es-EC" dirty="0" smtClean="0"/>
              <a:t>cada</a:t>
            </a:r>
            <a:r>
              <a:rPr lang="en-US" dirty="0" smtClean="0"/>
              <a:t> </a:t>
            </a:r>
            <a:r>
              <a:rPr lang="en-US" dirty="0"/>
              <a:t>día </a:t>
            </a:r>
            <a:r>
              <a:rPr lang="es-EC" dirty="0" smtClean="0"/>
              <a:t>navegado</a:t>
            </a:r>
            <a:r>
              <a:rPr lang="en-US" dirty="0" smtClean="0"/>
              <a:t>.</a:t>
            </a:r>
            <a:endParaRPr lang="es-EC" dirty="0"/>
          </a:p>
          <a:p>
            <a:pPr algn="just"/>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DSCN0635.JPG"/>
          <p:cNvPicPr>
            <a:picLocks noChangeAspect="1"/>
          </p:cNvPicPr>
          <p:nvPr/>
        </p:nvPicPr>
        <p:blipFill>
          <a:blip r:embed="rId3" cstate="print"/>
          <a:stretch>
            <a:fillRect/>
          </a:stretch>
        </p:blipFill>
        <p:spPr>
          <a:xfrm>
            <a:off x="1130692" y="1577621"/>
            <a:ext cx="8013308" cy="5011046"/>
          </a:xfrm>
          <a:prstGeom prst="rect">
            <a:avLst/>
          </a:prstGeom>
        </p:spPr>
      </p:pic>
      <p:sp>
        <p:nvSpPr>
          <p:cNvPr id="2" name="1 Título"/>
          <p:cNvSpPr>
            <a:spLocks noGrp="1"/>
          </p:cNvSpPr>
          <p:nvPr>
            <p:ph type="title"/>
          </p:nvPr>
        </p:nvSpPr>
        <p:spPr/>
        <p:txBody>
          <a:bodyPr/>
          <a:lstStyle/>
          <a:p>
            <a:pPr eaLnBrk="1" hangingPunct="1">
              <a:defRPr/>
            </a:pPr>
            <a:r>
              <a:rPr lang="es-EC" smtClean="0">
                <a:solidFill>
                  <a:schemeClr val="bg1"/>
                </a:solidFill>
                <a:latin typeface="Bodoni MT Black" pitchFamily="18" charset="0"/>
              </a:rPr>
              <a:t>CAPITULO II</a:t>
            </a:r>
            <a:endParaRPr lang="es-EC" dirty="0" smtClean="0">
              <a:solidFill>
                <a:schemeClr val="bg1"/>
              </a:solidFill>
              <a:latin typeface="Bodoni MT Black" pitchFamily="18" charset="0"/>
            </a:endParaRPr>
          </a:p>
        </p:txBody>
      </p:sp>
      <p:sp>
        <p:nvSpPr>
          <p:cNvPr id="19462"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C598C3-A2AB-4C18-AA19-2CB9AB458B5B}" type="slidenum">
              <a:rPr lang="es-ES" smtClean="0"/>
              <a:pPr eaLnBrk="1" hangingPunct="1"/>
              <a:t>18</a:t>
            </a:fld>
            <a:endParaRPr lang="es-ES" smtClean="0"/>
          </a:p>
        </p:txBody>
      </p:sp>
      <p:sp>
        <p:nvSpPr>
          <p:cNvPr id="19465" name="2 Marcador de contenido"/>
          <p:cNvSpPr>
            <a:spLocks noGrp="1"/>
          </p:cNvSpPr>
          <p:nvPr>
            <p:ph idx="1"/>
          </p:nvPr>
        </p:nvSpPr>
        <p:spPr>
          <a:xfrm>
            <a:off x="1476375" y="1574800"/>
            <a:ext cx="7308850" cy="4537075"/>
          </a:xfrm>
        </p:spPr>
        <p:txBody>
          <a:bodyPr/>
          <a:lstStyle/>
          <a:p>
            <a:pPr marL="0" indent="0" algn="just">
              <a:buNone/>
              <a:defRPr/>
            </a:pPr>
            <a:endParaRPr lang="en-US" sz="2000" dirty="0" smtClean="0"/>
          </a:p>
          <a:p>
            <a:pPr marL="0" indent="0" algn="just" eaLnBrk="1" hangingPunct="1">
              <a:buFontTx/>
              <a:buNone/>
              <a:defRPr/>
            </a:pPr>
            <a:endParaRPr lang="en-US" sz="2000" dirty="0" smtClean="0"/>
          </a:p>
        </p:txBody>
      </p:sp>
      <p:sp>
        <p:nvSpPr>
          <p:cNvPr id="10" name="9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11" name="10 Rectángulo"/>
          <p:cNvSpPr/>
          <p:nvPr/>
        </p:nvSpPr>
        <p:spPr>
          <a:xfrm>
            <a:off x="107504"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ANÁLISIS Y </a:t>
            </a:r>
            <a:r>
              <a:rPr lang="es-ES" b="1" dirty="0" smtClean="0">
                <a:ln w="11430"/>
                <a:solidFill>
                  <a:schemeClr val="bg1"/>
                </a:solidFill>
                <a:effectLst>
                  <a:outerShdw blurRad="50800" dist="39000" dir="5460000" algn="tl">
                    <a:srgbClr val="000000">
                      <a:alpha val="38000"/>
                    </a:srgbClr>
                  </a:outerShdw>
                </a:effectLst>
              </a:rPr>
              <a:t>RESULTADOS</a:t>
            </a:r>
            <a:endParaRPr lang="es-ES" b="1" dirty="0">
              <a:ln w="11430"/>
              <a:solidFill>
                <a:schemeClr val="bg1"/>
              </a:solidFill>
              <a:effectLst>
                <a:outerShdw blurRad="50800" dist="39000" dir="5460000" algn="tl">
                  <a:srgbClr val="000000">
                    <a:alpha val="38000"/>
                  </a:srgbClr>
                </a:outerShdw>
              </a:effectLst>
            </a:endParaRPr>
          </a:p>
        </p:txBody>
      </p:sp>
      <p:sp>
        <p:nvSpPr>
          <p:cNvPr id="4" name="3 Rectángulo redondeado"/>
          <p:cNvSpPr/>
          <p:nvPr/>
        </p:nvSpPr>
        <p:spPr>
          <a:xfrm>
            <a:off x="2051720" y="2558832"/>
            <a:ext cx="5688632" cy="1878280"/>
          </a:xfrm>
          <a:prstGeom prst="round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solidFill>
                  <a:schemeClr val="bg1"/>
                </a:solidFill>
              </a:rPr>
              <a:t>El día 15 de Agosto a las 0020 aproximadamente se anunció zafarrancho de emergencia y toda la unidad pasó a realizar maniobra general cargando todo el velamen a excepción de la trinquetilla, contrafoque y trinquete.</a:t>
            </a:r>
          </a:p>
          <a:p>
            <a:pPr algn="ctr"/>
            <a:endParaRPr lang="es-EC" dirty="0"/>
          </a:p>
        </p:txBody>
      </p:sp>
      <p:pic>
        <p:nvPicPr>
          <p:cNvPr id="16"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nodePh="1">
                                  <p:stCondLst>
                                    <p:cond delay="0"/>
                                  </p:stCondLst>
                                  <p:endCondLst>
                                    <p:cond evt="begin" delay="0">
                                      <p:tn val="9"/>
                                    </p:cond>
                                  </p:endCondLst>
                                  <p:childTnLst>
                                    <p:set>
                                      <p:cBhvr>
                                        <p:cTn id="10" dur="1" fill="hold">
                                          <p:stCondLst>
                                            <p:cond delay="0"/>
                                          </p:stCondLst>
                                        </p:cTn>
                                        <p:tgtEl>
                                          <p:spTgt spid="19465">
                                            <p:txEl>
                                              <p:pRg st="0" end="0"/>
                                            </p:txEl>
                                          </p:spTgt>
                                        </p:tgtEl>
                                        <p:attrNameLst>
                                          <p:attrName>style.visibility</p:attrName>
                                        </p:attrNameLst>
                                      </p:cBhvr>
                                      <p:to>
                                        <p:strVal val="visible"/>
                                      </p:to>
                                    </p:set>
                                    <p:animEffect transition="in" filter="circle(in)">
                                      <p:cBhvr>
                                        <p:cTn id="11" dur="2000"/>
                                        <p:tgtEl>
                                          <p:spTgt spid="19465">
                                            <p:txEl>
                                              <p:pRg st="0" end="0"/>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DSC07423.JPG"/>
          <p:cNvPicPr>
            <a:picLocks noChangeAspect="1"/>
          </p:cNvPicPr>
          <p:nvPr/>
        </p:nvPicPr>
        <p:blipFill>
          <a:blip r:embed="rId3" cstate="print"/>
          <a:srcRect l="29787" t="24823"/>
          <a:stretch>
            <a:fillRect/>
          </a:stretch>
        </p:blipFill>
        <p:spPr>
          <a:xfrm>
            <a:off x="1115616" y="1556792"/>
            <a:ext cx="8028384" cy="4972916"/>
          </a:xfrm>
          <a:prstGeom prst="rect">
            <a:avLst/>
          </a:prstGeom>
        </p:spPr>
      </p:pic>
      <p:sp>
        <p:nvSpPr>
          <p:cNvPr id="20486"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30E1F1-45A8-42B7-9083-12FB1492A209}" type="slidenum">
              <a:rPr lang="es-ES" smtClean="0"/>
              <a:pPr eaLnBrk="1" hangingPunct="1"/>
              <a:t>19</a:t>
            </a:fld>
            <a:endParaRPr lang="es-ES" smtClean="0"/>
          </a:p>
        </p:txBody>
      </p:sp>
      <p:sp>
        <p:nvSpPr>
          <p:cNvPr id="12"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bg1"/>
                </a:solidFill>
                <a:latin typeface="Bodoni MT Black" pitchFamily="18" charset="0"/>
              </a:rPr>
              <a:t>CAPITULO II</a:t>
            </a:r>
          </a:p>
        </p:txBody>
      </p:sp>
      <p:sp>
        <p:nvSpPr>
          <p:cNvPr id="13" name="12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14" name="13 Rectángulo"/>
          <p:cNvSpPr/>
          <p:nvPr/>
        </p:nvSpPr>
        <p:spPr>
          <a:xfrm>
            <a:off x="107504" y="1505067"/>
            <a:ext cx="78636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ANÁLISIS Y </a:t>
            </a:r>
            <a:r>
              <a:rPr lang="es-ES" b="1" dirty="0" smtClean="0">
                <a:ln w="11430"/>
                <a:solidFill>
                  <a:schemeClr val="bg1"/>
                </a:solidFill>
                <a:effectLst>
                  <a:outerShdw blurRad="50800" dist="39000" dir="5460000" algn="tl">
                    <a:srgbClr val="000000">
                      <a:alpha val="38000"/>
                    </a:srgbClr>
                  </a:outerShdw>
                </a:effectLst>
              </a:rPr>
              <a:t>RESULTADOS</a:t>
            </a:r>
            <a:endParaRPr lang="es-ES" b="1" dirty="0">
              <a:ln w="11430"/>
              <a:solidFill>
                <a:schemeClr val="bg1"/>
              </a:solidFill>
              <a:effectLst>
                <a:outerShdw blurRad="50800" dist="39000" dir="5460000" algn="tl">
                  <a:srgbClr val="000000">
                    <a:alpha val="38000"/>
                  </a:srgbClr>
                </a:outerShdw>
              </a:effectLst>
            </a:endParaRPr>
          </a:p>
        </p:txBody>
      </p:sp>
      <p:sp>
        <p:nvSpPr>
          <p:cNvPr id="4" name="3 Rectángulo"/>
          <p:cNvSpPr/>
          <p:nvPr/>
        </p:nvSpPr>
        <p:spPr>
          <a:xfrm>
            <a:off x="1979712" y="2564904"/>
            <a:ext cx="5832376" cy="201622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smtClean="0"/>
              <a:t>A lo largo de la navegación se rifaron 04 velas; gavia alta y sobrejuanete del Mayor y velacho bajo, juanete del Trinquete.</a:t>
            </a:r>
          </a:p>
          <a:p>
            <a:pPr algn="just"/>
            <a:endParaRPr lang="es-EC" dirty="0"/>
          </a:p>
        </p:txBody>
      </p:sp>
    </p:spTree>
    <p:extLst>
      <p:ext uri="{BB962C8B-B14F-4D97-AF65-F5344CB8AC3E}">
        <p14:creationId xmlns:p14="http://schemas.microsoft.com/office/powerpoint/2010/main" val="2993034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JL\Cuarto Año\TESIS\TIF\Titita\Proyecto 2013\cronograma\Tesis Final\Figuras besgua\Foto_vis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929882"/>
            <a:ext cx="9180512" cy="5667470"/>
          </a:xfrm>
          <a:prstGeom prst="rect">
            <a:avLst/>
          </a:prstGeom>
          <a:noFill/>
          <a:extLst>
            <a:ext uri="{909E8E84-426E-40DD-AFC4-6F175D3DCCD1}">
              <a14:hiddenFill xmlns:a14="http://schemas.microsoft.com/office/drawing/2010/main">
                <a:solidFill>
                  <a:srgbClr val="FFFFFF"/>
                </a:solidFill>
              </a14:hiddenFill>
            </a:ext>
          </a:extLst>
        </p:spPr>
      </p:pic>
      <p:sp>
        <p:nvSpPr>
          <p:cNvPr id="154626" name="Rectangle 2"/>
          <p:cNvSpPr>
            <a:spLocks noGrp="1" noChangeArrowheads="1"/>
          </p:cNvSpPr>
          <p:nvPr>
            <p:ph type="title"/>
          </p:nvPr>
        </p:nvSpPr>
        <p:spPr>
          <a:xfrm>
            <a:off x="395536" y="-18256"/>
            <a:ext cx="8229600" cy="1143000"/>
          </a:xfrm>
        </p:spPr>
        <p:txBody>
          <a:bodyPr/>
          <a:lstStyle/>
          <a:p>
            <a:pPr eaLnBrk="1" hangingPunct="1">
              <a:defRPr/>
            </a:pPr>
            <a:r>
              <a:rPr lang="en-US" dirty="0" smtClean="0">
                <a:solidFill>
                  <a:schemeClr val="bg1"/>
                </a:solidFill>
                <a:latin typeface="Bodoni MT Black" pitchFamily="18" charset="0"/>
              </a:rPr>
              <a:t>AGENDA</a:t>
            </a:r>
          </a:p>
        </p:txBody>
      </p:sp>
      <p:sp>
        <p:nvSpPr>
          <p:cNvPr id="4100" name="1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10E99B-B1CC-4AC5-AD5D-A161C13A9499}" type="slidenum">
              <a:rPr lang="es-ES" smtClean="0">
                <a:solidFill>
                  <a:schemeClr val="bg1"/>
                </a:solidFill>
              </a:rPr>
              <a:pPr eaLnBrk="1" hangingPunct="1"/>
              <a:t>2</a:t>
            </a:fld>
            <a:endParaRPr lang="es-ES" dirty="0" smtClean="0">
              <a:solidFill>
                <a:schemeClr val="bg1"/>
              </a:solidFill>
            </a:endParaRPr>
          </a:p>
        </p:txBody>
      </p:sp>
      <p:sp>
        <p:nvSpPr>
          <p:cNvPr id="6" name="5 Rectángulo redondeado"/>
          <p:cNvSpPr/>
          <p:nvPr/>
        </p:nvSpPr>
        <p:spPr>
          <a:xfrm>
            <a:off x="179513" y="2132856"/>
            <a:ext cx="2825750" cy="50482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3"/>
              </a:buBlip>
              <a:defRPr/>
            </a:pPr>
            <a:r>
              <a:rPr lang="es-EC" sz="2000" b="1" dirty="0">
                <a:solidFill>
                  <a:schemeClr val="tx1"/>
                </a:solidFill>
                <a:effectLst>
                  <a:outerShdw blurRad="38100" dist="38100" dir="2700000" algn="tl">
                    <a:srgbClr val="000000">
                      <a:alpha val="43137"/>
                    </a:srgbClr>
                  </a:outerShdw>
                </a:effectLst>
              </a:rPr>
              <a:t>INTRODUCCIÓN</a:t>
            </a:r>
          </a:p>
        </p:txBody>
      </p:sp>
      <p:sp>
        <p:nvSpPr>
          <p:cNvPr id="10" name="9 Rectángulo redondeado"/>
          <p:cNvSpPr/>
          <p:nvPr/>
        </p:nvSpPr>
        <p:spPr>
          <a:xfrm>
            <a:off x="179512" y="2924944"/>
            <a:ext cx="6723062" cy="50482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457200" indent="-457200">
              <a:buFontTx/>
              <a:buBlip>
                <a:blip r:embed="rId3"/>
              </a:buBlip>
              <a:defRPr/>
            </a:pPr>
            <a:r>
              <a:rPr lang="es-EC" sz="2000" b="1" dirty="0">
                <a:solidFill>
                  <a:schemeClr val="tx1"/>
                </a:solidFill>
                <a:effectLst>
                  <a:outerShdw blurRad="38100" dist="38100" dir="2700000" algn="tl">
                    <a:srgbClr val="000000">
                      <a:alpha val="43137"/>
                    </a:srgbClr>
                  </a:outerShdw>
                </a:effectLst>
              </a:rPr>
              <a:t>CAPITULO I: PLANTEAMIENTO DEL PROBLEMA</a:t>
            </a:r>
          </a:p>
        </p:txBody>
      </p:sp>
      <p:sp>
        <p:nvSpPr>
          <p:cNvPr id="11" name="10 Rectángulo redondeado"/>
          <p:cNvSpPr/>
          <p:nvPr/>
        </p:nvSpPr>
        <p:spPr>
          <a:xfrm>
            <a:off x="179512" y="3763617"/>
            <a:ext cx="8352928" cy="50323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3"/>
              </a:buBlip>
              <a:defRPr/>
            </a:pPr>
            <a:r>
              <a:rPr lang="es-EC" sz="2000" b="1" dirty="0">
                <a:solidFill>
                  <a:schemeClr val="tx1"/>
                </a:solidFill>
                <a:effectLst>
                  <a:outerShdw blurRad="38100" dist="38100" dir="2700000" algn="tl">
                    <a:srgbClr val="000000">
                      <a:alpha val="43137"/>
                    </a:srgbClr>
                  </a:outerShdw>
                </a:effectLst>
              </a:rPr>
              <a:t>CAPITULO II: MARCO </a:t>
            </a:r>
            <a:r>
              <a:rPr lang="es-EC" sz="2000" b="1" dirty="0" smtClean="0">
                <a:solidFill>
                  <a:schemeClr val="tx1"/>
                </a:solidFill>
                <a:effectLst>
                  <a:outerShdw blurRad="38100" dist="38100" dir="2700000" algn="tl">
                    <a:srgbClr val="000000">
                      <a:alpha val="43137"/>
                    </a:srgbClr>
                  </a:outerShdw>
                </a:effectLst>
              </a:rPr>
              <a:t>TEÓRICO – ANÁLISIS Y RESULTADOS</a:t>
            </a:r>
            <a:endParaRPr lang="es-EC" sz="2000" b="1" dirty="0">
              <a:solidFill>
                <a:schemeClr val="tx1"/>
              </a:solidFill>
              <a:effectLst>
                <a:outerShdw blurRad="38100" dist="38100" dir="2700000" algn="tl">
                  <a:srgbClr val="000000">
                    <a:alpha val="43137"/>
                  </a:srgbClr>
                </a:outerShdw>
              </a:effectLst>
            </a:endParaRPr>
          </a:p>
        </p:txBody>
      </p:sp>
      <p:sp>
        <p:nvSpPr>
          <p:cNvPr id="13" name="12 Rectángulo redondeado"/>
          <p:cNvSpPr/>
          <p:nvPr/>
        </p:nvSpPr>
        <p:spPr>
          <a:xfrm>
            <a:off x="179512" y="5608655"/>
            <a:ext cx="5616625" cy="50482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just">
              <a:buFontTx/>
              <a:buBlip>
                <a:blip r:embed="rId3"/>
              </a:buBlip>
              <a:defRPr/>
            </a:pPr>
            <a:r>
              <a:rPr lang="es-EC" sz="2000" b="1" dirty="0" smtClean="0">
                <a:solidFill>
                  <a:schemeClr val="tx1"/>
                </a:solidFill>
                <a:effectLst>
                  <a:outerShdw blurRad="38100" dist="38100" dir="2700000" algn="tl">
                    <a:srgbClr val="000000">
                      <a:alpha val="43137"/>
                    </a:srgbClr>
                  </a:outerShdw>
                </a:effectLst>
              </a:rPr>
              <a:t>CONCLUSIONES </a:t>
            </a:r>
            <a:r>
              <a:rPr lang="es-EC" sz="2000" b="1" dirty="0">
                <a:solidFill>
                  <a:schemeClr val="tx1"/>
                </a:solidFill>
                <a:effectLst>
                  <a:outerShdw blurRad="38100" dist="38100" dir="2700000" algn="tl">
                    <a:srgbClr val="000000">
                      <a:alpha val="43137"/>
                    </a:srgbClr>
                  </a:outerShdw>
                </a:effectLst>
              </a:rPr>
              <a:t>Y RECOMENDACIONES</a:t>
            </a:r>
          </a:p>
        </p:txBody>
      </p:sp>
      <p:sp>
        <p:nvSpPr>
          <p:cNvPr id="14" name="13 Rectángulo redondeado"/>
          <p:cNvSpPr/>
          <p:nvPr/>
        </p:nvSpPr>
        <p:spPr>
          <a:xfrm>
            <a:off x="179512" y="4688730"/>
            <a:ext cx="4271938" cy="50323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3"/>
              </a:buBlip>
              <a:defRPr/>
            </a:pPr>
            <a:r>
              <a:rPr lang="es-EC" sz="2000" b="1" dirty="0">
                <a:solidFill>
                  <a:schemeClr val="tx1"/>
                </a:solidFill>
                <a:effectLst>
                  <a:outerShdw blurRad="38100" dist="38100" dir="2700000" algn="tl">
                    <a:srgbClr val="000000">
                      <a:alpha val="43137"/>
                    </a:srgbClr>
                  </a:outerShdw>
                </a:effectLst>
              </a:rPr>
              <a:t>CAPITULO </a:t>
            </a:r>
            <a:r>
              <a:rPr lang="es-EC" sz="2000" b="1" dirty="0" smtClean="0">
                <a:solidFill>
                  <a:schemeClr val="tx1"/>
                </a:solidFill>
                <a:effectLst>
                  <a:outerShdw blurRad="38100" dist="38100" dir="2700000" algn="tl">
                    <a:srgbClr val="000000">
                      <a:alpha val="43137"/>
                    </a:srgbClr>
                  </a:outerShdw>
                </a:effectLst>
              </a:rPr>
              <a:t>III: </a:t>
            </a:r>
            <a:r>
              <a:rPr lang="es-EC" sz="2000" b="1" dirty="0">
                <a:solidFill>
                  <a:schemeClr val="tx1"/>
                </a:solidFill>
                <a:effectLst>
                  <a:outerShdw blurRad="38100" dist="38100" dir="2700000" algn="tl">
                    <a:srgbClr val="000000">
                      <a:alpha val="43137"/>
                    </a:srgbClr>
                  </a:outerShdw>
                </a:effectLst>
              </a:rPr>
              <a:t>PROPUESTA</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JL\Cuarto Año\TESIS\TIF\Titita\Proyecto 2013\cronograma\Tesis Final\Figuras besgua\52178b0e-cc73-43e4-842f-ce37562662b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2" y="1564076"/>
            <a:ext cx="9090176" cy="49590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11560" y="116632"/>
            <a:ext cx="8229600" cy="1143000"/>
          </a:xfrm>
        </p:spPr>
        <p:txBody>
          <a:bodyPr/>
          <a:lstStyle/>
          <a:p>
            <a:pPr eaLnBrk="1" hangingPunct="1">
              <a:defRPr/>
            </a:pPr>
            <a:r>
              <a:rPr lang="es-EC" sz="3200" dirty="0" smtClean="0">
                <a:solidFill>
                  <a:schemeClr val="bg1"/>
                </a:solidFill>
                <a:latin typeface="Bodoni MT Black" pitchFamily="18" charset="0"/>
              </a:rPr>
              <a:t>GUÍA JARCIA DE LABOR</a:t>
            </a:r>
          </a:p>
        </p:txBody>
      </p:sp>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20</a:t>
            </a:fld>
            <a:endParaRPr lang="es-ES" smtClean="0"/>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683568" y="1916832"/>
            <a:ext cx="7632848" cy="3240359"/>
            <a:chOff x="3654226" y="-74328"/>
            <a:chExt cx="3654226" cy="2412268"/>
          </a:xfrm>
          <a:solidFill>
            <a:schemeClr val="accent1">
              <a:lumMod val="10000"/>
            </a:schemeClr>
          </a:solidFill>
          <a:scene3d>
            <a:camera prst="orthographicFront">
              <a:rot lat="0" lon="0" rev="0"/>
            </a:camera>
            <a:lightRig rig="contrasting" dir="t">
              <a:rot lat="0" lon="0" rev="1200000"/>
            </a:lightRig>
          </a:scene3d>
        </p:grpSpPr>
        <p:sp>
          <p:nvSpPr>
            <p:cNvPr id="8" name="7 Redondear rectángulo de esquina sencilla"/>
            <p:cNvSpPr/>
            <p:nvPr/>
          </p:nvSpPr>
          <p:spPr>
            <a:xfrm>
              <a:off x="3654226" y="-74328"/>
              <a:ext cx="3654226" cy="2412268"/>
            </a:xfrm>
            <a:prstGeom prst="round1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4800000"/>
                <a:satOff val="-16668"/>
                <a:lumOff val="20000"/>
                <a:alphaOff val="0"/>
              </a:schemeClr>
            </a:fillRef>
            <a:effectRef idx="2">
              <a:schemeClr val="accent2">
                <a:hueOff val="-4800000"/>
                <a:satOff val="-16668"/>
                <a:lumOff val="20000"/>
                <a:alphaOff val="0"/>
              </a:schemeClr>
            </a:effectRef>
            <a:fontRef idx="minor">
              <a:schemeClr val="lt1"/>
            </a:fontRef>
          </p:style>
        </p:sp>
        <p:sp>
          <p:nvSpPr>
            <p:cNvPr id="9" name="Redondear rectángulo de esquina sencilla 4"/>
            <p:cNvSpPr/>
            <p:nvPr/>
          </p:nvSpPr>
          <p:spPr>
            <a:xfrm>
              <a:off x="3654226" y="-74328"/>
              <a:ext cx="3654226" cy="180920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2000" u="sng" kern="1200" dirty="0" smtClean="0">
                  <a:effectLst>
                    <a:outerShdw blurRad="38100" dist="38100" dir="2700000" algn="tl">
                      <a:srgbClr val="000000">
                        <a:alpha val="43137"/>
                      </a:srgbClr>
                    </a:outerShdw>
                  </a:effectLst>
                </a:rPr>
                <a:t>INTRODUCCIÓN</a:t>
              </a:r>
              <a:endParaRPr lang="es-EC" sz="1800" u="sng" kern="1200" dirty="0" smtClean="0">
                <a:effectLst>
                  <a:outerShdw blurRad="38100" dist="38100" dir="2700000" algn="tl">
                    <a:srgbClr val="000000">
                      <a:alpha val="43137"/>
                    </a:srgbClr>
                  </a:outerShdw>
                </a:effectLst>
              </a:endParaRPr>
            </a:p>
            <a:p>
              <a:pPr lvl="0" algn="just" defTabSz="800100">
                <a:lnSpc>
                  <a:spcPct val="90000"/>
                </a:lnSpc>
                <a:spcBef>
                  <a:spcPct val="0"/>
                </a:spcBef>
                <a:spcAft>
                  <a:spcPct val="35000"/>
                </a:spcAft>
              </a:pPr>
              <a:r>
                <a:rPr lang="es-EC" sz="1800" kern="1200" dirty="0" smtClean="0"/>
                <a:t> </a:t>
              </a:r>
              <a:endParaRPr lang="es-EC" sz="1300" kern="1200" dirty="0"/>
            </a:p>
          </p:txBody>
        </p:sp>
      </p:grpSp>
      <p:sp>
        <p:nvSpPr>
          <p:cNvPr id="5" name="4 Rectángulo"/>
          <p:cNvSpPr/>
          <p:nvPr/>
        </p:nvSpPr>
        <p:spPr>
          <a:xfrm>
            <a:off x="1115616" y="2451022"/>
            <a:ext cx="6984776" cy="2031325"/>
          </a:xfrm>
          <a:prstGeom prst="rect">
            <a:avLst/>
          </a:prstGeom>
        </p:spPr>
        <p:txBody>
          <a:bodyPr wrap="square">
            <a:spAutoFit/>
          </a:bodyPr>
          <a:lstStyle/>
          <a:p>
            <a:pPr algn="just"/>
            <a:r>
              <a:rPr lang="es-EC" dirty="0">
                <a:solidFill>
                  <a:schemeClr val="bg1"/>
                </a:solidFill>
              </a:rPr>
              <a:t>En este documento se encuentra información respecto a la jarcia de labor del Buque Escuela Guayas y además de la función que cumple cada una de las drizas al realizar las maniobras.</a:t>
            </a:r>
          </a:p>
          <a:p>
            <a:pPr algn="just"/>
            <a:r>
              <a:rPr lang="es-EC" dirty="0">
                <a:solidFill>
                  <a:schemeClr val="bg1"/>
                </a:solidFill>
              </a:rPr>
              <a:t>De la misma manera el documento tiene como objetivo primordial que los guardiamarinas tengan conocimientos acerca de los procedimientos a realizar y sobre las maniobras que se realizan al momento de cargar o cazar el aparejo.</a:t>
            </a:r>
          </a:p>
        </p:txBody>
      </p:sp>
    </p:spTree>
    <p:extLst>
      <p:ext uri="{BB962C8B-B14F-4D97-AF65-F5344CB8AC3E}">
        <p14:creationId xmlns:p14="http://schemas.microsoft.com/office/powerpoint/2010/main" val="15364757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JL\Cuarto Año\TESIS\TIF\Titita\Proyecto 2013\cronograma\Tesis Final\Figuras besgua\52178b0e-cc73-43e4-842f-ce37562662b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2" y="1564076"/>
            <a:ext cx="9090176" cy="495903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21</a:t>
            </a:fld>
            <a:endParaRPr lang="es-ES" smtClean="0"/>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12" name="11 Redondear rectángulo de esquina sencilla"/>
          <p:cNvSpPr/>
          <p:nvPr/>
        </p:nvSpPr>
        <p:spPr>
          <a:xfrm>
            <a:off x="1547664" y="2204864"/>
            <a:ext cx="6624075" cy="3168352"/>
          </a:xfrm>
          <a:prstGeom prst="round1Rect">
            <a:avLst/>
          </a:prstGeom>
          <a:solidFill>
            <a:srgbClr val="02519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800000"/>
              <a:satOff val="-16668"/>
              <a:lumOff val="20000"/>
              <a:alphaOff val="0"/>
            </a:schemeClr>
          </a:effectRef>
          <a:fontRef idx="minor">
            <a:schemeClr val="lt1"/>
          </a:fontRef>
        </p:style>
      </p:sp>
      <p:sp>
        <p:nvSpPr>
          <p:cNvPr id="3" name="2 Rectángulo"/>
          <p:cNvSpPr/>
          <p:nvPr/>
        </p:nvSpPr>
        <p:spPr>
          <a:xfrm>
            <a:off x="1835696" y="2348880"/>
            <a:ext cx="5967928" cy="2862322"/>
          </a:xfrm>
          <a:prstGeom prst="rect">
            <a:avLst/>
          </a:prstGeom>
        </p:spPr>
        <p:txBody>
          <a:bodyPr wrap="square">
            <a:spAutoFit/>
          </a:bodyPr>
          <a:lstStyle/>
          <a:p>
            <a:pPr lvl="1" algn="just"/>
            <a:r>
              <a:rPr lang="es-EC" b="1" cap="all" dirty="0" smtClean="0">
                <a:solidFill>
                  <a:schemeClr val="bg1"/>
                </a:solidFill>
              </a:rPr>
              <a:t>Objetivos </a:t>
            </a:r>
            <a:r>
              <a:rPr lang="es-EC" b="1" cap="all" dirty="0">
                <a:solidFill>
                  <a:schemeClr val="bg1"/>
                </a:solidFill>
              </a:rPr>
              <a:t>de lA </a:t>
            </a:r>
            <a:r>
              <a:rPr lang="es-EC" b="1" cap="all" dirty="0" smtClean="0">
                <a:solidFill>
                  <a:schemeClr val="bg1"/>
                </a:solidFill>
              </a:rPr>
              <a:t>GUÍA</a:t>
            </a:r>
          </a:p>
          <a:p>
            <a:pPr lvl="1" algn="just"/>
            <a:endParaRPr lang="es-EC" b="1" cap="all" dirty="0">
              <a:solidFill>
                <a:schemeClr val="bg1"/>
              </a:solidFill>
            </a:endParaRPr>
          </a:p>
          <a:p>
            <a:pPr marL="285750" lvl="0" indent="-285750" algn="just">
              <a:buFont typeface="Arial" panose="020B0604020202020204" pitchFamily="34" charset="0"/>
              <a:buChar char="•"/>
            </a:pPr>
            <a:r>
              <a:rPr lang="es-EC" dirty="0">
                <a:solidFill>
                  <a:schemeClr val="bg1"/>
                </a:solidFill>
              </a:rPr>
              <a:t>Lograr que los guardiamarinas adquieran conocimientos acerca de las maniobras del BESGUA en relación al uso de la jarcia de labor.</a:t>
            </a:r>
          </a:p>
          <a:p>
            <a:pPr marL="285750" lvl="0" indent="-285750" algn="just">
              <a:buFont typeface="Arial" panose="020B0604020202020204" pitchFamily="34" charset="0"/>
              <a:buChar char="•"/>
            </a:pPr>
            <a:r>
              <a:rPr lang="es-EC" dirty="0">
                <a:solidFill>
                  <a:schemeClr val="bg1"/>
                </a:solidFill>
              </a:rPr>
              <a:t>Evitar desorientaciones por parte de los guardiamarinas al momento de realizar las maniobras.</a:t>
            </a:r>
          </a:p>
          <a:p>
            <a:pPr marL="285750" lvl="0" indent="-285750" algn="just">
              <a:buFont typeface="Arial" panose="020B0604020202020204" pitchFamily="34" charset="0"/>
              <a:buChar char="•"/>
            </a:pPr>
            <a:r>
              <a:rPr lang="es-EC" dirty="0">
                <a:solidFill>
                  <a:schemeClr val="bg1"/>
                </a:solidFill>
              </a:rPr>
              <a:t>Reducir el tiempo al realizar las maniobras en el Buque Escuela Guayas.</a:t>
            </a:r>
          </a:p>
        </p:txBody>
      </p:sp>
    </p:spTree>
    <p:extLst>
      <p:ext uri="{BB962C8B-B14F-4D97-AF65-F5344CB8AC3E}">
        <p14:creationId xmlns:p14="http://schemas.microsoft.com/office/powerpoint/2010/main" val="17158496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556792"/>
            <a:ext cx="8028384" cy="497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3558" name="3 Marcador de número de diapositiva"/>
          <p:cNvSpPr>
            <a:spLocks noGrp="1"/>
          </p:cNvSpPr>
          <p:nvPr>
            <p:ph type="sldNum" sz="quarter" idx="12"/>
          </p:nvPr>
        </p:nvSpPr>
        <p:spPr>
          <a:xfrm>
            <a:off x="6758880" y="6265118"/>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22</a:t>
            </a:fld>
            <a:endParaRPr lang="es-ES" dirty="0" smtClean="0"/>
          </a:p>
        </p:txBody>
      </p:sp>
    </p:spTree>
    <p:extLst>
      <p:ext uri="{BB962C8B-B14F-4D97-AF65-F5344CB8AC3E}">
        <p14:creationId xmlns:p14="http://schemas.microsoft.com/office/powerpoint/2010/main" val="8828594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xfrm>
            <a:off x="6758880" y="6265118"/>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23</a:t>
            </a:fld>
            <a:endParaRPr lang="es-ES" dirty="0" smtClean="0"/>
          </a:p>
        </p:txBody>
      </p:sp>
      <p:sp>
        <p:nvSpPr>
          <p:cNvPr id="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Text Box 109"/>
          <p:cNvSpPr txBox="1">
            <a:spLocks noChangeArrowheads="1"/>
          </p:cNvSpPr>
          <p:nvPr/>
        </p:nvSpPr>
        <p:spPr bwMode="auto">
          <a:xfrm>
            <a:off x="1259632" y="1587960"/>
            <a:ext cx="756084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C" altLang="es-EC" sz="2800" b="1" dirty="0">
                <a:solidFill>
                  <a:srgbClr val="800000"/>
                </a:solidFill>
                <a:latin typeface="+mn-lt"/>
              </a:rPr>
              <a:t>FUNCIONAMIENTO DE LAS VELAS </a:t>
            </a:r>
            <a:r>
              <a:rPr lang="es-EC" altLang="es-EC" sz="2800" b="1" dirty="0" smtClean="0">
                <a:solidFill>
                  <a:srgbClr val="800000"/>
                </a:solidFill>
                <a:latin typeface="+mn-lt"/>
              </a:rPr>
              <a:t>CUADRAS</a:t>
            </a:r>
          </a:p>
          <a:p>
            <a:pPr eaLnBrk="1" hangingPunct="1">
              <a:spcBef>
                <a:spcPct val="50000"/>
              </a:spcBef>
            </a:pPr>
            <a:r>
              <a:rPr lang="es-EC" altLang="es-EC" sz="2200" dirty="0">
                <a:latin typeface="+mn-lt"/>
              </a:rPr>
              <a:t>1.- SE DESAFERRAN LOS TOMADORES SUBIENDO POR ALTO.</a:t>
            </a:r>
          </a:p>
          <a:p>
            <a:pPr eaLnBrk="1" hangingPunct="1">
              <a:spcBef>
                <a:spcPct val="50000"/>
              </a:spcBef>
            </a:pPr>
            <a:r>
              <a:rPr lang="es-EC" altLang="es-EC" sz="2200" dirty="0">
                <a:latin typeface="+mn-lt"/>
              </a:rPr>
              <a:t>2.-  SE LASCAN TOTALMENTE LOS BRIOLES, APAGAPENOLES Y PALANQUINES EN LA TINQUETE Y MAYOR; LOS CHAFALDETES Y BRIOLES EL LAS DEMAS VELAS.</a:t>
            </a:r>
          </a:p>
          <a:p>
            <a:pPr eaLnBrk="1" hangingPunct="1">
              <a:spcBef>
                <a:spcPct val="50000"/>
              </a:spcBef>
            </a:pPr>
            <a:r>
              <a:rPr lang="es-EC" altLang="es-EC" sz="2200" dirty="0">
                <a:latin typeface="+mn-lt"/>
              </a:rPr>
              <a:t>3.-  SE COBRAN AMURAS Y ESCOTAS EN LA TRINQUETE Y MAYOR; LOS ESCOTINES EN LAS DEMAS VELAS.</a:t>
            </a:r>
          </a:p>
          <a:p>
            <a:pPr eaLnBrk="1" hangingPunct="1">
              <a:spcBef>
                <a:spcPct val="50000"/>
              </a:spcBef>
            </a:pPr>
            <a:r>
              <a:rPr lang="es-EC" altLang="es-EC" sz="2200" dirty="0">
                <a:latin typeface="+mn-lt"/>
              </a:rPr>
              <a:t>4.-  SE BRACEA A </a:t>
            </a:r>
            <a:r>
              <a:rPr lang="es-EC" altLang="es-EC" sz="2200" dirty="0" err="1">
                <a:latin typeface="+mn-lt"/>
              </a:rPr>
              <a:t>Bb</a:t>
            </a:r>
            <a:r>
              <a:rPr lang="es-EC" altLang="es-EC" sz="2200" dirty="0">
                <a:latin typeface="+mn-lt"/>
              </a:rPr>
              <a:t> o Eb SEGÚN EL </a:t>
            </a:r>
            <a:r>
              <a:rPr lang="es-EC" altLang="es-EC" sz="2200" dirty="0" smtClean="0">
                <a:latin typeface="+mn-lt"/>
              </a:rPr>
              <a:t>VIENTO.</a:t>
            </a:r>
            <a:endParaRPr lang="es-ES" altLang="es-EC" sz="2200" dirty="0">
              <a:latin typeface="+mn-lt"/>
            </a:endParaRPr>
          </a:p>
        </p:txBody>
      </p:sp>
    </p:spTree>
    <p:extLst>
      <p:ext uri="{BB962C8B-B14F-4D97-AF65-F5344CB8AC3E}">
        <p14:creationId xmlns:p14="http://schemas.microsoft.com/office/powerpoint/2010/main" val="153681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122" y="1581136"/>
            <a:ext cx="7983796" cy="494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xfrm>
            <a:off x="6758880" y="6265118"/>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24</a:t>
            </a:fld>
            <a:endParaRPr lang="es-ES" dirty="0" smtClean="0"/>
          </a:p>
        </p:txBody>
      </p:sp>
      <p:sp>
        <p:nvSpPr>
          <p:cNvPr id="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1993582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xfrm>
            <a:off x="6758880" y="6265118"/>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25</a:t>
            </a:fld>
            <a:endParaRPr lang="es-ES" dirty="0" smtClean="0"/>
          </a:p>
        </p:txBody>
      </p:sp>
      <p:sp>
        <p:nvSpPr>
          <p:cNvPr id="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Text Box 2"/>
          <p:cNvSpPr txBox="1">
            <a:spLocks noChangeArrowheads="1"/>
          </p:cNvSpPr>
          <p:nvPr/>
        </p:nvSpPr>
        <p:spPr bwMode="auto">
          <a:xfrm>
            <a:off x="1449665" y="1564076"/>
            <a:ext cx="722679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C" altLang="es-EC" sz="3000" dirty="0">
                <a:solidFill>
                  <a:srgbClr val="800000"/>
                </a:solidFill>
                <a:latin typeface="+mn-lt"/>
              </a:rPr>
              <a:t>FUNCIONAMIENTO DE LAS VELAS DE </a:t>
            </a:r>
            <a:r>
              <a:rPr lang="es-EC" altLang="es-EC" sz="3000" dirty="0" smtClean="0">
                <a:solidFill>
                  <a:srgbClr val="800000"/>
                </a:solidFill>
                <a:latin typeface="+mn-lt"/>
              </a:rPr>
              <a:t>CUCHILLO</a:t>
            </a:r>
            <a:endParaRPr lang="es-EC" altLang="es-EC" sz="3200" dirty="0">
              <a:solidFill>
                <a:srgbClr val="800000"/>
              </a:solidFill>
              <a:latin typeface="+mn-lt"/>
            </a:endParaRPr>
          </a:p>
          <a:p>
            <a:pPr eaLnBrk="1" hangingPunct="1">
              <a:spcBef>
                <a:spcPct val="50000"/>
              </a:spcBef>
            </a:pPr>
            <a:r>
              <a:rPr lang="es-EC" altLang="es-EC" dirty="0">
                <a:latin typeface="+mn-lt"/>
              </a:rPr>
              <a:t>1.-  SE SUELTAN LOS TOMADORES QUE LAS AFERRAN.</a:t>
            </a:r>
          </a:p>
          <a:p>
            <a:pPr eaLnBrk="1" hangingPunct="1">
              <a:spcBef>
                <a:spcPct val="50000"/>
              </a:spcBef>
            </a:pPr>
            <a:r>
              <a:rPr lang="es-EC" altLang="es-EC" dirty="0">
                <a:latin typeface="+mn-lt"/>
              </a:rPr>
              <a:t>2.-  SE LASCAN TOTALMENTE LAS CARGADERAS.</a:t>
            </a:r>
          </a:p>
          <a:p>
            <a:pPr eaLnBrk="1" hangingPunct="1">
              <a:spcBef>
                <a:spcPct val="50000"/>
              </a:spcBef>
            </a:pPr>
            <a:r>
              <a:rPr lang="es-EC" altLang="es-EC" dirty="0">
                <a:latin typeface="+mn-lt"/>
              </a:rPr>
              <a:t>3.-  SE COBRAN LAS ESCOTAS Y LAS DRIZAS.</a:t>
            </a:r>
          </a:p>
          <a:p>
            <a:pPr eaLnBrk="1" hangingPunct="1">
              <a:spcBef>
                <a:spcPct val="50000"/>
              </a:spcBef>
            </a:pPr>
            <a:r>
              <a:rPr lang="es-EC" altLang="es-EC" dirty="0">
                <a:latin typeface="+mn-lt"/>
              </a:rPr>
              <a:t>4.-  SE AFINAN LASCANDO O COBRANDO LAS ESCOTAS DE        SOTAVENTO SEGÚN EL VIENTO</a:t>
            </a:r>
            <a:r>
              <a:rPr lang="es-EC" altLang="es-EC" dirty="0" smtClean="0">
                <a:latin typeface="+mn-lt"/>
              </a:rPr>
              <a:t>.</a:t>
            </a:r>
            <a:endParaRPr lang="es-EC" altLang="es-EC" dirty="0">
              <a:latin typeface="+mn-lt"/>
            </a:endParaRPr>
          </a:p>
        </p:txBody>
      </p:sp>
    </p:spTree>
    <p:extLst>
      <p:ext uri="{BB962C8B-B14F-4D97-AF65-F5344CB8AC3E}">
        <p14:creationId xmlns:p14="http://schemas.microsoft.com/office/powerpoint/2010/main" val="8828594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1611303"/>
            <a:ext cx="8000302" cy="491404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xfrm>
            <a:off x="6758880" y="6265118"/>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solidFill>
                  <a:schemeClr val="bg1"/>
                </a:solidFill>
              </a:rPr>
              <a:pPr eaLnBrk="1" hangingPunct="1"/>
              <a:t>26</a:t>
            </a:fld>
            <a:endParaRPr lang="es-ES" dirty="0" smtClean="0">
              <a:solidFill>
                <a:schemeClr val="bg1"/>
              </a:solidFill>
            </a:endParaRPr>
          </a:p>
        </p:txBody>
      </p:sp>
      <p:cxnSp>
        <p:nvCxnSpPr>
          <p:cNvPr id="10" name="29 Conector recto de flecha"/>
          <p:cNvCxnSpPr/>
          <p:nvPr/>
        </p:nvCxnSpPr>
        <p:spPr>
          <a:xfrm flipH="1" flipV="1">
            <a:off x="3952875" y="3243699"/>
            <a:ext cx="237490" cy="761365"/>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11" name="28 Conector recto de flecha"/>
          <p:cNvCxnSpPr/>
          <p:nvPr/>
        </p:nvCxnSpPr>
        <p:spPr>
          <a:xfrm flipH="1" flipV="1">
            <a:off x="2483768" y="3387080"/>
            <a:ext cx="428625" cy="76200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2" name="30 Conector recto de flecha"/>
          <p:cNvCxnSpPr/>
          <p:nvPr/>
        </p:nvCxnSpPr>
        <p:spPr>
          <a:xfrm flipV="1">
            <a:off x="5447665" y="2986261"/>
            <a:ext cx="114300" cy="885825"/>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13" name="31 Conector recto de flecha"/>
          <p:cNvCxnSpPr/>
          <p:nvPr/>
        </p:nvCxnSpPr>
        <p:spPr>
          <a:xfrm flipV="1">
            <a:off x="6948264" y="2865115"/>
            <a:ext cx="390525" cy="923925"/>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5" name="32 Rectángulo"/>
          <p:cNvSpPr/>
          <p:nvPr/>
        </p:nvSpPr>
        <p:spPr>
          <a:xfrm>
            <a:off x="1547664" y="2780928"/>
            <a:ext cx="1264627" cy="41066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dirty="0">
                <a:solidFill>
                  <a:srgbClr val="000000"/>
                </a:solidFill>
                <a:effectLst/>
                <a:latin typeface="Arial"/>
                <a:ea typeface="Calibri"/>
                <a:cs typeface="Times New Roman"/>
              </a:rPr>
              <a:t>Cabilla 5</a:t>
            </a:r>
            <a:endParaRPr lang="es-EC" sz="1600" dirty="0">
              <a:solidFill>
                <a:srgbClr val="000000"/>
              </a:solidFill>
              <a:effectLst/>
              <a:latin typeface="Arial"/>
              <a:ea typeface="Calibri"/>
              <a:cs typeface="Times New Roman"/>
            </a:endParaRPr>
          </a:p>
        </p:txBody>
      </p:sp>
      <p:sp>
        <p:nvSpPr>
          <p:cNvPr id="16" name="33 Rectángulo"/>
          <p:cNvSpPr/>
          <p:nvPr/>
        </p:nvSpPr>
        <p:spPr>
          <a:xfrm>
            <a:off x="3059832" y="2789889"/>
            <a:ext cx="1296143" cy="35107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dirty="0">
                <a:solidFill>
                  <a:srgbClr val="000000"/>
                </a:solidFill>
                <a:effectLst/>
                <a:latin typeface="Arial"/>
                <a:ea typeface="Calibri"/>
                <a:cs typeface="Times New Roman"/>
              </a:rPr>
              <a:t>Cabilla 6</a:t>
            </a:r>
            <a:endParaRPr lang="es-EC" sz="1600" dirty="0">
              <a:solidFill>
                <a:srgbClr val="000000"/>
              </a:solidFill>
              <a:effectLst/>
              <a:latin typeface="Arial"/>
              <a:ea typeface="Calibri"/>
              <a:cs typeface="Times New Roman"/>
            </a:endParaRPr>
          </a:p>
        </p:txBody>
      </p:sp>
      <p:sp>
        <p:nvSpPr>
          <p:cNvPr id="17" name="81 Rectángulo"/>
          <p:cNvSpPr/>
          <p:nvPr/>
        </p:nvSpPr>
        <p:spPr>
          <a:xfrm>
            <a:off x="4644008" y="2636912"/>
            <a:ext cx="1214438" cy="32972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a:solidFill>
                  <a:srgbClr val="000000"/>
                </a:solidFill>
                <a:effectLst/>
                <a:latin typeface="Arial"/>
                <a:ea typeface="Calibri"/>
                <a:cs typeface="Times New Roman"/>
              </a:rPr>
              <a:t>Cabilla 7</a:t>
            </a:r>
            <a:endParaRPr lang="es-EC" sz="1600">
              <a:solidFill>
                <a:srgbClr val="000000"/>
              </a:solidFill>
              <a:effectLst/>
              <a:latin typeface="Arial"/>
              <a:ea typeface="Calibri"/>
              <a:cs typeface="Times New Roman"/>
            </a:endParaRPr>
          </a:p>
        </p:txBody>
      </p:sp>
      <p:sp>
        <p:nvSpPr>
          <p:cNvPr id="18" name="82 Rectángulo"/>
          <p:cNvSpPr/>
          <p:nvPr/>
        </p:nvSpPr>
        <p:spPr>
          <a:xfrm>
            <a:off x="6588224" y="2482716"/>
            <a:ext cx="1185466" cy="29821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dirty="0" smtClean="0">
                <a:solidFill>
                  <a:srgbClr val="000000"/>
                </a:solidFill>
                <a:effectLst/>
                <a:latin typeface="Arial"/>
                <a:ea typeface="Calibri"/>
                <a:cs typeface="Times New Roman"/>
              </a:rPr>
              <a:t>Cabilla </a:t>
            </a:r>
            <a:r>
              <a:rPr lang="es-EC" sz="1400" b="1" dirty="0">
                <a:solidFill>
                  <a:srgbClr val="000000"/>
                </a:solidFill>
                <a:effectLst/>
                <a:latin typeface="Arial"/>
                <a:ea typeface="Calibri"/>
                <a:cs typeface="Times New Roman"/>
              </a:rPr>
              <a:t>8</a:t>
            </a:r>
            <a:endParaRPr lang="es-EC" sz="1600" dirty="0">
              <a:solidFill>
                <a:srgbClr val="000000"/>
              </a:solidFill>
              <a:effectLst/>
              <a:latin typeface="Arial"/>
              <a:ea typeface="Calibri"/>
              <a:cs typeface="Times New Roman"/>
            </a:endParaRPr>
          </a:p>
        </p:txBody>
      </p:sp>
      <p:sp>
        <p:nvSpPr>
          <p:cNvPr id="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691831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049"/>
                                        </p:tgtEl>
                                        <p:attrNameLst>
                                          <p:attrName>style.visibility</p:attrName>
                                        </p:attrNameLst>
                                      </p:cBhvr>
                                      <p:to>
                                        <p:strVal val="visible"/>
                                      </p:to>
                                    </p:set>
                                    <p:anim calcmode="lin" valueType="num">
                                      <p:cBhvr additive="base">
                                        <p:cTn id="26" dur="500" fill="hold"/>
                                        <p:tgtEl>
                                          <p:spTgt spid="2049"/>
                                        </p:tgtEl>
                                        <p:attrNameLst>
                                          <p:attrName>ppt_x</p:attrName>
                                        </p:attrNameLst>
                                      </p:cBhvr>
                                      <p:tavLst>
                                        <p:tav tm="0">
                                          <p:val>
                                            <p:strVal val="#ppt_x"/>
                                          </p:val>
                                        </p:tav>
                                        <p:tav tm="100000">
                                          <p:val>
                                            <p:strVal val="#ppt_x"/>
                                          </p:val>
                                        </p:tav>
                                      </p:tavLst>
                                    </p:anim>
                                    <p:anim calcmode="lin" valueType="num">
                                      <p:cBhvr additive="base">
                                        <p:cTn id="27" dur="500" fill="hold"/>
                                        <p:tgtEl>
                                          <p:spTgt spid="204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27</a:t>
            </a:fld>
            <a:endParaRPr lang="es-ES" dirty="0" smtClean="0"/>
          </a:p>
        </p:txBody>
      </p:sp>
      <p:sp>
        <p:nvSpPr>
          <p:cNvPr id="3" name="2 Rectángulo"/>
          <p:cNvSpPr/>
          <p:nvPr/>
        </p:nvSpPr>
        <p:spPr>
          <a:xfrm>
            <a:off x="1547664" y="2420888"/>
            <a:ext cx="6984776" cy="3046988"/>
          </a:xfrm>
          <a:prstGeom prst="rect">
            <a:avLst/>
          </a:prstGeom>
        </p:spPr>
        <p:txBody>
          <a:bodyPr wrap="square">
            <a:spAutoFit/>
          </a:bodyPr>
          <a:lstStyle/>
          <a:p>
            <a:pPr algn="just"/>
            <a:r>
              <a:rPr lang="es-EC" sz="2400" dirty="0"/>
              <a:t>La función de las cabillas con respecto a la figura 1-2 al momento de cazar las velas serán las siguientes</a:t>
            </a:r>
            <a:r>
              <a:rPr lang="es-EC" sz="2400" dirty="0" smtClean="0"/>
              <a:t>:</a:t>
            </a:r>
          </a:p>
          <a:p>
            <a:pPr algn="just"/>
            <a:endParaRPr lang="es-EC" sz="2400" dirty="0"/>
          </a:p>
          <a:p>
            <a:pPr algn="just"/>
            <a:r>
              <a:rPr lang="es-EC" sz="2400" dirty="0"/>
              <a:t>Cabilla 5: Petifoque</a:t>
            </a:r>
          </a:p>
          <a:p>
            <a:pPr algn="just"/>
            <a:r>
              <a:rPr lang="es-EC" sz="2400" dirty="0"/>
              <a:t>Cabilla 6: Foque</a:t>
            </a:r>
          </a:p>
          <a:p>
            <a:pPr algn="just"/>
            <a:r>
              <a:rPr lang="es-EC" sz="2400" dirty="0"/>
              <a:t>Cabilla 7: Contrafoque.</a:t>
            </a:r>
          </a:p>
          <a:p>
            <a:pPr algn="just"/>
            <a:r>
              <a:rPr lang="es-EC" sz="2400" dirty="0"/>
              <a:t>Cabilla 8: Izar la trinquetilla</a:t>
            </a:r>
          </a:p>
        </p:txBody>
      </p:sp>
    </p:spTree>
    <p:extLst>
      <p:ext uri="{BB962C8B-B14F-4D97-AF65-F5344CB8AC3E}">
        <p14:creationId xmlns:p14="http://schemas.microsoft.com/office/powerpoint/2010/main" val="2850990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9" name="Imagen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25" y="1628800"/>
            <a:ext cx="7978693" cy="489654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28</a:t>
            </a:fld>
            <a:endParaRPr lang="es-ES" dirty="0" smtClean="0"/>
          </a:p>
        </p:txBody>
      </p:sp>
      <p:sp>
        <p:nvSpPr>
          <p:cNvPr id="3"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Rectangle 3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cxnSp>
        <p:nvCxnSpPr>
          <p:cNvPr id="36" name="26 Conector recto de flecha"/>
          <p:cNvCxnSpPr/>
          <p:nvPr/>
        </p:nvCxnSpPr>
        <p:spPr>
          <a:xfrm flipH="1" flipV="1">
            <a:off x="2843808" y="3717032"/>
            <a:ext cx="1409700" cy="108585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7" name="22 Rectángulo"/>
          <p:cNvSpPr/>
          <p:nvPr/>
        </p:nvSpPr>
        <p:spPr>
          <a:xfrm>
            <a:off x="1697673" y="3378324"/>
            <a:ext cx="1290151" cy="2667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dirty="0">
                <a:solidFill>
                  <a:srgbClr val="000000"/>
                </a:solidFill>
                <a:effectLst/>
                <a:latin typeface="Arial"/>
                <a:ea typeface="Calibri"/>
                <a:cs typeface="Times New Roman"/>
              </a:rPr>
              <a:t>Cabilla 1</a:t>
            </a:r>
            <a:endParaRPr lang="es-EC" sz="1600" dirty="0">
              <a:solidFill>
                <a:srgbClr val="000000"/>
              </a:solidFill>
              <a:effectLst/>
              <a:latin typeface="Arial"/>
              <a:ea typeface="Calibri"/>
              <a:cs typeface="Times New Roman"/>
            </a:endParaRPr>
          </a:p>
        </p:txBody>
      </p:sp>
      <p:cxnSp>
        <p:nvCxnSpPr>
          <p:cNvPr id="38" name="24 Conector recto de flecha"/>
          <p:cNvCxnSpPr/>
          <p:nvPr/>
        </p:nvCxnSpPr>
        <p:spPr>
          <a:xfrm flipV="1">
            <a:off x="5292080" y="3511674"/>
            <a:ext cx="209550" cy="1171575"/>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39" name="23 Conector recto de flecha"/>
          <p:cNvCxnSpPr/>
          <p:nvPr/>
        </p:nvCxnSpPr>
        <p:spPr>
          <a:xfrm flipV="1">
            <a:off x="5762625" y="3829050"/>
            <a:ext cx="1181100" cy="91440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cxnSp>
        <p:nvCxnSpPr>
          <p:cNvPr id="40" name="25 Conector recto de flecha"/>
          <p:cNvCxnSpPr/>
          <p:nvPr/>
        </p:nvCxnSpPr>
        <p:spPr>
          <a:xfrm flipH="1" flipV="1">
            <a:off x="4225075" y="3907324"/>
            <a:ext cx="542290" cy="923925"/>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41" name="19 Rectángulo"/>
          <p:cNvSpPr/>
          <p:nvPr/>
        </p:nvSpPr>
        <p:spPr>
          <a:xfrm>
            <a:off x="3347864" y="3511674"/>
            <a:ext cx="1194793" cy="31737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dirty="0">
                <a:solidFill>
                  <a:srgbClr val="000000"/>
                </a:solidFill>
                <a:effectLst/>
                <a:latin typeface="Arial"/>
                <a:ea typeface="Calibri"/>
                <a:cs typeface="Times New Roman"/>
              </a:rPr>
              <a:t>Cabilla 2 </a:t>
            </a:r>
            <a:endParaRPr lang="es-EC" sz="1600" dirty="0">
              <a:solidFill>
                <a:srgbClr val="000000"/>
              </a:solidFill>
              <a:effectLst/>
              <a:latin typeface="Arial"/>
              <a:ea typeface="Calibri"/>
              <a:cs typeface="Times New Roman"/>
            </a:endParaRPr>
          </a:p>
        </p:txBody>
      </p:sp>
      <p:sp>
        <p:nvSpPr>
          <p:cNvPr id="42" name="5 Rectángulo"/>
          <p:cNvSpPr/>
          <p:nvPr/>
        </p:nvSpPr>
        <p:spPr>
          <a:xfrm>
            <a:off x="6660232" y="3501008"/>
            <a:ext cx="1167850" cy="2667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a:solidFill>
                  <a:srgbClr val="000000"/>
                </a:solidFill>
                <a:effectLst/>
                <a:latin typeface="Arial"/>
                <a:ea typeface="Calibri"/>
                <a:cs typeface="Times New Roman"/>
              </a:rPr>
              <a:t>Cabilla 4</a:t>
            </a:r>
            <a:endParaRPr lang="es-EC" sz="1600">
              <a:solidFill>
                <a:srgbClr val="000000"/>
              </a:solidFill>
              <a:effectLst/>
              <a:latin typeface="Arial"/>
              <a:ea typeface="Calibri"/>
              <a:cs typeface="Times New Roman"/>
            </a:endParaRPr>
          </a:p>
        </p:txBody>
      </p:sp>
      <p:sp>
        <p:nvSpPr>
          <p:cNvPr id="43" name="15 Rectángulo"/>
          <p:cNvSpPr/>
          <p:nvPr/>
        </p:nvSpPr>
        <p:spPr>
          <a:xfrm>
            <a:off x="4932040" y="3162300"/>
            <a:ext cx="1216015" cy="26670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lnSpc>
                <a:spcPct val="200000"/>
              </a:lnSpc>
              <a:spcAft>
                <a:spcPts val="2400"/>
              </a:spcAft>
            </a:pPr>
            <a:r>
              <a:rPr lang="es-EC" sz="1400" b="1" dirty="0">
                <a:solidFill>
                  <a:srgbClr val="000000"/>
                </a:solidFill>
                <a:effectLst/>
                <a:latin typeface="Arial"/>
                <a:ea typeface="Calibri"/>
                <a:cs typeface="Times New Roman"/>
              </a:rPr>
              <a:t>Cabilla 3</a:t>
            </a:r>
            <a:endParaRPr lang="es-EC" sz="1600" dirty="0">
              <a:solidFill>
                <a:srgbClr val="000000"/>
              </a:solidFill>
              <a:effectLst/>
              <a:latin typeface="Arial"/>
              <a:ea typeface="Calibri"/>
              <a:cs typeface="Times New Roman"/>
            </a:endParaRPr>
          </a:p>
        </p:txBody>
      </p:sp>
      <p:sp>
        <p:nvSpPr>
          <p:cNvPr id="8" name="Rectangle 4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5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2720402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3109"/>
                                        </p:tgtEl>
                                        <p:attrNameLst>
                                          <p:attrName>style.visibility</p:attrName>
                                        </p:attrNameLst>
                                      </p:cBhvr>
                                      <p:to>
                                        <p:strVal val="visible"/>
                                      </p:to>
                                    </p:set>
                                    <p:anim calcmode="lin" valueType="num">
                                      <p:cBhvr>
                                        <p:cTn id="16" dur="1000" fill="hold"/>
                                        <p:tgtEl>
                                          <p:spTgt spid="3109"/>
                                        </p:tgtEl>
                                        <p:attrNameLst>
                                          <p:attrName>ppt_w</p:attrName>
                                        </p:attrNameLst>
                                      </p:cBhvr>
                                      <p:tavLst>
                                        <p:tav tm="0">
                                          <p:val>
                                            <p:fltVal val="0"/>
                                          </p:val>
                                        </p:tav>
                                        <p:tav tm="100000">
                                          <p:val>
                                            <p:strVal val="#ppt_w"/>
                                          </p:val>
                                        </p:tav>
                                      </p:tavLst>
                                    </p:anim>
                                    <p:anim calcmode="lin" valueType="num">
                                      <p:cBhvr>
                                        <p:cTn id="17" dur="1000" fill="hold"/>
                                        <p:tgtEl>
                                          <p:spTgt spid="3109"/>
                                        </p:tgtEl>
                                        <p:attrNameLst>
                                          <p:attrName>ppt_h</p:attrName>
                                        </p:attrNameLst>
                                      </p:cBhvr>
                                      <p:tavLst>
                                        <p:tav tm="0">
                                          <p:val>
                                            <p:fltVal val="0"/>
                                          </p:val>
                                        </p:tav>
                                        <p:tav tm="100000">
                                          <p:val>
                                            <p:strVal val="#ppt_h"/>
                                          </p:val>
                                        </p:tav>
                                      </p:tavLst>
                                    </p:anim>
                                    <p:anim calcmode="lin" valueType="num">
                                      <p:cBhvr>
                                        <p:cTn id="18" dur="1000" fill="hold"/>
                                        <p:tgtEl>
                                          <p:spTgt spid="3109"/>
                                        </p:tgtEl>
                                        <p:attrNameLst>
                                          <p:attrName>style.rotation</p:attrName>
                                        </p:attrNameLst>
                                      </p:cBhvr>
                                      <p:tavLst>
                                        <p:tav tm="0">
                                          <p:val>
                                            <p:fltVal val="90"/>
                                          </p:val>
                                        </p:tav>
                                        <p:tav tm="100000">
                                          <p:val>
                                            <p:fltVal val="0"/>
                                          </p:val>
                                        </p:tav>
                                      </p:tavLst>
                                    </p:anim>
                                    <p:animEffect transition="in" filter="fade">
                                      <p:cBhvr>
                                        <p:cTn id="19" dur="1000"/>
                                        <p:tgtEl>
                                          <p:spTgt spid="3109"/>
                                        </p:tgtEl>
                                      </p:cBhvr>
                                    </p:animEffect>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style.rotation</p:attrName>
                                        </p:attrNameLst>
                                      </p:cBhvr>
                                      <p:tavLst>
                                        <p:tav tm="0">
                                          <p:val>
                                            <p:fltVal val="90"/>
                                          </p:val>
                                        </p:tav>
                                        <p:tav tm="100000">
                                          <p:val>
                                            <p:fltVal val="0"/>
                                          </p:val>
                                        </p:tav>
                                      </p:tavLst>
                                    </p:anim>
                                    <p:animEffect transition="in" filter="fade">
                                      <p:cBhvr>
                                        <p:cTn id="26" dur="1000"/>
                                        <p:tgtEl>
                                          <p:spTgt spid="37"/>
                                        </p:tgtEl>
                                      </p:cBhvr>
                                    </p:animEffect>
                                  </p:childTnLst>
                                </p:cTn>
                              </p:par>
                            </p:childTnLst>
                          </p:cTn>
                        </p:par>
                        <p:par>
                          <p:cTn id="27" fill="hold">
                            <p:stCondLst>
                              <p:cond delay="2500"/>
                            </p:stCondLst>
                            <p:childTnLst>
                              <p:par>
                                <p:cTn id="28" presetID="31"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style.rotation</p:attrName>
                                        </p:attrNameLst>
                                      </p:cBhvr>
                                      <p:tavLst>
                                        <p:tav tm="0">
                                          <p:val>
                                            <p:fltVal val="90"/>
                                          </p:val>
                                        </p:tav>
                                        <p:tav tm="100000">
                                          <p:val>
                                            <p:fltVal val="0"/>
                                          </p:val>
                                        </p:tav>
                                      </p:tavLst>
                                    </p:anim>
                                    <p:animEffect transition="in" filter="fade">
                                      <p:cBhvr>
                                        <p:cTn id="33" dur="1000"/>
                                        <p:tgtEl>
                                          <p:spTgt spid="41"/>
                                        </p:tgtEl>
                                      </p:cBhvr>
                                    </p:animEffect>
                                  </p:childTnLst>
                                </p:cTn>
                              </p:par>
                            </p:childTnLst>
                          </p:cTn>
                        </p:par>
                        <p:par>
                          <p:cTn id="34" fill="hold">
                            <p:stCondLst>
                              <p:cond delay="3500"/>
                            </p:stCondLst>
                            <p:childTnLst>
                              <p:par>
                                <p:cTn id="35" presetID="31"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style.rotation</p:attrName>
                                        </p:attrNameLst>
                                      </p:cBhvr>
                                      <p:tavLst>
                                        <p:tav tm="0">
                                          <p:val>
                                            <p:fltVal val="90"/>
                                          </p:val>
                                        </p:tav>
                                        <p:tav tm="100000">
                                          <p:val>
                                            <p:fltVal val="0"/>
                                          </p:val>
                                        </p:tav>
                                      </p:tavLst>
                                    </p:anim>
                                    <p:animEffect transition="in" filter="fade">
                                      <p:cBhvr>
                                        <p:cTn id="40" dur="1000"/>
                                        <p:tgtEl>
                                          <p:spTgt spid="36"/>
                                        </p:tgtEl>
                                      </p:cBhvr>
                                    </p:animEffect>
                                  </p:childTnLst>
                                </p:cTn>
                              </p:par>
                            </p:childTnLst>
                          </p:cTn>
                        </p:par>
                        <p:par>
                          <p:cTn id="41" fill="hold">
                            <p:stCondLst>
                              <p:cond delay="4500"/>
                            </p:stCondLst>
                            <p:childTnLst>
                              <p:par>
                                <p:cTn id="42" presetID="31" presetClass="entr" presetSubtype="0"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p:cTn id="44" dur="1000" fill="hold"/>
                                        <p:tgtEl>
                                          <p:spTgt spid="40"/>
                                        </p:tgtEl>
                                        <p:attrNameLst>
                                          <p:attrName>ppt_w</p:attrName>
                                        </p:attrNameLst>
                                      </p:cBhvr>
                                      <p:tavLst>
                                        <p:tav tm="0">
                                          <p:val>
                                            <p:fltVal val="0"/>
                                          </p:val>
                                        </p:tav>
                                        <p:tav tm="100000">
                                          <p:val>
                                            <p:strVal val="#ppt_w"/>
                                          </p:val>
                                        </p:tav>
                                      </p:tavLst>
                                    </p:anim>
                                    <p:anim calcmode="lin" valueType="num">
                                      <p:cBhvr>
                                        <p:cTn id="45" dur="1000" fill="hold"/>
                                        <p:tgtEl>
                                          <p:spTgt spid="40"/>
                                        </p:tgtEl>
                                        <p:attrNameLst>
                                          <p:attrName>ppt_h</p:attrName>
                                        </p:attrNameLst>
                                      </p:cBhvr>
                                      <p:tavLst>
                                        <p:tav tm="0">
                                          <p:val>
                                            <p:fltVal val="0"/>
                                          </p:val>
                                        </p:tav>
                                        <p:tav tm="100000">
                                          <p:val>
                                            <p:strVal val="#ppt_h"/>
                                          </p:val>
                                        </p:tav>
                                      </p:tavLst>
                                    </p:anim>
                                    <p:anim calcmode="lin" valueType="num">
                                      <p:cBhvr>
                                        <p:cTn id="46" dur="1000" fill="hold"/>
                                        <p:tgtEl>
                                          <p:spTgt spid="40"/>
                                        </p:tgtEl>
                                        <p:attrNameLst>
                                          <p:attrName>style.rotation</p:attrName>
                                        </p:attrNameLst>
                                      </p:cBhvr>
                                      <p:tavLst>
                                        <p:tav tm="0">
                                          <p:val>
                                            <p:fltVal val="90"/>
                                          </p:val>
                                        </p:tav>
                                        <p:tav tm="100000">
                                          <p:val>
                                            <p:fltVal val="0"/>
                                          </p:val>
                                        </p:tav>
                                      </p:tavLst>
                                    </p:anim>
                                    <p:animEffect transition="in" filter="fade">
                                      <p:cBhvr>
                                        <p:cTn id="47" dur="1000"/>
                                        <p:tgtEl>
                                          <p:spTgt spid="40"/>
                                        </p:tgtEl>
                                      </p:cBhvr>
                                    </p:animEffect>
                                  </p:childTnLst>
                                </p:cTn>
                              </p:par>
                            </p:childTnLst>
                          </p:cTn>
                        </p:par>
                        <p:par>
                          <p:cTn id="48" fill="hold">
                            <p:stCondLst>
                              <p:cond delay="5500"/>
                            </p:stCondLst>
                            <p:childTnLst>
                              <p:par>
                                <p:cTn id="49" presetID="31"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1000" fill="hold"/>
                                        <p:tgtEl>
                                          <p:spTgt spid="43"/>
                                        </p:tgtEl>
                                        <p:attrNameLst>
                                          <p:attrName>ppt_w</p:attrName>
                                        </p:attrNameLst>
                                      </p:cBhvr>
                                      <p:tavLst>
                                        <p:tav tm="0">
                                          <p:val>
                                            <p:fltVal val="0"/>
                                          </p:val>
                                        </p:tav>
                                        <p:tav tm="100000">
                                          <p:val>
                                            <p:strVal val="#ppt_w"/>
                                          </p:val>
                                        </p:tav>
                                      </p:tavLst>
                                    </p:anim>
                                    <p:anim calcmode="lin" valueType="num">
                                      <p:cBhvr>
                                        <p:cTn id="52" dur="1000" fill="hold"/>
                                        <p:tgtEl>
                                          <p:spTgt spid="43"/>
                                        </p:tgtEl>
                                        <p:attrNameLst>
                                          <p:attrName>ppt_h</p:attrName>
                                        </p:attrNameLst>
                                      </p:cBhvr>
                                      <p:tavLst>
                                        <p:tav tm="0">
                                          <p:val>
                                            <p:fltVal val="0"/>
                                          </p:val>
                                        </p:tav>
                                        <p:tav tm="100000">
                                          <p:val>
                                            <p:strVal val="#ppt_h"/>
                                          </p:val>
                                        </p:tav>
                                      </p:tavLst>
                                    </p:anim>
                                    <p:anim calcmode="lin" valueType="num">
                                      <p:cBhvr>
                                        <p:cTn id="53" dur="1000" fill="hold"/>
                                        <p:tgtEl>
                                          <p:spTgt spid="43"/>
                                        </p:tgtEl>
                                        <p:attrNameLst>
                                          <p:attrName>style.rotation</p:attrName>
                                        </p:attrNameLst>
                                      </p:cBhvr>
                                      <p:tavLst>
                                        <p:tav tm="0">
                                          <p:val>
                                            <p:fltVal val="90"/>
                                          </p:val>
                                        </p:tav>
                                        <p:tav tm="100000">
                                          <p:val>
                                            <p:fltVal val="0"/>
                                          </p:val>
                                        </p:tav>
                                      </p:tavLst>
                                    </p:anim>
                                    <p:animEffect transition="in" filter="fade">
                                      <p:cBhvr>
                                        <p:cTn id="54" dur="1000"/>
                                        <p:tgtEl>
                                          <p:spTgt spid="43"/>
                                        </p:tgtEl>
                                      </p:cBhvr>
                                    </p:animEffect>
                                  </p:childTnLst>
                                </p:cTn>
                              </p:par>
                            </p:childTnLst>
                          </p:cTn>
                        </p:par>
                        <p:par>
                          <p:cTn id="55" fill="hold">
                            <p:stCondLst>
                              <p:cond delay="6500"/>
                            </p:stCondLst>
                            <p:childTnLst>
                              <p:par>
                                <p:cTn id="56" presetID="31" presetClass="entr" presetSubtype="0"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1000" fill="hold"/>
                                        <p:tgtEl>
                                          <p:spTgt spid="38"/>
                                        </p:tgtEl>
                                        <p:attrNameLst>
                                          <p:attrName>ppt_w</p:attrName>
                                        </p:attrNameLst>
                                      </p:cBhvr>
                                      <p:tavLst>
                                        <p:tav tm="0">
                                          <p:val>
                                            <p:fltVal val="0"/>
                                          </p:val>
                                        </p:tav>
                                        <p:tav tm="100000">
                                          <p:val>
                                            <p:strVal val="#ppt_w"/>
                                          </p:val>
                                        </p:tav>
                                      </p:tavLst>
                                    </p:anim>
                                    <p:anim calcmode="lin" valueType="num">
                                      <p:cBhvr>
                                        <p:cTn id="59" dur="1000" fill="hold"/>
                                        <p:tgtEl>
                                          <p:spTgt spid="38"/>
                                        </p:tgtEl>
                                        <p:attrNameLst>
                                          <p:attrName>ppt_h</p:attrName>
                                        </p:attrNameLst>
                                      </p:cBhvr>
                                      <p:tavLst>
                                        <p:tav tm="0">
                                          <p:val>
                                            <p:fltVal val="0"/>
                                          </p:val>
                                        </p:tav>
                                        <p:tav tm="100000">
                                          <p:val>
                                            <p:strVal val="#ppt_h"/>
                                          </p:val>
                                        </p:tav>
                                      </p:tavLst>
                                    </p:anim>
                                    <p:anim calcmode="lin" valueType="num">
                                      <p:cBhvr>
                                        <p:cTn id="60" dur="1000" fill="hold"/>
                                        <p:tgtEl>
                                          <p:spTgt spid="38"/>
                                        </p:tgtEl>
                                        <p:attrNameLst>
                                          <p:attrName>style.rotation</p:attrName>
                                        </p:attrNameLst>
                                      </p:cBhvr>
                                      <p:tavLst>
                                        <p:tav tm="0">
                                          <p:val>
                                            <p:fltVal val="90"/>
                                          </p:val>
                                        </p:tav>
                                        <p:tav tm="100000">
                                          <p:val>
                                            <p:fltVal val="0"/>
                                          </p:val>
                                        </p:tav>
                                      </p:tavLst>
                                    </p:anim>
                                    <p:animEffect transition="in" filter="fade">
                                      <p:cBhvr>
                                        <p:cTn id="61" dur="1000"/>
                                        <p:tgtEl>
                                          <p:spTgt spid="38"/>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1000" fill="hold"/>
                                        <p:tgtEl>
                                          <p:spTgt spid="39"/>
                                        </p:tgtEl>
                                        <p:attrNameLst>
                                          <p:attrName>ppt_w</p:attrName>
                                        </p:attrNameLst>
                                      </p:cBhvr>
                                      <p:tavLst>
                                        <p:tav tm="0">
                                          <p:val>
                                            <p:fltVal val="0"/>
                                          </p:val>
                                        </p:tav>
                                        <p:tav tm="100000">
                                          <p:val>
                                            <p:strVal val="#ppt_w"/>
                                          </p:val>
                                        </p:tav>
                                      </p:tavLst>
                                    </p:anim>
                                    <p:anim calcmode="lin" valueType="num">
                                      <p:cBhvr>
                                        <p:cTn id="66" dur="1000" fill="hold"/>
                                        <p:tgtEl>
                                          <p:spTgt spid="39"/>
                                        </p:tgtEl>
                                        <p:attrNameLst>
                                          <p:attrName>ppt_h</p:attrName>
                                        </p:attrNameLst>
                                      </p:cBhvr>
                                      <p:tavLst>
                                        <p:tav tm="0">
                                          <p:val>
                                            <p:fltVal val="0"/>
                                          </p:val>
                                        </p:tav>
                                        <p:tav tm="100000">
                                          <p:val>
                                            <p:strVal val="#ppt_h"/>
                                          </p:val>
                                        </p:tav>
                                      </p:tavLst>
                                    </p:anim>
                                    <p:anim calcmode="lin" valueType="num">
                                      <p:cBhvr>
                                        <p:cTn id="67" dur="1000" fill="hold"/>
                                        <p:tgtEl>
                                          <p:spTgt spid="39"/>
                                        </p:tgtEl>
                                        <p:attrNameLst>
                                          <p:attrName>style.rotation</p:attrName>
                                        </p:attrNameLst>
                                      </p:cBhvr>
                                      <p:tavLst>
                                        <p:tav tm="0">
                                          <p:val>
                                            <p:fltVal val="90"/>
                                          </p:val>
                                        </p:tav>
                                        <p:tav tm="100000">
                                          <p:val>
                                            <p:fltVal val="0"/>
                                          </p:val>
                                        </p:tav>
                                      </p:tavLst>
                                    </p:anim>
                                    <p:animEffect transition="in" filter="fade">
                                      <p:cBhvr>
                                        <p:cTn id="68" dur="1000"/>
                                        <p:tgtEl>
                                          <p:spTgt spid="39"/>
                                        </p:tgtEl>
                                      </p:cBhvr>
                                    </p:animEffect>
                                  </p:childTnLst>
                                </p:cTn>
                              </p:par>
                            </p:childTnLst>
                          </p:cTn>
                        </p:par>
                        <p:par>
                          <p:cTn id="69" fill="hold">
                            <p:stCondLst>
                              <p:cond delay="8500"/>
                            </p:stCondLst>
                            <p:childTnLst>
                              <p:par>
                                <p:cTn id="70" presetID="31"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1000" fill="hold"/>
                                        <p:tgtEl>
                                          <p:spTgt spid="42"/>
                                        </p:tgtEl>
                                        <p:attrNameLst>
                                          <p:attrName>ppt_w</p:attrName>
                                        </p:attrNameLst>
                                      </p:cBhvr>
                                      <p:tavLst>
                                        <p:tav tm="0">
                                          <p:val>
                                            <p:fltVal val="0"/>
                                          </p:val>
                                        </p:tav>
                                        <p:tav tm="100000">
                                          <p:val>
                                            <p:strVal val="#ppt_w"/>
                                          </p:val>
                                        </p:tav>
                                      </p:tavLst>
                                    </p:anim>
                                    <p:anim calcmode="lin" valueType="num">
                                      <p:cBhvr>
                                        <p:cTn id="73" dur="1000" fill="hold"/>
                                        <p:tgtEl>
                                          <p:spTgt spid="42"/>
                                        </p:tgtEl>
                                        <p:attrNameLst>
                                          <p:attrName>ppt_h</p:attrName>
                                        </p:attrNameLst>
                                      </p:cBhvr>
                                      <p:tavLst>
                                        <p:tav tm="0">
                                          <p:val>
                                            <p:fltVal val="0"/>
                                          </p:val>
                                        </p:tav>
                                        <p:tav tm="100000">
                                          <p:val>
                                            <p:strVal val="#ppt_h"/>
                                          </p:val>
                                        </p:tav>
                                      </p:tavLst>
                                    </p:anim>
                                    <p:anim calcmode="lin" valueType="num">
                                      <p:cBhvr>
                                        <p:cTn id="74" dur="1000" fill="hold"/>
                                        <p:tgtEl>
                                          <p:spTgt spid="42"/>
                                        </p:tgtEl>
                                        <p:attrNameLst>
                                          <p:attrName>style.rotation</p:attrName>
                                        </p:attrNameLst>
                                      </p:cBhvr>
                                      <p:tavLst>
                                        <p:tav tm="0">
                                          <p:val>
                                            <p:fltVal val="90"/>
                                          </p:val>
                                        </p:tav>
                                        <p:tav tm="100000">
                                          <p:val>
                                            <p:fltVal val="0"/>
                                          </p:val>
                                        </p:tav>
                                      </p:tavLst>
                                    </p:anim>
                                    <p:animEffect transition="in" filter="fade">
                                      <p:cBhvr>
                                        <p:cTn id="7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41" grpId="0" animBg="1"/>
      <p:bldP spid="42" grpId="0" animBg="1"/>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a:xfrm>
            <a:off x="734888" y="116632"/>
            <a:ext cx="8229600" cy="1143000"/>
          </a:xfrm>
        </p:spPr>
        <p:txBody>
          <a:bodyPr/>
          <a:lstStyle/>
          <a:p>
            <a:pPr eaLnBrk="1" hangingPunct="1">
              <a:defRPr/>
            </a:pPr>
            <a:r>
              <a:rPr lang="es-EC" dirty="0" smtClean="0">
                <a:solidFill>
                  <a:schemeClr val="bg1"/>
                </a:solidFill>
                <a:latin typeface="Bodoni MT Black" pitchFamily="18" charset="0"/>
              </a:rPr>
              <a:t>CAPITULO III</a:t>
            </a: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pPr eaLnBrk="1" hangingPunct="1"/>
              <a:t>29</a:t>
            </a:fld>
            <a:endParaRPr lang="es-ES" dirty="0" smtClean="0"/>
          </a:p>
        </p:txBody>
      </p:sp>
      <p:sp>
        <p:nvSpPr>
          <p:cNvPr id="3" name="2 Rectángulo"/>
          <p:cNvSpPr/>
          <p:nvPr/>
        </p:nvSpPr>
        <p:spPr>
          <a:xfrm>
            <a:off x="1427102" y="2204864"/>
            <a:ext cx="7321362" cy="3539430"/>
          </a:xfrm>
          <a:prstGeom prst="rect">
            <a:avLst/>
          </a:prstGeom>
        </p:spPr>
        <p:txBody>
          <a:bodyPr wrap="square">
            <a:spAutoFit/>
          </a:bodyPr>
          <a:lstStyle/>
          <a:p>
            <a:r>
              <a:rPr lang="es-EC" sz="2800" dirty="0"/>
              <a:t>La función de las cabillas con respecto a la figura 1-1 al momento de arriarlas serán las siguientes:</a:t>
            </a:r>
          </a:p>
          <a:p>
            <a:r>
              <a:rPr lang="es-EC" sz="2800" dirty="0"/>
              <a:t> </a:t>
            </a:r>
          </a:p>
          <a:p>
            <a:r>
              <a:rPr lang="es-EC" sz="2800" dirty="0"/>
              <a:t>Cabilla 1: Foque volante.</a:t>
            </a:r>
          </a:p>
          <a:p>
            <a:r>
              <a:rPr lang="es-EC" sz="2800" dirty="0"/>
              <a:t>Cabilla 2: Foque.</a:t>
            </a:r>
          </a:p>
          <a:p>
            <a:r>
              <a:rPr lang="es-EC" sz="2800" dirty="0"/>
              <a:t>Cabilla 3: Contrafoque.</a:t>
            </a:r>
          </a:p>
          <a:p>
            <a:r>
              <a:rPr lang="es-EC" sz="2800" dirty="0"/>
              <a:t>Cabilla 4: Petifoque</a:t>
            </a:r>
          </a:p>
        </p:txBody>
      </p:sp>
    </p:spTree>
    <p:extLst>
      <p:ext uri="{BB962C8B-B14F-4D97-AF65-F5344CB8AC3E}">
        <p14:creationId xmlns:p14="http://schemas.microsoft.com/office/powerpoint/2010/main" val="1062830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User\Desktop\JL\Cuarto Año\TESIS\TIF\Titita\Proyecto 2013\cronograma\Tesis Final\Figuras besgua\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 y="1268760"/>
            <a:ext cx="9142477" cy="5256584"/>
          </a:xfrm>
          <a:prstGeom prst="rect">
            <a:avLst/>
          </a:prstGeom>
          <a:noFill/>
          <a:extLst>
            <a:ext uri="{909E8E84-426E-40DD-AFC4-6F175D3DCCD1}">
              <a14:hiddenFill xmlns:a14="http://schemas.microsoft.com/office/drawing/2010/main">
                <a:solidFill>
                  <a:srgbClr val="FFFFFF"/>
                </a:solidFill>
              </a14:hiddenFill>
            </a:ext>
          </a:extLst>
        </p:spPr>
      </p:pic>
      <p:sp>
        <p:nvSpPr>
          <p:cNvPr id="5123"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BE593B-11A2-4CAF-AA93-A31A31222860}" type="slidenum">
              <a:rPr lang="es-ES" smtClean="0">
                <a:solidFill>
                  <a:schemeClr val="bg1"/>
                </a:solidFill>
              </a:rPr>
              <a:pPr eaLnBrk="1" hangingPunct="1"/>
              <a:t>3</a:t>
            </a:fld>
            <a:endParaRPr lang="es-ES" dirty="0" smtClean="0">
              <a:solidFill>
                <a:schemeClr val="bg1"/>
              </a:solidFill>
            </a:endParaRPr>
          </a:p>
        </p:txBody>
      </p:sp>
      <p:sp>
        <p:nvSpPr>
          <p:cNvPr id="13" name="1 Título"/>
          <p:cNvSpPr txBox="1">
            <a:spLocks/>
          </p:cNvSpPr>
          <p:nvPr/>
        </p:nvSpPr>
        <p:spPr bwMode="auto">
          <a:xfrm>
            <a:off x="590872" y="5375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s-EC" kern="0" dirty="0" smtClean="0">
                <a:solidFill>
                  <a:schemeClr val="bg1"/>
                </a:solidFill>
                <a:latin typeface="Bodoni MT Black" pitchFamily="18" charset="0"/>
              </a:rPr>
              <a:t>INTRODUCCIÓN</a:t>
            </a:r>
          </a:p>
        </p:txBody>
      </p:sp>
      <p:pic>
        <p:nvPicPr>
          <p:cNvPr id="14" name="Picture 4" descr="C:\Users\User\Desktop\JL\Cuarto Año\TESIS\TIF\Titita\Proyecto 2013\cronograma\Tesis Final\Figuras besgua\a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p:cNvSpPr/>
          <p:nvPr/>
        </p:nvSpPr>
        <p:spPr>
          <a:xfrm>
            <a:off x="1331640" y="2312876"/>
            <a:ext cx="6840760" cy="2484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tx1"/>
                </a:solidFill>
              </a:rPr>
              <a:t>El Buque Escuela Guayas es el buque itinerante de la Armada del Ecuador en el cual se realiza diversos cruceros ya sean estos nacionales o internacionales como parte de la formación naval de los Guardiamarinas donde aplican los conocimientos adquiridos a bordo de la Escuela Naval, además les permitirá conocer el ámbito en el que se desenvolverán en un futuro ya como Oficiales de Marina.</a:t>
            </a:r>
          </a:p>
          <a:p>
            <a:pPr algn="ctr"/>
            <a:endParaRPr lang="es-EC"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JL\Cuarto Año\TESIS\TIF\Titita\Proyecto 2013\cronograma\Tesis Final\Figuras besgua\guay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 y="1628800"/>
            <a:ext cx="9117740" cy="493192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III</a:t>
            </a:r>
          </a:p>
        </p:txBody>
      </p:sp>
      <p:sp>
        <p:nvSpPr>
          <p:cNvPr id="24582"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DC1681-EFAF-48C2-9D50-3E388A5CE7AC}" type="slidenum">
              <a:rPr lang="es-ES" smtClean="0"/>
              <a:pPr eaLnBrk="1" hangingPunct="1"/>
              <a:t>30</a:t>
            </a:fld>
            <a:endParaRPr lang="es-ES" smtClean="0"/>
          </a:p>
        </p:txBody>
      </p:sp>
      <p:sp>
        <p:nvSpPr>
          <p:cNvPr id="8" name="7 Redondear rectángulo de esquina sencilla"/>
          <p:cNvSpPr/>
          <p:nvPr/>
        </p:nvSpPr>
        <p:spPr>
          <a:xfrm>
            <a:off x="1475928" y="1844824"/>
            <a:ext cx="6552456" cy="3672408"/>
          </a:xfrm>
          <a:prstGeom prst="round1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400" u="sng" dirty="0" smtClean="0">
                <a:effectLst>
                  <a:outerShdw blurRad="38100" dist="38100" dir="2700000" algn="tl">
                    <a:srgbClr val="000000">
                      <a:alpha val="43137"/>
                    </a:srgbClr>
                  </a:outerShdw>
                </a:effectLst>
              </a:rPr>
              <a:t>BENEFICIOS</a:t>
            </a:r>
          </a:p>
          <a:p>
            <a:pPr lvl="0" algn="ctr"/>
            <a:endParaRPr lang="es-EC" sz="2400" u="sng" dirty="0">
              <a:effectLst>
                <a:outerShdw blurRad="38100" dist="38100" dir="2700000" algn="tl">
                  <a:srgbClr val="000000">
                    <a:alpha val="43137"/>
                  </a:srgbClr>
                </a:outerShdw>
              </a:effectLst>
            </a:endParaRPr>
          </a:p>
          <a:p>
            <a:pPr marL="285750" lvl="0" indent="-285750" algn="just">
              <a:buFont typeface="Arial" panose="020B0604020202020204" pitchFamily="34" charset="0"/>
              <a:buChar char="•"/>
            </a:pPr>
            <a:r>
              <a:rPr lang="es-EC" dirty="0" smtClean="0">
                <a:effectLst>
                  <a:outerShdw blurRad="38100" dist="38100" dir="2700000" algn="tl">
                    <a:srgbClr val="000000">
                      <a:alpha val="43137"/>
                    </a:srgbClr>
                  </a:outerShdw>
                </a:effectLst>
              </a:rPr>
              <a:t>CUANDO LOS GUARDIAMARINAS SE EMBARQUEN EN EL BESGUA PODRÁN CONOCER LAS MANIOBRAS QUE SE REALIZAN A BORDO TENIENDO NOCIÓN DEL EMPLEO DE LA JARCIA DE LABOR.</a:t>
            </a:r>
          </a:p>
          <a:p>
            <a:pPr marL="285750" lvl="0" indent="-285750" algn="just">
              <a:buFont typeface="Arial" panose="020B0604020202020204" pitchFamily="34" charset="0"/>
              <a:buChar char="•"/>
            </a:pPr>
            <a:endParaRPr lang="es-EC" dirty="0">
              <a:effectLst>
                <a:outerShdw blurRad="38100" dist="38100" dir="2700000" algn="tl">
                  <a:srgbClr val="000000">
                    <a:alpha val="43137"/>
                  </a:srgbClr>
                </a:outerShdw>
              </a:effectLst>
            </a:endParaRPr>
          </a:p>
          <a:p>
            <a:pPr marL="285750" lvl="0" indent="-285750" algn="just">
              <a:buFont typeface="Arial" panose="020B0604020202020204" pitchFamily="34" charset="0"/>
              <a:buChar char="•"/>
            </a:pPr>
            <a:r>
              <a:rPr lang="es-EC" dirty="0" smtClean="0">
                <a:effectLst>
                  <a:outerShdw blurRad="38100" dist="38100" dir="2700000" algn="tl">
                    <a:srgbClr val="000000">
                      <a:alpha val="43137"/>
                    </a:srgbClr>
                  </a:outerShdw>
                </a:effectLst>
              </a:rPr>
              <a:t>LAS MANIOBRAS A REALIZAR SERÁN EMPLEADAS EN MENOR TIEMPO.</a:t>
            </a:r>
            <a:endParaRPr lang="es-EC" dirty="0" smtClean="0"/>
          </a:p>
          <a:p>
            <a:pPr lvl="0" algn="ctr"/>
            <a:endParaRPr lang="es-EC" sz="2400" u="sng"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JL\Cuarto Año\TESIS\TIF\Titita\Proyecto 2013\cronograma\Tesis Final\Figuras besgu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 y="1564076"/>
            <a:ext cx="9113060" cy="496126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64076"/>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III</a:t>
            </a:r>
          </a:p>
        </p:txBody>
      </p:sp>
      <p:sp>
        <p:nvSpPr>
          <p:cNvPr id="23558"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9110FB-037A-444D-B8C9-B6F68F5D2553}" type="slidenum">
              <a:rPr lang="es-ES" smtClean="0">
                <a:solidFill>
                  <a:schemeClr val="bg1"/>
                </a:solidFill>
              </a:rPr>
              <a:pPr eaLnBrk="1" hangingPunct="1"/>
              <a:t>31</a:t>
            </a:fld>
            <a:endParaRPr lang="es-ES" dirty="0" smtClean="0">
              <a:solidFill>
                <a:schemeClr val="bg1"/>
              </a:solidFill>
            </a:endParaRPr>
          </a:p>
        </p:txBody>
      </p:sp>
      <p:sp>
        <p:nvSpPr>
          <p:cNvPr id="6" name="5 Rectángulo"/>
          <p:cNvSpPr/>
          <p:nvPr/>
        </p:nvSpPr>
        <p:spPr>
          <a:xfrm>
            <a:off x="-36512"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2400" b="1" dirty="0" smtClean="0">
                <a:ln w="11430"/>
                <a:solidFill>
                  <a:schemeClr val="bg1"/>
                </a:solidFill>
                <a:effectLst>
                  <a:outerShdw blurRad="50800" dist="39000" dir="5460000" algn="tl">
                    <a:srgbClr val="000000">
                      <a:alpha val="38000"/>
                    </a:srgbClr>
                  </a:outerShdw>
                </a:effectLst>
              </a:rPr>
              <a:t>GUÍA JARCIA DE LABOR</a:t>
            </a:r>
            <a:endParaRPr lang="es-ES" sz="2400" b="1" dirty="0">
              <a:ln w="11430"/>
              <a:solidFill>
                <a:schemeClr val="bg1"/>
              </a:solidFill>
              <a:effectLst>
                <a:outerShdw blurRad="50800" dist="39000" dir="5460000" algn="tl">
                  <a:srgbClr val="000000">
                    <a:alpha val="38000"/>
                  </a:srgbClr>
                </a:outerShdw>
              </a:effectLst>
            </a:endParaRPr>
          </a:p>
        </p:txBody>
      </p:sp>
      <p:pic>
        <p:nvPicPr>
          <p:cNvPr id="14"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3419872" y="1700808"/>
            <a:ext cx="2596945" cy="814220"/>
            <a:chOff x="1434815" y="73"/>
            <a:chExt cx="2674712" cy="1337356"/>
          </a:xfrm>
          <a:solidFill>
            <a:schemeClr val="accent2">
              <a:lumMod val="20000"/>
              <a:lumOff val="80000"/>
            </a:schemeClr>
          </a:solidFill>
        </p:grpSpPr>
        <p:sp>
          <p:nvSpPr>
            <p:cNvPr id="8" name="7 Rectángulo redondeado"/>
            <p:cNvSpPr/>
            <p:nvPr/>
          </p:nvSpPr>
          <p:spPr>
            <a:xfrm>
              <a:off x="1434815" y="73"/>
              <a:ext cx="2674712" cy="1337356"/>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8 Rectángulo"/>
            <p:cNvSpPr/>
            <p:nvPr/>
          </p:nvSpPr>
          <p:spPr>
            <a:xfrm>
              <a:off x="1473985" y="39243"/>
              <a:ext cx="2596372" cy="12590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FACTIBILIDAD</a:t>
              </a:r>
              <a:endParaRPr lang="es-EC" sz="2400" kern="1200" dirty="0">
                <a:solidFill>
                  <a:schemeClr val="tx1"/>
                </a:solidFill>
              </a:endParaRPr>
            </a:p>
          </p:txBody>
        </p:sp>
      </p:grpSp>
      <p:sp>
        <p:nvSpPr>
          <p:cNvPr id="10" name="9 Rectángulo redondeado"/>
          <p:cNvSpPr/>
          <p:nvPr/>
        </p:nvSpPr>
        <p:spPr>
          <a:xfrm>
            <a:off x="2123728" y="3284984"/>
            <a:ext cx="5904656" cy="1512168"/>
          </a:xfrm>
          <a:prstGeom prst="roundRect">
            <a:avLst/>
          </a:prstGeom>
          <a:solidFill>
            <a:schemeClr val="accent5">
              <a:lumMod val="1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1600" dirty="0" smtClean="0"/>
              <a:t>EL DESEMPEÑO DE LOS GUARDIAMARINAS SERÁ MUCHO MAS EFICIENTE Y PERMITIRÁ LA REALIZACIÓN DE LAS MANIOBRAS EN EL MENOR TIEMPO LOGRANDO ASÍ OPTIMIZAR LAS MANIOBRAS DEL BESGUA.</a:t>
            </a:r>
            <a:endParaRPr lang="en-US" sz="1600" dirty="0">
              <a:solidFill>
                <a:schemeClr val="tx1"/>
              </a:solidFill>
            </a:endParaRPr>
          </a:p>
        </p:txBody>
      </p:sp>
    </p:spTree>
    <p:extLst>
      <p:ext uri="{BB962C8B-B14F-4D97-AF65-F5344CB8AC3E}">
        <p14:creationId xmlns:p14="http://schemas.microsoft.com/office/powerpoint/2010/main" val="15364757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2000"/>
                                        <p:tgtEl>
                                          <p:spTgt spid="10"/>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JL\Cuarto Año\TESIS\TIF\Titita\Proyecto 2013\cronograma\Tesis Final\Figuras besgua\logo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574800"/>
            <a:ext cx="9144001" cy="494050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CONCLUSIONES</a:t>
            </a:r>
          </a:p>
        </p:txBody>
      </p:sp>
      <p:sp>
        <p:nvSpPr>
          <p:cNvPr id="21510"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49B47A-8B11-4DD9-B69F-85A1CD5119B4}" type="slidenum">
              <a:rPr lang="es-ES" smtClean="0"/>
              <a:pPr eaLnBrk="1" hangingPunct="1"/>
              <a:t>32</a:t>
            </a:fld>
            <a:endParaRPr lang="es-ES" smtClean="0"/>
          </a:p>
        </p:txBody>
      </p:sp>
      <p:sp>
        <p:nvSpPr>
          <p:cNvPr id="21513" name="2 Marcador de contenido"/>
          <p:cNvSpPr>
            <a:spLocks noGrp="1"/>
          </p:cNvSpPr>
          <p:nvPr>
            <p:ph idx="1"/>
          </p:nvPr>
        </p:nvSpPr>
        <p:spPr>
          <a:xfrm>
            <a:off x="1476375" y="1574800"/>
            <a:ext cx="7308850" cy="4537075"/>
          </a:xfrm>
        </p:spPr>
        <p:txBody>
          <a:bodyPr/>
          <a:lstStyle/>
          <a:p>
            <a:pPr marL="0" indent="0" algn="just" eaLnBrk="1" hangingPunct="1">
              <a:buNone/>
              <a:defRPr/>
            </a:pPr>
            <a:r>
              <a:rPr lang="en-US" sz="2400" b="1" dirty="0" smtClean="0"/>
              <a:t> </a:t>
            </a:r>
          </a:p>
          <a:p>
            <a:pPr marL="0" indent="0" algn="just" eaLnBrk="1" hangingPunct="1">
              <a:buFontTx/>
              <a:buNone/>
              <a:defRPr/>
            </a:pPr>
            <a:endParaRPr lang="en-US" sz="2000" b="1" dirty="0" smtClean="0"/>
          </a:p>
        </p:txBody>
      </p:sp>
      <p:sp>
        <p:nvSpPr>
          <p:cNvPr id="3" name="2 Pergamino horizontal"/>
          <p:cNvSpPr/>
          <p:nvPr/>
        </p:nvSpPr>
        <p:spPr>
          <a:xfrm>
            <a:off x="467544" y="1556792"/>
            <a:ext cx="8280920" cy="4680520"/>
          </a:xfrm>
          <a:prstGeom prst="horizontalScroll">
            <a:avLst/>
          </a:prstGeom>
          <a:solidFill>
            <a:schemeClr val="accent1">
              <a:lumMod val="50000"/>
            </a:schemeClr>
          </a:solidFill>
        </p:spPr>
        <p:style>
          <a:lnRef idx="1">
            <a:schemeClr val="accent6"/>
          </a:lnRef>
          <a:fillRef idx="1003">
            <a:schemeClr val="lt1"/>
          </a:fillRef>
          <a:effectRef idx="1">
            <a:schemeClr val="accent6"/>
          </a:effectRef>
          <a:fontRef idx="minor">
            <a:schemeClr val="dk1"/>
          </a:fontRef>
        </p:style>
        <p:txBody>
          <a:bodyPr anchor="ctr"/>
          <a:lstStyle/>
          <a:p>
            <a:pPr marL="285750" indent="-285750" algn="just">
              <a:buFont typeface="Arial" panose="020B0604020202020204" pitchFamily="34" charset="0"/>
              <a:buChar char="•"/>
              <a:defRPr/>
            </a:pPr>
            <a:r>
              <a:rPr lang="es-EC" dirty="0"/>
              <a:t>La falta de preparación del personal embarcado en condiciones climáticas adversas durante el Crucero Internacional en la ruta La Coruña – Dublín incidió al momento de realizar las maniobras.</a:t>
            </a:r>
          </a:p>
          <a:p>
            <a:pPr marL="285750" lvl="0" indent="-285750" algn="just">
              <a:buFont typeface="Arial" panose="020B0604020202020204" pitchFamily="34" charset="0"/>
              <a:buChar char="•"/>
              <a:defRPr/>
            </a:pPr>
            <a:endParaRPr lang="es-EC" dirty="0"/>
          </a:p>
          <a:p>
            <a:pPr marL="285750" lvl="0" indent="-285750" algn="just">
              <a:buFont typeface="Arial" panose="020B0604020202020204" pitchFamily="34" charset="0"/>
              <a:buChar char="•"/>
              <a:defRPr/>
            </a:pPr>
            <a:r>
              <a:rPr lang="es-EC" dirty="0"/>
              <a:t>El velamen de capa no se utilizó a pesar de que las condiciones del viento en esos momentos la fuerza del mismo manteniendo una fuerza mayor a los 55 nudos</a:t>
            </a:r>
            <a:r>
              <a:rPr lang="es-EC" dirty="0" smtClean="0"/>
              <a:t>.</a:t>
            </a:r>
          </a:p>
          <a:p>
            <a:pPr marL="285750" lvl="0" indent="-285750" algn="just">
              <a:buFont typeface="Arial" panose="020B0604020202020204" pitchFamily="34" charset="0"/>
              <a:buChar char="•"/>
              <a:defRPr/>
            </a:pPr>
            <a:endParaRPr lang="es-EC" dirty="0"/>
          </a:p>
          <a:p>
            <a:pPr marL="285750" indent="-285750" algn="just">
              <a:buFont typeface="Arial" panose="020B0604020202020204" pitchFamily="34" charset="0"/>
              <a:buChar char="•"/>
              <a:defRPr/>
            </a:pPr>
            <a:r>
              <a:rPr lang="es-EC" dirty="0"/>
              <a:t>El desconocimiento respecto al uso y ubicación de la jarcia de labor por parte de los guardiamarinas evitó que las maniobras puedan ser ejecutadas de manera ágil y </a:t>
            </a:r>
            <a:r>
              <a:rPr lang="es-EC" dirty="0" smtClean="0"/>
              <a:t>oportuna.</a:t>
            </a:r>
            <a:endParaRPr lang="es-EC" dirty="0"/>
          </a:p>
        </p:txBody>
      </p:sp>
      <p:pic>
        <p:nvPicPr>
          <p:cNvPr id="9"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1513">
                                            <p:txEl>
                                              <p:pRg st="0" end="0"/>
                                            </p:txEl>
                                          </p:spTgt>
                                        </p:tgtEl>
                                        <p:attrNameLst>
                                          <p:attrName>style.visibility</p:attrName>
                                        </p:attrNameLst>
                                      </p:cBhvr>
                                      <p:to>
                                        <p:strVal val="visible"/>
                                      </p:to>
                                    </p:set>
                                    <p:animEffect transition="in" filter="circle(in)">
                                      <p:cBhvr>
                                        <p:cTn id="11" dur="2000"/>
                                        <p:tgtEl>
                                          <p:spTgt spid="21513">
                                            <p:txEl>
                                              <p:pRg st="0" end="0"/>
                                            </p:txEl>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JL\Cuarto Año\TESIS\TIF\Titita\Proyecto 2013\cronograma\Tesis Final\Figuras besgua\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4762"/>
            <a:ext cx="9133849" cy="49505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esktop\JL\Cuarto Año\TESIS\TIF\Titita\Proyecto 2013\cronograma\Tesis Final\Figuras besgua\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3" y="-1"/>
            <a:ext cx="9158683" cy="1556793"/>
          </a:xfrm>
          <a:prstGeom prst="rect">
            <a:avLst/>
          </a:prstGeom>
          <a:noFill/>
          <a:extLst>
            <a:ext uri="{909E8E84-426E-40DD-AFC4-6F175D3DCCD1}">
              <a14:hiddenFill xmlns:a14="http://schemas.microsoft.com/office/drawing/2010/main">
                <a:solidFill>
                  <a:srgbClr val="FFFFFF"/>
                </a:solidFill>
              </a14:hiddenFill>
            </a:ext>
          </a:extLst>
        </p:spPr>
      </p:pic>
      <p:sp>
        <p:nvSpPr>
          <p:cNvPr id="22534"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6B7524-0860-4C74-B59D-DA3A20B8D58F}" type="slidenum">
              <a:rPr lang="es-ES" smtClean="0"/>
              <a:pPr eaLnBrk="1" hangingPunct="1"/>
              <a:t>33</a:t>
            </a:fld>
            <a:endParaRPr lang="es-ES" smtClean="0"/>
          </a:p>
        </p:txBody>
      </p:sp>
      <p:sp>
        <p:nvSpPr>
          <p:cNvPr id="22537" name="2 Marcador de contenido"/>
          <p:cNvSpPr>
            <a:spLocks noGrp="1"/>
          </p:cNvSpPr>
          <p:nvPr>
            <p:ph idx="1"/>
          </p:nvPr>
        </p:nvSpPr>
        <p:spPr>
          <a:xfrm>
            <a:off x="1331640" y="1619250"/>
            <a:ext cx="7308850" cy="4537075"/>
          </a:xfrm>
        </p:spPr>
        <p:txBody>
          <a:bodyPr/>
          <a:lstStyle/>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a:p>
            <a:pPr marL="0" indent="0" algn="just" eaLnBrk="1" hangingPunct="1">
              <a:buFontTx/>
              <a:buNone/>
            </a:pPr>
            <a:endParaRPr lang="en-US" sz="2000" b="1" smtClean="0"/>
          </a:p>
        </p:txBody>
      </p:sp>
      <p:sp>
        <p:nvSpPr>
          <p:cNvPr id="14" name="13 Pergamino horizontal"/>
          <p:cNvSpPr/>
          <p:nvPr/>
        </p:nvSpPr>
        <p:spPr>
          <a:xfrm>
            <a:off x="467544" y="1556792"/>
            <a:ext cx="8280920" cy="4680520"/>
          </a:xfrm>
          <a:prstGeom prst="horizontalScroll">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anchor="ctr"/>
          <a:lstStyle/>
          <a:p>
            <a:pPr marL="285750" indent="-285750">
              <a:buFont typeface="Arial" panose="020B0604020202020204" pitchFamily="34" charset="0"/>
              <a:buChar char="•"/>
            </a:pPr>
            <a:r>
              <a:rPr lang="es-EC" dirty="0"/>
              <a:t>Preparar al personal embarcado ante condiciones climáticas adversas para que puedan actuar de manera ágil y oportuna al momento de  realizar las maniobras</a:t>
            </a:r>
            <a:r>
              <a:rPr lang="es-EC" dirty="0" smtClean="0"/>
              <a:t>.</a:t>
            </a:r>
          </a:p>
          <a:p>
            <a:endParaRPr lang="es-EC" dirty="0"/>
          </a:p>
          <a:p>
            <a:pPr marL="285750" indent="-285750">
              <a:buFont typeface="Arial" panose="020B0604020202020204" pitchFamily="34" charset="0"/>
              <a:buChar char="•"/>
            </a:pPr>
            <a:r>
              <a:rPr lang="es-EC" dirty="0"/>
              <a:t>Utilizar el velamen de capa posterior al zarpe cuando se conoce que las condiciones climáticas y la fuerza del viento serán mayores a los 30 nudos durante la navegación</a:t>
            </a:r>
            <a:r>
              <a:rPr lang="es-EC" dirty="0" smtClean="0"/>
              <a:t>.</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t>Mejorar mediante la guía de la jarcia de labor respecto al uso y ubicación de los mismos de manera previa a realizar las maniobras por parte de los guardiamarinas para lograr la optimización de las maniobras y reducir el tiempo que se emplean en ellas</a:t>
            </a:r>
            <a:r>
              <a:rPr lang="es-EC" dirty="0" smtClean="0"/>
              <a:t>.</a:t>
            </a:r>
            <a:endParaRPr lang="es-EC" dirty="0"/>
          </a:p>
        </p:txBody>
      </p:sp>
      <p:sp>
        <p:nvSpPr>
          <p:cNvPr id="16" name="1 Título"/>
          <p:cNvSpPr>
            <a:spLocks noGrp="1"/>
          </p:cNvSpPr>
          <p:nvPr>
            <p:ph type="title"/>
          </p:nvPr>
        </p:nvSpPr>
        <p:spPr>
          <a:xfrm>
            <a:off x="457200" y="274638"/>
            <a:ext cx="8229600" cy="1143000"/>
          </a:xfrm>
        </p:spPr>
        <p:txBody>
          <a:bodyPr/>
          <a:lstStyle/>
          <a:p>
            <a:pPr eaLnBrk="1" hangingPunct="1">
              <a:defRPr/>
            </a:pPr>
            <a:r>
              <a:rPr lang="es-EC" dirty="0" smtClean="0">
                <a:solidFill>
                  <a:schemeClr val="bg1"/>
                </a:solidFill>
                <a:latin typeface="Bodoni MT Black" pitchFamily="18" charset="0"/>
              </a:rPr>
              <a:t>RECOMENDACIONES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JL\Cuarto Año\TESIS\TIF\Titita\Proyecto 2013\cronograma\Tesis Final\Figuras besgua\guay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4" y="1502361"/>
            <a:ext cx="9135668" cy="5146595"/>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número de diapositiva"/>
          <p:cNvSpPr>
            <a:spLocks noGrp="1"/>
          </p:cNvSpPr>
          <p:nvPr>
            <p:ph type="sldNum" sz="quarter" idx="12"/>
          </p:nvPr>
        </p:nvSpPr>
        <p:spPr>
          <a:xfrm>
            <a:off x="6588224" y="6165304"/>
            <a:ext cx="2133600" cy="476250"/>
          </a:xfrm>
        </p:spPr>
        <p:txBody>
          <a:bodyPr/>
          <a:lstStyle/>
          <a:p>
            <a:pPr>
              <a:defRPr/>
            </a:pPr>
            <a:fld id="{A4E8A9CA-D2BC-4188-B1ED-A9986C2B0571}" type="slidenum">
              <a:rPr lang="es-ES" smtClean="0"/>
              <a:pPr>
                <a:defRPr/>
              </a:pPr>
              <a:t>34</a:t>
            </a:fld>
            <a:endParaRPr lang="es-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706" y="4038401"/>
            <a:ext cx="1936734" cy="2486943"/>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34" y="4725144"/>
            <a:ext cx="1992234" cy="1545974"/>
          </a:xfrm>
          <a:prstGeom prst="rect">
            <a:avLst/>
          </a:prstGeom>
        </p:spPr>
      </p:pic>
      <p:pic>
        <p:nvPicPr>
          <p:cNvPr id="6146" name="Picture 2" descr="C:\Users\User\Desktop\JL\Cuarto Año\TESIS\TIF\Titita\Proyecto 2013\cronograma\Tesis Final\Figuras besgua\images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5" y="19168"/>
            <a:ext cx="9135667" cy="146561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238382" y="2598003"/>
            <a:ext cx="8870122" cy="830997"/>
          </a:xfrm>
          <a:prstGeom prst="rect">
            <a:avLst/>
          </a:prstGeom>
          <a:noFill/>
        </p:spPr>
        <p:txBody>
          <a:bodyPr wrap="none" lIns="91440" tIns="45720" rIns="91440" bIns="45720">
            <a:spAutoFit/>
          </a:bodyPr>
          <a:lstStyle/>
          <a:p>
            <a:pPr algn="ctr"/>
            <a:r>
              <a:rPr lang="es-E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 POR SU ATENCIÓN</a:t>
            </a:r>
            <a:endParaRPr lang="es-E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353089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JL\Cuarto Año\TESIS\TIF\Titita\Proyecto 2013\cronograma\Tesis Final\Figuras besgua\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 y="1533524"/>
            <a:ext cx="9084260" cy="499181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924175"/>
            <a:ext cx="19431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a:xfrm>
            <a:off x="457200" y="260648"/>
            <a:ext cx="8229600" cy="1143000"/>
          </a:xfrm>
        </p:spPr>
        <p:txBody>
          <a:bodyPr/>
          <a:lstStyle/>
          <a:p>
            <a:pPr eaLnBrk="1" hangingPunct="1">
              <a:defRPr/>
            </a:pPr>
            <a:r>
              <a:rPr lang="es-EC" dirty="0" smtClean="0">
                <a:solidFill>
                  <a:schemeClr val="bg1"/>
                </a:solidFill>
                <a:latin typeface="Bodoni MT Black" pitchFamily="18" charset="0"/>
              </a:rPr>
              <a:t>CAPITULO I</a:t>
            </a: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104095664"/>
              </p:ext>
            </p:extLst>
          </p:nvPr>
        </p:nvGraphicFramePr>
        <p:xfrm>
          <a:off x="1258888" y="1639341"/>
          <a:ext cx="8137648"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152" name="3 Marcador de número de diapositiva"/>
          <p:cNvSpPr>
            <a:spLocks noGrp="1"/>
          </p:cNvSpPr>
          <p:nvPr>
            <p:ph type="sldNum" sz="quarter" idx="12"/>
          </p:nvPr>
        </p:nvSpPr>
        <p:spPr>
          <a:xfrm>
            <a:off x="6830888" y="6165304"/>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3730A-76A2-4E8D-92D0-BF8F1F04DA63}" type="slidenum">
              <a:rPr lang="es-ES" smtClean="0">
                <a:solidFill>
                  <a:schemeClr val="bg1"/>
                </a:solidFill>
              </a:rPr>
              <a:pPr eaLnBrk="1" hangingPunct="1"/>
              <a:t>4</a:t>
            </a:fld>
            <a:endParaRPr lang="es-ES" dirty="0" smtClean="0">
              <a:solidFill>
                <a:schemeClr val="bg1"/>
              </a:solidFill>
            </a:endParaRPr>
          </a:p>
        </p:txBody>
      </p:sp>
      <p:sp>
        <p:nvSpPr>
          <p:cNvPr id="6" name="5 Rectángulo"/>
          <p:cNvSpPr/>
          <p:nvPr/>
        </p:nvSpPr>
        <p:spPr>
          <a:xfrm>
            <a:off x="252172" y="1484784"/>
            <a:ext cx="71942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a:ln w="11430"/>
                <a:solidFill>
                  <a:schemeClr val="bg1"/>
                </a:solidFill>
                <a:effectLst>
                  <a:outerShdw blurRad="50800" dist="39000" dir="5460000" algn="tl">
                    <a:srgbClr val="000000">
                      <a:alpha val="38000"/>
                    </a:srgbClr>
                  </a:outerShdw>
                </a:effectLst>
              </a:rPr>
              <a:t>PLANTEAMIENTO DEL PROBLEMA</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par>
                                <p:cTn id="18" presetID="20" presetClass="entr" presetSubtype="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wedge">
                                      <p:cBhvr>
                                        <p:cTn id="20"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JL\Cuarto Año\TESIS\TIF\Titita\Proyecto 2013\cronograma\Tesis Final\Figuras besgua\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8" y="1569171"/>
            <a:ext cx="9109291" cy="5100189"/>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56792"/>
            <a:ext cx="1115616" cy="4968552"/>
          </a:xfrm>
          <a:prstGeom prst="rect">
            <a:avLst/>
          </a:prstGeom>
          <a:solidFill>
            <a:schemeClr val="tx2">
              <a:lumMod val="65000"/>
              <a:lumOff val="3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a:t>
            </a:r>
          </a:p>
        </p:txBody>
      </p:sp>
      <p:sp>
        <p:nvSpPr>
          <p:cNvPr id="7174"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1DE1DB-861E-4955-8822-BA9238F8A82F}" type="slidenum">
              <a:rPr lang="es-ES" smtClean="0"/>
              <a:pPr eaLnBrk="1" hangingPunct="1"/>
              <a:t>5</a:t>
            </a:fld>
            <a:endParaRPr lang="es-ES" smtClean="0"/>
          </a:p>
        </p:txBody>
      </p:sp>
      <p:sp>
        <p:nvSpPr>
          <p:cNvPr id="3" name="2 Marcador de contenido"/>
          <p:cNvSpPr>
            <a:spLocks noGrp="1"/>
          </p:cNvSpPr>
          <p:nvPr>
            <p:ph idx="1"/>
          </p:nvPr>
        </p:nvSpPr>
        <p:spPr>
          <a:xfrm>
            <a:off x="1116013" y="1600200"/>
            <a:ext cx="7920037" cy="4525963"/>
          </a:xfrm>
        </p:spPr>
        <p:txBody>
          <a:bodyPr/>
          <a:lstStyle/>
          <a:p>
            <a:pPr marL="457200" lvl="1" indent="0" eaLnBrk="1" hangingPunct="1">
              <a:buFontTx/>
              <a:buNone/>
              <a:defRPr/>
            </a:pPr>
            <a:endParaRPr lang="es-EC" sz="2400" b="1" dirty="0" smtClean="0">
              <a:solidFill>
                <a:srgbClr val="008000"/>
              </a:solidFill>
            </a:endParaRPr>
          </a:p>
          <a:p>
            <a:pPr marL="457200" lvl="1" indent="0" eaLnBrk="1" hangingPunct="1">
              <a:buFontTx/>
              <a:buNone/>
              <a:defRPr/>
            </a:pPr>
            <a:endParaRPr lang="es-EC" sz="2000" dirty="0" smtClean="0">
              <a:solidFill>
                <a:srgbClr val="008000"/>
              </a:solidFill>
            </a:endParaRPr>
          </a:p>
        </p:txBody>
      </p:sp>
      <p:sp>
        <p:nvSpPr>
          <p:cNvPr id="9" name="8 Rectángulo"/>
          <p:cNvSpPr/>
          <p:nvPr/>
        </p:nvSpPr>
        <p:spPr>
          <a:xfrm>
            <a:off x="107504" y="1505067"/>
            <a:ext cx="986809"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a:ln w="11430"/>
                <a:solidFill>
                  <a:schemeClr val="bg1"/>
                </a:solidFill>
                <a:effectLst>
                  <a:outerShdw blurRad="50800" dist="39000" dir="5460000" algn="tl">
                    <a:srgbClr val="000000">
                      <a:alpha val="38000"/>
                    </a:srgbClr>
                  </a:outerShdw>
                </a:effectLst>
              </a:rPr>
              <a:t>DELIMITACIÓN Y FORMULACIÓN DEL PROBELMA</a:t>
            </a:r>
          </a:p>
        </p:txBody>
      </p:sp>
      <p:pic>
        <p:nvPicPr>
          <p:cNvPr id="10"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3 Recortar rectángulo de esquina sencilla"/>
          <p:cNvSpPr/>
          <p:nvPr/>
        </p:nvSpPr>
        <p:spPr>
          <a:xfrm>
            <a:off x="1331640" y="1772816"/>
            <a:ext cx="7344816" cy="1512168"/>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buFontTx/>
              <a:buNone/>
              <a:defRPr/>
            </a:pPr>
            <a:r>
              <a:rPr lang="es-EC" sz="2100" b="1" dirty="0">
                <a:solidFill>
                  <a:schemeClr val="tx1"/>
                </a:solidFill>
              </a:rPr>
              <a:t> DELIMITACIÓN:</a:t>
            </a:r>
          </a:p>
          <a:p>
            <a:pPr lvl="1" eaLnBrk="1" hangingPunct="1">
              <a:buFont typeface="Wingdings" pitchFamily="2" charset="2"/>
              <a:buChar char="Ø"/>
              <a:defRPr/>
            </a:pPr>
            <a:r>
              <a:rPr lang="es-EC" sz="2100" b="1" dirty="0">
                <a:solidFill>
                  <a:schemeClr val="tx1"/>
                </a:solidFill>
              </a:rPr>
              <a:t>Delimitación Espacial: </a:t>
            </a:r>
            <a:r>
              <a:rPr lang="es-EC" sz="2100" dirty="0">
                <a:solidFill>
                  <a:schemeClr val="tx1"/>
                </a:solidFill>
              </a:rPr>
              <a:t>Buque Escuela Guayas</a:t>
            </a:r>
          </a:p>
          <a:p>
            <a:pPr lvl="1" eaLnBrk="1" hangingPunct="1">
              <a:buFont typeface="Wingdings" pitchFamily="2" charset="2"/>
              <a:buChar char="Ø"/>
              <a:defRPr/>
            </a:pPr>
            <a:r>
              <a:rPr lang="es-EC" sz="2100" b="1" dirty="0">
                <a:solidFill>
                  <a:schemeClr val="tx1"/>
                </a:solidFill>
              </a:rPr>
              <a:t>Delimitación Temporal: </a:t>
            </a:r>
            <a:r>
              <a:rPr lang="es-EC" sz="2100" dirty="0">
                <a:solidFill>
                  <a:schemeClr val="tx1"/>
                </a:solidFill>
              </a:rPr>
              <a:t>14 al 17 de Agosto del 2012</a:t>
            </a:r>
          </a:p>
        </p:txBody>
      </p:sp>
      <p:sp>
        <p:nvSpPr>
          <p:cNvPr id="6" name="5 Rectángulo"/>
          <p:cNvSpPr/>
          <p:nvPr/>
        </p:nvSpPr>
        <p:spPr>
          <a:xfrm>
            <a:off x="1331640" y="3789040"/>
            <a:ext cx="734481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endParaRPr lang="es-EC" sz="2100" b="1" dirty="0">
              <a:solidFill>
                <a:schemeClr val="tx1"/>
              </a:solidFill>
            </a:endParaRPr>
          </a:p>
          <a:p>
            <a:pPr lvl="1">
              <a:defRPr/>
            </a:pPr>
            <a:r>
              <a:rPr lang="es-EC" sz="2100" b="1" dirty="0">
                <a:solidFill>
                  <a:schemeClr val="tx1"/>
                </a:solidFill>
              </a:rPr>
              <a:t>FORMULACIÓN DEL PROBLEMA</a:t>
            </a:r>
          </a:p>
          <a:p>
            <a:pPr lvl="1" algn="just">
              <a:defRPr/>
            </a:pPr>
            <a:r>
              <a:rPr lang="es-EC" sz="2100" dirty="0">
                <a:solidFill>
                  <a:schemeClr val="tx1"/>
                </a:solidFill>
              </a:rPr>
              <a:t>¿</a:t>
            </a:r>
            <a:r>
              <a:rPr lang="es-MX" sz="2100" dirty="0">
                <a:solidFill>
                  <a:schemeClr val="tx1"/>
                </a:solidFill>
              </a:rPr>
              <a:t>Cómo lograr la optimización de las maniobras de vela del Buque Escuela Guayas para conseguir el mejor resultado en regatas o navegaciones?</a:t>
            </a:r>
          </a:p>
          <a:p>
            <a:pPr algn="ctr"/>
            <a:endParaRPr lang="es-EC" sz="21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JL\Cuarto Año\TESIS\TIF\Titita\Proyecto 2013\cronograma\Tesis Final\Figuras besgua\Sin títu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 y="1339552"/>
            <a:ext cx="9096375"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a:t>
            </a:r>
          </a:p>
        </p:txBody>
      </p:sp>
      <p:sp>
        <p:nvSpPr>
          <p:cNvPr id="8199" name="3 Marcador de número de diapositiva"/>
          <p:cNvSpPr>
            <a:spLocks noGrp="1"/>
          </p:cNvSpPr>
          <p:nvPr>
            <p:ph type="sldNum" sz="quarter" idx="12"/>
          </p:nvPr>
        </p:nvSpPr>
        <p:spPr>
          <a:xfrm>
            <a:off x="6830888" y="6193110"/>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A9FCC9-406C-4B10-B130-93D558A04386}" type="slidenum">
              <a:rPr lang="es-ES" smtClean="0">
                <a:solidFill>
                  <a:schemeClr val="bg1"/>
                </a:solidFill>
              </a:rPr>
              <a:pPr eaLnBrk="1" hangingPunct="1"/>
              <a:t>6</a:t>
            </a:fld>
            <a:endParaRPr lang="es-ES" dirty="0" smtClean="0">
              <a:solidFill>
                <a:schemeClr val="bg1"/>
              </a:solidFill>
            </a:endParaRPr>
          </a:p>
        </p:txBody>
      </p:sp>
      <p:sp>
        <p:nvSpPr>
          <p:cNvPr id="3" name="2 Marcador de contenido"/>
          <p:cNvSpPr>
            <a:spLocks noGrp="1"/>
          </p:cNvSpPr>
          <p:nvPr>
            <p:ph idx="1"/>
          </p:nvPr>
        </p:nvSpPr>
        <p:spPr>
          <a:xfrm>
            <a:off x="611560" y="1988207"/>
            <a:ext cx="7308850" cy="4249737"/>
          </a:xfrm>
        </p:spPr>
        <p:txBody>
          <a:bodyPr/>
          <a:lstStyle/>
          <a:p>
            <a:pPr marL="0" indent="0" eaLnBrk="1" hangingPunct="1">
              <a:buNone/>
              <a:defRPr/>
            </a:pPr>
            <a:r>
              <a:rPr lang="es-EC" sz="2800" b="1" dirty="0" smtClean="0">
                <a:solidFill>
                  <a:schemeClr val="bg1"/>
                </a:solidFill>
              </a:rPr>
              <a:t>OBJETIVO GENERAL</a:t>
            </a:r>
          </a:p>
          <a:p>
            <a:pPr marL="0" indent="0" algn="just" eaLnBrk="1" hangingPunct="1">
              <a:buFontTx/>
              <a:buNone/>
              <a:defRPr/>
            </a:pPr>
            <a:r>
              <a:rPr lang="es-EC" sz="2400" b="1" dirty="0" smtClean="0"/>
              <a:t>	</a:t>
            </a:r>
          </a:p>
          <a:p>
            <a:pPr marL="0" indent="0" eaLnBrk="1" hangingPunct="1">
              <a:buFontTx/>
              <a:buNone/>
              <a:defRPr/>
            </a:pPr>
            <a:endParaRPr lang="es-EC" sz="2000" b="1" dirty="0" smtClean="0"/>
          </a:p>
          <a:p>
            <a:pPr marL="457200" lvl="1" indent="0" eaLnBrk="1" hangingPunct="1">
              <a:buFontTx/>
              <a:buNone/>
              <a:defRPr/>
            </a:pPr>
            <a:endParaRPr lang="es-EC" sz="2400" b="1" dirty="0" smtClean="0"/>
          </a:p>
          <a:p>
            <a:pPr marL="457200" lvl="1" indent="0" eaLnBrk="1" hangingPunct="1">
              <a:buFontTx/>
              <a:buNone/>
              <a:defRPr/>
            </a:pPr>
            <a:endParaRPr lang="es-EC" sz="2000" dirty="0" smtClean="0"/>
          </a:p>
        </p:txBody>
      </p:sp>
      <p:sp>
        <p:nvSpPr>
          <p:cNvPr id="4" name="3 Rectángulo redondeado"/>
          <p:cNvSpPr/>
          <p:nvPr/>
        </p:nvSpPr>
        <p:spPr>
          <a:xfrm>
            <a:off x="683568" y="2852936"/>
            <a:ext cx="7992888" cy="1872208"/>
          </a:xfrm>
          <a:prstGeom prst="roundRect">
            <a:avLst/>
          </a:prstGeom>
          <a:solidFill>
            <a:srgbClr val="996633"/>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2200" dirty="0" smtClean="0"/>
              <a:t>Desarrollar </a:t>
            </a:r>
            <a:r>
              <a:rPr lang="es-EC" sz="2200" dirty="0"/>
              <a:t>una propuesta para lograr la optimización de las maniobras a vela para futuras regatas y analizar el empleo del velamen utilizado durante el Crucero Internacional 2012 del Buque Escuela Guayas en la ruta La Coruña – Dublín.</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JL\Cuarto Año\TESIS\TIF\Titita\Proyecto 2013\cronograma\Tesis Final\Figuras besgua\VISTAS ARE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617"/>
            <a:ext cx="9144000" cy="492472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7384"/>
            <a:ext cx="8229600" cy="1143000"/>
          </a:xfrm>
        </p:spPr>
        <p:txBody>
          <a:bodyPr/>
          <a:lstStyle/>
          <a:p>
            <a:pPr eaLnBrk="1" hangingPunct="1">
              <a:defRPr/>
            </a:pPr>
            <a:r>
              <a:rPr lang="es-EC" dirty="0" smtClean="0">
                <a:solidFill>
                  <a:schemeClr val="bg1"/>
                </a:solidFill>
                <a:latin typeface="Bodoni MT Black" pitchFamily="18" charset="0"/>
              </a:rPr>
              <a:t>CAPITULO I</a:t>
            </a:r>
          </a:p>
        </p:txBody>
      </p:sp>
      <p:sp>
        <p:nvSpPr>
          <p:cNvPr id="9222" name="3 Marcador de número de diapositiva"/>
          <p:cNvSpPr>
            <a:spLocks noGrp="1"/>
          </p:cNvSpPr>
          <p:nvPr>
            <p:ph type="sldNum" sz="quarter" idx="12"/>
          </p:nvPr>
        </p:nvSpPr>
        <p:spPr>
          <a:xfrm>
            <a:off x="6902896" y="6245225"/>
            <a:ext cx="2133600" cy="476250"/>
          </a:xfrm>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C77306-AF51-432A-ACC9-44927F3C267B}" type="slidenum">
              <a:rPr lang="es-ES" smtClean="0">
                <a:solidFill>
                  <a:schemeClr val="bg1"/>
                </a:solidFill>
              </a:rPr>
              <a:pPr eaLnBrk="1" hangingPunct="1"/>
              <a:t>7</a:t>
            </a:fld>
            <a:endParaRPr lang="es-ES" dirty="0" smtClean="0">
              <a:solidFill>
                <a:schemeClr val="bg1"/>
              </a:solidFill>
            </a:endParaRPr>
          </a:p>
        </p:txBody>
      </p:sp>
      <p:sp>
        <p:nvSpPr>
          <p:cNvPr id="3" name="2 Marcador de contenido"/>
          <p:cNvSpPr>
            <a:spLocks noGrp="1"/>
          </p:cNvSpPr>
          <p:nvPr>
            <p:ph idx="1"/>
          </p:nvPr>
        </p:nvSpPr>
        <p:spPr>
          <a:xfrm>
            <a:off x="1655638" y="1124173"/>
            <a:ext cx="7308850" cy="4537075"/>
          </a:xfrm>
        </p:spPr>
        <p:txBody>
          <a:bodyPr/>
          <a:lstStyle/>
          <a:p>
            <a:pPr marL="0" indent="0" eaLnBrk="1" hangingPunct="1">
              <a:buNone/>
              <a:defRPr/>
            </a:pPr>
            <a:r>
              <a:rPr lang="es-EC" sz="2400" b="1" dirty="0" smtClean="0">
                <a:solidFill>
                  <a:schemeClr val="bg1"/>
                </a:solidFill>
              </a:rPr>
              <a:t>OBJETIVOS ESPECÍFICOS</a:t>
            </a:r>
          </a:p>
          <a:p>
            <a:pPr algn="just" eaLnBrk="1" hangingPunct="1">
              <a:defRPr/>
            </a:pPr>
            <a:endParaRPr lang="es-EC" sz="2000" dirty="0" smtClean="0">
              <a:solidFill>
                <a:schemeClr val="bg1"/>
              </a:solidFill>
            </a:endParaRPr>
          </a:p>
          <a:p>
            <a:pPr algn="just" eaLnBrk="1" hangingPunct="1">
              <a:defRPr/>
            </a:pPr>
            <a:endParaRPr lang="es-EC" sz="2000" dirty="0">
              <a:solidFill>
                <a:schemeClr val="bg1"/>
              </a:solidFill>
            </a:endParaRPr>
          </a:p>
          <a:p>
            <a:pPr algn="just" eaLnBrk="1" hangingPunct="1">
              <a:defRPr/>
            </a:pPr>
            <a:endParaRPr lang="es-EC" sz="2000" dirty="0" smtClean="0">
              <a:solidFill>
                <a:schemeClr val="bg1"/>
              </a:solidFill>
            </a:endParaRPr>
          </a:p>
          <a:p>
            <a:pPr algn="just" eaLnBrk="1" hangingPunct="1">
              <a:defRPr/>
            </a:pPr>
            <a:endParaRPr lang="es-EC" sz="2000" dirty="0">
              <a:solidFill>
                <a:schemeClr val="bg1"/>
              </a:solidFill>
            </a:endParaRPr>
          </a:p>
          <a:p>
            <a:pPr algn="just" eaLnBrk="1" hangingPunct="1">
              <a:defRPr/>
            </a:pPr>
            <a:endParaRPr lang="es-EC" sz="2000" dirty="0" smtClean="0">
              <a:solidFill>
                <a:schemeClr val="bg1"/>
              </a:solidFill>
            </a:endParaRPr>
          </a:p>
          <a:p>
            <a:pPr algn="just" eaLnBrk="1" hangingPunct="1">
              <a:defRPr/>
            </a:pPr>
            <a:endParaRPr lang="es-EC" sz="2000" dirty="0" smtClean="0">
              <a:solidFill>
                <a:schemeClr val="bg1"/>
              </a:solidFill>
            </a:endParaRPr>
          </a:p>
          <a:p>
            <a:pPr algn="just" eaLnBrk="1" hangingPunct="1">
              <a:defRPr/>
            </a:pPr>
            <a:endParaRPr lang="es-EC" sz="2000" dirty="0">
              <a:solidFill>
                <a:schemeClr val="bg1"/>
              </a:solidFill>
            </a:endParaRPr>
          </a:p>
          <a:p>
            <a:pPr marL="0" indent="0" algn="just" eaLnBrk="1" hangingPunct="1">
              <a:buFontTx/>
              <a:buNone/>
              <a:defRPr/>
            </a:pPr>
            <a:endParaRPr lang="es-EC" sz="2000" b="1" dirty="0" smtClean="0">
              <a:solidFill>
                <a:schemeClr val="bg1"/>
              </a:solidFill>
            </a:endParaRPr>
          </a:p>
          <a:p>
            <a:pPr marL="457200" lvl="1" indent="0" eaLnBrk="1" hangingPunct="1">
              <a:buFontTx/>
              <a:buNone/>
              <a:defRPr/>
            </a:pPr>
            <a:endParaRPr lang="es-EC" sz="2400" b="1" dirty="0" smtClean="0">
              <a:solidFill>
                <a:schemeClr val="bg1"/>
              </a:solidFill>
            </a:endParaRPr>
          </a:p>
          <a:p>
            <a:pPr marL="457200" lvl="1" indent="0" eaLnBrk="1" hangingPunct="1">
              <a:buFontTx/>
              <a:buNone/>
              <a:defRPr/>
            </a:pPr>
            <a:endParaRPr lang="es-EC" sz="2000" dirty="0" smtClean="0">
              <a:solidFill>
                <a:schemeClr val="bg1"/>
              </a:solidFill>
            </a:endParaRPr>
          </a:p>
        </p:txBody>
      </p:sp>
      <p:sp>
        <p:nvSpPr>
          <p:cNvPr id="4" name="3 Rectángulo redondeado"/>
          <p:cNvSpPr/>
          <p:nvPr/>
        </p:nvSpPr>
        <p:spPr>
          <a:xfrm>
            <a:off x="1547664" y="1844824"/>
            <a:ext cx="6732588" cy="1295970"/>
          </a:xfrm>
          <a:prstGeom prst="roundRect">
            <a:avLst/>
          </a:prstGeom>
          <a:solidFill>
            <a:srgbClr val="0C788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dirty="0" smtClean="0">
                <a:solidFill>
                  <a:schemeClr val="bg1"/>
                </a:solidFill>
              </a:rPr>
              <a:t>Recopilar datos de las maniobras empleadas durante la regata en la ruta La Coruña – Dublín.</a:t>
            </a:r>
            <a:endParaRPr lang="en-US" dirty="0">
              <a:solidFill>
                <a:schemeClr val="bg1"/>
              </a:solidFill>
            </a:endParaRPr>
          </a:p>
        </p:txBody>
      </p:sp>
      <p:sp>
        <p:nvSpPr>
          <p:cNvPr id="6" name="5 Rectángulo redondeado"/>
          <p:cNvSpPr/>
          <p:nvPr/>
        </p:nvSpPr>
        <p:spPr>
          <a:xfrm>
            <a:off x="1547664" y="5085928"/>
            <a:ext cx="6732588" cy="1007368"/>
          </a:xfrm>
          <a:prstGeom prst="roundRect">
            <a:avLst/>
          </a:prstGeom>
          <a:solidFill>
            <a:schemeClr val="accent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C" dirty="0"/>
              <a:t>Elaborar una guía que permitirá conocer la ubicación y utilización de la jarcia de labor del Buque Escuela Guayas.</a:t>
            </a:r>
          </a:p>
        </p:txBody>
      </p:sp>
      <p:sp>
        <p:nvSpPr>
          <p:cNvPr id="7" name="6 Rectángulo redondeado"/>
          <p:cNvSpPr/>
          <p:nvPr/>
        </p:nvSpPr>
        <p:spPr>
          <a:xfrm>
            <a:off x="1547664" y="3428727"/>
            <a:ext cx="6732588" cy="136842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C" dirty="0"/>
              <a:t>Analizar la información utilizada en el BESGUA referentes a las maniobras para lograr la optimización para futuras regatas o navegaciones.</a:t>
            </a:r>
          </a:p>
        </p:txBody>
      </p:sp>
      <p:pic>
        <p:nvPicPr>
          <p:cNvPr id="11"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000"/>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60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JL\Cuarto Año\TESIS\TIF\Titita\Proyecto 2013\cronograma\Tesis Final\Figuras besgua\52178b0e-cc73-43e4-842f-ce37562662bd.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9117"/>
            <a:ext cx="9144000" cy="4976227"/>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a:t>
            </a:r>
          </a:p>
        </p:txBody>
      </p:sp>
      <p:sp>
        <p:nvSpPr>
          <p:cNvPr id="10246"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33EAC0-14C9-4CF9-A684-92F93BF0F1E9}" type="slidenum">
              <a:rPr lang="es-ES" smtClean="0"/>
              <a:pPr eaLnBrk="1" hangingPunct="1"/>
              <a:t>8</a:t>
            </a:fld>
            <a:endParaRPr lang="es-ES" smtClean="0"/>
          </a:p>
        </p:txBody>
      </p:sp>
      <p:graphicFrame>
        <p:nvGraphicFramePr>
          <p:cNvPr id="8" name="7 Diagrama"/>
          <p:cNvGraphicFramePr/>
          <p:nvPr>
            <p:extLst>
              <p:ext uri="{D42A27DB-BD31-4B8C-83A1-F6EECF244321}">
                <p14:modId xmlns:p14="http://schemas.microsoft.com/office/powerpoint/2010/main" val="826172776"/>
              </p:ext>
            </p:extLst>
          </p:nvPr>
        </p:nvGraphicFramePr>
        <p:xfrm>
          <a:off x="1259632" y="2276872"/>
          <a:ext cx="7416824" cy="2808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298345" y="1505067"/>
            <a:ext cx="48551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JUSTIFICACIÓN</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JL\Cuarto Año\TESIS\TIF\Titita\Proyecto 2013\cronograma\Tesis Final\Figuras besgua\BUQU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 y="1556792"/>
            <a:ext cx="9134450" cy="498412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56792"/>
            <a:ext cx="1115616" cy="4968552"/>
          </a:xfrm>
          <a:prstGeom prst="rect">
            <a:avLst/>
          </a:prstGeom>
          <a:solidFill>
            <a:schemeClr val="bg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s-EC" dirty="0"/>
          </a:p>
        </p:txBody>
      </p:sp>
      <p:sp>
        <p:nvSpPr>
          <p:cNvPr id="2" name="1 Título"/>
          <p:cNvSpPr>
            <a:spLocks noGrp="1"/>
          </p:cNvSpPr>
          <p:nvPr>
            <p:ph type="title"/>
          </p:nvPr>
        </p:nvSpPr>
        <p:spPr/>
        <p:txBody>
          <a:bodyPr/>
          <a:lstStyle/>
          <a:p>
            <a:pPr eaLnBrk="1" hangingPunct="1">
              <a:defRPr/>
            </a:pPr>
            <a:r>
              <a:rPr lang="es-EC" dirty="0" smtClean="0">
                <a:solidFill>
                  <a:schemeClr val="bg1"/>
                </a:solidFill>
                <a:latin typeface="Bodoni MT Black" pitchFamily="18" charset="0"/>
              </a:rPr>
              <a:t>CAPITULO II</a:t>
            </a:r>
          </a:p>
        </p:txBody>
      </p:sp>
      <p:sp>
        <p:nvSpPr>
          <p:cNvPr id="12294" name="3 Marcador de número de diapositiva"/>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04A6FD-71C3-4107-A53F-2F04FD1DB1FB}" type="slidenum">
              <a:rPr lang="es-ES" smtClean="0"/>
              <a:pPr eaLnBrk="1" hangingPunct="1"/>
              <a:t>9</a:t>
            </a:fld>
            <a:endParaRPr lang="es-ES" smtClean="0"/>
          </a:p>
        </p:txBody>
      </p:sp>
      <p:sp>
        <p:nvSpPr>
          <p:cNvPr id="6" name="5 Rectángulo"/>
          <p:cNvSpPr/>
          <p:nvPr/>
        </p:nvSpPr>
        <p:spPr>
          <a:xfrm>
            <a:off x="298345" y="1505067"/>
            <a:ext cx="485518" cy="5020277"/>
          </a:xfrm>
          <a:prstGeom prst="rect">
            <a:avLst/>
          </a:prstGeom>
          <a:noFill/>
        </p:spPr>
        <p:txBody>
          <a:bodyPr vert="wordArtVert">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b="1" dirty="0">
                <a:ln w="11430"/>
                <a:solidFill>
                  <a:schemeClr val="bg1"/>
                </a:solidFill>
                <a:effectLst>
                  <a:outerShdw blurRad="50800" dist="39000" dir="5460000" algn="tl">
                    <a:srgbClr val="000000">
                      <a:alpha val="38000"/>
                    </a:srgbClr>
                  </a:outerShdw>
                </a:effectLst>
              </a:rPr>
              <a:t>MARCO TEÓRICO</a:t>
            </a:r>
          </a:p>
        </p:txBody>
      </p:sp>
      <p:sp>
        <p:nvSpPr>
          <p:cNvPr id="12297" name="2 Marcador de contenido"/>
          <p:cNvSpPr>
            <a:spLocks noGrp="1"/>
          </p:cNvSpPr>
          <p:nvPr>
            <p:ph idx="1"/>
          </p:nvPr>
        </p:nvSpPr>
        <p:spPr>
          <a:xfrm>
            <a:off x="1439863" y="1700213"/>
            <a:ext cx="7308850" cy="4537075"/>
          </a:xfrm>
        </p:spPr>
        <p:txBody>
          <a:bodyPr/>
          <a:lstStyle/>
          <a:p>
            <a:pPr marL="0" indent="0" eaLnBrk="1" hangingPunct="1">
              <a:buFontTx/>
              <a:buNone/>
            </a:pPr>
            <a:endParaRPr lang="es-EC" sz="2400" b="1" smtClean="0"/>
          </a:p>
          <a:p>
            <a:pPr marL="0" indent="0" eaLnBrk="1" hangingPunct="1">
              <a:buFontTx/>
              <a:buNone/>
            </a:pPr>
            <a:endParaRPr lang="es-EC" sz="2400" b="1" smtClean="0"/>
          </a:p>
          <a:p>
            <a:pPr marL="0" indent="0" algn="just" eaLnBrk="1" hangingPunct="1">
              <a:buFontTx/>
              <a:buNone/>
            </a:pPr>
            <a:endParaRPr lang="es-EC" sz="2000" b="1" smtClean="0"/>
          </a:p>
          <a:p>
            <a:pPr marL="457200" lvl="1" indent="0" eaLnBrk="1" hangingPunct="1">
              <a:buFontTx/>
              <a:buNone/>
            </a:pPr>
            <a:endParaRPr lang="es-EC" sz="2400" b="1" smtClean="0"/>
          </a:p>
          <a:p>
            <a:pPr marL="457200" lvl="1" indent="0" eaLnBrk="1" hangingPunct="1">
              <a:buFontTx/>
              <a:buNone/>
            </a:pPr>
            <a:endParaRPr lang="es-EC" sz="2000" smtClean="0"/>
          </a:p>
        </p:txBody>
      </p:sp>
      <p:sp>
        <p:nvSpPr>
          <p:cNvPr id="7" name="6 Pergamino vertical"/>
          <p:cNvSpPr/>
          <p:nvPr/>
        </p:nvSpPr>
        <p:spPr>
          <a:xfrm>
            <a:off x="1691680" y="2780952"/>
            <a:ext cx="2736850" cy="2808288"/>
          </a:xfrm>
          <a:prstGeom prst="verticalScroll">
            <a:avLst/>
          </a:prstGeom>
          <a:solidFill>
            <a:schemeClr val="accent5">
              <a:lumMod val="75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dirty="0" smtClean="0"/>
              <a:t>Las embarcaciones de vela fueron los primeros medios de transporte.</a:t>
            </a:r>
            <a:endParaRPr lang="es-EC" dirty="0"/>
          </a:p>
        </p:txBody>
      </p:sp>
      <p:sp>
        <p:nvSpPr>
          <p:cNvPr id="10" name="9 Pergamino vertical"/>
          <p:cNvSpPr/>
          <p:nvPr/>
        </p:nvSpPr>
        <p:spPr>
          <a:xfrm>
            <a:off x="5365130" y="2780953"/>
            <a:ext cx="2735262" cy="2808287"/>
          </a:xfrm>
          <a:prstGeom prst="verticalScroll">
            <a:avLst/>
          </a:prstGeom>
          <a:solidFill>
            <a:schemeClr val="accent5">
              <a:lumMod val="75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dirty="0" smtClean="0"/>
              <a:t>En la actualidad son utilizados para fines recreativos, deportivos o de educación.</a:t>
            </a:r>
            <a:endParaRPr lang="es-EC" dirty="0"/>
          </a:p>
        </p:txBody>
      </p:sp>
      <p:sp>
        <p:nvSpPr>
          <p:cNvPr id="3" name="2 Rectángulo redondeado"/>
          <p:cNvSpPr/>
          <p:nvPr/>
        </p:nvSpPr>
        <p:spPr>
          <a:xfrm>
            <a:off x="3583607" y="1700808"/>
            <a:ext cx="2140521" cy="576064"/>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solidFill>
                  <a:schemeClr val="accent2">
                    <a:lumMod val="50000"/>
                  </a:schemeClr>
                </a:solidFill>
              </a:rPr>
              <a:t>ANTECEDENTES</a:t>
            </a:r>
          </a:p>
        </p:txBody>
      </p:sp>
      <p:pic>
        <p:nvPicPr>
          <p:cNvPr id="13" name="Picture 4" descr="C:\Users\User\Desktop\JL\Cuarto Año\TESIS\TIF\Titita\Proyecto 2013\cronograma\Tesis Final\Figuras besgua\arma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624" y="44624"/>
            <a:ext cx="1312294" cy="1224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par>
                          <p:cTn id="16" fill="hold" nodeType="afterGroup">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1000"/>
                                        <p:tgtEl>
                                          <p:spTgt spid="7"/>
                                        </p:tgtEl>
                                      </p:cBhvr>
                                    </p:animEffect>
                                  </p:childTnLst>
                                </p:cTn>
                              </p:par>
                            </p:childTnLst>
                          </p:cTn>
                        </p:par>
                        <p:par>
                          <p:cTn id="20" fill="hold" nodeType="afterGroup">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3"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13592</TotalTime>
  <Words>1409</Words>
  <Application>Microsoft Office PowerPoint</Application>
  <PresentationFormat>Presentación en pantalla (4:3)</PresentationFormat>
  <Paragraphs>294</Paragraphs>
  <Slides>34</Slides>
  <Notes>31</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Diseño predeterminado</vt:lpstr>
      <vt:lpstr>Presentación de PowerPoint</vt:lpstr>
      <vt:lpstr>AGENDA</vt:lpstr>
      <vt:lpstr>Presentación de PowerPoint</vt:lpstr>
      <vt:lpstr>CAPITULO I</vt:lpstr>
      <vt:lpstr>CAPITULO I</vt:lpstr>
      <vt:lpstr>CAPITULO I</vt:lpstr>
      <vt:lpstr>CAPITULO I</vt:lpstr>
      <vt:lpstr>CAPITULO I</vt:lpstr>
      <vt:lpstr>CAPITULO II</vt:lpstr>
      <vt:lpstr>Presentación de PowerPoint</vt:lpstr>
      <vt:lpstr>CAPITULO II</vt:lpstr>
      <vt:lpstr>CAPITULO II</vt:lpstr>
      <vt:lpstr>CAPITULO II </vt:lpstr>
      <vt:lpstr>CAPITULO II</vt:lpstr>
      <vt:lpstr>CAPITULO II</vt:lpstr>
      <vt:lpstr>CAPITULO II</vt:lpstr>
      <vt:lpstr>CAPITULO II</vt:lpstr>
      <vt:lpstr>CAPITULO II</vt:lpstr>
      <vt:lpstr>CAPITULO II</vt:lpstr>
      <vt:lpstr>GUÍA JARCIA DE LABOR</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CAPITULO III</vt:lpstr>
      <vt:lpstr>CONCLUSIONES</vt:lpstr>
      <vt:lpstr>RECOMENDACIONES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User</cp:lastModifiedBy>
  <cp:revision>1096</cp:revision>
  <dcterms:created xsi:type="dcterms:W3CDTF">2010-05-23T14:28:12Z</dcterms:created>
  <dcterms:modified xsi:type="dcterms:W3CDTF">2013-12-06T21:53:29Z</dcterms:modified>
</cp:coreProperties>
</file>