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9" r:id="rId3"/>
    <p:sldId id="258" r:id="rId4"/>
    <p:sldId id="260" r:id="rId5"/>
    <p:sldId id="262" r:id="rId6"/>
    <p:sldId id="269" r:id="rId7"/>
    <p:sldId id="263" r:id="rId8"/>
    <p:sldId id="270" r:id="rId9"/>
    <p:sldId id="286" r:id="rId10"/>
    <p:sldId id="287" r:id="rId11"/>
    <p:sldId id="288" r:id="rId12"/>
    <p:sldId id="289" r:id="rId13"/>
    <p:sldId id="264" r:id="rId14"/>
    <p:sldId id="265" r:id="rId15"/>
    <p:sldId id="290" r:id="rId16"/>
    <p:sldId id="291" r:id="rId17"/>
    <p:sldId id="292" r:id="rId18"/>
    <p:sldId id="301" r:id="rId19"/>
    <p:sldId id="302" r:id="rId20"/>
    <p:sldId id="303" r:id="rId21"/>
    <p:sldId id="304" r:id="rId22"/>
    <p:sldId id="293" r:id="rId23"/>
    <p:sldId id="294" r:id="rId24"/>
    <p:sldId id="295" r:id="rId25"/>
    <p:sldId id="296" r:id="rId26"/>
    <p:sldId id="298" r:id="rId27"/>
    <p:sldId id="297" r:id="rId28"/>
    <p:sldId id="300" r:id="rId29"/>
    <p:sldId id="299" r:id="rId30"/>
    <p:sldId id="266" r:id="rId31"/>
    <p:sldId id="267" r:id="rId32"/>
    <p:sldId id="271" r:id="rId3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849" autoAdjust="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ED3DC-2B6D-4212-8AE4-05F312C8CDFE}" type="doc">
      <dgm:prSet loTypeId="urn:microsoft.com/office/officeart/2005/8/layout/arrow2" loCatId="process" qsTypeId="urn:microsoft.com/office/officeart/2005/8/quickstyle/3d9" qsCatId="3D" csTypeId="urn:microsoft.com/office/officeart/2005/8/colors/accent1_2" csCatId="accent1" phldr="1"/>
      <dgm:spPr/>
    </dgm:pt>
    <dgm:pt modelId="{22C5DA06-E3E5-4C20-A92F-EC4BE5DEFF5B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 rIns="288000" anchor="ctr"/>
        <a:lstStyle/>
        <a:p>
          <a:pPr algn="just"/>
          <a:r>
            <a:rPr lang="es-EC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Analizar los tipos de maniobras y los equipos de seguridad que utiliza el personal de maniobras abordo</a:t>
          </a:r>
          <a:r>
            <a:rPr lang="es-EC" sz="2000" b="0" dirty="0" smtClean="0"/>
            <a:t>. </a:t>
          </a:r>
          <a:endParaRPr lang="es-EC" sz="2000" b="0" dirty="0"/>
        </a:p>
      </dgm:t>
    </dgm:pt>
    <dgm:pt modelId="{48343CFD-18FC-4C88-8D1F-682302DD0455}" type="sibTrans" cxnId="{3C57D83F-C908-426E-A75E-3E045401F835}">
      <dgm:prSet/>
      <dgm:spPr/>
      <dgm:t>
        <a:bodyPr/>
        <a:lstStyle/>
        <a:p>
          <a:endParaRPr lang="es-EC"/>
        </a:p>
      </dgm:t>
    </dgm:pt>
    <dgm:pt modelId="{760BCCF2-4422-458C-B8DB-217DC40EC079}" type="parTrans" cxnId="{3C57D83F-C908-426E-A75E-3E045401F835}">
      <dgm:prSet/>
      <dgm:spPr/>
      <dgm:t>
        <a:bodyPr/>
        <a:lstStyle/>
        <a:p>
          <a:endParaRPr lang="es-EC"/>
        </a:p>
      </dgm:t>
    </dgm:pt>
    <dgm:pt modelId="{42512E1E-1B3A-428E-8269-B265B52B2C2D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 lIns="180000" rIns="216000" anchor="ctr"/>
        <a:lstStyle/>
        <a:p>
          <a:pPr algn="just"/>
          <a:r>
            <a:rPr lang="es-EC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Efectuar un diagnóstico de seguridad que debe seguir el personal a bordo de la unidad determinado los riesgos laborales para la optimización de las normas de seguridad. </a:t>
          </a:r>
          <a:endParaRPr lang="es-EC" sz="2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C8955C-20BB-4DA1-BFF2-9F139DA69B66}" type="sibTrans" cxnId="{0CD7091B-19F8-44CA-8D6C-D9856C33172D}">
      <dgm:prSet/>
      <dgm:spPr/>
      <dgm:t>
        <a:bodyPr/>
        <a:lstStyle/>
        <a:p>
          <a:endParaRPr lang="es-EC"/>
        </a:p>
      </dgm:t>
    </dgm:pt>
    <dgm:pt modelId="{80D81CDE-5C86-43E7-9278-7837E2CF58D3}" type="parTrans" cxnId="{0CD7091B-19F8-44CA-8D6C-D9856C33172D}">
      <dgm:prSet/>
      <dgm:spPr/>
      <dgm:t>
        <a:bodyPr/>
        <a:lstStyle/>
        <a:p>
          <a:endParaRPr lang="es-EC"/>
        </a:p>
      </dgm:t>
    </dgm:pt>
    <dgm:pt modelId="{B60F25FA-79C4-4477-A65C-50A728DFD96F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 lIns="144000" rIns="144000" anchor="ctr"/>
        <a:lstStyle/>
        <a:p>
          <a:pPr algn="just"/>
          <a:r>
            <a:rPr lang="es-EC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Proponer un Manual </a:t>
          </a:r>
          <a:r>
            <a:rPr lang="es-E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Normas</a:t>
          </a:r>
          <a:r>
            <a:rPr lang="es-EC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Seguridad  para la disminución del riesgo de posibles accidentes del personal a bordo en las diferentes maniobras</a:t>
          </a:r>
          <a:r>
            <a:rPr lang="es-EC" sz="2000" dirty="0" smtClean="0"/>
            <a:t>.</a:t>
          </a:r>
          <a:endParaRPr lang="es-EC" sz="2000" dirty="0"/>
        </a:p>
      </dgm:t>
    </dgm:pt>
    <dgm:pt modelId="{9792F3B9-AB53-41DA-A18C-071B3406F570}" type="sibTrans" cxnId="{3BD501F1-62A9-4B20-A80A-B5C95E10E813}">
      <dgm:prSet/>
      <dgm:spPr/>
      <dgm:t>
        <a:bodyPr/>
        <a:lstStyle/>
        <a:p>
          <a:endParaRPr lang="es-EC"/>
        </a:p>
      </dgm:t>
    </dgm:pt>
    <dgm:pt modelId="{8AF6080B-FE8C-432E-8987-0D29AF1F3D10}" type="parTrans" cxnId="{3BD501F1-62A9-4B20-A80A-B5C95E10E813}">
      <dgm:prSet/>
      <dgm:spPr/>
      <dgm:t>
        <a:bodyPr/>
        <a:lstStyle/>
        <a:p>
          <a:endParaRPr lang="es-EC"/>
        </a:p>
      </dgm:t>
    </dgm:pt>
    <dgm:pt modelId="{7D68E0DF-5EC0-431C-8DF4-E33FE8E94095}" type="pres">
      <dgm:prSet presAssocID="{7F3ED3DC-2B6D-4212-8AE4-05F312C8CDFE}" presName="arrowDiagram" presStyleCnt="0">
        <dgm:presLayoutVars>
          <dgm:chMax val="5"/>
          <dgm:dir/>
          <dgm:resizeHandles val="exact"/>
        </dgm:presLayoutVars>
      </dgm:prSet>
      <dgm:spPr/>
    </dgm:pt>
    <dgm:pt modelId="{BBC8B1E9-C300-4B36-8BF3-E46CB41D67B3}" type="pres">
      <dgm:prSet presAssocID="{7F3ED3DC-2B6D-4212-8AE4-05F312C8CDFE}" presName="arrow" presStyleLbl="bgShp" presStyleIdx="0" presStyleCnt="1" custScaleX="26814" custScaleY="97232" custLinFactNeighborX="-41427" custLinFactNeighborY="1237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73173945-ECB3-4D07-8D92-43D75328F249}" type="pres">
      <dgm:prSet presAssocID="{7F3ED3DC-2B6D-4212-8AE4-05F312C8CDFE}" presName="arrowDiagram3" presStyleCnt="0"/>
      <dgm:spPr/>
    </dgm:pt>
    <dgm:pt modelId="{0BD1F024-AF89-4C99-92DA-2F59AE0C013F}" type="pres">
      <dgm:prSet presAssocID="{B60F25FA-79C4-4477-A65C-50A728DFD96F}" presName="bullet3a" presStyleLbl="node1" presStyleIdx="0" presStyleCnt="3" custLinFactX="-100000" custLinFactNeighborX="-158822" custLinFactNeighborY="13809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7D5448EC-9FC9-4C8C-8370-90792AC12D4C}" type="pres">
      <dgm:prSet presAssocID="{B60F25FA-79C4-4477-A65C-50A728DFD96F}" presName="textBox3a" presStyleLbl="revTx" presStyleIdx="0" presStyleCnt="3" custScaleX="286237" custLinFactNeighborX="84674" custLinFactNeighborY="-4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D66CCC-693E-4295-AE7A-2A992E296CFA}" type="pres">
      <dgm:prSet presAssocID="{42512E1E-1B3A-428E-8269-B265B52B2C2D}" presName="bullet3b" presStyleLbl="node1" presStyleIdx="1" presStyleCnt="3" custLinFactX="-107809" custLinFactNeighborX="-200000" custLinFactNeighborY="-74529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4FF7F19A-0025-4D07-BED5-D0439897AA0F}" type="pres">
      <dgm:prSet presAssocID="{42512E1E-1B3A-428E-8269-B265B52B2C2D}" presName="textBox3b" presStyleLbl="revTx" presStyleIdx="1" presStyleCnt="3" custScaleX="262381" custScaleY="47550" custLinFactNeighborX="47512" custLinFactNeighborY="-380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24C41F-E9EF-462A-90F6-3AC7412A58A3}" type="pres">
      <dgm:prSet presAssocID="{22C5DA06-E3E5-4C20-A92F-EC4BE5DEFF5B}" presName="bullet3c" presStyleLbl="node1" presStyleIdx="2" presStyleCnt="3" custLinFactX="-200000" custLinFactY="-99519" custLinFactNeighborX="-261971" custLinFactNeighborY="-100000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5DCC0974-CB2C-43B4-AC5D-8C5879458440}" type="pres">
      <dgm:prSet presAssocID="{22C5DA06-E3E5-4C20-A92F-EC4BE5DEFF5B}" presName="textBox3c" presStyleLbl="revTx" presStyleIdx="2" presStyleCnt="3" custScaleX="230912" custScaleY="27120" custLinFactNeighborX="-40630" custLinFactNeighborY="-697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D7091B-19F8-44CA-8D6C-D9856C33172D}" srcId="{7F3ED3DC-2B6D-4212-8AE4-05F312C8CDFE}" destId="{42512E1E-1B3A-428E-8269-B265B52B2C2D}" srcOrd="1" destOrd="0" parTransId="{80D81CDE-5C86-43E7-9278-7837E2CF58D3}" sibTransId="{B9C8955C-20BB-4DA1-BFF2-9F139DA69B66}"/>
    <dgm:cxn modelId="{35689C91-11FF-461F-913A-CF03A9B73DD3}" type="presOf" srcId="{B60F25FA-79C4-4477-A65C-50A728DFD96F}" destId="{7D5448EC-9FC9-4C8C-8370-90792AC12D4C}" srcOrd="0" destOrd="0" presId="urn:microsoft.com/office/officeart/2005/8/layout/arrow2"/>
    <dgm:cxn modelId="{3C57D83F-C908-426E-A75E-3E045401F835}" srcId="{7F3ED3DC-2B6D-4212-8AE4-05F312C8CDFE}" destId="{22C5DA06-E3E5-4C20-A92F-EC4BE5DEFF5B}" srcOrd="2" destOrd="0" parTransId="{760BCCF2-4422-458C-B8DB-217DC40EC079}" sibTransId="{48343CFD-18FC-4C88-8D1F-682302DD0455}"/>
    <dgm:cxn modelId="{E584D21B-AA67-4655-915B-1A5E700CF29B}" type="presOf" srcId="{22C5DA06-E3E5-4C20-A92F-EC4BE5DEFF5B}" destId="{5DCC0974-CB2C-43B4-AC5D-8C5879458440}" srcOrd="0" destOrd="0" presId="urn:microsoft.com/office/officeart/2005/8/layout/arrow2"/>
    <dgm:cxn modelId="{3BD501F1-62A9-4B20-A80A-B5C95E10E813}" srcId="{7F3ED3DC-2B6D-4212-8AE4-05F312C8CDFE}" destId="{B60F25FA-79C4-4477-A65C-50A728DFD96F}" srcOrd="0" destOrd="0" parTransId="{8AF6080B-FE8C-432E-8987-0D29AF1F3D10}" sibTransId="{9792F3B9-AB53-41DA-A18C-071B3406F570}"/>
    <dgm:cxn modelId="{C2983B1D-6D20-4C7B-AD13-85D46BB36854}" type="presOf" srcId="{42512E1E-1B3A-428E-8269-B265B52B2C2D}" destId="{4FF7F19A-0025-4D07-BED5-D0439897AA0F}" srcOrd="0" destOrd="0" presId="urn:microsoft.com/office/officeart/2005/8/layout/arrow2"/>
    <dgm:cxn modelId="{57AB5F4C-73C9-4899-8288-6FCE7E114C75}" type="presOf" srcId="{7F3ED3DC-2B6D-4212-8AE4-05F312C8CDFE}" destId="{7D68E0DF-5EC0-431C-8DF4-E33FE8E94095}" srcOrd="0" destOrd="0" presId="urn:microsoft.com/office/officeart/2005/8/layout/arrow2"/>
    <dgm:cxn modelId="{12D036F6-6A12-4A99-81AA-8B61249BD386}" type="presParOf" srcId="{7D68E0DF-5EC0-431C-8DF4-E33FE8E94095}" destId="{BBC8B1E9-C300-4B36-8BF3-E46CB41D67B3}" srcOrd="0" destOrd="0" presId="urn:microsoft.com/office/officeart/2005/8/layout/arrow2"/>
    <dgm:cxn modelId="{8677B7BD-CE0C-4CCE-8417-65B7DA0E7847}" type="presParOf" srcId="{7D68E0DF-5EC0-431C-8DF4-E33FE8E94095}" destId="{73173945-ECB3-4D07-8D92-43D75328F249}" srcOrd="1" destOrd="0" presId="urn:microsoft.com/office/officeart/2005/8/layout/arrow2"/>
    <dgm:cxn modelId="{015B2710-492A-46BB-A8F5-AE9DB95D3834}" type="presParOf" srcId="{73173945-ECB3-4D07-8D92-43D75328F249}" destId="{0BD1F024-AF89-4C99-92DA-2F59AE0C013F}" srcOrd="0" destOrd="0" presId="urn:microsoft.com/office/officeart/2005/8/layout/arrow2"/>
    <dgm:cxn modelId="{798937DE-2D30-43ED-8265-7109666A4BCD}" type="presParOf" srcId="{73173945-ECB3-4D07-8D92-43D75328F249}" destId="{7D5448EC-9FC9-4C8C-8370-90792AC12D4C}" srcOrd="1" destOrd="0" presId="urn:microsoft.com/office/officeart/2005/8/layout/arrow2"/>
    <dgm:cxn modelId="{ED8BA8D2-4532-4130-988D-75DA5FFF0D90}" type="presParOf" srcId="{73173945-ECB3-4D07-8D92-43D75328F249}" destId="{D3D66CCC-693E-4295-AE7A-2A992E296CFA}" srcOrd="2" destOrd="0" presId="urn:microsoft.com/office/officeart/2005/8/layout/arrow2"/>
    <dgm:cxn modelId="{470A79B7-70A9-45AA-B4B0-1E800A545B99}" type="presParOf" srcId="{73173945-ECB3-4D07-8D92-43D75328F249}" destId="{4FF7F19A-0025-4D07-BED5-D0439897AA0F}" srcOrd="3" destOrd="0" presId="urn:microsoft.com/office/officeart/2005/8/layout/arrow2"/>
    <dgm:cxn modelId="{B0C86D98-DF44-4D32-B194-9922D17E551B}" type="presParOf" srcId="{73173945-ECB3-4D07-8D92-43D75328F249}" destId="{A424C41F-E9EF-462A-90F6-3AC7412A58A3}" srcOrd="4" destOrd="0" presId="urn:microsoft.com/office/officeart/2005/8/layout/arrow2"/>
    <dgm:cxn modelId="{8EE2168E-B71D-41BA-BB04-25D2B656E0D5}" type="presParOf" srcId="{73173945-ECB3-4D07-8D92-43D75328F249}" destId="{5DCC0974-CB2C-43B4-AC5D-8C587945844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8B1E9-C300-4B36-8BF3-E46CB41D67B3}">
      <dsp:nvSpPr>
        <dsp:cNvPr id="0" name=""/>
        <dsp:cNvSpPr/>
      </dsp:nvSpPr>
      <dsp:spPr>
        <a:xfrm>
          <a:off x="0" y="100369"/>
          <a:ext cx="2232287" cy="5059153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-22735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0BD1F024-AF89-4C99-92DA-2F59AE0C013F}">
      <dsp:nvSpPr>
        <dsp:cNvPr id="0" name=""/>
        <dsp:cNvSpPr/>
      </dsp:nvSpPr>
      <dsp:spPr>
        <a:xfrm>
          <a:off x="752906" y="3585116"/>
          <a:ext cx="216452" cy="216452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7D5448EC-9FC9-4C8C-8370-90792AC12D4C}">
      <dsp:nvSpPr>
        <dsp:cNvPr id="0" name=""/>
        <dsp:cNvSpPr/>
      </dsp:nvSpPr>
      <dsp:spPr>
        <a:xfrm>
          <a:off x="1257556" y="3657122"/>
          <a:ext cx="5552266" cy="1503718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44000" tIns="0" rIns="144000" bIns="0" numCol="1" spcCol="1270" anchor="ctr" anchorCtr="0">
          <a:noAutofit/>
          <a:sp3d extrusionH="28000" prstMaterial="matte"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Proponer un Manual </a:t>
          </a:r>
          <a:r>
            <a:rPr lang="es-E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Normas</a:t>
          </a:r>
          <a:r>
            <a:rPr lang="es-EC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Seguridad  para la disminución del riesgo de posibles accidentes del personal a bordo en las diferentes maniobras</a:t>
          </a:r>
          <a:r>
            <a:rPr lang="es-EC" sz="2000" kern="1200" dirty="0" smtClean="0"/>
            <a:t>.</a:t>
          </a:r>
          <a:endParaRPr lang="es-EC" sz="2000" kern="1200" dirty="0"/>
        </a:p>
      </dsp:txBody>
      <dsp:txXfrm>
        <a:off x="1257556" y="3657122"/>
        <a:ext cx="5552266" cy="1503718"/>
      </dsp:txXfrm>
    </dsp:sp>
    <dsp:sp modelId="{D3D66CCC-693E-4295-AE7A-2A992E296CFA}">
      <dsp:nvSpPr>
        <dsp:cNvPr id="0" name=""/>
        <dsp:cNvSpPr/>
      </dsp:nvSpPr>
      <dsp:spPr>
        <a:xfrm>
          <a:off x="2019346" y="1849387"/>
          <a:ext cx="391278" cy="391278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4FF7F19A-0025-4D07-BED5-D0439897AA0F}">
      <dsp:nvSpPr>
        <dsp:cNvPr id="0" name=""/>
        <dsp:cNvSpPr/>
      </dsp:nvSpPr>
      <dsp:spPr>
        <a:xfrm>
          <a:off x="2746474" y="2000942"/>
          <a:ext cx="5242424" cy="1345916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0000" tIns="0" rIns="216000" bIns="0" numCol="1" spcCol="1270" anchor="ctr" anchorCtr="0">
          <a:noAutofit/>
          <a:sp3d extrusionH="28000" prstMaterial="matte"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Efectuar un diagnóstico de seguridad que debe seguir el personal a bordo de la unidad determinado los riesgos laborales para la optimización de las normas de seguridad. </a:t>
          </a:r>
          <a:endParaRPr lang="es-EC" sz="2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6474" y="2000942"/>
        <a:ext cx="5242424" cy="1345916"/>
      </dsp:txXfrm>
    </dsp:sp>
    <dsp:sp modelId="{A424C41F-E9EF-462A-90F6-3AC7412A58A3}">
      <dsp:nvSpPr>
        <dsp:cNvPr id="0" name=""/>
        <dsp:cNvSpPr/>
      </dsp:nvSpPr>
      <dsp:spPr>
        <a:xfrm>
          <a:off x="3021596" y="200739"/>
          <a:ext cx="541130" cy="541130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5DCC0974-CB2C-43B4-AC5D-8C5879458440}">
      <dsp:nvSpPr>
        <dsp:cNvPr id="0" name=""/>
        <dsp:cNvSpPr/>
      </dsp:nvSpPr>
      <dsp:spPr>
        <a:xfrm>
          <a:off x="3672407" y="344740"/>
          <a:ext cx="4613667" cy="980715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86734" tIns="0" rIns="288000" bIns="0" numCol="1" spcCol="1270" anchor="ctr" anchorCtr="0">
          <a:noAutofit/>
          <a:sp3d extrusionH="28000" prstMaterial="matte"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Analizar los tipos de maniobras y los equipos de seguridad que utiliza el personal de maniobras abordo</a:t>
          </a:r>
          <a:r>
            <a:rPr lang="es-EC" sz="2000" b="0" kern="1200" dirty="0" smtClean="0"/>
            <a:t>. </a:t>
          </a:r>
          <a:endParaRPr lang="es-EC" sz="2000" b="0" kern="1200" dirty="0"/>
        </a:p>
      </dsp:txBody>
      <dsp:txXfrm>
        <a:off x="3672407" y="344740"/>
        <a:ext cx="4613667" cy="980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D7A23-C4B7-411F-8F76-6EA2A03E439A}" type="datetimeFigureOut">
              <a:rPr lang="es-EC" smtClean="0"/>
              <a:t>02/12/2013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E5C08-756D-4602-8F6A-D0931C21CC2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043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E5C08-756D-4602-8F6A-D0931C21CC2A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155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  <a:p>
            <a:r>
              <a:rPr lang="es-EC" dirty="0" smtClean="0"/>
              <a:t>Exploratorios: normalmente preceden estudios de otros alcances, “abren el terreno”</a:t>
            </a:r>
          </a:p>
          <a:p>
            <a:r>
              <a:rPr lang="es-EC" dirty="0" smtClean="0"/>
              <a:t>Objetivo de Estudios exploratorios: descubrir ideas y</a:t>
            </a:r>
            <a:r>
              <a:rPr lang="es-EC" baseline="0" dirty="0" smtClean="0"/>
              <a:t> </a:t>
            </a:r>
            <a:r>
              <a:rPr lang="es-EC" dirty="0" smtClean="0"/>
              <a:t>conocimientos</a:t>
            </a:r>
          </a:p>
          <a:p>
            <a:r>
              <a:rPr lang="es-EC" dirty="0" smtClean="0"/>
              <a:t>Enfoque: si no hay antecedentes sobre el tema (o solo hay relacionados con el tema)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E5C08-756D-4602-8F6A-D0931C21CC2A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870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Probabilidad alta: El daño ocurrirá siempre o casi siempre</a:t>
            </a:r>
          </a:p>
          <a:p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Probabilidad media: El daño ocurrirá en algunas ocasiones</a:t>
            </a:r>
          </a:p>
          <a:p>
            <a:r>
              <a:rPr lang="es-EC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Probabilidad baja: El daño ocurrirá raras veces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E5C08-756D-4602-8F6A-D0931C21CC2A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865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9D50-A610-4ABD-886C-9BEE05E8A64E}" type="datetime1">
              <a:rPr lang="es-EC" smtClean="0"/>
              <a:t>02/12/2013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997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7E8A-30B5-4F9F-B6B3-1C10DC947532}" type="datetime1">
              <a:rPr lang="es-EC" smtClean="0"/>
              <a:t>02/12/2013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184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4B01-365A-4CC5-9883-2677E7643BCB}" type="datetime1">
              <a:rPr lang="es-EC" smtClean="0"/>
              <a:t>02/12/2013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463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5287-677E-4848-A480-BE6B35C385D0}" type="datetime1">
              <a:rPr lang="es-EC" smtClean="0"/>
              <a:t>02/12/2013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821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DE01-817E-4B70-8409-76E826CB7722}" type="datetime1">
              <a:rPr lang="es-EC" smtClean="0"/>
              <a:t>02/12/2013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251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3899-C35D-41B6-A4D4-48C3F3F69CD8}" type="datetime1">
              <a:rPr lang="es-EC" smtClean="0"/>
              <a:t>02/12/2013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150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C135-6B66-4393-9D4B-ACB21A09A157}" type="datetime1">
              <a:rPr lang="es-EC" smtClean="0"/>
              <a:t>02/12/2013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482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C355-B238-4416-AC8A-94B393E8B731}" type="datetime1">
              <a:rPr lang="es-EC" smtClean="0"/>
              <a:t>02/12/2013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484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1FD7-630C-4F94-BB89-66A791017BAA}" type="datetime1">
              <a:rPr lang="es-EC" smtClean="0"/>
              <a:t>02/12/2013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12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458C-23B4-4B99-B848-011EE42289BF}" type="datetime1">
              <a:rPr lang="es-EC" smtClean="0"/>
              <a:t>02/12/2013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38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49FA-6B51-454F-8AB1-002AE5C5E0E4}" type="datetime1">
              <a:rPr lang="es-EC" smtClean="0"/>
              <a:t>02/12/2013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378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B5B4-AC66-4983-BA45-8465ECA6872A}" type="datetime1">
              <a:rPr lang="es-EC" smtClean="0"/>
              <a:t>02/12/2013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2055C-2348-4F6D-8D0E-E48D4F186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582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4.wdp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-80015" y="5705"/>
            <a:ext cx="9224015" cy="68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User\Pictures\CRUCERO INTERNACIONAL\NAVEGANDO\BOSTON-CADIZ\CRUCERO1\05-07-2012 Zarpe de Boston\IMG_5517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5" b="100000" l="9925" r="89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20795"/>
            <a:ext cx="6246134" cy="416409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8" name="Imagen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13" y="332656"/>
            <a:ext cx="5172075" cy="1266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85364" y="1844824"/>
            <a:ext cx="7973272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DEPARTAMENTO DE SEGURIDAD Y DEFENSA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CARRERA LICENCIATURA EN CIENCIAS NAVALES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_tradnl" altLang="es-EC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Tesis presentada como requisito previo a la obtención del grado de: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LICENCIADO EN CIENCIAS NAVALES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AUTOR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JOSÉ ANTONIO MONTERO ARMAS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TEMA</a:t>
            </a: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NAVEGACIÓN DEL BUQUE ESCUELA GUAYAS EN EL CRUCERO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INTERNACIONAL 2012 </a:t>
            </a:r>
            <a:r>
              <a:rPr lang="es-ES" alt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 </a:t>
            </a: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Y LA SEGURIDAD Y RIESGO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DEL PERSONAL EN LAS MANIOBRAS </a:t>
            </a:r>
            <a:r>
              <a:rPr kumimoji="0" lang="es-ES" altLang="es-EC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DE LA ESTACIÓN TRINQUETE;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PROPUESTA DE LA OPTIMIZACIÓN DE LA SEGURIDAD.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DIRECTOR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TNNV-SU DAVID LEONARDO GUEVARA HARO.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endParaRPr kumimoji="0" lang="es-EC" altLang="es-EC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es-ES" altLang="es-EC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SALINAS, DICIEMBRE 2013</a:t>
            </a:r>
            <a:endParaRPr kumimoji="0" lang="es-ES" altLang="es-EC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Pictures\CRUCERO INTERNACIONAL\NAVEGANDO\BOSTON-CADIZ\El Campeonato de futbol\IMG_2018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229790" cy="2973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920588" y="1887331"/>
            <a:ext cx="2642839" cy="1530416"/>
            <a:chOff x="62053" y="2050"/>
            <a:chExt cx="2642839" cy="1530416"/>
          </a:xfrm>
          <a:scene3d>
            <a:camera prst="orthographicFront"/>
            <a:lightRig rig="chilly" dir="t"/>
          </a:scene3d>
        </p:grpSpPr>
        <p:sp>
          <p:nvSpPr>
            <p:cNvPr id="14" name="13 Rectángulo"/>
            <p:cNvSpPr/>
            <p:nvPr/>
          </p:nvSpPr>
          <p:spPr>
            <a:xfrm>
              <a:off x="62053" y="2050"/>
              <a:ext cx="2642839" cy="1530416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62053" y="2050"/>
              <a:ext cx="2642839" cy="1530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PAUTAS DE PREVENCIÓN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5924783" y="1891851"/>
            <a:ext cx="2967697" cy="1521375"/>
            <a:chOff x="3066248" y="6570"/>
            <a:chExt cx="2967697" cy="1521375"/>
          </a:xfrm>
          <a:scene3d>
            <a:camera prst="orthographicFront"/>
            <a:lightRig rig="chilly" dir="t"/>
          </a:scene3d>
        </p:grpSpPr>
        <p:sp>
          <p:nvSpPr>
            <p:cNvPr id="12" name="11 Rectángulo"/>
            <p:cNvSpPr/>
            <p:nvPr/>
          </p:nvSpPr>
          <p:spPr>
            <a:xfrm>
              <a:off x="3066248" y="6570"/>
              <a:ext cx="2967697" cy="1521375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fillRef>
            <a:effectRef idx="0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066248" y="6570"/>
              <a:ext cx="2967697" cy="15213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ANÁLISIS DE RIESGOS LABORALES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4082669" y="3781152"/>
            <a:ext cx="3613546" cy="2168128"/>
            <a:chOff x="1224134" y="1895871"/>
            <a:chExt cx="3613546" cy="2168128"/>
          </a:xfrm>
          <a:scene3d>
            <a:camera prst="orthographicFront"/>
            <a:lightRig rig="chilly" dir="t"/>
          </a:scene3d>
        </p:grpSpPr>
        <p:sp>
          <p:nvSpPr>
            <p:cNvPr id="10" name="9 Rectángulo"/>
            <p:cNvSpPr/>
            <p:nvPr/>
          </p:nvSpPr>
          <p:spPr>
            <a:xfrm>
              <a:off x="1224134" y="1895871"/>
              <a:ext cx="3613546" cy="2168128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fillRef>
            <a:effectRef idx="0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1224134" y="1895871"/>
              <a:ext cx="3613546" cy="21681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PREVENCIÓN DE RIESGOS LABORALES</a:t>
              </a:r>
              <a:endParaRPr lang="es-EC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C:\Users\User\Pictures\CRUCERO INTERNACIONAL\NAVEGANDO\BOSTON-CADIZ\CRUCERO1\05-07-2012 Zarpe de Boston\IMG_553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7" t="16770"/>
          <a:stretch/>
        </p:blipFill>
        <p:spPr bwMode="auto">
          <a:xfrm>
            <a:off x="179512" y="3231617"/>
            <a:ext cx="2229790" cy="3293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108522" y="4077296"/>
            <a:ext cx="2016000" cy="2016000"/>
            <a:chOff x="2844800" y="1828799"/>
            <a:chExt cx="2235200" cy="2235200"/>
          </a:xfrm>
        </p:grpSpPr>
        <p:sp>
          <p:nvSpPr>
            <p:cNvPr id="14" name="13 Forma"/>
            <p:cNvSpPr/>
            <p:nvPr/>
          </p:nvSpPr>
          <p:spPr>
            <a:xfrm>
              <a:off x="2844800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orma 4"/>
            <p:cNvSpPr/>
            <p:nvPr/>
          </p:nvSpPr>
          <p:spPr>
            <a:xfrm>
              <a:off x="3294175" y="2352384"/>
              <a:ext cx="1336450" cy="1148939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/>
                <a:t>TIPOS</a:t>
              </a:r>
              <a:endParaRPr lang="es-EC" kern="12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554371" y="4077296"/>
            <a:ext cx="1728000" cy="1728000"/>
            <a:chOff x="1544320" y="1300480"/>
            <a:chExt cx="1625600" cy="1625600"/>
          </a:xfrm>
        </p:grpSpPr>
        <p:sp>
          <p:nvSpPr>
            <p:cNvPr id="12" name="11 Forma"/>
            <p:cNvSpPr/>
            <p:nvPr/>
          </p:nvSpPr>
          <p:spPr>
            <a:xfrm>
              <a:off x="1544320" y="1300480"/>
              <a:ext cx="1625600" cy="1625600"/>
            </a:xfrm>
            <a:prstGeom prst="gear6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orma 6"/>
            <p:cNvSpPr/>
            <p:nvPr/>
          </p:nvSpPr>
          <p:spPr>
            <a:xfrm>
              <a:off x="1953570" y="1712203"/>
              <a:ext cx="807100" cy="80215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RIESGO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LABORAL</a:t>
              </a:r>
              <a:endParaRPr lang="es-EC" sz="1400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 rot="21449770">
            <a:off x="2721677" y="2428338"/>
            <a:ext cx="1872000" cy="1872000"/>
            <a:chOff x="2454821" y="178981"/>
            <a:chExt cx="1592756" cy="1592756"/>
          </a:xfrm>
        </p:grpSpPr>
        <p:sp>
          <p:nvSpPr>
            <p:cNvPr id="10" name="9 Forma"/>
            <p:cNvSpPr/>
            <p:nvPr/>
          </p:nvSpPr>
          <p:spPr>
            <a:xfrm rot="20700000">
              <a:off x="2454821" y="178981"/>
              <a:ext cx="1592756" cy="1592756"/>
            </a:xfrm>
            <a:prstGeom prst="gear6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orma 8"/>
            <p:cNvSpPr/>
            <p:nvPr/>
          </p:nvSpPr>
          <p:spPr>
            <a:xfrm rot="150230">
              <a:off x="2804160" y="528319"/>
              <a:ext cx="894080" cy="894080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RIESGO Y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AMENAZAS</a:t>
              </a:r>
              <a:endParaRPr lang="es-EC" sz="1400" kern="1200" dirty="0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3924519" y="954987"/>
            <a:ext cx="2016000" cy="2016000"/>
            <a:chOff x="2844800" y="1828799"/>
            <a:chExt cx="2235200" cy="2235200"/>
          </a:xfrm>
        </p:grpSpPr>
        <p:sp>
          <p:nvSpPr>
            <p:cNvPr id="17" name="16 Forma"/>
            <p:cNvSpPr/>
            <p:nvPr/>
          </p:nvSpPr>
          <p:spPr>
            <a:xfrm>
              <a:off x="2844800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orma 4"/>
            <p:cNvSpPr/>
            <p:nvPr/>
          </p:nvSpPr>
          <p:spPr>
            <a:xfrm>
              <a:off x="3294175" y="2352384"/>
              <a:ext cx="1336450" cy="1148939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PREVENCIÓN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DE RIESGOS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LABORALES</a:t>
              </a:r>
              <a:endParaRPr lang="es-EC" sz="1400" kern="1200" dirty="0"/>
            </a:p>
          </p:txBody>
        </p:sp>
      </p:grpSp>
      <p:grpSp>
        <p:nvGrpSpPr>
          <p:cNvPr id="19" name="18 Grupo"/>
          <p:cNvGrpSpPr/>
          <p:nvPr/>
        </p:nvGrpSpPr>
        <p:grpSpPr>
          <a:xfrm rot="21449770">
            <a:off x="1881666" y="123788"/>
            <a:ext cx="2268000" cy="2154073"/>
            <a:chOff x="2454821" y="178981"/>
            <a:chExt cx="1592756" cy="1592756"/>
          </a:xfrm>
        </p:grpSpPr>
        <p:sp>
          <p:nvSpPr>
            <p:cNvPr id="20" name="19 Forma"/>
            <p:cNvSpPr/>
            <p:nvPr/>
          </p:nvSpPr>
          <p:spPr>
            <a:xfrm rot="20700000">
              <a:off x="2454821" y="178981"/>
              <a:ext cx="1592756" cy="1592756"/>
            </a:xfrm>
            <a:prstGeom prst="gear6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orma 8"/>
            <p:cNvSpPr/>
            <p:nvPr/>
          </p:nvSpPr>
          <p:spPr>
            <a:xfrm rot="150230">
              <a:off x="2804160" y="528319"/>
              <a:ext cx="894080" cy="894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PREVENCIÓN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Y MITIGACIÓN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DE RIESGOS</a:t>
              </a:r>
              <a:endParaRPr lang="es-EC" sz="1400" kern="1200" dirty="0" smtClean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6130608" y="2021628"/>
            <a:ext cx="2504884" cy="1342291"/>
            <a:chOff x="1241226" y="1893821"/>
            <a:chExt cx="3613546" cy="2168128"/>
          </a:xfrm>
          <a:scene3d>
            <a:camera prst="orthographicFront"/>
            <a:lightRig rig="chilly" dir="t"/>
          </a:scene3d>
        </p:grpSpPr>
        <p:sp>
          <p:nvSpPr>
            <p:cNvPr id="23" name="22 Rectángulo"/>
            <p:cNvSpPr/>
            <p:nvPr/>
          </p:nvSpPr>
          <p:spPr>
            <a:xfrm>
              <a:off x="1241226" y="1893821"/>
              <a:ext cx="3613546" cy="2168128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fillRef>
            <a:effectRef idx="0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1241226" y="1893821"/>
              <a:ext cx="3613546" cy="21681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  <a:endParaRPr lang="es-EC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4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Pictures\CRUCERO INTERNACIONAL\NAVEGANDO\BOSTON-CADIZ\CRUCERO1\05-07-2012 Zarpe de Boston\IMG_5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430982"/>
            <a:ext cx="3042693" cy="2028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User\Pictures\CRUCERO INTERNACIONAL\NAVEGANDO\BOSTON-CADIZ\CRUCERO1\05-07-2012 Zarpe de Boston\IMG_55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58331" r="45380"/>
          <a:stretch/>
        </p:blipFill>
        <p:spPr bwMode="auto">
          <a:xfrm>
            <a:off x="116154" y="2492896"/>
            <a:ext cx="2874479" cy="199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CRUCERO INTERNACIONAL\NAVEGANDO\BOSTON-CADIZ\CRUCERO1\05-07-2012 Zarpe de Boston\IMG_55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75" r="36931"/>
          <a:stretch/>
        </p:blipFill>
        <p:spPr bwMode="auto">
          <a:xfrm>
            <a:off x="134351" y="4581128"/>
            <a:ext cx="2853473" cy="2211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3298392" y="1398528"/>
            <a:ext cx="5512593" cy="918765"/>
            <a:chOff x="291703" y="1527"/>
            <a:chExt cx="5512593" cy="918765"/>
          </a:xfrm>
          <a:scene3d>
            <a:camera prst="orthographicFront"/>
            <a:lightRig rig="chilly" dir="t"/>
          </a:scene3d>
        </p:grpSpPr>
        <p:sp>
          <p:nvSpPr>
            <p:cNvPr id="22" name="21 Rectángulo redondeado"/>
            <p:cNvSpPr/>
            <p:nvPr/>
          </p:nvSpPr>
          <p:spPr>
            <a:xfrm>
              <a:off x="291703" y="1527"/>
              <a:ext cx="5512593" cy="918765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22 Rectángulo"/>
            <p:cNvSpPr/>
            <p:nvPr/>
          </p:nvSpPr>
          <p:spPr>
            <a:xfrm>
              <a:off x="318613" y="28437"/>
              <a:ext cx="5458773" cy="8649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45720" rIns="6858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600" b="1" i="1" kern="1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SEGURIDAD INDUSTRIAL</a:t>
              </a:r>
              <a:endParaRPr lang="es-EC" sz="3600" b="1" i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9 Rectángulo redondeado"/>
          <p:cNvSpPr/>
          <p:nvPr/>
        </p:nvSpPr>
        <p:spPr>
          <a:xfrm>
            <a:off x="3298392" y="2482672"/>
            <a:ext cx="918765" cy="918765"/>
          </a:xfrm>
          <a:prstGeom prst="roundRect">
            <a:avLst>
              <a:gd name="adj" fmla="val 166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10 Grupo"/>
          <p:cNvGrpSpPr/>
          <p:nvPr/>
        </p:nvGrpSpPr>
        <p:grpSpPr>
          <a:xfrm>
            <a:off x="4272283" y="2482672"/>
            <a:ext cx="4538702" cy="918765"/>
            <a:chOff x="1265594" y="1085671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20" name="19 Rectángulo redondeado"/>
            <p:cNvSpPr/>
            <p:nvPr/>
          </p:nvSpPr>
          <p:spPr>
            <a:xfrm>
              <a:off x="1265594" y="1085671"/>
              <a:ext cx="4538702" cy="918765"/>
            </a:xfrm>
            <a:prstGeom prst="roundRect">
              <a:avLst>
                <a:gd name="adj" fmla="val 1667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1310452" y="1130529"/>
              <a:ext cx="4448986" cy="829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LAS INSTITUCIONES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11 Rectángulo redondeado"/>
          <p:cNvSpPr/>
          <p:nvPr/>
        </p:nvSpPr>
        <p:spPr>
          <a:xfrm>
            <a:off x="3298392" y="3511689"/>
            <a:ext cx="918765" cy="918765"/>
          </a:xfrm>
          <a:prstGeom prst="roundRect">
            <a:avLst>
              <a:gd name="adj" fmla="val 166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12 Grupo"/>
          <p:cNvGrpSpPr/>
          <p:nvPr/>
        </p:nvGrpSpPr>
        <p:grpSpPr>
          <a:xfrm>
            <a:off x="4272283" y="3511689"/>
            <a:ext cx="4538702" cy="918765"/>
            <a:chOff x="1265594" y="2114688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18" name="17 Rectángulo redondeado"/>
            <p:cNvSpPr/>
            <p:nvPr/>
          </p:nvSpPr>
          <p:spPr>
            <a:xfrm>
              <a:off x="1265594" y="2114688"/>
              <a:ext cx="4538702" cy="918765"/>
            </a:xfrm>
            <a:prstGeom prst="roundRect">
              <a:avLst>
                <a:gd name="adj" fmla="val 1667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1310452" y="2159546"/>
              <a:ext cx="4448986" cy="829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NORMAS OPERATIVAS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13 Rectángulo redondeado"/>
          <p:cNvSpPr/>
          <p:nvPr/>
        </p:nvSpPr>
        <p:spPr>
          <a:xfrm>
            <a:off x="3298392" y="4540707"/>
            <a:ext cx="918765" cy="918765"/>
          </a:xfrm>
          <a:prstGeom prst="roundRect">
            <a:avLst>
              <a:gd name="adj" fmla="val 1667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14 Grupo"/>
          <p:cNvGrpSpPr/>
          <p:nvPr/>
        </p:nvGrpSpPr>
        <p:grpSpPr>
          <a:xfrm>
            <a:off x="4272283" y="4540707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16" name="15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INSPECCIONES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6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METODOLOGÍA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851920" y="188640"/>
            <a:ext cx="1764000" cy="1685292"/>
            <a:chOff x="1419225" y="2908"/>
            <a:chExt cx="904874" cy="904874"/>
          </a:xfrm>
        </p:grpSpPr>
        <p:sp>
          <p:nvSpPr>
            <p:cNvPr id="23" name="22 Elipse"/>
            <p:cNvSpPr/>
            <p:nvPr/>
          </p:nvSpPr>
          <p:spPr>
            <a:xfrm>
              <a:off x="1419225" y="2908"/>
              <a:ext cx="904874" cy="904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Elipse 4"/>
            <p:cNvSpPr/>
            <p:nvPr/>
          </p:nvSpPr>
          <p:spPr>
            <a:xfrm>
              <a:off x="1551741" y="135424"/>
              <a:ext cx="639842" cy="639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INVESTIGACION</a:t>
              </a:r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CUANTITATIVA</a:t>
              </a:r>
              <a:endParaRPr lang="es-EC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927896" y="2656010"/>
            <a:ext cx="1652216" cy="1584000"/>
            <a:chOff x="1419225" y="1579562"/>
            <a:chExt cx="904874" cy="904874"/>
          </a:xfrm>
        </p:grpSpPr>
        <p:sp>
          <p:nvSpPr>
            <p:cNvPr id="21" name="20 Elipse"/>
            <p:cNvSpPr/>
            <p:nvPr/>
          </p:nvSpPr>
          <p:spPr>
            <a:xfrm>
              <a:off x="1419225" y="1579562"/>
              <a:ext cx="904874" cy="904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6"/>
            <p:cNvSpPr/>
            <p:nvPr/>
          </p:nvSpPr>
          <p:spPr>
            <a:xfrm>
              <a:off x="1551741" y="1712078"/>
              <a:ext cx="639842" cy="639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EXPLORATORIA</a:t>
              </a:r>
              <a:endParaRPr lang="es-EC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128232" y="3203493"/>
            <a:ext cx="524827" cy="524827"/>
            <a:chOff x="887763" y="1783278"/>
            <a:chExt cx="524827" cy="524827"/>
          </a:xfrm>
        </p:grpSpPr>
        <p:sp>
          <p:nvSpPr>
            <p:cNvPr id="19" name="18 Más"/>
            <p:cNvSpPr/>
            <p:nvPr/>
          </p:nvSpPr>
          <p:spPr>
            <a:xfrm>
              <a:off x="887763" y="1783278"/>
              <a:ext cx="524827" cy="524827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Más 8"/>
            <p:cNvSpPr/>
            <p:nvPr/>
          </p:nvSpPr>
          <p:spPr>
            <a:xfrm>
              <a:off x="957329" y="1983972"/>
              <a:ext cx="385695" cy="123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00" kern="120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1395960" y="2782181"/>
            <a:ext cx="1478805" cy="1457829"/>
            <a:chOff x="0" y="1593253"/>
            <a:chExt cx="904874" cy="904874"/>
          </a:xfrm>
        </p:grpSpPr>
        <p:sp>
          <p:nvSpPr>
            <p:cNvPr id="17" name="16 Elipse"/>
            <p:cNvSpPr/>
            <p:nvPr/>
          </p:nvSpPr>
          <p:spPr>
            <a:xfrm>
              <a:off x="0" y="1593253"/>
              <a:ext cx="904874" cy="904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10"/>
            <p:cNvSpPr/>
            <p:nvPr/>
          </p:nvSpPr>
          <p:spPr>
            <a:xfrm>
              <a:off x="132516" y="1725769"/>
              <a:ext cx="639842" cy="639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ENFOQUE</a:t>
              </a:r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CUALITATIVO</a:t>
              </a:r>
              <a:endParaRPr lang="es-EC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6820579" y="2537818"/>
            <a:ext cx="1809749" cy="1809749"/>
            <a:chOff x="2867024" y="1139688"/>
            <a:chExt cx="1809749" cy="1809749"/>
          </a:xfrm>
        </p:grpSpPr>
        <p:sp>
          <p:nvSpPr>
            <p:cNvPr id="13" name="12 Elipse"/>
            <p:cNvSpPr/>
            <p:nvPr/>
          </p:nvSpPr>
          <p:spPr>
            <a:xfrm>
              <a:off x="2867024" y="1139688"/>
              <a:ext cx="1809749" cy="180974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14"/>
            <p:cNvSpPr/>
            <p:nvPr/>
          </p:nvSpPr>
          <p:spPr>
            <a:xfrm>
              <a:off x="3132057" y="1392157"/>
              <a:ext cx="1279685" cy="1279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500" kern="1200" dirty="0" smtClean="0"/>
                <a:t>METODOLOGÍA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500" kern="1200" dirty="0" smtClean="0"/>
                <a:t>DE LA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500" kern="1200" dirty="0" smtClean="0"/>
                <a:t>INVESTIGACIÓN</a:t>
              </a:r>
              <a:endParaRPr lang="es-EC" sz="1500" kern="1200" dirty="0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4462158" y="2060848"/>
            <a:ext cx="524827" cy="524827"/>
            <a:chOff x="887763" y="1783278"/>
            <a:chExt cx="524827" cy="524827"/>
          </a:xfrm>
        </p:grpSpPr>
        <p:sp>
          <p:nvSpPr>
            <p:cNvPr id="26" name="25 Más"/>
            <p:cNvSpPr/>
            <p:nvPr/>
          </p:nvSpPr>
          <p:spPr>
            <a:xfrm>
              <a:off x="887763" y="1783278"/>
              <a:ext cx="524827" cy="524827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Más 8"/>
            <p:cNvSpPr/>
            <p:nvPr/>
          </p:nvSpPr>
          <p:spPr>
            <a:xfrm>
              <a:off x="957329" y="1983972"/>
              <a:ext cx="385695" cy="123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00" kern="1200"/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3995936" y="5007772"/>
            <a:ext cx="1548000" cy="1512000"/>
            <a:chOff x="0" y="1593253"/>
            <a:chExt cx="904874" cy="904874"/>
          </a:xfrm>
        </p:grpSpPr>
        <p:sp>
          <p:nvSpPr>
            <p:cNvPr id="29" name="28 Elipse"/>
            <p:cNvSpPr/>
            <p:nvPr/>
          </p:nvSpPr>
          <p:spPr>
            <a:xfrm>
              <a:off x="0" y="1593253"/>
              <a:ext cx="904874" cy="904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Elipse 10"/>
            <p:cNvSpPr/>
            <p:nvPr/>
          </p:nvSpPr>
          <p:spPr>
            <a:xfrm>
              <a:off x="132516" y="1725769"/>
              <a:ext cx="639842" cy="639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RECOLECCIÓN DE DATOS</a:t>
              </a:r>
              <a:endParaRPr lang="es-EC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4479221" y="4365104"/>
            <a:ext cx="524827" cy="524827"/>
            <a:chOff x="887763" y="1783278"/>
            <a:chExt cx="524827" cy="524827"/>
          </a:xfrm>
        </p:grpSpPr>
        <p:sp>
          <p:nvSpPr>
            <p:cNvPr id="32" name="31 Más"/>
            <p:cNvSpPr/>
            <p:nvPr/>
          </p:nvSpPr>
          <p:spPr>
            <a:xfrm>
              <a:off x="887763" y="1783278"/>
              <a:ext cx="524827" cy="524827"/>
            </a:xfrm>
            <a:prstGeom prst="mathPlus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Más 8"/>
            <p:cNvSpPr/>
            <p:nvPr/>
          </p:nvSpPr>
          <p:spPr>
            <a:xfrm>
              <a:off x="957329" y="1983972"/>
              <a:ext cx="385695" cy="123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00" kern="1200"/>
            </a:p>
          </p:txBody>
        </p:sp>
      </p:grpSp>
      <p:sp>
        <p:nvSpPr>
          <p:cNvPr id="5" name="4 Flecha derecha"/>
          <p:cNvSpPr/>
          <p:nvPr/>
        </p:nvSpPr>
        <p:spPr>
          <a:xfrm>
            <a:off x="5767635" y="3213878"/>
            <a:ext cx="633065" cy="50405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PROPUESTA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10682" r="32878" b="6250"/>
          <a:stretch/>
        </p:blipFill>
        <p:spPr bwMode="auto">
          <a:xfrm>
            <a:off x="2700112" y="1094665"/>
            <a:ext cx="3312048" cy="470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Pergamino horizontal"/>
          <p:cNvSpPr/>
          <p:nvPr/>
        </p:nvSpPr>
        <p:spPr>
          <a:xfrm>
            <a:off x="5867824" y="836712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INTRODUCCIÓN</a:t>
            </a:r>
            <a:endParaRPr lang="es-EC" dirty="0"/>
          </a:p>
        </p:txBody>
      </p:sp>
      <p:sp>
        <p:nvSpPr>
          <p:cNvPr id="8" name="7 Pergamino horizontal"/>
          <p:cNvSpPr/>
          <p:nvPr/>
        </p:nvSpPr>
        <p:spPr>
          <a:xfrm>
            <a:off x="-36512" y="1124744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9" name="8 Pergamino horizontal"/>
          <p:cNvSpPr/>
          <p:nvPr/>
        </p:nvSpPr>
        <p:spPr>
          <a:xfrm>
            <a:off x="5940488" y="1988840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MARCO TEÓRICO</a:t>
            </a:r>
            <a:endParaRPr lang="es-EC" dirty="0"/>
          </a:p>
        </p:txBody>
      </p:sp>
      <p:sp>
        <p:nvSpPr>
          <p:cNvPr id="10" name="9 Pergamino horizontal"/>
          <p:cNvSpPr/>
          <p:nvPr/>
        </p:nvSpPr>
        <p:spPr>
          <a:xfrm>
            <a:off x="-108520" y="2204864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MARCO LEGAL</a:t>
            </a:r>
            <a:endParaRPr lang="es-EC" dirty="0"/>
          </a:p>
        </p:txBody>
      </p:sp>
      <p:sp>
        <p:nvSpPr>
          <p:cNvPr id="11" name="10 Pergamino horizontal"/>
          <p:cNvSpPr/>
          <p:nvPr/>
        </p:nvSpPr>
        <p:spPr>
          <a:xfrm>
            <a:off x="5940488" y="3140968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FACTORES DE</a:t>
            </a:r>
          </a:p>
          <a:p>
            <a:pPr algn="ctr"/>
            <a:r>
              <a:rPr lang="es-EC" dirty="0" smtClean="0"/>
              <a:t>RIESGO</a:t>
            </a:r>
          </a:p>
        </p:txBody>
      </p:sp>
      <p:sp>
        <p:nvSpPr>
          <p:cNvPr id="12" name="11 Pergamino horizontal"/>
          <p:cNvSpPr/>
          <p:nvPr/>
        </p:nvSpPr>
        <p:spPr>
          <a:xfrm>
            <a:off x="-108520" y="3284984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PREVENCIÓN DE RIESGOS</a:t>
            </a:r>
          </a:p>
        </p:txBody>
      </p:sp>
      <p:sp>
        <p:nvSpPr>
          <p:cNvPr id="13" name="12 Pergamino horizontal"/>
          <p:cNvSpPr/>
          <p:nvPr/>
        </p:nvSpPr>
        <p:spPr>
          <a:xfrm>
            <a:off x="-108520" y="4365248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NORMAS OPERATIVAS</a:t>
            </a:r>
            <a:endParaRPr lang="es-EC" dirty="0"/>
          </a:p>
        </p:txBody>
      </p:sp>
      <p:sp>
        <p:nvSpPr>
          <p:cNvPr id="14" name="13 Pergamino horizontal"/>
          <p:cNvSpPr/>
          <p:nvPr/>
        </p:nvSpPr>
        <p:spPr>
          <a:xfrm>
            <a:off x="5940160" y="4293240"/>
            <a:ext cx="3024000" cy="1296000"/>
          </a:xfrm>
          <a:prstGeom prst="horizontalScroll">
            <a:avLst>
              <a:gd name="adj" fmla="val 23436"/>
            </a:avLst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VESTIMENTA</a:t>
            </a:r>
          </a:p>
        </p:txBody>
      </p: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105306" y="133971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19" name="18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OBJETIVOS DEL MANUAL DE NORMAS DE SEGURIDAD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722278" y="1515268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Minimizar los riesgos en las actividades de trabajo que realiza el personal del departamento de  maniobras a bordo del Buque Escuela Guayas en los cruceros de instrucción.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70892" y="3284984"/>
            <a:ext cx="4041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Establecer normas básicas que sirvan de guía para el desarrollo de las actividades de maniobras a bordo.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4716016" y="3146484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Evitar la ocurrencia de incidentes, accidentes y eventos adversos o no deseados que pongan en riesgo la seguridad del personal que maniobra.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176826" y="4887451"/>
            <a:ext cx="4035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Mantener la operación eficiente que permita aplicar de manera segura los procesos diseñados abordo de la unidad.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4726815" y="4941168"/>
            <a:ext cx="4201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Minimizar el riesgo de posibles accidentes del personal a bordo en las diferentes maniobras.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19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5496" y="116632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MARCO LEGAL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4788024" y="1268759"/>
            <a:ext cx="4261193" cy="5256584"/>
          </a:xfrm>
          <a:prstGeom prst="verticalScroll">
            <a:avLst/>
          </a:prstGeom>
          <a:scene3d>
            <a:camera prst="orthographicFront"/>
            <a:lightRig rig="chilly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s-EC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/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ESTATUTOS IESS</a:t>
            </a:r>
          </a:p>
          <a:p>
            <a:pPr marL="185738"/>
            <a:endParaRPr lang="es-EC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algn="ctr"/>
            <a:r>
              <a:rPr lang="es-EC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174	181	182</a:t>
            </a:r>
          </a:p>
          <a:p>
            <a:pPr marL="185738" algn="ctr"/>
            <a:r>
              <a:rPr lang="es-EC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	179	177</a:t>
            </a:r>
          </a:p>
          <a:p>
            <a:pPr marL="185738" algn="ctr"/>
            <a:r>
              <a:rPr lang="es-EC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	180	183</a:t>
            </a:r>
          </a:p>
          <a:p>
            <a:pPr marL="185738"/>
            <a:endParaRPr lang="es-EC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/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</a:t>
            </a:r>
          </a:p>
          <a:p>
            <a:pPr marL="185738"/>
            <a:endParaRPr lang="es-EC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algn="ctr"/>
            <a:r>
              <a:rPr lang="es-EC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(SISTEMA DE AUDITORÍAS DE RIESGOS DEL TRABAJO)</a:t>
            </a:r>
          </a:p>
          <a:p>
            <a:pPr marL="185738" algn="ctr"/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10 Rectángulo"/>
          <p:cNvSpPr/>
          <p:nvPr/>
        </p:nvSpPr>
        <p:spPr>
          <a:xfrm>
            <a:off x="611560" y="1304224"/>
            <a:ext cx="4322109" cy="5256583"/>
          </a:xfrm>
          <a:prstGeom prst="verticalScroll">
            <a:avLst/>
          </a:prstGeom>
          <a:scene3d>
            <a:camera prst="orthographicFront"/>
            <a:lightRig rig="chilly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s-EC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CONSTITUCIÓN DE LA REPÚBLICA DEL ECUADOR</a:t>
            </a:r>
          </a:p>
          <a:p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 Octava</a:t>
            </a:r>
          </a:p>
          <a:p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 y Seguridad Social</a:t>
            </a:r>
          </a:p>
          <a:p>
            <a:endParaRPr lang="es-EC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algn="ctr"/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285843" y="3897052"/>
            <a:ext cx="2736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34.- El derecho a la seguridad social es un derecho irrenunciable de todas las personas, y será deber y responsabilidad primordial del Estado. 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19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MARCO TEÓRICO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sp>
        <p:nvSpPr>
          <p:cNvPr id="15" name="14 Flecha derecha"/>
          <p:cNvSpPr/>
          <p:nvPr/>
        </p:nvSpPr>
        <p:spPr>
          <a:xfrm>
            <a:off x="361511" y="1397000"/>
            <a:ext cx="8561928" cy="4064000"/>
          </a:xfrm>
          <a:prstGeom prst="rightArrow">
            <a:avLst/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15 Grupo"/>
          <p:cNvGrpSpPr/>
          <p:nvPr/>
        </p:nvGrpSpPr>
        <p:grpSpPr>
          <a:xfrm>
            <a:off x="220560" y="2616199"/>
            <a:ext cx="1667758" cy="1625600"/>
            <a:chOff x="726" y="1219199"/>
            <a:chExt cx="1667758" cy="1625600"/>
          </a:xfrm>
          <a:scene3d>
            <a:camera prst="orthographicFront"/>
            <a:lightRig rig="flat" dir="t"/>
          </a:scene3d>
        </p:grpSpPr>
        <p:sp>
          <p:nvSpPr>
            <p:cNvPr id="29" name="28 Rectángulo redondeado"/>
            <p:cNvSpPr/>
            <p:nvPr/>
          </p:nvSpPr>
          <p:spPr>
            <a:xfrm>
              <a:off x="726" y="1219199"/>
              <a:ext cx="1667758" cy="16256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29 Rectángulo"/>
            <p:cNvSpPr/>
            <p:nvPr/>
          </p:nvSpPr>
          <p:spPr>
            <a:xfrm>
              <a:off x="80081" y="1298554"/>
              <a:ext cx="1509048" cy="14668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SEGURIDAD</a:t>
              </a:r>
              <a:endParaRPr lang="es-EC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7236296" y="2595488"/>
            <a:ext cx="1667758" cy="1625600"/>
            <a:chOff x="1759324" y="1219199"/>
            <a:chExt cx="1667758" cy="1625600"/>
          </a:xfrm>
          <a:scene3d>
            <a:camera prst="orthographicFront"/>
            <a:lightRig rig="flat" dir="t"/>
          </a:scene3d>
        </p:grpSpPr>
        <p:sp>
          <p:nvSpPr>
            <p:cNvPr id="27" name="26 Rectángulo redondeado"/>
            <p:cNvSpPr/>
            <p:nvPr/>
          </p:nvSpPr>
          <p:spPr>
            <a:xfrm>
              <a:off x="1759324" y="1219199"/>
              <a:ext cx="1667758" cy="16256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107022"/>
                <a:satOff val="-1708"/>
                <a:lumOff val="16443"/>
                <a:alphaOff val="0"/>
              </a:schemeClr>
            </a:fillRef>
            <a:effectRef idx="2">
              <a:schemeClr val="accent3">
                <a:shade val="50000"/>
                <a:hueOff val="107022"/>
                <a:satOff val="-1708"/>
                <a:lumOff val="164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1838679" y="1298554"/>
              <a:ext cx="1509048" cy="14668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  <a:endParaRPr lang="es-EC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979333" y="2616199"/>
            <a:ext cx="1667758" cy="1625600"/>
            <a:chOff x="3517923" y="1219199"/>
            <a:chExt cx="1667758" cy="1625600"/>
          </a:xfrm>
          <a:scene3d>
            <a:camera prst="orthographicFront"/>
            <a:lightRig rig="flat" dir="t"/>
          </a:scene3d>
        </p:grpSpPr>
        <p:sp>
          <p:nvSpPr>
            <p:cNvPr id="25" name="24 Rectángulo redondeado"/>
            <p:cNvSpPr/>
            <p:nvPr/>
          </p:nvSpPr>
          <p:spPr>
            <a:xfrm>
              <a:off x="3517923" y="1219199"/>
              <a:ext cx="1667758" cy="16256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214044"/>
                <a:satOff val="-3415"/>
                <a:lumOff val="32886"/>
                <a:alphaOff val="0"/>
              </a:schemeClr>
            </a:fillRef>
            <a:effectRef idx="2">
              <a:schemeClr val="accent3">
                <a:shade val="50000"/>
                <a:hueOff val="214044"/>
                <a:satOff val="-3415"/>
                <a:lumOff val="328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3597278" y="1298554"/>
              <a:ext cx="1509048" cy="14668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FACTORES DE RIESGO</a:t>
              </a:r>
              <a:endParaRPr lang="es-EC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3737932" y="2616199"/>
            <a:ext cx="1667758" cy="1625600"/>
            <a:chOff x="5276522" y="1219199"/>
            <a:chExt cx="1667758" cy="1625600"/>
          </a:xfrm>
          <a:scene3d>
            <a:camera prst="orthographicFront"/>
            <a:lightRig rig="flat" dir="t"/>
          </a:scene3d>
        </p:grpSpPr>
        <p:sp>
          <p:nvSpPr>
            <p:cNvPr id="23" name="22 Rectángulo redondeado"/>
            <p:cNvSpPr/>
            <p:nvPr/>
          </p:nvSpPr>
          <p:spPr>
            <a:xfrm>
              <a:off x="5276522" y="1219199"/>
              <a:ext cx="1667758" cy="16256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214044"/>
                <a:satOff val="-3415"/>
                <a:lumOff val="32886"/>
                <a:alphaOff val="0"/>
              </a:schemeClr>
            </a:fillRef>
            <a:effectRef idx="2">
              <a:schemeClr val="accent3">
                <a:shade val="50000"/>
                <a:hueOff val="214044"/>
                <a:satOff val="-3415"/>
                <a:lumOff val="328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5355877" y="1298554"/>
              <a:ext cx="1509048" cy="14668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AMENAZAS</a:t>
              </a:r>
              <a:endParaRPr lang="es-EC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5496530" y="2616199"/>
            <a:ext cx="1667758" cy="1625600"/>
            <a:chOff x="7035120" y="1219199"/>
            <a:chExt cx="1667758" cy="1625600"/>
          </a:xfrm>
          <a:scene3d>
            <a:camera prst="orthographicFront"/>
            <a:lightRig rig="flat" dir="t"/>
          </a:scene3d>
        </p:grpSpPr>
        <p:sp>
          <p:nvSpPr>
            <p:cNvPr id="21" name="20 Rectángulo redondeado"/>
            <p:cNvSpPr/>
            <p:nvPr/>
          </p:nvSpPr>
          <p:spPr>
            <a:xfrm>
              <a:off x="7035120" y="1219199"/>
              <a:ext cx="1667758" cy="16256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107022"/>
                <a:satOff val="-1708"/>
                <a:lumOff val="16443"/>
                <a:alphaOff val="0"/>
              </a:schemeClr>
            </a:fillRef>
            <a:effectRef idx="2">
              <a:schemeClr val="accent3">
                <a:shade val="50000"/>
                <a:hueOff val="107022"/>
                <a:satOff val="-1708"/>
                <a:lumOff val="164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114475" y="1298554"/>
              <a:ext cx="1509048" cy="14668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ÁREAS LABORALES</a:t>
              </a:r>
              <a:endParaRPr lang="es-EC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9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-43503" y="-27384"/>
            <a:ext cx="92685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16 Grupo"/>
          <p:cNvGrpSpPr/>
          <p:nvPr/>
        </p:nvGrpSpPr>
        <p:grpSpPr>
          <a:xfrm>
            <a:off x="2642591" y="1742257"/>
            <a:ext cx="3657600" cy="1934765"/>
            <a:chOff x="2438399" y="496"/>
            <a:chExt cx="3657600" cy="1934765"/>
          </a:xfrm>
          <a:scene3d>
            <a:camera prst="orthographicFront"/>
            <a:lightRig rig="chilly" dir="t"/>
          </a:scene3d>
        </p:grpSpPr>
        <p:sp>
          <p:nvSpPr>
            <p:cNvPr id="27" name="26 Flecha derecha"/>
            <p:cNvSpPr/>
            <p:nvPr/>
          </p:nvSpPr>
          <p:spPr>
            <a:xfrm>
              <a:off x="2438399" y="496"/>
              <a:ext cx="3657600" cy="1934765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lecha derecha 4"/>
            <p:cNvSpPr/>
            <p:nvPr/>
          </p:nvSpPr>
          <p:spPr>
            <a:xfrm>
              <a:off x="2438399" y="242342"/>
              <a:ext cx="2932063" cy="1451073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900" i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PARTES DEL CUERPO QUE </a:t>
              </a:r>
              <a:r>
                <a:rPr lang="es-EC" sz="1900" i="1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 VERÁN </a:t>
              </a:r>
              <a:r>
                <a:rPr lang="es-EC" sz="1900" i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AFECTADAS</a:t>
              </a:r>
              <a:endParaRPr lang="es-EC" sz="1900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204192" y="1742257"/>
            <a:ext cx="2438400" cy="1934765"/>
            <a:chOff x="0" y="496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25" name="24 Rectángulo redondeado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SEVERIDAD DEL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DAÑO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2642592" y="3870499"/>
            <a:ext cx="3657600" cy="1934765"/>
            <a:chOff x="2438400" y="2128738"/>
            <a:chExt cx="3657600" cy="1934765"/>
          </a:xfrm>
          <a:scene3d>
            <a:camera prst="orthographicFront"/>
            <a:lightRig rig="chilly" dir="t"/>
          </a:scene3d>
        </p:grpSpPr>
        <p:sp>
          <p:nvSpPr>
            <p:cNvPr id="23" name="22 Flecha derecha"/>
            <p:cNvSpPr/>
            <p:nvPr/>
          </p:nvSpPr>
          <p:spPr>
            <a:xfrm>
              <a:off x="2438400" y="2128738"/>
              <a:ext cx="3657600" cy="1934765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lecha derecha 8"/>
            <p:cNvSpPr/>
            <p:nvPr/>
          </p:nvSpPr>
          <p:spPr>
            <a:xfrm>
              <a:off x="2438400" y="2370584"/>
              <a:ext cx="2932063" cy="1451073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900" i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NATURALEZA DEL DAÑO DESDE LIGERAMENTE A EXTREMADAMENTE DAÑINO</a:t>
              </a:r>
              <a:endParaRPr lang="es-EC" sz="1900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204192" y="3870499"/>
            <a:ext cx="2438400" cy="1934765"/>
            <a:chOff x="0" y="2128738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21" name="20 Rectángulo redondeado"/>
            <p:cNvSpPr/>
            <p:nvPr/>
          </p:nvSpPr>
          <p:spPr>
            <a:xfrm>
              <a:off x="0" y="2128738"/>
              <a:ext cx="2438400" cy="1934765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94447" y="2223185"/>
              <a:ext cx="2249506" cy="17458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PROBABILIDAD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QUE OCURRA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 DAÑO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6 Marcador de número de diapositiva"/>
          <p:cNvSpPr txBox="1">
            <a:spLocks/>
          </p:cNvSpPr>
          <p:nvPr/>
        </p:nvSpPr>
        <p:spPr>
          <a:xfrm>
            <a:off x="67056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18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ESTIMACIÓN DEL RIESGO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5812185" y="1604704"/>
            <a:ext cx="2950011" cy="1934765"/>
            <a:chOff x="0" y="496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12" name="11 Rectángulo redondeado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TODO EL CUERPO</a:t>
              </a:r>
              <a:endParaRPr lang="es-EC" sz="24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5693319" y="3861048"/>
            <a:ext cx="3068878" cy="1934765"/>
            <a:chOff x="0" y="496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15" name="14 Rectángulo redondeado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6" name="15 Rectángulo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EXTREMADAMENTE DAÑINO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TERMINA CON LA MUERTE DEL PERSONAL</a:t>
              </a:r>
              <a:endParaRPr lang="es-EC" sz="24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8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-43503" y="-27384"/>
            <a:ext cx="92685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número de diapositiva"/>
          <p:cNvSpPr txBox="1">
            <a:spLocks/>
          </p:cNvSpPr>
          <p:nvPr/>
        </p:nvSpPr>
        <p:spPr>
          <a:xfrm>
            <a:off x="67056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19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PROBABILIDAD DE QUE OCURRA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539552" y="1742257"/>
            <a:ext cx="2438400" cy="1934765"/>
            <a:chOff x="0" y="496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11" name="10 Rectángulo redondeado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72008" y="103063"/>
              <a:ext cx="2249506" cy="17458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PROBABILIDAD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ALTA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3285728" y="1782267"/>
            <a:ext cx="2438400" cy="1934765"/>
            <a:chOff x="0" y="2128738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14" name="13 Rectángulo redondeado"/>
            <p:cNvSpPr/>
            <p:nvPr/>
          </p:nvSpPr>
          <p:spPr>
            <a:xfrm>
              <a:off x="0" y="2128738"/>
              <a:ext cx="2438400" cy="1934765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94447" y="2223185"/>
              <a:ext cx="2249506" cy="17458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PROBABILIDAD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MEDIA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6022032" y="1772816"/>
            <a:ext cx="2438400" cy="1934765"/>
            <a:chOff x="0" y="2128738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17" name="16 Rectángulo redondeado"/>
            <p:cNvSpPr/>
            <p:nvPr/>
          </p:nvSpPr>
          <p:spPr>
            <a:xfrm>
              <a:off x="0" y="2128738"/>
              <a:ext cx="2438400" cy="1934765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17 Rectángulo"/>
            <p:cNvSpPr/>
            <p:nvPr/>
          </p:nvSpPr>
          <p:spPr>
            <a:xfrm>
              <a:off x="94447" y="2223185"/>
              <a:ext cx="2249506" cy="17458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PROBABILIDAD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BAJA</a:t>
              </a:r>
              <a:endParaRPr lang="es-EC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3304615" y="1774198"/>
            <a:ext cx="2438400" cy="1934765"/>
            <a:chOff x="0" y="2128738"/>
            <a:chExt cx="2438400" cy="1934765"/>
          </a:xfrm>
          <a:scene3d>
            <a:camera prst="orthographicFront"/>
            <a:lightRig rig="chilly" dir="t"/>
          </a:scene3d>
        </p:grpSpPr>
        <p:sp>
          <p:nvSpPr>
            <p:cNvPr id="20" name="19 Rectángulo redondeado"/>
            <p:cNvSpPr/>
            <p:nvPr/>
          </p:nvSpPr>
          <p:spPr>
            <a:xfrm>
              <a:off x="0" y="2128738"/>
              <a:ext cx="2438400" cy="1934765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43249" y="2199364"/>
              <a:ext cx="2249506" cy="17458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PROBABILIDAD</a:t>
              </a:r>
              <a:endParaRPr lang="es-EC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MEDIA</a:t>
              </a:r>
            </a:p>
          </p:txBody>
        </p:sp>
      </p:grpSp>
      <p:pic>
        <p:nvPicPr>
          <p:cNvPr id="22" name="Picture 2" descr="C:\Users\User\Pictures\CRUCERO INTERNACIONAL\PAÍSES\CÁDIZ - ANDALUCÍA -  REINO DE ESPÑA\29-07-2012 Despedida de Cádiz\IMG_83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3"/>
          <a:stretch/>
        </p:blipFill>
        <p:spPr bwMode="auto">
          <a:xfrm>
            <a:off x="4788024" y="3894186"/>
            <a:ext cx="3334223" cy="2765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User\Pictures\CRUCERO INTERNACIONAL\PAÍSES\CÁDIZ - ANDALUCÍA -  REINO DE ESPÑA\29-07-2012 Despedida de Cádiz\IMG_84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/>
          <a:stretch/>
        </p:blipFill>
        <p:spPr bwMode="auto">
          <a:xfrm>
            <a:off x="1391913" y="3855317"/>
            <a:ext cx="3068382" cy="2773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3" t="18005" r="670" b="10097"/>
          <a:stretch/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79753" y="800800"/>
            <a:ext cx="2448028" cy="577516"/>
            <a:chOff x="23164" y="1070721"/>
            <a:chExt cx="1115997" cy="416867"/>
          </a:xfrm>
          <a:scene3d>
            <a:camera prst="orthographicFront"/>
            <a:lightRig rig="chilly" dir="t"/>
          </a:scene3d>
        </p:grpSpPr>
        <p:sp>
          <p:nvSpPr>
            <p:cNvPr id="30" name="29 Cheurón"/>
            <p:cNvSpPr/>
            <p:nvPr/>
          </p:nvSpPr>
          <p:spPr>
            <a:xfrm>
              <a:off x="23164" y="1070721"/>
              <a:ext cx="1115997" cy="41686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heurón 4"/>
            <p:cNvSpPr/>
            <p:nvPr/>
          </p:nvSpPr>
          <p:spPr>
            <a:xfrm>
              <a:off x="231598" y="1070721"/>
              <a:ext cx="814290" cy="4168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  <a:reflection blurRad="6350" stA="55000" endA="50" endPos="85000" dir="5400000" sy="-100000" algn="bl" rotWithShape="0"/>
                  </a:effectLst>
                </a:rPr>
                <a:t>INTRODUCCION</a:t>
              </a:r>
              <a:endParaRPr lang="es-EC" sz="1600" b="1" kern="1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79752" y="1450386"/>
            <a:ext cx="2448031" cy="576002"/>
            <a:chOff x="1270249" y="1104072"/>
            <a:chExt cx="1115997" cy="416868"/>
          </a:xfrm>
          <a:scene3d>
            <a:camera prst="orthographicFront"/>
            <a:lightRig rig="chilly" dir="t"/>
          </a:scene3d>
        </p:grpSpPr>
        <p:sp>
          <p:nvSpPr>
            <p:cNvPr id="28" name="27 Cheurón"/>
            <p:cNvSpPr/>
            <p:nvPr/>
          </p:nvSpPr>
          <p:spPr>
            <a:xfrm>
              <a:off x="1270249" y="1104072"/>
              <a:ext cx="1115997" cy="41686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80319"/>
                <a:satOff val="-1680"/>
                <a:lumOff val="9347"/>
                <a:alphaOff val="0"/>
              </a:schemeClr>
            </a:fillRef>
            <a:effectRef idx="0">
              <a:schemeClr val="accent1">
                <a:shade val="50000"/>
                <a:hueOff val="80319"/>
                <a:satOff val="-1680"/>
                <a:lumOff val="93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heurón 6"/>
            <p:cNvSpPr/>
            <p:nvPr/>
          </p:nvSpPr>
          <p:spPr>
            <a:xfrm>
              <a:off x="1478683" y="1104073"/>
              <a:ext cx="739882" cy="4168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  <a:reflection blurRad="6350" stA="55000" endA="50" endPos="85000" dir="5400000" sy="-100000" algn="bl" rotWithShape="0"/>
                  </a:effectLst>
                </a:rPr>
                <a:t>DEFINICION DEL PROBLEMA</a:t>
              </a: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179752" y="2133104"/>
            <a:ext cx="2448031" cy="576000"/>
            <a:chOff x="1868650" y="2054404"/>
            <a:chExt cx="659292" cy="263717"/>
          </a:xfrm>
          <a:scene3d>
            <a:camera prst="orthographicFront"/>
            <a:lightRig rig="chilly" dir="t"/>
          </a:scene3d>
        </p:grpSpPr>
        <p:sp>
          <p:nvSpPr>
            <p:cNvPr id="24" name="23 Cheurón"/>
            <p:cNvSpPr/>
            <p:nvPr/>
          </p:nvSpPr>
          <p:spPr>
            <a:xfrm>
              <a:off x="1868650" y="2054404"/>
              <a:ext cx="659292" cy="26371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fillRef>
            <a:effectRef idx="0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urón 10"/>
            <p:cNvSpPr/>
            <p:nvPr/>
          </p:nvSpPr>
          <p:spPr>
            <a:xfrm>
              <a:off x="2000509" y="2054404"/>
              <a:ext cx="395575" cy="2637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179512" y="2781112"/>
            <a:ext cx="2448271" cy="576000"/>
            <a:chOff x="2654011" y="2054404"/>
            <a:chExt cx="659292" cy="263717"/>
          </a:xfrm>
          <a:scene3d>
            <a:camera prst="orthographicFront"/>
            <a:lightRig rig="chilly" dir="t"/>
          </a:scene3d>
        </p:grpSpPr>
        <p:sp>
          <p:nvSpPr>
            <p:cNvPr id="22" name="21 Cheurón"/>
            <p:cNvSpPr/>
            <p:nvPr/>
          </p:nvSpPr>
          <p:spPr>
            <a:xfrm>
              <a:off x="2654011" y="2054404"/>
              <a:ext cx="659292" cy="26371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321278"/>
                <a:satOff val="-6720"/>
                <a:lumOff val="37389"/>
                <a:alphaOff val="0"/>
              </a:schemeClr>
            </a:fillRef>
            <a:effectRef idx="0">
              <a:schemeClr val="accent1">
                <a:shade val="50000"/>
                <a:hueOff val="321278"/>
                <a:satOff val="-6720"/>
                <a:lumOff val="373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urón 12"/>
            <p:cNvSpPr/>
            <p:nvPr/>
          </p:nvSpPr>
          <p:spPr>
            <a:xfrm>
              <a:off x="2785870" y="2054404"/>
              <a:ext cx="395575" cy="2637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180565" y="3429184"/>
            <a:ext cx="2447217" cy="576000"/>
            <a:chOff x="3465352" y="2054404"/>
            <a:chExt cx="659292" cy="263717"/>
          </a:xfrm>
          <a:scene3d>
            <a:camera prst="orthographicFront"/>
            <a:lightRig rig="chilly" dir="t"/>
          </a:scene3d>
        </p:grpSpPr>
        <p:sp>
          <p:nvSpPr>
            <p:cNvPr id="20" name="19 Cheurón"/>
            <p:cNvSpPr/>
            <p:nvPr/>
          </p:nvSpPr>
          <p:spPr>
            <a:xfrm>
              <a:off x="3465352" y="2054404"/>
              <a:ext cx="659292" cy="26371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321278"/>
                <a:satOff val="-6720"/>
                <a:lumOff val="37389"/>
                <a:alphaOff val="0"/>
              </a:schemeClr>
            </a:fillRef>
            <a:effectRef idx="0">
              <a:schemeClr val="accent1">
                <a:shade val="50000"/>
                <a:hueOff val="321278"/>
                <a:satOff val="-6720"/>
                <a:lumOff val="373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urón 14"/>
            <p:cNvSpPr/>
            <p:nvPr/>
          </p:nvSpPr>
          <p:spPr>
            <a:xfrm>
              <a:off x="3597211" y="2054404"/>
              <a:ext cx="395575" cy="2637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215008" y="4113168"/>
            <a:ext cx="2412775" cy="576000"/>
            <a:chOff x="2406214" y="2870869"/>
            <a:chExt cx="659292" cy="263717"/>
          </a:xfrm>
          <a:scene3d>
            <a:camera prst="orthographicFront"/>
            <a:lightRig rig="chilly" dir="t"/>
          </a:scene3d>
        </p:grpSpPr>
        <p:sp>
          <p:nvSpPr>
            <p:cNvPr id="18" name="17 Cheurón"/>
            <p:cNvSpPr/>
            <p:nvPr/>
          </p:nvSpPr>
          <p:spPr>
            <a:xfrm>
              <a:off x="2406214" y="2870869"/>
              <a:ext cx="659292" cy="26371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fillRef>
            <a:effectRef idx="0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urón 16"/>
            <p:cNvSpPr/>
            <p:nvPr/>
          </p:nvSpPr>
          <p:spPr>
            <a:xfrm>
              <a:off x="2538073" y="2870869"/>
              <a:ext cx="395575" cy="2637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241338" y="4797336"/>
            <a:ext cx="2386446" cy="576000"/>
            <a:chOff x="3191559" y="2870869"/>
            <a:chExt cx="659292" cy="263717"/>
          </a:xfrm>
          <a:scene3d>
            <a:camera prst="orthographicFront"/>
            <a:lightRig rig="chilly" dir="t"/>
          </a:scene3d>
        </p:grpSpPr>
        <p:sp>
          <p:nvSpPr>
            <p:cNvPr id="16" name="15 Cheurón"/>
            <p:cNvSpPr/>
            <p:nvPr/>
          </p:nvSpPr>
          <p:spPr>
            <a:xfrm>
              <a:off x="3191559" y="2870869"/>
              <a:ext cx="659292" cy="26371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160639"/>
                <a:satOff val="-3360"/>
                <a:lumOff val="18695"/>
                <a:alphaOff val="0"/>
              </a:schemeClr>
            </a:fillRef>
            <a:effectRef idx="0">
              <a:schemeClr val="accent1">
                <a:shade val="50000"/>
                <a:hueOff val="160639"/>
                <a:satOff val="-3360"/>
                <a:lumOff val="186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urón 18"/>
            <p:cNvSpPr/>
            <p:nvPr/>
          </p:nvSpPr>
          <p:spPr>
            <a:xfrm>
              <a:off x="3323418" y="2870869"/>
              <a:ext cx="395575" cy="2637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215247" y="5517416"/>
            <a:ext cx="2412537" cy="576000"/>
            <a:chOff x="4002968" y="2870869"/>
            <a:chExt cx="659292" cy="263717"/>
          </a:xfrm>
          <a:scene3d>
            <a:camera prst="orthographicFront"/>
            <a:lightRig rig="chilly" dir="t"/>
          </a:scene3d>
        </p:grpSpPr>
        <p:sp>
          <p:nvSpPr>
            <p:cNvPr id="14" name="13 Cheurón"/>
            <p:cNvSpPr/>
            <p:nvPr/>
          </p:nvSpPr>
          <p:spPr>
            <a:xfrm>
              <a:off x="4002968" y="2870869"/>
              <a:ext cx="659292" cy="263717"/>
            </a:xfrm>
            <a:prstGeom prst="chevron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80319"/>
                <a:satOff val="-1680"/>
                <a:lumOff val="9347"/>
                <a:alphaOff val="0"/>
              </a:schemeClr>
            </a:fillRef>
            <a:effectRef idx="0">
              <a:schemeClr val="accent1">
                <a:shade val="50000"/>
                <a:hueOff val="80319"/>
                <a:satOff val="-1680"/>
                <a:lumOff val="93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urón 20"/>
            <p:cNvSpPr/>
            <p:nvPr/>
          </p:nvSpPr>
          <p:spPr>
            <a:xfrm>
              <a:off x="4134754" y="2870869"/>
              <a:ext cx="395575" cy="2637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004" tIns="9335" rIns="9335" bIns="9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 dirty="0"/>
            </a:p>
          </p:txBody>
        </p:sp>
      </p:grpSp>
      <p:sp>
        <p:nvSpPr>
          <p:cNvPr id="37" name="Cheurón 4"/>
          <p:cNvSpPr/>
          <p:nvPr/>
        </p:nvSpPr>
        <p:spPr>
          <a:xfrm>
            <a:off x="503041" y="2025120"/>
            <a:ext cx="1353158" cy="828000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004" tIns="9335" rIns="9335" bIns="9335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rPr>
              <a:t>OBJETIVOS</a:t>
            </a:r>
          </a:p>
        </p:txBody>
      </p:sp>
      <p:sp>
        <p:nvSpPr>
          <p:cNvPr id="38" name="Cheurón 4"/>
          <p:cNvSpPr/>
          <p:nvPr/>
        </p:nvSpPr>
        <p:spPr>
          <a:xfrm>
            <a:off x="485626" y="2637096"/>
            <a:ext cx="1782119" cy="828000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004" tIns="9335" rIns="9335" bIns="9335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rPr>
              <a:t>FUNDAMENTACIÓN TEÓRICA</a:t>
            </a:r>
          </a:p>
        </p:txBody>
      </p:sp>
      <p:sp>
        <p:nvSpPr>
          <p:cNvPr id="39" name="Cheurón 4"/>
          <p:cNvSpPr/>
          <p:nvPr/>
        </p:nvSpPr>
        <p:spPr>
          <a:xfrm>
            <a:off x="583987" y="3429184"/>
            <a:ext cx="1353158" cy="576000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004" tIns="9335" rIns="9335" bIns="9335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rPr>
              <a:t>METODOLOGÍA</a:t>
            </a:r>
          </a:p>
        </p:txBody>
      </p:sp>
      <p:sp>
        <p:nvSpPr>
          <p:cNvPr id="40" name="Cheurón 4"/>
          <p:cNvSpPr/>
          <p:nvPr/>
        </p:nvSpPr>
        <p:spPr>
          <a:xfrm>
            <a:off x="647011" y="4005248"/>
            <a:ext cx="1353158" cy="828000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004" tIns="9335" rIns="9335" bIns="9335" numCol="1" spcCol="1270" anchor="ctr" anchorCtr="0">
            <a:noAutofit/>
          </a:bodyPr>
          <a:lstStyle/>
          <a:p>
            <a:pPr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rPr>
              <a:t>PROPUESTA</a:t>
            </a:r>
          </a:p>
        </p:txBody>
      </p:sp>
      <p:sp>
        <p:nvSpPr>
          <p:cNvPr id="41" name="Cheurón 4"/>
          <p:cNvSpPr/>
          <p:nvPr/>
        </p:nvSpPr>
        <p:spPr>
          <a:xfrm>
            <a:off x="662051" y="4689416"/>
            <a:ext cx="1497172" cy="828000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004" tIns="9335" rIns="9335" bIns="9335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rPr>
              <a:t>CONCLUSIONES</a:t>
            </a:r>
          </a:p>
        </p:txBody>
      </p:sp>
      <p:sp>
        <p:nvSpPr>
          <p:cNvPr id="42" name="Cheurón 4"/>
          <p:cNvSpPr/>
          <p:nvPr/>
        </p:nvSpPr>
        <p:spPr>
          <a:xfrm>
            <a:off x="431273" y="5337304"/>
            <a:ext cx="1836472" cy="828000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004" tIns="9335" rIns="9335" bIns="9335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50" endPos="85000" dir="5400000" sy="-100000" algn="bl" rotWithShape="0"/>
                </a:effectLst>
              </a:rPr>
              <a:t>RECOMENDACIONES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6996"/>
            <a:ext cx="2710301" cy="2035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3967"/>
            <a:ext cx="2880163" cy="3826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1"/>
          <a:stretch/>
        </p:blipFill>
        <p:spPr bwMode="auto">
          <a:xfrm>
            <a:off x="6120974" y="4293096"/>
            <a:ext cx="2817511" cy="2090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0"/>
          <a:stretch/>
        </p:blipFill>
        <p:spPr bwMode="auto">
          <a:xfrm>
            <a:off x="6228184" y="2202778"/>
            <a:ext cx="2664296" cy="2090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-43503" y="-27384"/>
            <a:ext cx="92685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número de diapositiva"/>
          <p:cNvSpPr txBox="1">
            <a:spLocks/>
          </p:cNvSpPr>
          <p:nvPr/>
        </p:nvSpPr>
        <p:spPr>
          <a:xfrm>
            <a:off x="67056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20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ESTIMACIÓN DEL NIVEL DE RIESGO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grpSp>
        <p:nvGrpSpPr>
          <p:cNvPr id="51" name="50 Grupo"/>
          <p:cNvGrpSpPr/>
          <p:nvPr/>
        </p:nvGrpSpPr>
        <p:grpSpPr>
          <a:xfrm>
            <a:off x="1086174" y="1196752"/>
            <a:ext cx="6840760" cy="5472608"/>
            <a:chOff x="899592" y="1196752"/>
            <a:chExt cx="6840760" cy="5472608"/>
          </a:xfrm>
        </p:grpSpPr>
        <p:sp>
          <p:nvSpPr>
            <p:cNvPr id="4" name="3 Rectángulo"/>
            <p:cNvSpPr/>
            <p:nvPr/>
          </p:nvSpPr>
          <p:spPr>
            <a:xfrm>
              <a:off x="4139952" y="2564904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LEVE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940152" y="2564904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MODERADO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4139952" y="3933056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 MODERADO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940152" y="3933056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 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GRAVE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4139952" y="5301208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 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GRAVE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5940152" y="5301208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MUY GRAVE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2339752" y="2564904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MUY LEVE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2339752" y="3933056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LEVE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2339752" y="5301208"/>
              <a:ext cx="180020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</a:p>
            <a:p>
              <a:pPr algn="ctr"/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MODERADO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1619672" y="2564904"/>
              <a:ext cx="72008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BAJA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1619672" y="3933056"/>
              <a:ext cx="72008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MEDIA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1619672" y="5301208"/>
              <a:ext cx="720080" cy="1368152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ALTA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899592" y="2564904"/>
              <a:ext cx="720080" cy="410445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PROBABILIDAD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4139952" y="1880828"/>
              <a:ext cx="1800200" cy="68407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MEDIA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5940152" y="1880828"/>
              <a:ext cx="1800200" cy="68407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ALTA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2339752" y="1880828"/>
              <a:ext cx="1800200" cy="68407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BAJA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2339752" y="1196752"/>
              <a:ext cx="5400600" cy="68407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2800" b="1" dirty="0" smtClean="0">
                  <a:solidFill>
                    <a:schemeClr val="accent1"/>
                  </a:solidFill>
                </a:rPr>
                <a:t>SEVERIDAD</a:t>
              </a:r>
              <a:endParaRPr lang="es-EC" sz="28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0" name="49 Rectángulo"/>
          <p:cNvSpPr/>
          <p:nvPr/>
        </p:nvSpPr>
        <p:spPr>
          <a:xfrm>
            <a:off x="6126734" y="3933056"/>
            <a:ext cx="1800200" cy="13681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</a:p>
          <a:p>
            <a:pPr algn="ctr"/>
            <a:r>
              <a:rPr lang="es-EC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GRAVE</a:t>
            </a:r>
            <a:endParaRPr lang="es-EC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3" name="52 Conector recto de flecha"/>
          <p:cNvCxnSpPr>
            <a:endCxn id="31" idx="0"/>
          </p:cNvCxnSpPr>
          <p:nvPr/>
        </p:nvCxnSpPr>
        <p:spPr>
          <a:xfrm>
            <a:off x="7026834" y="521345"/>
            <a:ext cx="0" cy="34117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>
            <a:off x="327225" y="4637045"/>
            <a:ext cx="57606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-43503" y="-27384"/>
            <a:ext cx="92685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número de diapositiva"/>
          <p:cNvSpPr txBox="1">
            <a:spLocks/>
          </p:cNvSpPr>
          <p:nvPr/>
        </p:nvSpPr>
        <p:spPr>
          <a:xfrm>
            <a:off x="67056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21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ESTIMACIÓN DEL RIESGO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grpSp>
        <p:nvGrpSpPr>
          <p:cNvPr id="57" name="56 Grupo"/>
          <p:cNvGrpSpPr/>
          <p:nvPr/>
        </p:nvGrpSpPr>
        <p:grpSpPr>
          <a:xfrm>
            <a:off x="251520" y="404664"/>
            <a:ext cx="8587680" cy="6192688"/>
            <a:chOff x="251520" y="404664"/>
            <a:chExt cx="8587680" cy="6192688"/>
          </a:xfrm>
        </p:grpSpPr>
        <p:sp>
          <p:nvSpPr>
            <p:cNvPr id="47" name="46 Rectángulo"/>
            <p:cNvSpPr/>
            <p:nvPr/>
          </p:nvSpPr>
          <p:spPr>
            <a:xfrm>
              <a:off x="7164288" y="4156322"/>
              <a:ext cx="1674912" cy="1340601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INMEDIATA</a:t>
              </a:r>
            </a:p>
          </p:txBody>
        </p:sp>
        <p:grpSp>
          <p:nvGrpSpPr>
            <p:cNvPr id="6" name="5 Grupo"/>
            <p:cNvGrpSpPr/>
            <p:nvPr/>
          </p:nvGrpSpPr>
          <p:grpSpPr>
            <a:xfrm>
              <a:off x="251520" y="404664"/>
              <a:ext cx="8587680" cy="6192688"/>
              <a:chOff x="251520" y="404664"/>
              <a:chExt cx="8587680" cy="6192688"/>
            </a:xfrm>
          </p:grpSpPr>
          <p:sp>
            <p:nvSpPr>
              <p:cNvPr id="43" name="42 Rectángulo"/>
              <p:cNvSpPr/>
              <p:nvPr/>
            </p:nvSpPr>
            <p:spPr>
              <a:xfrm>
                <a:off x="7164288" y="404664"/>
                <a:ext cx="1674912" cy="69621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b="1" dirty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TEMPORIZACIÓN</a:t>
                </a:r>
              </a:p>
            </p:txBody>
          </p:sp>
          <p:sp>
            <p:nvSpPr>
              <p:cNvPr id="30" name="29 Rectángulo"/>
              <p:cNvSpPr/>
              <p:nvPr/>
            </p:nvSpPr>
            <p:spPr>
              <a:xfrm>
                <a:off x="7164288" y="1100883"/>
                <a:ext cx="1674912" cy="44872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 MESES</a:t>
                </a:r>
                <a:endPara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31 Rectángulo"/>
              <p:cNvSpPr/>
              <p:nvPr/>
            </p:nvSpPr>
            <p:spPr>
              <a:xfrm>
                <a:off x="7164288" y="1559759"/>
                <a:ext cx="1674912" cy="145557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MEDIANA </a:t>
                </a:r>
              </a:p>
              <a:p>
                <a:pPr algn="ctr"/>
                <a:r>
                  <a:rPr lang="es-EC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&lt; 6 MESES</a:t>
                </a:r>
                <a:endPara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44 Rectángulo"/>
              <p:cNvSpPr/>
              <p:nvPr/>
            </p:nvSpPr>
            <p:spPr>
              <a:xfrm>
                <a:off x="1615266" y="404664"/>
                <a:ext cx="5549022" cy="69621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2800" b="1" dirty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ACCIÓN</a:t>
                </a:r>
              </a:p>
            </p:txBody>
          </p:sp>
          <p:sp>
            <p:nvSpPr>
              <p:cNvPr id="34" name="33 Rectángulo"/>
              <p:cNvSpPr/>
              <p:nvPr/>
            </p:nvSpPr>
            <p:spPr>
              <a:xfrm>
                <a:off x="7164288" y="3015337"/>
                <a:ext cx="1674912" cy="11421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MEDIAA ALTA </a:t>
                </a:r>
              </a:p>
              <a:p>
                <a:pPr algn="ctr"/>
                <a:r>
                  <a:rPr lang="es-EC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&lt; 3  MESES</a:t>
                </a:r>
                <a:endPara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35 Rectángulo"/>
              <p:cNvSpPr/>
              <p:nvPr/>
            </p:nvSpPr>
            <p:spPr>
              <a:xfrm>
                <a:off x="1615266" y="1091872"/>
                <a:ext cx="5549022" cy="44872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s-EC" sz="1400" dirty="0"/>
                  <a:t>No se requiere acción específica urgente</a:t>
                </a:r>
                <a:r>
                  <a:rPr lang="es-EC" sz="1400" b="1" dirty="0"/>
                  <a:t>.</a:t>
                </a:r>
                <a:endParaRPr lang="es-EC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36 Rectángulo"/>
              <p:cNvSpPr/>
              <p:nvPr/>
            </p:nvSpPr>
            <p:spPr>
              <a:xfrm>
                <a:off x="1619672" y="1556792"/>
                <a:ext cx="5549022" cy="145557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s-EC" sz="1400" dirty="0"/>
                  <a:t>No se necesita mejorar la acción </a:t>
                </a:r>
                <a:r>
                  <a:rPr lang="es-EC" sz="1400" dirty="0" smtClean="0"/>
                  <a:t>preventiva. </a:t>
                </a:r>
              </a:p>
              <a:p>
                <a:pPr algn="just"/>
                <a:r>
                  <a:rPr lang="es-EC" sz="1400" dirty="0" smtClean="0"/>
                  <a:t>Se deben </a:t>
                </a:r>
                <a:r>
                  <a:rPr lang="es-EC" sz="1400" dirty="0"/>
                  <a:t>considerar soluciones más rentables o mejoras que </a:t>
                </a:r>
                <a:r>
                  <a:rPr lang="es-EC" sz="1400" dirty="0" smtClean="0"/>
                  <a:t>no supongan </a:t>
                </a:r>
                <a:r>
                  <a:rPr lang="es-EC" sz="1400" dirty="0"/>
                  <a:t>una carga económica importante.</a:t>
                </a:r>
              </a:p>
              <a:p>
                <a:pPr algn="just"/>
                <a:r>
                  <a:rPr lang="es-EC" sz="1400" dirty="0" smtClean="0"/>
                  <a:t>Comprobaciones </a:t>
                </a:r>
                <a:r>
                  <a:rPr lang="es-EC" sz="1400" dirty="0"/>
                  <a:t>periódicas para asegurar que </a:t>
                </a:r>
                <a:r>
                  <a:rPr lang="es-EC" sz="1400" dirty="0" smtClean="0"/>
                  <a:t>se mantiene </a:t>
                </a:r>
                <a:r>
                  <a:rPr lang="es-EC" sz="1400" dirty="0"/>
                  <a:t>la eficacia de las medidas de control.</a:t>
                </a:r>
                <a:endParaRPr lang="es-EC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37 Rectángulo"/>
              <p:cNvSpPr/>
              <p:nvPr/>
            </p:nvSpPr>
            <p:spPr>
              <a:xfrm>
                <a:off x="1615266" y="3015337"/>
                <a:ext cx="5549022" cy="1133743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s-EC" sz="1400" dirty="0" smtClean="0"/>
                  <a:t>Las </a:t>
                </a:r>
                <a:r>
                  <a:rPr lang="es-EC" sz="1400" dirty="0"/>
                  <a:t>medidas para reducir el </a:t>
                </a:r>
                <a:r>
                  <a:rPr lang="es-EC" sz="1400" dirty="0" smtClean="0"/>
                  <a:t>riesgo deben </a:t>
                </a:r>
                <a:r>
                  <a:rPr lang="es-EC" sz="1400" dirty="0"/>
                  <a:t>implantarse en un período determinado.</a:t>
                </a:r>
              </a:p>
              <a:p>
                <a:pPr algn="just"/>
                <a:r>
                  <a:rPr lang="es-EC" sz="1400" dirty="0" smtClean="0"/>
                  <a:t>Determinar </a:t>
                </a:r>
                <a:r>
                  <a:rPr lang="es-EC" sz="1400" dirty="0"/>
                  <a:t>la necesidad de mejora de las medidas </a:t>
                </a:r>
                <a:r>
                  <a:rPr lang="es-EC" sz="1400" dirty="0" smtClean="0"/>
                  <a:t>de control</a:t>
                </a:r>
                <a:r>
                  <a:rPr lang="es-EC" sz="1400" dirty="0"/>
                  <a:t>.</a:t>
                </a:r>
                <a:endParaRPr lang="es-EC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258082" y="1091872"/>
                <a:ext cx="1361590" cy="44872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s-EC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MUY LEVE</a:t>
                </a:r>
                <a:endParaRPr lang="es-EC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39 Rectángulo"/>
              <p:cNvSpPr/>
              <p:nvPr/>
            </p:nvSpPr>
            <p:spPr>
              <a:xfrm>
                <a:off x="251520" y="1550748"/>
                <a:ext cx="1361590" cy="145557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s-EC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LEVE</a:t>
                </a:r>
                <a:endParaRPr lang="es-EC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40 Rectángulo"/>
              <p:cNvSpPr/>
              <p:nvPr/>
            </p:nvSpPr>
            <p:spPr>
              <a:xfrm>
                <a:off x="258082" y="3015337"/>
                <a:ext cx="1361590" cy="1133743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s-EC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MODERADO</a:t>
                </a:r>
                <a:endParaRPr lang="es-EC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1615266" y="4157457"/>
                <a:ext cx="5549022" cy="1340601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s-EC" sz="1400" dirty="0"/>
                  <a:t>No debe comenzarse el trabajo hasta que se haya reducido </a:t>
                </a:r>
                <a:r>
                  <a:rPr lang="es-EC" sz="1400" dirty="0" smtClean="0"/>
                  <a:t>el riesgo</a:t>
                </a:r>
                <a:r>
                  <a:rPr lang="es-EC" sz="1400" dirty="0"/>
                  <a:t>. Puede que se precisen recursos considerables </a:t>
                </a:r>
                <a:r>
                  <a:rPr lang="es-EC" sz="1400" dirty="0" smtClean="0"/>
                  <a:t>para controlar </a:t>
                </a:r>
                <a:r>
                  <a:rPr lang="es-EC" sz="1400" dirty="0"/>
                  <a:t>el riesgo. </a:t>
                </a:r>
                <a:endParaRPr lang="es-EC" sz="1400" dirty="0" smtClean="0"/>
              </a:p>
              <a:p>
                <a:pPr algn="just"/>
                <a:r>
                  <a:rPr lang="es-EC" sz="1400" dirty="0" smtClean="0"/>
                  <a:t>Cuando </a:t>
                </a:r>
                <a:r>
                  <a:rPr lang="es-EC" sz="1400" dirty="0"/>
                  <a:t>el riesgo corresponda a un </a:t>
                </a:r>
                <a:r>
                  <a:rPr lang="es-EC" sz="1400" dirty="0" smtClean="0"/>
                  <a:t>trabajo que </a:t>
                </a:r>
                <a:r>
                  <a:rPr lang="es-EC" sz="1400" dirty="0"/>
                  <a:t>se está realizando, debe remediarse el problema en un </a:t>
                </a:r>
                <a:r>
                  <a:rPr lang="es-EC" sz="1400" dirty="0" smtClean="0"/>
                  <a:t>tiempo inferior </a:t>
                </a:r>
                <a:r>
                  <a:rPr lang="es-EC" sz="1400" dirty="0"/>
                  <a:t>al de los riesgos moderados.</a:t>
                </a:r>
              </a:p>
            </p:txBody>
          </p:sp>
          <p:sp>
            <p:nvSpPr>
              <p:cNvPr id="49" name="48 Rectángulo"/>
              <p:cNvSpPr/>
              <p:nvPr/>
            </p:nvSpPr>
            <p:spPr>
              <a:xfrm>
                <a:off x="251520" y="4157457"/>
                <a:ext cx="1361590" cy="1340601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s-EC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GRAVE</a:t>
                </a:r>
              </a:p>
            </p:txBody>
          </p:sp>
          <p:sp>
            <p:nvSpPr>
              <p:cNvPr id="50" name="49 Rectángulo"/>
              <p:cNvSpPr/>
              <p:nvPr/>
            </p:nvSpPr>
            <p:spPr>
              <a:xfrm>
                <a:off x="7164288" y="5487911"/>
                <a:ext cx="1674912" cy="1108305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INMEDIATA</a:t>
                </a:r>
                <a:endPara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1" name="50 Rectángulo"/>
              <p:cNvSpPr/>
              <p:nvPr/>
            </p:nvSpPr>
            <p:spPr>
              <a:xfrm>
                <a:off x="1615266" y="5489047"/>
                <a:ext cx="5549022" cy="1108305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s-EC" sz="1400" dirty="0"/>
                  <a:t>No debe comenzar ni continuar el trabajo hasta que se reduzca </a:t>
                </a:r>
                <a:r>
                  <a:rPr lang="es-EC" sz="1400" dirty="0" smtClean="0"/>
                  <a:t>el riesgo</a:t>
                </a:r>
                <a:r>
                  <a:rPr lang="es-EC" sz="1400" dirty="0"/>
                  <a:t>. Si no es posible reducir el </a:t>
                </a:r>
                <a:r>
                  <a:rPr lang="es-EC" sz="1400" dirty="0" smtClean="0"/>
                  <a:t>riesgo</a:t>
                </a:r>
                <a:r>
                  <a:rPr lang="es-EC" sz="1400" dirty="0"/>
                  <a:t> </a:t>
                </a:r>
                <a:r>
                  <a:rPr lang="es-EC" sz="1400" dirty="0" smtClean="0"/>
                  <a:t>, deben emplearse recursos ilimitados como ultima opción.</a:t>
                </a:r>
                <a:endParaRPr lang="es-EC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51520" y="5489047"/>
                <a:ext cx="1361590" cy="1108305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s-EC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MUY GRAVE</a:t>
                </a:r>
              </a:p>
            </p:txBody>
          </p:sp>
          <p:sp>
            <p:nvSpPr>
              <p:cNvPr id="55" name="54 Rectángulo"/>
              <p:cNvSpPr/>
              <p:nvPr/>
            </p:nvSpPr>
            <p:spPr>
              <a:xfrm>
                <a:off x="251520" y="404665"/>
                <a:ext cx="1361590" cy="68720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ctr"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s-EC" sz="2800" b="1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RIESGO</a:t>
                </a:r>
                <a:endParaRPr lang="es-EC" sz="28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" name="3 Elipse"/>
          <p:cNvSpPr/>
          <p:nvPr/>
        </p:nvSpPr>
        <p:spPr>
          <a:xfrm>
            <a:off x="54439" y="3861048"/>
            <a:ext cx="9089561" cy="1800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55 Rectángulo"/>
          <p:cNvSpPr/>
          <p:nvPr/>
        </p:nvSpPr>
        <p:spPr>
          <a:xfrm>
            <a:off x="7168694" y="4157457"/>
            <a:ext cx="1674912" cy="134060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INMEDIATA</a:t>
            </a:r>
          </a:p>
        </p:txBody>
      </p:sp>
    </p:spTree>
    <p:extLst>
      <p:ext uri="{BB962C8B-B14F-4D97-AF65-F5344CB8AC3E}">
        <p14:creationId xmlns:p14="http://schemas.microsoft.com/office/powerpoint/2010/main" val="39449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 FACTORES DE RIESGOS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pic>
        <p:nvPicPr>
          <p:cNvPr id="1026" name="Picture 2" descr="C:\Users\User\Pictures\CRUCERO INTERNACIONAL\NAVEGANDO\BOSTON-CADIZ\CRUCERO1\06-07-2012 Primera maniobra con 2° grupo de Gamas\IMG_5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738116" cy="2492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CRUCERO INTERNACIONAL\NAVEGANDO\BOSTON-CADIZ\CRUCERO1\06-07-2012 Primera maniobra con 2° grupo de Gamas\IMG_55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2" t="41070" r="38614" b="34247"/>
          <a:stretch/>
        </p:blipFill>
        <p:spPr bwMode="auto">
          <a:xfrm>
            <a:off x="5148064" y="1268760"/>
            <a:ext cx="3521537" cy="2583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CRUCERO INTERNACIONAL\NAVEGANDO\BOSTON-CADIZ\CRUCERO1\06-07-2012 Primera maniobra con 2° grupo de Gamas\IMG_55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7" t="50000" r="31940" b="17243"/>
          <a:stretch/>
        </p:blipFill>
        <p:spPr bwMode="auto">
          <a:xfrm>
            <a:off x="203350" y="3875742"/>
            <a:ext cx="3786286" cy="2680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CRUCERO INTERNACIONAL\NAVEGANDO\BOSTON-CADIZ\CRUCERO1\06-07-2012 Primera maniobra con 2° grupo de Gamas\IMG_56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30206" r="38521" b="5829"/>
          <a:stretch/>
        </p:blipFill>
        <p:spPr bwMode="auto">
          <a:xfrm>
            <a:off x="5156329" y="3982533"/>
            <a:ext cx="3513272" cy="2574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3298" y="61963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PREVENCIÓN DE RIESGOS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95536" y="3494391"/>
            <a:ext cx="814138" cy="2814476"/>
            <a:chOff x="1" y="2313867"/>
            <a:chExt cx="814138" cy="2814476"/>
          </a:xfrm>
        </p:grpSpPr>
        <p:sp>
          <p:nvSpPr>
            <p:cNvPr id="29" name="28 Rectángulo"/>
            <p:cNvSpPr/>
            <p:nvPr/>
          </p:nvSpPr>
          <p:spPr>
            <a:xfrm rot="16200000">
              <a:off x="-1000168" y="3314036"/>
              <a:ext cx="2814476" cy="81413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29 Rectángulo"/>
            <p:cNvSpPr/>
            <p:nvPr/>
          </p:nvSpPr>
          <p:spPr>
            <a:xfrm rot="16200000">
              <a:off x="-1000168" y="3314036"/>
              <a:ext cx="2814476" cy="814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280748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PAUTAS DE PREVENCION</a:t>
              </a:r>
              <a:endParaRPr lang="es-EC" sz="23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099401" y="2309212"/>
            <a:ext cx="1819112" cy="4000108"/>
            <a:chOff x="595853" y="1128688"/>
            <a:chExt cx="1819112" cy="4000108"/>
          </a:xfrm>
          <a:scene3d>
            <a:camera prst="orthographicFront"/>
            <a:lightRig rig="chilly" dir="t"/>
          </a:scene3d>
        </p:grpSpPr>
        <p:sp>
          <p:nvSpPr>
            <p:cNvPr id="27" name="26 Rectángulo"/>
            <p:cNvSpPr/>
            <p:nvPr/>
          </p:nvSpPr>
          <p:spPr>
            <a:xfrm>
              <a:off x="595853" y="1128688"/>
              <a:ext cx="1819112" cy="4000108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595853" y="1128688"/>
              <a:ext cx="1819112" cy="4000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280748" rIns="149352" bIns="14935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Elaborar pasos , estatutos donde el personal aplicándolos pueda prevenir accidentes.</a:t>
              </a:r>
              <a:endParaRPr lang="es-EC" sz="1600" kern="12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86969" y="1138511"/>
            <a:ext cx="2058364" cy="213767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scene3d>
            <a:camera prst="orthographicFront"/>
            <a:lightRig rig="chilly" dir="t"/>
          </a:scene3d>
          <a:sp3d z="12700" extrusionH="12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12 Grupo"/>
          <p:cNvGrpSpPr/>
          <p:nvPr/>
        </p:nvGrpSpPr>
        <p:grpSpPr>
          <a:xfrm>
            <a:off x="3542355" y="3598827"/>
            <a:ext cx="1101653" cy="2691232"/>
            <a:chOff x="2744399" y="2418303"/>
            <a:chExt cx="1101653" cy="2691232"/>
          </a:xfrm>
        </p:grpSpPr>
        <p:sp>
          <p:nvSpPr>
            <p:cNvPr id="25" name="24 Rectángulo"/>
            <p:cNvSpPr/>
            <p:nvPr/>
          </p:nvSpPr>
          <p:spPr>
            <a:xfrm rot="16200000">
              <a:off x="1949610" y="3213092"/>
              <a:ext cx="2691232" cy="11016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25 Rectángulo"/>
            <p:cNvSpPr/>
            <p:nvPr/>
          </p:nvSpPr>
          <p:spPr>
            <a:xfrm rot="16200000">
              <a:off x="1949610" y="3213092"/>
              <a:ext cx="2691232" cy="1101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280748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ANÁLISIS DE</a:t>
              </a:r>
            </a:p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RIESGOS</a:t>
              </a:r>
              <a:endParaRPr lang="es-EC" sz="23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4352158" y="2309212"/>
            <a:ext cx="1585614" cy="4000108"/>
            <a:chOff x="3848610" y="1128688"/>
            <a:chExt cx="1585614" cy="4000108"/>
          </a:xfrm>
          <a:scene3d>
            <a:camera prst="orthographicFront"/>
            <a:lightRig rig="chilly" dir="t"/>
          </a:scene3d>
        </p:grpSpPr>
        <p:sp>
          <p:nvSpPr>
            <p:cNvPr id="23" name="22 Rectángulo"/>
            <p:cNvSpPr/>
            <p:nvPr/>
          </p:nvSpPr>
          <p:spPr>
            <a:xfrm>
              <a:off x="3848610" y="1128688"/>
              <a:ext cx="1585614" cy="4000108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fillRef>
            <a:effectRef idx="0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3848610" y="1128688"/>
              <a:ext cx="1585614" cy="4000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280748" rIns="149352" bIns="14935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Caídas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Espacios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Fijación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Mal clima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Limitación de movilidad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Caídas de objetos</a:t>
              </a:r>
              <a:endParaRPr lang="es-EC" sz="1600" kern="1200" dirty="0"/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3322975" y="1138511"/>
            <a:ext cx="2058364" cy="213767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scene3d>
            <a:camera prst="orthographicFront"/>
            <a:lightRig rig="chilly" dir="t"/>
          </a:scene3d>
          <a:sp3d z="12700" extrusionH="12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6387"/>
              <a:satOff val="266"/>
              <a:lumOff val="-10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15 Grupo"/>
          <p:cNvGrpSpPr/>
          <p:nvPr/>
        </p:nvGrpSpPr>
        <p:grpSpPr>
          <a:xfrm>
            <a:off x="6588224" y="2179448"/>
            <a:ext cx="1264596" cy="4083230"/>
            <a:chOff x="5721937" y="998924"/>
            <a:chExt cx="1264596" cy="4083230"/>
          </a:xfrm>
        </p:grpSpPr>
        <p:sp>
          <p:nvSpPr>
            <p:cNvPr id="21" name="20 Rectángulo"/>
            <p:cNvSpPr/>
            <p:nvPr/>
          </p:nvSpPr>
          <p:spPr>
            <a:xfrm rot="16200000">
              <a:off x="4312620" y="2408241"/>
              <a:ext cx="4083230" cy="12645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21 Rectángulo"/>
            <p:cNvSpPr/>
            <p:nvPr/>
          </p:nvSpPr>
          <p:spPr>
            <a:xfrm rot="16200000">
              <a:off x="4312620" y="2408241"/>
              <a:ext cx="4083230" cy="12645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280748" bIns="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CICLO DE</a:t>
              </a:r>
            </a:p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EVALUACIÓN</a:t>
              </a:r>
              <a:endParaRPr lang="es-EC" sz="2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7371416" y="2309212"/>
            <a:ext cx="1585614" cy="4000108"/>
            <a:chOff x="6867868" y="1128688"/>
            <a:chExt cx="1585614" cy="4000108"/>
          </a:xfrm>
          <a:scene3d>
            <a:camera prst="orthographicFront"/>
            <a:lightRig rig="chilly" dir="t"/>
          </a:scene3d>
        </p:grpSpPr>
        <p:sp>
          <p:nvSpPr>
            <p:cNvPr id="19" name="18 Rectángulo"/>
            <p:cNvSpPr/>
            <p:nvPr/>
          </p:nvSpPr>
          <p:spPr>
            <a:xfrm>
              <a:off x="6867868" y="1128688"/>
              <a:ext cx="1585614" cy="4000108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fillRef>
            <a:effectRef idx="0">
              <a:schemeClr val="accent3">
                <a:shade val="50000"/>
                <a:hueOff val="178370"/>
                <a:satOff val="-2846"/>
                <a:lumOff val="274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6867868" y="1128688"/>
              <a:ext cx="1585614" cy="4000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280748" rIns="149352" bIns="14935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Elaboración de un panorama de riesgos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Salud  Ocupacional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Organización jefes de estación</a:t>
              </a:r>
              <a:endParaRPr lang="es-EC" sz="1600" kern="1200" dirty="0"/>
            </a:p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O. Salud Ocupacional</a:t>
              </a:r>
              <a:endParaRPr lang="es-EC" sz="1600" kern="1200" dirty="0"/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6342234" y="1138511"/>
            <a:ext cx="2058364" cy="2137673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scene3d>
            <a:camera prst="orthographicFront"/>
            <a:lightRig rig="chilly" dir="t"/>
          </a:scene3d>
          <a:sp3d z="12700" extrusionH="12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12774"/>
              <a:satOff val="533"/>
              <a:lumOff val="-20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539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05306" y="116632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NORMAS OPERATIVAS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2687070" y="1196752"/>
            <a:ext cx="4261193" cy="5256584"/>
          </a:xfrm>
          <a:prstGeom prst="verticalScroll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5029704" y="2657706"/>
            <a:ext cx="2428304" cy="2100581"/>
            <a:chOff x="3231805" y="1910481"/>
            <a:chExt cx="2428304" cy="2100581"/>
          </a:xfrm>
          <a:scene3d>
            <a:camera prst="orthographicFront"/>
            <a:lightRig rig="flat" dir="t"/>
          </a:scene3d>
        </p:grpSpPr>
        <p:sp>
          <p:nvSpPr>
            <p:cNvPr id="37" name="36 Hexágono"/>
            <p:cNvSpPr/>
            <p:nvPr/>
          </p:nvSpPr>
          <p:spPr>
            <a:xfrm>
              <a:off x="3231805" y="1910481"/>
              <a:ext cx="2428304" cy="2100581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Hexágono 4"/>
            <p:cNvSpPr/>
            <p:nvPr/>
          </p:nvSpPr>
          <p:spPr>
            <a:xfrm>
              <a:off x="3634209" y="2258577"/>
              <a:ext cx="1623496" cy="14043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DISPOSITIVOS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PROTECCIÓN</a:t>
              </a:r>
              <a:endParaRPr lang="es-EC" sz="2000" b="1" kern="1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13 Hexágono"/>
          <p:cNvSpPr/>
          <p:nvPr/>
        </p:nvSpPr>
        <p:spPr>
          <a:xfrm>
            <a:off x="6550289" y="1652719"/>
            <a:ext cx="916192" cy="789420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14 Grupo"/>
          <p:cNvGrpSpPr/>
          <p:nvPr/>
        </p:nvGrpSpPr>
        <p:grpSpPr>
          <a:xfrm>
            <a:off x="5275753" y="770207"/>
            <a:ext cx="1989978" cy="1721564"/>
            <a:chOff x="3477854" y="22982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35" name="34 Hexágono"/>
            <p:cNvSpPr/>
            <p:nvPr/>
          </p:nvSpPr>
          <p:spPr>
            <a:xfrm>
              <a:off x="3477854" y="22982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Hexágono 7"/>
            <p:cNvSpPr/>
            <p:nvPr/>
          </p:nvSpPr>
          <p:spPr>
            <a:xfrm>
              <a:off x="3807636" y="308282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PIERNAS Y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PIES</a:t>
              </a:r>
              <a:endParaRPr lang="es-EC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5 Hexágono"/>
          <p:cNvSpPr/>
          <p:nvPr/>
        </p:nvSpPr>
        <p:spPr>
          <a:xfrm>
            <a:off x="7619556" y="3128515"/>
            <a:ext cx="916192" cy="789420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16 Grupo"/>
          <p:cNvGrpSpPr/>
          <p:nvPr/>
        </p:nvGrpSpPr>
        <p:grpSpPr>
          <a:xfrm>
            <a:off x="7078427" y="1806102"/>
            <a:ext cx="1989978" cy="1721564"/>
            <a:chOff x="5280528" y="1058877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33" name="32 Hexágono"/>
            <p:cNvSpPr/>
            <p:nvPr/>
          </p:nvSpPr>
          <p:spPr>
            <a:xfrm>
              <a:off x="5280528" y="1058877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Hexágono 10"/>
            <p:cNvSpPr/>
            <p:nvPr/>
          </p:nvSpPr>
          <p:spPr>
            <a:xfrm>
              <a:off x="5610310" y="1344177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MANOS</a:t>
              </a:r>
              <a:endParaRPr lang="es-EC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17 Hexágono"/>
          <p:cNvSpPr/>
          <p:nvPr/>
        </p:nvSpPr>
        <p:spPr>
          <a:xfrm>
            <a:off x="6876774" y="4794412"/>
            <a:ext cx="916192" cy="789420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18 Grupo"/>
          <p:cNvGrpSpPr/>
          <p:nvPr/>
        </p:nvGrpSpPr>
        <p:grpSpPr>
          <a:xfrm>
            <a:off x="7078427" y="3887733"/>
            <a:ext cx="1989978" cy="1721564"/>
            <a:chOff x="5280528" y="3140508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31" name="30 Hexágono"/>
            <p:cNvSpPr/>
            <p:nvPr/>
          </p:nvSpPr>
          <p:spPr>
            <a:xfrm>
              <a:off x="5280528" y="3140508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Hexágono 13"/>
            <p:cNvSpPr/>
            <p:nvPr/>
          </p:nvSpPr>
          <p:spPr>
            <a:xfrm>
              <a:off x="5610310" y="3425808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CRÁNEO</a:t>
              </a:r>
              <a:endParaRPr lang="es-EC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19 Hexágono"/>
          <p:cNvSpPr/>
          <p:nvPr/>
        </p:nvSpPr>
        <p:spPr>
          <a:xfrm>
            <a:off x="5034223" y="4967339"/>
            <a:ext cx="916192" cy="789420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5253386" y="4947796"/>
            <a:ext cx="1989978" cy="1721564"/>
            <a:chOff x="3455487" y="4200571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29" name="28 Hexágono"/>
            <p:cNvSpPr/>
            <p:nvPr/>
          </p:nvSpPr>
          <p:spPr>
            <a:xfrm>
              <a:off x="3455487" y="4200571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Hexágono 16"/>
            <p:cNvSpPr/>
            <p:nvPr/>
          </p:nvSpPr>
          <p:spPr>
            <a:xfrm>
              <a:off x="3785269" y="4485871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CONTROL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EPP</a:t>
              </a:r>
              <a:endParaRPr lang="es-EC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21 Hexágono"/>
          <p:cNvSpPr/>
          <p:nvPr/>
        </p:nvSpPr>
        <p:spPr>
          <a:xfrm>
            <a:off x="3947445" y="3492135"/>
            <a:ext cx="916192" cy="789420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22 Grupo"/>
          <p:cNvGrpSpPr/>
          <p:nvPr/>
        </p:nvGrpSpPr>
        <p:grpSpPr>
          <a:xfrm>
            <a:off x="3419872" y="3888918"/>
            <a:ext cx="1989978" cy="1721564"/>
            <a:chOff x="1621973" y="3141693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27" name="26 Hexágono"/>
            <p:cNvSpPr/>
            <p:nvPr/>
          </p:nvSpPr>
          <p:spPr>
            <a:xfrm>
              <a:off x="1621973" y="3141693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exágono 19"/>
            <p:cNvSpPr/>
            <p:nvPr/>
          </p:nvSpPr>
          <p:spPr>
            <a:xfrm>
              <a:off x="1951755" y="3426993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VESTIMENTA</a:t>
              </a:r>
              <a:endParaRPr lang="es-EC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3419872" y="1803734"/>
            <a:ext cx="1989978" cy="1721564"/>
            <a:chOff x="1621973" y="1056509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25" name="24 Hexágono"/>
            <p:cNvSpPr/>
            <p:nvPr/>
          </p:nvSpPr>
          <p:spPr>
            <a:xfrm>
              <a:off x="1621973" y="1056509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Hexágono 21"/>
            <p:cNvSpPr/>
            <p:nvPr/>
          </p:nvSpPr>
          <p:spPr>
            <a:xfrm>
              <a:off x="1951755" y="1341809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CINTURONES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(ARNÉS)</a:t>
              </a:r>
              <a:endParaRPr lang="es-EC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0" name="Picture 2" descr="C:\Users\User\Pictures\CRUCERO INTERNACIONAL\NAVEGANDO\BOSTON-CADIZ\CRUCERO1\06-07-2012 Primera maniobra con 2° grupo de Gamas\IMG_5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8" t="72935" r="49345" b="7177"/>
          <a:stretch/>
        </p:blipFill>
        <p:spPr bwMode="auto">
          <a:xfrm>
            <a:off x="395536" y="1196752"/>
            <a:ext cx="1574282" cy="1438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Bautizo\P1020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5" t="67729"/>
          <a:stretch/>
        </p:blipFill>
        <p:spPr bwMode="auto">
          <a:xfrm>
            <a:off x="484190" y="2603009"/>
            <a:ext cx="2046275" cy="1329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2" y="1320684"/>
            <a:ext cx="171291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38 Imagen" descr="TKO - Guantes - Pesa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4" y="3005802"/>
            <a:ext cx="1508125" cy="1308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39 Imagen" descr="http://2.bp.blogspot.com/_4I_TBkQ6Epw/TUInhf-h5SI/AAAAAAAAADw/xSB-DNIJ2PM/s1600/tejido-pto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2" y="4443650"/>
            <a:ext cx="1339850" cy="1339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-86154" y="2677193"/>
            <a:ext cx="3578034" cy="227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40 Grupo"/>
          <p:cNvGrpSpPr/>
          <p:nvPr/>
        </p:nvGrpSpPr>
        <p:grpSpPr>
          <a:xfrm>
            <a:off x="3446118" y="3861048"/>
            <a:ext cx="1989978" cy="1721564"/>
            <a:chOff x="1621973" y="3141693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42" name="41 Hexágono"/>
            <p:cNvSpPr/>
            <p:nvPr/>
          </p:nvSpPr>
          <p:spPr>
            <a:xfrm>
              <a:off x="1621973" y="3141693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Hexágono 19"/>
            <p:cNvSpPr/>
            <p:nvPr/>
          </p:nvSpPr>
          <p:spPr>
            <a:xfrm>
              <a:off x="1951755" y="3426993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VESTIMENTA</a:t>
              </a:r>
              <a:endParaRPr lang="es-EC" sz="1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43 Grupo"/>
          <p:cNvGrpSpPr/>
          <p:nvPr/>
        </p:nvGrpSpPr>
        <p:grpSpPr>
          <a:xfrm>
            <a:off x="3419872" y="1772816"/>
            <a:ext cx="1989978" cy="1721564"/>
            <a:chOff x="1621973" y="1056509"/>
            <a:chExt cx="1989978" cy="1721564"/>
          </a:xfrm>
          <a:scene3d>
            <a:camera prst="orthographicFront"/>
            <a:lightRig rig="flat" dir="t"/>
          </a:scene3d>
        </p:grpSpPr>
        <p:sp>
          <p:nvSpPr>
            <p:cNvPr id="45" name="44 Hexágono"/>
            <p:cNvSpPr/>
            <p:nvPr/>
          </p:nvSpPr>
          <p:spPr>
            <a:xfrm>
              <a:off x="1621973" y="1056509"/>
              <a:ext cx="1989978" cy="1721564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Hexágono 21"/>
            <p:cNvSpPr/>
            <p:nvPr/>
          </p:nvSpPr>
          <p:spPr>
            <a:xfrm>
              <a:off x="1951755" y="1341809"/>
              <a:ext cx="1330414" cy="1150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CINTURONES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(ARNÉS)</a:t>
              </a:r>
              <a:endParaRPr lang="es-EC" sz="1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05306" y="116632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VESTIMENTA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pic>
        <p:nvPicPr>
          <p:cNvPr id="13" name="12 Imagen" descr="C:\Users\User\Pictures\I CRUCERO NACIONAL\Encalada\P104052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0" t="22843" r="14823" b="6084"/>
          <a:stretch/>
        </p:blipFill>
        <p:spPr bwMode="auto">
          <a:xfrm>
            <a:off x="2967355" y="2034223"/>
            <a:ext cx="3334385" cy="3562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030 Rectángulo redondeado"/>
          <p:cNvSpPr/>
          <p:nvPr/>
        </p:nvSpPr>
        <p:spPr>
          <a:xfrm>
            <a:off x="1935480" y="1136333"/>
            <a:ext cx="2065020" cy="362585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effectLst/>
                <a:ea typeface="Calibri"/>
                <a:cs typeface="Times New Roman"/>
              </a:rPr>
              <a:t>PERSONAL DE CUBIETA</a:t>
            </a:r>
          </a:p>
        </p:txBody>
      </p:sp>
      <p:sp>
        <p:nvSpPr>
          <p:cNvPr id="15" name="1031 Rectángulo redondeado"/>
          <p:cNvSpPr/>
          <p:nvPr/>
        </p:nvSpPr>
        <p:spPr>
          <a:xfrm>
            <a:off x="5349240" y="5992813"/>
            <a:ext cx="2065020" cy="520065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>
                <a:effectLst/>
                <a:ea typeface="Calibri"/>
                <a:cs typeface="Times New Roman"/>
              </a:rPr>
              <a:t>PERSONAL ABORDO EN INSTRUCCIÓN</a:t>
            </a:r>
          </a:p>
        </p:txBody>
      </p:sp>
      <p:cxnSp>
        <p:nvCxnSpPr>
          <p:cNvPr id="16" name="1036 Conector recto de flecha"/>
          <p:cNvCxnSpPr/>
          <p:nvPr/>
        </p:nvCxnSpPr>
        <p:spPr>
          <a:xfrm>
            <a:off x="2645410" y="1500188"/>
            <a:ext cx="756285" cy="16865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1037 Conector recto de flecha"/>
          <p:cNvCxnSpPr/>
          <p:nvPr/>
        </p:nvCxnSpPr>
        <p:spPr>
          <a:xfrm flipH="1" flipV="1">
            <a:off x="4633595" y="4039553"/>
            <a:ext cx="1673860" cy="19475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9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16 Imagen" descr="C:\Users\User\Pictures\CRUCERO INTERNACIONAL\NAVEGANDO\BOSTON-CADIZ\172CANONII\IMG_198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5" b="92308" l="9956" r="89981">
                        <a14:foregroundMark x1="34432" y1="84277" x2="34432" y2="84277"/>
                        <a14:foregroundMark x1="34813" y1="80896" x2="34813" y2="80896"/>
                        <a14:foregroundMark x1="35130" y1="78952" x2="35130" y2="78952"/>
                        <a14:foregroundMark x1="34432" y1="83347" x2="34432" y2="83347"/>
                        <a14:foregroundMark x1="34052" y1="85714" x2="34052" y2="85714"/>
                        <a14:foregroundMark x1="35510" y1="77515" x2="35510" y2="77515"/>
                        <a14:foregroundMark x1="45656" y1="78952" x2="45656" y2="78952"/>
                        <a14:foregroundMark x1="44198" y1="75824" x2="44198" y2="75824"/>
                        <a14:foregroundMark x1="48383" y1="81403" x2="48383" y2="81403"/>
                        <a14:foregroundMark x1="45466" y1="80642" x2="45466" y2="80642"/>
                        <a14:foregroundMark x1="32784" y1="84784" x2="32784" y2="84784"/>
                        <a14:foregroundMark x1="43817" y1="80220" x2="43817" y2="80220"/>
                        <a14:foregroundMark x1="35764" y1="79374" x2="35764" y2="79374"/>
                        <a14:foregroundMark x1="34179" y1="78529" x2="34179" y2="78529"/>
                        <a14:foregroundMark x1="33164" y1="83516" x2="33164" y2="83516"/>
                        <a14:foregroundMark x1="29803" y1="80389" x2="29803" y2="80389"/>
                        <a14:foregroundMark x1="27774" y1="80389" x2="27774" y2="80389"/>
                        <a14:foregroundMark x1="25808" y1="80981" x2="25808" y2="80981"/>
                        <a14:foregroundMark x1="24857" y1="84954" x2="24857" y2="84954"/>
                        <a14:foregroundMark x1="26886" y1="84700" x2="26886" y2="84700"/>
                        <a14:foregroundMark x1="24857" y1="67371" x2="24857" y2="67371"/>
                        <a14:foregroundMark x1="25999" y1="67540" x2="25999" y2="67540"/>
                        <a14:foregroundMark x1="22321" y1="67371" x2="22321" y2="67371"/>
                        <a14:foregroundMark x1="29803" y1="64243" x2="29803" y2="64243"/>
                        <a14:foregroundMark x1="33608" y1="66103" x2="33608" y2="66103"/>
                        <a14:foregroundMark x1="31896" y1="70076" x2="31896" y2="70076"/>
                        <a14:foregroundMark x1="39949" y1="73964" x2="39949" y2="73964"/>
                        <a14:foregroundMark x1="37476" y1="34235" x2="37476" y2="34235"/>
                        <a14:foregroundMark x1="37286" y1="35757" x2="37286" y2="35757"/>
                        <a14:backgroundMark x1="14331" y1="73711" x2="14331" y2="73711"/>
                        <a14:backgroundMark x1="20101" y1="79205" x2="20101" y2="79205"/>
                        <a14:backgroundMark x1="16677" y1="81150" x2="16677" y2="80473"/>
                        <a14:backgroundMark x1="16867" y1="73711" x2="16867" y2="72950"/>
                        <a14:backgroundMark x1="16867" y1="72950" x2="16867" y2="71767"/>
                        <a14:backgroundMark x1="17185" y1="70752" x2="17185" y2="70752"/>
                        <a14:backgroundMark x1="17375" y1="72697" x2="17375" y2="72697"/>
                        <a14:backgroundMark x1="17565" y1="79713" x2="18453" y2="79713"/>
                        <a14:backgroundMark x1="19721" y1="72950" x2="19721" y2="72189"/>
                        <a14:backgroundMark x1="20672" y1="71767" x2="20672" y2="71767"/>
                        <a14:backgroundMark x1="20862" y1="73457" x2="20862" y2="73457"/>
                        <a14:backgroundMark x1="21750" y1="74894" x2="21750" y2="74894"/>
                        <a14:backgroundMark x1="21940" y1="71513" x2="21940" y2="71513"/>
                        <a14:backgroundMark x1="25935" y1="74387" x2="25935" y2="74387"/>
                        <a14:backgroundMark x1="28979" y1="78783" x2="28979" y2="78783"/>
                        <a14:backgroundMark x1="30057" y1="71513" x2="30057" y2="71513"/>
                        <a14:backgroundMark x1="30247" y1="67371" x2="30247" y2="67371"/>
                        <a14:backgroundMark x1="27013" y1="79459" x2="27013" y2="79459"/>
                        <a14:backgroundMark x1="24984" y1="78022" x2="24984" y2="78022"/>
                        <a14:backgroundMark x1="24984" y1="78022" x2="24984" y2="78022"/>
                        <a14:backgroundMark x1="29360" y1="77092" x2="30057" y2="77092"/>
                        <a14:backgroundMark x1="31706" y1="74387" x2="31706" y2="74387"/>
                        <a14:backgroundMark x1="31896" y1="73457" x2="32403" y2="72020"/>
                        <a14:backgroundMark x1="34813" y1="65680" x2="34813" y2="65680"/>
                        <a14:backgroundMark x1="32594" y1="64497" x2="32594" y2="64497"/>
                        <a14:backgroundMark x1="32403" y1="64497" x2="32403" y2="64497"/>
                        <a14:backgroundMark x1="32086" y1="63567" x2="32086" y2="63567"/>
                        <a14:backgroundMark x1="31008" y1="63567" x2="31008" y2="63567"/>
                        <a14:backgroundMark x1="40393" y1="70752" x2="40393" y2="70752"/>
                        <a14:backgroundMark x1="41154" y1="65934" x2="41154" y2="65934"/>
                        <a14:backgroundMark x1="48890" y1="69062" x2="48890" y2="69062"/>
                        <a14:backgroundMark x1="50159" y1="66441" x2="50159" y2="66441"/>
                        <a14:backgroundMark x1="48573" y1="51479" x2="48573" y2="51479"/>
                        <a14:backgroundMark x1="28979" y1="82333" x2="28979" y2="82333"/>
                        <a14:backgroundMark x1="27013" y1="82587" x2="27013" y2="82587"/>
                        <a14:backgroundMark x1="29360" y1="85038" x2="29360" y2="85038"/>
                        <a14:backgroundMark x1="30818" y1="80896" x2="30818" y2="80896"/>
                        <a14:backgroundMark x1="31008" y1="78529" x2="31008" y2="78529"/>
                        <a14:backgroundMark x1="31325" y1="76839" x2="31325" y2="76839"/>
                        <a14:backgroundMark x1="31325" y1="76839" x2="31325" y2="76839"/>
                        <a14:backgroundMark x1="31706" y1="77768" x2="31706" y2="77768"/>
                        <a14:backgroundMark x1="31706" y1="81910" x2="31706" y2="81910"/>
                        <a14:backgroundMark x1="25745" y1="82587" x2="25745" y2="82587"/>
                        <a14:backgroundMark x1="25555" y1="79459" x2="25555" y2="78783"/>
                        <a14:backgroundMark x1="24984" y1="78783" x2="24984" y2="78783"/>
                        <a14:backgroundMark x1="23716" y1="78529" x2="23716" y2="78529"/>
                        <a14:backgroundMark x1="23716" y1="81657" x2="23716" y2="81657"/>
                        <a14:backgroundMark x1="39696" y1="79966" x2="39696" y2="79966"/>
                        <a14:backgroundMark x1="38744" y1="76585" x2="38744" y2="76585"/>
                        <a14:backgroundMark x1="38427" y1="76585" x2="38427" y2="76585"/>
                        <a14:backgroundMark x1="38427" y1="79459" x2="38427" y2="79459"/>
                        <a14:backgroundMark x1="40013" y1="76078" x2="40013" y2="76078"/>
                        <a14:backgroundMark x1="33545" y1="68132" x2="33545" y2="68132"/>
                        <a14:backgroundMark x1="39125" y1="73711" x2="39125" y2="73711"/>
                        <a14:backgroundMark x1="41661" y1="76331" x2="41661" y2="76331"/>
                        <a14:backgroundMark x1="42232" y1="77515" x2="42232" y2="77515"/>
                        <a14:backgroundMark x1="38744" y1="72020" x2="38744" y2="72020"/>
                        <a14:backgroundMark x1="38237" y1="74641" x2="38237" y2="74641"/>
                        <a14:backgroundMark x1="57070" y1="75571" x2="57070" y2="75571"/>
                        <a14:backgroundMark x1="33481" y1="39138" x2="33481" y2="39138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2557" r="48007" b="12319"/>
          <a:stretch/>
        </p:blipFill>
        <p:spPr bwMode="auto">
          <a:xfrm>
            <a:off x="3782526" y="1949299"/>
            <a:ext cx="1892300" cy="40322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032 Rectángulo redondeado"/>
          <p:cNvSpPr/>
          <p:nvPr/>
        </p:nvSpPr>
        <p:spPr>
          <a:xfrm>
            <a:off x="2181056" y="838684"/>
            <a:ext cx="2238375" cy="803910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Calibri"/>
                <a:cs typeface="Times New Roman"/>
              </a:rPr>
              <a:t>GUARDIAMARINAS EN INSTRUCCIÓN: TENIDA DEL DIARIO</a:t>
            </a:r>
          </a:p>
        </p:txBody>
      </p:sp>
      <p:cxnSp>
        <p:nvCxnSpPr>
          <p:cNvPr id="19" name="1038 Conector recto de flecha"/>
          <p:cNvCxnSpPr/>
          <p:nvPr/>
        </p:nvCxnSpPr>
        <p:spPr>
          <a:xfrm>
            <a:off x="3300243" y="2486509"/>
            <a:ext cx="1936433" cy="4362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1039 Conector recto de flecha"/>
          <p:cNvCxnSpPr/>
          <p:nvPr/>
        </p:nvCxnSpPr>
        <p:spPr>
          <a:xfrm>
            <a:off x="2534543" y="3426618"/>
            <a:ext cx="2361138" cy="5337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1040 Conector recto de flecha"/>
          <p:cNvCxnSpPr/>
          <p:nvPr/>
        </p:nvCxnSpPr>
        <p:spPr>
          <a:xfrm>
            <a:off x="2125777" y="4548692"/>
            <a:ext cx="2296194" cy="10194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1041 Conector recto de flecha"/>
          <p:cNvCxnSpPr/>
          <p:nvPr/>
        </p:nvCxnSpPr>
        <p:spPr>
          <a:xfrm flipH="1">
            <a:off x="5069037" y="3566009"/>
            <a:ext cx="1752192" cy="8718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1042 Conector recto de flecha"/>
          <p:cNvCxnSpPr/>
          <p:nvPr/>
        </p:nvCxnSpPr>
        <p:spPr>
          <a:xfrm flipH="1">
            <a:off x="5237312" y="4548692"/>
            <a:ext cx="1151869" cy="10823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alt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3681" y="2111843"/>
            <a:ext cx="322062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CAMISETA BLANCA/AZUL GUAYAS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 CHOMPA DE LANA PARA 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CLIMAS FR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OS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endParaRPr kumimoji="0" lang="es-EC" altLang="es-EC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6821229" y="3426618"/>
            <a:ext cx="1984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BERMUDA DUNGARI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23681" y="3273623"/>
            <a:ext cx="2210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ARN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 DE SEGURIDAD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6389182" y="4148584"/>
            <a:ext cx="316835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35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ZAPATOS VENUS BLANCOS/NEGROS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5063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323681" y="4149247"/>
            <a:ext cx="180209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300788" algn="l"/>
                <a:tab pos="6931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0788" algn="l"/>
                <a:tab pos="6931025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MEDIAS GUAYAS/ 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0788" algn="l"/>
                <a:tab pos="6931025" algn="l"/>
              </a:tabLst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NEGROS/POLINES</a:t>
            </a:r>
            <a:endParaRPr kumimoji="0" lang="es-EC" altLang="es-EC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0788" algn="l"/>
                <a:tab pos="6931025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049 Rectángulo redondeado"/>
          <p:cNvSpPr/>
          <p:nvPr/>
        </p:nvSpPr>
        <p:spPr>
          <a:xfrm>
            <a:off x="2358707" y="234719"/>
            <a:ext cx="2238375" cy="1080135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100" dirty="0" smtClean="0">
                <a:effectLst/>
                <a:ea typeface="Calibri"/>
                <a:cs typeface="Times New Roman"/>
              </a:rPr>
              <a:t> </a:t>
            </a:r>
            <a:r>
              <a:rPr lang="es-EC" sz="1100" dirty="0">
                <a:effectLst/>
                <a:ea typeface="Calibri"/>
                <a:cs typeface="Times New Roman"/>
              </a:rPr>
              <a:t>VESTIMENTA PARA GUARDIA O DIARIO PARA EL PERSONAL DE CUBIERTA EN CLIMAS FRÍOS</a:t>
            </a:r>
          </a:p>
        </p:txBody>
      </p:sp>
      <p:pic>
        <p:nvPicPr>
          <p:cNvPr id="14" name="13 Imagen" descr="C:\Users\User\Pictures\CRUCERO INTERNACIONAL\NAVEGANDO\REGATA TALL SHIPS RACES 2012\DSC0132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33551" r="45808" b="10542"/>
          <a:stretch/>
        </p:blipFill>
        <p:spPr bwMode="auto">
          <a:xfrm>
            <a:off x="5029517" y="1362479"/>
            <a:ext cx="2191385" cy="532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1051 Conector recto de flecha"/>
          <p:cNvCxnSpPr/>
          <p:nvPr/>
        </p:nvCxnSpPr>
        <p:spPr>
          <a:xfrm>
            <a:off x="2753410" y="4159654"/>
            <a:ext cx="3597542" cy="787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1052 Conector recto de flecha"/>
          <p:cNvCxnSpPr/>
          <p:nvPr/>
        </p:nvCxnSpPr>
        <p:spPr>
          <a:xfrm>
            <a:off x="1941136" y="2283229"/>
            <a:ext cx="441870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1053 Conector recto de flecha"/>
          <p:cNvCxnSpPr/>
          <p:nvPr/>
        </p:nvCxnSpPr>
        <p:spPr>
          <a:xfrm>
            <a:off x="2081462" y="3007130"/>
            <a:ext cx="4599055" cy="855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1054 Conector recto de flecha"/>
          <p:cNvCxnSpPr/>
          <p:nvPr/>
        </p:nvCxnSpPr>
        <p:spPr>
          <a:xfrm flipV="1">
            <a:off x="2525756" y="3007130"/>
            <a:ext cx="3098121" cy="4355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1055 Conector recto de flecha"/>
          <p:cNvCxnSpPr/>
          <p:nvPr/>
        </p:nvCxnSpPr>
        <p:spPr>
          <a:xfrm>
            <a:off x="2081462" y="4797152"/>
            <a:ext cx="3877695" cy="11436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1056 Conector recto de flecha"/>
          <p:cNvCxnSpPr/>
          <p:nvPr/>
        </p:nvCxnSpPr>
        <p:spPr>
          <a:xfrm>
            <a:off x="2081462" y="5919499"/>
            <a:ext cx="4445385" cy="92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36512" y="1775397"/>
            <a:ext cx="19046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altLang="es-EC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PASAMONTAÑAS</a:t>
            </a:r>
            <a:endParaRPr kumimoji="0" lang="es-EC" altLang="es-EC" sz="105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alt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2907077"/>
            <a:ext cx="252575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GUANTES DE LANA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CHALECO SALVAVIDAS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36512" y="3862474"/>
            <a:ext cx="27168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OBEROL NARANJA/AZUL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33493" y="4634634"/>
            <a:ext cx="1947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MEDIAS DE LANA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altLang="es-EC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6512" y="5504001"/>
            <a:ext cx="21419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556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tabLst/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ZAPATOS VENUS </a:t>
            </a:r>
          </a:p>
          <a:p>
            <a:pPr eaLnBrk="0" hangingPunct="0">
              <a:tabLst/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BLANCOS/NEGROS</a:t>
            </a:r>
          </a:p>
          <a:p>
            <a:pPr eaLnBrk="0" hangingPunct="0">
              <a:tabLst/>
            </a:pPr>
            <a:r>
              <a:rPr lang="es-EC" altLang="es-EC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539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 descr="C:\Users\User\Pictures\CRUCERO INTERNACIONAL\NAVEGANDO\BOSTON-CADIZ\CRUCERO1\05-07-2012 Zarpe de Boston\IMG_54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8" t="25670" r="12430"/>
          <a:stretch/>
        </p:blipFill>
        <p:spPr bwMode="auto">
          <a:xfrm>
            <a:off x="827584" y="2110444"/>
            <a:ext cx="3083803" cy="32627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C:\Users\User\Pictures\CRUCERO INTERNACIONAL\NAVEGANDO\BOSTON-CADIZ\CRUCERO1\05-07-2012 Zarpe de Boston\IMG_54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 t="33608" r="27957" b="55587"/>
          <a:stretch/>
        </p:blipFill>
        <p:spPr bwMode="auto">
          <a:xfrm>
            <a:off x="5220072" y="2059345"/>
            <a:ext cx="2479417" cy="3313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49 Rectángulo redondeado"/>
          <p:cNvSpPr/>
          <p:nvPr/>
        </p:nvSpPr>
        <p:spPr>
          <a:xfrm>
            <a:off x="1979712" y="234719"/>
            <a:ext cx="4157509" cy="1080135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VESTIMENTA PARA 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GUARDIAMARINAS MUJERES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54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05306" y="116632"/>
            <a:ext cx="4538702" cy="918765"/>
            <a:chOff x="1265594" y="3143706"/>
            <a:chExt cx="4538702" cy="918765"/>
          </a:xfrm>
          <a:scene3d>
            <a:camera prst="orthographicFront"/>
            <a:lightRig rig="chilly" dir="t"/>
          </a:scene3d>
        </p:grpSpPr>
        <p:sp>
          <p:nvSpPr>
            <p:cNvPr id="7" name="6 Rectángulo redondeado"/>
            <p:cNvSpPr/>
            <p:nvPr/>
          </p:nvSpPr>
          <p:spPr>
            <a:xfrm>
              <a:off x="1265594" y="3143706"/>
              <a:ext cx="4538702" cy="918765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1310452" y="3188564"/>
              <a:ext cx="4448986" cy="82904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50" endPos="85000" dir="5400000" sy="-100000" algn="bl" rotWithShape="0"/>
                  </a:effectLst>
                </a:rPr>
                <a:t>CINTURONES (ARNÉS)</a:t>
              </a:r>
              <a:endParaRPr lang="es-EC" sz="2400" b="1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endParaRPr>
            </a:p>
          </p:txBody>
        </p:sp>
      </p:grpSp>
      <p:pic>
        <p:nvPicPr>
          <p:cNvPr id="5121" name="Picture 1" descr="C:\Users\User\Pictures\CRUCERO INTERNACIONAL\NAVEGANDO\BOSTON-CADIZ\172CANONII\IMG_19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32220"/>
          <a:stretch/>
        </p:blipFill>
        <p:spPr bwMode="auto">
          <a:xfrm>
            <a:off x="412371" y="1196752"/>
            <a:ext cx="2580424" cy="395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38" r="89907">
                        <a14:foregroundMark x1="23758" y1="41285" x2="23758" y2="41285"/>
                        <a14:foregroundMark x1="73913" y1="39869" x2="73913" y2="39869"/>
                        <a14:foregroundMark x1="83075" y1="48802" x2="83075" y2="48802"/>
                        <a14:foregroundMark x1="44255" y1="77342" x2="44255" y2="77342"/>
                        <a14:foregroundMark x1="54348" y1="76906" x2="54348" y2="76906"/>
                        <a14:foregroundMark x1="60870" y1="90632" x2="60870" y2="90632"/>
                        <a14:foregroundMark x1="74224" y1="90632" x2="74224" y2="90632"/>
                        <a14:foregroundMark x1="83075" y1="79194" x2="83075" y2="79194"/>
                        <a14:foregroundMark x1="36491" y1="91939" x2="36491" y2="91939"/>
                        <a14:foregroundMark x1="30590" y1="92157" x2="30590" y2="92157"/>
                        <a14:foregroundMark x1="15994" y1="79412" x2="15994" y2="79412"/>
                        <a14:foregroundMark x1="32609" y1="58388" x2="32609" y2="58388"/>
                        <a14:foregroundMark x1="58385" y1="26144" x2="58385" y2="26144"/>
                        <a14:backgroundMark x1="48602" y1="2614" x2="48602" y2="2614"/>
                        <a14:backgroundMark x1="39441" y1="14270" x2="39441" y2="14270"/>
                        <a14:backgroundMark x1="36491" y1="13617" x2="36491" y2="13617"/>
                        <a14:backgroundMark x1="39130" y1="12200" x2="39130" y2="12200"/>
                        <a14:backgroundMark x1="62888" y1="12527" x2="62888" y2="12527"/>
                        <a14:backgroundMark x1="61180" y1="12963" x2="61180" y2="12963"/>
                        <a14:backgroundMark x1="59938" y1="13399" x2="59938" y2="14270"/>
                        <a14:backgroundMark x1="59938" y1="15904" x2="59938" y2="15904"/>
                        <a14:backgroundMark x1="67081" y1="47168" x2="67081" y2="47168"/>
                        <a14:backgroundMark x1="67702" y1="47168" x2="67702" y2="47168"/>
                        <a14:backgroundMark x1="69720" y1="50436" x2="69720" y2="50436"/>
                        <a14:backgroundMark x1="70963" y1="51307" x2="70963" y2="51307"/>
                        <a14:backgroundMark x1="55435" y1="57516" x2="55435" y2="57516"/>
                        <a14:backgroundMark x1="51553" y1="60240" x2="51553" y2="60240"/>
                        <a14:backgroundMark x1="49224" y1="60675" x2="49224" y2="60675"/>
                        <a14:backgroundMark x1="49224" y1="60675" x2="49224" y2="60675"/>
                        <a14:backgroundMark x1="46273" y1="60675" x2="45342" y2="60675"/>
                        <a14:backgroundMark x1="45342" y1="60675" x2="45342" y2="60675"/>
                        <a14:backgroundMark x1="48292" y1="59259" x2="48292" y2="59259"/>
                        <a14:backgroundMark x1="49845" y1="54684" x2="49845" y2="54684"/>
                        <a14:backgroundMark x1="45031" y1="58824" x2="45031" y2="58824"/>
                        <a14:backgroundMark x1="50776" y1="60893" x2="50776" y2="60893"/>
                        <a14:backgroundMark x1="54814" y1="63617" x2="54814" y2="63617"/>
                        <a14:backgroundMark x1="56677" y1="61547" x2="56677" y2="61547"/>
                        <a14:backgroundMark x1="49534" y1="77124" x2="49534" y2="77124"/>
                        <a14:backgroundMark x1="49534" y1="77124" x2="49534" y2="77124"/>
                        <a14:backgroundMark x1="49534" y1="80828" x2="49534" y2="80828"/>
                        <a14:backgroundMark x1="48913" y1="83769" x2="48913" y2="84641"/>
                        <a14:backgroundMark x1="39752" y1="83551" x2="39752" y2="83551"/>
                        <a14:backgroundMark x1="39752" y1="83551" x2="39752" y2="83551"/>
                        <a14:backgroundMark x1="29969" y1="83551" x2="28106" y2="83551"/>
                        <a14:backgroundMark x1="22516" y1="81699" x2="22516" y2="81699"/>
                        <a14:backgroundMark x1="24534" y1="80065" x2="24534" y2="80065"/>
                        <a14:backgroundMark x1="26398" y1="80065" x2="26398" y2="80065"/>
                        <a14:backgroundMark x1="27019" y1="80065" x2="27329" y2="82353"/>
                        <a14:backgroundMark x1="69720" y1="81046" x2="69720" y2="81046"/>
                        <a14:backgroundMark x1="70031" y1="81481" x2="70031" y2="81481"/>
                        <a14:backgroundMark x1="71739" y1="82571" x2="71739" y2="82571"/>
                        <a14:backgroundMark x1="73913" y1="82135" x2="73913" y2="82135"/>
                        <a14:backgroundMark x1="74224" y1="80501" x2="74224" y2="80501"/>
                        <a14:backgroundMark x1="74224" y1="76688" x2="74224" y2="76688"/>
                        <a14:backgroundMark x1="74224" y1="76688" x2="74224" y2="76688"/>
                        <a14:backgroundMark x1="70963" y1="78214" x2="68168" y2="80283"/>
                        <a14:backgroundMark x1="65839" y1="81699" x2="65217" y2="82789"/>
                        <a14:backgroundMark x1="27795" y1="52179" x2="27795" y2="52179"/>
                        <a14:backgroundMark x1="27795" y1="51743" x2="29037" y2="50654"/>
                        <a14:backgroundMark x1="30280" y1="48584" x2="31677" y2="46950"/>
                        <a14:backgroundMark x1="33540" y1="44227" x2="33540" y2="44227"/>
                        <a14:backgroundMark x1="38199" y1="33769" x2="38199" y2="33769"/>
                        <a14:backgroundMark x1="47205" y1="28214" x2="47205" y2="28214"/>
                        <a14:backgroundMark x1="49224" y1="27778" x2="49224" y2="27778"/>
                        <a14:backgroundMark x1="66460" y1="40523" x2="66460" y2="40523"/>
                        <a14:backgroundMark x1="66460" y1="40523" x2="66460" y2="40523"/>
                        <a14:backgroundMark x1="65839" y1="45861" x2="66149" y2="46732"/>
                        <a14:backgroundMark x1="73292" y1="55664" x2="73292" y2="55664"/>
                        <a14:backgroundMark x1="54348" y1="1961" x2="54348" y2="1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49135"/>
            <a:ext cx="2736304" cy="39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6843"/>
            <a:ext cx="5040560" cy="48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INTRODUCCIÓN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11560" y="1567715"/>
            <a:ext cx="244827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SEGURIDAD</a:t>
            </a:r>
            <a:endParaRPr lang="es-EC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4932040" y="2479702"/>
            <a:ext cx="244827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CONCIENCIA</a:t>
            </a:r>
            <a:endParaRPr lang="es-EC" dirty="0"/>
          </a:p>
        </p:txBody>
      </p:sp>
      <p:cxnSp>
        <p:nvCxnSpPr>
          <p:cNvPr id="16" name="15 Conector angular"/>
          <p:cNvCxnSpPr>
            <a:stCxn id="13" idx="3"/>
            <a:endCxn id="14" idx="0"/>
          </p:cNvCxnSpPr>
          <p:nvPr/>
        </p:nvCxnSpPr>
        <p:spPr>
          <a:xfrm>
            <a:off x="3059832" y="1855747"/>
            <a:ext cx="3096344" cy="62395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3779912" y="188052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DESARROLLAR</a:t>
            </a:r>
            <a:endParaRPr lang="es-EC" sz="1400" dirty="0"/>
          </a:p>
        </p:txBody>
      </p:sp>
      <p:pic>
        <p:nvPicPr>
          <p:cNvPr id="1026" name="Picture 2" descr="C:\Users\User\Pictures\I CRUCERO NACIONAL\Encalada\P1040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891946"/>
            <a:ext cx="2520281" cy="1416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 redondeado"/>
          <p:cNvSpPr/>
          <p:nvPr/>
        </p:nvSpPr>
        <p:spPr>
          <a:xfrm>
            <a:off x="2403376" y="3573016"/>
            <a:ext cx="260067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CONDICION DE EQUIPOS</a:t>
            </a:r>
            <a:endParaRPr lang="es-EC" dirty="0"/>
          </a:p>
        </p:txBody>
      </p:sp>
      <p:cxnSp>
        <p:nvCxnSpPr>
          <p:cNvPr id="23" name="22 Conector angular"/>
          <p:cNvCxnSpPr>
            <a:stCxn id="14" idx="2"/>
            <a:endCxn id="22" idx="3"/>
          </p:cNvCxnSpPr>
          <p:nvPr/>
        </p:nvCxnSpPr>
        <p:spPr>
          <a:xfrm rot="5400000">
            <a:off x="5195473" y="2864341"/>
            <a:ext cx="769278" cy="115212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6156177" y="343784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EVALUAR</a:t>
            </a:r>
            <a:endParaRPr lang="es-EC" sz="14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539552" y="5085184"/>
            <a:ext cx="260067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SEGURIDAD Y RIESGOS</a:t>
            </a:r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5076056" y="5373216"/>
            <a:ext cx="260067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MANUAL DE NORMAS DE SEGURIDAD</a:t>
            </a:r>
            <a:endParaRPr lang="es-EC" dirty="0"/>
          </a:p>
        </p:txBody>
      </p:sp>
      <p:cxnSp>
        <p:nvCxnSpPr>
          <p:cNvPr id="20" name="19 Conector angular"/>
          <p:cNvCxnSpPr>
            <a:stCxn id="22" idx="1"/>
            <a:endCxn id="17" idx="0"/>
          </p:cNvCxnSpPr>
          <p:nvPr/>
        </p:nvCxnSpPr>
        <p:spPr>
          <a:xfrm rot="10800000" flipV="1">
            <a:off x="1839888" y="3825044"/>
            <a:ext cx="563488" cy="126014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20 Conector angular"/>
          <p:cNvCxnSpPr>
            <a:stCxn id="17" idx="3"/>
            <a:endCxn id="19" idx="1"/>
          </p:cNvCxnSpPr>
          <p:nvPr/>
        </p:nvCxnSpPr>
        <p:spPr>
          <a:xfrm>
            <a:off x="3140224" y="5337212"/>
            <a:ext cx="1935832" cy="2880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8" name="Picture 2" descr="C:\Users\User\Pictures\CRUCERO INTERNACIONAL\NAVEGANDO\REGATA TALL SHIPS RACES 2012\IMG_2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" y="2492896"/>
            <a:ext cx="1735749" cy="2314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22" grpId="0" animBg="1"/>
      <p:bldP spid="26" grpId="0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CONCLUSIONES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067944" y="1124744"/>
            <a:ext cx="4572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/>
            <a:r>
              <a:rPr lang="es-EC" dirty="0" smtClean="0"/>
              <a:t>La inspección de </a:t>
            </a:r>
            <a:r>
              <a:rPr lang="es-EC" dirty="0"/>
              <a:t>los tipos de maniobras y los equipos de seguridad que utiliza el personal de maniobras abordo facilitó comprobar el grado de seguridad que posee el personal cuando realiza los trabajos por alto.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3106128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/>
            <a:r>
              <a:rPr lang="es-EC" dirty="0" smtClean="0"/>
              <a:t>La determinación de  </a:t>
            </a:r>
            <a:r>
              <a:rPr lang="es-EC" dirty="0"/>
              <a:t>los riesgos laborales a los que se expone el personal a bordo de la unidad facilitó la constante mejora de las áreas de trabajo.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86276" y="4797152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/>
            <a:r>
              <a:rPr lang="es-EC" dirty="0" smtClean="0"/>
              <a:t>La propuesta de </a:t>
            </a:r>
            <a:r>
              <a:rPr lang="es-EC" dirty="0"/>
              <a:t>un Manual de Normas de Seguridad </a:t>
            </a:r>
            <a:r>
              <a:rPr lang="es-EC" dirty="0" smtClean="0"/>
              <a:t> </a:t>
            </a:r>
            <a:r>
              <a:rPr lang="es-EC" dirty="0"/>
              <a:t>permitirá la disminución del riesgo de posibles accidentes del personal a bordo en las diferentes maniobras.</a:t>
            </a:r>
          </a:p>
        </p:txBody>
      </p: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RECOMENDACIONES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643961" y="1180209"/>
            <a:ext cx="457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/>
            <a:r>
              <a:rPr lang="es-EC" dirty="0"/>
              <a:t>Realizar conferencias sobre la seguridad del personal a bordo y su entorno laboral.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536" y="2276872"/>
            <a:ext cx="4572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/>
            <a:r>
              <a:rPr lang="es-EC" dirty="0"/>
              <a:t>Verificar los riesgos que poseen las maniobras que se realizan en el BESGUA para concientizar al personal a bordo del riesgo de su labor.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635896" y="3717032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/>
            <a:r>
              <a:rPr lang="es-EC" dirty="0"/>
              <a:t>Se debe tomar en cuenta siempre antes de realizar cualquier maniobra que la seguridad del personal es mucho más importante que la del material.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8103" y="5301208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EC" dirty="0"/>
              <a:t>Los cambios realizados serán propuestos por cualquier jefe de estación de la unidad pero lo aprobará únicamente el segundo comandante con autorización del comandante de la unidad.</a:t>
            </a:r>
          </a:p>
        </p:txBody>
      </p: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-43503" y="-27384"/>
            <a:ext cx="92685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User\Pictures\CRUCERO INTERNACIONAL\NAVEGANDO\BOSTON-CADIZ\CRUCERO1\05-07-2012 Zarpe de Boston\IMG_5517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100000" l="9925" r="89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53" y="3415308"/>
            <a:ext cx="5169364" cy="344624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13455" y="1285194"/>
            <a:ext cx="77941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13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GRACIAS</a:t>
            </a:r>
            <a:endParaRPr lang="es-ES" sz="13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55000" endA="50" endPos="85000" dir="5400000" sy="-10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CRUCERO INTERNACIONAL\PAÍSES\AMSTERDAM - HOLANDA-PAISES BAJOS\DSC_0177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15772"/>
          <a:stretch/>
        </p:blipFill>
        <p:spPr bwMode="auto">
          <a:xfrm>
            <a:off x="0" y="8392"/>
            <a:ext cx="9143488" cy="6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Pictures\CRUCERO INTERNACIONAL\NAVEGANDO\BOSTON-CADIZ\CRUCERO1\05-07-2012 Zarpe de Boston\IMG_5518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93" l="9995" r="99040">
                        <a14:foregroundMark x1="92299" y1="47542" x2="92299" y2="47542"/>
                        <a14:foregroundMark x1="91620" y1="69452" x2="91620" y2="69452"/>
                        <a14:backgroundMark x1="61517" y1="79565" x2="61517" y2="79565"/>
                        <a14:backgroundMark x1="66456" y1="78897" x2="66456" y2="78897"/>
                        <a14:backgroundMark x1="85557" y1="79249" x2="85557" y2="79249"/>
                        <a14:backgroundMark x1="97238" y1="76194" x2="97238" y2="76194"/>
                        <a14:backgroundMark x1="94312" y1="79565" x2="94312" y2="7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4" b="10238"/>
          <a:stretch/>
        </p:blipFill>
        <p:spPr bwMode="auto">
          <a:xfrm>
            <a:off x="-900609" y="836712"/>
            <a:ext cx="10044097" cy="60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DEFINICIÓN DEL PROBLEMA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5220072" y="1160748"/>
            <a:ext cx="2736304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PERSONAL  DEL DEPARTAMENTO DE MANIOBRAS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899592" y="2380305"/>
            <a:ext cx="1944216" cy="7356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RIESGOS DEL PERSONAL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755576" y="4725144"/>
            <a:ext cx="2736304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INEXISTENCIA DE UN</a:t>
            </a:r>
          </a:p>
          <a:p>
            <a:pPr algn="ctr"/>
            <a:r>
              <a:rPr lang="es-EC" dirty="0" smtClean="0"/>
              <a:t>MANUAL DE NORMAS DE SEGURIDAD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5220072" y="3115968"/>
            <a:ext cx="2952328" cy="1249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SEGURIDAD DEL PERSONAL DE L DEPARTAMENTO DE MANIOBRAS</a:t>
            </a:r>
            <a:endParaRPr lang="es-EC" dirty="0"/>
          </a:p>
        </p:txBody>
      </p:sp>
      <p:sp>
        <p:nvSpPr>
          <p:cNvPr id="10" name="9 Rectángulo redondeado"/>
          <p:cNvSpPr/>
          <p:nvPr/>
        </p:nvSpPr>
        <p:spPr>
          <a:xfrm>
            <a:off x="5220072" y="5517232"/>
            <a:ext cx="2952328" cy="912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OPTIMIZACIÓN DE LA SEGURIDAD</a:t>
            </a:r>
            <a:endParaRPr lang="es-EC" dirty="0"/>
          </a:p>
        </p:txBody>
      </p:sp>
      <p:cxnSp>
        <p:nvCxnSpPr>
          <p:cNvPr id="16" name="15 Conector angular"/>
          <p:cNvCxnSpPr>
            <a:stCxn id="2" idx="1"/>
            <a:endCxn id="7" idx="0"/>
          </p:cNvCxnSpPr>
          <p:nvPr/>
        </p:nvCxnSpPr>
        <p:spPr>
          <a:xfrm rot="10800000" flipV="1">
            <a:off x="1871700" y="1700807"/>
            <a:ext cx="3348372" cy="679497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stCxn id="7" idx="3"/>
            <a:endCxn id="9" idx="0"/>
          </p:cNvCxnSpPr>
          <p:nvPr/>
        </p:nvCxnSpPr>
        <p:spPr>
          <a:xfrm>
            <a:off x="2843808" y="2748137"/>
            <a:ext cx="3852428" cy="367831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20 Conector angular"/>
          <p:cNvCxnSpPr>
            <a:stCxn id="9" idx="1"/>
            <a:endCxn id="8" idx="0"/>
          </p:cNvCxnSpPr>
          <p:nvPr/>
        </p:nvCxnSpPr>
        <p:spPr>
          <a:xfrm rot="10800000" flipV="1">
            <a:off x="2123728" y="3740536"/>
            <a:ext cx="3096344" cy="98460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24 Conector angular"/>
          <p:cNvCxnSpPr>
            <a:stCxn id="8" idx="3"/>
            <a:endCxn id="10" idx="0"/>
          </p:cNvCxnSpPr>
          <p:nvPr/>
        </p:nvCxnSpPr>
        <p:spPr>
          <a:xfrm>
            <a:off x="3491880" y="5265204"/>
            <a:ext cx="3204356" cy="25202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OBJETIVOS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637928" y="4941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1637928" y="2889342"/>
            <a:ext cx="5904656" cy="144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Desarrollar  una propuesta para  la disminución de  los riesgos  del personal en las maniobras de  la estación  trinquete a bordo del Buque Escuela Guayas en los cruceros de instrucción.</a:t>
            </a:r>
          </a:p>
          <a:p>
            <a:pPr algn="ctr"/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5364088" y="1460331"/>
            <a:ext cx="2952328" cy="879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PRINCIPAL</a:t>
            </a:r>
            <a:endParaRPr lang="es-EC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79512" y="332656"/>
            <a:ext cx="2952328" cy="879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SECUNDARIOS</a:t>
            </a:r>
            <a:endParaRPr lang="es-EC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2875614278"/>
              </p:ext>
            </p:extLst>
          </p:nvPr>
        </p:nvGraphicFramePr>
        <p:xfrm>
          <a:off x="233772" y="841104"/>
          <a:ext cx="8712968" cy="520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2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1183568" y="-1183568"/>
            <a:ext cx="908720" cy="3275856"/>
          </a:xfrm>
          <a:prstGeom prst="homePlate">
            <a:avLst>
              <a:gd name="adj" fmla="val 313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FUNDAMENTACIÓN </a:t>
            </a:r>
          </a:p>
          <a:p>
            <a:pPr algn="ctr"/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TEÓRICA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3712297" y="2397802"/>
            <a:ext cx="2332831" cy="2017757"/>
            <a:chOff x="0" y="1813118"/>
            <a:chExt cx="2332831" cy="2017757"/>
          </a:xfrm>
          <a:scene3d>
            <a:camera prst="orthographicFront"/>
            <a:lightRig rig="flat" dir="t"/>
          </a:scene3d>
        </p:grpSpPr>
        <p:sp>
          <p:nvSpPr>
            <p:cNvPr id="23" name="22 Hexágono"/>
            <p:cNvSpPr/>
            <p:nvPr/>
          </p:nvSpPr>
          <p:spPr>
            <a:xfrm>
              <a:off x="0" y="1813118"/>
              <a:ext cx="2332831" cy="2017757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Hexágono 4"/>
            <p:cNvSpPr/>
            <p:nvPr/>
          </p:nvSpPr>
          <p:spPr>
            <a:xfrm>
              <a:off x="386560" y="2147469"/>
              <a:ext cx="1559711" cy="13490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00" kern="1200" dirty="0" smtClean="0"/>
                <a:t>MANIOBRAS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00" kern="1200" dirty="0" smtClean="0"/>
                <a:t>DEL APAREJO</a:t>
              </a:r>
              <a:endParaRPr lang="es-EC" sz="2300" kern="1200" dirty="0"/>
            </a:p>
          </p:txBody>
        </p:sp>
      </p:grpSp>
      <p:sp>
        <p:nvSpPr>
          <p:cNvPr id="8" name="7 Hexágono"/>
          <p:cNvSpPr/>
          <p:nvPr/>
        </p:nvSpPr>
        <p:spPr>
          <a:xfrm>
            <a:off x="6617536" y="1454475"/>
            <a:ext cx="880291" cy="758294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8 Grupo"/>
          <p:cNvGrpSpPr/>
          <p:nvPr/>
        </p:nvGrpSpPr>
        <p:grpSpPr>
          <a:xfrm>
            <a:off x="5371781" y="584684"/>
            <a:ext cx="1911502" cy="1653685"/>
            <a:chOff x="1659484" y="0"/>
            <a:chExt cx="1911502" cy="1653685"/>
          </a:xfrm>
          <a:scene3d>
            <a:camera prst="orthographicFront"/>
            <a:lightRig rig="flat" dir="t"/>
          </a:scene3d>
        </p:grpSpPr>
        <p:sp>
          <p:nvSpPr>
            <p:cNvPr id="21" name="20 Hexágono"/>
            <p:cNvSpPr/>
            <p:nvPr/>
          </p:nvSpPr>
          <p:spPr>
            <a:xfrm>
              <a:off x="1659484" y="0"/>
              <a:ext cx="1911502" cy="1653685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ágono 7"/>
            <p:cNvSpPr/>
            <p:nvPr/>
          </p:nvSpPr>
          <p:spPr>
            <a:xfrm>
              <a:off x="1976262" y="274052"/>
              <a:ext cx="1277946" cy="11055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LARGAR EL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APAREJO</a:t>
              </a:r>
              <a:endParaRPr lang="es-EC" sz="1700" kern="1200" dirty="0"/>
            </a:p>
          </p:txBody>
        </p:sp>
      </p:grpSp>
      <p:sp>
        <p:nvSpPr>
          <p:cNvPr id="10" name="9 Hexágono"/>
          <p:cNvSpPr/>
          <p:nvPr/>
        </p:nvSpPr>
        <p:spPr>
          <a:xfrm>
            <a:off x="7644867" y="2872082"/>
            <a:ext cx="880291" cy="758294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10 Grupo"/>
          <p:cNvGrpSpPr/>
          <p:nvPr/>
        </p:nvGrpSpPr>
        <p:grpSpPr>
          <a:xfrm>
            <a:off x="7124994" y="1601811"/>
            <a:ext cx="1911502" cy="1653685"/>
            <a:chOff x="3412697" y="1017127"/>
            <a:chExt cx="1911502" cy="1653685"/>
          </a:xfrm>
          <a:scene3d>
            <a:camera prst="orthographicFront"/>
            <a:lightRig rig="flat" dir="t"/>
          </a:scene3d>
        </p:grpSpPr>
        <p:sp>
          <p:nvSpPr>
            <p:cNvPr id="19" name="18 Hexágono"/>
            <p:cNvSpPr/>
            <p:nvPr/>
          </p:nvSpPr>
          <p:spPr>
            <a:xfrm>
              <a:off x="3412697" y="1017127"/>
              <a:ext cx="1911502" cy="1653685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13333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20" name="Hexágono 10"/>
            <p:cNvSpPr/>
            <p:nvPr/>
          </p:nvSpPr>
          <p:spPr>
            <a:xfrm>
              <a:off x="3729475" y="1291179"/>
              <a:ext cx="1277946" cy="11055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DESCUBIERTA</a:t>
              </a:r>
              <a:endParaRPr lang="es-EC" sz="1700" kern="1200" dirty="0"/>
            </a:p>
          </p:txBody>
        </p:sp>
      </p:grpSp>
      <p:sp>
        <p:nvSpPr>
          <p:cNvPr id="12" name="11 Hexágono"/>
          <p:cNvSpPr/>
          <p:nvPr/>
        </p:nvSpPr>
        <p:spPr>
          <a:xfrm>
            <a:off x="6931012" y="4472295"/>
            <a:ext cx="880291" cy="758294"/>
          </a:xfrm>
          <a:prstGeom prst="hexagon">
            <a:avLst>
              <a:gd name="adj" fmla="val 28900"/>
              <a:gd name="vf" fmla="val 11547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12 Grupo"/>
          <p:cNvGrpSpPr/>
          <p:nvPr/>
        </p:nvGrpSpPr>
        <p:grpSpPr>
          <a:xfrm>
            <a:off x="7124994" y="3601365"/>
            <a:ext cx="1911502" cy="1653685"/>
            <a:chOff x="3412697" y="3016681"/>
            <a:chExt cx="1911502" cy="1653685"/>
          </a:xfrm>
          <a:scene3d>
            <a:camera prst="orthographicFront"/>
            <a:lightRig rig="flat" dir="t"/>
          </a:scene3d>
        </p:grpSpPr>
        <p:sp>
          <p:nvSpPr>
            <p:cNvPr id="17" name="16 Hexágono"/>
            <p:cNvSpPr/>
            <p:nvPr/>
          </p:nvSpPr>
          <p:spPr>
            <a:xfrm>
              <a:off x="3412697" y="3016681"/>
              <a:ext cx="1911502" cy="1653685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26667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</p:sp>
        <p:sp>
          <p:nvSpPr>
            <p:cNvPr id="18" name="Hexágono 13"/>
            <p:cNvSpPr/>
            <p:nvPr/>
          </p:nvSpPr>
          <p:spPr>
            <a:xfrm>
              <a:off x="3729475" y="3290733"/>
              <a:ext cx="1277946" cy="11055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CARGAR EL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APAREJO</a:t>
              </a:r>
              <a:endParaRPr lang="es-EC" sz="1700" kern="120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5371781" y="4619630"/>
            <a:ext cx="1911502" cy="1653685"/>
            <a:chOff x="1659484" y="4034946"/>
            <a:chExt cx="1911502" cy="1653685"/>
          </a:xfrm>
          <a:scene3d>
            <a:camera prst="orthographicFront"/>
            <a:lightRig rig="flat" dir="t"/>
          </a:scene3d>
        </p:grpSpPr>
        <p:sp>
          <p:nvSpPr>
            <p:cNvPr id="15" name="14 Hexágono"/>
            <p:cNvSpPr/>
            <p:nvPr/>
          </p:nvSpPr>
          <p:spPr>
            <a:xfrm>
              <a:off x="1659484" y="4034946"/>
              <a:ext cx="1911502" cy="1653685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6" name="Hexágono 15"/>
            <p:cNvSpPr/>
            <p:nvPr/>
          </p:nvSpPr>
          <p:spPr>
            <a:xfrm>
              <a:off x="1976262" y="4308998"/>
              <a:ext cx="1277946" cy="11055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AFERRAR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EL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APAREJO</a:t>
              </a:r>
              <a:endParaRPr lang="es-EC" sz="1700" kern="1200" dirty="0"/>
            </a:p>
          </p:txBody>
        </p:sp>
      </p:grpSp>
      <p:pic>
        <p:nvPicPr>
          <p:cNvPr id="2051" name="Picture 3" descr="C:\Users\User\Pictures\CRUCERO INTERNACIONAL\NAVEGANDO\BOSTON-CADIZ\CRUCERO1\06-07-2012 Primera maniobra con 2° grupo de Gamas\IMG_55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4" t="34811"/>
          <a:stretch/>
        </p:blipFill>
        <p:spPr bwMode="auto">
          <a:xfrm>
            <a:off x="138782" y="4980998"/>
            <a:ext cx="2849042" cy="178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CRUCERO INTERNACIONAL\NAVEGANDO\BOSTON-CADIZ\CRUCERO1\06-07-2012 Primera maniobra con 2° grupo de Gamas\IMG_5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0" y="2969799"/>
            <a:ext cx="2849042" cy="18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CRUCERO INTERNACIONAL\NAVEGANDO\BOSTON-CADIZ\CRUCERO1\06-07-2012 Primera maniobra con 2° grupo de Gamas\IMG_5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2" y="972721"/>
            <a:ext cx="2849042" cy="18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83568" y="2315568"/>
            <a:ext cx="2254249" cy="2254249"/>
            <a:chOff x="1920875" y="904875"/>
            <a:chExt cx="2254249" cy="2254249"/>
          </a:xfrm>
          <a:scene3d>
            <a:camera prst="orthographicFront"/>
            <a:lightRig rig="flat" dir="t"/>
          </a:scene3d>
        </p:grpSpPr>
        <p:sp>
          <p:nvSpPr>
            <p:cNvPr id="18" name="17 Elipse"/>
            <p:cNvSpPr/>
            <p:nvPr/>
          </p:nvSpPr>
          <p:spPr>
            <a:xfrm>
              <a:off x="1920875" y="904875"/>
              <a:ext cx="2254249" cy="2254249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Elipse 4"/>
            <p:cNvSpPr/>
            <p:nvPr/>
          </p:nvSpPr>
          <p:spPr>
            <a:xfrm>
              <a:off x="2251002" y="1235002"/>
              <a:ext cx="1593995" cy="15939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INCIDENTES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LA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NAVEGACION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VELA</a:t>
              </a:r>
              <a:endParaRPr lang="es-EC" sz="21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3718148" y="627780"/>
            <a:ext cx="1476000" cy="1476000"/>
            <a:chOff x="2484437" y="402"/>
            <a:chExt cx="1127124" cy="1127124"/>
          </a:xfrm>
          <a:scene3d>
            <a:camera prst="orthographicFront"/>
            <a:lightRig rig="flat" dir="t"/>
          </a:scene3d>
        </p:grpSpPr>
        <p:sp>
          <p:nvSpPr>
            <p:cNvPr id="16" name="15 Elipse"/>
            <p:cNvSpPr/>
            <p:nvPr/>
          </p:nvSpPr>
          <p:spPr>
            <a:xfrm>
              <a:off x="2484437" y="402"/>
              <a:ext cx="1127124" cy="112712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150023"/>
                <a:satOff val="-2826"/>
                <a:lumOff val="13915"/>
                <a:alphaOff val="0"/>
              </a:schemeClr>
            </a:fillRef>
            <a:effectRef idx="1">
              <a:schemeClr val="accent1">
                <a:shade val="80000"/>
                <a:alpha val="50000"/>
                <a:hueOff val="150023"/>
                <a:satOff val="-2826"/>
                <a:lumOff val="1391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Elipse 6"/>
            <p:cNvSpPr/>
            <p:nvPr/>
          </p:nvSpPr>
          <p:spPr>
            <a:xfrm>
              <a:off x="2529978" y="165465"/>
              <a:ext cx="993429" cy="7969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CHUBASCOS</a:t>
              </a:r>
              <a:endParaRPr lang="es-EC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852256" y="4569817"/>
            <a:ext cx="1476000" cy="1476000"/>
            <a:chOff x="1016402" y="1468437"/>
            <a:chExt cx="1127124" cy="1127124"/>
          </a:xfrm>
          <a:scene3d>
            <a:camera prst="orthographicFront"/>
            <a:lightRig rig="flat" dir="t"/>
          </a:scene3d>
        </p:grpSpPr>
        <p:sp>
          <p:nvSpPr>
            <p:cNvPr id="10" name="9 Elipse"/>
            <p:cNvSpPr/>
            <p:nvPr/>
          </p:nvSpPr>
          <p:spPr>
            <a:xfrm>
              <a:off x="1016402" y="1468437"/>
              <a:ext cx="1127124" cy="112712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alpha val="50000"/>
                <a:hueOff val="150023"/>
                <a:satOff val="-2826"/>
                <a:lumOff val="13915"/>
                <a:alphaOff val="0"/>
              </a:schemeClr>
            </a:fillRef>
            <a:effectRef idx="1">
              <a:schemeClr val="accent1">
                <a:shade val="80000"/>
                <a:alpha val="50000"/>
                <a:hueOff val="150023"/>
                <a:satOff val="-2826"/>
                <a:lumOff val="1391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Elipse 12"/>
            <p:cNvSpPr/>
            <p:nvPr/>
          </p:nvSpPr>
          <p:spPr>
            <a:xfrm>
              <a:off x="1181465" y="1633500"/>
              <a:ext cx="796998" cy="7969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TROMBAS</a:t>
              </a:r>
              <a:endParaRPr lang="es-EC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" name="19 Imagen" descr="http://imageshack.us/a/img255/8033/cortina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" b="11737"/>
          <a:stretch/>
        </p:blipFill>
        <p:spPr bwMode="auto">
          <a:xfrm>
            <a:off x="5580112" y="414840"/>
            <a:ext cx="2725124" cy="1688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blu.stb.s-msn.com/i/AB/388181C14FE35DBFBF43BA7C5A342_h498_w598_m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76" y="4379368"/>
            <a:ext cx="2371460" cy="18568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I CRUCERO NACIONAL\GALÁPAGOS\SAN CRISTÓBAL\IMG_042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18351" r="671" b="10097"/>
          <a:stretch/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13AE-AB59-418F-8519-6754D1AD28F2}" type="slidenum">
              <a:rPr lang="es-EC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fld>
            <a:endParaRPr lang="es-EC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076280" y="4149304"/>
            <a:ext cx="2016000" cy="2016000"/>
            <a:chOff x="2844800" y="1828799"/>
            <a:chExt cx="2235200" cy="2235200"/>
          </a:xfrm>
        </p:grpSpPr>
        <p:sp>
          <p:nvSpPr>
            <p:cNvPr id="14" name="13 Forma"/>
            <p:cNvSpPr/>
            <p:nvPr/>
          </p:nvSpPr>
          <p:spPr>
            <a:xfrm>
              <a:off x="2844800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orma 4"/>
            <p:cNvSpPr/>
            <p:nvPr/>
          </p:nvSpPr>
          <p:spPr>
            <a:xfrm>
              <a:off x="3294175" y="2352384"/>
              <a:ext cx="1336450" cy="1148939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TIPOS</a:t>
              </a:r>
              <a:endParaRPr lang="es-EC" sz="1400" kern="12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522129" y="4149304"/>
            <a:ext cx="1728000" cy="1728000"/>
            <a:chOff x="1544320" y="1300480"/>
            <a:chExt cx="1625600" cy="1625600"/>
          </a:xfrm>
        </p:grpSpPr>
        <p:sp>
          <p:nvSpPr>
            <p:cNvPr id="12" name="11 Forma"/>
            <p:cNvSpPr/>
            <p:nvPr/>
          </p:nvSpPr>
          <p:spPr>
            <a:xfrm>
              <a:off x="1544320" y="1300480"/>
              <a:ext cx="1625600" cy="1625600"/>
            </a:xfrm>
            <a:prstGeom prst="gear6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orma 6"/>
            <p:cNvSpPr/>
            <p:nvPr/>
          </p:nvSpPr>
          <p:spPr>
            <a:xfrm>
              <a:off x="1953570" y="1712203"/>
              <a:ext cx="807100" cy="80215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RIESGO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LABORAL</a:t>
              </a:r>
              <a:endParaRPr lang="es-EC" sz="1400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 rot="21449770">
            <a:off x="2689435" y="2500346"/>
            <a:ext cx="1872000" cy="1872000"/>
            <a:chOff x="2454821" y="178981"/>
            <a:chExt cx="1592756" cy="1592756"/>
          </a:xfrm>
        </p:grpSpPr>
        <p:sp>
          <p:nvSpPr>
            <p:cNvPr id="10" name="9 Forma"/>
            <p:cNvSpPr/>
            <p:nvPr/>
          </p:nvSpPr>
          <p:spPr>
            <a:xfrm rot="20700000">
              <a:off x="2454821" y="178981"/>
              <a:ext cx="1592756" cy="1592756"/>
            </a:xfrm>
            <a:prstGeom prst="gear6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orma 8"/>
            <p:cNvSpPr/>
            <p:nvPr/>
          </p:nvSpPr>
          <p:spPr>
            <a:xfrm rot="150230">
              <a:off x="2804160" y="528319"/>
              <a:ext cx="894080" cy="894080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RIESGO Y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AMENAZAS</a:t>
              </a:r>
              <a:endParaRPr lang="es-EC" sz="1400" kern="1200" dirty="0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3892277" y="1026995"/>
            <a:ext cx="2016000" cy="2016000"/>
            <a:chOff x="2844800" y="1828799"/>
            <a:chExt cx="2235200" cy="2235200"/>
          </a:xfrm>
        </p:grpSpPr>
        <p:sp>
          <p:nvSpPr>
            <p:cNvPr id="17" name="16 Forma"/>
            <p:cNvSpPr/>
            <p:nvPr/>
          </p:nvSpPr>
          <p:spPr>
            <a:xfrm>
              <a:off x="2844800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orma 4"/>
            <p:cNvSpPr/>
            <p:nvPr/>
          </p:nvSpPr>
          <p:spPr>
            <a:xfrm>
              <a:off x="3294175" y="2352384"/>
              <a:ext cx="1336450" cy="1148939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PREVENCIÓN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DE RIESGOS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LABORALES</a:t>
              </a:r>
              <a:endParaRPr lang="es-EC" sz="1400" kern="1200" dirty="0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6130608" y="2021628"/>
            <a:ext cx="2504884" cy="1342291"/>
            <a:chOff x="1241226" y="1893821"/>
            <a:chExt cx="3613546" cy="2168128"/>
          </a:xfrm>
          <a:scene3d>
            <a:camera prst="orthographicFront"/>
            <a:lightRig rig="chilly" dir="t"/>
          </a:scene3d>
        </p:grpSpPr>
        <p:sp>
          <p:nvSpPr>
            <p:cNvPr id="26" name="25 Rectángulo"/>
            <p:cNvSpPr/>
            <p:nvPr/>
          </p:nvSpPr>
          <p:spPr>
            <a:xfrm>
              <a:off x="1241226" y="1893821"/>
              <a:ext cx="3613546" cy="2168128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fillRef>
            <a:effectRef idx="0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26 Rectángulo"/>
            <p:cNvSpPr/>
            <p:nvPr/>
          </p:nvSpPr>
          <p:spPr>
            <a:xfrm>
              <a:off x="1241226" y="1893821"/>
              <a:ext cx="3613546" cy="21681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RIESGO</a:t>
              </a:r>
              <a:endParaRPr lang="es-EC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556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2152</TotalTime>
  <Words>1206</Words>
  <Application>Microsoft Office PowerPoint</Application>
  <PresentationFormat>Presentación en pantalla (4:3)</PresentationFormat>
  <Paragraphs>344</Paragraphs>
  <Slides>32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105</cp:revision>
  <dcterms:created xsi:type="dcterms:W3CDTF">2013-11-19T16:30:50Z</dcterms:created>
  <dcterms:modified xsi:type="dcterms:W3CDTF">2013-12-02T19:44:03Z</dcterms:modified>
</cp:coreProperties>
</file>