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56" r:id="rId2"/>
    <p:sldId id="309" r:id="rId3"/>
    <p:sldId id="310" r:id="rId4"/>
    <p:sldId id="291" r:id="rId5"/>
    <p:sldId id="292" r:id="rId6"/>
    <p:sldId id="257" r:id="rId7"/>
    <p:sldId id="258" r:id="rId8"/>
    <p:sldId id="259" r:id="rId9"/>
    <p:sldId id="295" r:id="rId10"/>
    <p:sldId id="293" r:id="rId11"/>
    <p:sldId id="298" r:id="rId12"/>
    <p:sldId id="260" r:id="rId13"/>
    <p:sldId id="261" r:id="rId14"/>
    <p:sldId id="262" r:id="rId15"/>
    <p:sldId id="297" r:id="rId16"/>
    <p:sldId id="296" r:id="rId17"/>
    <p:sldId id="299" r:id="rId18"/>
    <p:sldId id="300" r:id="rId19"/>
    <p:sldId id="294" r:id="rId20"/>
    <p:sldId id="263" r:id="rId21"/>
    <p:sldId id="301" r:id="rId22"/>
    <p:sldId id="264" r:id="rId23"/>
    <p:sldId id="265" r:id="rId24"/>
    <p:sldId id="302" r:id="rId25"/>
    <p:sldId id="303" r:id="rId26"/>
    <p:sldId id="304" r:id="rId27"/>
    <p:sldId id="266" r:id="rId28"/>
    <p:sldId id="267" r:id="rId29"/>
    <p:sldId id="268" r:id="rId30"/>
    <p:sldId id="269" r:id="rId31"/>
    <p:sldId id="270" r:id="rId32"/>
    <p:sldId id="271" r:id="rId33"/>
    <p:sldId id="272" r:id="rId34"/>
    <p:sldId id="273" r:id="rId35"/>
    <p:sldId id="307" r:id="rId36"/>
    <p:sldId id="305" r:id="rId37"/>
    <p:sldId id="306" r:id="rId38"/>
    <p:sldId id="274" r:id="rId39"/>
    <p:sldId id="275" r:id="rId40"/>
    <p:sldId id="311" r:id="rId41"/>
    <p:sldId id="276" r:id="rId42"/>
    <p:sldId id="277" r:id="rId43"/>
    <p:sldId id="278" r:id="rId44"/>
    <p:sldId id="279" r:id="rId45"/>
    <p:sldId id="280" r:id="rId46"/>
    <p:sldId id="281" r:id="rId47"/>
    <p:sldId id="282" r:id="rId48"/>
    <p:sldId id="283" r:id="rId49"/>
    <p:sldId id="308" r:id="rId50"/>
    <p:sldId id="284" r:id="rId51"/>
    <p:sldId id="285" r:id="rId52"/>
    <p:sldId id="286" r:id="rId53"/>
    <p:sldId id="287" r:id="rId54"/>
    <p:sldId id="288" r:id="rId55"/>
    <p:sldId id="289" r:id="rId56"/>
    <p:sldId id="290" r:id="rId5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4660"/>
  </p:normalViewPr>
  <p:slideViewPr>
    <p:cSldViewPr>
      <p:cViewPr varScale="1">
        <p:scale>
          <a:sx n="111" d="100"/>
          <a:sy n="111" d="100"/>
        </p:scale>
        <p:origin x="153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sz="1000">
                <a:latin typeface="Arial" pitchFamily="34" charset="0"/>
                <a:cs typeface="Arial" pitchFamily="34" charset="0"/>
              </a:rPr>
              <a:t>Comportamiento</a:t>
            </a:r>
            <a:r>
              <a:rPr lang="es-EC" sz="1000" baseline="0">
                <a:latin typeface="Arial" pitchFamily="34" charset="0"/>
                <a:cs typeface="Arial" pitchFamily="34" charset="0"/>
              </a:rPr>
              <a:t> del Pib</a:t>
            </a:r>
            <a:endParaRPr lang="es-EC" sz="1000">
              <a:latin typeface="Arial" pitchFamily="34" charset="0"/>
              <a:cs typeface="Arial" pitchFamily="34" charset="0"/>
            </a:endParaRPr>
          </a:p>
        </c:rich>
      </c:tx>
      <c:overlay val="0"/>
    </c:title>
    <c:autoTitleDeleted val="0"/>
    <c:view3D>
      <c:rotX val="15"/>
      <c:rotY val="20"/>
      <c:rAngAx val="1"/>
    </c:view3D>
    <c:floor>
      <c:thickness val="0"/>
    </c:floor>
    <c:sideWall>
      <c:thickness val="0"/>
    </c:sideWall>
    <c:backWall>
      <c:thickness val="0"/>
    </c:backWall>
    <c:plotArea>
      <c:layout/>
      <c:bar3DChart>
        <c:barDir val="bar"/>
        <c:grouping val="stacked"/>
        <c:varyColors val="0"/>
        <c:ser>
          <c:idx val="0"/>
          <c:order val="0"/>
          <c:invertIfNegative val="0"/>
          <c:dLbls>
            <c:spPr>
              <a:noFill/>
              <a:ln>
                <a:noFill/>
              </a:ln>
              <a:effectLst/>
            </c:spPr>
            <c:txPr>
              <a:bodyPr/>
              <a:lstStyle/>
              <a:p>
                <a:pPr>
                  <a:defRPr>
                    <a:latin typeface="Arial" pitchFamily="34" charset="0"/>
                    <a:cs typeface="Arial" pitchFamily="34"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Hoja1!$A$3:$A$14</c:f>
              <c:strCache>
                <c:ptCount val="12"/>
                <c:pt idx="0">
                  <c:v>2000</c:v>
                </c:pt>
                <c:pt idx="1">
                  <c:v>2001</c:v>
                </c:pt>
                <c:pt idx="2">
                  <c:v>2002</c:v>
                </c:pt>
                <c:pt idx="3">
                  <c:v>2003</c:v>
                </c:pt>
                <c:pt idx="4">
                  <c:v>2004</c:v>
                </c:pt>
                <c:pt idx="5">
                  <c:v>2005 (sd)</c:v>
                </c:pt>
                <c:pt idx="6">
                  <c:v>2006 (sd)</c:v>
                </c:pt>
                <c:pt idx="7">
                  <c:v>2007 (p)</c:v>
                </c:pt>
                <c:pt idx="8">
                  <c:v>2008 (p*)</c:v>
                </c:pt>
                <c:pt idx="9">
                  <c:v>2009 (p*)</c:v>
                </c:pt>
                <c:pt idx="10">
                  <c:v>2010 (p*)</c:v>
                </c:pt>
                <c:pt idx="11">
                  <c:v>2011 (p**)</c:v>
                </c:pt>
              </c:strCache>
            </c:strRef>
          </c:cat>
          <c:val>
            <c:numRef>
              <c:f>Hoja1!$C$3:$C$14</c:f>
              <c:numCache>
                <c:formatCode>0.00</c:formatCode>
                <c:ptCount val="12"/>
                <c:pt idx="0">
                  <c:v>4.1549174825237456</c:v>
                </c:pt>
                <c:pt idx="1">
                  <c:v>4.7555203284327385</c:v>
                </c:pt>
                <c:pt idx="2">
                  <c:v>3.4277458053747933</c:v>
                </c:pt>
                <c:pt idx="3">
                  <c:v>3.2735205071737212</c:v>
                </c:pt>
                <c:pt idx="4">
                  <c:v>8.8239723776301187</c:v>
                </c:pt>
                <c:pt idx="5">
                  <c:v>5.7437507042124434</c:v>
                </c:pt>
                <c:pt idx="6">
                  <c:v>4.7515030811410783</c:v>
                </c:pt>
                <c:pt idx="7">
                  <c:v>2.0376984364586312</c:v>
                </c:pt>
                <c:pt idx="8">
                  <c:v>7.2416873210843935</c:v>
                </c:pt>
                <c:pt idx="9">
                  <c:v>0.36185597081284493</c:v>
                </c:pt>
                <c:pt idx="10">
                  <c:v>3.5816024864575136</c:v>
                </c:pt>
                <c:pt idx="11">
                  <c:v>7.784682562980616</c:v>
                </c:pt>
              </c:numCache>
            </c:numRef>
          </c:val>
        </c:ser>
        <c:dLbls>
          <c:showLegendKey val="0"/>
          <c:showVal val="0"/>
          <c:showCatName val="0"/>
          <c:showSerName val="0"/>
          <c:showPercent val="0"/>
          <c:showBubbleSize val="0"/>
        </c:dLbls>
        <c:gapWidth val="55"/>
        <c:gapDepth val="55"/>
        <c:shape val="cone"/>
        <c:axId val="62879648"/>
        <c:axId val="62880208"/>
        <c:axId val="0"/>
      </c:bar3DChart>
      <c:catAx>
        <c:axId val="62879648"/>
        <c:scaling>
          <c:orientation val="minMax"/>
        </c:scaling>
        <c:delete val="0"/>
        <c:axPos val="l"/>
        <c:numFmt formatCode="General" sourceLinked="0"/>
        <c:majorTickMark val="none"/>
        <c:minorTickMark val="none"/>
        <c:tickLblPos val="nextTo"/>
        <c:txPr>
          <a:bodyPr/>
          <a:lstStyle/>
          <a:p>
            <a:pPr>
              <a:defRPr>
                <a:latin typeface="Arial" pitchFamily="34" charset="0"/>
                <a:cs typeface="Arial" pitchFamily="34" charset="0"/>
              </a:defRPr>
            </a:pPr>
            <a:endParaRPr lang="es-EC"/>
          </a:p>
        </c:txPr>
        <c:crossAx val="62880208"/>
        <c:crosses val="autoZero"/>
        <c:auto val="1"/>
        <c:lblAlgn val="ctr"/>
        <c:lblOffset val="100"/>
        <c:noMultiLvlLbl val="0"/>
      </c:catAx>
      <c:valAx>
        <c:axId val="62880208"/>
        <c:scaling>
          <c:orientation val="minMax"/>
        </c:scaling>
        <c:delete val="0"/>
        <c:axPos val="b"/>
        <c:majorGridlines/>
        <c:numFmt formatCode="0.00" sourceLinked="1"/>
        <c:majorTickMark val="none"/>
        <c:minorTickMark val="none"/>
        <c:tickLblPos val="nextTo"/>
        <c:txPr>
          <a:bodyPr/>
          <a:lstStyle/>
          <a:p>
            <a:pPr>
              <a:defRPr>
                <a:latin typeface="Arial" pitchFamily="34" charset="0"/>
                <a:cs typeface="Arial" pitchFamily="34" charset="0"/>
              </a:defRPr>
            </a:pPr>
            <a:endParaRPr lang="es-EC"/>
          </a:p>
        </c:txPr>
        <c:crossAx val="6287964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sz="1000" dirty="0">
                <a:latin typeface="Arial" pitchFamily="34" charset="0"/>
                <a:cs typeface="Arial" pitchFamily="34" charset="0"/>
              </a:rPr>
              <a:t>Comportamiento</a:t>
            </a:r>
            <a:r>
              <a:rPr lang="es-EC" sz="1000" baseline="0" dirty="0">
                <a:latin typeface="Arial" pitchFamily="34" charset="0"/>
                <a:cs typeface="Arial" pitchFamily="34" charset="0"/>
              </a:rPr>
              <a:t> del </a:t>
            </a:r>
            <a:r>
              <a:rPr lang="es-EC" sz="1000" baseline="0" dirty="0" err="1">
                <a:latin typeface="Arial" pitchFamily="34" charset="0"/>
                <a:cs typeface="Arial" pitchFamily="34" charset="0"/>
              </a:rPr>
              <a:t>Pib</a:t>
            </a:r>
            <a:endParaRPr lang="es-EC" sz="1000" dirty="0">
              <a:latin typeface="Arial" pitchFamily="34" charset="0"/>
              <a:cs typeface="Arial" pitchFamily="34" charset="0"/>
            </a:endParaRPr>
          </a:p>
        </c:rich>
      </c:tx>
      <c:overlay val="0"/>
    </c:title>
    <c:autoTitleDeleted val="0"/>
    <c:view3D>
      <c:rotX val="15"/>
      <c:rotY val="20"/>
      <c:rAngAx val="1"/>
    </c:view3D>
    <c:floor>
      <c:thickness val="0"/>
    </c:floor>
    <c:sideWall>
      <c:thickness val="0"/>
    </c:sideWall>
    <c:backWall>
      <c:thickness val="0"/>
    </c:backWall>
    <c:plotArea>
      <c:layout/>
      <c:bar3DChart>
        <c:barDir val="bar"/>
        <c:grouping val="stacked"/>
        <c:varyColors val="0"/>
        <c:ser>
          <c:idx val="0"/>
          <c:order val="0"/>
          <c:invertIfNegative val="0"/>
          <c:dLbls>
            <c:spPr>
              <a:noFill/>
              <a:ln>
                <a:noFill/>
              </a:ln>
              <a:effectLst/>
            </c:spPr>
            <c:txPr>
              <a:bodyPr/>
              <a:lstStyle/>
              <a:p>
                <a:pPr>
                  <a:defRPr>
                    <a:latin typeface="Arial" pitchFamily="34" charset="0"/>
                    <a:cs typeface="Arial" pitchFamily="34"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Hoja1!$A$3:$A$14</c:f>
              <c:strCache>
                <c:ptCount val="12"/>
                <c:pt idx="0">
                  <c:v>2000</c:v>
                </c:pt>
                <c:pt idx="1">
                  <c:v>2001</c:v>
                </c:pt>
                <c:pt idx="2">
                  <c:v>2002</c:v>
                </c:pt>
                <c:pt idx="3">
                  <c:v>2003</c:v>
                </c:pt>
                <c:pt idx="4">
                  <c:v>2004</c:v>
                </c:pt>
                <c:pt idx="5">
                  <c:v>2005 (sd)</c:v>
                </c:pt>
                <c:pt idx="6">
                  <c:v>2006 (sd)</c:v>
                </c:pt>
                <c:pt idx="7">
                  <c:v>2007 (p)</c:v>
                </c:pt>
                <c:pt idx="8">
                  <c:v>2008 (p*)</c:v>
                </c:pt>
                <c:pt idx="9">
                  <c:v>2009 (p*)</c:v>
                </c:pt>
                <c:pt idx="10">
                  <c:v>2010 (p*)</c:v>
                </c:pt>
                <c:pt idx="11">
                  <c:v>2011 (p**)</c:v>
                </c:pt>
              </c:strCache>
            </c:strRef>
          </c:cat>
          <c:val>
            <c:numRef>
              <c:f>Hoja1!$C$3:$C$14</c:f>
              <c:numCache>
                <c:formatCode>0.00</c:formatCode>
                <c:ptCount val="12"/>
                <c:pt idx="0">
                  <c:v>4.1549174825237456</c:v>
                </c:pt>
                <c:pt idx="1">
                  <c:v>4.7555203284327385</c:v>
                </c:pt>
                <c:pt idx="2">
                  <c:v>3.4277458053747933</c:v>
                </c:pt>
                <c:pt idx="3">
                  <c:v>3.2735205071737123</c:v>
                </c:pt>
                <c:pt idx="4">
                  <c:v>8.8239723776301222</c:v>
                </c:pt>
                <c:pt idx="5">
                  <c:v>5.7437507042124301</c:v>
                </c:pt>
                <c:pt idx="6">
                  <c:v>4.7515030811410544</c:v>
                </c:pt>
                <c:pt idx="7">
                  <c:v>2.0376984364586423</c:v>
                </c:pt>
                <c:pt idx="8">
                  <c:v>7.2416873210843722</c:v>
                </c:pt>
                <c:pt idx="9">
                  <c:v>0.36185597081284165</c:v>
                </c:pt>
                <c:pt idx="10">
                  <c:v>3.5816024864575136</c:v>
                </c:pt>
                <c:pt idx="11">
                  <c:v>7.784682562980616</c:v>
                </c:pt>
              </c:numCache>
            </c:numRef>
          </c:val>
        </c:ser>
        <c:dLbls>
          <c:showLegendKey val="0"/>
          <c:showVal val="0"/>
          <c:showCatName val="0"/>
          <c:showSerName val="0"/>
          <c:showPercent val="0"/>
          <c:showBubbleSize val="0"/>
        </c:dLbls>
        <c:gapWidth val="55"/>
        <c:gapDepth val="55"/>
        <c:shape val="cone"/>
        <c:axId val="62882448"/>
        <c:axId val="62883008"/>
        <c:axId val="0"/>
      </c:bar3DChart>
      <c:catAx>
        <c:axId val="62882448"/>
        <c:scaling>
          <c:orientation val="minMax"/>
        </c:scaling>
        <c:delete val="0"/>
        <c:axPos val="l"/>
        <c:numFmt formatCode="General" sourceLinked="0"/>
        <c:majorTickMark val="none"/>
        <c:minorTickMark val="none"/>
        <c:tickLblPos val="nextTo"/>
        <c:txPr>
          <a:bodyPr/>
          <a:lstStyle/>
          <a:p>
            <a:pPr>
              <a:defRPr>
                <a:latin typeface="Arial" pitchFamily="34" charset="0"/>
                <a:cs typeface="Arial" pitchFamily="34" charset="0"/>
              </a:defRPr>
            </a:pPr>
            <a:endParaRPr lang="es-EC"/>
          </a:p>
        </c:txPr>
        <c:crossAx val="62883008"/>
        <c:crosses val="autoZero"/>
        <c:auto val="1"/>
        <c:lblAlgn val="ctr"/>
        <c:lblOffset val="100"/>
        <c:noMultiLvlLbl val="0"/>
      </c:catAx>
      <c:valAx>
        <c:axId val="62883008"/>
        <c:scaling>
          <c:orientation val="minMax"/>
        </c:scaling>
        <c:delete val="0"/>
        <c:axPos val="b"/>
        <c:majorGridlines/>
        <c:numFmt formatCode="0.00" sourceLinked="1"/>
        <c:majorTickMark val="none"/>
        <c:minorTickMark val="none"/>
        <c:tickLblPos val="nextTo"/>
        <c:txPr>
          <a:bodyPr/>
          <a:lstStyle/>
          <a:p>
            <a:pPr>
              <a:defRPr>
                <a:latin typeface="Arial" pitchFamily="34" charset="0"/>
                <a:cs typeface="Arial" pitchFamily="34" charset="0"/>
              </a:defRPr>
            </a:pPr>
            <a:endParaRPr lang="es-EC"/>
          </a:p>
        </c:txPr>
        <c:crossAx val="6288244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floor>
    <c:sideWall>
      <c:thickness val="0"/>
    </c:sideWall>
    <c:backWall>
      <c:thickness val="0"/>
    </c:backWall>
    <c:plotArea>
      <c:layout/>
      <c:bar3DChart>
        <c:barDir val="col"/>
        <c:grouping val="standard"/>
        <c:varyColors val="0"/>
        <c:ser>
          <c:idx val="0"/>
          <c:order val="0"/>
          <c:invertIfNegative val="0"/>
          <c:dLbls>
            <c:spPr>
              <a:noFill/>
              <a:ln>
                <a:noFill/>
              </a:ln>
              <a:effectLst/>
            </c:spPr>
            <c:txPr>
              <a:bodyPr/>
              <a:lstStyle/>
              <a:p>
                <a:pPr>
                  <a:defRPr sz="900">
                    <a:latin typeface="Arial" pitchFamily="34" charset="0"/>
                    <a:cs typeface="Arial" pitchFamily="34"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Hoja1!$A$2:$A$12</c:f>
              <c:numCache>
                <c:formatCode>General</c:formatCode>
                <c:ptCount val="11"/>
                <c:pt idx="0">
                  <c:v>2000</c:v>
                </c:pt>
                <c:pt idx="1">
                  <c:v>2002</c:v>
                </c:pt>
                <c:pt idx="2">
                  <c:v>2003</c:v>
                </c:pt>
                <c:pt idx="3">
                  <c:v>2004</c:v>
                </c:pt>
                <c:pt idx="4">
                  <c:v>2005</c:v>
                </c:pt>
                <c:pt idx="5">
                  <c:v>2006</c:v>
                </c:pt>
                <c:pt idx="6">
                  <c:v>2007</c:v>
                </c:pt>
                <c:pt idx="7">
                  <c:v>2008</c:v>
                </c:pt>
                <c:pt idx="8">
                  <c:v>2009</c:v>
                </c:pt>
                <c:pt idx="9">
                  <c:v>2010</c:v>
                </c:pt>
                <c:pt idx="10">
                  <c:v>2011</c:v>
                </c:pt>
              </c:numCache>
            </c:numRef>
          </c:cat>
          <c:val>
            <c:numRef>
              <c:f>Hoja1!$B$2:$B$12</c:f>
              <c:numCache>
                <c:formatCode>0.00%</c:formatCode>
                <c:ptCount val="11"/>
                <c:pt idx="0" formatCode="0%">
                  <c:v>0.91</c:v>
                </c:pt>
                <c:pt idx="1">
                  <c:v>0.224</c:v>
                </c:pt>
                <c:pt idx="2">
                  <c:v>9.4000000000000028E-2</c:v>
                </c:pt>
                <c:pt idx="3">
                  <c:v>6.1000000000000013E-2</c:v>
                </c:pt>
                <c:pt idx="4">
                  <c:v>4.0000000000000022E-2</c:v>
                </c:pt>
                <c:pt idx="5">
                  <c:v>2.9899999999999999E-2</c:v>
                </c:pt>
                <c:pt idx="6">
                  <c:v>3.3300000000000003E-2</c:v>
                </c:pt>
                <c:pt idx="7">
                  <c:v>8.8300000000000045E-2</c:v>
                </c:pt>
                <c:pt idx="8">
                  <c:v>4.3099999999999999E-2</c:v>
                </c:pt>
                <c:pt idx="9">
                  <c:v>3.3300000000000003E-2</c:v>
                </c:pt>
                <c:pt idx="10">
                  <c:v>5.4100000000000023E-2</c:v>
                </c:pt>
              </c:numCache>
            </c:numRef>
          </c:val>
        </c:ser>
        <c:dLbls>
          <c:showLegendKey val="0"/>
          <c:showVal val="0"/>
          <c:showCatName val="0"/>
          <c:showSerName val="0"/>
          <c:showPercent val="0"/>
          <c:showBubbleSize val="0"/>
        </c:dLbls>
        <c:gapWidth val="150"/>
        <c:shape val="pyramid"/>
        <c:axId val="215126720"/>
        <c:axId val="215127280"/>
        <c:axId val="215136656"/>
      </c:bar3DChart>
      <c:catAx>
        <c:axId val="215126720"/>
        <c:scaling>
          <c:orientation val="minMax"/>
        </c:scaling>
        <c:delete val="0"/>
        <c:axPos val="b"/>
        <c:numFmt formatCode="General" sourceLinked="1"/>
        <c:majorTickMark val="none"/>
        <c:minorTickMark val="none"/>
        <c:tickLblPos val="nextTo"/>
        <c:txPr>
          <a:bodyPr/>
          <a:lstStyle/>
          <a:p>
            <a:pPr>
              <a:defRPr>
                <a:latin typeface="Arial" pitchFamily="34" charset="0"/>
                <a:cs typeface="Arial" pitchFamily="34" charset="0"/>
              </a:defRPr>
            </a:pPr>
            <a:endParaRPr lang="es-EC"/>
          </a:p>
        </c:txPr>
        <c:crossAx val="215127280"/>
        <c:crosses val="autoZero"/>
        <c:auto val="1"/>
        <c:lblAlgn val="ctr"/>
        <c:lblOffset val="100"/>
        <c:noMultiLvlLbl val="0"/>
      </c:catAx>
      <c:valAx>
        <c:axId val="215127280"/>
        <c:scaling>
          <c:orientation val="minMax"/>
        </c:scaling>
        <c:delete val="0"/>
        <c:axPos val="l"/>
        <c:majorGridlines/>
        <c:numFmt formatCode="0%" sourceLinked="1"/>
        <c:majorTickMark val="none"/>
        <c:minorTickMark val="none"/>
        <c:tickLblPos val="nextTo"/>
        <c:txPr>
          <a:bodyPr/>
          <a:lstStyle/>
          <a:p>
            <a:pPr>
              <a:defRPr>
                <a:latin typeface="Arial" pitchFamily="34" charset="0"/>
                <a:cs typeface="Arial" pitchFamily="34" charset="0"/>
              </a:defRPr>
            </a:pPr>
            <a:endParaRPr lang="es-EC"/>
          </a:p>
        </c:txPr>
        <c:crossAx val="215126720"/>
        <c:crosses val="autoZero"/>
        <c:crossBetween val="between"/>
      </c:valAx>
      <c:serAx>
        <c:axId val="215136656"/>
        <c:scaling>
          <c:orientation val="minMax"/>
        </c:scaling>
        <c:delete val="1"/>
        <c:axPos val="b"/>
        <c:majorTickMark val="out"/>
        <c:minorTickMark val="none"/>
        <c:tickLblPos val="none"/>
        <c:crossAx val="215127280"/>
        <c:crosses val="autoZero"/>
      </c:ser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latin typeface="Arial" pitchFamily="34" charset="0"/>
                <a:cs typeface="Arial" pitchFamily="34" charset="0"/>
              </a:defRPr>
            </a:pPr>
            <a:r>
              <a:rPr lang="es-EC" sz="1000">
                <a:latin typeface="Arial" pitchFamily="34" charset="0"/>
                <a:cs typeface="Arial" pitchFamily="34" charset="0"/>
              </a:rPr>
              <a:t>Desempleo</a:t>
            </a:r>
            <a:r>
              <a:rPr lang="es-EC" sz="1000" baseline="0">
                <a:latin typeface="Arial" pitchFamily="34" charset="0"/>
                <a:cs typeface="Arial" pitchFamily="34" charset="0"/>
              </a:rPr>
              <a:t> 2006-2011</a:t>
            </a:r>
            <a:endParaRPr lang="es-EC" sz="1000">
              <a:latin typeface="Arial" pitchFamily="34" charset="0"/>
              <a:cs typeface="Arial" pitchFamily="34" charset="0"/>
            </a:endParaRP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spPr>
              <a:noFill/>
              <a:ln>
                <a:noFill/>
              </a:ln>
              <a:effectLst/>
            </c:spPr>
            <c:txPr>
              <a:bodyPr/>
              <a:lstStyle/>
              <a:p>
                <a:pPr>
                  <a:defRPr>
                    <a:latin typeface="Arial" pitchFamily="34" charset="0"/>
                    <a:cs typeface="Arial" pitchFamily="34"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Hoja1!$A$4:$A$9</c:f>
              <c:numCache>
                <c:formatCode>General</c:formatCode>
                <c:ptCount val="6"/>
                <c:pt idx="0">
                  <c:v>2006</c:v>
                </c:pt>
                <c:pt idx="1">
                  <c:v>2007</c:v>
                </c:pt>
                <c:pt idx="2">
                  <c:v>2008</c:v>
                </c:pt>
                <c:pt idx="3">
                  <c:v>2009</c:v>
                </c:pt>
                <c:pt idx="4">
                  <c:v>2010</c:v>
                </c:pt>
                <c:pt idx="5">
                  <c:v>2011</c:v>
                </c:pt>
              </c:numCache>
            </c:numRef>
          </c:cat>
          <c:val>
            <c:numRef>
              <c:f>Hoja1!$B$4:$B$9</c:f>
              <c:numCache>
                <c:formatCode>0.00%</c:formatCode>
                <c:ptCount val="6"/>
                <c:pt idx="0">
                  <c:v>0.10700000000000012</c:v>
                </c:pt>
                <c:pt idx="1">
                  <c:v>0.10100000000000002</c:v>
                </c:pt>
                <c:pt idx="2">
                  <c:v>7.3000000000000009E-2</c:v>
                </c:pt>
                <c:pt idx="3">
                  <c:v>7.900000000000032E-2</c:v>
                </c:pt>
                <c:pt idx="4">
                  <c:v>6.1100000000000002E-2</c:v>
                </c:pt>
                <c:pt idx="5">
                  <c:v>5.1000000000000004E-2</c:v>
                </c:pt>
              </c:numCache>
            </c:numRef>
          </c:val>
        </c:ser>
        <c:dLbls>
          <c:showLegendKey val="0"/>
          <c:showVal val="0"/>
          <c:showCatName val="0"/>
          <c:showSerName val="0"/>
          <c:showPercent val="0"/>
          <c:showBubbleSize val="0"/>
        </c:dLbls>
        <c:gapWidth val="150"/>
        <c:shape val="cone"/>
        <c:axId val="215594096"/>
        <c:axId val="215594656"/>
        <c:axId val="0"/>
      </c:bar3DChart>
      <c:catAx>
        <c:axId val="215594096"/>
        <c:scaling>
          <c:orientation val="minMax"/>
        </c:scaling>
        <c:delete val="0"/>
        <c:axPos val="b"/>
        <c:numFmt formatCode="General" sourceLinked="1"/>
        <c:majorTickMark val="none"/>
        <c:minorTickMark val="none"/>
        <c:tickLblPos val="nextTo"/>
        <c:txPr>
          <a:bodyPr/>
          <a:lstStyle/>
          <a:p>
            <a:pPr>
              <a:defRPr>
                <a:latin typeface="Arial" pitchFamily="34" charset="0"/>
                <a:cs typeface="Arial" pitchFamily="34" charset="0"/>
              </a:defRPr>
            </a:pPr>
            <a:endParaRPr lang="es-EC"/>
          </a:p>
        </c:txPr>
        <c:crossAx val="215594656"/>
        <c:crosses val="autoZero"/>
        <c:auto val="1"/>
        <c:lblAlgn val="ctr"/>
        <c:lblOffset val="100"/>
        <c:noMultiLvlLbl val="0"/>
      </c:catAx>
      <c:valAx>
        <c:axId val="215594656"/>
        <c:scaling>
          <c:orientation val="minMax"/>
        </c:scaling>
        <c:delete val="0"/>
        <c:axPos val="l"/>
        <c:majorGridlines/>
        <c:numFmt formatCode="0.00%" sourceLinked="1"/>
        <c:majorTickMark val="none"/>
        <c:minorTickMark val="none"/>
        <c:tickLblPos val="nextTo"/>
        <c:txPr>
          <a:bodyPr/>
          <a:lstStyle/>
          <a:p>
            <a:pPr>
              <a:defRPr>
                <a:latin typeface="Arial" pitchFamily="34" charset="0"/>
                <a:cs typeface="Arial" pitchFamily="34" charset="0"/>
              </a:defRPr>
            </a:pPr>
            <a:endParaRPr lang="es-EC"/>
          </a:p>
        </c:txPr>
        <c:crossAx val="215594096"/>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660DA5-E754-48F6-9467-B2EB37767E14}" type="doc">
      <dgm:prSet loTypeId="urn:microsoft.com/office/officeart/2005/8/layout/radial6" loCatId="cycle" qsTypeId="urn:microsoft.com/office/officeart/2005/8/quickstyle/simple1" qsCatId="simple" csTypeId="urn:microsoft.com/office/officeart/2005/8/colors/colorful2" csCatId="colorful" phldr="1"/>
      <dgm:spPr/>
      <dgm:t>
        <a:bodyPr/>
        <a:lstStyle/>
        <a:p>
          <a:endParaRPr lang="es-EC"/>
        </a:p>
      </dgm:t>
    </dgm:pt>
    <dgm:pt modelId="{085BE53B-2035-45DA-B89E-1AADB2898F96}">
      <dgm:prSet phldrT="[Texto]" custT="1"/>
      <dgm:spPr/>
      <dgm:t>
        <a:bodyPr/>
        <a:lstStyle/>
        <a:p>
          <a:r>
            <a:rPr lang="es-EC" sz="1200" b="1" dirty="0" smtClean="0"/>
            <a:t>ALIMENTACIÓN</a:t>
          </a:r>
          <a:endParaRPr lang="es-EC" sz="1200" b="1" dirty="0"/>
        </a:p>
      </dgm:t>
    </dgm:pt>
    <dgm:pt modelId="{CE0EB34C-DA2F-4499-9AEB-948589880E44}" type="parTrans" cxnId="{096D50EE-3133-44F4-8C32-5F08F8663694}">
      <dgm:prSet/>
      <dgm:spPr/>
      <dgm:t>
        <a:bodyPr/>
        <a:lstStyle/>
        <a:p>
          <a:endParaRPr lang="es-EC"/>
        </a:p>
      </dgm:t>
    </dgm:pt>
    <dgm:pt modelId="{0A91D5C8-0294-483D-B312-31FFF8FB03D9}" type="sibTrans" cxnId="{096D50EE-3133-44F4-8C32-5F08F8663694}">
      <dgm:prSet/>
      <dgm:spPr/>
      <dgm:t>
        <a:bodyPr/>
        <a:lstStyle/>
        <a:p>
          <a:endParaRPr lang="es-EC"/>
        </a:p>
      </dgm:t>
    </dgm:pt>
    <dgm:pt modelId="{C837C8C6-E984-45C5-8DE4-A829CE6E2799}">
      <dgm:prSet phldrT="[Texto]" custT="1"/>
      <dgm:spPr/>
      <dgm:t>
        <a:bodyPr/>
        <a:lstStyle/>
        <a:p>
          <a:r>
            <a:rPr lang="es-EC" sz="1200" b="1" dirty="0" smtClean="0"/>
            <a:t>CONTROL</a:t>
          </a:r>
          <a:endParaRPr lang="es-EC" sz="1200" b="1" dirty="0"/>
        </a:p>
      </dgm:t>
    </dgm:pt>
    <dgm:pt modelId="{576D0A7F-337D-46A8-89E0-201D84D723BA}" type="sibTrans" cxnId="{8B892B76-3726-401E-8F23-44E5C00234F4}">
      <dgm:prSet/>
      <dgm:spPr/>
      <dgm:t>
        <a:bodyPr/>
        <a:lstStyle/>
        <a:p>
          <a:endParaRPr lang="es-EC"/>
        </a:p>
      </dgm:t>
    </dgm:pt>
    <dgm:pt modelId="{BF8D0328-3AF7-4867-8330-6FAD0DC9CBA7}" type="parTrans" cxnId="{8B892B76-3726-401E-8F23-44E5C00234F4}">
      <dgm:prSet/>
      <dgm:spPr/>
      <dgm:t>
        <a:bodyPr/>
        <a:lstStyle/>
        <a:p>
          <a:endParaRPr lang="es-EC"/>
        </a:p>
      </dgm:t>
    </dgm:pt>
    <dgm:pt modelId="{327F83E3-E7D5-408F-8AFE-AB399D51A20C}">
      <dgm:prSet phldrT="[Texto]" custT="1"/>
      <dgm:spPr/>
      <dgm:t>
        <a:bodyPr/>
        <a:lstStyle/>
        <a:p>
          <a:r>
            <a:rPr lang="es-EC" sz="1200" b="1" dirty="0" smtClean="0"/>
            <a:t>SIEMBRA</a:t>
          </a:r>
          <a:endParaRPr lang="es-EC" sz="1200" b="1" dirty="0"/>
        </a:p>
      </dgm:t>
    </dgm:pt>
    <dgm:pt modelId="{BD23C1DC-3DA5-4D88-905A-E4A9E0B0DD1E}" type="sibTrans" cxnId="{0802EB2E-6416-4212-A5A7-41B3E572F19C}">
      <dgm:prSet/>
      <dgm:spPr/>
      <dgm:t>
        <a:bodyPr/>
        <a:lstStyle/>
        <a:p>
          <a:endParaRPr lang="es-EC"/>
        </a:p>
      </dgm:t>
    </dgm:pt>
    <dgm:pt modelId="{28E6F3FD-DCC3-45E6-8E44-07F0B6A2BA7F}" type="parTrans" cxnId="{0802EB2E-6416-4212-A5A7-41B3E572F19C}">
      <dgm:prSet/>
      <dgm:spPr/>
      <dgm:t>
        <a:bodyPr/>
        <a:lstStyle/>
        <a:p>
          <a:endParaRPr lang="es-EC"/>
        </a:p>
      </dgm:t>
    </dgm:pt>
    <dgm:pt modelId="{33BBD2AA-973D-4FD6-BE3D-C7CFA2455260}">
      <dgm:prSet phldrT="[Texto]" custT="1"/>
      <dgm:spPr/>
      <dgm:t>
        <a:bodyPr/>
        <a:lstStyle/>
        <a:p>
          <a:r>
            <a:rPr lang="es-EC" sz="1200" b="1" dirty="0" smtClean="0"/>
            <a:t>PREPARACION DE PISCINA</a:t>
          </a:r>
          <a:endParaRPr lang="es-EC" sz="1200" b="1" dirty="0"/>
        </a:p>
      </dgm:t>
    </dgm:pt>
    <dgm:pt modelId="{92C01758-A3AE-4A96-AA2A-9B8F05482E16}" type="sibTrans" cxnId="{CF46C7B9-BCA8-4F4A-953E-167E8AF5EF7B}">
      <dgm:prSet/>
      <dgm:spPr/>
      <dgm:t>
        <a:bodyPr/>
        <a:lstStyle/>
        <a:p>
          <a:endParaRPr lang="es-EC"/>
        </a:p>
      </dgm:t>
    </dgm:pt>
    <dgm:pt modelId="{AB4EB6FB-4FC5-4AFD-BE66-C2F0D686E543}" type="parTrans" cxnId="{CF46C7B9-BCA8-4F4A-953E-167E8AF5EF7B}">
      <dgm:prSet/>
      <dgm:spPr/>
      <dgm:t>
        <a:bodyPr/>
        <a:lstStyle/>
        <a:p>
          <a:endParaRPr lang="es-EC"/>
        </a:p>
      </dgm:t>
    </dgm:pt>
    <dgm:pt modelId="{CB87E7BD-5ED1-4A54-AC32-691353B15AA4}">
      <dgm:prSet phldrT="[Texto]"/>
      <dgm:spPr/>
      <dgm:t>
        <a:bodyPr/>
        <a:lstStyle/>
        <a:p>
          <a:r>
            <a:rPr lang="es-EC" b="1" dirty="0" smtClean="0"/>
            <a:t>CICLO DE PRODUCCIÓN</a:t>
          </a:r>
          <a:endParaRPr lang="es-EC" b="1" dirty="0"/>
        </a:p>
      </dgm:t>
    </dgm:pt>
    <dgm:pt modelId="{51D166D9-F454-4503-932B-0F16D7C78BF6}" type="sibTrans" cxnId="{9371F01C-7852-40CE-B44F-9451D30CE2FF}">
      <dgm:prSet/>
      <dgm:spPr/>
      <dgm:t>
        <a:bodyPr/>
        <a:lstStyle/>
        <a:p>
          <a:endParaRPr lang="es-EC"/>
        </a:p>
      </dgm:t>
    </dgm:pt>
    <dgm:pt modelId="{FD9ED51F-B3B1-47DA-B690-041E4E512D23}" type="parTrans" cxnId="{9371F01C-7852-40CE-B44F-9451D30CE2FF}">
      <dgm:prSet/>
      <dgm:spPr/>
      <dgm:t>
        <a:bodyPr/>
        <a:lstStyle/>
        <a:p>
          <a:endParaRPr lang="es-EC"/>
        </a:p>
      </dgm:t>
    </dgm:pt>
    <dgm:pt modelId="{D84BD8E2-92DB-491E-845B-8D4AD85B1A9D}" type="pres">
      <dgm:prSet presAssocID="{BF660DA5-E754-48F6-9467-B2EB37767E14}" presName="Name0" presStyleCnt="0">
        <dgm:presLayoutVars>
          <dgm:chMax val="1"/>
          <dgm:dir/>
          <dgm:animLvl val="ctr"/>
          <dgm:resizeHandles val="exact"/>
        </dgm:presLayoutVars>
      </dgm:prSet>
      <dgm:spPr/>
      <dgm:t>
        <a:bodyPr/>
        <a:lstStyle/>
        <a:p>
          <a:endParaRPr lang="es-EC"/>
        </a:p>
      </dgm:t>
    </dgm:pt>
    <dgm:pt modelId="{3362BF42-8E6C-4E8D-A3CC-7669AA3D6772}" type="pres">
      <dgm:prSet presAssocID="{CB87E7BD-5ED1-4A54-AC32-691353B15AA4}" presName="centerShape" presStyleLbl="node0" presStyleIdx="0" presStyleCnt="1" custLinFactNeighborX="2322"/>
      <dgm:spPr/>
      <dgm:t>
        <a:bodyPr/>
        <a:lstStyle/>
        <a:p>
          <a:endParaRPr lang="es-EC"/>
        </a:p>
      </dgm:t>
    </dgm:pt>
    <dgm:pt modelId="{350129B3-5905-4D54-AB66-66C487456E2E}" type="pres">
      <dgm:prSet presAssocID="{33BBD2AA-973D-4FD6-BE3D-C7CFA2455260}" presName="node" presStyleLbl="node1" presStyleIdx="0" presStyleCnt="4" custScaleX="171641">
        <dgm:presLayoutVars>
          <dgm:bulletEnabled val="1"/>
        </dgm:presLayoutVars>
      </dgm:prSet>
      <dgm:spPr/>
      <dgm:t>
        <a:bodyPr/>
        <a:lstStyle/>
        <a:p>
          <a:endParaRPr lang="es-EC"/>
        </a:p>
      </dgm:t>
    </dgm:pt>
    <dgm:pt modelId="{B3148AA3-6F85-457D-A69F-AF73617D013A}" type="pres">
      <dgm:prSet presAssocID="{33BBD2AA-973D-4FD6-BE3D-C7CFA2455260}" presName="dummy" presStyleCnt="0"/>
      <dgm:spPr/>
    </dgm:pt>
    <dgm:pt modelId="{616F13A6-0C59-4C6E-819B-19DBF7A07B7B}" type="pres">
      <dgm:prSet presAssocID="{92C01758-A3AE-4A96-AA2A-9B8F05482E16}" presName="sibTrans" presStyleLbl="sibTrans2D1" presStyleIdx="0" presStyleCnt="4"/>
      <dgm:spPr/>
      <dgm:t>
        <a:bodyPr/>
        <a:lstStyle/>
        <a:p>
          <a:endParaRPr lang="es-EC"/>
        </a:p>
      </dgm:t>
    </dgm:pt>
    <dgm:pt modelId="{F8432CDC-66E8-4A39-AC05-804BDFB6AB30}" type="pres">
      <dgm:prSet presAssocID="{327F83E3-E7D5-408F-8AFE-AB399D51A20C}" presName="node" presStyleLbl="node1" presStyleIdx="1" presStyleCnt="4">
        <dgm:presLayoutVars>
          <dgm:bulletEnabled val="1"/>
        </dgm:presLayoutVars>
      </dgm:prSet>
      <dgm:spPr/>
      <dgm:t>
        <a:bodyPr/>
        <a:lstStyle/>
        <a:p>
          <a:endParaRPr lang="es-EC"/>
        </a:p>
      </dgm:t>
    </dgm:pt>
    <dgm:pt modelId="{42CA8673-429C-43C1-AEB5-F0CDAD6EEC8D}" type="pres">
      <dgm:prSet presAssocID="{327F83E3-E7D5-408F-8AFE-AB399D51A20C}" presName="dummy" presStyleCnt="0"/>
      <dgm:spPr/>
    </dgm:pt>
    <dgm:pt modelId="{A51D0E4F-CABD-4A80-BD60-EFFCFB348ABF}" type="pres">
      <dgm:prSet presAssocID="{BD23C1DC-3DA5-4D88-905A-E4A9E0B0DD1E}" presName="sibTrans" presStyleLbl="sibTrans2D1" presStyleIdx="1" presStyleCnt="4"/>
      <dgm:spPr/>
      <dgm:t>
        <a:bodyPr/>
        <a:lstStyle/>
        <a:p>
          <a:endParaRPr lang="es-EC"/>
        </a:p>
      </dgm:t>
    </dgm:pt>
    <dgm:pt modelId="{DF0F0409-515A-4472-897F-C2F39D651169}" type="pres">
      <dgm:prSet presAssocID="{C837C8C6-E984-45C5-8DE4-A829CE6E2799}" presName="node" presStyleLbl="node1" presStyleIdx="2" presStyleCnt="4">
        <dgm:presLayoutVars>
          <dgm:bulletEnabled val="1"/>
        </dgm:presLayoutVars>
      </dgm:prSet>
      <dgm:spPr/>
      <dgm:t>
        <a:bodyPr/>
        <a:lstStyle/>
        <a:p>
          <a:endParaRPr lang="es-EC"/>
        </a:p>
      </dgm:t>
    </dgm:pt>
    <dgm:pt modelId="{A5DD95D4-0122-48D9-916F-B6F4FC18B354}" type="pres">
      <dgm:prSet presAssocID="{C837C8C6-E984-45C5-8DE4-A829CE6E2799}" presName="dummy" presStyleCnt="0"/>
      <dgm:spPr/>
    </dgm:pt>
    <dgm:pt modelId="{9BA86438-EFFF-4D8C-9C80-81A8F919B1BD}" type="pres">
      <dgm:prSet presAssocID="{576D0A7F-337D-46A8-89E0-201D84D723BA}" presName="sibTrans" presStyleLbl="sibTrans2D1" presStyleIdx="2" presStyleCnt="4"/>
      <dgm:spPr/>
      <dgm:t>
        <a:bodyPr/>
        <a:lstStyle/>
        <a:p>
          <a:endParaRPr lang="es-EC"/>
        </a:p>
      </dgm:t>
    </dgm:pt>
    <dgm:pt modelId="{6924C95F-E952-437E-B59D-BE2040410F60}" type="pres">
      <dgm:prSet presAssocID="{085BE53B-2035-45DA-B89E-1AADB2898F96}" presName="node" presStyleLbl="node1" presStyleIdx="3" presStyleCnt="4" custScaleX="154846">
        <dgm:presLayoutVars>
          <dgm:bulletEnabled val="1"/>
        </dgm:presLayoutVars>
      </dgm:prSet>
      <dgm:spPr/>
      <dgm:t>
        <a:bodyPr/>
        <a:lstStyle/>
        <a:p>
          <a:endParaRPr lang="es-EC"/>
        </a:p>
      </dgm:t>
    </dgm:pt>
    <dgm:pt modelId="{D0D27CC3-31D5-497F-894C-67F2434D5703}" type="pres">
      <dgm:prSet presAssocID="{085BE53B-2035-45DA-B89E-1AADB2898F96}" presName="dummy" presStyleCnt="0"/>
      <dgm:spPr/>
    </dgm:pt>
    <dgm:pt modelId="{BCAB44E2-A4E6-4B2E-9591-5F510AA3D4D4}" type="pres">
      <dgm:prSet presAssocID="{0A91D5C8-0294-483D-B312-31FFF8FB03D9}" presName="sibTrans" presStyleLbl="sibTrans2D1" presStyleIdx="3" presStyleCnt="4"/>
      <dgm:spPr/>
      <dgm:t>
        <a:bodyPr/>
        <a:lstStyle/>
        <a:p>
          <a:endParaRPr lang="es-EC"/>
        </a:p>
      </dgm:t>
    </dgm:pt>
  </dgm:ptLst>
  <dgm:cxnLst>
    <dgm:cxn modelId="{CF46C7B9-BCA8-4F4A-953E-167E8AF5EF7B}" srcId="{CB87E7BD-5ED1-4A54-AC32-691353B15AA4}" destId="{33BBD2AA-973D-4FD6-BE3D-C7CFA2455260}" srcOrd="0" destOrd="0" parTransId="{AB4EB6FB-4FC5-4AFD-BE66-C2F0D686E543}" sibTransId="{92C01758-A3AE-4A96-AA2A-9B8F05482E16}"/>
    <dgm:cxn modelId="{11C07828-EE56-4AAD-B1B2-32B14110A6C4}" type="presOf" srcId="{576D0A7F-337D-46A8-89E0-201D84D723BA}" destId="{9BA86438-EFFF-4D8C-9C80-81A8F919B1BD}" srcOrd="0" destOrd="0" presId="urn:microsoft.com/office/officeart/2005/8/layout/radial6"/>
    <dgm:cxn modelId="{E61E57B5-FD23-4FFA-96DA-DBCCC8F73184}" type="presOf" srcId="{BF660DA5-E754-48F6-9467-B2EB37767E14}" destId="{D84BD8E2-92DB-491E-845B-8D4AD85B1A9D}" srcOrd="0" destOrd="0" presId="urn:microsoft.com/office/officeart/2005/8/layout/radial6"/>
    <dgm:cxn modelId="{096D50EE-3133-44F4-8C32-5F08F8663694}" srcId="{CB87E7BD-5ED1-4A54-AC32-691353B15AA4}" destId="{085BE53B-2035-45DA-B89E-1AADB2898F96}" srcOrd="3" destOrd="0" parTransId="{CE0EB34C-DA2F-4499-9AEB-948589880E44}" sibTransId="{0A91D5C8-0294-483D-B312-31FFF8FB03D9}"/>
    <dgm:cxn modelId="{7FB35E9D-2EAA-4805-870D-8FD60150309A}" type="presOf" srcId="{C837C8C6-E984-45C5-8DE4-A829CE6E2799}" destId="{DF0F0409-515A-4472-897F-C2F39D651169}" srcOrd="0" destOrd="0" presId="urn:microsoft.com/office/officeart/2005/8/layout/radial6"/>
    <dgm:cxn modelId="{604178A4-9B0B-4A2E-A21D-872FB82B2C94}" type="presOf" srcId="{BD23C1DC-3DA5-4D88-905A-E4A9E0B0DD1E}" destId="{A51D0E4F-CABD-4A80-BD60-EFFCFB348ABF}" srcOrd="0" destOrd="0" presId="urn:microsoft.com/office/officeart/2005/8/layout/radial6"/>
    <dgm:cxn modelId="{A783D3B8-83EE-4944-AE03-5ACA2DBB7E39}" type="presOf" srcId="{327F83E3-E7D5-408F-8AFE-AB399D51A20C}" destId="{F8432CDC-66E8-4A39-AC05-804BDFB6AB30}" srcOrd="0" destOrd="0" presId="urn:microsoft.com/office/officeart/2005/8/layout/radial6"/>
    <dgm:cxn modelId="{9DD49FEC-0A79-4110-A28A-71D1149E519C}" type="presOf" srcId="{33BBD2AA-973D-4FD6-BE3D-C7CFA2455260}" destId="{350129B3-5905-4D54-AB66-66C487456E2E}" srcOrd="0" destOrd="0" presId="urn:microsoft.com/office/officeart/2005/8/layout/radial6"/>
    <dgm:cxn modelId="{8B892B76-3726-401E-8F23-44E5C00234F4}" srcId="{CB87E7BD-5ED1-4A54-AC32-691353B15AA4}" destId="{C837C8C6-E984-45C5-8DE4-A829CE6E2799}" srcOrd="2" destOrd="0" parTransId="{BF8D0328-3AF7-4867-8330-6FAD0DC9CBA7}" sibTransId="{576D0A7F-337D-46A8-89E0-201D84D723BA}"/>
    <dgm:cxn modelId="{A7DCBF06-634A-4E50-823E-9022DD5F38B2}" type="presOf" srcId="{085BE53B-2035-45DA-B89E-1AADB2898F96}" destId="{6924C95F-E952-437E-B59D-BE2040410F60}" srcOrd="0" destOrd="0" presId="urn:microsoft.com/office/officeart/2005/8/layout/radial6"/>
    <dgm:cxn modelId="{9371F01C-7852-40CE-B44F-9451D30CE2FF}" srcId="{BF660DA5-E754-48F6-9467-B2EB37767E14}" destId="{CB87E7BD-5ED1-4A54-AC32-691353B15AA4}" srcOrd="0" destOrd="0" parTransId="{FD9ED51F-B3B1-47DA-B690-041E4E512D23}" sibTransId="{51D166D9-F454-4503-932B-0F16D7C78BF6}"/>
    <dgm:cxn modelId="{5E7DACC5-DBD7-4309-8251-ADD3B8002505}" type="presOf" srcId="{0A91D5C8-0294-483D-B312-31FFF8FB03D9}" destId="{BCAB44E2-A4E6-4B2E-9591-5F510AA3D4D4}" srcOrd="0" destOrd="0" presId="urn:microsoft.com/office/officeart/2005/8/layout/radial6"/>
    <dgm:cxn modelId="{5630B97E-AEA6-4246-804E-8B959EC17C63}" type="presOf" srcId="{92C01758-A3AE-4A96-AA2A-9B8F05482E16}" destId="{616F13A6-0C59-4C6E-819B-19DBF7A07B7B}" srcOrd="0" destOrd="0" presId="urn:microsoft.com/office/officeart/2005/8/layout/radial6"/>
    <dgm:cxn modelId="{0802EB2E-6416-4212-A5A7-41B3E572F19C}" srcId="{CB87E7BD-5ED1-4A54-AC32-691353B15AA4}" destId="{327F83E3-E7D5-408F-8AFE-AB399D51A20C}" srcOrd="1" destOrd="0" parTransId="{28E6F3FD-DCC3-45E6-8E44-07F0B6A2BA7F}" sibTransId="{BD23C1DC-3DA5-4D88-905A-E4A9E0B0DD1E}"/>
    <dgm:cxn modelId="{784C6F62-A63A-4866-80E4-5A12604C381E}" type="presOf" srcId="{CB87E7BD-5ED1-4A54-AC32-691353B15AA4}" destId="{3362BF42-8E6C-4E8D-A3CC-7669AA3D6772}" srcOrd="0" destOrd="0" presId="urn:microsoft.com/office/officeart/2005/8/layout/radial6"/>
    <dgm:cxn modelId="{1F98E399-988C-486E-9441-5F97AFB08FC6}" type="presParOf" srcId="{D84BD8E2-92DB-491E-845B-8D4AD85B1A9D}" destId="{3362BF42-8E6C-4E8D-A3CC-7669AA3D6772}" srcOrd="0" destOrd="0" presId="urn:microsoft.com/office/officeart/2005/8/layout/radial6"/>
    <dgm:cxn modelId="{630BB534-F936-4F65-99E1-AC06DEBB3F69}" type="presParOf" srcId="{D84BD8E2-92DB-491E-845B-8D4AD85B1A9D}" destId="{350129B3-5905-4D54-AB66-66C487456E2E}" srcOrd="1" destOrd="0" presId="urn:microsoft.com/office/officeart/2005/8/layout/radial6"/>
    <dgm:cxn modelId="{C403AA30-9630-4575-B3AF-BB3A0B219770}" type="presParOf" srcId="{D84BD8E2-92DB-491E-845B-8D4AD85B1A9D}" destId="{B3148AA3-6F85-457D-A69F-AF73617D013A}" srcOrd="2" destOrd="0" presId="urn:microsoft.com/office/officeart/2005/8/layout/radial6"/>
    <dgm:cxn modelId="{052F5A26-CF5F-4193-9278-FF959CB09B75}" type="presParOf" srcId="{D84BD8E2-92DB-491E-845B-8D4AD85B1A9D}" destId="{616F13A6-0C59-4C6E-819B-19DBF7A07B7B}" srcOrd="3" destOrd="0" presId="urn:microsoft.com/office/officeart/2005/8/layout/radial6"/>
    <dgm:cxn modelId="{56CE3528-882E-4099-B6F5-42F3C8DCAE8C}" type="presParOf" srcId="{D84BD8E2-92DB-491E-845B-8D4AD85B1A9D}" destId="{F8432CDC-66E8-4A39-AC05-804BDFB6AB30}" srcOrd="4" destOrd="0" presId="urn:microsoft.com/office/officeart/2005/8/layout/radial6"/>
    <dgm:cxn modelId="{F1CE2C19-C0B4-4D35-A562-446DAED9B7FD}" type="presParOf" srcId="{D84BD8E2-92DB-491E-845B-8D4AD85B1A9D}" destId="{42CA8673-429C-43C1-AEB5-F0CDAD6EEC8D}" srcOrd="5" destOrd="0" presId="urn:microsoft.com/office/officeart/2005/8/layout/radial6"/>
    <dgm:cxn modelId="{5D78D8C3-C715-4CE8-BD95-F5224F199952}" type="presParOf" srcId="{D84BD8E2-92DB-491E-845B-8D4AD85B1A9D}" destId="{A51D0E4F-CABD-4A80-BD60-EFFCFB348ABF}" srcOrd="6" destOrd="0" presId="urn:microsoft.com/office/officeart/2005/8/layout/radial6"/>
    <dgm:cxn modelId="{E76F135F-9266-4D13-9A45-0A43018C2287}" type="presParOf" srcId="{D84BD8E2-92DB-491E-845B-8D4AD85B1A9D}" destId="{DF0F0409-515A-4472-897F-C2F39D651169}" srcOrd="7" destOrd="0" presId="urn:microsoft.com/office/officeart/2005/8/layout/radial6"/>
    <dgm:cxn modelId="{0C54544C-02BC-4CDD-860C-C9052803C0BE}" type="presParOf" srcId="{D84BD8E2-92DB-491E-845B-8D4AD85B1A9D}" destId="{A5DD95D4-0122-48D9-916F-B6F4FC18B354}" srcOrd="8" destOrd="0" presId="urn:microsoft.com/office/officeart/2005/8/layout/radial6"/>
    <dgm:cxn modelId="{E08D9628-8A79-4C3A-9174-2E90DC42382B}" type="presParOf" srcId="{D84BD8E2-92DB-491E-845B-8D4AD85B1A9D}" destId="{9BA86438-EFFF-4D8C-9C80-81A8F919B1BD}" srcOrd="9" destOrd="0" presId="urn:microsoft.com/office/officeart/2005/8/layout/radial6"/>
    <dgm:cxn modelId="{EFA26AF0-84EC-437E-A9DE-FC8B0ADBBE23}" type="presParOf" srcId="{D84BD8E2-92DB-491E-845B-8D4AD85B1A9D}" destId="{6924C95F-E952-437E-B59D-BE2040410F60}" srcOrd="10" destOrd="0" presId="urn:microsoft.com/office/officeart/2005/8/layout/radial6"/>
    <dgm:cxn modelId="{D4E27002-B8A4-4DAC-B748-3A05B8E927C0}" type="presParOf" srcId="{D84BD8E2-92DB-491E-845B-8D4AD85B1A9D}" destId="{D0D27CC3-31D5-497F-894C-67F2434D5703}" srcOrd="11" destOrd="0" presId="urn:microsoft.com/office/officeart/2005/8/layout/radial6"/>
    <dgm:cxn modelId="{DD54C671-2C38-4208-A040-3AEDF0337EF4}" type="presParOf" srcId="{D84BD8E2-92DB-491E-845B-8D4AD85B1A9D}" destId="{BCAB44E2-A4E6-4B2E-9591-5F510AA3D4D4}"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3C6F10-5733-4D67-BE5D-EBF2D134642B}" type="datetimeFigureOut">
              <a:rPr lang="es-EC" smtClean="0"/>
              <a:t>12/05/2014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F8ACB6-A725-4350-AE48-9414AC0E57B0}" type="slidenum">
              <a:rPr lang="es-EC" smtClean="0"/>
              <a:t>‹Nº›</a:t>
            </a:fld>
            <a:endParaRPr lang="es-EC"/>
          </a:p>
        </p:txBody>
      </p:sp>
    </p:spTree>
    <p:extLst>
      <p:ext uri="{BB962C8B-B14F-4D97-AF65-F5344CB8AC3E}">
        <p14:creationId xmlns:p14="http://schemas.microsoft.com/office/powerpoint/2010/main" val="2607906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BF8ACB6-A725-4350-AE48-9414AC0E57B0}" type="slidenum">
              <a:rPr lang="es-EC" smtClean="0"/>
              <a:t>1</a:t>
            </a:fld>
            <a:endParaRPr lang="es-EC"/>
          </a:p>
        </p:txBody>
      </p:sp>
    </p:spTree>
    <p:extLst>
      <p:ext uri="{BB962C8B-B14F-4D97-AF65-F5344CB8AC3E}">
        <p14:creationId xmlns:p14="http://schemas.microsoft.com/office/powerpoint/2010/main" val="3251517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BF8ACB6-A725-4350-AE48-9414AC0E57B0}" type="slidenum">
              <a:rPr lang="es-EC" smtClean="0"/>
              <a:t>16</a:t>
            </a:fld>
            <a:endParaRPr lang="es-EC"/>
          </a:p>
        </p:txBody>
      </p:sp>
    </p:spTree>
    <p:extLst>
      <p:ext uri="{BB962C8B-B14F-4D97-AF65-F5344CB8AC3E}">
        <p14:creationId xmlns:p14="http://schemas.microsoft.com/office/powerpoint/2010/main" val="3809602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BF8ACB6-A725-4350-AE48-9414AC0E57B0}" type="slidenum">
              <a:rPr lang="es-EC" smtClean="0"/>
              <a:t>56</a:t>
            </a:fld>
            <a:endParaRPr lang="es-EC"/>
          </a:p>
        </p:txBody>
      </p:sp>
    </p:spTree>
    <p:extLst>
      <p:ext uri="{BB962C8B-B14F-4D97-AF65-F5344CB8AC3E}">
        <p14:creationId xmlns:p14="http://schemas.microsoft.com/office/powerpoint/2010/main" val="1445173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r>
              <a:rPr lang="es-EC" smtClean="0"/>
              <a:t>12/05/2014</a:t>
            </a:r>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8AFE887-2E8B-4CA8-BFF4-F9BD3B64E73B}" type="slidenum">
              <a:rPr lang="es-EC" smtClean="0"/>
              <a:t>‹Nº›</a:t>
            </a:fld>
            <a:endParaRPr lang="es-EC"/>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r>
              <a:rPr lang="es-EC" smtClean="0"/>
              <a:t>12/05/2014</a:t>
            </a:r>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8AFE887-2E8B-4CA8-BFF4-F9BD3B64E73B}" type="slidenum">
              <a:rPr lang="es-EC" smtClean="0"/>
              <a:t>‹Nº›</a:t>
            </a:fld>
            <a:endParaRPr lang="es-EC"/>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r>
              <a:rPr lang="es-EC" smtClean="0"/>
              <a:t>12/05/2014</a:t>
            </a:r>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8AFE887-2E8B-4CA8-BFF4-F9BD3B64E73B}" type="slidenum">
              <a:rPr lang="es-EC" smtClean="0"/>
              <a:t>‹Nº›</a:t>
            </a:fld>
            <a:endParaRPr lang="es-EC"/>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r>
              <a:rPr lang="es-EC" smtClean="0"/>
              <a:t>12/05/2014</a:t>
            </a:r>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8AFE887-2E8B-4CA8-BFF4-F9BD3B64E73B}" type="slidenum">
              <a:rPr lang="es-EC" smtClean="0"/>
              <a:t>‹Nº›</a:t>
            </a:fld>
            <a:endParaRPr lang="es-EC"/>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r>
              <a:rPr lang="es-EC" smtClean="0"/>
              <a:t>12/05/2014</a:t>
            </a:r>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8AFE887-2E8B-4CA8-BFF4-F9BD3B64E73B}" type="slidenum">
              <a:rPr lang="es-EC" smtClean="0"/>
              <a:t>‹Nº›</a:t>
            </a:fld>
            <a:endParaRPr lang="es-EC"/>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r>
              <a:rPr lang="es-EC" smtClean="0"/>
              <a:t>12/05/2014</a:t>
            </a:r>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8AFE887-2E8B-4CA8-BFF4-F9BD3B64E73B}" type="slidenum">
              <a:rPr lang="es-EC" smtClean="0"/>
              <a:t>‹Nº›</a:t>
            </a:fld>
            <a:endParaRPr lang="es-EC"/>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r>
              <a:rPr lang="es-EC" smtClean="0"/>
              <a:t>12/05/2014</a:t>
            </a:r>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68AFE887-2E8B-4CA8-BFF4-F9BD3B64E73B}" type="slidenum">
              <a:rPr lang="es-EC" smtClean="0"/>
              <a:t>‹Nº›</a:t>
            </a:fld>
            <a:endParaRPr lang="es-EC"/>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r>
              <a:rPr lang="es-EC" smtClean="0"/>
              <a:t>12/05/2014</a:t>
            </a:r>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68AFE887-2E8B-4CA8-BFF4-F9BD3B64E73B}" type="slidenum">
              <a:rPr lang="es-EC" smtClean="0"/>
              <a:t>‹Nº›</a:t>
            </a:fld>
            <a:endParaRPr lang="es-EC"/>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EC" smtClean="0"/>
              <a:t>12/05/2014</a:t>
            </a:r>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68AFE887-2E8B-4CA8-BFF4-F9BD3B64E73B}" type="slidenum">
              <a:rPr lang="es-EC" smtClean="0"/>
              <a:t>‹Nº›</a:t>
            </a:fld>
            <a:endParaRPr lang="es-EC"/>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r>
              <a:rPr lang="es-EC" smtClean="0"/>
              <a:t>12/05/2014</a:t>
            </a:r>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8AFE887-2E8B-4CA8-BFF4-F9BD3B64E73B}" type="slidenum">
              <a:rPr lang="es-EC" smtClean="0"/>
              <a:t>‹Nº›</a:t>
            </a:fld>
            <a:endParaRPr lang="es-EC"/>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r>
              <a:rPr lang="es-EC" smtClean="0"/>
              <a:t>12/05/2014</a:t>
            </a:r>
            <a:endParaRPr lang="es-EC"/>
          </a:p>
        </p:txBody>
      </p:sp>
      <p:sp>
        <p:nvSpPr>
          <p:cNvPr id="9" name="Slide Number Placeholder 8"/>
          <p:cNvSpPr>
            <a:spLocks noGrp="1"/>
          </p:cNvSpPr>
          <p:nvPr>
            <p:ph type="sldNum" sz="quarter" idx="11"/>
          </p:nvPr>
        </p:nvSpPr>
        <p:spPr/>
        <p:txBody>
          <a:bodyPr/>
          <a:lstStyle/>
          <a:p>
            <a:fld id="{68AFE887-2E8B-4CA8-BFF4-F9BD3B64E73B}" type="slidenum">
              <a:rPr lang="es-EC" smtClean="0"/>
              <a:t>‹Nº›</a:t>
            </a:fld>
            <a:endParaRPr lang="es-EC"/>
          </a:p>
        </p:txBody>
      </p:sp>
      <p:sp>
        <p:nvSpPr>
          <p:cNvPr id="10" name="Footer Placeholder 9"/>
          <p:cNvSpPr>
            <a:spLocks noGrp="1"/>
          </p:cNvSpPr>
          <p:nvPr>
            <p:ph type="ftr" sz="quarter" idx="12"/>
          </p:nvPr>
        </p:nvSpPr>
        <p:spPr/>
        <p:txBody>
          <a:bodyPr/>
          <a:lstStyle/>
          <a:p>
            <a:endParaRPr lang="es-EC"/>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8AFE887-2E8B-4CA8-BFF4-F9BD3B64E73B}" type="slidenum">
              <a:rPr lang="es-EC" smtClean="0"/>
              <a:t>‹Nº›</a:t>
            </a:fld>
            <a:endParaRPr lang="es-EC"/>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EC"/>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r>
              <a:rPr lang="es-EC" smtClean="0"/>
              <a:t>12/05/2014</a:t>
            </a:r>
            <a:endParaRPr lang="es-EC"/>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hf hdr="0" ftr="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2708920"/>
            <a:ext cx="7128791" cy="2232248"/>
          </a:xfrm>
        </p:spPr>
        <p:txBody>
          <a:bodyPr anchor="ctr">
            <a:noAutofit/>
          </a:bodyPr>
          <a:lstStyle/>
          <a:p>
            <a:pPr algn="ctr"/>
            <a:r>
              <a:rPr lang="es-ES_tradnl" sz="2600" b="1" dirty="0" smtClean="0"/>
              <a:t>UNIVERSIDAD DE LAS FUERZAS ARMADAS - ESPE</a:t>
            </a:r>
            <a:endParaRPr lang="es-EC" sz="2600" dirty="0"/>
          </a:p>
        </p:txBody>
      </p:sp>
      <p:pic>
        <p:nvPicPr>
          <p:cNvPr id="6" name="5 Imagen" descr="http://uth.espe.edu.ec/wp-content/uploads/2013/01/espe.jpg"/>
          <p:cNvPicPr/>
          <p:nvPr/>
        </p:nvPicPr>
        <p:blipFill>
          <a:blip r:embed="rId3">
            <a:extLst>
              <a:ext uri="{28A0092B-C50C-407E-A947-70E740481C1C}">
                <a14:useLocalDpi xmlns:a14="http://schemas.microsoft.com/office/drawing/2010/main" val="0"/>
              </a:ext>
            </a:extLst>
          </a:blip>
          <a:srcRect/>
          <a:stretch>
            <a:fillRect/>
          </a:stretch>
        </p:blipFill>
        <p:spPr bwMode="auto">
          <a:xfrm>
            <a:off x="3635896" y="764704"/>
            <a:ext cx="1728191" cy="1584176"/>
          </a:xfrm>
          <a:prstGeom prst="rect">
            <a:avLst/>
          </a:prstGeom>
          <a:noFill/>
          <a:ln>
            <a:noFill/>
          </a:ln>
        </p:spPr>
      </p:pic>
      <p:sp>
        <p:nvSpPr>
          <p:cNvPr id="3" name="Marcador de fecha 2"/>
          <p:cNvSpPr>
            <a:spLocks noGrp="1"/>
          </p:cNvSpPr>
          <p:nvPr>
            <p:ph type="dt" sz="half" idx="10"/>
          </p:nvPr>
        </p:nvSpPr>
        <p:spPr/>
        <p:txBody>
          <a:bodyPr/>
          <a:lstStyle/>
          <a:p>
            <a:r>
              <a:rPr lang="es-EC" smtClean="0"/>
              <a:t>12/05/2014</a:t>
            </a:r>
            <a:endParaRPr lang="es-EC"/>
          </a:p>
        </p:txBody>
      </p:sp>
      <p:sp>
        <p:nvSpPr>
          <p:cNvPr id="4" name="Marcador de número de diapositiva 3"/>
          <p:cNvSpPr>
            <a:spLocks noGrp="1"/>
          </p:cNvSpPr>
          <p:nvPr>
            <p:ph type="sldNum" sz="quarter" idx="12"/>
          </p:nvPr>
        </p:nvSpPr>
        <p:spPr/>
        <p:txBody>
          <a:bodyPr/>
          <a:lstStyle/>
          <a:p>
            <a:fld id="{68AFE887-2E8B-4CA8-BFF4-F9BD3B64E73B}" type="slidenum">
              <a:rPr lang="es-EC" smtClean="0"/>
              <a:t>1</a:t>
            </a:fld>
            <a:endParaRPr lang="es-EC"/>
          </a:p>
        </p:txBody>
      </p:sp>
    </p:spTree>
    <p:extLst>
      <p:ext uri="{BB962C8B-B14F-4D97-AF65-F5344CB8AC3E}">
        <p14:creationId xmlns:p14="http://schemas.microsoft.com/office/powerpoint/2010/main" val="27475516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sz="3500" b="1" dirty="0" smtClean="0"/>
              <a:t>PRINCIPALES TIPOS DE PRODUCCIÓN DE CAMARÓN</a:t>
            </a:r>
            <a:endParaRPr lang="es-EC" sz="3500" b="1" dirty="0"/>
          </a:p>
        </p:txBody>
      </p:sp>
      <p:pic>
        <p:nvPicPr>
          <p:cNvPr id="4" name="3 Marcador de contenido"/>
          <p:cNvPicPr>
            <a:picLocks noGrp="1"/>
          </p:cNvPicPr>
          <p:nvPr>
            <p:ph idx="1"/>
          </p:nvPr>
        </p:nvPicPr>
        <p:blipFill>
          <a:blip r:embed="rId2"/>
          <a:srcRect l="16693" t="25609" r="14505" b="4883"/>
          <a:stretch>
            <a:fillRect/>
          </a:stretch>
        </p:blipFill>
        <p:spPr bwMode="auto">
          <a:xfrm>
            <a:off x="465728" y="1600200"/>
            <a:ext cx="7602943" cy="4800600"/>
          </a:xfrm>
          <a:prstGeom prst="rect">
            <a:avLst/>
          </a:prstGeom>
          <a:noFill/>
          <a:ln w="9525">
            <a:noFill/>
            <a:miter lim="800000"/>
            <a:headEnd/>
            <a:tailEnd/>
          </a:ln>
        </p:spPr>
      </p:pic>
      <p:sp>
        <p:nvSpPr>
          <p:cNvPr id="3" name="Marcador de fecha 2"/>
          <p:cNvSpPr>
            <a:spLocks noGrp="1"/>
          </p:cNvSpPr>
          <p:nvPr>
            <p:ph type="dt" sz="half" idx="10"/>
          </p:nvPr>
        </p:nvSpPr>
        <p:spPr/>
        <p:txBody>
          <a:bodyPr/>
          <a:lstStyle/>
          <a:p>
            <a:r>
              <a:rPr lang="es-EC" smtClean="0"/>
              <a:t>12/05/2014</a:t>
            </a:r>
            <a:endParaRPr lang="es-EC"/>
          </a:p>
        </p:txBody>
      </p:sp>
      <p:sp>
        <p:nvSpPr>
          <p:cNvPr id="5" name="Marcador de número de diapositiva 4"/>
          <p:cNvSpPr>
            <a:spLocks noGrp="1"/>
          </p:cNvSpPr>
          <p:nvPr>
            <p:ph type="sldNum" sz="quarter" idx="12"/>
          </p:nvPr>
        </p:nvSpPr>
        <p:spPr/>
        <p:txBody>
          <a:bodyPr/>
          <a:lstStyle/>
          <a:p>
            <a:fld id="{68AFE887-2E8B-4CA8-BFF4-F9BD3B64E73B}" type="slidenum">
              <a:rPr lang="es-EC" smtClean="0"/>
              <a:t>10</a:t>
            </a:fld>
            <a:endParaRPr lang="es-EC"/>
          </a:p>
        </p:txBody>
      </p:sp>
    </p:spTree>
    <p:extLst>
      <p:ext uri="{BB962C8B-B14F-4D97-AF65-F5344CB8AC3E}">
        <p14:creationId xmlns:p14="http://schemas.microsoft.com/office/powerpoint/2010/main" val="3439843898"/>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a:t>Inversión por hectárea</a:t>
            </a:r>
            <a:br>
              <a:rPr lang="es-EC" b="1" dirty="0"/>
            </a:br>
            <a:endParaRPr lang="es-EC" b="1" dirty="0"/>
          </a:p>
        </p:txBody>
      </p:sp>
      <p:pic>
        <p:nvPicPr>
          <p:cNvPr id="4" name="3 Marcador de contenido"/>
          <p:cNvPicPr>
            <a:picLocks noGrp="1"/>
          </p:cNvPicPr>
          <p:nvPr>
            <p:ph idx="1"/>
          </p:nvPr>
        </p:nvPicPr>
        <p:blipFill>
          <a:blip r:embed="rId2"/>
          <a:srcRect l="34787" t="41658" r="32204" b="20151"/>
          <a:stretch>
            <a:fillRect/>
          </a:stretch>
        </p:blipFill>
        <p:spPr bwMode="auto">
          <a:xfrm>
            <a:off x="1331640" y="980728"/>
            <a:ext cx="6192687" cy="5112568"/>
          </a:xfrm>
          <a:prstGeom prst="rect">
            <a:avLst/>
          </a:prstGeom>
          <a:noFill/>
          <a:ln w="9525">
            <a:noFill/>
            <a:miter lim="800000"/>
            <a:headEnd/>
            <a:tailEnd/>
          </a:ln>
        </p:spPr>
      </p:pic>
      <p:sp>
        <p:nvSpPr>
          <p:cNvPr id="3" name="Marcador de fecha 2"/>
          <p:cNvSpPr>
            <a:spLocks noGrp="1"/>
          </p:cNvSpPr>
          <p:nvPr>
            <p:ph type="dt" sz="half" idx="10"/>
          </p:nvPr>
        </p:nvSpPr>
        <p:spPr/>
        <p:txBody>
          <a:bodyPr/>
          <a:lstStyle/>
          <a:p>
            <a:r>
              <a:rPr lang="es-EC" smtClean="0"/>
              <a:t>12/05/2014</a:t>
            </a:r>
            <a:endParaRPr lang="es-EC"/>
          </a:p>
        </p:txBody>
      </p:sp>
      <p:sp>
        <p:nvSpPr>
          <p:cNvPr id="5" name="Marcador de número de diapositiva 4"/>
          <p:cNvSpPr>
            <a:spLocks noGrp="1"/>
          </p:cNvSpPr>
          <p:nvPr>
            <p:ph type="sldNum" sz="quarter" idx="12"/>
          </p:nvPr>
        </p:nvSpPr>
        <p:spPr/>
        <p:txBody>
          <a:bodyPr/>
          <a:lstStyle/>
          <a:p>
            <a:fld id="{68AFE887-2E8B-4CA8-BFF4-F9BD3B64E73B}" type="slidenum">
              <a:rPr lang="es-EC" smtClean="0"/>
              <a:t>11</a:t>
            </a:fld>
            <a:endParaRPr lang="es-EC"/>
          </a:p>
        </p:txBody>
      </p:sp>
    </p:spTree>
    <p:extLst>
      <p:ext uri="{BB962C8B-B14F-4D97-AF65-F5344CB8AC3E}">
        <p14:creationId xmlns:p14="http://schemas.microsoft.com/office/powerpoint/2010/main" val="173395135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2800" b="1" dirty="0"/>
              <a:t>Debilidades detectadas en el ciclo de </a:t>
            </a:r>
            <a:r>
              <a:rPr lang="es-EC" sz="2800" b="1" dirty="0" smtClean="0"/>
              <a:t>producción</a:t>
            </a:r>
            <a:endParaRPr lang="es-EC" sz="2800" dirty="0"/>
          </a:p>
        </p:txBody>
      </p:sp>
      <p:sp>
        <p:nvSpPr>
          <p:cNvPr id="3" name="2 Marcador de contenido"/>
          <p:cNvSpPr>
            <a:spLocks noGrp="1"/>
          </p:cNvSpPr>
          <p:nvPr>
            <p:ph idx="1"/>
          </p:nvPr>
        </p:nvSpPr>
        <p:spPr/>
        <p:txBody>
          <a:bodyPr/>
          <a:lstStyle/>
          <a:p>
            <a:r>
              <a:rPr lang="es-EC" dirty="0"/>
              <a:t>No existe una planificación adecuada de </a:t>
            </a:r>
            <a:r>
              <a:rPr lang="es-EC" dirty="0" smtClean="0"/>
              <a:t>la producción</a:t>
            </a:r>
          </a:p>
          <a:p>
            <a:r>
              <a:rPr lang="es-EC" dirty="0"/>
              <a:t>No se cuenta con un dato </a:t>
            </a:r>
            <a:r>
              <a:rPr lang="es-EC" dirty="0" smtClean="0"/>
              <a:t>de inventarios</a:t>
            </a:r>
          </a:p>
          <a:p>
            <a:r>
              <a:rPr lang="es-EC" dirty="0"/>
              <a:t>Las producciones no </a:t>
            </a:r>
            <a:r>
              <a:rPr lang="es-EC" dirty="0" smtClean="0"/>
              <a:t>cuenta </a:t>
            </a:r>
            <a:r>
              <a:rPr lang="es-EC" dirty="0"/>
              <a:t>con una orden formal </a:t>
            </a:r>
            <a:endParaRPr lang="es-EC" dirty="0" smtClean="0"/>
          </a:p>
          <a:p>
            <a:r>
              <a:rPr lang="es-EC" dirty="0"/>
              <a:t>No hay sanciones de ningún tipo por incumplimientos </a:t>
            </a:r>
            <a:endParaRPr lang="es-EC" dirty="0" smtClean="0"/>
          </a:p>
          <a:p>
            <a:r>
              <a:rPr lang="es-EC" dirty="0"/>
              <a:t>Las irregularidades </a:t>
            </a:r>
            <a:r>
              <a:rPr lang="es-EC" dirty="0" smtClean="0"/>
              <a:t>en producción </a:t>
            </a:r>
            <a:r>
              <a:rPr lang="es-EC" dirty="0"/>
              <a:t>no son informadas de manera rápida y </a:t>
            </a:r>
            <a:r>
              <a:rPr lang="es-EC" dirty="0" smtClean="0"/>
              <a:t>oportuna</a:t>
            </a:r>
          </a:p>
          <a:p>
            <a:r>
              <a:rPr lang="es-EC" dirty="0" smtClean="0"/>
              <a:t>No se hace uso eficaz de los medios de comunicación</a:t>
            </a:r>
          </a:p>
          <a:p>
            <a:r>
              <a:rPr lang="es-EC" dirty="0" smtClean="0"/>
              <a:t>El personal es consiente de la falta de control interno</a:t>
            </a:r>
          </a:p>
          <a:p>
            <a:r>
              <a:rPr lang="es-EC" dirty="0" smtClean="0"/>
              <a:t>No han existido auditorías de gestión</a:t>
            </a:r>
          </a:p>
          <a:p>
            <a:r>
              <a:rPr lang="es-EC" dirty="0" smtClean="0"/>
              <a:t>No se cuenta </a:t>
            </a:r>
            <a:r>
              <a:rPr lang="es-EC" dirty="0"/>
              <a:t>con un sistema contable que se adapte a la realidad del proceso </a:t>
            </a:r>
            <a:r>
              <a:rPr lang="es-EC" dirty="0" smtClean="0"/>
              <a:t>productivo</a:t>
            </a:r>
          </a:p>
          <a:p>
            <a:r>
              <a:rPr lang="es-EC" dirty="0" smtClean="0"/>
              <a:t>Los registros contables se retrasan </a:t>
            </a:r>
            <a:endParaRPr lang="es-EC" dirty="0"/>
          </a:p>
        </p:txBody>
      </p:sp>
      <p:sp>
        <p:nvSpPr>
          <p:cNvPr id="4" name="Marcador de fecha 3"/>
          <p:cNvSpPr>
            <a:spLocks noGrp="1"/>
          </p:cNvSpPr>
          <p:nvPr>
            <p:ph type="dt" sz="half" idx="10"/>
          </p:nvPr>
        </p:nvSpPr>
        <p:spPr/>
        <p:txBody>
          <a:bodyPr/>
          <a:lstStyle/>
          <a:p>
            <a:r>
              <a:rPr lang="es-EC" smtClean="0"/>
              <a:t>12/05/2014</a:t>
            </a:r>
            <a:endParaRPr lang="es-EC"/>
          </a:p>
        </p:txBody>
      </p:sp>
      <p:sp>
        <p:nvSpPr>
          <p:cNvPr id="5" name="Marcador de número de diapositiva 4"/>
          <p:cNvSpPr>
            <a:spLocks noGrp="1"/>
          </p:cNvSpPr>
          <p:nvPr>
            <p:ph type="sldNum" sz="quarter" idx="12"/>
          </p:nvPr>
        </p:nvSpPr>
        <p:spPr/>
        <p:txBody>
          <a:bodyPr/>
          <a:lstStyle/>
          <a:p>
            <a:fld id="{68AFE887-2E8B-4CA8-BFF4-F9BD3B64E73B}" type="slidenum">
              <a:rPr lang="es-EC" smtClean="0"/>
              <a:t>12</a:t>
            </a:fld>
            <a:endParaRPr lang="es-EC"/>
          </a:p>
        </p:txBody>
      </p:sp>
    </p:spTree>
    <p:extLst>
      <p:ext uri="{BB962C8B-B14F-4D97-AF65-F5344CB8AC3E}">
        <p14:creationId xmlns:p14="http://schemas.microsoft.com/office/powerpoint/2010/main" val="4120914568"/>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600" b="1" dirty="0"/>
              <a:t>Evaluación del control interno  en el área de </a:t>
            </a:r>
            <a:r>
              <a:rPr lang="es-EC" sz="3600" b="1" dirty="0" smtClean="0"/>
              <a:t>Comercialización</a:t>
            </a:r>
            <a:endParaRPr lang="es-EC" dirty="0"/>
          </a:p>
        </p:txBody>
      </p:sp>
      <p:sp>
        <p:nvSpPr>
          <p:cNvPr id="3" name="2 Marcador de contenido"/>
          <p:cNvSpPr>
            <a:spLocks noGrp="1"/>
          </p:cNvSpPr>
          <p:nvPr>
            <p:ph idx="1"/>
          </p:nvPr>
        </p:nvSpPr>
        <p:spPr>
          <a:xfrm>
            <a:off x="457200" y="1772816"/>
            <a:ext cx="7620000" cy="4627984"/>
          </a:xfrm>
        </p:spPr>
        <p:txBody>
          <a:bodyPr/>
          <a:lstStyle/>
          <a:p>
            <a:r>
              <a:rPr lang="es-EC" dirty="0" smtClean="0"/>
              <a:t>FUNCIONES DEL ÁREA COMERCIAL</a:t>
            </a:r>
          </a:p>
          <a:p>
            <a:r>
              <a:rPr lang="es-EC" dirty="0" smtClean="0"/>
              <a:t>OBJETIVOS DEL CONTROL INTERNO</a:t>
            </a:r>
          </a:p>
          <a:p>
            <a:r>
              <a:rPr lang="es-EC" dirty="0" smtClean="0"/>
              <a:t>DEBILIDADES EN EL ÁREA DE COMERCIALIZACIÓN</a:t>
            </a:r>
          </a:p>
          <a:p>
            <a:pPr lvl="1"/>
            <a:r>
              <a:rPr lang="es-EC" dirty="0"/>
              <a:t>Falta de supervisión en la salvaguardia de los recursos que la empresa </a:t>
            </a:r>
            <a:endParaRPr lang="es-EC" dirty="0" smtClean="0"/>
          </a:p>
          <a:p>
            <a:pPr lvl="1"/>
            <a:r>
              <a:rPr lang="es-EC" dirty="0"/>
              <a:t>Desconocimientos de las políticas, procedimientos, niveles de autorización y </a:t>
            </a:r>
            <a:r>
              <a:rPr lang="es-EC" dirty="0" smtClean="0"/>
              <a:t>restricci</a:t>
            </a:r>
            <a:r>
              <a:rPr lang="es-EC" dirty="0"/>
              <a:t>ones que tienen los empleados </a:t>
            </a:r>
          </a:p>
          <a:p>
            <a:pPr lvl="1"/>
            <a:r>
              <a:rPr lang="es-EC" dirty="0" smtClean="0"/>
              <a:t>Inobservancia </a:t>
            </a:r>
            <a:r>
              <a:rPr lang="es-EC" dirty="0"/>
              <a:t>de lo establecido en la legislación tributaria, lo que generaría una contingencia fiscal para la empresa</a:t>
            </a:r>
            <a:r>
              <a:rPr lang="es-EC" dirty="0" smtClean="0"/>
              <a:t>.</a:t>
            </a:r>
          </a:p>
          <a:p>
            <a:pPr lvl="1"/>
            <a:r>
              <a:rPr lang="es-EC" dirty="0"/>
              <a:t>Incumplimiento de los contratos de confidencialidad por parte de los proveedores que otorgan los materiales promocionales y de exhibición</a:t>
            </a:r>
            <a:endParaRPr lang="es-EC" dirty="0" smtClean="0"/>
          </a:p>
        </p:txBody>
      </p:sp>
      <p:sp>
        <p:nvSpPr>
          <p:cNvPr id="4" name="Marcador de fecha 3"/>
          <p:cNvSpPr>
            <a:spLocks noGrp="1"/>
          </p:cNvSpPr>
          <p:nvPr>
            <p:ph type="dt" sz="half" idx="10"/>
          </p:nvPr>
        </p:nvSpPr>
        <p:spPr/>
        <p:txBody>
          <a:bodyPr/>
          <a:lstStyle/>
          <a:p>
            <a:r>
              <a:rPr lang="es-EC" smtClean="0"/>
              <a:t>12/05/2014</a:t>
            </a:r>
            <a:endParaRPr lang="es-EC"/>
          </a:p>
        </p:txBody>
      </p:sp>
      <p:sp>
        <p:nvSpPr>
          <p:cNvPr id="5" name="Marcador de número de diapositiva 4"/>
          <p:cNvSpPr>
            <a:spLocks noGrp="1"/>
          </p:cNvSpPr>
          <p:nvPr>
            <p:ph type="sldNum" sz="quarter" idx="12"/>
          </p:nvPr>
        </p:nvSpPr>
        <p:spPr/>
        <p:txBody>
          <a:bodyPr/>
          <a:lstStyle/>
          <a:p>
            <a:fld id="{68AFE887-2E8B-4CA8-BFF4-F9BD3B64E73B}" type="slidenum">
              <a:rPr lang="es-EC" smtClean="0"/>
              <a:t>13</a:t>
            </a:fld>
            <a:endParaRPr lang="es-EC"/>
          </a:p>
        </p:txBody>
      </p:sp>
    </p:spTree>
    <p:extLst>
      <p:ext uri="{BB962C8B-B14F-4D97-AF65-F5344CB8AC3E}">
        <p14:creationId xmlns:p14="http://schemas.microsoft.com/office/powerpoint/2010/main" val="36184047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7620000" cy="1143000"/>
          </a:xfrm>
        </p:spPr>
        <p:txBody>
          <a:bodyPr/>
          <a:lstStyle/>
          <a:p>
            <a:r>
              <a:rPr lang="es-EC" sz="3600" b="1" dirty="0"/>
              <a:t>Evaluación del control interno  en el área de </a:t>
            </a:r>
            <a:r>
              <a:rPr lang="es-EC" sz="3600" b="1" dirty="0" smtClean="0"/>
              <a:t>Contabilidad</a:t>
            </a:r>
            <a:endParaRPr lang="es-EC" sz="3600" b="1" dirty="0"/>
          </a:p>
        </p:txBody>
      </p:sp>
      <p:sp>
        <p:nvSpPr>
          <p:cNvPr id="3" name="2 Marcador de contenido"/>
          <p:cNvSpPr>
            <a:spLocks noGrp="1"/>
          </p:cNvSpPr>
          <p:nvPr>
            <p:ph idx="1"/>
          </p:nvPr>
        </p:nvSpPr>
        <p:spPr>
          <a:xfrm>
            <a:off x="467544" y="2492896"/>
            <a:ext cx="7620000" cy="2376264"/>
          </a:xfrm>
        </p:spPr>
        <p:txBody>
          <a:bodyPr/>
          <a:lstStyle/>
          <a:p>
            <a:r>
              <a:rPr lang="es-EC" dirty="0" smtClean="0"/>
              <a:t>DEBILIDADES EN EL ÁREA DE COMERCIALIZACIÓN</a:t>
            </a:r>
          </a:p>
          <a:p>
            <a:pPr lvl="1"/>
            <a:r>
              <a:rPr lang="es-EC" dirty="0"/>
              <a:t>Falta de delegación de funciones</a:t>
            </a:r>
            <a:r>
              <a:rPr lang="es-EC" dirty="0" smtClean="0"/>
              <a:t>:</a:t>
            </a:r>
          </a:p>
          <a:p>
            <a:pPr lvl="1"/>
            <a:r>
              <a:rPr lang="es-EC" dirty="0"/>
              <a:t>Desorden: Existe documentos que no han sido archivados </a:t>
            </a:r>
            <a:r>
              <a:rPr lang="es-EC" dirty="0" smtClean="0"/>
              <a:t>diariamente</a:t>
            </a:r>
          </a:p>
          <a:p>
            <a:pPr lvl="1"/>
            <a:r>
              <a:rPr lang="es-EC" dirty="0"/>
              <a:t>Demora en pagos a Proveedores</a:t>
            </a:r>
            <a:endParaRPr lang="es-EC" dirty="0" smtClean="0"/>
          </a:p>
        </p:txBody>
      </p:sp>
      <p:sp>
        <p:nvSpPr>
          <p:cNvPr id="4" name="Marcador de fecha 3"/>
          <p:cNvSpPr>
            <a:spLocks noGrp="1"/>
          </p:cNvSpPr>
          <p:nvPr>
            <p:ph type="dt" sz="half" idx="10"/>
          </p:nvPr>
        </p:nvSpPr>
        <p:spPr/>
        <p:txBody>
          <a:bodyPr/>
          <a:lstStyle/>
          <a:p>
            <a:r>
              <a:rPr lang="es-EC" smtClean="0"/>
              <a:t>12/05/2014</a:t>
            </a:r>
            <a:endParaRPr lang="es-EC"/>
          </a:p>
        </p:txBody>
      </p:sp>
      <p:sp>
        <p:nvSpPr>
          <p:cNvPr id="5" name="Marcador de número de diapositiva 4"/>
          <p:cNvSpPr>
            <a:spLocks noGrp="1"/>
          </p:cNvSpPr>
          <p:nvPr>
            <p:ph type="sldNum" sz="quarter" idx="12"/>
          </p:nvPr>
        </p:nvSpPr>
        <p:spPr/>
        <p:txBody>
          <a:bodyPr/>
          <a:lstStyle/>
          <a:p>
            <a:fld id="{68AFE887-2E8B-4CA8-BFF4-F9BD3B64E73B}" type="slidenum">
              <a:rPr lang="es-EC" smtClean="0"/>
              <a:t>14</a:t>
            </a:fld>
            <a:endParaRPr lang="es-EC"/>
          </a:p>
        </p:txBody>
      </p:sp>
    </p:spTree>
    <p:extLst>
      <p:ext uri="{BB962C8B-B14F-4D97-AF65-F5344CB8AC3E}">
        <p14:creationId xmlns:p14="http://schemas.microsoft.com/office/powerpoint/2010/main" val="3479984938"/>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04664"/>
            <a:ext cx="7620000" cy="1143000"/>
          </a:xfrm>
        </p:spPr>
        <p:txBody>
          <a:bodyPr/>
          <a:lstStyle/>
          <a:p>
            <a:pPr algn="ctr"/>
            <a:r>
              <a:rPr lang="es-EC" sz="3600" b="1" dirty="0"/>
              <a:t>Costos en los cultivos de camarón</a:t>
            </a:r>
            <a:r>
              <a:rPr lang="es-EC" dirty="0"/>
              <a:t/>
            </a:r>
            <a:br>
              <a:rPr lang="es-EC" dirty="0"/>
            </a:b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614349641"/>
              </p:ext>
            </p:extLst>
          </p:nvPr>
        </p:nvGraphicFramePr>
        <p:xfrm>
          <a:off x="1763688" y="1556791"/>
          <a:ext cx="5256584" cy="4536505"/>
        </p:xfrm>
        <a:graphic>
          <a:graphicData uri="http://schemas.openxmlformats.org/drawingml/2006/table">
            <a:tbl>
              <a:tblPr firstRow="1" firstCol="1" bandRow="1" bandCol="1">
                <a:tableStyleId>{5C22544A-7EE6-4342-B048-85BDC9FD1C3A}</a:tableStyleId>
              </a:tblPr>
              <a:tblGrid>
                <a:gridCol w="2892866"/>
                <a:gridCol w="2363718"/>
              </a:tblGrid>
              <a:tr h="683645">
                <a:tc>
                  <a:txBody>
                    <a:bodyPr/>
                    <a:lstStyle/>
                    <a:p>
                      <a:pPr marL="810260" algn="l">
                        <a:lnSpc>
                          <a:spcPct val="115000"/>
                        </a:lnSpc>
                        <a:spcAft>
                          <a:spcPts val="0"/>
                        </a:spcAft>
                      </a:pPr>
                      <a:r>
                        <a:rPr lang="es-EC" sz="2000" dirty="0">
                          <a:effectLst/>
                        </a:rPr>
                        <a:t>ÍTEM</a:t>
                      </a:r>
                      <a:endParaRPr lang="es-EC" sz="2000" dirty="0">
                        <a:solidFill>
                          <a:srgbClr val="000000"/>
                        </a:solidFill>
                        <a:effectLst/>
                        <a:latin typeface="Calibri"/>
                        <a:ea typeface="Calibri"/>
                        <a:cs typeface="Times New Roman"/>
                      </a:endParaRPr>
                    </a:p>
                  </a:txBody>
                  <a:tcPr marL="68580" marR="68580" marT="0" marB="0"/>
                </a:tc>
                <a:tc>
                  <a:txBody>
                    <a:bodyPr/>
                    <a:lstStyle/>
                    <a:p>
                      <a:pPr marL="810260" algn="l">
                        <a:lnSpc>
                          <a:spcPct val="115000"/>
                        </a:lnSpc>
                        <a:spcAft>
                          <a:spcPts val="0"/>
                        </a:spcAft>
                      </a:pPr>
                      <a:r>
                        <a:rPr lang="es-EC" sz="2000">
                          <a:effectLst/>
                        </a:rPr>
                        <a:t>COSTOS (USD)</a:t>
                      </a:r>
                      <a:endParaRPr lang="es-EC" sz="2000">
                        <a:solidFill>
                          <a:srgbClr val="000000"/>
                        </a:solidFill>
                        <a:effectLst/>
                        <a:latin typeface="Calibri"/>
                        <a:ea typeface="Calibri"/>
                        <a:cs typeface="Times New Roman"/>
                      </a:endParaRPr>
                    </a:p>
                  </a:txBody>
                  <a:tcPr marL="68580" marR="68580" marT="0" marB="0"/>
                </a:tc>
              </a:tr>
              <a:tr h="3852860">
                <a:tc>
                  <a:txBody>
                    <a:bodyPr/>
                    <a:lstStyle/>
                    <a:p>
                      <a:pPr marL="810260" algn="l">
                        <a:lnSpc>
                          <a:spcPct val="115000"/>
                        </a:lnSpc>
                        <a:spcAft>
                          <a:spcPts val="0"/>
                        </a:spcAft>
                      </a:pPr>
                      <a:r>
                        <a:rPr lang="es-EC" sz="2000" dirty="0">
                          <a:effectLst/>
                        </a:rPr>
                        <a:t>Post larva</a:t>
                      </a:r>
                    </a:p>
                    <a:p>
                      <a:pPr marL="810260" algn="l">
                        <a:lnSpc>
                          <a:spcPct val="115000"/>
                        </a:lnSpc>
                        <a:spcAft>
                          <a:spcPts val="0"/>
                        </a:spcAft>
                      </a:pPr>
                      <a:r>
                        <a:rPr lang="es-EC" sz="2000" dirty="0">
                          <a:effectLst/>
                        </a:rPr>
                        <a:t> </a:t>
                      </a:r>
                    </a:p>
                    <a:p>
                      <a:pPr marL="810260" algn="l">
                        <a:lnSpc>
                          <a:spcPct val="115000"/>
                        </a:lnSpc>
                        <a:spcAft>
                          <a:spcPts val="0"/>
                        </a:spcAft>
                      </a:pPr>
                      <a:r>
                        <a:rPr lang="es-EC" sz="2000" dirty="0">
                          <a:effectLst/>
                        </a:rPr>
                        <a:t>Alimentos y fertilizantes</a:t>
                      </a:r>
                    </a:p>
                    <a:p>
                      <a:pPr marL="810260" algn="l">
                        <a:lnSpc>
                          <a:spcPct val="115000"/>
                        </a:lnSpc>
                        <a:spcAft>
                          <a:spcPts val="0"/>
                        </a:spcAft>
                      </a:pPr>
                      <a:r>
                        <a:rPr lang="es-EC" sz="2000" dirty="0">
                          <a:effectLst/>
                        </a:rPr>
                        <a:t>Electricidad y combustible</a:t>
                      </a:r>
                    </a:p>
                    <a:p>
                      <a:pPr marL="810260" algn="l">
                        <a:lnSpc>
                          <a:spcPct val="115000"/>
                        </a:lnSpc>
                        <a:spcAft>
                          <a:spcPts val="0"/>
                        </a:spcAft>
                      </a:pPr>
                      <a:r>
                        <a:rPr lang="es-EC" sz="2000" dirty="0">
                          <a:effectLst/>
                        </a:rPr>
                        <a:t>Personal</a:t>
                      </a:r>
                    </a:p>
                    <a:p>
                      <a:pPr marL="810260" algn="l">
                        <a:lnSpc>
                          <a:spcPct val="115000"/>
                        </a:lnSpc>
                        <a:spcAft>
                          <a:spcPts val="0"/>
                        </a:spcAft>
                      </a:pPr>
                      <a:r>
                        <a:rPr lang="es-EC" sz="2000" dirty="0">
                          <a:effectLst/>
                        </a:rPr>
                        <a:t>Mantenimiento</a:t>
                      </a:r>
                    </a:p>
                    <a:p>
                      <a:pPr marL="810260" algn="l">
                        <a:lnSpc>
                          <a:spcPct val="115000"/>
                        </a:lnSpc>
                        <a:spcAft>
                          <a:spcPts val="0"/>
                        </a:spcAft>
                      </a:pPr>
                      <a:r>
                        <a:rPr lang="es-EC" sz="2000" dirty="0">
                          <a:effectLst/>
                        </a:rPr>
                        <a:t>Intereses</a:t>
                      </a:r>
                    </a:p>
                    <a:p>
                      <a:pPr marL="810260" algn="l">
                        <a:lnSpc>
                          <a:spcPct val="115000"/>
                        </a:lnSpc>
                        <a:spcAft>
                          <a:spcPts val="0"/>
                        </a:spcAft>
                      </a:pPr>
                      <a:r>
                        <a:rPr lang="es-EC" sz="2000" dirty="0">
                          <a:effectLst/>
                        </a:rPr>
                        <a:t>Depreciación</a:t>
                      </a:r>
                    </a:p>
                    <a:p>
                      <a:pPr marL="810260" algn="l">
                        <a:lnSpc>
                          <a:spcPct val="115000"/>
                        </a:lnSpc>
                        <a:spcAft>
                          <a:spcPts val="0"/>
                        </a:spcAft>
                      </a:pPr>
                      <a:r>
                        <a:rPr lang="es-EC" sz="2000" dirty="0">
                          <a:effectLst/>
                        </a:rPr>
                        <a:t>Otros</a:t>
                      </a:r>
                      <a:endParaRPr lang="es-EC" sz="2000" dirty="0">
                        <a:solidFill>
                          <a:srgbClr val="000000"/>
                        </a:solidFill>
                        <a:effectLst/>
                        <a:latin typeface="Calibri"/>
                        <a:ea typeface="Calibri"/>
                        <a:cs typeface="Times New Roman"/>
                      </a:endParaRPr>
                    </a:p>
                  </a:txBody>
                  <a:tcPr marL="68580" marR="68580" marT="0" marB="0"/>
                </a:tc>
                <a:tc>
                  <a:txBody>
                    <a:bodyPr/>
                    <a:lstStyle/>
                    <a:p>
                      <a:pPr marL="810260" algn="l">
                        <a:lnSpc>
                          <a:spcPct val="115000"/>
                        </a:lnSpc>
                        <a:spcAft>
                          <a:spcPts val="0"/>
                        </a:spcAft>
                      </a:pPr>
                      <a:r>
                        <a:rPr lang="es-EC" sz="2000" dirty="0">
                          <a:effectLst/>
                        </a:rPr>
                        <a:t>27,00</a:t>
                      </a:r>
                    </a:p>
                    <a:p>
                      <a:pPr marL="810260" algn="l">
                        <a:lnSpc>
                          <a:spcPct val="115000"/>
                        </a:lnSpc>
                        <a:spcAft>
                          <a:spcPts val="0"/>
                        </a:spcAft>
                      </a:pPr>
                      <a:r>
                        <a:rPr lang="es-EC" sz="2000" dirty="0">
                          <a:effectLst/>
                        </a:rPr>
                        <a:t>25,00</a:t>
                      </a:r>
                    </a:p>
                    <a:p>
                      <a:pPr marL="810260" algn="l">
                        <a:lnSpc>
                          <a:spcPct val="115000"/>
                        </a:lnSpc>
                        <a:spcAft>
                          <a:spcPts val="0"/>
                        </a:spcAft>
                      </a:pPr>
                      <a:r>
                        <a:rPr lang="es-EC" sz="2000" dirty="0">
                          <a:effectLst/>
                        </a:rPr>
                        <a:t>4,00</a:t>
                      </a:r>
                    </a:p>
                    <a:p>
                      <a:pPr marL="810260" algn="l">
                        <a:lnSpc>
                          <a:spcPct val="115000"/>
                        </a:lnSpc>
                        <a:spcAft>
                          <a:spcPts val="0"/>
                        </a:spcAft>
                      </a:pPr>
                      <a:r>
                        <a:rPr lang="es-EC" sz="2000" dirty="0">
                          <a:effectLst/>
                        </a:rPr>
                        <a:t>3,00</a:t>
                      </a:r>
                    </a:p>
                    <a:p>
                      <a:pPr marL="810260" algn="l">
                        <a:lnSpc>
                          <a:spcPct val="115000"/>
                        </a:lnSpc>
                        <a:spcAft>
                          <a:spcPts val="0"/>
                        </a:spcAft>
                      </a:pPr>
                      <a:r>
                        <a:rPr lang="es-EC" sz="2000" dirty="0">
                          <a:effectLst/>
                        </a:rPr>
                        <a:t>4,00</a:t>
                      </a:r>
                    </a:p>
                    <a:p>
                      <a:pPr marL="810260" algn="l">
                        <a:lnSpc>
                          <a:spcPct val="115000"/>
                        </a:lnSpc>
                        <a:spcAft>
                          <a:spcPts val="0"/>
                        </a:spcAft>
                      </a:pPr>
                      <a:r>
                        <a:rPr lang="es-EC" sz="2000" dirty="0">
                          <a:effectLst/>
                        </a:rPr>
                        <a:t>24,00</a:t>
                      </a:r>
                    </a:p>
                    <a:p>
                      <a:pPr marL="810260" algn="l">
                        <a:lnSpc>
                          <a:spcPct val="115000"/>
                        </a:lnSpc>
                        <a:spcAft>
                          <a:spcPts val="0"/>
                        </a:spcAft>
                      </a:pPr>
                      <a:r>
                        <a:rPr lang="es-EC" sz="2000" dirty="0">
                          <a:effectLst/>
                        </a:rPr>
                        <a:t>9,00</a:t>
                      </a:r>
                    </a:p>
                    <a:p>
                      <a:pPr marL="810260" algn="l">
                        <a:lnSpc>
                          <a:spcPct val="115000"/>
                        </a:lnSpc>
                        <a:spcAft>
                          <a:spcPts val="0"/>
                        </a:spcAft>
                      </a:pPr>
                      <a:r>
                        <a:rPr lang="es-EC" sz="2000" dirty="0">
                          <a:effectLst/>
                        </a:rPr>
                        <a:t>4,00</a:t>
                      </a:r>
                      <a:endParaRPr lang="es-EC" sz="2000" dirty="0">
                        <a:solidFill>
                          <a:srgbClr val="000000"/>
                        </a:solidFill>
                        <a:effectLst/>
                        <a:latin typeface="Calibri"/>
                        <a:ea typeface="Calibri"/>
                        <a:cs typeface="Times New Roman"/>
                      </a:endParaRPr>
                    </a:p>
                  </a:txBody>
                  <a:tcPr marL="68580" marR="68580" marT="0" marB="0"/>
                </a:tc>
              </a:tr>
            </a:tbl>
          </a:graphicData>
        </a:graphic>
      </p:graphicFrame>
      <p:sp>
        <p:nvSpPr>
          <p:cNvPr id="3" name="Marcador de fecha 2"/>
          <p:cNvSpPr>
            <a:spLocks noGrp="1"/>
          </p:cNvSpPr>
          <p:nvPr>
            <p:ph type="dt" sz="half" idx="10"/>
          </p:nvPr>
        </p:nvSpPr>
        <p:spPr/>
        <p:txBody>
          <a:bodyPr/>
          <a:lstStyle/>
          <a:p>
            <a:r>
              <a:rPr lang="es-EC" smtClean="0"/>
              <a:t>12/05/2014</a:t>
            </a:r>
            <a:endParaRPr lang="es-EC"/>
          </a:p>
        </p:txBody>
      </p:sp>
      <p:sp>
        <p:nvSpPr>
          <p:cNvPr id="5" name="Marcador de número de diapositiva 4"/>
          <p:cNvSpPr>
            <a:spLocks noGrp="1"/>
          </p:cNvSpPr>
          <p:nvPr>
            <p:ph type="sldNum" sz="quarter" idx="12"/>
          </p:nvPr>
        </p:nvSpPr>
        <p:spPr/>
        <p:txBody>
          <a:bodyPr/>
          <a:lstStyle/>
          <a:p>
            <a:fld id="{68AFE887-2E8B-4CA8-BFF4-F9BD3B64E73B}" type="slidenum">
              <a:rPr lang="es-EC" smtClean="0"/>
              <a:t>15</a:t>
            </a:fld>
            <a:endParaRPr lang="es-EC"/>
          </a:p>
        </p:txBody>
      </p:sp>
    </p:spTree>
    <p:extLst>
      <p:ext uri="{BB962C8B-B14F-4D97-AF65-F5344CB8AC3E}">
        <p14:creationId xmlns:p14="http://schemas.microsoft.com/office/powerpoint/2010/main" val="3141325522"/>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sz="3500" b="1" dirty="0" smtClean="0"/>
              <a:t>IDENTIFICACIÓN DE PROVEEDORES</a:t>
            </a:r>
            <a:endParaRPr lang="es-EC" sz="3500"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666126121"/>
              </p:ext>
            </p:extLst>
          </p:nvPr>
        </p:nvGraphicFramePr>
        <p:xfrm>
          <a:off x="1547664" y="1556793"/>
          <a:ext cx="5256583" cy="4896542"/>
        </p:xfrm>
        <a:graphic>
          <a:graphicData uri="http://schemas.openxmlformats.org/drawingml/2006/table">
            <a:tbl>
              <a:tblPr firstRow="1" firstCol="1" bandRow="1" bandCol="1">
                <a:tableStyleId>{5C22544A-7EE6-4342-B048-85BDC9FD1C3A}</a:tableStyleId>
              </a:tblPr>
              <a:tblGrid>
                <a:gridCol w="1018126"/>
                <a:gridCol w="2634877"/>
                <a:gridCol w="1603580"/>
              </a:tblGrid>
              <a:tr h="443319">
                <a:tc>
                  <a:txBody>
                    <a:bodyPr/>
                    <a:lstStyle/>
                    <a:p>
                      <a:pPr algn="ctr">
                        <a:spcAft>
                          <a:spcPts val="0"/>
                        </a:spcAft>
                      </a:pPr>
                      <a:r>
                        <a:rPr lang="es-EC" sz="900" dirty="0">
                          <a:effectLst/>
                        </a:rPr>
                        <a:t> </a:t>
                      </a:r>
                    </a:p>
                    <a:p>
                      <a:pPr algn="ctr">
                        <a:spcAft>
                          <a:spcPts val="0"/>
                        </a:spcAft>
                      </a:pPr>
                      <a:r>
                        <a:rPr lang="es-EC" sz="900" dirty="0">
                          <a:effectLst/>
                        </a:rPr>
                        <a:t>PRODUCTO</a:t>
                      </a:r>
                      <a:endParaRPr lang="es-EC" sz="900" dirty="0">
                        <a:solidFill>
                          <a:srgbClr val="000000"/>
                        </a:solidFill>
                        <a:effectLst/>
                        <a:latin typeface="Calibri"/>
                        <a:cs typeface="Times New Roman"/>
                      </a:endParaRPr>
                    </a:p>
                  </a:txBody>
                  <a:tcPr marL="53866" marR="53866" marT="0" marB="0"/>
                </a:tc>
                <a:tc>
                  <a:txBody>
                    <a:bodyPr/>
                    <a:lstStyle/>
                    <a:p>
                      <a:pPr algn="ctr">
                        <a:spcAft>
                          <a:spcPts val="0"/>
                        </a:spcAft>
                      </a:pPr>
                      <a:r>
                        <a:rPr lang="es-EC" sz="900">
                          <a:effectLst/>
                        </a:rPr>
                        <a:t> </a:t>
                      </a:r>
                    </a:p>
                    <a:p>
                      <a:pPr algn="ctr">
                        <a:spcAft>
                          <a:spcPts val="0"/>
                        </a:spcAft>
                      </a:pPr>
                      <a:r>
                        <a:rPr lang="es-EC" sz="900">
                          <a:effectLst/>
                        </a:rPr>
                        <a:t>UTILIDAD</a:t>
                      </a:r>
                      <a:endParaRPr lang="es-EC" sz="900">
                        <a:solidFill>
                          <a:srgbClr val="000000"/>
                        </a:solidFill>
                        <a:effectLst/>
                        <a:latin typeface="Calibri"/>
                        <a:cs typeface="Times New Roman"/>
                      </a:endParaRPr>
                    </a:p>
                  </a:txBody>
                  <a:tcPr marL="53866" marR="53866" marT="0" marB="0"/>
                </a:tc>
                <a:tc>
                  <a:txBody>
                    <a:bodyPr/>
                    <a:lstStyle/>
                    <a:p>
                      <a:pPr algn="ctr">
                        <a:spcAft>
                          <a:spcPts val="0"/>
                        </a:spcAft>
                      </a:pPr>
                      <a:r>
                        <a:rPr lang="es-EC" sz="900">
                          <a:effectLst/>
                        </a:rPr>
                        <a:t> </a:t>
                      </a:r>
                    </a:p>
                    <a:p>
                      <a:pPr algn="ctr">
                        <a:spcAft>
                          <a:spcPts val="0"/>
                        </a:spcAft>
                      </a:pPr>
                      <a:r>
                        <a:rPr lang="es-EC" sz="900">
                          <a:effectLst/>
                        </a:rPr>
                        <a:t>PROVEEDOR</a:t>
                      </a:r>
                    </a:p>
                    <a:p>
                      <a:pPr algn="ctr">
                        <a:spcAft>
                          <a:spcPts val="0"/>
                        </a:spcAft>
                      </a:pPr>
                      <a:r>
                        <a:rPr lang="es-EC" sz="900">
                          <a:effectLst/>
                        </a:rPr>
                        <a:t> </a:t>
                      </a:r>
                      <a:endParaRPr lang="es-EC" sz="900">
                        <a:solidFill>
                          <a:srgbClr val="000000"/>
                        </a:solidFill>
                        <a:effectLst/>
                        <a:latin typeface="Calibri"/>
                        <a:cs typeface="Times New Roman"/>
                      </a:endParaRPr>
                    </a:p>
                  </a:txBody>
                  <a:tcPr marL="53866" marR="53866" marT="0" marB="0"/>
                </a:tc>
              </a:tr>
              <a:tr h="399311">
                <a:tc>
                  <a:txBody>
                    <a:bodyPr/>
                    <a:lstStyle/>
                    <a:p>
                      <a:pPr algn="just">
                        <a:spcAft>
                          <a:spcPts val="0"/>
                        </a:spcAft>
                      </a:pPr>
                      <a:r>
                        <a:rPr lang="es-EC" sz="800">
                          <a:effectLst/>
                        </a:rPr>
                        <a:t>Larva</a:t>
                      </a:r>
                      <a:endParaRPr lang="es-EC" sz="900">
                        <a:solidFill>
                          <a:srgbClr val="000000"/>
                        </a:solidFill>
                        <a:effectLst/>
                        <a:latin typeface="Calibri"/>
                        <a:cs typeface="Times New Roman"/>
                      </a:endParaRPr>
                    </a:p>
                  </a:txBody>
                  <a:tcPr marL="53866" marR="53866" marT="0" marB="0"/>
                </a:tc>
                <a:tc>
                  <a:txBody>
                    <a:bodyPr/>
                    <a:lstStyle/>
                    <a:p>
                      <a:pPr algn="just">
                        <a:spcAft>
                          <a:spcPts val="0"/>
                        </a:spcAft>
                      </a:pPr>
                      <a:r>
                        <a:rPr lang="es-EC" sz="800">
                          <a:effectLst/>
                        </a:rPr>
                        <a:t> </a:t>
                      </a:r>
                      <a:endParaRPr lang="es-EC" sz="900">
                        <a:solidFill>
                          <a:srgbClr val="000000"/>
                        </a:solidFill>
                        <a:effectLst/>
                        <a:latin typeface="Calibri"/>
                        <a:cs typeface="Times New Roman"/>
                      </a:endParaRPr>
                    </a:p>
                  </a:txBody>
                  <a:tcPr marL="53866" marR="53866" marT="0" marB="0"/>
                </a:tc>
                <a:tc>
                  <a:txBody>
                    <a:bodyPr/>
                    <a:lstStyle/>
                    <a:p>
                      <a:pPr algn="just">
                        <a:spcAft>
                          <a:spcPts val="0"/>
                        </a:spcAft>
                      </a:pPr>
                      <a:r>
                        <a:rPr lang="es-EC" sz="900">
                          <a:effectLst/>
                        </a:rPr>
                        <a:t>BIOGEMAR, PROMARISCO,</a:t>
                      </a:r>
                    </a:p>
                    <a:p>
                      <a:pPr algn="just">
                        <a:spcAft>
                          <a:spcPts val="0"/>
                        </a:spcAft>
                      </a:pPr>
                      <a:r>
                        <a:rPr lang="es-EC" sz="900">
                          <a:effectLst/>
                        </a:rPr>
                        <a:t>OPUMARSA.</a:t>
                      </a:r>
                      <a:endParaRPr lang="es-EC" sz="900">
                        <a:solidFill>
                          <a:srgbClr val="000000"/>
                        </a:solidFill>
                        <a:effectLst/>
                        <a:latin typeface="Calibri"/>
                        <a:cs typeface="Times New Roman"/>
                      </a:endParaRPr>
                    </a:p>
                  </a:txBody>
                  <a:tcPr marL="53866" marR="53866" marT="0" marB="0"/>
                </a:tc>
              </a:tr>
              <a:tr h="443319">
                <a:tc>
                  <a:txBody>
                    <a:bodyPr/>
                    <a:lstStyle/>
                    <a:p>
                      <a:pPr algn="just">
                        <a:spcAft>
                          <a:spcPts val="0"/>
                        </a:spcAft>
                      </a:pPr>
                      <a:r>
                        <a:rPr lang="es-EC" sz="800">
                          <a:effectLst/>
                        </a:rPr>
                        <a:t>Balanceado</a:t>
                      </a:r>
                      <a:endParaRPr lang="es-EC" sz="900">
                        <a:solidFill>
                          <a:srgbClr val="000000"/>
                        </a:solidFill>
                        <a:effectLst/>
                        <a:latin typeface="Calibri"/>
                        <a:cs typeface="Times New Roman"/>
                      </a:endParaRPr>
                    </a:p>
                  </a:txBody>
                  <a:tcPr marL="53866" marR="53866" marT="0" marB="0"/>
                </a:tc>
                <a:tc>
                  <a:txBody>
                    <a:bodyPr/>
                    <a:lstStyle/>
                    <a:p>
                      <a:pPr algn="just">
                        <a:spcAft>
                          <a:spcPts val="0"/>
                        </a:spcAft>
                      </a:pPr>
                      <a:r>
                        <a:rPr lang="es-EC" sz="800">
                          <a:effectLst/>
                        </a:rPr>
                        <a:t>Alimento que proporciona el balance adecuado de proteínas, vitaminas y minerales en cada etapa del camarón.</a:t>
                      </a:r>
                      <a:endParaRPr lang="es-EC" sz="900">
                        <a:solidFill>
                          <a:srgbClr val="000000"/>
                        </a:solidFill>
                        <a:effectLst/>
                        <a:latin typeface="Calibri"/>
                        <a:cs typeface="Times New Roman"/>
                      </a:endParaRPr>
                    </a:p>
                  </a:txBody>
                  <a:tcPr marL="53866" marR="53866" marT="0" marB="0"/>
                </a:tc>
                <a:tc>
                  <a:txBody>
                    <a:bodyPr/>
                    <a:lstStyle/>
                    <a:p>
                      <a:pPr algn="just">
                        <a:spcAft>
                          <a:spcPts val="0"/>
                        </a:spcAft>
                      </a:pPr>
                      <a:r>
                        <a:rPr lang="es-EC" sz="900">
                          <a:effectLst/>
                        </a:rPr>
                        <a:t> </a:t>
                      </a:r>
                    </a:p>
                    <a:p>
                      <a:pPr algn="just">
                        <a:spcAft>
                          <a:spcPts val="0"/>
                        </a:spcAft>
                      </a:pPr>
                      <a:r>
                        <a:rPr lang="es-EC" sz="900">
                          <a:effectLst/>
                        </a:rPr>
                        <a:t>EXPALSA, </a:t>
                      </a:r>
                    </a:p>
                    <a:p>
                      <a:pPr algn="just">
                        <a:spcAft>
                          <a:spcPts val="0"/>
                        </a:spcAft>
                      </a:pPr>
                      <a:r>
                        <a:rPr lang="es-EC" sz="900">
                          <a:effectLst/>
                        </a:rPr>
                        <a:t>AGRIPAC S.A.</a:t>
                      </a:r>
                      <a:endParaRPr lang="es-EC" sz="900">
                        <a:solidFill>
                          <a:srgbClr val="000000"/>
                        </a:solidFill>
                        <a:effectLst/>
                        <a:latin typeface="Calibri"/>
                        <a:cs typeface="Times New Roman"/>
                      </a:endParaRPr>
                    </a:p>
                  </a:txBody>
                  <a:tcPr marL="53866" marR="53866" marT="0" marB="0"/>
                </a:tc>
              </a:tr>
              <a:tr h="696980">
                <a:tc>
                  <a:txBody>
                    <a:bodyPr/>
                    <a:lstStyle/>
                    <a:p>
                      <a:pPr algn="just">
                        <a:spcAft>
                          <a:spcPts val="0"/>
                        </a:spcAft>
                      </a:pPr>
                      <a:r>
                        <a:rPr lang="es-EC" sz="800">
                          <a:effectLst/>
                        </a:rPr>
                        <a:t>Fertilizantes</a:t>
                      </a:r>
                      <a:endParaRPr lang="es-EC" sz="900">
                        <a:solidFill>
                          <a:srgbClr val="000000"/>
                        </a:solidFill>
                        <a:effectLst/>
                        <a:latin typeface="Calibri"/>
                        <a:cs typeface="Times New Roman"/>
                      </a:endParaRPr>
                    </a:p>
                  </a:txBody>
                  <a:tcPr marL="53866" marR="53866" marT="0" marB="0"/>
                </a:tc>
                <a:tc>
                  <a:txBody>
                    <a:bodyPr/>
                    <a:lstStyle/>
                    <a:p>
                      <a:pPr algn="just">
                        <a:spcAft>
                          <a:spcPts val="0"/>
                        </a:spcAft>
                      </a:pPr>
                      <a:r>
                        <a:rPr lang="es-EC" sz="800">
                          <a:effectLst/>
                        </a:rPr>
                        <a:t>Suministran el suficiente fósforo y nitrógeno para establecer y mantener durante todo el cultivo una floración de algas en el agua y promover el desarrollo de una diversidad de alimentos naturales en el estanque.</a:t>
                      </a:r>
                      <a:endParaRPr lang="es-EC" sz="900">
                        <a:solidFill>
                          <a:srgbClr val="000000"/>
                        </a:solidFill>
                        <a:effectLst/>
                        <a:latin typeface="Calibri"/>
                        <a:cs typeface="Times New Roman"/>
                      </a:endParaRPr>
                    </a:p>
                  </a:txBody>
                  <a:tcPr marL="53866" marR="53866" marT="0" marB="0"/>
                </a:tc>
                <a:tc>
                  <a:txBody>
                    <a:bodyPr/>
                    <a:lstStyle/>
                    <a:p>
                      <a:pPr algn="just">
                        <a:spcAft>
                          <a:spcPts val="0"/>
                        </a:spcAft>
                      </a:pPr>
                      <a:r>
                        <a:rPr lang="es-EC" sz="900">
                          <a:effectLst/>
                        </a:rPr>
                        <a:t> </a:t>
                      </a:r>
                    </a:p>
                    <a:p>
                      <a:pPr algn="just">
                        <a:spcAft>
                          <a:spcPts val="0"/>
                        </a:spcAft>
                      </a:pPr>
                      <a:r>
                        <a:rPr lang="es-EC" sz="900">
                          <a:effectLst/>
                        </a:rPr>
                        <a:t>AGRIPAC S.A.</a:t>
                      </a:r>
                    </a:p>
                    <a:p>
                      <a:pPr algn="just">
                        <a:spcAft>
                          <a:spcPts val="0"/>
                        </a:spcAft>
                      </a:pPr>
                      <a:r>
                        <a:rPr lang="es-EC" sz="900">
                          <a:effectLst/>
                        </a:rPr>
                        <a:t> </a:t>
                      </a:r>
                      <a:endParaRPr lang="es-EC" sz="900">
                        <a:solidFill>
                          <a:srgbClr val="000000"/>
                        </a:solidFill>
                        <a:effectLst/>
                        <a:latin typeface="Calibri"/>
                        <a:cs typeface="Times New Roman"/>
                      </a:endParaRPr>
                    </a:p>
                  </a:txBody>
                  <a:tcPr marL="53866" marR="53866" marT="0" marB="0"/>
                </a:tc>
              </a:tr>
              <a:tr h="1064831">
                <a:tc>
                  <a:txBody>
                    <a:bodyPr/>
                    <a:lstStyle/>
                    <a:p>
                      <a:pPr algn="just">
                        <a:spcAft>
                          <a:spcPts val="0"/>
                        </a:spcAft>
                      </a:pPr>
                      <a:r>
                        <a:rPr lang="es-EC" sz="800">
                          <a:effectLst/>
                        </a:rPr>
                        <a:t>Cal P-24 y Carbonato</a:t>
                      </a:r>
                      <a:endParaRPr lang="es-EC" sz="900">
                        <a:solidFill>
                          <a:srgbClr val="000000"/>
                        </a:solidFill>
                        <a:effectLst/>
                        <a:latin typeface="Calibri"/>
                        <a:cs typeface="Times New Roman"/>
                      </a:endParaRPr>
                    </a:p>
                  </a:txBody>
                  <a:tcPr marL="53866" marR="53866" marT="0" marB="0"/>
                </a:tc>
                <a:tc>
                  <a:txBody>
                    <a:bodyPr/>
                    <a:lstStyle/>
                    <a:p>
                      <a:pPr algn="just">
                        <a:spcAft>
                          <a:spcPts val="0"/>
                        </a:spcAft>
                      </a:pPr>
                      <a:r>
                        <a:rPr lang="es-EC" sz="800">
                          <a:effectLst/>
                        </a:rPr>
                        <a:t>Aplicadas para el mejoramiento de los suelos, contribuyen al aumento de la alcalinidad reforzando el equilibrio del agua. Pueden controlar los parásitos o enfermedades que puedan perjudicar al camarón, además de ser grandes portadoras del elemento calcio que es importante para el crecimiento y bienestar</a:t>
                      </a:r>
                      <a:endParaRPr lang="es-EC" sz="900">
                        <a:effectLst/>
                      </a:endParaRPr>
                    </a:p>
                    <a:p>
                      <a:pPr algn="just">
                        <a:spcAft>
                          <a:spcPts val="0"/>
                        </a:spcAft>
                      </a:pPr>
                      <a:r>
                        <a:rPr lang="es-EC" sz="800">
                          <a:effectLst/>
                        </a:rPr>
                        <a:t>de los camarones.</a:t>
                      </a:r>
                      <a:endParaRPr lang="es-EC" sz="900">
                        <a:solidFill>
                          <a:srgbClr val="000000"/>
                        </a:solidFill>
                        <a:effectLst/>
                        <a:latin typeface="Calibri"/>
                        <a:cs typeface="Times New Roman"/>
                      </a:endParaRPr>
                    </a:p>
                  </a:txBody>
                  <a:tcPr marL="53866" marR="53866" marT="0" marB="0"/>
                </a:tc>
                <a:tc>
                  <a:txBody>
                    <a:bodyPr/>
                    <a:lstStyle/>
                    <a:p>
                      <a:pPr algn="just">
                        <a:spcAft>
                          <a:spcPts val="0"/>
                        </a:spcAft>
                      </a:pPr>
                      <a:r>
                        <a:rPr lang="es-EC" sz="900">
                          <a:effectLst/>
                        </a:rPr>
                        <a:t>DISENSA</a:t>
                      </a:r>
                    </a:p>
                    <a:p>
                      <a:pPr algn="just">
                        <a:spcAft>
                          <a:spcPts val="0"/>
                        </a:spcAft>
                      </a:pPr>
                      <a:r>
                        <a:rPr lang="es-EC" sz="900">
                          <a:effectLst/>
                        </a:rPr>
                        <a:t>CALMOSACORP S.A.</a:t>
                      </a:r>
                      <a:endParaRPr lang="es-EC" sz="900">
                        <a:solidFill>
                          <a:srgbClr val="000000"/>
                        </a:solidFill>
                        <a:effectLst/>
                        <a:latin typeface="Calibri"/>
                        <a:cs typeface="Times New Roman"/>
                      </a:endParaRPr>
                    </a:p>
                  </a:txBody>
                  <a:tcPr marL="53866" marR="53866" marT="0" marB="0"/>
                </a:tc>
              </a:tr>
              <a:tr h="464653">
                <a:tc>
                  <a:txBody>
                    <a:bodyPr/>
                    <a:lstStyle/>
                    <a:p>
                      <a:pPr algn="just">
                        <a:spcAft>
                          <a:spcPts val="0"/>
                        </a:spcAft>
                      </a:pPr>
                      <a:r>
                        <a:rPr lang="es-EC" sz="800">
                          <a:effectLst/>
                        </a:rPr>
                        <a:t>Melaza</a:t>
                      </a:r>
                      <a:endParaRPr lang="es-EC" sz="900">
                        <a:solidFill>
                          <a:srgbClr val="000000"/>
                        </a:solidFill>
                        <a:effectLst/>
                        <a:latin typeface="Calibri"/>
                        <a:cs typeface="Times New Roman"/>
                      </a:endParaRPr>
                    </a:p>
                  </a:txBody>
                  <a:tcPr marL="53866" marR="53866" marT="0" marB="0"/>
                </a:tc>
                <a:tc>
                  <a:txBody>
                    <a:bodyPr/>
                    <a:lstStyle/>
                    <a:p>
                      <a:pPr algn="just">
                        <a:spcAft>
                          <a:spcPts val="0"/>
                        </a:spcAft>
                      </a:pPr>
                      <a:r>
                        <a:rPr lang="es-EC" sz="800">
                          <a:effectLst/>
                        </a:rPr>
                        <a:t>Empleada como aporte de carbono orgánico a las piscinas y como tratamiento para quitar posibles malos sabores y olores del camarón.</a:t>
                      </a:r>
                      <a:endParaRPr lang="es-EC" sz="900">
                        <a:solidFill>
                          <a:srgbClr val="000000"/>
                        </a:solidFill>
                        <a:effectLst/>
                        <a:latin typeface="Calibri"/>
                        <a:cs typeface="Times New Roman"/>
                      </a:endParaRPr>
                    </a:p>
                  </a:txBody>
                  <a:tcPr marL="53866" marR="53866" marT="0" marB="0"/>
                </a:tc>
                <a:tc>
                  <a:txBody>
                    <a:bodyPr/>
                    <a:lstStyle/>
                    <a:p>
                      <a:pPr algn="just">
                        <a:spcAft>
                          <a:spcPts val="0"/>
                        </a:spcAft>
                      </a:pPr>
                      <a:r>
                        <a:rPr lang="es-EC" sz="900">
                          <a:effectLst/>
                        </a:rPr>
                        <a:t>AGRIPAC S.A.</a:t>
                      </a:r>
                      <a:endParaRPr lang="es-EC" sz="900">
                        <a:solidFill>
                          <a:srgbClr val="000000"/>
                        </a:solidFill>
                        <a:effectLst/>
                        <a:latin typeface="Calibri"/>
                        <a:cs typeface="Times New Roman"/>
                      </a:endParaRPr>
                    </a:p>
                  </a:txBody>
                  <a:tcPr marL="53866" marR="53866" marT="0" marB="0"/>
                </a:tc>
              </a:tr>
              <a:tr h="525415">
                <a:tc>
                  <a:txBody>
                    <a:bodyPr/>
                    <a:lstStyle/>
                    <a:p>
                      <a:pPr algn="just">
                        <a:spcAft>
                          <a:spcPts val="0"/>
                        </a:spcAft>
                      </a:pPr>
                      <a:r>
                        <a:rPr lang="es-EC" sz="800">
                          <a:effectLst/>
                        </a:rPr>
                        <a:t>Bacterias</a:t>
                      </a:r>
                      <a:endParaRPr lang="es-EC" sz="900">
                        <a:solidFill>
                          <a:srgbClr val="000000"/>
                        </a:solidFill>
                        <a:effectLst/>
                        <a:latin typeface="Calibri"/>
                        <a:cs typeface="Times New Roman"/>
                      </a:endParaRPr>
                    </a:p>
                  </a:txBody>
                  <a:tcPr marL="53866" marR="53866" marT="0" marB="0"/>
                </a:tc>
                <a:tc>
                  <a:txBody>
                    <a:bodyPr/>
                    <a:lstStyle/>
                    <a:p>
                      <a:pPr algn="just">
                        <a:spcAft>
                          <a:spcPts val="0"/>
                        </a:spcAft>
                      </a:pPr>
                      <a:r>
                        <a:rPr lang="es-EC" sz="800">
                          <a:effectLst/>
                        </a:rPr>
                        <a:t>Permiten una reducción considerable de la tasa de renovación de agua sin perjudicar la calidad de la misma, degradando el exceso de materia orgánica presente.</a:t>
                      </a:r>
                      <a:endParaRPr lang="es-EC" sz="900">
                        <a:solidFill>
                          <a:srgbClr val="000000"/>
                        </a:solidFill>
                        <a:effectLst/>
                        <a:latin typeface="Calibri"/>
                        <a:cs typeface="Times New Roman"/>
                      </a:endParaRPr>
                    </a:p>
                  </a:txBody>
                  <a:tcPr marL="53866" marR="53866" marT="0" marB="0"/>
                </a:tc>
                <a:tc>
                  <a:txBody>
                    <a:bodyPr/>
                    <a:lstStyle/>
                    <a:p>
                      <a:pPr algn="just">
                        <a:spcAft>
                          <a:spcPts val="0"/>
                        </a:spcAft>
                      </a:pPr>
                      <a:r>
                        <a:rPr lang="es-EC" sz="900">
                          <a:effectLst/>
                        </a:rPr>
                        <a:t>EPICORE, </a:t>
                      </a:r>
                    </a:p>
                    <a:p>
                      <a:pPr algn="just">
                        <a:spcAft>
                          <a:spcPts val="0"/>
                        </a:spcAft>
                      </a:pPr>
                      <a:r>
                        <a:rPr lang="es-EC" sz="900">
                          <a:effectLst/>
                        </a:rPr>
                        <a:t>BIOMAR</a:t>
                      </a:r>
                      <a:endParaRPr lang="es-EC" sz="900">
                        <a:solidFill>
                          <a:srgbClr val="000000"/>
                        </a:solidFill>
                        <a:effectLst/>
                        <a:latin typeface="Calibri"/>
                        <a:cs typeface="Times New Roman"/>
                      </a:endParaRPr>
                    </a:p>
                  </a:txBody>
                  <a:tcPr marL="53866" marR="53866" marT="0" marB="0"/>
                </a:tc>
              </a:tr>
              <a:tr h="464653">
                <a:tc>
                  <a:txBody>
                    <a:bodyPr/>
                    <a:lstStyle/>
                    <a:p>
                      <a:pPr algn="just">
                        <a:spcAft>
                          <a:spcPts val="0"/>
                        </a:spcAft>
                      </a:pPr>
                      <a:r>
                        <a:rPr lang="es-EC" sz="800">
                          <a:effectLst/>
                        </a:rPr>
                        <a:t>Barbasco</a:t>
                      </a:r>
                      <a:endParaRPr lang="es-EC" sz="900">
                        <a:solidFill>
                          <a:srgbClr val="000000"/>
                        </a:solidFill>
                        <a:effectLst/>
                        <a:latin typeface="Calibri"/>
                        <a:cs typeface="Times New Roman"/>
                      </a:endParaRPr>
                    </a:p>
                  </a:txBody>
                  <a:tcPr marL="53866" marR="53866" marT="0" marB="0"/>
                </a:tc>
                <a:tc>
                  <a:txBody>
                    <a:bodyPr/>
                    <a:lstStyle/>
                    <a:p>
                      <a:pPr algn="just">
                        <a:spcAft>
                          <a:spcPts val="0"/>
                        </a:spcAft>
                      </a:pPr>
                      <a:r>
                        <a:rPr lang="es-EC" sz="800">
                          <a:effectLst/>
                        </a:rPr>
                        <a:t>Usado para erradicar peces o depredadores indeseables en pozas o piscinas antes de iniciar una crianza o cultivo de camarones.</a:t>
                      </a:r>
                      <a:endParaRPr lang="es-EC" sz="900">
                        <a:solidFill>
                          <a:srgbClr val="000000"/>
                        </a:solidFill>
                        <a:effectLst/>
                        <a:latin typeface="Calibri"/>
                        <a:cs typeface="Times New Roman"/>
                      </a:endParaRPr>
                    </a:p>
                  </a:txBody>
                  <a:tcPr marL="53866" marR="53866" marT="0" marB="0"/>
                </a:tc>
                <a:tc>
                  <a:txBody>
                    <a:bodyPr/>
                    <a:lstStyle/>
                    <a:p>
                      <a:pPr algn="just">
                        <a:spcAft>
                          <a:spcPts val="0"/>
                        </a:spcAft>
                      </a:pPr>
                      <a:r>
                        <a:rPr lang="es-EC" sz="900">
                          <a:effectLst/>
                        </a:rPr>
                        <a:t>BIOMAR</a:t>
                      </a:r>
                      <a:endParaRPr lang="es-EC" sz="900">
                        <a:solidFill>
                          <a:srgbClr val="000000"/>
                        </a:solidFill>
                        <a:effectLst/>
                        <a:latin typeface="Calibri"/>
                        <a:cs typeface="Times New Roman"/>
                      </a:endParaRPr>
                    </a:p>
                  </a:txBody>
                  <a:tcPr marL="53866" marR="53866" marT="0" marB="0"/>
                </a:tc>
              </a:tr>
              <a:tr h="394061">
                <a:tc>
                  <a:txBody>
                    <a:bodyPr/>
                    <a:lstStyle/>
                    <a:p>
                      <a:pPr algn="just">
                        <a:spcAft>
                          <a:spcPts val="0"/>
                        </a:spcAft>
                      </a:pPr>
                      <a:r>
                        <a:rPr lang="es-EC" sz="800">
                          <a:effectLst/>
                        </a:rPr>
                        <a:t>Diesel</a:t>
                      </a:r>
                      <a:endParaRPr lang="es-EC" sz="900">
                        <a:solidFill>
                          <a:srgbClr val="000000"/>
                        </a:solidFill>
                        <a:effectLst/>
                        <a:latin typeface="Calibri"/>
                        <a:cs typeface="Times New Roman"/>
                      </a:endParaRPr>
                    </a:p>
                  </a:txBody>
                  <a:tcPr marL="53866" marR="53866" marT="0" marB="0"/>
                </a:tc>
                <a:tc>
                  <a:txBody>
                    <a:bodyPr/>
                    <a:lstStyle/>
                    <a:p>
                      <a:pPr algn="just">
                        <a:spcAft>
                          <a:spcPts val="0"/>
                        </a:spcAft>
                      </a:pPr>
                      <a:r>
                        <a:rPr lang="es-EC" sz="800" dirty="0">
                          <a:effectLst/>
                        </a:rPr>
                        <a:t>Combustible usado en las estaciones de bombeo para que puedan abastecer de agua suficiente a las piscinas.</a:t>
                      </a:r>
                      <a:endParaRPr lang="es-EC" sz="900" dirty="0">
                        <a:solidFill>
                          <a:srgbClr val="000000"/>
                        </a:solidFill>
                        <a:effectLst/>
                        <a:latin typeface="Calibri"/>
                        <a:cs typeface="Times New Roman"/>
                      </a:endParaRPr>
                    </a:p>
                  </a:txBody>
                  <a:tcPr marL="53866" marR="53866" marT="0" marB="0"/>
                </a:tc>
                <a:tc>
                  <a:txBody>
                    <a:bodyPr/>
                    <a:lstStyle/>
                    <a:p>
                      <a:pPr algn="just">
                        <a:spcAft>
                          <a:spcPts val="0"/>
                        </a:spcAft>
                      </a:pPr>
                      <a:r>
                        <a:rPr lang="es-EC" sz="900" dirty="0">
                          <a:effectLst/>
                        </a:rPr>
                        <a:t>NORMALUZ</a:t>
                      </a:r>
                      <a:endParaRPr lang="es-EC" sz="900" dirty="0">
                        <a:solidFill>
                          <a:srgbClr val="000000"/>
                        </a:solidFill>
                        <a:effectLst/>
                        <a:latin typeface="Calibri"/>
                        <a:cs typeface="Times New Roman"/>
                      </a:endParaRPr>
                    </a:p>
                  </a:txBody>
                  <a:tcPr marL="53866" marR="53866" marT="0" marB="0"/>
                </a:tc>
              </a:tr>
            </a:tbl>
          </a:graphicData>
        </a:graphic>
      </p:graphicFrame>
      <p:sp>
        <p:nvSpPr>
          <p:cNvPr id="3" name="Marcador de fecha 2"/>
          <p:cNvSpPr>
            <a:spLocks noGrp="1"/>
          </p:cNvSpPr>
          <p:nvPr>
            <p:ph type="dt" sz="half" idx="10"/>
          </p:nvPr>
        </p:nvSpPr>
        <p:spPr/>
        <p:txBody>
          <a:bodyPr/>
          <a:lstStyle/>
          <a:p>
            <a:r>
              <a:rPr lang="es-EC" smtClean="0"/>
              <a:t>12/05/2014</a:t>
            </a:r>
            <a:endParaRPr lang="es-EC"/>
          </a:p>
        </p:txBody>
      </p:sp>
      <p:sp>
        <p:nvSpPr>
          <p:cNvPr id="5" name="Marcador de número de diapositiva 4"/>
          <p:cNvSpPr>
            <a:spLocks noGrp="1"/>
          </p:cNvSpPr>
          <p:nvPr>
            <p:ph type="sldNum" sz="quarter" idx="12"/>
          </p:nvPr>
        </p:nvSpPr>
        <p:spPr/>
        <p:txBody>
          <a:bodyPr/>
          <a:lstStyle/>
          <a:p>
            <a:fld id="{68AFE887-2E8B-4CA8-BFF4-F9BD3B64E73B}" type="slidenum">
              <a:rPr lang="es-EC" smtClean="0"/>
              <a:t>16</a:t>
            </a:fld>
            <a:endParaRPr lang="es-EC"/>
          </a:p>
        </p:txBody>
      </p:sp>
    </p:spTree>
    <p:extLst>
      <p:ext uri="{BB962C8B-B14F-4D97-AF65-F5344CB8AC3E}">
        <p14:creationId xmlns:p14="http://schemas.microsoft.com/office/powerpoint/2010/main" val="371896916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t>Producto </a:t>
            </a:r>
            <a:r>
              <a:rPr lang="es-EC" b="1" dirty="0"/>
              <a:t>Interno Bruto</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630473852"/>
              </p:ext>
            </p:extLst>
          </p:nvPr>
        </p:nvGraphicFramePr>
        <p:xfrm>
          <a:off x="1403648" y="1700806"/>
          <a:ext cx="5544615" cy="4532767"/>
        </p:xfrm>
        <a:graphic>
          <a:graphicData uri="http://schemas.openxmlformats.org/drawingml/2006/table">
            <a:tbl>
              <a:tblPr firstRow="1" firstCol="1" bandRow="1">
                <a:tableStyleId>{5C22544A-7EE6-4342-B048-85BDC9FD1C3A}</a:tableStyleId>
              </a:tblPr>
              <a:tblGrid>
                <a:gridCol w="1572994"/>
                <a:gridCol w="2058914"/>
                <a:gridCol w="1912707"/>
              </a:tblGrid>
              <a:tr h="443423">
                <a:tc>
                  <a:txBody>
                    <a:bodyPr/>
                    <a:lstStyle/>
                    <a:p>
                      <a:pPr marL="810260" algn="ctr">
                        <a:spcAft>
                          <a:spcPts val="0"/>
                        </a:spcAft>
                      </a:pPr>
                      <a:r>
                        <a:rPr lang="es-EC" sz="1200" dirty="0">
                          <a:effectLst/>
                        </a:rPr>
                        <a:t>Año</a:t>
                      </a:r>
                      <a:endParaRPr lang="es-EC" sz="1200" dirty="0">
                        <a:solidFill>
                          <a:srgbClr val="000000"/>
                        </a:solidFill>
                        <a:effectLst/>
                        <a:latin typeface="Calibri"/>
                        <a:cs typeface="Times New Roman"/>
                      </a:endParaRPr>
                    </a:p>
                  </a:txBody>
                  <a:tcPr marL="49097" marR="49097" marT="0" marB="0" anchor="ctr"/>
                </a:tc>
                <a:tc>
                  <a:txBody>
                    <a:bodyPr/>
                    <a:lstStyle/>
                    <a:p>
                      <a:pPr marL="810260" algn="ctr">
                        <a:spcAft>
                          <a:spcPts val="0"/>
                        </a:spcAft>
                      </a:pPr>
                      <a:r>
                        <a:rPr lang="es-EC" sz="1200">
                          <a:effectLst/>
                        </a:rPr>
                        <a:t>Miles de  dólares</a:t>
                      </a:r>
                      <a:endParaRPr lang="es-EC" sz="1200">
                        <a:solidFill>
                          <a:srgbClr val="000000"/>
                        </a:solidFill>
                        <a:effectLst/>
                        <a:latin typeface="Calibri"/>
                        <a:cs typeface="Times New Roman"/>
                      </a:endParaRPr>
                    </a:p>
                  </a:txBody>
                  <a:tcPr marL="49097" marR="49097" marT="0" marB="0" anchor="ctr"/>
                </a:tc>
                <a:tc>
                  <a:txBody>
                    <a:bodyPr/>
                    <a:lstStyle/>
                    <a:p>
                      <a:pPr marL="810260" algn="ctr">
                        <a:spcAft>
                          <a:spcPts val="0"/>
                        </a:spcAft>
                      </a:pPr>
                      <a:r>
                        <a:rPr lang="es-EC" sz="1200">
                          <a:effectLst/>
                        </a:rPr>
                        <a:t>Variación PIB %</a:t>
                      </a:r>
                      <a:endParaRPr lang="es-EC" sz="1200">
                        <a:solidFill>
                          <a:srgbClr val="000000"/>
                        </a:solidFill>
                        <a:effectLst/>
                        <a:latin typeface="Calibri"/>
                        <a:cs typeface="Times New Roman"/>
                      </a:endParaRPr>
                    </a:p>
                  </a:txBody>
                  <a:tcPr marL="49097" marR="49097" marT="0" marB="0" anchor="ctr"/>
                </a:tc>
              </a:tr>
              <a:tr h="197077">
                <a:tc>
                  <a:txBody>
                    <a:bodyPr/>
                    <a:lstStyle/>
                    <a:p>
                      <a:pPr marL="810260" algn="ctr">
                        <a:spcAft>
                          <a:spcPts val="0"/>
                        </a:spcAft>
                      </a:pPr>
                      <a:r>
                        <a:rPr lang="es-EC" sz="1200" dirty="0">
                          <a:effectLst/>
                        </a:rPr>
                        <a:t>2000</a:t>
                      </a:r>
                      <a:endParaRPr lang="es-EC" sz="1200" dirty="0">
                        <a:solidFill>
                          <a:srgbClr val="000000"/>
                        </a:solidFill>
                        <a:effectLst/>
                        <a:latin typeface="Calibri"/>
                        <a:cs typeface="Times New Roman"/>
                      </a:endParaRPr>
                    </a:p>
                  </a:txBody>
                  <a:tcPr marL="49097" marR="49097" marT="0" marB="0" anchor="ctr"/>
                </a:tc>
                <a:tc>
                  <a:txBody>
                    <a:bodyPr/>
                    <a:lstStyle/>
                    <a:p>
                      <a:pPr marL="810260" algn="ctr">
                        <a:spcAft>
                          <a:spcPts val="0"/>
                        </a:spcAft>
                      </a:pPr>
                      <a:r>
                        <a:rPr lang="es-EC" sz="1200">
                          <a:effectLst/>
                        </a:rPr>
                        <a:t>16.282.908</a:t>
                      </a:r>
                      <a:endParaRPr lang="es-EC" sz="1200">
                        <a:solidFill>
                          <a:srgbClr val="000000"/>
                        </a:solidFill>
                        <a:effectLst/>
                        <a:latin typeface="Calibri"/>
                        <a:cs typeface="Times New Roman"/>
                      </a:endParaRPr>
                    </a:p>
                  </a:txBody>
                  <a:tcPr marL="49097" marR="49097" marT="0" marB="0" anchor="ctr"/>
                </a:tc>
                <a:tc>
                  <a:txBody>
                    <a:bodyPr/>
                    <a:lstStyle/>
                    <a:p>
                      <a:pPr marL="810260" algn="ctr">
                        <a:spcAft>
                          <a:spcPts val="0"/>
                        </a:spcAft>
                      </a:pPr>
                      <a:r>
                        <a:rPr lang="es-EC" sz="1200">
                          <a:effectLst/>
                        </a:rPr>
                        <a:t>4,15</a:t>
                      </a:r>
                      <a:endParaRPr lang="es-EC" sz="1200">
                        <a:solidFill>
                          <a:srgbClr val="000000"/>
                        </a:solidFill>
                        <a:effectLst/>
                        <a:latin typeface="Calibri"/>
                        <a:cs typeface="Times New Roman"/>
                      </a:endParaRPr>
                    </a:p>
                  </a:txBody>
                  <a:tcPr marL="49097" marR="49097" marT="0" marB="0" anchor="ctr"/>
                </a:tc>
              </a:tr>
              <a:tr h="197077">
                <a:tc>
                  <a:txBody>
                    <a:bodyPr/>
                    <a:lstStyle/>
                    <a:p>
                      <a:pPr marL="810260" algn="ctr">
                        <a:spcAft>
                          <a:spcPts val="0"/>
                        </a:spcAft>
                      </a:pPr>
                      <a:r>
                        <a:rPr lang="es-EC" sz="1200">
                          <a:effectLst/>
                        </a:rPr>
                        <a:t>2001</a:t>
                      </a:r>
                      <a:endParaRPr lang="es-EC" sz="1200">
                        <a:solidFill>
                          <a:srgbClr val="000000"/>
                        </a:solidFill>
                        <a:effectLst/>
                        <a:latin typeface="Calibri"/>
                        <a:cs typeface="Times New Roman"/>
                      </a:endParaRPr>
                    </a:p>
                  </a:txBody>
                  <a:tcPr marL="49097" marR="49097" marT="0" marB="0" anchor="ctr"/>
                </a:tc>
                <a:tc>
                  <a:txBody>
                    <a:bodyPr/>
                    <a:lstStyle/>
                    <a:p>
                      <a:pPr marL="810260" algn="ctr">
                        <a:spcAft>
                          <a:spcPts val="0"/>
                        </a:spcAft>
                      </a:pPr>
                      <a:r>
                        <a:rPr lang="es-EC" sz="1200">
                          <a:effectLst/>
                        </a:rPr>
                        <a:t>17.057.245</a:t>
                      </a:r>
                      <a:endParaRPr lang="es-EC" sz="1200">
                        <a:solidFill>
                          <a:srgbClr val="000000"/>
                        </a:solidFill>
                        <a:effectLst/>
                        <a:latin typeface="Calibri"/>
                        <a:cs typeface="Times New Roman"/>
                      </a:endParaRPr>
                    </a:p>
                  </a:txBody>
                  <a:tcPr marL="49097" marR="49097" marT="0" marB="0" anchor="ctr"/>
                </a:tc>
                <a:tc>
                  <a:txBody>
                    <a:bodyPr/>
                    <a:lstStyle/>
                    <a:p>
                      <a:pPr marL="810260" algn="ctr">
                        <a:spcAft>
                          <a:spcPts val="0"/>
                        </a:spcAft>
                      </a:pPr>
                      <a:r>
                        <a:rPr lang="es-EC" sz="1200">
                          <a:effectLst/>
                        </a:rPr>
                        <a:t>4,76</a:t>
                      </a:r>
                      <a:endParaRPr lang="es-EC" sz="1200">
                        <a:solidFill>
                          <a:srgbClr val="000000"/>
                        </a:solidFill>
                        <a:effectLst/>
                        <a:latin typeface="Calibri"/>
                        <a:cs typeface="Times New Roman"/>
                      </a:endParaRPr>
                    </a:p>
                  </a:txBody>
                  <a:tcPr marL="49097" marR="49097" marT="0" marB="0" anchor="ctr"/>
                </a:tc>
              </a:tr>
              <a:tr h="197077">
                <a:tc>
                  <a:txBody>
                    <a:bodyPr/>
                    <a:lstStyle/>
                    <a:p>
                      <a:pPr marL="810260" algn="ctr">
                        <a:spcAft>
                          <a:spcPts val="0"/>
                        </a:spcAft>
                      </a:pPr>
                      <a:r>
                        <a:rPr lang="es-EC" sz="1200">
                          <a:effectLst/>
                        </a:rPr>
                        <a:t>2002</a:t>
                      </a:r>
                      <a:endParaRPr lang="es-EC" sz="1200">
                        <a:solidFill>
                          <a:srgbClr val="000000"/>
                        </a:solidFill>
                        <a:effectLst/>
                        <a:latin typeface="Calibri"/>
                        <a:cs typeface="Times New Roman"/>
                      </a:endParaRPr>
                    </a:p>
                  </a:txBody>
                  <a:tcPr marL="49097" marR="49097" marT="0" marB="0" anchor="ctr"/>
                </a:tc>
                <a:tc>
                  <a:txBody>
                    <a:bodyPr/>
                    <a:lstStyle/>
                    <a:p>
                      <a:pPr marL="810260" algn="ctr">
                        <a:spcAft>
                          <a:spcPts val="0"/>
                        </a:spcAft>
                      </a:pPr>
                      <a:r>
                        <a:rPr lang="es-EC" sz="1200">
                          <a:effectLst/>
                        </a:rPr>
                        <a:t>17.641.924</a:t>
                      </a:r>
                      <a:endParaRPr lang="es-EC" sz="1200">
                        <a:solidFill>
                          <a:srgbClr val="000000"/>
                        </a:solidFill>
                        <a:effectLst/>
                        <a:latin typeface="Calibri"/>
                        <a:cs typeface="Times New Roman"/>
                      </a:endParaRPr>
                    </a:p>
                  </a:txBody>
                  <a:tcPr marL="49097" marR="49097" marT="0" marB="0" anchor="ctr"/>
                </a:tc>
                <a:tc>
                  <a:txBody>
                    <a:bodyPr/>
                    <a:lstStyle/>
                    <a:p>
                      <a:pPr marL="810260" algn="ctr">
                        <a:spcAft>
                          <a:spcPts val="0"/>
                        </a:spcAft>
                      </a:pPr>
                      <a:r>
                        <a:rPr lang="es-EC" sz="1200">
                          <a:effectLst/>
                        </a:rPr>
                        <a:t>3,43</a:t>
                      </a:r>
                      <a:endParaRPr lang="es-EC" sz="1200">
                        <a:solidFill>
                          <a:srgbClr val="000000"/>
                        </a:solidFill>
                        <a:effectLst/>
                        <a:latin typeface="Calibri"/>
                        <a:cs typeface="Times New Roman"/>
                      </a:endParaRPr>
                    </a:p>
                  </a:txBody>
                  <a:tcPr marL="49097" marR="49097" marT="0" marB="0" anchor="ctr"/>
                </a:tc>
              </a:tr>
              <a:tr h="197077">
                <a:tc>
                  <a:txBody>
                    <a:bodyPr/>
                    <a:lstStyle/>
                    <a:p>
                      <a:pPr marL="810260" algn="ctr">
                        <a:spcAft>
                          <a:spcPts val="0"/>
                        </a:spcAft>
                      </a:pPr>
                      <a:r>
                        <a:rPr lang="es-EC" sz="1200">
                          <a:effectLst/>
                        </a:rPr>
                        <a:t>2003</a:t>
                      </a:r>
                      <a:endParaRPr lang="es-EC" sz="1200">
                        <a:solidFill>
                          <a:srgbClr val="000000"/>
                        </a:solidFill>
                        <a:effectLst/>
                        <a:latin typeface="Calibri"/>
                        <a:cs typeface="Times New Roman"/>
                      </a:endParaRPr>
                    </a:p>
                  </a:txBody>
                  <a:tcPr marL="49097" marR="49097" marT="0" marB="0" anchor="ctr"/>
                </a:tc>
                <a:tc>
                  <a:txBody>
                    <a:bodyPr/>
                    <a:lstStyle/>
                    <a:p>
                      <a:pPr marL="810260" algn="ctr">
                        <a:spcAft>
                          <a:spcPts val="0"/>
                        </a:spcAft>
                      </a:pPr>
                      <a:r>
                        <a:rPr lang="es-EC" sz="1200">
                          <a:effectLst/>
                        </a:rPr>
                        <a:t>18.219.436</a:t>
                      </a:r>
                      <a:endParaRPr lang="es-EC" sz="1200">
                        <a:solidFill>
                          <a:srgbClr val="000000"/>
                        </a:solidFill>
                        <a:effectLst/>
                        <a:latin typeface="Calibri"/>
                        <a:cs typeface="Times New Roman"/>
                      </a:endParaRPr>
                    </a:p>
                  </a:txBody>
                  <a:tcPr marL="49097" marR="49097" marT="0" marB="0" anchor="ctr"/>
                </a:tc>
                <a:tc>
                  <a:txBody>
                    <a:bodyPr/>
                    <a:lstStyle/>
                    <a:p>
                      <a:pPr marL="810260" algn="ctr">
                        <a:spcAft>
                          <a:spcPts val="0"/>
                        </a:spcAft>
                      </a:pPr>
                      <a:r>
                        <a:rPr lang="es-EC" sz="1200">
                          <a:effectLst/>
                        </a:rPr>
                        <a:t>3,27</a:t>
                      </a:r>
                      <a:endParaRPr lang="es-EC" sz="1200">
                        <a:solidFill>
                          <a:srgbClr val="000000"/>
                        </a:solidFill>
                        <a:effectLst/>
                        <a:latin typeface="Calibri"/>
                        <a:cs typeface="Times New Roman"/>
                      </a:endParaRPr>
                    </a:p>
                  </a:txBody>
                  <a:tcPr marL="49097" marR="49097" marT="0" marB="0" anchor="ctr"/>
                </a:tc>
              </a:tr>
              <a:tr h="197077">
                <a:tc>
                  <a:txBody>
                    <a:bodyPr/>
                    <a:lstStyle/>
                    <a:p>
                      <a:pPr marL="810260" algn="ctr">
                        <a:spcAft>
                          <a:spcPts val="0"/>
                        </a:spcAft>
                      </a:pPr>
                      <a:r>
                        <a:rPr lang="es-EC" sz="1200">
                          <a:effectLst/>
                        </a:rPr>
                        <a:t>2004</a:t>
                      </a:r>
                      <a:endParaRPr lang="es-EC" sz="1200">
                        <a:solidFill>
                          <a:srgbClr val="000000"/>
                        </a:solidFill>
                        <a:effectLst/>
                        <a:latin typeface="Calibri"/>
                        <a:cs typeface="Times New Roman"/>
                      </a:endParaRPr>
                    </a:p>
                  </a:txBody>
                  <a:tcPr marL="49097" marR="49097" marT="0" marB="0" anchor="ctr"/>
                </a:tc>
                <a:tc>
                  <a:txBody>
                    <a:bodyPr/>
                    <a:lstStyle/>
                    <a:p>
                      <a:pPr marL="810260" algn="ctr">
                        <a:spcAft>
                          <a:spcPts val="0"/>
                        </a:spcAft>
                      </a:pPr>
                      <a:r>
                        <a:rPr lang="es-EC" sz="1200" dirty="0">
                          <a:effectLst/>
                        </a:rPr>
                        <a:t>19.827.114</a:t>
                      </a:r>
                      <a:endParaRPr lang="es-EC" sz="1200" dirty="0">
                        <a:solidFill>
                          <a:srgbClr val="000000"/>
                        </a:solidFill>
                        <a:effectLst/>
                        <a:latin typeface="Calibri"/>
                        <a:cs typeface="Times New Roman"/>
                      </a:endParaRPr>
                    </a:p>
                  </a:txBody>
                  <a:tcPr marL="49097" marR="49097" marT="0" marB="0" anchor="ctr"/>
                </a:tc>
                <a:tc>
                  <a:txBody>
                    <a:bodyPr/>
                    <a:lstStyle/>
                    <a:p>
                      <a:pPr marL="810260" algn="ctr">
                        <a:spcAft>
                          <a:spcPts val="0"/>
                        </a:spcAft>
                      </a:pPr>
                      <a:r>
                        <a:rPr lang="es-EC" sz="1200">
                          <a:effectLst/>
                        </a:rPr>
                        <a:t>8,82</a:t>
                      </a:r>
                      <a:endParaRPr lang="es-EC" sz="1200">
                        <a:solidFill>
                          <a:srgbClr val="000000"/>
                        </a:solidFill>
                        <a:effectLst/>
                        <a:latin typeface="Calibri"/>
                        <a:cs typeface="Times New Roman"/>
                      </a:endParaRPr>
                    </a:p>
                  </a:txBody>
                  <a:tcPr marL="49097" marR="49097" marT="0" marB="0" anchor="ctr"/>
                </a:tc>
              </a:tr>
              <a:tr h="443423">
                <a:tc>
                  <a:txBody>
                    <a:bodyPr/>
                    <a:lstStyle/>
                    <a:p>
                      <a:pPr marL="810260" algn="ctr">
                        <a:spcAft>
                          <a:spcPts val="0"/>
                        </a:spcAft>
                      </a:pPr>
                      <a:r>
                        <a:rPr lang="es-EC" sz="1200">
                          <a:effectLst/>
                        </a:rPr>
                        <a:t>2005 (sd)</a:t>
                      </a:r>
                      <a:endParaRPr lang="es-EC" sz="1200">
                        <a:solidFill>
                          <a:srgbClr val="000000"/>
                        </a:solidFill>
                        <a:effectLst/>
                        <a:latin typeface="Calibri"/>
                        <a:cs typeface="Times New Roman"/>
                      </a:endParaRPr>
                    </a:p>
                  </a:txBody>
                  <a:tcPr marL="49097" marR="49097" marT="0" marB="0" anchor="ctr"/>
                </a:tc>
                <a:tc>
                  <a:txBody>
                    <a:bodyPr/>
                    <a:lstStyle/>
                    <a:p>
                      <a:pPr marL="810260" algn="ctr">
                        <a:spcAft>
                          <a:spcPts val="0"/>
                        </a:spcAft>
                      </a:pPr>
                      <a:r>
                        <a:rPr lang="es-EC" sz="1200" dirty="0">
                          <a:effectLst/>
                        </a:rPr>
                        <a:t>20.965.934</a:t>
                      </a:r>
                      <a:endParaRPr lang="es-EC" sz="1200" dirty="0">
                        <a:solidFill>
                          <a:srgbClr val="000000"/>
                        </a:solidFill>
                        <a:effectLst/>
                        <a:latin typeface="Calibri"/>
                        <a:cs typeface="Times New Roman"/>
                      </a:endParaRPr>
                    </a:p>
                  </a:txBody>
                  <a:tcPr marL="49097" marR="49097" marT="0" marB="0" anchor="ctr"/>
                </a:tc>
                <a:tc>
                  <a:txBody>
                    <a:bodyPr/>
                    <a:lstStyle/>
                    <a:p>
                      <a:pPr marL="810260" algn="ctr">
                        <a:spcAft>
                          <a:spcPts val="0"/>
                        </a:spcAft>
                      </a:pPr>
                      <a:r>
                        <a:rPr lang="es-EC" sz="1200">
                          <a:effectLst/>
                        </a:rPr>
                        <a:t>5,74</a:t>
                      </a:r>
                      <a:endParaRPr lang="es-EC" sz="1200">
                        <a:solidFill>
                          <a:srgbClr val="000000"/>
                        </a:solidFill>
                        <a:effectLst/>
                        <a:latin typeface="Calibri"/>
                        <a:cs typeface="Times New Roman"/>
                      </a:endParaRPr>
                    </a:p>
                  </a:txBody>
                  <a:tcPr marL="49097" marR="49097" marT="0" marB="0" anchor="ctr"/>
                </a:tc>
              </a:tr>
              <a:tr h="443423">
                <a:tc>
                  <a:txBody>
                    <a:bodyPr/>
                    <a:lstStyle/>
                    <a:p>
                      <a:pPr marL="810260" algn="ctr">
                        <a:spcAft>
                          <a:spcPts val="0"/>
                        </a:spcAft>
                      </a:pPr>
                      <a:r>
                        <a:rPr lang="es-EC" sz="1200">
                          <a:effectLst/>
                        </a:rPr>
                        <a:t>2006 (sd)</a:t>
                      </a:r>
                      <a:endParaRPr lang="es-EC" sz="1200">
                        <a:solidFill>
                          <a:srgbClr val="000000"/>
                        </a:solidFill>
                        <a:effectLst/>
                        <a:latin typeface="Calibri"/>
                        <a:cs typeface="Times New Roman"/>
                      </a:endParaRPr>
                    </a:p>
                  </a:txBody>
                  <a:tcPr marL="49097" marR="49097" marT="0" marB="0" anchor="ctr"/>
                </a:tc>
                <a:tc>
                  <a:txBody>
                    <a:bodyPr/>
                    <a:lstStyle/>
                    <a:p>
                      <a:pPr marL="810260" algn="ctr">
                        <a:spcAft>
                          <a:spcPts val="0"/>
                        </a:spcAft>
                      </a:pPr>
                      <a:r>
                        <a:rPr lang="es-EC" sz="1200">
                          <a:effectLst/>
                        </a:rPr>
                        <a:t>21.962.131</a:t>
                      </a:r>
                      <a:endParaRPr lang="es-EC" sz="1200">
                        <a:solidFill>
                          <a:srgbClr val="000000"/>
                        </a:solidFill>
                        <a:effectLst/>
                        <a:latin typeface="Calibri"/>
                        <a:cs typeface="Times New Roman"/>
                      </a:endParaRPr>
                    </a:p>
                  </a:txBody>
                  <a:tcPr marL="49097" marR="49097" marT="0" marB="0" anchor="ctr"/>
                </a:tc>
                <a:tc>
                  <a:txBody>
                    <a:bodyPr/>
                    <a:lstStyle/>
                    <a:p>
                      <a:pPr marL="810260" algn="ctr">
                        <a:spcAft>
                          <a:spcPts val="0"/>
                        </a:spcAft>
                      </a:pPr>
                      <a:r>
                        <a:rPr lang="es-EC" sz="1200" dirty="0">
                          <a:effectLst/>
                        </a:rPr>
                        <a:t>4,75</a:t>
                      </a:r>
                      <a:endParaRPr lang="es-EC" sz="1200" dirty="0">
                        <a:solidFill>
                          <a:srgbClr val="000000"/>
                        </a:solidFill>
                        <a:effectLst/>
                        <a:latin typeface="Calibri"/>
                        <a:cs typeface="Times New Roman"/>
                      </a:endParaRPr>
                    </a:p>
                  </a:txBody>
                  <a:tcPr marL="49097" marR="49097" marT="0" marB="0" anchor="ctr"/>
                </a:tc>
              </a:tr>
              <a:tr h="394153">
                <a:tc>
                  <a:txBody>
                    <a:bodyPr/>
                    <a:lstStyle/>
                    <a:p>
                      <a:pPr marL="810260" algn="ctr">
                        <a:spcAft>
                          <a:spcPts val="0"/>
                        </a:spcAft>
                      </a:pPr>
                      <a:r>
                        <a:rPr lang="es-EC" sz="1200">
                          <a:effectLst/>
                        </a:rPr>
                        <a:t>2007 (p)</a:t>
                      </a:r>
                      <a:endParaRPr lang="es-EC" sz="1200">
                        <a:solidFill>
                          <a:srgbClr val="000000"/>
                        </a:solidFill>
                        <a:effectLst/>
                        <a:latin typeface="Calibri"/>
                        <a:cs typeface="Times New Roman"/>
                      </a:endParaRPr>
                    </a:p>
                  </a:txBody>
                  <a:tcPr marL="49097" marR="49097" marT="0" marB="0" anchor="ctr"/>
                </a:tc>
                <a:tc>
                  <a:txBody>
                    <a:bodyPr/>
                    <a:lstStyle/>
                    <a:p>
                      <a:pPr marL="810260" algn="ctr">
                        <a:spcAft>
                          <a:spcPts val="0"/>
                        </a:spcAft>
                      </a:pPr>
                      <a:r>
                        <a:rPr lang="es-EC" sz="1200">
                          <a:effectLst/>
                        </a:rPr>
                        <a:t>22.409.653</a:t>
                      </a:r>
                      <a:endParaRPr lang="es-EC" sz="1200">
                        <a:solidFill>
                          <a:srgbClr val="000000"/>
                        </a:solidFill>
                        <a:effectLst/>
                        <a:latin typeface="Calibri"/>
                        <a:cs typeface="Times New Roman"/>
                      </a:endParaRPr>
                    </a:p>
                  </a:txBody>
                  <a:tcPr marL="49097" marR="49097" marT="0" marB="0" anchor="ctr"/>
                </a:tc>
                <a:tc>
                  <a:txBody>
                    <a:bodyPr/>
                    <a:lstStyle/>
                    <a:p>
                      <a:pPr marL="810260" algn="ctr">
                        <a:spcAft>
                          <a:spcPts val="0"/>
                        </a:spcAft>
                      </a:pPr>
                      <a:r>
                        <a:rPr lang="es-EC" sz="1200" dirty="0">
                          <a:effectLst/>
                        </a:rPr>
                        <a:t>2,04</a:t>
                      </a:r>
                      <a:endParaRPr lang="es-EC" sz="1200" dirty="0">
                        <a:solidFill>
                          <a:srgbClr val="000000"/>
                        </a:solidFill>
                        <a:effectLst/>
                        <a:latin typeface="Calibri"/>
                        <a:cs typeface="Times New Roman"/>
                      </a:endParaRPr>
                    </a:p>
                  </a:txBody>
                  <a:tcPr marL="49097" marR="49097" marT="0" marB="0" anchor="ctr"/>
                </a:tc>
              </a:tr>
              <a:tr h="443423">
                <a:tc>
                  <a:txBody>
                    <a:bodyPr/>
                    <a:lstStyle/>
                    <a:p>
                      <a:pPr marL="810260" algn="ctr">
                        <a:spcAft>
                          <a:spcPts val="0"/>
                        </a:spcAft>
                      </a:pPr>
                      <a:r>
                        <a:rPr lang="es-EC" sz="1200">
                          <a:effectLst/>
                        </a:rPr>
                        <a:t>2008 (p*)</a:t>
                      </a:r>
                      <a:endParaRPr lang="es-EC" sz="1200">
                        <a:solidFill>
                          <a:srgbClr val="000000"/>
                        </a:solidFill>
                        <a:effectLst/>
                        <a:latin typeface="Calibri"/>
                        <a:cs typeface="Times New Roman"/>
                      </a:endParaRPr>
                    </a:p>
                  </a:txBody>
                  <a:tcPr marL="49097" marR="49097" marT="0" marB="0" anchor="ctr"/>
                </a:tc>
                <a:tc>
                  <a:txBody>
                    <a:bodyPr/>
                    <a:lstStyle/>
                    <a:p>
                      <a:pPr marL="810260" algn="ctr">
                        <a:spcAft>
                          <a:spcPts val="0"/>
                        </a:spcAft>
                      </a:pPr>
                      <a:r>
                        <a:rPr lang="es-EC" sz="1200">
                          <a:effectLst/>
                        </a:rPr>
                        <a:t>24.032.489</a:t>
                      </a:r>
                      <a:endParaRPr lang="es-EC" sz="1200">
                        <a:solidFill>
                          <a:srgbClr val="000000"/>
                        </a:solidFill>
                        <a:effectLst/>
                        <a:latin typeface="Calibri"/>
                        <a:cs typeface="Times New Roman"/>
                      </a:endParaRPr>
                    </a:p>
                  </a:txBody>
                  <a:tcPr marL="49097" marR="49097" marT="0" marB="0" anchor="ctr"/>
                </a:tc>
                <a:tc>
                  <a:txBody>
                    <a:bodyPr/>
                    <a:lstStyle/>
                    <a:p>
                      <a:pPr marL="810260" algn="ctr">
                        <a:spcAft>
                          <a:spcPts val="0"/>
                        </a:spcAft>
                      </a:pPr>
                      <a:r>
                        <a:rPr lang="es-EC" sz="1200" dirty="0">
                          <a:effectLst/>
                        </a:rPr>
                        <a:t>7,24</a:t>
                      </a:r>
                      <a:endParaRPr lang="es-EC" sz="1200" dirty="0">
                        <a:solidFill>
                          <a:srgbClr val="000000"/>
                        </a:solidFill>
                        <a:effectLst/>
                        <a:latin typeface="Calibri"/>
                        <a:cs typeface="Times New Roman"/>
                      </a:endParaRPr>
                    </a:p>
                  </a:txBody>
                  <a:tcPr marL="49097" marR="49097" marT="0" marB="0" anchor="ctr"/>
                </a:tc>
              </a:tr>
              <a:tr h="443423">
                <a:tc>
                  <a:txBody>
                    <a:bodyPr/>
                    <a:lstStyle/>
                    <a:p>
                      <a:pPr marL="810260" algn="ctr">
                        <a:spcAft>
                          <a:spcPts val="0"/>
                        </a:spcAft>
                      </a:pPr>
                      <a:r>
                        <a:rPr lang="es-EC" sz="1200">
                          <a:effectLst/>
                        </a:rPr>
                        <a:t>2009 (p*)</a:t>
                      </a:r>
                      <a:endParaRPr lang="es-EC" sz="1200">
                        <a:solidFill>
                          <a:srgbClr val="000000"/>
                        </a:solidFill>
                        <a:effectLst/>
                        <a:latin typeface="Calibri"/>
                        <a:cs typeface="Times New Roman"/>
                      </a:endParaRPr>
                    </a:p>
                  </a:txBody>
                  <a:tcPr marL="49097" marR="49097" marT="0" marB="0" anchor="ctr"/>
                </a:tc>
                <a:tc>
                  <a:txBody>
                    <a:bodyPr/>
                    <a:lstStyle/>
                    <a:p>
                      <a:pPr marL="810260" algn="ctr">
                        <a:spcAft>
                          <a:spcPts val="0"/>
                        </a:spcAft>
                      </a:pPr>
                      <a:r>
                        <a:rPr lang="es-EC" sz="1200">
                          <a:effectLst/>
                        </a:rPr>
                        <a:t>24.119.455</a:t>
                      </a:r>
                      <a:endParaRPr lang="es-EC" sz="1200">
                        <a:solidFill>
                          <a:srgbClr val="000000"/>
                        </a:solidFill>
                        <a:effectLst/>
                        <a:latin typeface="Calibri"/>
                        <a:cs typeface="Times New Roman"/>
                      </a:endParaRPr>
                    </a:p>
                  </a:txBody>
                  <a:tcPr marL="49097" marR="49097" marT="0" marB="0" anchor="ctr"/>
                </a:tc>
                <a:tc>
                  <a:txBody>
                    <a:bodyPr/>
                    <a:lstStyle/>
                    <a:p>
                      <a:pPr marL="810260" algn="ctr">
                        <a:spcAft>
                          <a:spcPts val="0"/>
                        </a:spcAft>
                      </a:pPr>
                      <a:r>
                        <a:rPr lang="es-EC" sz="1200" dirty="0">
                          <a:effectLst/>
                        </a:rPr>
                        <a:t>0,36</a:t>
                      </a:r>
                      <a:endParaRPr lang="es-EC" sz="1200" dirty="0">
                        <a:solidFill>
                          <a:srgbClr val="000000"/>
                        </a:solidFill>
                        <a:effectLst/>
                        <a:latin typeface="Calibri"/>
                        <a:cs typeface="Times New Roman"/>
                      </a:endParaRPr>
                    </a:p>
                  </a:txBody>
                  <a:tcPr marL="49097" marR="49097" marT="0" marB="0" anchor="ctr"/>
                </a:tc>
              </a:tr>
              <a:tr h="443423">
                <a:tc>
                  <a:txBody>
                    <a:bodyPr/>
                    <a:lstStyle/>
                    <a:p>
                      <a:pPr marL="810260" algn="ctr">
                        <a:spcAft>
                          <a:spcPts val="0"/>
                        </a:spcAft>
                      </a:pPr>
                      <a:r>
                        <a:rPr lang="es-EC" sz="1200">
                          <a:effectLst/>
                        </a:rPr>
                        <a:t>2010 (p*)</a:t>
                      </a:r>
                      <a:endParaRPr lang="es-EC" sz="1200">
                        <a:solidFill>
                          <a:srgbClr val="000000"/>
                        </a:solidFill>
                        <a:effectLst/>
                        <a:latin typeface="Calibri"/>
                        <a:cs typeface="Times New Roman"/>
                      </a:endParaRPr>
                    </a:p>
                  </a:txBody>
                  <a:tcPr marL="49097" marR="49097" marT="0" marB="0" anchor="ctr"/>
                </a:tc>
                <a:tc>
                  <a:txBody>
                    <a:bodyPr/>
                    <a:lstStyle/>
                    <a:p>
                      <a:pPr marL="810260" algn="ctr">
                        <a:spcAft>
                          <a:spcPts val="0"/>
                        </a:spcAft>
                      </a:pPr>
                      <a:r>
                        <a:rPr lang="es-EC" sz="1200">
                          <a:effectLst/>
                        </a:rPr>
                        <a:t>24.983.318</a:t>
                      </a:r>
                      <a:endParaRPr lang="es-EC" sz="1200">
                        <a:solidFill>
                          <a:srgbClr val="000000"/>
                        </a:solidFill>
                        <a:effectLst/>
                        <a:latin typeface="Calibri"/>
                        <a:cs typeface="Times New Roman"/>
                      </a:endParaRPr>
                    </a:p>
                  </a:txBody>
                  <a:tcPr marL="49097" marR="49097" marT="0" marB="0" anchor="ctr"/>
                </a:tc>
                <a:tc>
                  <a:txBody>
                    <a:bodyPr/>
                    <a:lstStyle/>
                    <a:p>
                      <a:pPr marL="810260" algn="ctr">
                        <a:spcAft>
                          <a:spcPts val="0"/>
                        </a:spcAft>
                      </a:pPr>
                      <a:r>
                        <a:rPr lang="es-EC" sz="1200" dirty="0">
                          <a:effectLst/>
                        </a:rPr>
                        <a:t>3,58</a:t>
                      </a:r>
                      <a:endParaRPr lang="es-EC" sz="1200" dirty="0">
                        <a:solidFill>
                          <a:srgbClr val="000000"/>
                        </a:solidFill>
                        <a:effectLst/>
                        <a:latin typeface="Calibri"/>
                        <a:cs typeface="Times New Roman"/>
                      </a:endParaRPr>
                    </a:p>
                  </a:txBody>
                  <a:tcPr marL="49097" marR="49097" marT="0" marB="0" anchor="ctr"/>
                </a:tc>
              </a:tr>
              <a:tr h="492691">
                <a:tc>
                  <a:txBody>
                    <a:bodyPr/>
                    <a:lstStyle/>
                    <a:p>
                      <a:pPr marL="810260" algn="ctr">
                        <a:spcAft>
                          <a:spcPts val="0"/>
                        </a:spcAft>
                      </a:pPr>
                      <a:r>
                        <a:rPr lang="es-EC" sz="1200">
                          <a:effectLst/>
                        </a:rPr>
                        <a:t>2011 (p**)</a:t>
                      </a:r>
                      <a:endParaRPr lang="es-EC" sz="1200">
                        <a:solidFill>
                          <a:srgbClr val="000000"/>
                        </a:solidFill>
                        <a:effectLst/>
                        <a:latin typeface="Calibri"/>
                        <a:cs typeface="Times New Roman"/>
                      </a:endParaRPr>
                    </a:p>
                  </a:txBody>
                  <a:tcPr marL="49097" marR="49097" marT="0" marB="0" anchor="ctr"/>
                </a:tc>
                <a:tc>
                  <a:txBody>
                    <a:bodyPr/>
                    <a:lstStyle/>
                    <a:p>
                      <a:pPr marL="810260" algn="ctr">
                        <a:spcAft>
                          <a:spcPts val="0"/>
                        </a:spcAft>
                      </a:pPr>
                      <a:r>
                        <a:rPr lang="es-EC" sz="1200">
                          <a:effectLst/>
                        </a:rPr>
                        <a:t>26.928.190</a:t>
                      </a:r>
                      <a:endParaRPr lang="es-EC" sz="1200">
                        <a:solidFill>
                          <a:srgbClr val="000000"/>
                        </a:solidFill>
                        <a:effectLst/>
                        <a:latin typeface="Calibri"/>
                        <a:cs typeface="Times New Roman"/>
                      </a:endParaRPr>
                    </a:p>
                  </a:txBody>
                  <a:tcPr marL="49097" marR="49097" marT="0" marB="0" anchor="ctr"/>
                </a:tc>
                <a:tc>
                  <a:txBody>
                    <a:bodyPr/>
                    <a:lstStyle/>
                    <a:p>
                      <a:pPr marL="810260" algn="ctr">
                        <a:spcAft>
                          <a:spcPts val="0"/>
                        </a:spcAft>
                      </a:pPr>
                      <a:r>
                        <a:rPr lang="es-EC" sz="1200" dirty="0">
                          <a:effectLst/>
                        </a:rPr>
                        <a:t>7,78</a:t>
                      </a:r>
                      <a:endParaRPr lang="es-EC" sz="1200" dirty="0">
                        <a:solidFill>
                          <a:srgbClr val="000000"/>
                        </a:solidFill>
                        <a:effectLst/>
                        <a:latin typeface="Calibri"/>
                        <a:cs typeface="Times New Roman"/>
                      </a:endParaRPr>
                    </a:p>
                  </a:txBody>
                  <a:tcPr marL="49097" marR="49097" marT="0" marB="0" anchor="ctr"/>
                </a:tc>
              </a:tr>
            </a:tbl>
          </a:graphicData>
        </a:graphic>
      </p:graphicFrame>
      <p:sp>
        <p:nvSpPr>
          <p:cNvPr id="3" name="Marcador de fecha 2"/>
          <p:cNvSpPr>
            <a:spLocks noGrp="1"/>
          </p:cNvSpPr>
          <p:nvPr>
            <p:ph type="dt" sz="half" idx="10"/>
          </p:nvPr>
        </p:nvSpPr>
        <p:spPr/>
        <p:txBody>
          <a:bodyPr/>
          <a:lstStyle/>
          <a:p>
            <a:r>
              <a:rPr lang="es-EC" smtClean="0"/>
              <a:t>12/05/2014</a:t>
            </a:r>
            <a:endParaRPr lang="es-EC"/>
          </a:p>
        </p:txBody>
      </p:sp>
      <p:sp>
        <p:nvSpPr>
          <p:cNvPr id="5" name="Marcador de número de diapositiva 4"/>
          <p:cNvSpPr>
            <a:spLocks noGrp="1"/>
          </p:cNvSpPr>
          <p:nvPr>
            <p:ph type="sldNum" sz="quarter" idx="12"/>
          </p:nvPr>
        </p:nvSpPr>
        <p:spPr/>
        <p:txBody>
          <a:bodyPr/>
          <a:lstStyle/>
          <a:p>
            <a:fld id="{68AFE887-2E8B-4CA8-BFF4-F9BD3B64E73B}" type="slidenum">
              <a:rPr lang="es-EC" smtClean="0"/>
              <a:t>17</a:t>
            </a:fld>
            <a:endParaRPr lang="es-EC"/>
          </a:p>
        </p:txBody>
      </p:sp>
    </p:spTree>
    <p:extLst>
      <p:ext uri="{BB962C8B-B14F-4D97-AF65-F5344CB8AC3E}">
        <p14:creationId xmlns:p14="http://schemas.microsoft.com/office/powerpoint/2010/main" val="364338188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t>Comportamiento del PIB</a:t>
            </a:r>
            <a:endParaRPr lang="es-EC" b="1" dirty="0"/>
          </a:p>
        </p:txBody>
      </p:sp>
      <p:graphicFrame>
        <p:nvGraphicFramePr>
          <p:cNvPr id="4" name="Imagen 1"/>
          <p:cNvGraphicFramePr>
            <a:graphicFrameLocks noGrp="1"/>
          </p:cNvGraphicFramePr>
          <p:nvPr>
            <p:ph idx="1"/>
            <p:extLst>
              <p:ext uri="{D42A27DB-BD31-4B8C-83A1-F6EECF244321}">
                <p14:modId xmlns:p14="http://schemas.microsoft.com/office/powerpoint/2010/main" val="274789797"/>
              </p:ext>
            </p:extLst>
          </p:nvPr>
        </p:nvGraphicFramePr>
        <p:xfrm>
          <a:off x="457200" y="1600200"/>
          <a:ext cx="7067128" cy="4061048"/>
        </p:xfrm>
        <a:graphic>
          <a:graphicData uri="http://schemas.openxmlformats.org/drawingml/2006/chart">
            <c:chart xmlns:c="http://schemas.openxmlformats.org/drawingml/2006/chart" xmlns:r="http://schemas.openxmlformats.org/officeDocument/2006/relationships" r:id="rId2"/>
          </a:graphicData>
        </a:graphic>
      </p:graphicFrame>
      <p:sp>
        <p:nvSpPr>
          <p:cNvPr id="3" name="Marcador de fecha 2"/>
          <p:cNvSpPr>
            <a:spLocks noGrp="1"/>
          </p:cNvSpPr>
          <p:nvPr>
            <p:ph type="dt" sz="half" idx="10"/>
          </p:nvPr>
        </p:nvSpPr>
        <p:spPr/>
        <p:txBody>
          <a:bodyPr/>
          <a:lstStyle/>
          <a:p>
            <a:r>
              <a:rPr lang="es-EC" smtClean="0"/>
              <a:t>12/05/2014</a:t>
            </a:r>
            <a:endParaRPr lang="es-EC"/>
          </a:p>
        </p:txBody>
      </p:sp>
      <p:sp>
        <p:nvSpPr>
          <p:cNvPr id="5" name="Marcador de número de diapositiva 4"/>
          <p:cNvSpPr>
            <a:spLocks noGrp="1"/>
          </p:cNvSpPr>
          <p:nvPr>
            <p:ph type="sldNum" sz="quarter" idx="12"/>
          </p:nvPr>
        </p:nvSpPr>
        <p:spPr/>
        <p:txBody>
          <a:bodyPr/>
          <a:lstStyle/>
          <a:p>
            <a:fld id="{68AFE887-2E8B-4CA8-BFF4-F9BD3B64E73B}" type="slidenum">
              <a:rPr lang="es-EC" smtClean="0"/>
              <a:t>18</a:t>
            </a:fld>
            <a:endParaRPr lang="es-EC"/>
          </a:p>
        </p:txBody>
      </p:sp>
    </p:spTree>
    <p:extLst>
      <p:ext uri="{BB962C8B-B14F-4D97-AF65-F5344CB8AC3E}">
        <p14:creationId xmlns:p14="http://schemas.microsoft.com/office/powerpoint/2010/main" val="815584637"/>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sz="3000" b="1" dirty="0"/>
              <a:t>Distribución de costos en el proceso productivo para cultivos extensivos</a:t>
            </a:r>
            <a:r>
              <a:rPr lang="es-EC" sz="3000" dirty="0"/>
              <a:t/>
            </a:r>
            <a:br>
              <a:rPr lang="es-EC" sz="3000" dirty="0"/>
            </a:br>
            <a:endParaRPr lang="es-EC" sz="3000" dirty="0"/>
          </a:p>
        </p:txBody>
      </p:sp>
      <p:pic>
        <p:nvPicPr>
          <p:cNvPr id="4" name="3 Marcador de contenido"/>
          <p:cNvPicPr>
            <a:picLocks noGrp="1"/>
          </p:cNvPicPr>
          <p:nvPr>
            <p:ph idx="1"/>
          </p:nvPr>
        </p:nvPicPr>
        <p:blipFill>
          <a:blip r:embed="rId2"/>
          <a:srcRect l="26453" t="19733" r="24844" b="7750"/>
          <a:stretch>
            <a:fillRect/>
          </a:stretch>
        </p:blipFill>
        <p:spPr bwMode="auto">
          <a:xfrm>
            <a:off x="1043608" y="1600200"/>
            <a:ext cx="5802889" cy="4637112"/>
          </a:xfrm>
          <a:prstGeom prst="rect">
            <a:avLst/>
          </a:prstGeom>
          <a:noFill/>
          <a:ln w="9525">
            <a:noFill/>
            <a:miter lim="800000"/>
            <a:headEnd/>
            <a:tailEnd/>
          </a:ln>
        </p:spPr>
      </p:pic>
      <p:sp>
        <p:nvSpPr>
          <p:cNvPr id="3" name="Marcador de fecha 2"/>
          <p:cNvSpPr>
            <a:spLocks noGrp="1"/>
          </p:cNvSpPr>
          <p:nvPr>
            <p:ph type="dt" sz="half" idx="10"/>
          </p:nvPr>
        </p:nvSpPr>
        <p:spPr/>
        <p:txBody>
          <a:bodyPr/>
          <a:lstStyle/>
          <a:p>
            <a:r>
              <a:rPr lang="es-EC" smtClean="0"/>
              <a:t>12/05/2014</a:t>
            </a:r>
            <a:endParaRPr lang="es-EC"/>
          </a:p>
        </p:txBody>
      </p:sp>
      <p:sp>
        <p:nvSpPr>
          <p:cNvPr id="5" name="Marcador de número de diapositiva 4"/>
          <p:cNvSpPr>
            <a:spLocks noGrp="1"/>
          </p:cNvSpPr>
          <p:nvPr>
            <p:ph type="sldNum" sz="quarter" idx="12"/>
          </p:nvPr>
        </p:nvSpPr>
        <p:spPr/>
        <p:txBody>
          <a:bodyPr/>
          <a:lstStyle/>
          <a:p>
            <a:fld id="{68AFE887-2E8B-4CA8-BFF4-F9BD3B64E73B}" type="slidenum">
              <a:rPr lang="es-EC" smtClean="0"/>
              <a:t>19</a:t>
            </a:fld>
            <a:endParaRPr lang="es-EC"/>
          </a:p>
        </p:txBody>
      </p:sp>
    </p:spTree>
    <p:extLst>
      <p:ext uri="{BB962C8B-B14F-4D97-AF65-F5344CB8AC3E}">
        <p14:creationId xmlns:p14="http://schemas.microsoft.com/office/powerpoint/2010/main" val="213069850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196752"/>
            <a:ext cx="7620000" cy="4800600"/>
          </a:xfrm>
        </p:spPr>
        <p:txBody>
          <a:bodyPr>
            <a:noAutofit/>
          </a:bodyPr>
          <a:lstStyle/>
          <a:p>
            <a:pPr marL="114300" indent="0" algn="just">
              <a:buNone/>
            </a:pPr>
            <a:r>
              <a:rPr lang="es-EC" sz="3500" b="1" dirty="0" smtClean="0">
                <a:solidFill>
                  <a:schemeClr val="accent5">
                    <a:lumMod val="50000"/>
                  </a:schemeClr>
                </a:solidFill>
              </a:rPr>
              <a:t>DISEÑO </a:t>
            </a:r>
            <a:r>
              <a:rPr lang="es-EC" sz="3500" b="1" dirty="0">
                <a:solidFill>
                  <a:schemeClr val="accent5">
                    <a:lumMod val="50000"/>
                  </a:schemeClr>
                </a:solidFill>
              </a:rPr>
              <a:t>DE UN SISTEMA DE CONTROL INTERNO PARA LAS ÁREAS DE PRODUCCIÓN, COMERCIALIZACIÓN  Y CONTABILIDAD; PARA LA EMPRESA “AGROBANASA S.A</a:t>
            </a:r>
            <a:r>
              <a:rPr lang="es-EC" sz="3500" b="1" dirty="0" smtClean="0">
                <a:solidFill>
                  <a:schemeClr val="accent5">
                    <a:lumMod val="50000"/>
                  </a:schemeClr>
                </a:solidFill>
              </a:rPr>
              <a:t>. </a:t>
            </a:r>
            <a:r>
              <a:rPr lang="es-EC" sz="3500" b="1" dirty="0">
                <a:solidFill>
                  <a:schemeClr val="accent5">
                    <a:lumMod val="50000"/>
                  </a:schemeClr>
                </a:solidFill>
              </a:rPr>
              <a:t>DE LA CIUDAD DE EL GUABO, CANTÓN EL GUABO, PROVINCIA DE EL ORO</a:t>
            </a:r>
          </a:p>
          <a:p>
            <a:pPr algn="just"/>
            <a:endParaRPr lang="es-EC" sz="3500" dirty="0"/>
          </a:p>
        </p:txBody>
      </p:sp>
      <p:sp>
        <p:nvSpPr>
          <p:cNvPr id="2" name="Marcador de fecha 1"/>
          <p:cNvSpPr>
            <a:spLocks noGrp="1"/>
          </p:cNvSpPr>
          <p:nvPr>
            <p:ph type="dt" sz="half" idx="10"/>
          </p:nvPr>
        </p:nvSpPr>
        <p:spPr/>
        <p:txBody>
          <a:bodyPr/>
          <a:lstStyle/>
          <a:p>
            <a:r>
              <a:rPr lang="es-EC" smtClean="0"/>
              <a:t>12/05/2014</a:t>
            </a:r>
            <a:endParaRPr lang="es-EC"/>
          </a:p>
        </p:txBody>
      </p:sp>
      <p:sp>
        <p:nvSpPr>
          <p:cNvPr id="4" name="Marcador de número de diapositiva 3"/>
          <p:cNvSpPr>
            <a:spLocks noGrp="1"/>
          </p:cNvSpPr>
          <p:nvPr>
            <p:ph type="sldNum" sz="quarter" idx="12"/>
          </p:nvPr>
        </p:nvSpPr>
        <p:spPr/>
        <p:txBody>
          <a:bodyPr/>
          <a:lstStyle/>
          <a:p>
            <a:fld id="{68AFE887-2E8B-4CA8-BFF4-F9BD3B64E73B}" type="slidenum">
              <a:rPr lang="es-EC" smtClean="0"/>
              <a:t>2</a:t>
            </a:fld>
            <a:endParaRPr lang="es-EC"/>
          </a:p>
        </p:txBody>
      </p:sp>
    </p:spTree>
    <p:extLst>
      <p:ext uri="{BB962C8B-B14F-4D97-AF65-F5344CB8AC3E}">
        <p14:creationId xmlns:p14="http://schemas.microsoft.com/office/powerpoint/2010/main" val="137490187"/>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EXTERNO</a:t>
            </a:r>
            <a:endParaRPr lang="es-EC" dirty="0"/>
          </a:p>
        </p:txBody>
      </p:sp>
      <p:sp>
        <p:nvSpPr>
          <p:cNvPr id="3" name="2 Marcador de contenido"/>
          <p:cNvSpPr>
            <a:spLocks noGrp="1"/>
          </p:cNvSpPr>
          <p:nvPr>
            <p:ph idx="1"/>
          </p:nvPr>
        </p:nvSpPr>
        <p:spPr/>
        <p:txBody>
          <a:bodyPr/>
          <a:lstStyle/>
          <a:p>
            <a:r>
              <a:rPr lang="es-EC" dirty="0" smtClean="0"/>
              <a:t>Factor político</a:t>
            </a:r>
          </a:p>
          <a:p>
            <a:r>
              <a:rPr lang="es-EC" dirty="0" smtClean="0"/>
              <a:t>Factor económico</a:t>
            </a:r>
          </a:p>
          <a:p>
            <a:pPr lvl="1"/>
            <a:r>
              <a:rPr lang="es-EC" dirty="0" smtClean="0"/>
              <a:t>PIB</a:t>
            </a:r>
            <a:endParaRPr lang="es-EC" dirty="0"/>
          </a:p>
        </p:txBody>
      </p:sp>
      <p:graphicFrame>
        <p:nvGraphicFramePr>
          <p:cNvPr id="4" name="Imagen 1"/>
          <p:cNvGraphicFramePr>
            <a:graphicFrameLocks/>
          </p:cNvGraphicFramePr>
          <p:nvPr>
            <p:extLst>
              <p:ext uri="{D42A27DB-BD31-4B8C-83A1-F6EECF244321}">
                <p14:modId xmlns:p14="http://schemas.microsoft.com/office/powerpoint/2010/main" val="2981571971"/>
              </p:ext>
            </p:extLst>
          </p:nvPr>
        </p:nvGraphicFramePr>
        <p:xfrm>
          <a:off x="2267744" y="2852936"/>
          <a:ext cx="4563110" cy="2746375"/>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4788024" y="5733256"/>
            <a:ext cx="2733569" cy="369332"/>
          </a:xfrm>
          <a:prstGeom prst="rect">
            <a:avLst/>
          </a:prstGeom>
        </p:spPr>
        <p:txBody>
          <a:bodyPr wrap="none">
            <a:spAutoFit/>
          </a:bodyPr>
          <a:lstStyle/>
          <a:p>
            <a:r>
              <a:rPr lang="es-EC" dirty="0"/>
              <a:t>Banco Central del Ecuador. </a:t>
            </a:r>
          </a:p>
        </p:txBody>
      </p:sp>
      <p:sp>
        <p:nvSpPr>
          <p:cNvPr id="6" name="Marcador de fecha 5"/>
          <p:cNvSpPr>
            <a:spLocks noGrp="1"/>
          </p:cNvSpPr>
          <p:nvPr>
            <p:ph type="dt" sz="half" idx="10"/>
          </p:nvPr>
        </p:nvSpPr>
        <p:spPr/>
        <p:txBody>
          <a:bodyPr/>
          <a:lstStyle/>
          <a:p>
            <a:r>
              <a:rPr lang="es-EC" smtClean="0"/>
              <a:t>12/05/2014</a:t>
            </a:r>
            <a:endParaRPr lang="es-EC"/>
          </a:p>
        </p:txBody>
      </p:sp>
      <p:sp>
        <p:nvSpPr>
          <p:cNvPr id="7" name="Marcador de número de diapositiva 6"/>
          <p:cNvSpPr>
            <a:spLocks noGrp="1"/>
          </p:cNvSpPr>
          <p:nvPr>
            <p:ph type="sldNum" sz="quarter" idx="12"/>
          </p:nvPr>
        </p:nvSpPr>
        <p:spPr/>
        <p:txBody>
          <a:bodyPr/>
          <a:lstStyle/>
          <a:p>
            <a:fld id="{68AFE887-2E8B-4CA8-BFF4-F9BD3B64E73B}" type="slidenum">
              <a:rPr lang="es-EC" smtClean="0"/>
              <a:t>20</a:t>
            </a:fld>
            <a:endParaRPr lang="es-EC"/>
          </a:p>
        </p:txBody>
      </p:sp>
    </p:spTree>
    <p:extLst>
      <p:ext uri="{BB962C8B-B14F-4D97-AF65-F5344CB8AC3E}">
        <p14:creationId xmlns:p14="http://schemas.microsoft.com/office/powerpoint/2010/main" val="3470027253"/>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t>Tabla de Inflación</a:t>
            </a:r>
            <a:endParaRPr lang="es-EC" b="1"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583429724"/>
              </p:ext>
            </p:extLst>
          </p:nvPr>
        </p:nvGraphicFramePr>
        <p:xfrm>
          <a:off x="1979712" y="1687068"/>
          <a:ext cx="5256583" cy="4118196"/>
        </p:xfrm>
        <a:graphic>
          <a:graphicData uri="http://schemas.openxmlformats.org/drawingml/2006/table">
            <a:tbl>
              <a:tblPr firstRow="1" firstCol="1" bandRow="1">
                <a:tableStyleId>{5C22544A-7EE6-4342-B048-85BDC9FD1C3A}</a:tableStyleId>
              </a:tblPr>
              <a:tblGrid>
                <a:gridCol w="2468352"/>
                <a:gridCol w="2788231"/>
              </a:tblGrid>
              <a:tr h="343183">
                <a:tc>
                  <a:txBody>
                    <a:bodyPr/>
                    <a:lstStyle/>
                    <a:p>
                      <a:pPr marL="810260" algn="ctr">
                        <a:lnSpc>
                          <a:spcPct val="115000"/>
                        </a:lnSpc>
                        <a:spcAft>
                          <a:spcPts val="0"/>
                        </a:spcAft>
                      </a:pPr>
                      <a:r>
                        <a:rPr lang="es-EC" sz="1400" dirty="0">
                          <a:effectLst/>
                        </a:rPr>
                        <a:t>AÑO </a:t>
                      </a:r>
                      <a:endParaRPr lang="es-EC" sz="1400" dirty="0">
                        <a:solidFill>
                          <a:srgbClr val="000000"/>
                        </a:solidFill>
                        <a:effectLst/>
                        <a:latin typeface="Calibri"/>
                        <a:ea typeface="Calibri"/>
                        <a:cs typeface="Times New Roman"/>
                      </a:endParaRPr>
                    </a:p>
                  </a:txBody>
                  <a:tcPr marL="68580" marR="68580" marT="0" marB="0"/>
                </a:tc>
                <a:tc>
                  <a:txBody>
                    <a:bodyPr/>
                    <a:lstStyle/>
                    <a:p>
                      <a:pPr marL="810260" algn="ctr">
                        <a:lnSpc>
                          <a:spcPct val="115000"/>
                        </a:lnSpc>
                        <a:spcAft>
                          <a:spcPts val="0"/>
                        </a:spcAft>
                      </a:pPr>
                      <a:r>
                        <a:rPr lang="es-EC" sz="1400">
                          <a:effectLst/>
                        </a:rPr>
                        <a:t>% </a:t>
                      </a:r>
                      <a:endParaRPr lang="es-EC" sz="1400">
                        <a:solidFill>
                          <a:srgbClr val="000000"/>
                        </a:solidFill>
                        <a:effectLst/>
                        <a:latin typeface="Calibri"/>
                        <a:ea typeface="Calibri"/>
                        <a:cs typeface="Times New Roman"/>
                      </a:endParaRPr>
                    </a:p>
                  </a:txBody>
                  <a:tcPr marL="68580" marR="68580" marT="0" marB="0"/>
                </a:tc>
              </a:tr>
              <a:tr h="343183">
                <a:tc>
                  <a:txBody>
                    <a:bodyPr/>
                    <a:lstStyle/>
                    <a:p>
                      <a:pPr marL="810260" algn="ctr">
                        <a:lnSpc>
                          <a:spcPct val="115000"/>
                        </a:lnSpc>
                        <a:spcAft>
                          <a:spcPts val="0"/>
                        </a:spcAft>
                      </a:pPr>
                      <a:r>
                        <a:rPr lang="es-EC" sz="1400" dirty="0">
                          <a:effectLst/>
                        </a:rPr>
                        <a:t>2000</a:t>
                      </a:r>
                      <a:endParaRPr lang="es-EC" sz="1400" dirty="0">
                        <a:solidFill>
                          <a:srgbClr val="000000"/>
                        </a:solidFill>
                        <a:effectLst/>
                        <a:latin typeface="Calibri"/>
                        <a:ea typeface="Calibri"/>
                        <a:cs typeface="Times New Roman"/>
                      </a:endParaRPr>
                    </a:p>
                  </a:txBody>
                  <a:tcPr marL="68580" marR="68580" marT="0" marB="0"/>
                </a:tc>
                <a:tc>
                  <a:txBody>
                    <a:bodyPr/>
                    <a:lstStyle/>
                    <a:p>
                      <a:pPr marL="810260" algn="ctr">
                        <a:lnSpc>
                          <a:spcPct val="115000"/>
                        </a:lnSpc>
                        <a:spcAft>
                          <a:spcPts val="0"/>
                        </a:spcAft>
                      </a:pPr>
                      <a:r>
                        <a:rPr lang="es-EC" sz="1400">
                          <a:effectLst/>
                        </a:rPr>
                        <a:t>91%</a:t>
                      </a:r>
                      <a:endParaRPr lang="es-EC" sz="1400">
                        <a:solidFill>
                          <a:srgbClr val="000000"/>
                        </a:solidFill>
                        <a:effectLst/>
                        <a:latin typeface="Calibri"/>
                        <a:ea typeface="Calibri"/>
                        <a:cs typeface="Times New Roman"/>
                      </a:endParaRPr>
                    </a:p>
                  </a:txBody>
                  <a:tcPr marL="68580" marR="68580" marT="0" marB="0"/>
                </a:tc>
              </a:tr>
              <a:tr h="343183">
                <a:tc>
                  <a:txBody>
                    <a:bodyPr/>
                    <a:lstStyle/>
                    <a:p>
                      <a:pPr marL="810260" algn="ctr">
                        <a:lnSpc>
                          <a:spcPct val="115000"/>
                        </a:lnSpc>
                        <a:spcAft>
                          <a:spcPts val="0"/>
                        </a:spcAft>
                      </a:pPr>
                      <a:r>
                        <a:rPr lang="es-EC" sz="1400" dirty="0">
                          <a:effectLst/>
                        </a:rPr>
                        <a:t>2002</a:t>
                      </a:r>
                      <a:endParaRPr lang="es-EC" sz="1400" dirty="0">
                        <a:solidFill>
                          <a:srgbClr val="000000"/>
                        </a:solidFill>
                        <a:effectLst/>
                        <a:latin typeface="Calibri"/>
                        <a:ea typeface="Calibri"/>
                        <a:cs typeface="Times New Roman"/>
                      </a:endParaRPr>
                    </a:p>
                  </a:txBody>
                  <a:tcPr marL="68580" marR="68580" marT="0" marB="0"/>
                </a:tc>
                <a:tc>
                  <a:txBody>
                    <a:bodyPr/>
                    <a:lstStyle/>
                    <a:p>
                      <a:pPr marL="810260" algn="ctr">
                        <a:lnSpc>
                          <a:spcPct val="115000"/>
                        </a:lnSpc>
                        <a:spcAft>
                          <a:spcPts val="0"/>
                        </a:spcAft>
                      </a:pPr>
                      <a:r>
                        <a:rPr lang="es-EC" sz="1400" dirty="0">
                          <a:effectLst/>
                        </a:rPr>
                        <a:t>22,40%</a:t>
                      </a:r>
                      <a:endParaRPr lang="es-EC" sz="1400" dirty="0">
                        <a:solidFill>
                          <a:srgbClr val="000000"/>
                        </a:solidFill>
                        <a:effectLst/>
                        <a:latin typeface="Calibri"/>
                        <a:ea typeface="Calibri"/>
                        <a:cs typeface="Times New Roman"/>
                      </a:endParaRPr>
                    </a:p>
                  </a:txBody>
                  <a:tcPr marL="68580" marR="68580" marT="0" marB="0"/>
                </a:tc>
              </a:tr>
              <a:tr h="343183">
                <a:tc>
                  <a:txBody>
                    <a:bodyPr/>
                    <a:lstStyle/>
                    <a:p>
                      <a:pPr marL="810260" algn="ctr">
                        <a:lnSpc>
                          <a:spcPct val="115000"/>
                        </a:lnSpc>
                        <a:spcAft>
                          <a:spcPts val="0"/>
                        </a:spcAft>
                      </a:pPr>
                      <a:r>
                        <a:rPr lang="es-EC" sz="1400">
                          <a:effectLst/>
                        </a:rPr>
                        <a:t>2003</a:t>
                      </a:r>
                      <a:endParaRPr lang="es-EC" sz="1400">
                        <a:solidFill>
                          <a:srgbClr val="000000"/>
                        </a:solidFill>
                        <a:effectLst/>
                        <a:latin typeface="Calibri"/>
                        <a:ea typeface="Calibri"/>
                        <a:cs typeface="Times New Roman"/>
                      </a:endParaRPr>
                    </a:p>
                  </a:txBody>
                  <a:tcPr marL="68580" marR="68580" marT="0" marB="0"/>
                </a:tc>
                <a:tc>
                  <a:txBody>
                    <a:bodyPr/>
                    <a:lstStyle/>
                    <a:p>
                      <a:pPr marL="810260" algn="ctr">
                        <a:lnSpc>
                          <a:spcPct val="115000"/>
                        </a:lnSpc>
                        <a:spcAft>
                          <a:spcPts val="0"/>
                        </a:spcAft>
                      </a:pPr>
                      <a:r>
                        <a:rPr lang="es-EC" sz="1400" dirty="0">
                          <a:effectLst/>
                        </a:rPr>
                        <a:t>9,40%</a:t>
                      </a:r>
                      <a:endParaRPr lang="es-EC" sz="1400" dirty="0">
                        <a:solidFill>
                          <a:srgbClr val="000000"/>
                        </a:solidFill>
                        <a:effectLst/>
                        <a:latin typeface="Calibri"/>
                        <a:ea typeface="Calibri"/>
                        <a:cs typeface="Times New Roman"/>
                      </a:endParaRPr>
                    </a:p>
                  </a:txBody>
                  <a:tcPr marL="68580" marR="68580" marT="0" marB="0"/>
                </a:tc>
              </a:tr>
              <a:tr h="343183">
                <a:tc>
                  <a:txBody>
                    <a:bodyPr/>
                    <a:lstStyle/>
                    <a:p>
                      <a:pPr marL="810260" algn="ctr">
                        <a:lnSpc>
                          <a:spcPct val="115000"/>
                        </a:lnSpc>
                        <a:spcAft>
                          <a:spcPts val="0"/>
                        </a:spcAft>
                      </a:pPr>
                      <a:r>
                        <a:rPr lang="es-EC" sz="1400">
                          <a:effectLst/>
                        </a:rPr>
                        <a:t>2004</a:t>
                      </a:r>
                      <a:endParaRPr lang="es-EC" sz="1400">
                        <a:solidFill>
                          <a:srgbClr val="000000"/>
                        </a:solidFill>
                        <a:effectLst/>
                        <a:latin typeface="Calibri"/>
                        <a:ea typeface="Calibri"/>
                        <a:cs typeface="Times New Roman"/>
                      </a:endParaRPr>
                    </a:p>
                  </a:txBody>
                  <a:tcPr marL="68580" marR="68580" marT="0" marB="0"/>
                </a:tc>
                <a:tc>
                  <a:txBody>
                    <a:bodyPr/>
                    <a:lstStyle/>
                    <a:p>
                      <a:pPr marL="810260" algn="ctr">
                        <a:lnSpc>
                          <a:spcPct val="115000"/>
                        </a:lnSpc>
                        <a:spcAft>
                          <a:spcPts val="0"/>
                        </a:spcAft>
                      </a:pPr>
                      <a:r>
                        <a:rPr lang="es-EC" sz="1400" dirty="0">
                          <a:effectLst/>
                        </a:rPr>
                        <a:t>6,10%</a:t>
                      </a:r>
                      <a:endParaRPr lang="es-EC" sz="1400" dirty="0">
                        <a:solidFill>
                          <a:srgbClr val="000000"/>
                        </a:solidFill>
                        <a:effectLst/>
                        <a:latin typeface="Calibri"/>
                        <a:ea typeface="Calibri"/>
                        <a:cs typeface="Times New Roman"/>
                      </a:endParaRPr>
                    </a:p>
                  </a:txBody>
                  <a:tcPr marL="68580" marR="68580" marT="0" marB="0"/>
                </a:tc>
              </a:tr>
              <a:tr h="343183">
                <a:tc>
                  <a:txBody>
                    <a:bodyPr/>
                    <a:lstStyle/>
                    <a:p>
                      <a:pPr marL="810260" algn="ctr">
                        <a:lnSpc>
                          <a:spcPct val="115000"/>
                        </a:lnSpc>
                        <a:spcAft>
                          <a:spcPts val="0"/>
                        </a:spcAft>
                      </a:pPr>
                      <a:r>
                        <a:rPr lang="es-EC" sz="1400">
                          <a:effectLst/>
                        </a:rPr>
                        <a:t>2005</a:t>
                      </a:r>
                      <a:endParaRPr lang="es-EC" sz="1400">
                        <a:solidFill>
                          <a:srgbClr val="000000"/>
                        </a:solidFill>
                        <a:effectLst/>
                        <a:latin typeface="Calibri"/>
                        <a:ea typeface="Calibri"/>
                        <a:cs typeface="Times New Roman"/>
                      </a:endParaRPr>
                    </a:p>
                  </a:txBody>
                  <a:tcPr marL="68580" marR="68580" marT="0" marB="0"/>
                </a:tc>
                <a:tc>
                  <a:txBody>
                    <a:bodyPr/>
                    <a:lstStyle/>
                    <a:p>
                      <a:pPr marL="810260" algn="ctr">
                        <a:lnSpc>
                          <a:spcPct val="115000"/>
                        </a:lnSpc>
                        <a:spcAft>
                          <a:spcPts val="0"/>
                        </a:spcAft>
                      </a:pPr>
                      <a:r>
                        <a:rPr lang="es-EC" sz="1400" dirty="0">
                          <a:effectLst/>
                        </a:rPr>
                        <a:t>4,00%</a:t>
                      </a:r>
                      <a:endParaRPr lang="es-EC" sz="1400" dirty="0">
                        <a:solidFill>
                          <a:srgbClr val="000000"/>
                        </a:solidFill>
                        <a:effectLst/>
                        <a:latin typeface="Calibri"/>
                        <a:ea typeface="Calibri"/>
                        <a:cs typeface="Times New Roman"/>
                      </a:endParaRPr>
                    </a:p>
                  </a:txBody>
                  <a:tcPr marL="68580" marR="68580" marT="0" marB="0"/>
                </a:tc>
              </a:tr>
              <a:tr h="343183">
                <a:tc>
                  <a:txBody>
                    <a:bodyPr/>
                    <a:lstStyle/>
                    <a:p>
                      <a:pPr marL="810260" algn="ctr">
                        <a:lnSpc>
                          <a:spcPct val="115000"/>
                        </a:lnSpc>
                        <a:spcAft>
                          <a:spcPts val="0"/>
                        </a:spcAft>
                      </a:pPr>
                      <a:r>
                        <a:rPr lang="es-EC" sz="1400">
                          <a:effectLst/>
                        </a:rPr>
                        <a:t>2006</a:t>
                      </a:r>
                      <a:endParaRPr lang="es-EC" sz="1400">
                        <a:solidFill>
                          <a:srgbClr val="000000"/>
                        </a:solidFill>
                        <a:effectLst/>
                        <a:latin typeface="Calibri"/>
                        <a:ea typeface="Calibri"/>
                        <a:cs typeface="Times New Roman"/>
                      </a:endParaRPr>
                    </a:p>
                  </a:txBody>
                  <a:tcPr marL="68580" marR="68580" marT="0" marB="0"/>
                </a:tc>
                <a:tc>
                  <a:txBody>
                    <a:bodyPr/>
                    <a:lstStyle/>
                    <a:p>
                      <a:pPr marL="810260" algn="ctr">
                        <a:lnSpc>
                          <a:spcPct val="115000"/>
                        </a:lnSpc>
                        <a:spcAft>
                          <a:spcPts val="0"/>
                        </a:spcAft>
                      </a:pPr>
                      <a:r>
                        <a:rPr lang="es-EC" sz="1400" dirty="0">
                          <a:effectLst/>
                        </a:rPr>
                        <a:t>2,99%</a:t>
                      </a:r>
                      <a:endParaRPr lang="es-EC" sz="1400" dirty="0">
                        <a:solidFill>
                          <a:srgbClr val="000000"/>
                        </a:solidFill>
                        <a:effectLst/>
                        <a:latin typeface="Calibri"/>
                        <a:ea typeface="Calibri"/>
                        <a:cs typeface="Times New Roman"/>
                      </a:endParaRPr>
                    </a:p>
                  </a:txBody>
                  <a:tcPr marL="68580" marR="68580" marT="0" marB="0"/>
                </a:tc>
              </a:tr>
              <a:tr h="343183">
                <a:tc>
                  <a:txBody>
                    <a:bodyPr/>
                    <a:lstStyle/>
                    <a:p>
                      <a:pPr marL="810260" algn="ctr">
                        <a:lnSpc>
                          <a:spcPct val="115000"/>
                        </a:lnSpc>
                        <a:spcAft>
                          <a:spcPts val="0"/>
                        </a:spcAft>
                      </a:pPr>
                      <a:r>
                        <a:rPr lang="es-EC" sz="1400">
                          <a:effectLst/>
                        </a:rPr>
                        <a:t>2007</a:t>
                      </a:r>
                      <a:endParaRPr lang="es-EC" sz="1400">
                        <a:solidFill>
                          <a:srgbClr val="000000"/>
                        </a:solidFill>
                        <a:effectLst/>
                        <a:latin typeface="Calibri"/>
                        <a:ea typeface="Calibri"/>
                        <a:cs typeface="Times New Roman"/>
                      </a:endParaRPr>
                    </a:p>
                  </a:txBody>
                  <a:tcPr marL="68580" marR="68580" marT="0" marB="0"/>
                </a:tc>
                <a:tc>
                  <a:txBody>
                    <a:bodyPr/>
                    <a:lstStyle/>
                    <a:p>
                      <a:pPr marL="810260" algn="ctr">
                        <a:lnSpc>
                          <a:spcPct val="115000"/>
                        </a:lnSpc>
                        <a:spcAft>
                          <a:spcPts val="0"/>
                        </a:spcAft>
                      </a:pPr>
                      <a:r>
                        <a:rPr lang="es-EC" sz="1400" dirty="0">
                          <a:effectLst/>
                        </a:rPr>
                        <a:t>3,33%</a:t>
                      </a:r>
                      <a:endParaRPr lang="es-EC" sz="1400" dirty="0">
                        <a:solidFill>
                          <a:srgbClr val="000000"/>
                        </a:solidFill>
                        <a:effectLst/>
                        <a:latin typeface="Calibri"/>
                        <a:ea typeface="Calibri"/>
                        <a:cs typeface="Times New Roman"/>
                      </a:endParaRPr>
                    </a:p>
                  </a:txBody>
                  <a:tcPr marL="68580" marR="68580" marT="0" marB="0"/>
                </a:tc>
              </a:tr>
              <a:tr h="343183">
                <a:tc>
                  <a:txBody>
                    <a:bodyPr/>
                    <a:lstStyle/>
                    <a:p>
                      <a:pPr marL="810260" algn="ctr">
                        <a:lnSpc>
                          <a:spcPct val="115000"/>
                        </a:lnSpc>
                        <a:spcAft>
                          <a:spcPts val="0"/>
                        </a:spcAft>
                      </a:pPr>
                      <a:r>
                        <a:rPr lang="es-EC" sz="1400">
                          <a:effectLst/>
                        </a:rPr>
                        <a:t>2008</a:t>
                      </a:r>
                      <a:endParaRPr lang="es-EC" sz="1400">
                        <a:solidFill>
                          <a:srgbClr val="000000"/>
                        </a:solidFill>
                        <a:effectLst/>
                        <a:latin typeface="Calibri"/>
                        <a:ea typeface="Calibri"/>
                        <a:cs typeface="Times New Roman"/>
                      </a:endParaRPr>
                    </a:p>
                  </a:txBody>
                  <a:tcPr marL="68580" marR="68580" marT="0" marB="0"/>
                </a:tc>
                <a:tc>
                  <a:txBody>
                    <a:bodyPr/>
                    <a:lstStyle/>
                    <a:p>
                      <a:pPr marL="810260" algn="ctr">
                        <a:lnSpc>
                          <a:spcPct val="115000"/>
                        </a:lnSpc>
                        <a:spcAft>
                          <a:spcPts val="0"/>
                        </a:spcAft>
                      </a:pPr>
                      <a:r>
                        <a:rPr lang="es-EC" sz="1400" dirty="0">
                          <a:effectLst/>
                        </a:rPr>
                        <a:t>8,83%</a:t>
                      </a:r>
                      <a:endParaRPr lang="es-EC" sz="1400" dirty="0">
                        <a:solidFill>
                          <a:srgbClr val="000000"/>
                        </a:solidFill>
                        <a:effectLst/>
                        <a:latin typeface="Calibri"/>
                        <a:ea typeface="Calibri"/>
                        <a:cs typeface="Times New Roman"/>
                      </a:endParaRPr>
                    </a:p>
                  </a:txBody>
                  <a:tcPr marL="68580" marR="68580" marT="0" marB="0"/>
                </a:tc>
              </a:tr>
              <a:tr h="343183">
                <a:tc>
                  <a:txBody>
                    <a:bodyPr/>
                    <a:lstStyle/>
                    <a:p>
                      <a:pPr marL="810260" algn="ctr">
                        <a:lnSpc>
                          <a:spcPct val="115000"/>
                        </a:lnSpc>
                        <a:spcAft>
                          <a:spcPts val="0"/>
                        </a:spcAft>
                      </a:pPr>
                      <a:r>
                        <a:rPr lang="es-EC" sz="1400">
                          <a:effectLst/>
                        </a:rPr>
                        <a:t>2009</a:t>
                      </a:r>
                      <a:endParaRPr lang="es-EC" sz="1400">
                        <a:solidFill>
                          <a:srgbClr val="000000"/>
                        </a:solidFill>
                        <a:effectLst/>
                        <a:latin typeface="Calibri"/>
                        <a:ea typeface="Calibri"/>
                        <a:cs typeface="Times New Roman"/>
                      </a:endParaRPr>
                    </a:p>
                  </a:txBody>
                  <a:tcPr marL="68580" marR="68580" marT="0" marB="0"/>
                </a:tc>
                <a:tc>
                  <a:txBody>
                    <a:bodyPr/>
                    <a:lstStyle/>
                    <a:p>
                      <a:pPr marL="810260" algn="ctr">
                        <a:lnSpc>
                          <a:spcPct val="115000"/>
                        </a:lnSpc>
                        <a:spcAft>
                          <a:spcPts val="0"/>
                        </a:spcAft>
                      </a:pPr>
                      <a:r>
                        <a:rPr lang="es-EC" sz="1400" dirty="0">
                          <a:effectLst/>
                        </a:rPr>
                        <a:t>4.31%</a:t>
                      </a:r>
                      <a:endParaRPr lang="es-EC" sz="1400" dirty="0">
                        <a:solidFill>
                          <a:srgbClr val="000000"/>
                        </a:solidFill>
                        <a:effectLst/>
                        <a:latin typeface="Calibri"/>
                        <a:ea typeface="Calibri"/>
                        <a:cs typeface="Times New Roman"/>
                      </a:endParaRPr>
                    </a:p>
                  </a:txBody>
                  <a:tcPr marL="68580" marR="68580" marT="0" marB="0"/>
                </a:tc>
              </a:tr>
              <a:tr h="343183">
                <a:tc>
                  <a:txBody>
                    <a:bodyPr/>
                    <a:lstStyle/>
                    <a:p>
                      <a:pPr marL="810260" algn="ctr">
                        <a:lnSpc>
                          <a:spcPct val="115000"/>
                        </a:lnSpc>
                        <a:spcAft>
                          <a:spcPts val="0"/>
                        </a:spcAft>
                      </a:pPr>
                      <a:r>
                        <a:rPr lang="es-EC" sz="1400">
                          <a:effectLst/>
                        </a:rPr>
                        <a:t>2010</a:t>
                      </a:r>
                      <a:endParaRPr lang="es-EC" sz="1400">
                        <a:solidFill>
                          <a:srgbClr val="000000"/>
                        </a:solidFill>
                        <a:effectLst/>
                        <a:latin typeface="Calibri"/>
                        <a:ea typeface="Calibri"/>
                        <a:cs typeface="Times New Roman"/>
                      </a:endParaRPr>
                    </a:p>
                  </a:txBody>
                  <a:tcPr marL="68580" marR="68580" marT="0" marB="0"/>
                </a:tc>
                <a:tc>
                  <a:txBody>
                    <a:bodyPr/>
                    <a:lstStyle/>
                    <a:p>
                      <a:pPr marL="810260" algn="ctr">
                        <a:lnSpc>
                          <a:spcPct val="115000"/>
                        </a:lnSpc>
                        <a:spcAft>
                          <a:spcPts val="0"/>
                        </a:spcAft>
                      </a:pPr>
                      <a:r>
                        <a:rPr lang="es-EC" sz="1400" dirty="0">
                          <a:effectLst/>
                        </a:rPr>
                        <a:t>3.33%</a:t>
                      </a:r>
                      <a:endParaRPr lang="es-EC" sz="1400" dirty="0">
                        <a:solidFill>
                          <a:srgbClr val="000000"/>
                        </a:solidFill>
                        <a:effectLst/>
                        <a:latin typeface="Calibri"/>
                        <a:ea typeface="Calibri"/>
                        <a:cs typeface="Times New Roman"/>
                      </a:endParaRPr>
                    </a:p>
                  </a:txBody>
                  <a:tcPr marL="68580" marR="68580" marT="0" marB="0"/>
                </a:tc>
              </a:tr>
              <a:tr h="343183">
                <a:tc>
                  <a:txBody>
                    <a:bodyPr/>
                    <a:lstStyle/>
                    <a:p>
                      <a:pPr marL="810260" algn="ctr">
                        <a:lnSpc>
                          <a:spcPct val="115000"/>
                        </a:lnSpc>
                        <a:spcAft>
                          <a:spcPts val="0"/>
                        </a:spcAft>
                      </a:pPr>
                      <a:r>
                        <a:rPr lang="es-EC" sz="1400">
                          <a:effectLst/>
                        </a:rPr>
                        <a:t>2011</a:t>
                      </a:r>
                      <a:endParaRPr lang="es-EC" sz="1400">
                        <a:solidFill>
                          <a:srgbClr val="000000"/>
                        </a:solidFill>
                        <a:effectLst/>
                        <a:latin typeface="Calibri"/>
                        <a:ea typeface="Calibri"/>
                        <a:cs typeface="Times New Roman"/>
                      </a:endParaRPr>
                    </a:p>
                  </a:txBody>
                  <a:tcPr marL="68580" marR="68580" marT="0" marB="0"/>
                </a:tc>
                <a:tc>
                  <a:txBody>
                    <a:bodyPr/>
                    <a:lstStyle/>
                    <a:p>
                      <a:pPr marL="810260" algn="ctr">
                        <a:lnSpc>
                          <a:spcPct val="115000"/>
                        </a:lnSpc>
                        <a:spcAft>
                          <a:spcPts val="0"/>
                        </a:spcAft>
                      </a:pPr>
                      <a:r>
                        <a:rPr lang="es-EC" sz="1400" dirty="0">
                          <a:effectLst/>
                        </a:rPr>
                        <a:t>5,41%</a:t>
                      </a:r>
                      <a:endParaRPr lang="es-EC" sz="1400" dirty="0">
                        <a:solidFill>
                          <a:srgbClr val="000000"/>
                        </a:solidFill>
                        <a:effectLst/>
                        <a:latin typeface="Calibri"/>
                        <a:ea typeface="Calibri"/>
                        <a:cs typeface="Times New Roman"/>
                      </a:endParaRPr>
                    </a:p>
                  </a:txBody>
                  <a:tcPr marL="68580" marR="68580" marT="0" marB="0"/>
                </a:tc>
              </a:tr>
            </a:tbl>
          </a:graphicData>
        </a:graphic>
      </p:graphicFrame>
      <p:sp>
        <p:nvSpPr>
          <p:cNvPr id="3" name="Marcador de fecha 2"/>
          <p:cNvSpPr>
            <a:spLocks noGrp="1"/>
          </p:cNvSpPr>
          <p:nvPr>
            <p:ph type="dt" sz="half" idx="10"/>
          </p:nvPr>
        </p:nvSpPr>
        <p:spPr/>
        <p:txBody>
          <a:bodyPr/>
          <a:lstStyle/>
          <a:p>
            <a:r>
              <a:rPr lang="es-EC" smtClean="0"/>
              <a:t>12/05/2014</a:t>
            </a:r>
            <a:endParaRPr lang="es-EC"/>
          </a:p>
        </p:txBody>
      </p:sp>
      <p:sp>
        <p:nvSpPr>
          <p:cNvPr id="4" name="Marcador de número de diapositiva 3"/>
          <p:cNvSpPr>
            <a:spLocks noGrp="1"/>
          </p:cNvSpPr>
          <p:nvPr>
            <p:ph type="sldNum" sz="quarter" idx="12"/>
          </p:nvPr>
        </p:nvSpPr>
        <p:spPr/>
        <p:txBody>
          <a:bodyPr/>
          <a:lstStyle/>
          <a:p>
            <a:fld id="{68AFE887-2E8B-4CA8-BFF4-F9BD3B64E73B}" type="slidenum">
              <a:rPr lang="es-EC" smtClean="0"/>
              <a:t>21</a:t>
            </a:fld>
            <a:endParaRPr lang="es-EC"/>
          </a:p>
        </p:txBody>
      </p:sp>
    </p:spTree>
    <p:extLst>
      <p:ext uri="{BB962C8B-B14F-4D97-AF65-F5344CB8AC3E}">
        <p14:creationId xmlns:p14="http://schemas.microsoft.com/office/powerpoint/2010/main" val="4044930476"/>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200" b="1" dirty="0" smtClean="0"/>
              <a:t>COMPORTAMIENTO DE LA INFLACION</a:t>
            </a:r>
            <a:endParaRPr lang="es-EC" sz="3200" b="1" dirty="0"/>
          </a:p>
        </p:txBody>
      </p:sp>
      <p:graphicFrame>
        <p:nvGraphicFramePr>
          <p:cNvPr id="4" name="Imagen 3"/>
          <p:cNvGraphicFramePr>
            <a:graphicFrameLocks/>
          </p:cNvGraphicFramePr>
          <p:nvPr>
            <p:extLst>
              <p:ext uri="{D42A27DB-BD31-4B8C-83A1-F6EECF244321}">
                <p14:modId xmlns:p14="http://schemas.microsoft.com/office/powerpoint/2010/main" val="1763112867"/>
              </p:ext>
            </p:extLst>
          </p:nvPr>
        </p:nvGraphicFramePr>
        <p:xfrm>
          <a:off x="467544" y="1196752"/>
          <a:ext cx="4680520" cy="2964304"/>
        </p:xfrm>
        <a:graphic>
          <a:graphicData uri="http://schemas.openxmlformats.org/drawingml/2006/chart">
            <c:chart xmlns:c="http://schemas.openxmlformats.org/drawingml/2006/chart" xmlns:r="http://schemas.openxmlformats.org/officeDocument/2006/relationships" r:id="rId2"/>
          </a:graphicData>
        </a:graphic>
      </p:graphicFrame>
      <p:sp>
        <p:nvSpPr>
          <p:cNvPr id="6" name="5 Rectángulo"/>
          <p:cNvSpPr/>
          <p:nvPr/>
        </p:nvSpPr>
        <p:spPr>
          <a:xfrm>
            <a:off x="4595973" y="3789040"/>
            <a:ext cx="1667444" cy="369332"/>
          </a:xfrm>
          <a:prstGeom prst="rect">
            <a:avLst/>
          </a:prstGeom>
        </p:spPr>
        <p:txBody>
          <a:bodyPr wrap="none">
            <a:spAutoFit/>
          </a:bodyPr>
          <a:lstStyle/>
          <a:p>
            <a:r>
              <a:rPr lang="es-EC" dirty="0"/>
              <a:t>Tasas de interés</a:t>
            </a:r>
          </a:p>
        </p:txBody>
      </p:sp>
      <p:graphicFrame>
        <p:nvGraphicFramePr>
          <p:cNvPr id="7" name="6 Tabla"/>
          <p:cNvGraphicFramePr>
            <a:graphicFrameLocks noGrp="1"/>
          </p:cNvGraphicFramePr>
          <p:nvPr>
            <p:extLst>
              <p:ext uri="{D42A27DB-BD31-4B8C-83A1-F6EECF244321}">
                <p14:modId xmlns:p14="http://schemas.microsoft.com/office/powerpoint/2010/main" val="1010454890"/>
              </p:ext>
            </p:extLst>
          </p:nvPr>
        </p:nvGraphicFramePr>
        <p:xfrm>
          <a:off x="4427984" y="4365104"/>
          <a:ext cx="3086100" cy="1957959"/>
        </p:xfrm>
        <a:graphic>
          <a:graphicData uri="http://schemas.openxmlformats.org/drawingml/2006/table">
            <a:tbl>
              <a:tblPr>
                <a:tableStyleId>{5C22544A-7EE6-4342-B048-85BDC9FD1C3A}</a:tableStyleId>
              </a:tblPr>
              <a:tblGrid>
                <a:gridCol w="1003300"/>
                <a:gridCol w="952500"/>
                <a:gridCol w="1130300"/>
              </a:tblGrid>
              <a:tr h="485775">
                <a:tc>
                  <a:txBody>
                    <a:bodyPr/>
                    <a:lstStyle/>
                    <a:p>
                      <a:pPr algn="ctr">
                        <a:lnSpc>
                          <a:spcPct val="115000"/>
                        </a:lnSpc>
                        <a:spcAft>
                          <a:spcPts val="0"/>
                        </a:spcAft>
                      </a:pPr>
                      <a:r>
                        <a:rPr lang="es-EC" sz="1200" dirty="0">
                          <a:effectLst/>
                        </a:rPr>
                        <a:t>FECHA</a:t>
                      </a:r>
                      <a:endParaRPr lang="es-EC" sz="1100" dirty="0">
                        <a:effectLst/>
                        <a:latin typeface="Calibri"/>
                        <a:ea typeface="Calibri"/>
                        <a:cs typeface="Times New Roman"/>
                      </a:endParaRPr>
                    </a:p>
                  </a:txBody>
                  <a:tcPr marL="44450" marR="44450" marT="0" marB="0"/>
                </a:tc>
                <a:tc>
                  <a:txBody>
                    <a:bodyPr/>
                    <a:lstStyle/>
                    <a:p>
                      <a:pPr algn="ctr">
                        <a:lnSpc>
                          <a:spcPct val="115000"/>
                        </a:lnSpc>
                        <a:spcAft>
                          <a:spcPts val="0"/>
                        </a:spcAft>
                      </a:pPr>
                      <a:r>
                        <a:rPr lang="es-EC" sz="1200">
                          <a:effectLst/>
                        </a:rPr>
                        <a:t>TASA ACTIVA %</a:t>
                      </a:r>
                      <a:endParaRPr lang="es-EC" sz="1100">
                        <a:effectLst/>
                        <a:latin typeface="Calibri"/>
                        <a:ea typeface="Calibri"/>
                        <a:cs typeface="Times New Roman"/>
                      </a:endParaRPr>
                    </a:p>
                  </a:txBody>
                  <a:tcPr marL="44450" marR="44450" marT="0" marB="0"/>
                </a:tc>
                <a:tc>
                  <a:txBody>
                    <a:bodyPr/>
                    <a:lstStyle/>
                    <a:p>
                      <a:pPr algn="ctr">
                        <a:lnSpc>
                          <a:spcPct val="115000"/>
                        </a:lnSpc>
                        <a:spcAft>
                          <a:spcPts val="0"/>
                        </a:spcAft>
                      </a:pPr>
                      <a:r>
                        <a:rPr lang="es-EC" sz="1200">
                          <a:effectLst/>
                        </a:rPr>
                        <a:t>TASA PASIVA %</a:t>
                      </a:r>
                      <a:endParaRPr lang="es-EC" sz="1100">
                        <a:effectLst/>
                        <a:latin typeface="Calibri"/>
                        <a:ea typeface="Calibri"/>
                        <a:cs typeface="Times New Roman"/>
                      </a:endParaRPr>
                    </a:p>
                  </a:txBody>
                  <a:tcPr marL="44450" marR="44450" marT="0" marB="0"/>
                </a:tc>
              </a:tr>
              <a:tr h="200025">
                <a:tc>
                  <a:txBody>
                    <a:bodyPr/>
                    <a:lstStyle/>
                    <a:p>
                      <a:pPr algn="just">
                        <a:lnSpc>
                          <a:spcPct val="115000"/>
                        </a:lnSpc>
                        <a:spcAft>
                          <a:spcPts val="0"/>
                        </a:spcAft>
                      </a:pPr>
                      <a:r>
                        <a:rPr lang="es-EC" sz="1200" dirty="0">
                          <a:effectLst/>
                        </a:rPr>
                        <a:t>2006</a:t>
                      </a:r>
                      <a:endParaRPr lang="es-EC" sz="1100" dirty="0">
                        <a:effectLst/>
                        <a:latin typeface="Calibri"/>
                        <a:ea typeface="Calibri"/>
                        <a:cs typeface="Times New Roman"/>
                      </a:endParaRPr>
                    </a:p>
                  </a:txBody>
                  <a:tcPr marL="44450" marR="44450" marT="0" marB="0"/>
                </a:tc>
                <a:tc>
                  <a:txBody>
                    <a:bodyPr/>
                    <a:lstStyle/>
                    <a:p>
                      <a:pPr algn="ctr">
                        <a:lnSpc>
                          <a:spcPct val="115000"/>
                        </a:lnSpc>
                        <a:spcAft>
                          <a:spcPts val="0"/>
                        </a:spcAft>
                      </a:pPr>
                      <a:r>
                        <a:rPr lang="es-EC" sz="1200">
                          <a:effectLst/>
                        </a:rPr>
                        <a:t>8,29%</a:t>
                      </a:r>
                      <a:endParaRPr lang="es-EC" sz="1100">
                        <a:effectLst/>
                        <a:latin typeface="Calibri"/>
                        <a:ea typeface="Calibri"/>
                        <a:cs typeface="Times New Roman"/>
                      </a:endParaRPr>
                    </a:p>
                  </a:txBody>
                  <a:tcPr marL="44450" marR="44450" marT="0" marB="0"/>
                </a:tc>
                <a:tc>
                  <a:txBody>
                    <a:bodyPr/>
                    <a:lstStyle/>
                    <a:p>
                      <a:pPr algn="ctr">
                        <a:lnSpc>
                          <a:spcPct val="115000"/>
                        </a:lnSpc>
                        <a:spcAft>
                          <a:spcPts val="0"/>
                        </a:spcAft>
                      </a:pPr>
                      <a:r>
                        <a:rPr lang="es-EC" sz="1200">
                          <a:effectLst/>
                        </a:rPr>
                        <a:t>4,26%</a:t>
                      </a:r>
                      <a:endParaRPr lang="es-EC" sz="1100">
                        <a:effectLst/>
                        <a:latin typeface="Calibri"/>
                        <a:ea typeface="Calibri"/>
                        <a:cs typeface="Times New Roman"/>
                      </a:endParaRPr>
                    </a:p>
                  </a:txBody>
                  <a:tcPr marL="44450" marR="44450" marT="0" marB="0"/>
                </a:tc>
              </a:tr>
              <a:tr h="200025">
                <a:tc>
                  <a:txBody>
                    <a:bodyPr/>
                    <a:lstStyle/>
                    <a:p>
                      <a:pPr algn="just">
                        <a:lnSpc>
                          <a:spcPct val="115000"/>
                        </a:lnSpc>
                        <a:spcAft>
                          <a:spcPts val="0"/>
                        </a:spcAft>
                      </a:pPr>
                      <a:r>
                        <a:rPr lang="es-EC" sz="1200">
                          <a:effectLst/>
                        </a:rPr>
                        <a:t>2007</a:t>
                      </a:r>
                      <a:endParaRPr lang="es-EC" sz="1100">
                        <a:effectLst/>
                        <a:latin typeface="Calibri"/>
                        <a:ea typeface="Calibri"/>
                        <a:cs typeface="Times New Roman"/>
                      </a:endParaRPr>
                    </a:p>
                  </a:txBody>
                  <a:tcPr marL="44450" marR="44450" marT="0" marB="0"/>
                </a:tc>
                <a:tc>
                  <a:txBody>
                    <a:bodyPr/>
                    <a:lstStyle/>
                    <a:p>
                      <a:pPr algn="ctr">
                        <a:lnSpc>
                          <a:spcPct val="115000"/>
                        </a:lnSpc>
                        <a:spcAft>
                          <a:spcPts val="0"/>
                        </a:spcAft>
                      </a:pPr>
                      <a:r>
                        <a:rPr lang="es-EC" sz="1200">
                          <a:effectLst/>
                        </a:rPr>
                        <a:t>10,55%</a:t>
                      </a:r>
                      <a:endParaRPr lang="es-EC" sz="1100">
                        <a:effectLst/>
                        <a:latin typeface="Calibri"/>
                        <a:ea typeface="Calibri"/>
                        <a:cs typeface="Times New Roman"/>
                      </a:endParaRPr>
                    </a:p>
                  </a:txBody>
                  <a:tcPr marL="44450" marR="44450" marT="0" marB="0"/>
                </a:tc>
                <a:tc>
                  <a:txBody>
                    <a:bodyPr/>
                    <a:lstStyle/>
                    <a:p>
                      <a:pPr algn="ctr">
                        <a:lnSpc>
                          <a:spcPct val="115000"/>
                        </a:lnSpc>
                        <a:spcAft>
                          <a:spcPts val="0"/>
                        </a:spcAft>
                      </a:pPr>
                      <a:r>
                        <a:rPr lang="es-EC" sz="1200">
                          <a:effectLst/>
                        </a:rPr>
                        <a:t>5,79%</a:t>
                      </a:r>
                      <a:endParaRPr lang="es-EC" sz="1100">
                        <a:effectLst/>
                        <a:latin typeface="Calibri"/>
                        <a:ea typeface="Calibri"/>
                        <a:cs typeface="Times New Roman"/>
                      </a:endParaRPr>
                    </a:p>
                  </a:txBody>
                  <a:tcPr marL="44450" marR="44450" marT="0" marB="0"/>
                </a:tc>
              </a:tr>
              <a:tr h="200025">
                <a:tc>
                  <a:txBody>
                    <a:bodyPr/>
                    <a:lstStyle/>
                    <a:p>
                      <a:pPr algn="just">
                        <a:lnSpc>
                          <a:spcPct val="115000"/>
                        </a:lnSpc>
                        <a:spcAft>
                          <a:spcPts val="0"/>
                        </a:spcAft>
                      </a:pPr>
                      <a:r>
                        <a:rPr lang="es-EC" sz="1200">
                          <a:effectLst/>
                        </a:rPr>
                        <a:t>2008</a:t>
                      </a:r>
                      <a:endParaRPr lang="es-EC" sz="1100">
                        <a:effectLst/>
                        <a:latin typeface="Calibri"/>
                        <a:ea typeface="Calibri"/>
                        <a:cs typeface="Times New Roman"/>
                      </a:endParaRPr>
                    </a:p>
                  </a:txBody>
                  <a:tcPr marL="44450" marR="44450" marT="0" marB="0"/>
                </a:tc>
                <a:tc>
                  <a:txBody>
                    <a:bodyPr/>
                    <a:lstStyle/>
                    <a:p>
                      <a:pPr algn="ctr">
                        <a:lnSpc>
                          <a:spcPct val="115000"/>
                        </a:lnSpc>
                        <a:spcAft>
                          <a:spcPts val="0"/>
                        </a:spcAft>
                      </a:pPr>
                      <a:r>
                        <a:rPr lang="es-EC" sz="1200">
                          <a:effectLst/>
                        </a:rPr>
                        <a:t>9,14%</a:t>
                      </a:r>
                      <a:endParaRPr lang="es-EC" sz="1100">
                        <a:effectLst/>
                        <a:latin typeface="Calibri"/>
                        <a:ea typeface="Calibri"/>
                        <a:cs typeface="Times New Roman"/>
                      </a:endParaRPr>
                    </a:p>
                  </a:txBody>
                  <a:tcPr marL="44450" marR="44450" marT="0" marB="0"/>
                </a:tc>
                <a:tc>
                  <a:txBody>
                    <a:bodyPr/>
                    <a:lstStyle/>
                    <a:p>
                      <a:pPr algn="ctr">
                        <a:lnSpc>
                          <a:spcPct val="115000"/>
                        </a:lnSpc>
                        <a:spcAft>
                          <a:spcPts val="0"/>
                        </a:spcAft>
                      </a:pPr>
                      <a:r>
                        <a:rPr lang="es-EC" sz="1200">
                          <a:effectLst/>
                        </a:rPr>
                        <a:t>5,14%</a:t>
                      </a:r>
                      <a:endParaRPr lang="es-EC" sz="1100">
                        <a:effectLst/>
                        <a:latin typeface="Calibri"/>
                        <a:ea typeface="Calibri"/>
                        <a:cs typeface="Times New Roman"/>
                      </a:endParaRPr>
                    </a:p>
                  </a:txBody>
                  <a:tcPr marL="44450" marR="44450" marT="0" marB="0"/>
                </a:tc>
              </a:tr>
              <a:tr h="200025">
                <a:tc>
                  <a:txBody>
                    <a:bodyPr/>
                    <a:lstStyle/>
                    <a:p>
                      <a:pPr algn="just">
                        <a:lnSpc>
                          <a:spcPct val="115000"/>
                        </a:lnSpc>
                        <a:spcAft>
                          <a:spcPts val="0"/>
                        </a:spcAft>
                      </a:pPr>
                      <a:r>
                        <a:rPr lang="es-EC" sz="1200">
                          <a:effectLst/>
                        </a:rPr>
                        <a:t>2009</a:t>
                      </a:r>
                      <a:endParaRPr lang="es-EC" sz="1100">
                        <a:effectLst/>
                        <a:latin typeface="Calibri"/>
                        <a:ea typeface="Calibri"/>
                        <a:cs typeface="Times New Roman"/>
                      </a:endParaRPr>
                    </a:p>
                  </a:txBody>
                  <a:tcPr marL="44450" marR="44450" marT="0" marB="0"/>
                </a:tc>
                <a:tc>
                  <a:txBody>
                    <a:bodyPr/>
                    <a:lstStyle/>
                    <a:p>
                      <a:pPr algn="ctr">
                        <a:lnSpc>
                          <a:spcPct val="115000"/>
                        </a:lnSpc>
                        <a:spcAft>
                          <a:spcPts val="0"/>
                        </a:spcAft>
                      </a:pPr>
                      <a:r>
                        <a:rPr lang="es-EC" sz="1200">
                          <a:effectLst/>
                        </a:rPr>
                        <a:t>9.19%</a:t>
                      </a:r>
                      <a:endParaRPr lang="es-EC" sz="1100">
                        <a:effectLst/>
                        <a:latin typeface="Calibri"/>
                        <a:ea typeface="Calibri"/>
                        <a:cs typeface="Times New Roman"/>
                      </a:endParaRPr>
                    </a:p>
                  </a:txBody>
                  <a:tcPr marL="44450" marR="44450" marT="0" marB="0"/>
                </a:tc>
                <a:tc>
                  <a:txBody>
                    <a:bodyPr/>
                    <a:lstStyle/>
                    <a:p>
                      <a:pPr algn="ctr">
                        <a:lnSpc>
                          <a:spcPct val="115000"/>
                        </a:lnSpc>
                        <a:spcAft>
                          <a:spcPts val="0"/>
                        </a:spcAft>
                      </a:pPr>
                      <a:r>
                        <a:rPr lang="es-EC" sz="1200">
                          <a:effectLst/>
                        </a:rPr>
                        <a:t>5.24%</a:t>
                      </a:r>
                      <a:endParaRPr lang="es-EC" sz="1100">
                        <a:effectLst/>
                        <a:latin typeface="Calibri"/>
                        <a:ea typeface="Calibri"/>
                        <a:cs typeface="Times New Roman"/>
                      </a:endParaRPr>
                    </a:p>
                  </a:txBody>
                  <a:tcPr marL="44450" marR="44450" marT="0" marB="0"/>
                </a:tc>
              </a:tr>
              <a:tr h="200025">
                <a:tc>
                  <a:txBody>
                    <a:bodyPr/>
                    <a:lstStyle/>
                    <a:p>
                      <a:pPr algn="just">
                        <a:lnSpc>
                          <a:spcPct val="115000"/>
                        </a:lnSpc>
                        <a:spcAft>
                          <a:spcPts val="0"/>
                        </a:spcAft>
                      </a:pPr>
                      <a:r>
                        <a:rPr lang="es-EC" sz="1200">
                          <a:effectLst/>
                        </a:rPr>
                        <a:t>2010</a:t>
                      </a:r>
                      <a:endParaRPr lang="es-EC" sz="1100">
                        <a:effectLst/>
                        <a:latin typeface="Calibri"/>
                        <a:ea typeface="Calibri"/>
                        <a:cs typeface="Times New Roman"/>
                      </a:endParaRPr>
                    </a:p>
                  </a:txBody>
                  <a:tcPr marL="44450" marR="44450" marT="0" marB="0"/>
                </a:tc>
                <a:tc>
                  <a:txBody>
                    <a:bodyPr/>
                    <a:lstStyle/>
                    <a:p>
                      <a:pPr algn="ctr">
                        <a:lnSpc>
                          <a:spcPct val="115000"/>
                        </a:lnSpc>
                        <a:spcAft>
                          <a:spcPts val="0"/>
                        </a:spcAft>
                      </a:pPr>
                      <a:r>
                        <a:rPr lang="es-EC" sz="1200">
                          <a:effectLst/>
                        </a:rPr>
                        <a:t>8.68%</a:t>
                      </a:r>
                      <a:endParaRPr lang="es-EC" sz="1100">
                        <a:effectLst/>
                        <a:latin typeface="Calibri"/>
                        <a:ea typeface="Calibri"/>
                        <a:cs typeface="Times New Roman"/>
                      </a:endParaRPr>
                    </a:p>
                  </a:txBody>
                  <a:tcPr marL="44450" marR="44450" marT="0" marB="0"/>
                </a:tc>
                <a:tc>
                  <a:txBody>
                    <a:bodyPr/>
                    <a:lstStyle/>
                    <a:p>
                      <a:pPr algn="ctr">
                        <a:lnSpc>
                          <a:spcPct val="115000"/>
                        </a:lnSpc>
                        <a:spcAft>
                          <a:spcPts val="0"/>
                        </a:spcAft>
                      </a:pPr>
                      <a:r>
                        <a:rPr lang="es-EC" sz="1200">
                          <a:effectLst/>
                        </a:rPr>
                        <a:t>4.28%</a:t>
                      </a:r>
                      <a:endParaRPr lang="es-EC" sz="1100">
                        <a:effectLst/>
                        <a:latin typeface="Calibri"/>
                        <a:ea typeface="Calibri"/>
                        <a:cs typeface="Times New Roman"/>
                      </a:endParaRPr>
                    </a:p>
                  </a:txBody>
                  <a:tcPr marL="44450" marR="44450" marT="0" marB="0"/>
                </a:tc>
              </a:tr>
              <a:tr h="200025">
                <a:tc>
                  <a:txBody>
                    <a:bodyPr/>
                    <a:lstStyle/>
                    <a:p>
                      <a:pPr algn="just">
                        <a:lnSpc>
                          <a:spcPct val="115000"/>
                        </a:lnSpc>
                        <a:spcAft>
                          <a:spcPts val="0"/>
                        </a:spcAft>
                      </a:pPr>
                      <a:r>
                        <a:rPr lang="es-ES" sz="1200">
                          <a:effectLst/>
                        </a:rPr>
                        <a:t>2011</a:t>
                      </a:r>
                      <a:endParaRPr lang="es-EC" sz="11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200">
                          <a:effectLst/>
                        </a:rPr>
                        <a:t>8,34%</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4,56%</a:t>
                      </a:r>
                      <a:endParaRPr lang="es-EC" sz="1100">
                        <a:effectLst/>
                        <a:latin typeface="Calibri"/>
                        <a:ea typeface="Calibri"/>
                        <a:cs typeface="Times New Roman"/>
                      </a:endParaRPr>
                    </a:p>
                  </a:txBody>
                  <a:tcPr marL="44450" marR="44450" marT="0" marB="0" anchor="b"/>
                </a:tc>
              </a:tr>
              <a:tr h="200025">
                <a:tc>
                  <a:txBody>
                    <a:bodyPr/>
                    <a:lstStyle/>
                    <a:p>
                      <a:pPr algn="just">
                        <a:lnSpc>
                          <a:spcPct val="115000"/>
                        </a:lnSpc>
                        <a:spcAft>
                          <a:spcPts val="0"/>
                        </a:spcAft>
                      </a:pPr>
                      <a:r>
                        <a:rPr lang="es-ES" sz="1200">
                          <a:effectLst/>
                        </a:rPr>
                        <a:t>2012</a:t>
                      </a:r>
                      <a:endParaRPr lang="es-EC" sz="11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200">
                          <a:effectLst/>
                        </a:rPr>
                        <a:t>8,17%</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dirty="0">
                          <a:effectLst/>
                        </a:rPr>
                        <a:t>4,53%</a:t>
                      </a:r>
                      <a:endParaRPr lang="es-EC" sz="1100" dirty="0">
                        <a:effectLst/>
                        <a:latin typeface="Calibri"/>
                        <a:ea typeface="Calibri"/>
                        <a:cs typeface="Times New Roman"/>
                      </a:endParaRPr>
                    </a:p>
                  </a:txBody>
                  <a:tcPr marL="44450" marR="44450" marT="0" marB="0" anchor="b"/>
                </a:tc>
              </a:tr>
            </a:tbl>
          </a:graphicData>
        </a:graphic>
      </p:graphicFrame>
      <p:sp>
        <p:nvSpPr>
          <p:cNvPr id="3" name="Marcador de fecha 2"/>
          <p:cNvSpPr>
            <a:spLocks noGrp="1"/>
          </p:cNvSpPr>
          <p:nvPr>
            <p:ph type="dt" sz="half" idx="10"/>
          </p:nvPr>
        </p:nvSpPr>
        <p:spPr/>
        <p:txBody>
          <a:bodyPr/>
          <a:lstStyle/>
          <a:p>
            <a:r>
              <a:rPr lang="es-EC" smtClean="0"/>
              <a:t>12/05/2014</a:t>
            </a:r>
            <a:endParaRPr lang="es-EC"/>
          </a:p>
        </p:txBody>
      </p:sp>
      <p:sp>
        <p:nvSpPr>
          <p:cNvPr id="5" name="Marcador de número de diapositiva 4"/>
          <p:cNvSpPr>
            <a:spLocks noGrp="1"/>
          </p:cNvSpPr>
          <p:nvPr>
            <p:ph type="sldNum" sz="quarter" idx="12"/>
          </p:nvPr>
        </p:nvSpPr>
        <p:spPr/>
        <p:txBody>
          <a:bodyPr/>
          <a:lstStyle/>
          <a:p>
            <a:fld id="{68AFE887-2E8B-4CA8-BFF4-F9BD3B64E73B}" type="slidenum">
              <a:rPr lang="es-EC" smtClean="0"/>
              <a:t>22</a:t>
            </a:fld>
            <a:endParaRPr lang="es-EC"/>
          </a:p>
        </p:txBody>
      </p:sp>
    </p:spTree>
    <p:extLst>
      <p:ext uri="{BB962C8B-B14F-4D97-AF65-F5344CB8AC3E}">
        <p14:creationId xmlns:p14="http://schemas.microsoft.com/office/powerpoint/2010/main" val="24776662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Análisis Micro </a:t>
            </a:r>
          </a:p>
        </p:txBody>
      </p:sp>
      <p:sp>
        <p:nvSpPr>
          <p:cNvPr id="3" name="2 Marcador de contenido"/>
          <p:cNvSpPr>
            <a:spLocks noGrp="1"/>
          </p:cNvSpPr>
          <p:nvPr>
            <p:ph idx="1"/>
          </p:nvPr>
        </p:nvSpPr>
        <p:spPr/>
        <p:txBody>
          <a:bodyPr/>
          <a:lstStyle/>
          <a:p>
            <a:r>
              <a:rPr lang="es-EC" dirty="0" smtClean="0"/>
              <a:t>Clientes</a:t>
            </a:r>
          </a:p>
          <a:p>
            <a:r>
              <a:rPr lang="es-EC" dirty="0" smtClean="0"/>
              <a:t>Competencia</a:t>
            </a:r>
          </a:p>
          <a:p>
            <a:endParaRPr lang="es-EC" dirty="0"/>
          </a:p>
          <a:p>
            <a:endParaRPr lang="es-EC" dirty="0" smtClean="0"/>
          </a:p>
          <a:p>
            <a:r>
              <a:rPr lang="es-EC" dirty="0"/>
              <a:t>Productos</a:t>
            </a:r>
            <a:endParaRPr lang="es-EC" dirty="0" smtClean="0"/>
          </a:p>
          <a:p>
            <a:pPr lvl="1"/>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3242404117"/>
              </p:ext>
            </p:extLst>
          </p:nvPr>
        </p:nvGraphicFramePr>
        <p:xfrm>
          <a:off x="4211960" y="836712"/>
          <a:ext cx="3790473" cy="3154680"/>
        </p:xfrm>
        <a:graphic>
          <a:graphicData uri="http://schemas.openxmlformats.org/drawingml/2006/table">
            <a:tbl>
              <a:tblPr firstRow="1" firstCol="1" bandRow="1" bandCol="1">
                <a:tableStyleId>{5C22544A-7EE6-4342-B048-85BDC9FD1C3A}</a:tableStyleId>
              </a:tblPr>
              <a:tblGrid>
                <a:gridCol w="1262885"/>
                <a:gridCol w="1625203"/>
                <a:gridCol w="902385"/>
              </a:tblGrid>
              <a:tr h="120015">
                <a:tc>
                  <a:txBody>
                    <a:bodyPr/>
                    <a:lstStyle/>
                    <a:p>
                      <a:pPr algn="ctr">
                        <a:spcAft>
                          <a:spcPts val="0"/>
                        </a:spcAft>
                      </a:pPr>
                      <a:r>
                        <a:rPr lang="es-EC" sz="800" dirty="0">
                          <a:effectLst/>
                        </a:rPr>
                        <a:t>EMPRESA</a:t>
                      </a:r>
                      <a:endParaRPr lang="es-EC" sz="800" dirty="0">
                        <a:effectLst/>
                        <a:latin typeface="Calibri"/>
                        <a:cs typeface="Times New Roman"/>
                      </a:endParaRPr>
                    </a:p>
                  </a:txBody>
                  <a:tcPr marL="49097" marR="49097" marT="0" marB="0"/>
                </a:tc>
                <a:tc>
                  <a:txBody>
                    <a:bodyPr/>
                    <a:lstStyle/>
                    <a:p>
                      <a:pPr algn="ctr">
                        <a:spcAft>
                          <a:spcPts val="0"/>
                        </a:spcAft>
                      </a:pPr>
                      <a:r>
                        <a:rPr lang="es-EC" sz="800">
                          <a:effectLst/>
                        </a:rPr>
                        <a:t>DIRECCIÓN</a:t>
                      </a:r>
                      <a:endParaRPr lang="es-EC" sz="800">
                        <a:effectLst/>
                        <a:latin typeface="Calibri"/>
                        <a:cs typeface="Times New Roman"/>
                      </a:endParaRPr>
                    </a:p>
                  </a:txBody>
                  <a:tcPr marL="49097" marR="49097" marT="0" marB="0"/>
                </a:tc>
                <a:tc>
                  <a:txBody>
                    <a:bodyPr/>
                    <a:lstStyle/>
                    <a:p>
                      <a:pPr algn="ctr">
                        <a:spcAft>
                          <a:spcPts val="0"/>
                        </a:spcAft>
                      </a:pPr>
                      <a:r>
                        <a:rPr lang="es-EC" sz="800">
                          <a:effectLst/>
                        </a:rPr>
                        <a:t>TELÉFONOS</a:t>
                      </a:r>
                      <a:endParaRPr lang="es-EC" sz="800">
                        <a:effectLst/>
                        <a:latin typeface="Calibri"/>
                        <a:cs typeface="Times New Roman"/>
                      </a:endParaRPr>
                    </a:p>
                  </a:txBody>
                  <a:tcPr marL="49097" marR="49097" marT="0" marB="0"/>
                </a:tc>
              </a:tr>
              <a:tr h="480060">
                <a:tc>
                  <a:txBody>
                    <a:bodyPr/>
                    <a:lstStyle/>
                    <a:p>
                      <a:pPr algn="just">
                        <a:spcAft>
                          <a:spcPts val="0"/>
                        </a:spcAft>
                      </a:pPr>
                      <a:r>
                        <a:rPr lang="es-EC" sz="800">
                          <a:effectLst/>
                        </a:rPr>
                        <a:t>MARISCOS DE EL ORO MAR DE ORO CIA. LTDA.</a:t>
                      </a:r>
                      <a:endParaRPr lang="es-EC" sz="800">
                        <a:effectLst/>
                        <a:latin typeface="Calibri"/>
                        <a:cs typeface="Times New Roman"/>
                      </a:endParaRPr>
                    </a:p>
                  </a:txBody>
                  <a:tcPr marL="49097" marR="49097" marT="0" marB="0"/>
                </a:tc>
                <a:tc>
                  <a:txBody>
                    <a:bodyPr/>
                    <a:lstStyle/>
                    <a:p>
                      <a:pPr algn="just">
                        <a:spcAft>
                          <a:spcPts val="0"/>
                        </a:spcAft>
                      </a:pPr>
                      <a:r>
                        <a:rPr lang="es-EC" sz="800" dirty="0">
                          <a:effectLst/>
                        </a:rPr>
                        <a:t>NOVENA NORTE S/N</a:t>
                      </a:r>
                    </a:p>
                    <a:p>
                      <a:pPr algn="just">
                        <a:spcAft>
                          <a:spcPts val="0"/>
                        </a:spcAft>
                      </a:pPr>
                      <a:r>
                        <a:rPr lang="es-EC" sz="800" dirty="0">
                          <a:effectLst/>
                        </a:rPr>
                        <a:t>INTERSECCIÓN NAPOLEÓN MERA-SITIO PAGUA EL GUABO EL ORO</a:t>
                      </a:r>
                      <a:endParaRPr lang="es-EC" sz="800" dirty="0">
                        <a:effectLst/>
                        <a:latin typeface="Calibri"/>
                        <a:cs typeface="Times New Roman"/>
                      </a:endParaRPr>
                    </a:p>
                  </a:txBody>
                  <a:tcPr marL="49097" marR="49097" marT="0" marB="0"/>
                </a:tc>
                <a:tc>
                  <a:txBody>
                    <a:bodyPr/>
                    <a:lstStyle/>
                    <a:p>
                      <a:pPr algn="just">
                        <a:spcAft>
                          <a:spcPts val="0"/>
                        </a:spcAft>
                      </a:pPr>
                      <a:r>
                        <a:rPr lang="es-EC" sz="800">
                          <a:effectLst/>
                        </a:rPr>
                        <a:t>072921788-090925300</a:t>
                      </a:r>
                      <a:endParaRPr lang="es-EC" sz="800">
                        <a:effectLst/>
                        <a:latin typeface="Calibri"/>
                        <a:cs typeface="Times New Roman"/>
                      </a:endParaRPr>
                    </a:p>
                  </a:txBody>
                  <a:tcPr marL="49097" marR="49097" marT="0" marB="0"/>
                </a:tc>
              </a:tr>
              <a:tr h="360045">
                <a:tc>
                  <a:txBody>
                    <a:bodyPr/>
                    <a:lstStyle/>
                    <a:p>
                      <a:pPr algn="just">
                        <a:spcAft>
                          <a:spcPts val="0"/>
                        </a:spcAft>
                      </a:pPr>
                      <a:r>
                        <a:rPr lang="es-EC" sz="800">
                          <a:effectLst/>
                        </a:rPr>
                        <a:t>MARXHOP S.A.</a:t>
                      </a:r>
                      <a:endParaRPr lang="es-EC" sz="800">
                        <a:effectLst/>
                        <a:latin typeface="Calibri"/>
                        <a:cs typeface="Times New Roman"/>
                      </a:endParaRPr>
                    </a:p>
                  </a:txBody>
                  <a:tcPr marL="49097" marR="49097" marT="0" marB="0"/>
                </a:tc>
                <a:tc>
                  <a:txBody>
                    <a:bodyPr/>
                    <a:lstStyle/>
                    <a:p>
                      <a:pPr algn="just">
                        <a:spcAft>
                          <a:spcPts val="0"/>
                        </a:spcAft>
                      </a:pPr>
                      <a:r>
                        <a:rPr lang="es-EC" sz="800">
                          <a:effectLst/>
                        </a:rPr>
                        <a:t>BARBONES, CANTÓN EL</a:t>
                      </a:r>
                    </a:p>
                    <a:p>
                      <a:pPr algn="just">
                        <a:spcAft>
                          <a:spcPts val="0"/>
                        </a:spcAft>
                      </a:pPr>
                      <a:r>
                        <a:rPr lang="es-EC" sz="800">
                          <a:effectLst/>
                        </a:rPr>
                        <a:t>GUABO - KM. 7.5 AV. DEL</a:t>
                      </a:r>
                    </a:p>
                    <a:p>
                      <a:pPr algn="just">
                        <a:spcAft>
                          <a:spcPts val="0"/>
                        </a:spcAft>
                      </a:pPr>
                      <a:r>
                        <a:rPr lang="es-EC" sz="800">
                          <a:effectLst/>
                        </a:rPr>
                        <a:t>BOMBERO.</a:t>
                      </a:r>
                      <a:endParaRPr lang="es-EC" sz="800">
                        <a:effectLst/>
                        <a:latin typeface="Calibri"/>
                        <a:cs typeface="Times New Roman"/>
                      </a:endParaRPr>
                    </a:p>
                  </a:txBody>
                  <a:tcPr marL="49097" marR="49097" marT="0" marB="0"/>
                </a:tc>
                <a:tc>
                  <a:txBody>
                    <a:bodyPr/>
                    <a:lstStyle/>
                    <a:p>
                      <a:pPr algn="just">
                        <a:spcAft>
                          <a:spcPts val="0"/>
                        </a:spcAft>
                      </a:pPr>
                      <a:r>
                        <a:rPr lang="es-EC" sz="800">
                          <a:effectLst/>
                        </a:rPr>
                        <a:t>2870634</a:t>
                      </a:r>
                      <a:endParaRPr lang="es-EC" sz="800">
                        <a:effectLst/>
                        <a:latin typeface="Calibri"/>
                        <a:cs typeface="Times New Roman"/>
                      </a:endParaRPr>
                    </a:p>
                  </a:txBody>
                  <a:tcPr marL="49097" marR="49097" marT="0" marB="0"/>
                </a:tc>
              </a:tr>
              <a:tr h="240030">
                <a:tc>
                  <a:txBody>
                    <a:bodyPr/>
                    <a:lstStyle/>
                    <a:p>
                      <a:pPr algn="just">
                        <a:spcAft>
                          <a:spcPts val="0"/>
                        </a:spcAft>
                      </a:pPr>
                      <a:r>
                        <a:rPr lang="es-EC" sz="800">
                          <a:effectLst/>
                        </a:rPr>
                        <a:t>GLADYS NARCISA SALINAS SARANGO</a:t>
                      </a:r>
                      <a:endParaRPr lang="es-EC" sz="800">
                        <a:effectLst/>
                        <a:latin typeface="Calibri"/>
                        <a:cs typeface="Times New Roman"/>
                      </a:endParaRPr>
                    </a:p>
                  </a:txBody>
                  <a:tcPr marL="49097" marR="49097" marT="0" marB="0"/>
                </a:tc>
                <a:tc>
                  <a:txBody>
                    <a:bodyPr/>
                    <a:lstStyle/>
                    <a:p>
                      <a:pPr algn="just">
                        <a:spcAft>
                          <a:spcPts val="0"/>
                        </a:spcAft>
                      </a:pPr>
                      <a:r>
                        <a:rPr lang="es-EC" sz="800">
                          <a:effectLst/>
                        </a:rPr>
                        <a:t>GRAN COLOMBIA Y 9 DE</a:t>
                      </a:r>
                    </a:p>
                    <a:p>
                      <a:pPr algn="just">
                        <a:spcAft>
                          <a:spcPts val="0"/>
                        </a:spcAft>
                      </a:pPr>
                      <a:r>
                        <a:rPr lang="es-EC" sz="800">
                          <a:effectLst/>
                        </a:rPr>
                        <a:t>MAYO - EL GUABO</a:t>
                      </a:r>
                      <a:endParaRPr lang="es-EC" sz="800">
                        <a:effectLst/>
                        <a:latin typeface="Calibri"/>
                        <a:cs typeface="Times New Roman"/>
                      </a:endParaRPr>
                    </a:p>
                  </a:txBody>
                  <a:tcPr marL="49097" marR="49097" marT="0" marB="0"/>
                </a:tc>
                <a:tc>
                  <a:txBody>
                    <a:bodyPr/>
                    <a:lstStyle/>
                    <a:p>
                      <a:pPr algn="just">
                        <a:spcAft>
                          <a:spcPts val="0"/>
                        </a:spcAft>
                      </a:pPr>
                      <a:r>
                        <a:rPr lang="es-EC" sz="800">
                          <a:effectLst/>
                        </a:rPr>
                        <a:t>07-2951225, 07-2950279</a:t>
                      </a:r>
                      <a:endParaRPr lang="es-EC" sz="800">
                        <a:effectLst/>
                        <a:latin typeface="Calibri"/>
                        <a:cs typeface="Times New Roman"/>
                      </a:endParaRPr>
                    </a:p>
                  </a:txBody>
                  <a:tcPr marL="49097" marR="49097" marT="0" marB="0"/>
                </a:tc>
              </a:tr>
              <a:tr h="360045">
                <a:tc>
                  <a:txBody>
                    <a:bodyPr/>
                    <a:lstStyle/>
                    <a:p>
                      <a:pPr algn="just">
                        <a:spcAft>
                          <a:spcPts val="0"/>
                        </a:spcAft>
                      </a:pPr>
                      <a:r>
                        <a:rPr lang="es-EC" sz="800">
                          <a:effectLst/>
                        </a:rPr>
                        <a:t>CAMARONERA SAFARIMAR</a:t>
                      </a:r>
                    </a:p>
                    <a:p>
                      <a:pPr algn="just">
                        <a:spcAft>
                          <a:spcPts val="0"/>
                        </a:spcAft>
                      </a:pPr>
                      <a:r>
                        <a:rPr lang="es-EC" sz="800">
                          <a:effectLst/>
                        </a:rPr>
                        <a:t> </a:t>
                      </a:r>
                      <a:endParaRPr lang="es-EC" sz="800">
                        <a:effectLst/>
                        <a:latin typeface="Calibri"/>
                        <a:cs typeface="Times New Roman"/>
                      </a:endParaRPr>
                    </a:p>
                  </a:txBody>
                  <a:tcPr marL="49097" marR="49097" marT="0" marB="0"/>
                </a:tc>
                <a:tc>
                  <a:txBody>
                    <a:bodyPr/>
                    <a:lstStyle/>
                    <a:p>
                      <a:pPr algn="just">
                        <a:spcAft>
                          <a:spcPts val="0"/>
                        </a:spcAft>
                      </a:pPr>
                      <a:r>
                        <a:rPr lang="es-EC" sz="800">
                          <a:effectLst/>
                        </a:rPr>
                        <a:t>GRAN COLOMBIA Y 9 DE</a:t>
                      </a:r>
                    </a:p>
                    <a:p>
                      <a:pPr algn="just">
                        <a:spcAft>
                          <a:spcPts val="0"/>
                        </a:spcAft>
                      </a:pPr>
                      <a:r>
                        <a:rPr lang="es-EC" sz="800">
                          <a:effectLst/>
                        </a:rPr>
                        <a:t>MAYO - EL GUABO</a:t>
                      </a:r>
                    </a:p>
                    <a:p>
                      <a:pPr algn="just">
                        <a:spcAft>
                          <a:spcPts val="0"/>
                        </a:spcAft>
                      </a:pPr>
                      <a:r>
                        <a:rPr lang="es-EC" sz="800">
                          <a:effectLst/>
                        </a:rPr>
                        <a:t> </a:t>
                      </a:r>
                      <a:endParaRPr lang="es-EC" sz="800">
                        <a:effectLst/>
                        <a:latin typeface="Calibri"/>
                        <a:cs typeface="Times New Roman"/>
                      </a:endParaRPr>
                    </a:p>
                  </a:txBody>
                  <a:tcPr marL="49097" marR="49097" marT="0" marB="0"/>
                </a:tc>
                <a:tc>
                  <a:txBody>
                    <a:bodyPr/>
                    <a:lstStyle/>
                    <a:p>
                      <a:pPr algn="just">
                        <a:spcAft>
                          <a:spcPts val="0"/>
                        </a:spcAft>
                      </a:pPr>
                      <a:r>
                        <a:rPr lang="es-EC" sz="800">
                          <a:effectLst/>
                        </a:rPr>
                        <a:t>07-07-2951225, </a:t>
                      </a:r>
                    </a:p>
                    <a:p>
                      <a:pPr algn="just">
                        <a:spcAft>
                          <a:spcPts val="0"/>
                        </a:spcAft>
                      </a:pPr>
                      <a:r>
                        <a:rPr lang="es-EC" sz="800">
                          <a:effectLst/>
                        </a:rPr>
                        <a:t>07 - 2950279 07-2950279</a:t>
                      </a:r>
                      <a:endParaRPr lang="es-EC" sz="800">
                        <a:effectLst/>
                        <a:latin typeface="Calibri"/>
                        <a:cs typeface="Times New Roman"/>
                      </a:endParaRPr>
                    </a:p>
                  </a:txBody>
                  <a:tcPr marL="49097" marR="49097" marT="0" marB="0"/>
                </a:tc>
              </a:tr>
              <a:tr h="240030">
                <a:tc>
                  <a:txBody>
                    <a:bodyPr/>
                    <a:lstStyle/>
                    <a:p>
                      <a:pPr algn="just">
                        <a:spcAft>
                          <a:spcPts val="0"/>
                        </a:spcAft>
                      </a:pPr>
                      <a:r>
                        <a:rPr lang="es-EC" sz="800">
                          <a:effectLst/>
                        </a:rPr>
                        <a:t>CAMARONERA NELMAR S.A.</a:t>
                      </a:r>
                      <a:endParaRPr lang="es-EC" sz="800">
                        <a:effectLst/>
                        <a:latin typeface="Calibri"/>
                        <a:cs typeface="Times New Roman"/>
                      </a:endParaRPr>
                    </a:p>
                  </a:txBody>
                  <a:tcPr marL="49097" marR="49097" marT="0" marB="0"/>
                </a:tc>
                <a:tc>
                  <a:txBody>
                    <a:bodyPr/>
                    <a:lstStyle/>
                    <a:p>
                      <a:pPr algn="just">
                        <a:spcAft>
                          <a:spcPts val="0"/>
                        </a:spcAft>
                      </a:pPr>
                      <a:r>
                        <a:rPr lang="es-EC" sz="800">
                          <a:effectLst/>
                        </a:rPr>
                        <a:t>EL ORO- EL GUABO CALLE</a:t>
                      </a:r>
                    </a:p>
                    <a:p>
                      <a:pPr algn="just">
                        <a:spcAft>
                          <a:spcPts val="0"/>
                        </a:spcAft>
                      </a:pPr>
                      <a:r>
                        <a:rPr lang="es-EC" sz="800">
                          <a:effectLst/>
                        </a:rPr>
                        <a:t>SUCRE Y PADRE FLORENTINO</a:t>
                      </a:r>
                      <a:endParaRPr lang="es-EC" sz="800">
                        <a:effectLst/>
                        <a:latin typeface="Calibri"/>
                        <a:cs typeface="Times New Roman"/>
                      </a:endParaRPr>
                    </a:p>
                  </a:txBody>
                  <a:tcPr marL="49097" marR="49097" marT="0" marB="0"/>
                </a:tc>
                <a:tc>
                  <a:txBody>
                    <a:bodyPr/>
                    <a:lstStyle/>
                    <a:p>
                      <a:pPr algn="just">
                        <a:spcAft>
                          <a:spcPts val="0"/>
                        </a:spcAft>
                      </a:pPr>
                      <a:r>
                        <a:rPr lang="es-EC" sz="800">
                          <a:effectLst/>
                        </a:rPr>
                        <a:t>072950979-072950220</a:t>
                      </a:r>
                      <a:endParaRPr lang="es-EC" sz="800">
                        <a:effectLst/>
                        <a:latin typeface="Calibri"/>
                        <a:cs typeface="Times New Roman"/>
                      </a:endParaRPr>
                    </a:p>
                  </a:txBody>
                  <a:tcPr marL="49097" marR="49097" marT="0" marB="0"/>
                </a:tc>
              </a:tr>
              <a:tr h="480060">
                <a:tc>
                  <a:txBody>
                    <a:bodyPr/>
                    <a:lstStyle/>
                    <a:p>
                      <a:pPr algn="just">
                        <a:spcAft>
                          <a:spcPts val="0"/>
                        </a:spcAft>
                      </a:pPr>
                      <a:r>
                        <a:rPr lang="es-EC" sz="800">
                          <a:effectLst/>
                        </a:rPr>
                        <a:t>CESAR AUGUSTO SALVATIERRA</a:t>
                      </a:r>
                    </a:p>
                    <a:p>
                      <a:pPr algn="just">
                        <a:spcAft>
                          <a:spcPts val="0"/>
                        </a:spcAft>
                      </a:pPr>
                      <a:r>
                        <a:rPr lang="es-EC" sz="800">
                          <a:effectLst/>
                        </a:rPr>
                        <a:t>GARCÍA</a:t>
                      </a:r>
                      <a:endParaRPr lang="es-EC" sz="800">
                        <a:effectLst/>
                        <a:latin typeface="Calibri"/>
                        <a:cs typeface="Times New Roman"/>
                      </a:endParaRPr>
                    </a:p>
                  </a:txBody>
                  <a:tcPr marL="49097" marR="49097" marT="0" marB="0"/>
                </a:tc>
                <a:tc>
                  <a:txBody>
                    <a:bodyPr/>
                    <a:lstStyle/>
                    <a:p>
                      <a:pPr algn="just">
                        <a:spcAft>
                          <a:spcPts val="0"/>
                        </a:spcAft>
                      </a:pPr>
                      <a:r>
                        <a:rPr lang="es-EC" sz="800">
                          <a:effectLst/>
                        </a:rPr>
                        <a:t>CAPITÁN CHIRIBOGA Y JUAN</a:t>
                      </a:r>
                    </a:p>
                    <a:p>
                      <a:pPr algn="just">
                        <a:spcAft>
                          <a:spcPts val="0"/>
                        </a:spcAft>
                      </a:pPr>
                      <a:r>
                        <a:rPr lang="es-EC" sz="800">
                          <a:effectLst/>
                        </a:rPr>
                        <a:t>MONTALVO ARENILLAS EL ORO-RIO BONITO PAGUA EL GUABO EL ORO</a:t>
                      </a:r>
                      <a:endParaRPr lang="es-EC" sz="800">
                        <a:effectLst/>
                        <a:latin typeface="Calibri"/>
                        <a:cs typeface="Times New Roman"/>
                      </a:endParaRPr>
                    </a:p>
                  </a:txBody>
                  <a:tcPr marL="49097" marR="49097" marT="0" marB="0"/>
                </a:tc>
                <a:tc>
                  <a:txBody>
                    <a:bodyPr/>
                    <a:lstStyle/>
                    <a:p>
                      <a:pPr algn="just">
                        <a:spcAft>
                          <a:spcPts val="0"/>
                        </a:spcAft>
                      </a:pPr>
                      <a:r>
                        <a:rPr lang="es-EC" sz="800">
                          <a:effectLst/>
                        </a:rPr>
                        <a:t>072909667</a:t>
                      </a:r>
                      <a:endParaRPr lang="es-EC" sz="800">
                        <a:effectLst/>
                        <a:latin typeface="Calibri"/>
                        <a:cs typeface="Times New Roman"/>
                      </a:endParaRPr>
                    </a:p>
                  </a:txBody>
                  <a:tcPr marL="49097" marR="49097" marT="0" marB="0"/>
                </a:tc>
              </a:tr>
              <a:tr h="360045">
                <a:tc>
                  <a:txBody>
                    <a:bodyPr/>
                    <a:lstStyle/>
                    <a:p>
                      <a:pPr algn="just">
                        <a:spcAft>
                          <a:spcPts val="0"/>
                        </a:spcAft>
                      </a:pPr>
                      <a:r>
                        <a:rPr lang="es-EC" sz="800">
                          <a:effectLst/>
                        </a:rPr>
                        <a:t>JOHANNA CAROLINA MORALES</a:t>
                      </a:r>
                    </a:p>
                    <a:p>
                      <a:pPr algn="just">
                        <a:spcAft>
                          <a:spcPts val="0"/>
                        </a:spcAft>
                      </a:pPr>
                      <a:r>
                        <a:rPr lang="es-EC" sz="800">
                          <a:effectLst/>
                        </a:rPr>
                        <a:t>LOAIZA</a:t>
                      </a:r>
                      <a:endParaRPr lang="es-EC" sz="800">
                        <a:effectLst/>
                        <a:latin typeface="Calibri"/>
                        <a:cs typeface="Times New Roman"/>
                      </a:endParaRPr>
                    </a:p>
                  </a:txBody>
                  <a:tcPr marL="49097" marR="49097" marT="0" marB="0"/>
                </a:tc>
                <a:tc>
                  <a:txBody>
                    <a:bodyPr/>
                    <a:lstStyle/>
                    <a:p>
                      <a:pPr algn="just">
                        <a:spcAft>
                          <a:spcPts val="0"/>
                        </a:spcAft>
                      </a:pPr>
                      <a:r>
                        <a:rPr lang="es-EC" sz="800">
                          <a:effectLst/>
                        </a:rPr>
                        <a:t>CDLA. JAIME ROLDÓS MZ. 1</a:t>
                      </a:r>
                    </a:p>
                    <a:p>
                      <a:pPr algn="just">
                        <a:spcAft>
                          <a:spcPts val="0"/>
                        </a:spcAft>
                      </a:pPr>
                      <a:r>
                        <a:rPr lang="es-EC" sz="800">
                          <a:effectLst/>
                        </a:rPr>
                        <a:t>VILLA 19 - MACHALA-LA BOCANA EL GUABO - EL ORO</a:t>
                      </a:r>
                      <a:endParaRPr lang="es-EC" sz="800">
                        <a:effectLst/>
                        <a:latin typeface="Calibri"/>
                        <a:cs typeface="Times New Roman"/>
                      </a:endParaRPr>
                    </a:p>
                  </a:txBody>
                  <a:tcPr marL="49097" marR="49097" marT="0" marB="0"/>
                </a:tc>
                <a:tc>
                  <a:txBody>
                    <a:bodyPr/>
                    <a:lstStyle/>
                    <a:p>
                      <a:pPr algn="just">
                        <a:spcAft>
                          <a:spcPts val="0"/>
                        </a:spcAft>
                      </a:pPr>
                      <a:r>
                        <a:rPr lang="es-EC" sz="800">
                          <a:effectLst/>
                        </a:rPr>
                        <a:t>072933991</a:t>
                      </a:r>
                      <a:endParaRPr lang="es-EC" sz="800">
                        <a:effectLst/>
                        <a:latin typeface="Calibri"/>
                        <a:cs typeface="Times New Roman"/>
                      </a:endParaRPr>
                    </a:p>
                  </a:txBody>
                  <a:tcPr marL="49097" marR="49097" marT="0" marB="0"/>
                </a:tc>
              </a:tr>
              <a:tr h="360045">
                <a:tc>
                  <a:txBody>
                    <a:bodyPr/>
                    <a:lstStyle/>
                    <a:p>
                      <a:pPr algn="just">
                        <a:spcAft>
                          <a:spcPts val="0"/>
                        </a:spcAft>
                      </a:pPr>
                      <a:r>
                        <a:rPr lang="es-EC" sz="800">
                          <a:effectLst/>
                        </a:rPr>
                        <a:t>BROTHERMAR</a:t>
                      </a:r>
                      <a:endParaRPr lang="es-EC" sz="800">
                        <a:effectLst/>
                        <a:latin typeface="Calibri"/>
                        <a:cs typeface="Times New Roman"/>
                      </a:endParaRPr>
                    </a:p>
                  </a:txBody>
                  <a:tcPr marL="49097" marR="49097" marT="0" marB="0"/>
                </a:tc>
                <a:tc>
                  <a:txBody>
                    <a:bodyPr/>
                    <a:lstStyle/>
                    <a:p>
                      <a:pPr algn="just">
                        <a:spcAft>
                          <a:spcPts val="0"/>
                        </a:spcAft>
                      </a:pPr>
                      <a:r>
                        <a:rPr lang="es-EC" sz="800">
                          <a:effectLst/>
                        </a:rPr>
                        <a:t>GRAN COLOMBIA Y 9 DE MAYO - EL GUABO</a:t>
                      </a:r>
                      <a:endParaRPr lang="es-EC" sz="800">
                        <a:effectLst/>
                        <a:latin typeface="Calibri"/>
                        <a:cs typeface="Times New Roman"/>
                      </a:endParaRPr>
                    </a:p>
                  </a:txBody>
                  <a:tcPr marL="49097" marR="49097" marT="0" marB="0"/>
                </a:tc>
                <a:tc>
                  <a:txBody>
                    <a:bodyPr/>
                    <a:lstStyle/>
                    <a:p>
                      <a:pPr algn="just">
                        <a:spcAft>
                          <a:spcPts val="0"/>
                        </a:spcAft>
                      </a:pPr>
                      <a:r>
                        <a:rPr lang="es-EC" sz="800" dirty="0">
                          <a:effectLst/>
                        </a:rPr>
                        <a:t>07-072951225, </a:t>
                      </a:r>
                    </a:p>
                    <a:p>
                      <a:pPr algn="just">
                        <a:spcAft>
                          <a:spcPts val="0"/>
                        </a:spcAft>
                      </a:pPr>
                      <a:r>
                        <a:rPr lang="es-EC" sz="800" dirty="0">
                          <a:effectLst/>
                        </a:rPr>
                        <a:t>07-2950279 </a:t>
                      </a:r>
                    </a:p>
                    <a:p>
                      <a:pPr algn="just">
                        <a:spcAft>
                          <a:spcPts val="0"/>
                        </a:spcAft>
                      </a:pPr>
                      <a:r>
                        <a:rPr lang="es-EC" sz="800" dirty="0">
                          <a:effectLst/>
                        </a:rPr>
                        <a:t>07-2950279</a:t>
                      </a:r>
                      <a:endParaRPr lang="es-EC" sz="800" dirty="0">
                        <a:effectLst/>
                        <a:latin typeface="Calibri"/>
                        <a:cs typeface="Times New Roman"/>
                      </a:endParaRPr>
                    </a:p>
                  </a:txBody>
                  <a:tcPr marL="49097" marR="49097" marT="0" marB="0"/>
                </a:tc>
              </a:tr>
              <a:tr h="63584">
                <a:tc>
                  <a:txBody>
                    <a:bodyPr/>
                    <a:lstStyle/>
                    <a:p>
                      <a:pPr>
                        <a:spcAft>
                          <a:spcPts val="0"/>
                        </a:spcAft>
                      </a:pPr>
                      <a:r>
                        <a:rPr lang="es-EC" sz="800" dirty="0">
                          <a:effectLst/>
                        </a:rPr>
                        <a:t> </a:t>
                      </a:r>
                      <a:endParaRPr lang="es-EC" sz="800" dirty="0">
                        <a:effectLst/>
                        <a:latin typeface="Calibri"/>
                        <a:cs typeface="Times New Roman"/>
                      </a:endParaRPr>
                    </a:p>
                  </a:txBody>
                  <a:tcPr marL="49097" marR="49097" marT="0" marB="0"/>
                </a:tc>
                <a:tc>
                  <a:txBody>
                    <a:bodyPr/>
                    <a:lstStyle/>
                    <a:p>
                      <a:pPr>
                        <a:spcAft>
                          <a:spcPts val="0"/>
                        </a:spcAft>
                      </a:pPr>
                      <a:r>
                        <a:rPr lang="es-EC" sz="800">
                          <a:effectLst/>
                        </a:rPr>
                        <a:t> </a:t>
                      </a:r>
                      <a:endParaRPr lang="es-EC" sz="800">
                        <a:effectLst/>
                        <a:latin typeface="Calibri"/>
                        <a:cs typeface="Times New Roman"/>
                      </a:endParaRPr>
                    </a:p>
                  </a:txBody>
                  <a:tcPr marL="49097" marR="49097" marT="0" marB="0"/>
                </a:tc>
                <a:tc>
                  <a:txBody>
                    <a:bodyPr/>
                    <a:lstStyle/>
                    <a:p>
                      <a:pPr algn="ctr">
                        <a:spcAft>
                          <a:spcPts val="0"/>
                        </a:spcAft>
                      </a:pPr>
                      <a:r>
                        <a:rPr lang="es-EC" sz="800" dirty="0">
                          <a:effectLst/>
                        </a:rPr>
                        <a:t> </a:t>
                      </a:r>
                      <a:endParaRPr lang="es-EC" sz="800" dirty="0">
                        <a:effectLst/>
                        <a:latin typeface="Calibri"/>
                        <a:cs typeface="Times New Roman"/>
                      </a:endParaRPr>
                    </a:p>
                  </a:txBody>
                  <a:tcPr marL="49097" marR="49097" marT="0" marB="0"/>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790502800"/>
              </p:ext>
            </p:extLst>
          </p:nvPr>
        </p:nvGraphicFramePr>
        <p:xfrm>
          <a:off x="755576" y="3933056"/>
          <a:ext cx="3579495" cy="2778875"/>
        </p:xfrm>
        <a:graphic>
          <a:graphicData uri="http://schemas.openxmlformats.org/drawingml/2006/table">
            <a:tbl>
              <a:tblPr firstRow="1" firstCol="1" bandRow="1" bandCol="1">
                <a:tableStyleId>{5C22544A-7EE6-4342-B048-85BDC9FD1C3A}</a:tableStyleId>
              </a:tblPr>
              <a:tblGrid>
                <a:gridCol w="1330960"/>
                <a:gridCol w="1257935"/>
                <a:gridCol w="990600"/>
              </a:tblGrid>
              <a:tr h="584315">
                <a:tc>
                  <a:txBody>
                    <a:bodyPr/>
                    <a:lstStyle/>
                    <a:p>
                      <a:pPr algn="ctr">
                        <a:lnSpc>
                          <a:spcPct val="150000"/>
                        </a:lnSpc>
                        <a:spcAft>
                          <a:spcPts val="0"/>
                        </a:spcAft>
                      </a:pPr>
                      <a:r>
                        <a:rPr lang="es-EC" sz="1200">
                          <a:effectLst/>
                        </a:rPr>
                        <a:t>CLASIFICACIÓN</a:t>
                      </a:r>
                      <a:endParaRPr lang="es-EC"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UNIDADES POR LIBRA</a:t>
                      </a:r>
                      <a:endParaRPr lang="es-EC"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PESO EN GRAMOS</a:t>
                      </a:r>
                      <a:endParaRPr lang="es-EC" sz="1100">
                        <a:effectLst/>
                        <a:latin typeface="Calibri"/>
                        <a:ea typeface="Calibri"/>
                        <a:cs typeface="Times New Roman"/>
                      </a:endParaRPr>
                    </a:p>
                  </a:txBody>
                  <a:tcPr marL="68580" marR="68580" marT="0" marB="0"/>
                </a:tc>
              </a:tr>
              <a:tr h="0">
                <a:tc>
                  <a:txBody>
                    <a:bodyPr/>
                    <a:lstStyle/>
                    <a:p>
                      <a:pPr algn="ctr">
                        <a:lnSpc>
                          <a:spcPct val="150000"/>
                        </a:lnSpc>
                        <a:spcAft>
                          <a:spcPts val="0"/>
                        </a:spcAft>
                      </a:pPr>
                      <a:r>
                        <a:rPr lang="es-EC" sz="1200">
                          <a:effectLst/>
                        </a:rPr>
                        <a:t>110</a:t>
                      </a:r>
                      <a:endParaRPr lang="es-EC"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100 - 120</a:t>
                      </a:r>
                      <a:endParaRPr lang="es-EC"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7.59</a:t>
                      </a:r>
                      <a:endParaRPr lang="es-EC" sz="1100">
                        <a:effectLst/>
                        <a:latin typeface="Calibri"/>
                        <a:ea typeface="Calibri"/>
                        <a:cs typeface="Times New Roman"/>
                      </a:endParaRPr>
                    </a:p>
                  </a:txBody>
                  <a:tcPr marL="68580" marR="68580" marT="0" marB="0"/>
                </a:tc>
              </a:tr>
              <a:tr h="0">
                <a:tc>
                  <a:txBody>
                    <a:bodyPr/>
                    <a:lstStyle/>
                    <a:p>
                      <a:pPr algn="ctr">
                        <a:lnSpc>
                          <a:spcPct val="150000"/>
                        </a:lnSpc>
                        <a:spcAft>
                          <a:spcPts val="0"/>
                        </a:spcAft>
                      </a:pPr>
                      <a:r>
                        <a:rPr lang="es-EC" sz="1200">
                          <a:effectLst/>
                        </a:rPr>
                        <a:t>61</a:t>
                      </a:r>
                      <a:endParaRPr lang="es-EC"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61 - 80</a:t>
                      </a:r>
                      <a:endParaRPr lang="es-EC"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10.88</a:t>
                      </a:r>
                      <a:endParaRPr lang="es-EC" sz="1100">
                        <a:effectLst/>
                        <a:latin typeface="Calibri"/>
                        <a:ea typeface="Calibri"/>
                        <a:cs typeface="Times New Roman"/>
                      </a:endParaRPr>
                    </a:p>
                  </a:txBody>
                  <a:tcPr marL="68580" marR="68580" marT="0" marB="0"/>
                </a:tc>
              </a:tr>
              <a:tr h="0">
                <a:tc>
                  <a:txBody>
                    <a:bodyPr/>
                    <a:lstStyle/>
                    <a:p>
                      <a:pPr algn="ctr">
                        <a:lnSpc>
                          <a:spcPct val="150000"/>
                        </a:lnSpc>
                        <a:spcAft>
                          <a:spcPts val="0"/>
                        </a:spcAft>
                      </a:pPr>
                      <a:r>
                        <a:rPr lang="es-EC" sz="1200">
                          <a:effectLst/>
                        </a:rPr>
                        <a:t>51</a:t>
                      </a:r>
                      <a:endParaRPr lang="es-EC"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51 - 60</a:t>
                      </a:r>
                      <a:endParaRPr lang="es-EC"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12.32</a:t>
                      </a:r>
                      <a:endParaRPr lang="es-EC" sz="1100">
                        <a:effectLst/>
                        <a:latin typeface="Calibri"/>
                        <a:ea typeface="Calibri"/>
                        <a:cs typeface="Times New Roman"/>
                      </a:endParaRPr>
                    </a:p>
                  </a:txBody>
                  <a:tcPr marL="68580" marR="68580" marT="0" marB="0"/>
                </a:tc>
              </a:tr>
              <a:tr h="0">
                <a:tc>
                  <a:txBody>
                    <a:bodyPr/>
                    <a:lstStyle/>
                    <a:p>
                      <a:pPr algn="ctr">
                        <a:lnSpc>
                          <a:spcPct val="150000"/>
                        </a:lnSpc>
                        <a:spcAft>
                          <a:spcPts val="0"/>
                        </a:spcAft>
                      </a:pPr>
                      <a:r>
                        <a:rPr lang="es-EC" sz="1200">
                          <a:effectLst/>
                        </a:rPr>
                        <a:t>41</a:t>
                      </a:r>
                      <a:endParaRPr lang="es-EC"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41 - 50</a:t>
                      </a:r>
                      <a:endParaRPr lang="es-EC"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14.48</a:t>
                      </a:r>
                      <a:endParaRPr lang="es-EC" sz="1100">
                        <a:effectLst/>
                        <a:latin typeface="Calibri"/>
                        <a:ea typeface="Calibri"/>
                        <a:cs typeface="Times New Roman"/>
                      </a:endParaRPr>
                    </a:p>
                  </a:txBody>
                  <a:tcPr marL="68580" marR="68580" marT="0" marB="0"/>
                </a:tc>
              </a:tr>
              <a:tr h="0">
                <a:tc>
                  <a:txBody>
                    <a:bodyPr/>
                    <a:lstStyle/>
                    <a:p>
                      <a:pPr algn="ctr">
                        <a:lnSpc>
                          <a:spcPct val="150000"/>
                        </a:lnSpc>
                        <a:spcAft>
                          <a:spcPts val="0"/>
                        </a:spcAft>
                      </a:pPr>
                      <a:r>
                        <a:rPr lang="es-EC" sz="1200">
                          <a:effectLst/>
                        </a:rPr>
                        <a:t>36</a:t>
                      </a:r>
                      <a:endParaRPr lang="es-EC"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36 - 40</a:t>
                      </a:r>
                      <a:endParaRPr lang="es-EC"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16.00</a:t>
                      </a:r>
                      <a:endParaRPr lang="es-EC" sz="1100">
                        <a:effectLst/>
                        <a:latin typeface="Calibri"/>
                        <a:ea typeface="Calibri"/>
                        <a:cs typeface="Times New Roman"/>
                      </a:endParaRPr>
                    </a:p>
                  </a:txBody>
                  <a:tcPr marL="68580" marR="68580" marT="0" marB="0"/>
                </a:tc>
              </a:tr>
              <a:tr h="0">
                <a:tc>
                  <a:txBody>
                    <a:bodyPr/>
                    <a:lstStyle/>
                    <a:p>
                      <a:pPr algn="ctr">
                        <a:lnSpc>
                          <a:spcPct val="150000"/>
                        </a:lnSpc>
                        <a:spcAft>
                          <a:spcPts val="0"/>
                        </a:spcAft>
                      </a:pPr>
                      <a:r>
                        <a:rPr lang="es-EC" sz="1200">
                          <a:effectLst/>
                        </a:rPr>
                        <a:t>31</a:t>
                      </a:r>
                      <a:endParaRPr lang="es-EC"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31 -35</a:t>
                      </a:r>
                      <a:endParaRPr lang="es-EC"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18.02</a:t>
                      </a:r>
                      <a:endParaRPr lang="es-EC" sz="1100">
                        <a:effectLst/>
                        <a:latin typeface="Calibri"/>
                        <a:ea typeface="Calibri"/>
                        <a:cs typeface="Times New Roman"/>
                      </a:endParaRPr>
                    </a:p>
                  </a:txBody>
                  <a:tcPr marL="68580" marR="68580" marT="0" marB="0"/>
                </a:tc>
              </a:tr>
              <a:tr h="0">
                <a:tc>
                  <a:txBody>
                    <a:bodyPr/>
                    <a:lstStyle/>
                    <a:p>
                      <a:pPr algn="ctr">
                        <a:lnSpc>
                          <a:spcPct val="150000"/>
                        </a:lnSpc>
                        <a:spcAft>
                          <a:spcPts val="0"/>
                        </a:spcAft>
                      </a:pPr>
                      <a:r>
                        <a:rPr lang="es-EC" sz="1200">
                          <a:effectLst/>
                        </a:rPr>
                        <a:t>25</a:t>
                      </a:r>
                      <a:endParaRPr lang="es-EC"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25 - 30</a:t>
                      </a:r>
                      <a:endParaRPr lang="es-EC"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21.50</a:t>
                      </a:r>
                      <a:endParaRPr lang="es-EC" sz="1100">
                        <a:effectLst/>
                        <a:latin typeface="Calibri"/>
                        <a:ea typeface="Calibri"/>
                        <a:cs typeface="Times New Roman"/>
                      </a:endParaRPr>
                    </a:p>
                  </a:txBody>
                  <a:tcPr marL="68580" marR="68580" marT="0" marB="0"/>
                </a:tc>
              </a:tr>
              <a:tr h="0">
                <a:tc>
                  <a:txBody>
                    <a:bodyPr/>
                    <a:lstStyle/>
                    <a:p>
                      <a:pPr algn="ctr">
                        <a:lnSpc>
                          <a:spcPct val="150000"/>
                        </a:lnSpc>
                        <a:spcAft>
                          <a:spcPts val="0"/>
                        </a:spcAft>
                      </a:pPr>
                      <a:r>
                        <a:rPr lang="es-EC" sz="1200">
                          <a:effectLst/>
                        </a:rPr>
                        <a:t>21</a:t>
                      </a:r>
                      <a:endParaRPr lang="es-EC"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21 - 24</a:t>
                      </a:r>
                      <a:endParaRPr lang="es-EC"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dirty="0">
                          <a:effectLst/>
                        </a:rPr>
                        <a:t>24.93</a:t>
                      </a:r>
                      <a:endParaRPr lang="es-EC" sz="1100" dirty="0">
                        <a:effectLst/>
                        <a:latin typeface="Calibri"/>
                        <a:ea typeface="Calibri"/>
                        <a:cs typeface="Times New Roman"/>
                      </a:endParaRPr>
                    </a:p>
                  </a:txBody>
                  <a:tcPr marL="68580" marR="68580" marT="0" marB="0"/>
                </a:tc>
              </a:tr>
            </a:tbl>
          </a:graphicData>
        </a:graphic>
      </p:graphicFrame>
      <p:sp>
        <p:nvSpPr>
          <p:cNvPr id="6" name="Marcador de fecha 5"/>
          <p:cNvSpPr>
            <a:spLocks noGrp="1"/>
          </p:cNvSpPr>
          <p:nvPr>
            <p:ph type="dt" sz="half" idx="10"/>
          </p:nvPr>
        </p:nvSpPr>
        <p:spPr/>
        <p:txBody>
          <a:bodyPr/>
          <a:lstStyle/>
          <a:p>
            <a:r>
              <a:rPr lang="es-EC" smtClean="0"/>
              <a:t>12/05/2014</a:t>
            </a:r>
            <a:endParaRPr lang="es-EC"/>
          </a:p>
        </p:txBody>
      </p:sp>
      <p:sp>
        <p:nvSpPr>
          <p:cNvPr id="7" name="Marcador de número de diapositiva 6"/>
          <p:cNvSpPr>
            <a:spLocks noGrp="1"/>
          </p:cNvSpPr>
          <p:nvPr>
            <p:ph type="sldNum" sz="quarter" idx="12"/>
          </p:nvPr>
        </p:nvSpPr>
        <p:spPr/>
        <p:txBody>
          <a:bodyPr/>
          <a:lstStyle/>
          <a:p>
            <a:fld id="{68AFE887-2E8B-4CA8-BFF4-F9BD3B64E73B}" type="slidenum">
              <a:rPr lang="es-EC" smtClean="0"/>
              <a:t>23</a:t>
            </a:fld>
            <a:endParaRPr lang="es-EC"/>
          </a:p>
        </p:txBody>
      </p:sp>
    </p:spTree>
    <p:extLst>
      <p:ext uri="{BB962C8B-B14F-4D97-AF65-F5344CB8AC3E}">
        <p14:creationId xmlns:p14="http://schemas.microsoft.com/office/powerpoint/2010/main" val="2686876779"/>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t>Tasa de Interés por Año</a:t>
            </a:r>
            <a:endParaRPr lang="es-EC"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102197595"/>
              </p:ext>
            </p:extLst>
          </p:nvPr>
        </p:nvGraphicFramePr>
        <p:xfrm>
          <a:off x="1403648" y="1916832"/>
          <a:ext cx="5976664" cy="3444729"/>
        </p:xfrm>
        <a:graphic>
          <a:graphicData uri="http://schemas.openxmlformats.org/drawingml/2006/table">
            <a:tbl>
              <a:tblPr>
                <a:tableStyleId>{5C22544A-7EE6-4342-B048-85BDC9FD1C3A}</a:tableStyleId>
              </a:tblPr>
              <a:tblGrid>
                <a:gridCol w="1954574"/>
                <a:gridCol w="2011045"/>
                <a:gridCol w="2011045"/>
              </a:tblGrid>
              <a:tr h="1063056">
                <a:tc>
                  <a:txBody>
                    <a:bodyPr/>
                    <a:lstStyle/>
                    <a:p>
                      <a:pPr marL="810260" algn="ctr">
                        <a:lnSpc>
                          <a:spcPct val="115000"/>
                        </a:lnSpc>
                        <a:spcAft>
                          <a:spcPts val="0"/>
                        </a:spcAft>
                      </a:pPr>
                      <a:r>
                        <a:rPr lang="es-EC" sz="1400" dirty="0">
                          <a:effectLst/>
                        </a:rPr>
                        <a:t>FECHA</a:t>
                      </a:r>
                      <a:endParaRPr lang="es-EC" sz="1400" dirty="0">
                        <a:solidFill>
                          <a:srgbClr val="000000"/>
                        </a:solidFill>
                        <a:effectLst/>
                        <a:latin typeface="Calibri"/>
                        <a:ea typeface="Calibri"/>
                        <a:cs typeface="Times New Roman"/>
                      </a:endParaRPr>
                    </a:p>
                  </a:txBody>
                  <a:tcPr marL="68580" marR="68580" marT="0" marB="0"/>
                </a:tc>
                <a:tc>
                  <a:txBody>
                    <a:bodyPr/>
                    <a:lstStyle/>
                    <a:p>
                      <a:pPr marL="810260" algn="ctr">
                        <a:lnSpc>
                          <a:spcPct val="115000"/>
                        </a:lnSpc>
                        <a:spcAft>
                          <a:spcPts val="0"/>
                        </a:spcAft>
                      </a:pPr>
                      <a:r>
                        <a:rPr lang="es-EC" sz="1400" dirty="0">
                          <a:effectLst/>
                        </a:rPr>
                        <a:t>TASA ACTIVA %</a:t>
                      </a:r>
                      <a:endParaRPr lang="es-EC" sz="1400" dirty="0">
                        <a:solidFill>
                          <a:srgbClr val="000000"/>
                        </a:solidFill>
                        <a:effectLst/>
                        <a:latin typeface="Calibri"/>
                        <a:ea typeface="Calibri"/>
                        <a:cs typeface="Times New Roman"/>
                      </a:endParaRPr>
                    </a:p>
                  </a:txBody>
                  <a:tcPr marL="68580" marR="68580" marT="0" marB="0"/>
                </a:tc>
                <a:tc>
                  <a:txBody>
                    <a:bodyPr/>
                    <a:lstStyle/>
                    <a:p>
                      <a:pPr marL="810260" algn="ctr">
                        <a:lnSpc>
                          <a:spcPct val="115000"/>
                        </a:lnSpc>
                        <a:spcAft>
                          <a:spcPts val="0"/>
                        </a:spcAft>
                      </a:pPr>
                      <a:r>
                        <a:rPr lang="es-EC" sz="1400">
                          <a:effectLst/>
                        </a:rPr>
                        <a:t>TASA PASIVA %</a:t>
                      </a:r>
                      <a:endParaRPr lang="es-EC" sz="1400">
                        <a:solidFill>
                          <a:srgbClr val="000000"/>
                        </a:solidFill>
                        <a:effectLst/>
                        <a:latin typeface="Calibri"/>
                        <a:ea typeface="Calibri"/>
                        <a:cs typeface="Times New Roman"/>
                      </a:endParaRPr>
                    </a:p>
                  </a:txBody>
                  <a:tcPr marL="68580" marR="68580" marT="0" marB="0"/>
                </a:tc>
              </a:tr>
              <a:tr h="340239">
                <a:tc>
                  <a:txBody>
                    <a:bodyPr/>
                    <a:lstStyle/>
                    <a:p>
                      <a:pPr marL="810260" algn="ctr">
                        <a:lnSpc>
                          <a:spcPct val="115000"/>
                        </a:lnSpc>
                        <a:spcAft>
                          <a:spcPts val="0"/>
                        </a:spcAft>
                      </a:pPr>
                      <a:r>
                        <a:rPr lang="es-EC" sz="1400">
                          <a:effectLst/>
                        </a:rPr>
                        <a:t>2006</a:t>
                      </a:r>
                      <a:endParaRPr lang="es-EC" sz="1400">
                        <a:solidFill>
                          <a:srgbClr val="000000"/>
                        </a:solidFill>
                        <a:effectLst/>
                        <a:latin typeface="Calibri"/>
                        <a:ea typeface="Calibri"/>
                        <a:cs typeface="Times New Roman"/>
                      </a:endParaRPr>
                    </a:p>
                  </a:txBody>
                  <a:tcPr marL="68580" marR="68580" marT="0" marB="0"/>
                </a:tc>
                <a:tc>
                  <a:txBody>
                    <a:bodyPr/>
                    <a:lstStyle/>
                    <a:p>
                      <a:pPr marL="810260" algn="ctr">
                        <a:lnSpc>
                          <a:spcPct val="115000"/>
                        </a:lnSpc>
                        <a:spcAft>
                          <a:spcPts val="0"/>
                        </a:spcAft>
                      </a:pPr>
                      <a:r>
                        <a:rPr lang="es-EC" sz="1400" dirty="0">
                          <a:effectLst/>
                        </a:rPr>
                        <a:t>8,29%</a:t>
                      </a:r>
                      <a:endParaRPr lang="es-EC" sz="1400" dirty="0">
                        <a:solidFill>
                          <a:srgbClr val="000000"/>
                        </a:solidFill>
                        <a:effectLst/>
                        <a:latin typeface="Calibri"/>
                        <a:ea typeface="Calibri"/>
                        <a:cs typeface="Times New Roman"/>
                      </a:endParaRPr>
                    </a:p>
                  </a:txBody>
                  <a:tcPr marL="68580" marR="68580" marT="0" marB="0"/>
                </a:tc>
                <a:tc>
                  <a:txBody>
                    <a:bodyPr/>
                    <a:lstStyle/>
                    <a:p>
                      <a:pPr marL="810260" algn="ctr">
                        <a:lnSpc>
                          <a:spcPct val="115000"/>
                        </a:lnSpc>
                        <a:spcAft>
                          <a:spcPts val="0"/>
                        </a:spcAft>
                      </a:pPr>
                      <a:r>
                        <a:rPr lang="es-EC" sz="1400">
                          <a:effectLst/>
                        </a:rPr>
                        <a:t>4,26%</a:t>
                      </a:r>
                      <a:endParaRPr lang="es-EC" sz="1400">
                        <a:solidFill>
                          <a:srgbClr val="000000"/>
                        </a:solidFill>
                        <a:effectLst/>
                        <a:latin typeface="Calibri"/>
                        <a:ea typeface="Calibri"/>
                        <a:cs typeface="Times New Roman"/>
                      </a:endParaRPr>
                    </a:p>
                  </a:txBody>
                  <a:tcPr marL="68580" marR="68580" marT="0" marB="0"/>
                </a:tc>
              </a:tr>
              <a:tr h="340239">
                <a:tc>
                  <a:txBody>
                    <a:bodyPr/>
                    <a:lstStyle/>
                    <a:p>
                      <a:pPr marL="810260" algn="ctr">
                        <a:lnSpc>
                          <a:spcPct val="115000"/>
                        </a:lnSpc>
                        <a:spcAft>
                          <a:spcPts val="0"/>
                        </a:spcAft>
                      </a:pPr>
                      <a:r>
                        <a:rPr lang="es-EC" sz="1400">
                          <a:effectLst/>
                        </a:rPr>
                        <a:t>2007</a:t>
                      </a:r>
                      <a:endParaRPr lang="es-EC" sz="1400">
                        <a:solidFill>
                          <a:srgbClr val="000000"/>
                        </a:solidFill>
                        <a:effectLst/>
                        <a:latin typeface="Calibri"/>
                        <a:ea typeface="Calibri"/>
                        <a:cs typeface="Times New Roman"/>
                      </a:endParaRPr>
                    </a:p>
                  </a:txBody>
                  <a:tcPr marL="68580" marR="68580" marT="0" marB="0"/>
                </a:tc>
                <a:tc>
                  <a:txBody>
                    <a:bodyPr/>
                    <a:lstStyle/>
                    <a:p>
                      <a:pPr marL="810260" algn="ctr">
                        <a:lnSpc>
                          <a:spcPct val="115000"/>
                        </a:lnSpc>
                        <a:spcAft>
                          <a:spcPts val="0"/>
                        </a:spcAft>
                      </a:pPr>
                      <a:r>
                        <a:rPr lang="es-EC" sz="1400" dirty="0">
                          <a:effectLst/>
                        </a:rPr>
                        <a:t>10,55%</a:t>
                      </a:r>
                      <a:endParaRPr lang="es-EC" sz="1400" dirty="0">
                        <a:solidFill>
                          <a:srgbClr val="000000"/>
                        </a:solidFill>
                        <a:effectLst/>
                        <a:latin typeface="Calibri"/>
                        <a:ea typeface="Calibri"/>
                        <a:cs typeface="Times New Roman"/>
                      </a:endParaRPr>
                    </a:p>
                  </a:txBody>
                  <a:tcPr marL="68580" marR="68580" marT="0" marB="0"/>
                </a:tc>
                <a:tc>
                  <a:txBody>
                    <a:bodyPr/>
                    <a:lstStyle/>
                    <a:p>
                      <a:pPr marL="810260" algn="ctr">
                        <a:lnSpc>
                          <a:spcPct val="115000"/>
                        </a:lnSpc>
                        <a:spcAft>
                          <a:spcPts val="0"/>
                        </a:spcAft>
                      </a:pPr>
                      <a:r>
                        <a:rPr lang="es-EC" sz="1400" dirty="0">
                          <a:effectLst/>
                        </a:rPr>
                        <a:t>5,79%</a:t>
                      </a:r>
                      <a:endParaRPr lang="es-EC" sz="1400" dirty="0">
                        <a:solidFill>
                          <a:srgbClr val="000000"/>
                        </a:solidFill>
                        <a:effectLst/>
                        <a:latin typeface="Calibri"/>
                        <a:ea typeface="Calibri"/>
                        <a:cs typeface="Times New Roman"/>
                      </a:endParaRPr>
                    </a:p>
                  </a:txBody>
                  <a:tcPr marL="68580" marR="68580" marT="0" marB="0"/>
                </a:tc>
              </a:tr>
              <a:tr h="340239">
                <a:tc>
                  <a:txBody>
                    <a:bodyPr/>
                    <a:lstStyle/>
                    <a:p>
                      <a:pPr marL="810260" algn="ctr">
                        <a:lnSpc>
                          <a:spcPct val="115000"/>
                        </a:lnSpc>
                        <a:spcAft>
                          <a:spcPts val="0"/>
                        </a:spcAft>
                      </a:pPr>
                      <a:r>
                        <a:rPr lang="es-EC" sz="1400">
                          <a:effectLst/>
                        </a:rPr>
                        <a:t>2008</a:t>
                      </a:r>
                      <a:endParaRPr lang="es-EC" sz="1400">
                        <a:solidFill>
                          <a:srgbClr val="000000"/>
                        </a:solidFill>
                        <a:effectLst/>
                        <a:latin typeface="Calibri"/>
                        <a:ea typeface="Calibri"/>
                        <a:cs typeface="Times New Roman"/>
                      </a:endParaRPr>
                    </a:p>
                  </a:txBody>
                  <a:tcPr marL="68580" marR="68580" marT="0" marB="0"/>
                </a:tc>
                <a:tc>
                  <a:txBody>
                    <a:bodyPr/>
                    <a:lstStyle/>
                    <a:p>
                      <a:pPr marL="810260" algn="ctr">
                        <a:lnSpc>
                          <a:spcPct val="115000"/>
                        </a:lnSpc>
                        <a:spcAft>
                          <a:spcPts val="0"/>
                        </a:spcAft>
                      </a:pPr>
                      <a:r>
                        <a:rPr lang="es-EC" sz="1400">
                          <a:effectLst/>
                        </a:rPr>
                        <a:t>9,14%</a:t>
                      </a:r>
                      <a:endParaRPr lang="es-EC" sz="1400">
                        <a:solidFill>
                          <a:srgbClr val="000000"/>
                        </a:solidFill>
                        <a:effectLst/>
                        <a:latin typeface="Calibri"/>
                        <a:ea typeface="Calibri"/>
                        <a:cs typeface="Times New Roman"/>
                      </a:endParaRPr>
                    </a:p>
                  </a:txBody>
                  <a:tcPr marL="68580" marR="68580" marT="0" marB="0"/>
                </a:tc>
                <a:tc>
                  <a:txBody>
                    <a:bodyPr/>
                    <a:lstStyle/>
                    <a:p>
                      <a:pPr marL="810260" algn="ctr">
                        <a:lnSpc>
                          <a:spcPct val="115000"/>
                        </a:lnSpc>
                        <a:spcAft>
                          <a:spcPts val="0"/>
                        </a:spcAft>
                      </a:pPr>
                      <a:r>
                        <a:rPr lang="es-EC" sz="1400" dirty="0">
                          <a:effectLst/>
                        </a:rPr>
                        <a:t>5,14%</a:t>
                      </a:r>
                      <a:endParaRPr lang="es-EC" sz="1400" dirty="0">
                        <a:solidFill>
                          <a:srgbClr val="000000"/>
                        </a:solidFill>
                        <a:effectLst/>
                        <a:latin typeface="Calibri"/>
                        <a:ea typeface="Calibri"/>
                        <a:cs typeface="Times New Roman"/>
                      </a:endParaRPr>
                    </a:p>
                  </a:txBody>
                  <a:tcPr marL="68580" marR="68580" marT="0" marB="0"/>
                </a:tc>
              </a:tr>
              <a:tr h="340239">
                <a:tc>
                  <a:txBody>
                    <a:bodyPr/>
                    <a:lstStyle/>
                    <a:p>
                      <a:pPr marL="810260" algn="ctr">
                        <a:lnSpc>
                          <a:spcPct val="115000"/>
                        </a:lnSpc>
                        <a:spcAft>
                          <a:spcPts val="0"/>
                        </a:spcAft>
                      </a:pPr>
                      <a:r>
                        <a:rPr lang="es-EC" sz="1400">
                          <a:effectLst/>
                        </a:rPr>
                        <a:t>2009</a:t>
                      </a:r>
                      <a:endParaRPr lang="es-EC" sz="1400">
                        <a:solidFill>
                          <a:srgbClr val="000000"/>
                        </a:solidFill>
                        <a:effectLst/>
                        <a:latin typeface="Calibri"/>
                        <a:ea typeface="Calibri"/>
                        <a:cs typeface="Times New Roman"/>
                      </a:endParaRPr>
                    </a:p>
                  </a:txBody>
                  <a:tcPr marL="68580" marR="68580" marT="0" marB="0"/>
                </a:tc>
                <a:tc>
                  <a:txBody>
                    <a:bodyPr/>
                    <a:lstStyle/>
                    <a:p>
                      <a:pPr marL="810260" algn="ctr">
                        <a:lnSpc>
                          <a:spcPct val="115000"/>
                        </a:lnSpc>
                        <a:spcAft>
                          <a:spcPts val="0"/>
                        </a:spcAft>
                      </a:pPr>
                      <a:r>
                        <a:rPr lang="es-EC" sz="1400">
                          <a:effectLst/>
                        </a:rPr>
                        <a:t>9.19%</a:t>
                      </a:r>
                      <a:endParaRPr lang="es-EC" sz="1400">
                        <a:solidFill>
                          <a:srgbClr val="000000"/>
                        </a:solidFill>
                        <a:effectLst/>
                        <a:latin typeface="Calibri"/>
                        <a:ea typeface="Calibri"/>
                        <a:cs typeface="Times New Roman"/>
                      </a:endParaRPr>
                    </a:p>
                  </a:txBody>
                  <a:tcPr marL="68580" marR="68580" marT="0" marB="0"/>
                </a:tc>
                <a:tc>
                  <a:txBody>
                    <a:bodyPr/>
                    <a:lstStyle/>
                    <a:p>
                      <a:pPr marL="810260" algn="ctr">
                        <a:lnSpc>
                          <a:spcPct val="115000"/>
                        </a:lnSpc>
                        <a:spcAft>
                          <a:spcPts val="0"/>
                        </a:spcAft>
                      </a:pPr>
                      <a:r>
                        <a:rPr lang="es-EC" sz="1400" dirty="0">
                          <a:effectLst/>
                        </a:rPr>
                        <a:t>5.24%</a:t>
                      </a:r>
                      <a:endParaRPr lang="es-EC" sz="1400" dirty="0">
                        <a:solidFill>
                          <a:srgbClr val="000000"/>
                        </a:solidFill>
                        <a:effectLst/>
                        <a:latin typeface="Calibri"/>
                        <a:ea typeface="Calibri"/>
                        <a:cs typeface="Times New Roman"/>
                      </a:endParaRPr>
                    </a:p>
                  </a:txBody>
                  <a:tcPr marL="68580" marR="68580" marT="0" marB="0"/>
                </a:tc>
              </a:tr>
              <a:tr h="340239">
                <a:tc>
                  <a:txBody>
                    <a:bodyPr/>
                    <a:lstStyle/>
                    <a:p>
                      <a:pPr marL="810260" algn="ctr">
                        <a:lnSpc>
                          <a:spcPct val="115000"/>
                        </a:lnSpc>
                        <a:spcAft>
                          <a:spcPts val="0"/>
                        </a:spcAft>
                      </a:pPr>
                      <a:r>
                        <a:rPr lang="es-EC" sz="1400">
                          <a:effectLst/>
                        </a:rPr>
                        <a:t>2010</a:t>
                      </a:r>
                      <a:endParaRPr lang="es-EC" sz="1400">
                        <a:solidFill>
                          <a:srgbClr val="000000"/>
                        </a:solidFill>
                        <a:effectLst/>
                        <a:latin typeface="Calibri"/>
                        <a:ea typeface="Calibri"/>
                        <a:cs typeface="Times New Roman"/>
                      </a:endParaRPr>
                    </a:p>
                  </a:txBody>
                  <a:tcPr marL="68580" marR="68580" marT="0" marB="0"/>
                </a:tc>
                <a:tc>
                  <a:txBody>
                    <a:bodyPr/>
                    <a:lstStyle/>
                    <a:p>
                      <a:pPr marL="810260" algn="ctr">
                        <a:lnSpc>
                          <a:spcPct val="115000"/>
                        </a:lnSpc>
                        <a:spcAft>
                          <a:spcPts val="0"/>
                        </a:spcAft>
                      </a:pPr>
                      <a:r>
                        <a:rPr lang="es-EC" sz="1400">
                          <a:effectLst/>
                        </a:rPr>
                        <a:t>8.68%</a:t>
                      </a:r>
                      <a:endParaRPr lang="es-EC" sz="1400">
                        <a:solidFill>
                          <a:srgbClr val="000000"/>
                        </a:solidFill>
                        <a:effectLst/>
                        <a:latin typeface="Calibri"/>
                        <a:ea typeface="Calibri"/>
                        <a:cs typeface="Times New Roman"/>
                      </a:endParaRPr>
                    </a:p>
                  </a:txBody>
                  <a:tcPr marL="68580" marR="68580" marT="0" marB="0"/>
                </a:tc>
                <a:tc>
                  <a:txBody>
                    <a:bodyPr/>
                    <a:lstStyle/>
                    <a:p>
                      <a:pPr marL="810260" algn="ctr">
                        <a:lnSpc>
                          <a:spcPct val="115000"/>
                        </a:lnSpc>
                        <a:spcAft>
                          <a:spcPts val="0"/>
                        </a:spcAft>
                      </a:pPr>
                      <a:r>
                        <a:rPr lang="es-EC" sz="1400" dirty="0">
                          <a:effectLst/>
                        </a:rPr>
                        <a:t>4.28%</a:t>
                      </a:r>
                      <a:endParaRPr lang="es-EC" sz="1400" dirty="0">
                        <a:solidFill>
                          <a:srgbClr val="000000"/>
                        </a:solidFill>
                        <a:effectLst/>
                        <a:latin typeface="Calibri"/>
                        <a:ea typeface="Calibri"/>
                        <a:cs typeface="Times New Roman"/>
                      </a:endParaRPr>
                    </a:p>
                  </a:txBody>
                  <a:tcPr marL="68580" marR="68580" marT="0" marB="0"/>
                </a:tc>
              </a:tr>
              <a:tr h="340239">
                <a:tc>
                  <a:txBody>
                    <a:bodyPr/>
                    <a:lstStyle/>
                    <a:p>
                      <a:pPr marL="810260" algn="ctr">
                        <a:lnSpc>
                          <a:spcPct val="115000"/>
                        </a:lnSpc>
                        <a:spcAft>
                          <a:spcPts val="0"/>
                        </a:spcAft>
                      </a:pPr>
                      <a:r>
                        <a:rPr lang="es-ES" sz="1400">
                          <a:effectLst/>
                        </a:rPr>
                        <a:t>2011</a:t>
                      </a:r>
                      <a:endParaRPr lang="es-EC" sz="1400">
                        <a:solidFill>
                          <a:srgbClr val="000000"/>
                        </a:solidFill>
                        <a:effectLst/>
                        <a:latin typeface="Calibri"/>
                        <a:ea typeface="Calibri"/>
                        <a:cs typeface="Times New Roman"/>
                      </a:endParaRPr>
                    </a:p>
                  </a:txBody>
                  <a:tcPr marL="68580" marR="68580" marT="0" marB="0"/>
                </a:tc>
                <a:tc>
                  <a:txBody>
                    <a:bodyPr/>
                    <a:lstStyle/>
                    <a:p>
                      <a:pPr marL="810260" algn="ctr">
                        <a:lnSpc>
                          <a:spcPct val="115000"/>
                        </a:lnSpc>
                        <a:spcAft>
                          <a:spcPts val="0"/>
                        </a:spcAft>
                      </a:pPr>
                      <a:r>
                        <a:rPr lang="es-ES" sz="1400">
                          <a:effectLst/>
                        </a:rPr>
                        <a:t>8,34%</a:t>
                      </a:r>
                      <a:endParaRPr lang="es-EC" sz="1400">
                        <a:solidFill>
                          <a:srgbClr val="000000"/>
                        </a:solidFill>
                        <a:effectLst/>
                        <a:latin typeface="Calibri"/>
                        <a:ea typeface="Calibri"/>
                        <a:cs typeface="Times New Roman"/>
                      </a:endParaRPr>
                    </a:p>
                  </a:txBody>
                  <a:tcPr marL="68580" marR="68580" marT="0" marB="0"/>
                </a:tc>
                <a:tc>
                  <a:txBody>
                    <a:bodyPr/>
                    <a:lstStyle/>
                    <a:p>
                      <a:pPr marL="810260" algn="ctr">
                        <a:lnSpc>
                          <a:spcPct val="115000"/>
                        </a:lnSpc>
                        <a:spcAft>
                          <a:spcPts val="0"/>
                        </a:spcAft>
                      </a:pPr>
                      <a:r>
                        <a:rPr lang="es-ES" sz="1400" dirty="0">
                          <a:effectLst/>
                        </a:rPr>
                        <a:t>4,56%</a:t>
                      </a:r>
                      <a:endParaRPr lang="es-EC" sz="1400" dirty="0">
                        <a:solidFill>
                          <a:srgbClr val="000000"/>
                        </a:solidFill>
                        <a:effectLst/>
                        <a:latin typeface="Calibri"/>
                        <a:ea typeface="Calibri"/>
                        <a:cs typeface="Times New Roman"/>
                      </a:endParaRPr>
                    </a:p>
                  </a:txBody>
                  <a:tcPr marL="68580" marR="68580" marT="0" marB="0"/>
                </a:tc>
              </a:tr>
              <a:tr h="340239">
                <a:tc>
                  <a:txBody>
                    <a:bodyPr/>
                    <a:lstStyle/>
                    <a:p>
                      <a:pPr marL="810260" algn="ctr">
                        <a:lnSpc>
                          <a:spcPct val="115000"/>
                        </a:lnSpc>
                        <a:spcAft>
                          <a:spcPts val="0"/>
                        </a:spcAft>
                      </a:pPr>
                      <a:r>
                        <a:rPr lang="es-ES" sz="1400">
                          <a:effectLst/>
                        </a:rPr>
                        <a:t>2012</a:t>
                      </a:r>
                      <a:endParaRPr lang="es-EC" sz="1400">
                        <a:solidFill>
                          <a:srgbClr val="000000"/>
                        </a:solidFill>
                        <a:effectLst/>
                        <a:latin typeface="Calibri"/>
                        <a:ea typeface="Calibri"/>
                        <a:cs typeface="Times New Roman"/>
                      </a:endParaRPr>
                    </a:p>
                  </a:txBody>
                  <a:tcPr marL="68580" marR="68580" marT="0" marB="0"/>
                </a:tc>
                <a:tc>
                  <a:txBody>
                    <a:bodyPr/>
                    <a:lstStyle/>
                    <a:p>
                      <a:pPr marL="810260" algn="ctr">
                        <a:lnSpc>
                          <a:spcPct val="115000"/>
                        </a:lnSpc>
                        <a:spcAft>
                          <a:spcPts val="0"/>
                        </a:spcAft>
                      </a:pPr>
                      <a:r>
                        <a:rPr lang="es-ES" sz="1400">
                          <a:effectLst/>
                        </a:rPr>
                        <a:t>8,17%</a:t>
                      </a:r>
                      <a:endParaRPr lang="es-EC" sz="1400">
                        <a:solidFill>
                          <a:srgbClr val="000000"/>
                        </a:solidFill>
                        <a:effectLst/>
                        <a:latin typeface="Calibri"/>
                        <a:ea typeface="Calibri"/>
                        <a:cs typeface="Times New Roman"/>
                      </a:endParaRPr>
                    </a:p>
                  </a:txBody>
                  <a:tcPr marL="68580" marR="68580" marT="0" marB="0"/>
                </a:tc>
                <a:tc>
                  <a:txBody>
                    <a:bodyPr/>
                    <a:lstStyle/>
                    <a:p>
                      <a:pPr marL="810260" algn="ctr">
                        <a:lnSpc>
                          <a:spcPct val="115000"/>
                        </a:lnSpc>
                        <a:spcAft>
                          <a:spcPts val="0"/>
                        </a:spcAft>
                      </a:pPr>
                      <a:r>
                        <a:rPr lang="es-ES" sz="1400" dirty="0">
                          <a:effectLst/>
                        </a:rPr>
                        <a:t>4,53%</a:t>
                      </a:r>
                      <a:endParaRPr lang="es-EC" sz="1400" dirty="0">
                        <a:solidFill>
                          <a:srgbClr val="000000"/>
                        </a:solidFill>
                        <a:effectLst/>
                        <a:latin typeface="Calibri"/>
                        <a:ea typeface="Calibri"/>
                        <a:cs typeface="Times New Roman"/>
                      </a:endParaRPr>
                    </a:p>
                  </a:txBody>
                  <a:tcPr marL="68580" marR="68580" marT="0" marB="0"/>
                </a:tc>
              </a:tr>
            </a:tbl>
          </a:graphicData>
        </a:graphic>
      </p:graphicFrame>
      <p:sp>
        <p:nvSpPr>
          <p:cNvPr id="3" name="Marcador de fecha 2"/>
          <p:cNvSpPr>
            <a:spLocks noGrp="1"/>
          </p:cNvSpPr>
          <p:nvPr>
            <p:ph type="dt" sz="half" idx="10"/>
          </p:nvPr>
        </p:nvSpPr>
        <p:spPr/>
        <p:txBody>
          <a:bodyPr/>
          <a:lstStyle/>
          <a:p>
            <a:r>
              <a:rPr lang="es-EC" smtClean="0"/>
              <a:t>12/05/2014</a:t>
            </a:r>
            <a:endParaRPr lang="es-EC"/>
          </a:p>
        </p:txBody>
      </p:sp>
      <p:sp>
        <p:nvSpPr>
          <p:cNvPr id="5" name="Marcador de número de diapositiva 4"/>
          <p:cNvSpPr>
            <a:spLocks noGrp="1"/>
          </p:cNvSpPr>
          <p:nvPr>
            <p:ph type="sldNum" sz="quarter" idx="12"/>
          </p:nvPr>
        </p:nvSpPr>
        <p:spPr/>
        <p:txBody>
          <a:bodyPr/>
          <a:lstStyle/>
          <a:p>
            <a:fld id="{68AFE887-2E8B-4CA8-BFF4-F9BD3B64E73B}" type="slidenum">
              <a:rPr lang="es-EC" smtClean="0"/>
              <a:t>24</a:t>
            </a:fld>
            <a:endParaRPr lang="es-EC"/>
          </a:p>
        </p:txBody>
      </p:sp>
    </p:spTree>
    <p:extLst>
      <p:ext uri="{BB962C8B-B14F-4D97-AF65-F5344CB8AC3E}">
        <p14:creationId xmlns:p14="http://schemas.microsoft.com/office/powerpoint/2010/main" val="837311327"/>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t>Tasa de Desempleo</a:t>
            </a:r>
            <a:endParaRPr lang="es-EC"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856915100"/>
              </p:ext>
            </p:extLst>
          </p:nvPr>
        </p:nvGraphicFramePr>
        <p:xfrm>
          <a:off x="2051720" y="1988838"/>
          <a:ext cx="5184576" cy="3960439"/>
        </p:xfrm>
        <a:graphic>
          <a:graphicData uri="http://schemas.openxmlformats.org/drawingml/2006/table">
            <a:tbl>
              <a:tblPr firstRow="1" firstCol="1" bandRow="1" bandCol="1">
                <a:tableStyleId>{5C22544A-7EE6-4342-B048-85BDC9FD1C3A}</a:tableStyleId>
              </a:tblPr>
              <a:tblGrid>
                <a:gridCol w="2209097"/>
                <a:gridCol w="2975479"/>
              </a:tblGrid>
              <a:tr h="565777">
                <a:tc>
                  <a:txBody>
                    <a:bodyPr/>
                    <a:lstStyle/>
                    <a:p>
                      <a:pPr marL="810260" algn="ctr">
                        <a:lnSpc>
                          <a:spcPct val="150000"/>
                        </a:lnSpc>
                        <a:spcAft>
                          <a:spcPts val="0"/>
                        </a:spcAft>
                      </a:pPr>
                      <a:r>
                        <a:rPr lang="es-EC" sz="1400" dirty="0">
                          <a:effectLst/>
                        </a:rPr>
                        <a:t>FECHA</a:t>
                      </a:r>
                      <a:endParaRPr lang="es-EC" sz="1400" dirty="0">
                        <a:solidFill>
                          <a:srgbClr val="000000"/>
                        </a:solidFill>
                        <a:effectLst/>
                        <a:latin typeface="Calibri"/>
                        <a:ea typeface="Calibri"/>
                        <a:cs typeface="Times New Roman"/>
                      </a:endParaRPr>
                    </a:p>
                  </a:txBody>
                  <a:tcPr marL="68580" marR="68580" marT="0" marB="0"/>
                </a:tc>
                <a:tc>
                  <a:txBody>
                    <a:bodyPr/>
                    <a:lstStyle/>
                    <a:p>
                      <a:pPr marL="810260" algn="ctr">
                        <a:lnSpc>
                          <a:spcPct val="150000"/>
                        </a:lnSpc>
                        <a:spcAft>
                          <a:spcPts val="0"/>
                        </a:spcAft>
                      </a:pPr>
                      <a:r>
                        <a:rPr lang="es-EC" sz="1400">
                          <a:effectLst/>
                        </a:rPr>
                        <a:t>PORCENTAJE %</a:t>
                      </a:r>
                      <a:endParaRPr lang="es-EC" sz="1400">
                        <a:solidFill>
                          <a:srgbClr val="000000"/>
                        </a:solidFill>
                        <a:effectLst/>
                        <a:latin typeface="Calibri"/>
                        <a:ea typeface="Calibri"/>
                        <a:cs typeface="Times New Roman"/>
                      </a:endParaRPr>
                    </a:p>
                  </a:txBody>
                  <a:tcPr marL="68580" marR="68580" marT="0" marB="0"/>
                </a:tc>
              </a:tr>
              <a:tr h="565777">
                <a:tc>
                  <a:txBody>
                    <a:bodyPr/>
                    <a:lstStyle/>
                    <a:p>
                      <a:pPr marL="810260" algn="just">
                        <a:lnSpc>
                          <a:spcPct val="150000"/>
                        </a:lnSpc>
                        <a:spcAft>
                          <a:spcPts val="0"/>
                        </a:spcAft>
                      </a:pPr>
                      <a:r>
                        <a:rPr lang="es-EC" sz="1400" dirty="0">
                          <a:effectLst/>
                        </a:rPr>
                        <a:t>2006</a:t>
                      </a:r>
                      <a:endParaRPr lang="es-EC" sz="1400" dirty="0">
                        <a:solidFill>
                          <a:srgbClr val="000000"/>
                        </a:solidFill>
                        <a:effectLst/>
                        <a:latin typeface="Calibri"/>
                        <a:ea typeface="Calibri"/>
                        <a:cs typeface="Times New Roman"/>
                      </a:endParaRPr>
                    </a:p>
                  </a:txBody>
                  <a:tcPr marL="68580" marR="68580" marT="0" marB="0"/>
                </a:tc>
                <a:tc>
                  <a:txBody>
                    <a:bodyPr/>
                    <a:lstStyle/>
                    <a:p>
                      <a:pPr marL="810260" algn="ctr">
                        <a:lnSpc>
                          <a:spcPct val="150000"/>
                        </a:lnSpc>
                        <a:spcAft>
                          <a:spcPts val="0"/>
                        </a:spcAft>
                      </a:pPr>
                      <a:r>
                        <a:rPr lang="es-EC" sz="1400" dirty="0">
                          <a:effectLst/>
                        </a:rPr>
                        <a:t>10,70 %</a:t>
                      </a:r>
                      <a:endParaRPr lang="es-EC" sz="1400" dirty="0">
                        <a:solidFill>
                          <a:srgbClr val="000000"/>
                        </a:solidFill>
                        <a:effectLst/>
                        <a:latin typeface="Calibri"/>
                        <a:ea typeface="Calibri"/>
                        <a:cs typeface="Times New Roman"/>
                      </a:endParaRPr>
                    </a:p>
                  </a:txBody>
                  <a:tcPr marL="68580" marR="68580" marT="0" marB="0"/>
                </a:tc>
              </a:tr>
              <a:tr h="565777">
                <a:tc>
                  <a:txBody>
                    <a:bodyPr/>
                    <a:lstStyle/>
                    <a:p>
                      <a:pPr marL="810260" algn="just">
                        <a:lnSpc>
                          <a:spcPct val="150000"/>
                        </a:lnSpc>
                        <a:spcAft>
                          <a:spcPts val="0"/>
                        </a:spcAft>
                      </a:pPr>
                      <a:r>
                        <a:rPr lang="es-EC" sz="1400">
                          <a:effectLst/>
                        </a:rPr>
                        <a:t>2007</a:t>
                      </a:r>
                      <a:endParaRPr lang="es-EC" sz="1400">
                        <a:solidFill>
                          <a:srgbClr val="000000"/>
                        </a:solidFill>
                        <a:effectLst/>
                        <a:latin typeface="Calibri"/>
                        <a:ea typeface="Calibri"/>
                        <a:cs typeface="Times New Roman"/>
                      </a:endParaRPr>
                    </a:p>
                  </a:txBody>
                  <a:tcPr marL="68580" marR="68580" marT="0" marB="0"/>
                </a:tc>
                <a:tc>
                  <a:txBody>
                    <a:bodyPr/>
                    <a:lstStyle/>
                    <a:p>
                      <a:pPr marL="810260" algn="ctr">
                        <a:lnSpc>
                          <a:spcPct val="150000"/>
                        </a:lnSpc>
                        <a:spcAft>
                          <a:spcPts val="0"/>
                        </a:spcAft>
                      </a:pPr>
                      <a:r>
                        <a:rPr lang="es-EC" sz="1400" dirty="0">
                          <a:effectLst/>
                        </a:rPr>
                        <a:t>10,10 %</a:t>
                      </a:r>
                      <a:endParaRPr lang="es-EC" sz="1400" dirty="0">
                        <a:solidFill>
                          <a:srgbClr val="000000"/>
                        </a:solidFill>
                        <a:effectLst/>
                        <a:latin typeface="Calibri"/>
                        <a:ea typeface="Calibri"/>
                        <a:cs typeface="Times New Roman"/>
                      </a:endParaRPr>
                    </a:p>
                  </a:txBody>
                  <a:tcPr marL="68580" marR="68580" marT="0" marB="0"/>
                </a:tc>
              </a:tr>
              <a:tr h="565777">
                <a:tc>
                  <a:txBody>
                    <a:bodyPr/>
                    <a:lstStyle/>
                    <a:p>
                      <a:pPr marL="810260" algn="just">
                        <a:lnSpc>
                          <a:spcPct val="150000"/>
                        </a:lnSpc>
                        <a:spcAft>
                          <a:spcPts val="0"/>
                        </a:spcAft>
                      </a:pPr>
                      <a:r>
                        <a:rPr lang="es-EC" sz="1400">
                          <a:effectLst/>
                        </a:rPr>
                        <a:t>2008</a:t>
                      </a:r>
                      <a:endParaRPr lang="es-EC" sz="1400">
                        <a:solidFill>
                          <a:srgbClr val="000000"/>
                        </a:solidFill>
                        <a:effectLst/>
                        <a:latin typeface="Calibri"/>
                        <a:ea typeface="Calibri"/>
                        <a:cs typeface="Times New Roman"/>
                      </a:endParaRPr>
                    </a:p>
                  </a:txBody>
                  <a:tcPr marL="68580" marR="68580" marT="0" marB="0"/>
                </a:tc>
                <a:tc>
                  <a:txBody>
                    <a:bodyPr/>
                    <a:lstStyle/>
                    <a:p>
                      <a:pPr marL="810260" algn="ctr">
                        <a:lnSpc>
                          <a:spcPct val="150000"/>
                        </a:lnSpc>
                        <a:spcAft>
                          <a:spcPts val="0"/>
                        </a:spcAft>
                      </a:pPr>
                      <a:r>
                        <a:rPr lang="es-EC" sz="1400" dirty="0">
                          <a:effectLst/>
                        </a:rPr>
                        <a:t>7,30 %</a:t>
                      </a:r>
                      <a:endParaRPr lang="es-EC" sz="1400" dirty="0">
                        <a:solidFill>
                          <a:srgbClr val="000000"/>
                        </a:solidFill>
                        <a:effectLst/>
                        <a:latin typeface="Calibri"/>
                        <a:ea typeface="Calibri"/>
                        <a:cs typeface="Times New Roman"/>
                      </a:endParaRPr>
                    </a:p>
                  </a:txBody>
                  <a:tcPr marL="68580" marR="68580" marT="0" marB="0"/>
                </a:tc>
              </a:tr>
              <a:tr h="565777">
                <a:tc>
                  <a:txBody>
                    <a:bodyPr/>
                    <a:lstStyle/>
                    <a:p>
                      <a:pPr marL="810260" algn="just">
                        <a:lnSpc>
                          <a:spcPct val="150000"/>
                        </a:lnSpc>
                        <a:spcAft>
                          <a:spcPts val="0"/>
                        </a:spcAft>
                      </a:pPr>
                      <a:r>
                        <a:rPr lang="es-EC" sz="1400">
                          <a:effectLst/>
                        </a:rPr>
                        <a:t>2009</a:t>
                      </a:r>
                      <a:endParaRPr lang="es-EC" sz="1400">
                        <a:solidFill>
                          <a:srgbClr val="000000"/>
                        </a:solidFill>
                        <a:effectLst/>
                        <a:latin typeface="Calibri"/>
                        <a:ea typeface="Calibri"/>
                        <a:cs typeface="Times New Roman"/>
                      </a:endParaRPr>
                    </a:p>
                  </a:txBody>
                  <a:tcPr marL="68580" marR="68580" marT="0" marB="0"/>
                </a:tc>
                <a:tc>
                  <a:txBody>
                    <a:bodyPr/>
                    <a:lstStyle/>
                    <a:p>
                      <a:pPr marL="810260" algn="ctr">
                        <a:lnSpc>
                          <a:spcPct val="150000"/>
                        </a:lnSpc>
                        <a:spcAft>
                          <a:spcPts val="0"/>
                        </a:spcAft>
                      </a:pPr>
                      <a:r>
                        <a:rPr lang="es-EC" sz="1400" dirty="0">
                          <a:effectLst/>
                        </a:rPr>
                        <a:t>7,90 %</a:t>
                      </a:r>
                      <a:endParaRPr lang="es-EC" sz="1400" dirty="0">
                        <a:solidFill>
                          <a:srgbClr val="000000"/>
                        </a:solidFill>
                        <a:effectLst/>
                        <a:latin typeface="Calibri"/>
                        <a:ea typeface="Calibri"/>
                        <a:cs typeface="Times New Roman"/>
                      </a:endParaRPr>
                    </a:p>
                  </a:txBody>
                  <a:tcPr marL="68580" marR="68580" marT="0" marB="0"/>
                </a:tc>
              </a:tr>
              <a:tr h="565777">
                <a:tc>
                  <a:txBody>
                    <a:bodyPr/>
                    <a:lstStyle/>
                    <a:p>
                      <a:pPr marL="810260" algn="just">
                        <a:lnSpc>
                          <a:spcPct val="150000"/>
                        </a:lnSpc>
                        <a:spcAft>
                          <a:spcPts val="0"/>
                        </a:spcAft>
                      </a:pPr>
                      <a:r>
                        <a:rPr lang="es-EC" sz="1400">
                          <a:effectLst/>
                        </a:rPr>
                        <a:t>2010</a:t>
                      </a:r>
                      <a:endParaRPr lang="es-EC" sz="1400">
                        <a:solidFill>
                          <a:srgbClr val="000000"/>
                        </a:solidFill>
                        <a:effectLst/>
                        <a:latin typeface="Calibri"/>
                        <a:ea typeface="Calibri"/>
                        <a:cs typeface="Times New Roman"/>
                      </a:endParaRPr>
                    </a:p>
                  </a:txBody>
                  <a:tcPr marL="68580" marR="68580" marT="0" marB="0"/>
                </a:tc>
                <a:tc>
                  <a:txBody>
                    <a:bodyPr/>
                    <a:lstStyle/>
                    <a:p>
                      <a:pPr marL="810260" algn="ctr">
                        <a:lnSpc>
                          <a:spcPct val="150000"/>
                        </a:lnSpc>
                        <a:spcAft>
                          <a:spcPts val="0"/>
                        </a:spcAft>
                      </a:pPr>
                      <a:r>
                        <a:rPr lang="es-EC" sz="1400" dirty="0">
                          <a:effectLst/>
                        </a:rPr>
                        <a:t>6,11 %</a:t>
                      </a:r>
                      <a:endParaRPr lang="es-EC" sz="1400" dirty="0">
                        <a:solidFill>
                          <a:srgbClr val="000000"/>
                        </a:solidFill>
                        <a:effectLst/>
                        <a:latin typeface="Calibri"/>
                        <a:ea typeface="Calibri"/>
                        <a:cs typeface="Times New Roman"/>
                      </a:endParaRPr>
                    </a:p>
                  </a:txBody>
                  <a:tcPr marL="68580" marR="68580" marT="0" marB="0"/>
                </a:tc>
              </a:tr>
              <a:tr h="565777">
                <a:tc>
                  <a:txBody>
                    <a:bodyPr/>
                    <a:lstStyle/>
                    <a:p>
                      <a:pPr marL="810260" algn="just">
                        <a:lnSpc>
                          <a:spcPct val="150000"/>
                        </a:lnSpc>
                        <a:spcAft>
                          <a:spcPts val="0"/>
                        </a:spcAft>
                      </a:pPr>
                      <a:r>
                        <a:rPr lang="es-EC" sz="1400">
                          <a:effectLst/>
                        </a:rPr>
                        <a:t>2011</a:t>
                      </a:r>
                      <a:endParaRPr lang="es-EC" sz="1400">
                        <a:solidFill>
                          <a:srgbClr val="000000"/>
                        </a:solidFill>
                        <a:effectLst/>
                        <a:latin typeface="Calibri"/>
                        <a:ea typeface="Calibri"/>
                        <a:cs typeface="Times New Roman"/>
                      </a:endParaRPr>
                    </a:p>
                  </a:txBody>
                  <a:tcPr marL="68580" marR="68580" marT="0" marB="0"/>
                </a:tc>
                <a:tc>
                  <a:txBody>
                    <a:bodyPr/>
                    <a:lstStyle/>
                    <a:p>
                      <a:pPr marL="810260" algn="ctr">
                        <a:lnSpc>
                          <a:spcPct val="150000"/>
                        </a:lnSpc>
                        <a:spcAft>
                          <a:spcPts val="0"/>
                        </a:spcAft>
                      </a:pPr>
                      <a:r>
                        <a:rPr lang="es-EC" sz="1400" dirty="0">
                          <a:effectLst/>
                        </a:rPr>
                        <a:t>5,10% </a:t>
                      </a:r>
                      <a:endParaRPr lang="es-EC" sz="1400" dirty="0">
                        <a:solidFill>
                          <a:srgbClr val="000000"/>
                        </a:solidFill>
                        <a:effectLst/>
                        <a:latin typeface="Calibri"/>
                        <a:ea typeface="Calibri"/>
                        <a:cs typeface="Times New Roman"/>
                      </a:endParaRPr>
                    </a:p>
                  </a:txBody>
                  <a:tcPr marL="68580" marR="68580" marT="0" marB="0"/>
                </a:tc>
              </a:tr>
            </a:tbl>
          </a:graphicData>
        </a:graphic>
      </p:graphicFrame>
      <p:sp>
        <p:nvSpPr>
          <p:cNvPr id="3" name="Marcador de fecha 2"/>
          <p:cNvSpPr>
            <a:spLocks noGrp="1"/>
          </p:cNvSpPr>
          <p:nvPr>
            <p:ph type="dt" sz="half" idx="10"/>
          </p:nvPr>
        </p:nvSpPr>
        <p:spPr/>
        <p:txBody>
          <a:bodyPr/>
          <a:lstStyle/>
          <a:p>
            <a:r>
              <a:rPr lang="es-EC" smtClean="0"/>
              <a:t>12/05/2014</a:t>
            </a:r>
            <a:endParaRPr lang="es-EC"/>
          </a:p>
        </p:txBody>
      </p:sp>
      <p:sp>
        <p:nvSpPr>
          <p:cNvPr id="5" name="Marcador de número de diapositiva 4"/>
          <p:cNvSpPr>
            <a:spLocks noGrp="1"/>
          </p:cNvSpPr>
          <p:nvPr>
            <p:ph type="sldNum" sz="quarter" idx="12"/>
          </p:nvPr>
        </p:nvSpPr>
        <p:spPr/>
        <p:txBody>
          <a:bodyPr/>
          <a:lstStyle/>
          <a:p>
            <a:fld id="{68AFE887-2E8B-4CA8-BFF4-F9BD3B64E73B}" type="slidenum">
              <a:rPr lang="es-EC" smtClean="0"/>
              <a:t>25</a:t>
            </a:fld>
            <a:endParaRPr lang="es-EC"/>
          </a:p>
        </p:txBody>
      </p:sp>
    </p:spTree>
    <p:extLst>
      <p:ext uri="{BB962C8B-B14F-4D97-AF65-F5344CB8AC3E}">
        <p14:creationId xmlns:p14="http://schemas.microsoft.com/office/powerpoint/2010/main" val="2713071915"/>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t>Gráfico Desempleo </a:t>
            </a:r>
            <a:endParaRPr lang="es-EC" b="1" dirty="0"/>
          </a:p>
        </p:txBody>
      </p:sp>
      <p:graphicFrame>
        <p:nvGraphicFramePr>
          <p:cNvPr id="4" name="3 Marcador de contenido"/>
          <p:cNvGraphicFramePr>
            <a:graphicFrameLocks noGrp="1"/>
          </p:cNvGraphicFramePr>
          <p:nvPr>
            <p:ph idx="1"/>
          </p:nvPr>
        </p:nvGraphicFramePr>
        <p:xfrm>
          <a:off x="457200" y="1600200"/>
          <a:ext cx="76200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3" name="Marcador de fecha 2"/>
          <p:cNvSpPr>
            <a:spLocks noGrp="1"/>
          </p:cNvSpPr>
          <p:nvPr>
            <p:ph type="dt" sz="half" idx="10"/>
          </p:nvPr>
        </p:nvSpPr>
        <p:spPr/>
        <p:txBody>
          <a:bodyPr/>
          <a:lstStyle/>
          <a:p>
            <a:r>
              <a:rPr lang="es-EC" smtClean="0"/>
              <a:t>12/05/2014</a:t>
            </a:r>
            <a:endParaRPr lang="es-EC"/>
          </a:p>
        </p:txBody>
      </p:sp>
      <p:sp>
        <p:nvSpPr>
          <p:cNvPr id="5" name="Marcador de número de diapositiva 4"/>
          <p:cNvSpPr>
            <a:spLocks noGrp="1"/>
          </p:cNvSpPr>
          <p:nvPr>
            <p:ph type="sldNum" sz="quarter" idx="12"/>
          </p:nvPr>
        </p:nvSpPr>
        <p:spPr/>
        <p:txBody>
          <a:bodyPr/>
          <a:lstStyle/>
          <a:p>
            <a:fld id="{68AFE887-2E8B-4CA8-BFF4-F9BD3B64E73B}" type="slidenum">
              <a:rPr lang="es-EC" smtClean="0"/>
              <a:t>26</a:t>
            </a:fld>
            <a:endParaRPr lang="es-EC"/>
          </a:p>
        </p:txBody>
      </p:sp>
    </p:spTree>
    <p:extLst>
      <p:ext uri="{BB962C8B-B14F-4D97-AF65-F5344CB8AC3E}">
        <p14:creationId xmlns:p14="http://schemas.microsoft.com/office/powerpoint/2010/main" val="2380706748"/>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ANÁLISIS </a:t>
            </a:r>
            <a:r>
              <a:rPr lang="es-EC" dirty="0" err="1" smtClean="0"/>
              <a:t>FODA</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2740753148"/>
              </p:ext>
            </p:extLst>
          </p:nvPr>
        </p:nvGraphicFramePr>
        <p:xfrm>
          <a:off x="1547664" y="1556792"/>
          <a:ext cx="5701030" cy="5120640"/>
        </p:xfrm>
        <a:graphic>
          <a:graphicData uri="http://schemas.openxmlformats.org/drawingml/2006/table">
            <a:tbl>
              <a:tblPr firstRow="1" firstCol="1" bandRow="1" bandCol="1">
                <a:tableStyleId>{5C22544A-7EE6-4342-B048-85BDC9FD1C3A}</a:tableStyleId>
              </a:tblPr>
              <a:tblGrid>
                <a:gridCol w="2850515"/>
                <a:gridCol w="2850515"/>
              </a:tblGrid>
              <a:tr h="0">
                <a:tc>
                  <a:txBody>
                    <a:bodyPr/>
                    <a:lstStyle/>
                    <a:p>
                      <a:pPr algn="ctr">
                        <a:lnSpc>
                          <a:spcPct val="115000"/>
                        </a:lnSpc>
                        <a:spcAft>
                          <a:spcPts val="0"/>
                        </a:spcAft>
                      </a:pPr>
                      <a:r>
                        <a:rPr lang="es-EC" sz="1400" dirty="0">
                          <a:effectLst/>
                        </a:rPr>
                        <a:t>FORTALEZA</a:t>
                      </a:r>
                    </a:p>
                    <a:p>
                      <a:pPr marL="342900" lvl="0" indent="-342900">
                        <a:spcAft>
                          <a:spcPts val="0"/>
                        </a:spcAft>
                        <a:buFont typeface="Symbol"/>
                        <a:buChar char=""/>
                      </a:pPr>
                      <a:r>
                        <a:rPr lang="es-EC" sz="1400" dirty="0">
                          <a:effectLst/>
                        </a:rPr>
                        <a:t>Localización de la planta relacionada a los recursos naturales y factores ambientales que la rodean.</a:t>
                      </a:r>
                    </a:p>
                    <a:p>
                      <a:pPr marL="342900" lvl="0" indent="-342900">
                        <a:spcAft>
                          <a:spcPts val="0"/>
                        </a:spcAft>
                        <a:buFont typeface="Symbol"/>
                        <a:buChar char=""/>
                      </a:pPr>
                      <a:r>
                        <a:rPr lang="es-EC" sz="1400" dirty="0">
                          <a:effectLst/>
                        </a:rPr>
                        <a:t>Sistema de almacenamiento y conservación adecuados.</a:t>
                      </a:r>
                    </a:p>
                    <a:p>
                      <a:pPr marL="342900" lvl="0" indent="-342900">
                        <a:spcAft>
                          <a:spcPts val="0"/>
                        </a:spcAft>
                        <a:buFont typeface="Symbol"/>
                        <a:buChar char=""/>
                      </a:pPr>
                      <a:r>
                        <a:rPr lang="es-EC" sz="1400" dirty="0">
                          <a:effectLst/>
                        </a:rPr>
                        <a:t>Producto clasificado por tallas.</a:t>
                      </a:r>
                    </a:p>
                    <a:p>
                      <a:pPr marL="342900" lvl="0" indent="-342900">
                        <a:spcAft>
                          <a:spcPts val="0"/>
                        </a:spcAft>
                        <a:buFont typeface="Symbol"/>
                        <a:buChar char=""/>
                      </a:pPr>
                      <a:r>
                        <a:rPr lang="es-EC" sz="1400" dirty="0">
                          <a:effectLst/>
                        </a:rPr>
                        <a:t>Productos de alta calidad.</a:t>
                      </a:r>
                    </a:p>
                    <a:p>
                      <a:pPr marL="342900" lvl="0" indent="-342900">
                        <a:spcAft>
                          <a:spcPts val="0"/>
                        </a:spcAft>
                        <a:buFont typeface="Symbol"/>
                        <a:buChar char=""/>
                      </a:pPr>
                      <a:r>
                        <a:rPr lang="es-EC" sz="1400" dirty="0">
                          <a:effectLst/>
                        </a:rPr>
                        <a:t>Atractiva rentabilidad y retorno de la inversión.</a:t>
                      </a:r>
                    </a:p>
                    <a:p>
                      <a:pPr>
                        <a:spcAft>
                          <a:spcPts val="0"/>
                        </a:spcAft>
                      </a:pPr>
                      <a:r>
                        <a:rPr lang="es-EC" sz="1400" dirty="0">
                          <a:effectLst/>
                        </a:rPr>
                        <a:t> </a:t>
                      </a:r>
                      <a:endParaRPr lang="es-EC" sz="1400" dirty="0">
                        <a:effectLst/>
                        <a:latin typeface="Calibri"/>
                        <a:cs typeface="Times New Roman"/>
                      </a:endParaRPr>
                    </a:p>
                  </a:txBody>
                  <a:tcPr marL="68580" marR="68580" marT="0" marB="0"/>
                </a:tc>
                <a:tc>
                  <a:txBody>
                    <a:bodyPr/>
                    <a:lstStyle/>
                    <a:p>
                      <a:pPr algn="ctr">
                        <a:spcAft>
                          <a:spcPts val="0"/>
                        </a:spcAft>
                      </a:pPr>
                      <a:r>
                        <a:rPr lang="es-EC" sz="1400" dirty="0">
                          <a:effectLst/>
                        </a:rPr>
                        <a:t>DEBILIDADES</a:t>
                      </a:r>
                    </a:p>
                    <a:p>
                      <a:pPr marL="342900" lvl="0" indent="-342900">
                        <a:spcAft>
                          <a:spcPts val="0"/>
                        </a:spcAft>
                        <a:buFont typeface="Symbol"/>
                        <a:buChar char=""/>
                      </a:pPr>
                      <a:r>
                        <a:rPr lang="es-EC" sz="1400" dirty="0">
                          <a:effectLst/>
                        </a:rPr>
                        <a:t>Baja capacidad de respuesta ante los cambios tecnológicos.</a:t>
                      </a:r>
                    </a:p>
                    <a:p>
                      <a:pPr marL="342900" lvl="0" indent="-342900">
                        <a:spcAft>
                          <a:spcPts val="0"/>
                        </a:spcAft>
                        <a:buFont typeface="Symbol"/>
                        <a:buChar char=""/>
                      </a:pPr>
                      <a:r>
                        <a:rPr lang="es-EC" sz="1400" dirty="0">
                          <a:effectLst/>
                        </a:rPr>
                        <a:t>Fuertes barreras de salida</a:t>
                      </a:r>
                    </a:p>
                    <a:p>
                      <a:pPr marL="342900" lvl="0" indent="-342900">
                        <a:spcAft>
                          <a:spcPts val="0"/>
                        </a:spcAft>
                        <a:buFont typeface="Symbol"/>
                        <a:buChar char=""/>
                      </a:pPr>
                      <a:r>
                        <a:rPr lang="es-EC" sz="1400" dirty="0">
                          <a:effectLst/>
                        </a:rPr>
                        <a:t>Poca inversión en publicidad y promoción de imagen del producto.</a:t>
                      </a:r>
                    </a:p>
                    <a:p>
                      <a:pPr marL="342900" lvl="0" indent="-342900">
                        <a:spcAft>
                          <a:spcPts val="0"/>
                        </a:spcAft>
                        <a:buFont typeface="Symbol"/>
                        <a:buChar char=""/>
                      </a:pPr>
                      <a:r>
                        <a:rPr lang="es-EC" sz="1400" dirty="0">
                          <a:effectLst/>
                        </a:rPr>
                        <a:t>Mano de obra a tiempo parcial, ocasiona obreros sin espíritu organizacional.</a:t>
                      </a:r>
                    </a:p>
                    <a:p>
                      <a:pPr marL="342900" lvl="0" indent="-342900">
                        <a:spcAft>
                          <a:spcPts val="0"/>
                        </a:spcAft>
                        <a:buFont typeface="Symbol"/>
                        <a:buChar char=""/>
                      </a:pPr>
                      <a:r>
                        <a:rPr lang="es-EC" sz="1400" dirty="0">
                          <a:effectLst/>
                        </a:rPr>
                        <a:t>La empresa no tiene un proceso de transformación y reutilización de desperdicios.</a:t>
                      </a:r>
                    </a:p>
                    <a:p>
                      <a:pPr>
                        <a:spcAft>
                          <a:spcPts val="0"/>
                        </a:spcAft>
                      </a:pPr>
                      <a:r>
                        <a:rPr lang="es-EC" sz="1400" dirty="0">
                          <a:effectLst/>
                        </a:rPr>
                        <a:t> </a:t>
                      </a:r>
                      <a:endParaRPr lang="es-EC" sz="1400" dirty="0">
                        <a:effectLst/>
                        <a:latin typeface="Calibri"/>
                        <a:cs typeface="Times New Roman"/>
                      </a:endParaRPr>
                    </a:p>
                  </a:txBody>
                  <a:tcPr marL="68580" marR="68580" marT="0" marB="0"/>
                </a:tc>
              </a:tr>
              <a:tr h="0">
                <a:tc>
                  <a:txBody>
                    <a:bodyPr/>
                    <a:lstStyle/>
                    <a:p>
                      <a:pPr algn="ctr">
                        <a:spcAft>
                          <a:spcPts val="0"/>
                        </a:spcAft>
                      </a:pPr>
                      <a:r>
                        <a:rPr lang="es-EC" sz="1400">
                          <a:effectLst/>
                        </a:rPr>
                        <a:t>OPORTUNIDADES</a:t>
                      </a:r>
                    </a:p>
                    <a:p>
                      <a:pPr marL="342900" lvl="0" indent="-342900">
                        <a:spcAft>
                          <a:spcPts val="0"/>
                        </a:spcAft>
                        <a:buFont typeface="Symbol"/>
                        <a:buChar char=""/>
                      </a:pPr>
                      <a:r>
                        <a:rPr lang="es-EC" sz="1400">
                          <a:effectLst/>
                        </a:rPr>
                        <a:t>Tamaño de mercado (demanda creciente)</a:t>
                      </a:r>
                    </a:p>
                    <a:p>
                      <a:pPr marL="342900" lvl="0" indent="-342900">
                        <a:spcAft>
                          <a:spcPts val="0"/>
                        </a:spcAft>
                        <a:buFont typeface="Symbol"/>
                        <a:buChar char=""/>
                      </a:pPr>
                      <a:r>
                        <a:rPr lang="es-EC" sz="1400">
                          <a:effectLst/>
                        </a:rPr>
                        <a:t>Excelente ubicación de la granja productiva.</a:t>
                      </a:r>
                    </a:p>
                    <a:p>
                      <a:pPr marL="342900" lvl="0" indent="-342900">
                        <a:spcAft>
                          <a:spcPts val="0"/>
                        </a:spcAft>
                        <a:buFont typeface="Symbol"/>
                        <a:buChar char=""/>
                      </a:pPr>
                      <a:r>
                        <a:rPr lang="es-EC" sz="1400">
                          <a:effectLst/>
                        </a:rPr>
                        <a:t>Infraestructura establecida para policultivos.</a:t>
                      </a:r>
                    </a:p>
                    <a:p>
                      <a:pPr marL="342900" lvl="0" indent="-342900">
                        <a:spcAft>
                          <a:spcPts val="0"/>
                        </a:spcAft>
                        <a:buFont typeface="Symbol"/>
                        <a:buChar char=""/>
                      </a:pPr>
                      <a:r>
                        <a:rPr lang="es-EC" sz="1400">
                          <a:effectLst/>
                        </a:rPr>
                        <a:t>Industria con una atractiva rentabilidad.</a:t>
                      </a:r>
                    </a:p>
                    <a:p>
                      <a:pPr>
                        <a:spcAft>
                          <a:spcPts val="0"/>
                        </a:spcAft>
                      </a:pPr>
                      <a:r>
                        <a:rPr lang="es-EC" sz="1400">
                          <a:effectLst/>
                        </a:rPr>
                        <a:t> </a:t>
                      </a:r>
                      <a:endParaRPr lang="es-EC" sz="1400">
                        <a:effectLst/>
                        <a:latin typeface="Calibri"/>
                        <a:cs typeface="Times New Roman"/>
                      </a:endParaRPr>
                    </a:p>
                  </a:txBody>
                  <a:tcPr marL="68580" marR="68580" marT="0" marB="0"/>
                </a:tc>
                <a:tc>
                  <a:txBody>
                    <a:bodyPr/>
                    <a:lstStyle/>
                    <a:p>
                      <a:pPr algn="ctr">
                        <a:spcAft>
                          <a:spcPts val="0"/>
                        </a:spcAft>
                      </a:pPr>
                      <a:r>
                        <a:rPr lang="es-EC" sz="1400" dirty="0">
                          <a:effectLst/>
                        </a:rPr>
                        <a:t>AMENAZAS</a:t>
                      </a:r>
                    </a:p>
                    <a:p>
                      <a:pPr marL="342900" lvl="0" indent="-342900">
                        <a:spcAft>
                          <a:spcPts val="0"/>
                        </a:spcAft>
                        <a:buFont typeface="Symbol"/>
                        <a:buChar char=""/>
                      </a:pPr>
                      <a:r>
                        <a:rPr lang="es-EC" sz="1400" dirty="0">
                          <a:effectLst/>
                        </a:rPr>
                        <a:t>Inflación.</a:t>
                      </a:r>
                    </a:p>
                    <a:p>
                      <a:pPr marL="342900" lvl="0" indent="-342900">
                        <a:spcAft>
                          <a:spcPts val="0"/>
                        </a:spcAft>
                        <a:buFont typeface="Symbol"/>
                        <a:buChar char=""/>
                      </a:pPr>
                      <a:r>
                        <a:rPr lang="es-EC" sz="1400" dirty="0">
                          <a:effectLst/>
                        </a:rPr>
                        <a:t>Expansión de competidores.</a:t>
                      </a:r>
                    </a:p>
                    <a:p>
                      <a:pPr marL="342900" lvl="0" indent="-342900">
                        <a:spcAft>
                          <a:spcPts val="0"/>
                        </a:spcAft>
                        <a:buFont typeface="Symbol"/>
                        <a:buChar char=""/>
                      </a:pPr>
                      <a:r>
                        <a:rPr lang="es-EC" sz="1400" dirty="0">
                          <a:effectLst/>
                        </a:rPr>
                        <a:t>Cambios climáticos.</a:t>
                      </a:r>
                    </a:p>
                    <a:p>
                      <a:pPr marL="342900" lvl="0" indent="-342900">
                        <a:spcAft>
                          <a:spcPts val="0"/>
                        </a:spcAft>
                        <a:buFont typeface="Symbol"/>
                        <a:buChar char=""/>
                      </a:pPr>
                      <a:r>
                        <a:rPr lang="es-EC" sz="1400" dirty="0">
                          <a:effectLst/>
                        </a:rPr>
                        <a:t>Ingreso de depredadores a las piscinas de camarón.</a:t>
                      </a:r>
                    </a:p>
                    <a:p>
                      <a:pPr>
                        <a:spcAft>
                          <a:spcPts val="0"/>
                        </a:spcAft>
                      </a:pPr>
                      <a:r>
                        <a:rPr lang="es-EC" sz="1400" dirty="0">
                          <a:effectLst/>
                        </a:rPr>
                        <a:t> </a:t>
                      </a:r>
                      <a:endParaRPr lang="es-EC" sz="1400" dirty="0">
                        <a:effectLst/>
                        <a:latin typeface="Calibri"/>
                        <a:cs typeface="Times New Roman"/>
                      </a:endParaRPr>
                    </a:p>
                  </a:txBody>
                  <a:tcPr marL="68580" marR="68580" marT="0" marB="0"/>
                </a:tc>
              </a:tr>
            </a:tbl>
          </a:graphicData>
        </a:graphic>
      </p:graphicFrame>
      <p:sp>
        <p:nvSpPr>
          <p:cNvPr id="3" name="Marcador de fecha 2"/>
          <p:cNvSpPr>
            <a:spLocks noGrp="1"/>
          </p:cNvSpPr>
          <p:nvPr>
            <p:ph type="dt" sz="half" idx="10"/>
          </p:nvPr>
        </p:nvSpPr>
        <p:spPr/>
        <p:txBody>
          <a:bodyPr/>
          <a:lstStyle/>
          <a:p>
            <a:r>
              <a:rPr lang="es-EC" smtClean="0"/>
              <a:t>12/05/2014</a:t>
            </a:r>
            <a:endParaRPr lang="es-EC"/>
          </a:p>
        </p:txBody>
      </p:sp>
      <p:sp>
        <p:nvSpPr>
          <p:cNvPr id="5" name="Marcador de número de diapositiva 4"/>
          <p:cNvSpPr>
            <a:spLocks noGrp="1"/>
          </p:cNvSpPr>
          <p:nvPr>
            <p:ph type="sldNum" sz="quarter" idx="12"/>
          </p:nvPr>
        </p:nvSpPr>
        <p:spPr/>
        <p:txBody>
          <a:bodyPr/>
          <a:lstStyle/>
          <a:p>
            <a:fld id="{68AFE887-2E8B-4CA8-BFF4-F9BD3B64E73B}" type="slidenum">
              <a:rPr lang="es-EC" smtClean="0"/>
              <a:t>27</a:t>
            </a:fld>
            <a:endParaRPr lang="es-EC"/>
          </a:p>
        </p:txBody>
      </p:sp>
    </p:spTree>
    <p:extLst>
      <p:ext uri="{BB962C8B-B14F-4D97-AF65-F5344CB8AC3E}">
        <p14:creationId xmlns:p14="http://schemas.microsoft.com/office/powerpoint/2010/main" val="107942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t>DIRECCIONAMIENTO </a:t>
            </a:r>
            <a:r>
              <a:rPr lang="es-EC" b="1" dirty="0" smtClean="0"/>
              <a:t>ESTRATÉGICO</a:t>
            </a:r>
            <a:endParaRPr lang="es-EC" dirty="0"/>
          </a:p>
        </p:txBody>
      </p:sp>
      <p:sp>
        <p:nvSpPr>
          <p:cNvPr id="3" name="2 Marcador de contenido"/>
          <p:cNvSpPr>
            <a:spLocks noGrp="1"/>
          </p:cNvSpPr>
          <p:nvPr>
            <p:ph idx="1"/>
          </p:nvPr>
        </p:nvSpPr>
        <p:spPr/>
        <p:txBody>
          <a:bodyPr>
            <a:normAutofit lnSpcReduction="10000"/>
          </a:bodyPr>
          <a:lstStyle/>
          <a:p>
            <a:r>
              <a:rPr lang="es-EC" dirty="0"/>
              <a:t> </a:t>
            </a:r>
            <a:r>
              <a:rPr lang="es-EC" b="1" dirty="0" smtClean="0"/>
              <a:t>Misión</a:t>
            </a:r>
          </a:p>
          <a:p>
            <a:pPr marL="411480" lvl="1" indent="0" algn="just">
              <a:buNone/>
            </a:pPr>
            <a:r>
              <a:rPr lang="es-EC" dirty="0"/>
              <a:t>P</a:t>
            </a:r>
            <a:r>
              <a:rPr lang="es-EC" dirty="0" smtClean="0"/>
              <a:t>roducir </a:t>
            </a:r>
            <a:r>
              <a:rPr lang="es-EC" dirty="0"/>
              <a:t>camarón de calidad, tanto en frescura, uniformidad y tamaño para su comercialización aplicando técnicas de calidad y control de procesos para lograr la seguridad y trazabilidad del producto y que permita la expansión y liderazgo del mercado</a:t>
            </a:r>
            <a:r>
              <a:rPr lang="es-EC" dirty="0" smtClean="0"/>
              <a:t>.</a:t>
            </a:r>
          </a:p>
          <a:p>
            <a:pPr marL="411480" lvl="1" indent="0" algn="just">
              <a:buNone/>
            </a:pPr>
            <a:endParaRPr lang="es-EC" dirty="0" smtClean="0"/>
          </a:p>
          <a:p>
            <a:pPr marL="411480" lvl="1" indent="0" algn="just">
              <a:buNone/>
            </a:pPr>
            <a:r>
              <a:rPr lang="es-EC" b="1" dirty="0" smtClean="0"/>
              <a:t>Visión</a:t>
            </a:r>
          </a:p>
          <a:p>
            <a:pPr marL="411480" lvl="1" indent="0" algn="just">
              <a:buNone/>
            </a:pPr>
            <a:r>
              <a:rPr lang="es-EC" sz="2400" dirty="0" smtClean="0"/>
              <a:t>Ser </a:t>
            </a:r>
            <a:r>
              <a:rPr lang="es-EC" sz="2400" dirty="0"/>
              <a:t>una empresa líder a nivel nacional en producción y comercialización de camarón de alta calidad que satisfaga la amplia gama de exigencias de los clientes, contando con un equipo enfocado a la excelencia, el mejoramiento continuo, la conservación y preservación del medio ambiente.</a:t>
            </a:r>
            <a:endParaRPr lang="es-EC" sz="2000" dirty="0"/>
          </a:p>
          <a:p>
            <a:pPr marL="114300" indent="0">
              <a:buNone/>
            </a:pPr>
            <a:r>
              <a:rPr lang="es-EC" sz="2400" dirty="0"/>
              <a:t> </a:t>
            </a:r>
            <a:endParaRPr lang="es-EC" sz="1800" dirty="0"/>
          </a:p>
          <a:p>
            <a:pPr marL="411480" lvl="1" indent="0">
              <a:buNone/>
            </a:pPr>
            <a:endParaRPr lang="es-EC" dirty="0"/>
          </a:p>
        </p:txBody>
      </p:sp>
      <p:sp>
        <p:nvSpPr>
          <p:cNvPr id="4" name="Marcador de fecha 3"/>
          <p:cNvSpPr>
            <a:spLocks noGrp="1"/>
          </p:cNvSpPr>
          <p:nvPr>
            <p:ph type="dt" sz="half" idx="10"/>
          </p:nvPr>
        </p:nvSpPr>
        <p:spPr/>
        <p:txBody>
          <a:bodyPr/>
          <a:lstStyle/>
          <a:p>
            <a:r>
              <a:rPr lang="es-EC" smtClean="0"/>
              <a:t>12/05/2014</a:t>
            </a:r>
            <a:endParaRPr lang="es-EC"/>
          </a:p>
        </p:txBody>
      </p:sp>
      <p:sp>
        <p:nvSpPr>
          <p:cNvPr id="5" name="Marcador de número de diapositiva 4"/>
          <p:cNvSpPr>
            <a:spLocks noGrp="1"/>
          </p:cNvSpPr>
          <p:nvPr>
            <p:ph type="sldNum" sz="quarter" idx="12"/>
          </p:nvPr>
        </p:nvSpPr>
        <p:spPr/>
        <p:txBody>
          <a:bodyPr/>
          <a:lstStyle/>
          <a:p>
            <a:fld id="{68AFE887-2E8B-4CA8-BFF4-F9BD3B64E73B}" type="slidenum">
              <a:rPr lang="es-EC" smtClean="0"/>
              <a:t>28</a:t>
            </a:fld>
            <a:endParaRPr lang="es-EC"/>
          </a:p>
        </p:txBody>
      </p:sp>
    </p:spTree>
    <p:extLst>
      <p:ext uri="{BB962C8B-B14F-4D97-AF65-F5344CB8AC3E}">
        <p14:creationId xmlns:p14="http://schemas.microsoft.com/office/powerpoint/2010/main" val="3552223428"/>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124744"/>
            <a:ext cx="7620000" cy="4800600"/>
          </a:xfrm>
        </p:spPr>
        <p:txBody>
          <a:bodyPr>
            <a:normAutofit fontScale="92500" lnSpcReduction="20000"/>
          </a:bodyPr>
          <a:lstStyle/>
          <a:p>
            <a:pPr marL="114300" lvl="0" indent="0">
              <a:buNone/>
            </a:pPr>
            <a:r>
              <a:rPr lang="es-EC" b="1" dirty="0" smtClean="0"/>
              <a:t>OBJETIVOS</a:t>
            </a:r>
          </a:p>
          <a:p>
            <a:pPr lvl="0"/>
            <a:r>
              <a:rPr lang="es-EC" dirty="0" smtClean="0"/>
              <a:t>Aumentar </a:t>
            </a:r>
            <a:r>
              <a:rPr lang="es-EC" dirty="0"/>
              <a:t>la capacidad de producción. </a:t>
            </a:r>
          </a:p>
          <a:p>
            <a:pPr lvl="0"/>
            <a:r>
              <a:rPr lang="es-EC" dirty="0"/>
              <a:t>Promover el incremento de las ventas</a:t>
            </a:r>
          </a:p>
          <a:p>
            <a:pPr lvl="0"/>
            <a:r>
              <a:rPr lang="es-EC" dirty="0"/>
              <a:t>Impulsar una superioridad del producto con relación al de la competencia.</a:t>
            </a:r>
          </a:p>
          <a:p>
            <a:pPr lvl="0"/>
            <a:r>
              <a:rPr lang="es-EC" dirty="0"/>
              <a:t>Establecer un liderazgo en el largo plazo en el mercado, que </a:t>
            </a:r>
            <a:r>
              <a:rPr lang="es-EC" dirty="0" smtClean="0"/>
              <a:t>influya </a:t>
            </a:r>
            <a:r>
              <a:rPr lang="es-EC" dirty="0"/>
              <a:t>positivamente en el crecimiento de la </a:t>
            </a:r>
            <a:r>
              <a:rPr lang="es-EC" dirty="0" smtClean="0"/>
              <a:t>empresa</a:t>
            </a:r>
          </a:p>
          <a:p>
            <a:pPr marL="114300" lvl="0" indent="0">
              <a:buNone/>
            </a:pPr>
            <a:endParaRPr lang="es-EC" dirty="0" smtClean="0"/>
          </a:p>
          <a:p>
            <a:pPr marL="114300" lvl="0" indent="0">
              <a:buNone/>
            </a:pPr>
            <a:r>
              <a:rPr lang="es-EC" b="1" dirty="0" smtClean="0"/>
              <a:t>VALORES</a:t>
            </a:r>
          </a:p>
          <a:p>
            <a:pPr lvl="0"/>
            <a:r>
              <a:rPr lang="es-EC" dirty="0"/>
              <a:t>Responsabilidad</a:t>
            </a:r>
            <a:r>
              <a:rPr lang="es-EC" dirty="0" smtClean="0"/>
              <a:t>:</a:t>
            </a:r>
          </a:p>
          <a:p>
            <a:pPr lvl="0"/>
            <a:r>
              <a:rPr lang="es-EC" dirty="0" smtClean="0"/>
              <a:t>Compromiso</a:t>
            </a:r>
          </a:p>
          <a:p>
            <a:pPr lvl="0"/>
            <a:r>
              <a:rPr lang="es-EC" dirty="0" smtClean="0"/>
              <a:t>Lealtad</a:t>
            </a:r>
          </a:p>
          <a:p>
            <a:pPr lvl="0"/>
            <a:r>
              <a:rPr lang="es-EC" dirty="0" smtClean="0"/>
              <a:t>Honestidad</a:t>
            </a:r>
          </a:p>
          <a:p>
            <a:pPr lvl="0"/>
            <a:r>
              <a:rPr lang="es-EC" dirty="0" smtClean="0"/>
              <a:t>Calidad</a:t>
            </a:r>
          </a:p>
          <a:p>
            <a:pPr lvl="0"/>
            <a:r>
              <a:rPr lang="es-EC" dirty="0" smtClean="0"/>
              <a:t>Liderazgo</a:t>
            </a:r>
          </a:p>
          <a:p>
            <a:pPr lvl="0"/>
            <a:r>
              <a:rPr lang="es-EC" dirty="0" smtClean="0"/>
              <a:t>Trabajo </a:t>
            </a:r>
            <a:r>
              <a:rPr lang="es-EC" dirty="0"/>
              <a:t>en equipo</a:t>
            </a:r>
          </a:p>
        </p:txBody>
      </p:sp>
      <p:sp>
        <p:nvSpPr>
          <p:cNvPr id="2" name="Marcador de fecha 1"/>
          <p:cNvSpPr>
            <a:spLocks noGrp="1"/>
          </p:cNvSpPr>
          <p:nvPr>
            <p:ph type="dt" sz="half" idx="10"/>
          </p:nvPr>
        </p:nvSpPr>
        <p:spPr/>
        <p:txBody>
          <a:bodyPr/>
          <a:lstStyle/>
          <a:p>
            <a:r>
              <a:rPr lang="es-EC" smtClean="0"/>
              <a:t>12/05/2014</a:t>
            </a:r>
            <a:endParaRPr lang="es-EC"/>
          </a:p>
        </p:txBody>
      </p:sp>
      <p:sp>
        <p:nvSpPr>
          <p:cNvPr id="4" name="Marcador de número de diapositiva 3"/>
          <p:cNvSpPr>
            <a:spLocks noGrp="1"/>
          </p:cNvSpPr>
          <p:nvPr>
            <p:ph type="sldNum" sz="quarter" idx="12"/>
          </p:nvPr>
        </p:nvSpPr>
        <p:spPr/>
        <p:txBody>
          <a:bodyPr/>
          <a:lstStyle/>
          <a:p>
            <a:fld id="{68AFE887-2E8B-4CA8-BFF4-F9BD3B64E73B}" type="slidenum">
              <a:rPr lang="es-EC" smtClean="0"/>
              <a:t>29</a:t>
            </a:fld>
            <a:endParaRPr lang="es-EC"/>
          </a:p>
        </p:txBody>
      </p:sp>
    </p:spTree>
    <p:extLst>
      <p:ext uri="{BB962C8B-B14F-4D97-AF65-F5344CB8AC3E}">
        <p14:creationId xmlns:p14="http://schemas.microsoft.com/office/powerpoint/2010/main" val="226857746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620688"/>
            <a:ext cx="7620000" cy="4800600"/>
          </a:xfrm>
        </p:spPr>
        <p:txBody>
          <a:bodyPr>
            <a:normAutofit/>
          </a:bodyPr>
          <a:lstStyle/>
          <a:p>
            <a:pPr marL="114300" indent="0" algn="just">
              <a:buNone/>
            </a:pPr>
            <a:endParaRPr lang="es-EC" sz="5000" b="1" i="1" dirty="0" smtClean="0"/>
          </a:p>
          <a:p>
            <a:pPr marL="114300" indent="0" algn="just">
              <a:buNone/>
            </a:pPr>
            <a:r>
              <a:rPr lang="es-EC" sz="5000" b="1" i="1" dirty="0" smtClean="0"/>
              <a:t>«El Error Ignora </a:t>
            </a:r>
            <a:r>
              <a:rPr lang="es-EC" sz="5000" b="1" i="1" dirty="0" smtClean="0"/>
              <a:t>La </a:t>
            </a:r>
            <a:r>
              <a:rPr lang="es-EC" sz="5000" b="1" i="1" dirty="0" smtClean="0"/>
              <a:t>Crítica, La Mentira La Teme Y La Verdad Nace De Ella»</a:t>
            </a:r>
            <a:endParaRPr lang="es-EC" sz="5000" b="1" i="1" dirty="0"/>
          </a:p>
        </p:txBody>
      </p:sp>
      <p:sp>
        <p:nvSpPr>
          <p:cNvPr id="4" name="3 Rectángulo"/>
          <p:cNvSpPr/>
          <p:nvPr/>
        </p:nvSpPr>
        <p:spPr>
          <a:xfrm>
            <a:off x="4788024" y="5661248"/>
            <a:ext cx="3440109" cy="369332"/>
          </a:xfrm>
          <a:prstGeom prst="rect">
            <a:avLst/>
          </a:prstGeom>
        </p:spPr>
        <p:txBody>
          <a:bodyPr wrap="none">
            <a:spAutoFit/>
          </a:bodyPr>
          <a:lstStyle/>
          <a:p>
            <a:r>
              <a:rPr lang="es-EC" b="1" dirty="0"/>
              <a:t>ANDREA JAZMÍN AGUIRRE NAULA</a:t>
            </a:r>
          </a:p>
        </p:txBody>
      </p:sp>
      <p:sp>
        <p:nvSpPr>
          <p:cNvPr id="2" name="Marcador de fecha 1"/>
          <p:cNvSpPr>
            <a:spLocks noGrp="1"/>
          </p:cNvSpPr>
          <p:nvPr>
            <p:ph type="dt" sz="half" idx="10"/>
          </p:nvPr>
        </p:nvSpPr>
        <p:spPr/>
        <p:txBody>
          <a:bodyPr/>
          <a:lstStyle/>
          <a:p>
            <a:r>
              <a:rPr lang="es-EC" smtClean="0"/>
              <a:t>12/05/2014</a:t>
            </a:r>
            <a:endParaRPr lang="es-EC"/>
          </a:p>
        </p:txBody>
      </p:sp>
      <p:sp>
        <p:nvSpPr>
          <p:cNvPr id="5" name="Marcador de número de diapositiva 4"/>
          <p:cNvSpPr>
            <a:spLocks noGrp="1"/>
          </p:cNvSpPr>
          <p:nvPr>
            <p:ph type="sldNum" sz="quarter" idx="12"/>
          </p:nvPr>
        </p:nvSpPr>
        <p:spPr/>
        <p:txBody>
          <a:bodyPr/>
          <a:lstStyle/>
          <a:p>
            <a:fld id="{68AFE887-2E8B-4CA8-BFF4-F9BD3B64E73B}" type="slidenum">
              <a:rPr lang="es-EC" smtClean="0"/>
              <a:t>3</a:t>
            </a:fld>
            <a:endParaRPr lang="es-EC"/>
          </a:p>
        </p:txBody>
      </p:sp>
    </p:spTree>
    <p:extLst>
      <p:ext uri="{BB962C8B-B14F-4D97-AF65-F5344CB8AC3E}">
        <p14:creationId xmlns:p14="http://schemas.microsoft.com/office/powerpoint/2010/main" val="3389053788"/>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7620000" cy="1143000"/>
          </a:xfrm>
        </p:spPr>
        <p:txBody>
          <a:bodyPr/>
          <a:lstStyle/>
          <a:p>
            <a:r>
              <a:rPr lang="es-EC" b="1" dirty="0" smtClean="0"/>
              <a:t>Estrategias</a:t>
            </a:r>
            <a:endParaRPr lang="es-EC" dirty="0"/>
          </a:p>
        </p:txBody>
      </p:sp>
      <p:sp>
        <p:nvSpPr>
          <p:cNvPr id="3" name="2 Marcador de contenido"/>
          <p:cNvSpPr>
            <a:spLocks noGrp="1"/>
          </p:cNvSpPr>
          <p:nvPr>
            <p:ph idx="1"/>
          </p:nvPr>
        </p:nvSpPr>
        <p:spPr>
          <a:xfrm>
            <a:off x="457200" y="1196752"/>
            <a:ext cx="7620000" cy="5204048"/>
          </a:xfrm>
        </p:spPr>
        <p:txBody>
          <a:bodyPr>
            <a:normAutofit fontScale="77500" lnSpcReduction="20000"/>
          </a:bodyPr>
          <a:lstStyle/>
          <a:p>
            <a:pPr lvl="0"/>
            <a:r>
              <a:rPr lang="es-EC" dirty="0"/>
              <a:t>Invertir, desarrollar e implementar procedimientos productivos que dirijan a la empresa a aumentar los volúmenes de producción</a:t>
            </a:r>
            <a:r>
              <a:rPr lang="es-EC" dirty="0" smtClean="0"/>
              <a:t>.</a:t>
            </a:r>
          </a:p>
          <a:p>
            <a:pPr lvl="0"/>
            <a:r>
              <a:rPr lang="es-EC" dirty="0" smtClean="0"/>
              <a:t>Los </a:t>
            </a:r>
            <a:r>
              <a:rPr lang="es-EC" dirty="0"/>
              <a:t>clientes potenciales demandan camarón de calidad, por lo que se hará énfasis en la producción y comercialización de un producto de calidad</a:t>
            </a:r>
            <a:r>
              <a:rPr lang="es-EC" dirty="0" smtClean="0"/>
              <a:t>.</a:t>
            </a:r>
          </a:p>
          <a:p>
            <a:pPr lvl="0"/>
            <a:r>
              <a:rPr lang="es-EC" dirty="0" smtClean="0"/>
              <a:t>Actualizar </a:t>
            </a:r>
            <a:r>
              <a:rPr lang="es-EC" dirty="0"/>
              <a:t>periódicamente la información del mercado y promover la comunicación entre cliente – empresa</a:t>
            </a:r>
            <a:r>
              <a:rPr lang="es-EC" dirty="0" smtClean="0"/>
              <a:t>.</a:t>
            </a:r>
          </a:p>
          <a:p>
            <a:pPr lvl="0"/>
            <a:r>
              <a:rPr lang="es-EC" dirty="0" smtClean="0"/>
              <a:t>Establecer </a:t>
            </a:r>
            <a:r>
              <a:rPr lang="es-EC" dirty="0"/>
              <a:t>una diferenciación entre la competencia ofertando el producto, en función de los beneficios adicionales que conseguirán los clientes que adquirirán el producto, como empaque, logística, etc</a:t>
            </a:r>
            <a:r>
              <a:rPr lang="es-EC" dirty="0" smtClean="0"/>
              <a:t>.</a:t>
            </a:r>
          </a:p>
          <a:p>
            <a:pPr lvl="0"/>
            <a:r>
              <a:rPr lang="es-EC" dirty="0" smtClean="0"/>
              <a:t>Mantener </a:t>
            </a:r>
            <a:r>
              <a:rPr lang="es-EC" dirty="0"/>
              <a:t>un adecuado sistema de entrega del producto, que permita llegar a todos los puntos de entrega en un tiempo óptimo</a:t>
            </a:r>
            <a:r>
              <a:rPr lang="es-EC" dirty="0" smtClean="0"/>
              <a:t>.</a:t>
            </a:r>
            <a:endParaRPr lang="es-EC" dirty="0"/>
          </a:p>
          <a:p>
            <a:pPr lvl="0"/>
            <a:r>
              <a:rPr lang="es-EC" dirty="0"/>
              <a:t>Controlar que la fuerza de ventas cubra a tiempo los pedidos de manera que se abastezca al nicho de mercado</a:t>
            </a:r>
            <a:r>
              <a:rPr lang="es-EC" dirty="0" smtClean="0"/>
              <a:t>.</a:t>
            </a:r>
            <a:endParaRPr lang="es-EC" dirty="0"/>
          </a:p>
          <a:p>
            <a:pPr lvl="0"/>
            <a:r>
              <a:rPr lang="es-EC" dirty="0"/>
              <a:t>Implementar una estrategia publicitaria para aumentar participación del mercado. </a:t>
            </a:r>
          </a:p>
          <a:p>
            <a:pPr lvl="0"/>
            <a:r>
              <a:rPr lang="es-EC" dirty="0"/>
              <a:t>Invertir en investigación y desarrollo para la innovación del producto a fin de que este se ajuste a las necesidades del mercado.</a:t>
            </a:r>
          </a:p>
          <a:p>
            <a:pPr lvl="0"/>
            <a:r>
              <a:rPr lang="es-EC" dirty="0"/>
              <a:t>Mantener un adecuado control financiero, productivo y de mercado.</a:t>
            </a:r>
          </a:p>
          <a:p>
            <a:pPr marL="114300" indent="0">
              <a:buNone/>
            </a:pPr>
            <a:endParaRPr lang="es-EC" dirty="0" smtClean="0"/>
          </a:p>
          <a:p>
            <a:pPr marL="114300" indent="0">
              <a:buNone/>
            </a:pPr>
            <a:r>
              <a:rPr lang="es-EC" dirty="0" smtClean="0"/>
              <a:t>Aplicar </a:t>
            </a:r>
            <a:r>
              <a:rPr lang="es-EC" dirty="0"/>
              <a:t>cada una de las estrategias mencionadas, de manera que se vean reflejadas en el principal objetivo de la empresa, obtener utilidad</a:t>
            </a:r>
          </a:p>
        </p:txBody>
      </p:sp>
      <p:sp>
        <p:nvSpPr>
          <p:cNvPr id="4" name="Marcador de fecha 3"/>
          <p:cNvSpPr>
            <a:spLocks noGrp="1"/>
          </p:cNvSpPr>
          <p:nvPr>
            <p:ph type="dt" sz="half" idx="10"/>
          </p:nvPr>
        </p:nvSpPr>
        <p:spPr/>
        <p:txBody>
          <a:bodyPr/>
          <a:lstStyle/>
          <a:p>
            <a:r>
              <a:rPr lang="es-EC" smtClean="0"/>
              <a:t>12/05/2014</a:t>
            </a:r>
            <a:endParaRPr lang="es-EC"/>
          </a:p>
        </p:txBody>
      </p:sp>
      <p:sp>
        <p:nvSpPr>
          <p:cNvPr id="5" name="Marcador de número de diapositiva 4"/>
          <p:cNvSpPr>
            <a:spLocks noGrp="1"/>
          </p:cNvSpPr>
          <p:nvPr>
            <p:ph type="sldNum" sz="quarter" idx="12"/>
          </p:nvPr>
        </p:nvSpPr>
        <p:spPr/>
        <p:txBody>
          <a:bodyPr/>
          <a:lstStyle/>
          <a:p>
            <a:fld id="{68AFE887-2E8B-4CA8-BFF4-F9BD3B64E73B}" type="slidenum">
              <a:rPr lang="es-EC" smtClean="0"/>
              <a:t>30</a:t>
            </a:fld>
            <a:endParaRPr lang="es-EC"/>
          </a:p>
        </p:txBody>
      </p:sp>
    </p:spTree>
    <p:extLst>
      <p:ext uri="{BB962C8B-B14F-4D97-AF65-F5344CB8AC3E}">
        <p14:creationId xmlns:p14="http://schemas.microsoft.com/office/powerpoint/2010/main" val="280939495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7067128" cy="850106"/>
          </a:xfrm>
        </p:spPr>
        <p:txBody>
          <a:bodyPr/>
          <a:lstStyle/>
          <a:p>
            <a:pPr algn="ctr"/>
            <a:r>
              <a:rPr lang="es-EC" sz="2400" b="1" dirty="0" err="1"/>
              <a:t>AGROBANASA</a:t>
            </a:r>
            <a:r>
              <a:rPr lang="es-EC" sz="2400" b="1" dirty="0"/>
              <a:t> S.A.</a:t>
            </a:r>
            <a:r>
              <a:rPr lang="es-EC" sz="2400" dirty="0"/>
              <a:t/>
            </a:r>
            <a:br>
              <a:rPr lang="es-EC" sz="2400" dirty="0"/>
            </a:br>
            <a:r>
              <a:rPr lang="es-EC" sz="2400" b="1" dirty="0"/>
              <a:t>ORGANIGRAMA FUNCIONAL </a:t>
            </a:r>
            <a:endParaRPr lang="es-EC"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51" y="930831"/>
            <a:ext cx="6108154" cy="5738529"/>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fecha 2"/>
          <p:cNvSpPr>
            <a:spLocks noGrp="1"/>
          </p:cNvSpPr>
          <p:nvPr>
            <p:ph type="dt" sz="half" idx="10"/>
          </p:nvPr>
        </p:nvSpPr>
        <p:spPr/>
        <p:txBody>
          <a:bodyPr/>
          <a:lstStyle/>
          <a:p>
            <a:r>
              <a:rPr lang="es-EC" smtClean="0"/>
              <a:t>12/05/2014</a:t>
            </a:r>
            <a:endParaRPr lang="es-EC"/>
          </a:p>
        </p:txBody>
      </p:sp>
      <p:sp>
        <p:nvSpPr>
          <p:cNvPr id="4" name="Marcador de número de diapositiva 3"/>
          <p:cNvSpPr>
            <a:spLocks noGrp="1"/>
          </p:cNvSpPr>
          <p:nvPr>
            <p:ph type="sldNum" sz="quarter" idx="12"/>
          </p:nvPr>
        </p:nvSpPr>
        <p:spPr/>
        <p:txBody>
          <a:bodyPr/>
          <a:lstStyle/>
          <a:p>
            <a:fld id="{68AFE887-2E8B-4CA8-BFF4-F9BD3B64E73B}" type="slidenum">
              <a:rPr lang="es-EC" smtClean="0"/>
              <a:t>31</a:t>
            </a:fld>
            <a:endParaRPr lang="es-EC"/>
          </a:p>
        </p:txBody>
      </p:sp>
    </p:spTree>
    <p:extLst>
      <p:ext uri="{BB962C8B-B14F-4D97-AF65-F5344CB8AC3E}">
        <p14:creationId xmlns:p14="http://schemas.microsoft.com/office/powerpoint/2010/main" val="3751059803"/>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200" b="1" dirty="0"/>
              <a:t>FUNDAMENTOS TEÓRICOS   PARA </a:t>
            </a:r>
            <a:r>
              <a:rPr lang="es-EC" sz="3200" b="1" dirty="0" smtClean="0"/>
              <a:t>LA APLICACIÓN </a:t>
            </a:r>
            <a:r>
              <a:rPr lang="es-EC" sz="3200" b="1" dirty="0"/>
              <a:t>DEL CONTROL INTERNO</a:t>
            </a:r>
            <a:r>
              <a:rPr lang="es-EC" sz="3200" b="1" dirty="0" smtClean="0"/>
              <a:t>.</a:t>
            </a:r>
            <a:endParaRPr lang="es-EC" sz="3200" dirty="0"/>
          </a:p>
        </p:txBody>
      </p:sp>
      <p:sp>
        <p:nvSpPr>
          <p:cNvPr id="3" name="2 Marcador de contenido"/>
          <p:cNvSpPr>
            <a:spLocks noGrp="1"/>
          </p:cNvSpPr>
          <p:nvPr>
            <p:ph idx="1"/>
          </p:nvPr>
        </p:nvSpPr>
        <p:spPr/>
        <p:txBody>
          <a:bodyPr>
            <a:normAutofit fontScale="92500" lnSpcReduction="10000"/>
          </a:bodyPr>
          <a:lstStyle/>
          <a:p>
            <a:r>
              <a:rPr lang="es-EC" b="1" dirty="0"/>
              <a:t>Metodología  C.O.S.O. </a:t>
            </a:r>
          </a:p>
          <a:p>
            <a:pPr lvl="1"/>
            <a:r>
              <a:rPr lang="es-EC" dirty="0"/>
              <a:t>Componentes del método </a:t>
            </a:r>
            <a:r>
              <a:rPr lang="es-EC" dirty="0" err="1"/>
              <a:t>C.O.S.O</a:t>
            </a:r>
            <a:r>
              <a:rPr lang="es-EC" dirty="0" smtClean="0"/>
              <a:t>.</a:t>
            </a:r>
          </a:p>
          <a:p>
            <a:pPr lvl="1"/>
            <a:r>
              <a:rPr lang="es-EC" b="1" dirty="0"/>
              <a:t>Entorno del </a:t>
            </a:r>
            <a:r>
              <a:rPr lang="es-EC" b="1" dirty="0" smtClean="0"/>
              <a:t>control.</a:t>
            </a:r>
            <a:endParaRPr lang="es-EC" dirty="0" smtClean="0"/>
          </a:p>
          <a:p>
            <a:pPr lvl="2"/>
            <a:r>
              <a:rPr lang="es-EC" b="1" dirty="0"/>
              <a:t>Integridad y valores éticos:</a:t>
            </a:r>
            <a:r>
              <a:rPr lang="es-EC" dirty="0"/>
              <a:t> </a:t>
            </a:r>
            <a:endParaRPr lang="es-EC" sz="1600" dirty="0"/>
          </a:p>
          <a:p>
            <a:pPr lvl="2"/>
            <a:r>
              <a:rPr lang="es-EC" b="1" dirty="0"/>
              <a:t>Competencia de los funcionarios:</a:t>
            </a:r>
            <a:r>
              <a:rPr lang="es-EC" dirty="0"/>
              <a:t> </a:t>
            </a:r>
            <a:endParaRPr lang="es-EC" sz="1600" dirty="0"/>
          </a:p>
          <a:p>
            <a:pPr lvl="2"/>
            <a:r>
              <a:rPr lang="es-EC" b="1" dirty="0"/>
              <a:t>Estilo de dirección y gestión:</a:t>
            </a:r>
            <a:r>
              <a:rPr lang="es-EC" dirty="0"/>
              <a:t> </a:t>
            </a:r>
            <a:endParaRPr lang="es-EC" sz="1600" dirty="0"/>
          </a:p>
          <a:p>
            <a:pPr lvl="2"/>
            <a:r>
              <a:rPr lang="es-EC" b="1" dirty="0"/>
              <a:t>Estructura organizativa – organigrama:</a:t>
            </a:r>
            <a:r>
              <a:rPr lang="es-EC" dirty="0"/>
              <a:t> </a:t>
            </a:r>
            <a:endParaRPr lang="es-EC" sz="1600" dirty="0"/>
          </a:p>
          <a:p>
            <a:pPr lvl="2"/>
            <a:r>
              <a:rPr lang="es-EC" b="1" dirty="0"/>
              <a:t>Asignación de autoridad y responsabilidad:</a:t>
            </a:r>
            <a:r>
              <a:rPr lang="es-EC" dirty="0"/>
              <a:t> </a:t>
            </a:r>
            <a:endParaRPr lang="es-EC" sz="1600" dirty="0"/>
          </a:p>
          <a:p>
            <a:pPr lvl="2"/>
            <a:r>
              <a:rPr lang="es-EC" b="1" dirty="0"/>
              <a:t>Políticas y prácticas de personal:</a:t>
            </a:r>
            <a:r>
              <a:rPr lang="es-EC" dirty="0"/>
              <a:t> </a:t>
            </a:r>
            <a:endParaRPr lang="es-EC" sz="1600" dirty="0"/>
          </a:p>
          <a:p>
            <a:pPr lvl="1"/>
            <a:endParaRPr lang="es-EC" dirty="0"/>
          </a:p>
          <a:p>
            <a:pPr lvl="1"/>
            <a:r>
              <a:rPr lang="es-EC" b="1" dirty="0"/>
              <a:t>Evaluación  de riesgo</a:t>
            </a:r>
            <a:r>
              <a:rPr lang="es-EC" b="1" dirty="0" smtClean="0"/>
              <a:t>.</a:t>
            </a:r>
          </a:p>
          <a:p>
            <a:pPr lvl="2"/>
            <a:r>
              <a:rPr lang="es-EC" b="1" dirty="0"/>
              <a:t>Misión, objetivos y políticas</a:t>
            </a:r>
            <a:endParaRPr lang="es-EC" sz="1600" dirty="0"/>
          </a:p>
          <a:p>
            <a:pPr lvl="2"/>
            <a:r>
              <a:rPr lang="es-EC" b="1" dirty="0"/>
              <a:t>Objetivos a nivel de proceso o actividad</a:t>
            </a:r>
            <a:endParaRPr lang="es-EC" sz="1600" dirty="0"/>
          </a:p>
          <a:p>
            <a:pPr lvl="2"/>
            <a:r>
              <a:rPr lang="es-EC" b="1" dirty="0"/>
              <a:t>Identificación de riesgos</a:t>
            </a:r>
            <a:endParaRPr lang="es-EC" sz="1600" dirty="0"/>
          </a:p>
          <a:p>
            <a:pPr lvl="2"/>
            <a:r>
              <a:rPr lang="es-EC" b="1" dirty="0"/>
              <a:t>Estimación de riesgos</a:t>
            </a:r>
            <a:endParaRPr lang="es-EC" sz="1600" dirty="0"/>
          </a:p>
          <a:p>
            <a:pPr lvl="2"/>
            <a:r>
              <a:rPr lang="es-EC" b="1" dirty="0"/>
              <a:t>Manejo de </a:t>
            </a:r>
            <a:r>
              <a:rPr lang="es-EC" b="1" dirty="0" smtClean="0"/>
              <a:t>cambio</a:t>
            </a:r>
            <a:endParaRPr lang="es-EC" sz="1600" dirty="0"/>
          </a:p>
        </p:txBody>
      </p:sp>
      <p:sp>
        <p:nvSpPr>
          <p:cNvPr id="4" name="Marcador de fecha 3"/>
          <p:cNvSpPr>
            <a:spLocks noGrp="1"/>
          </p:cNvSpPr>
          <p:nvPr>
            <p:ph type="dt" sz="half" idx="10"/>
          </p:nvPr>
        </p:nvSpPr>
        <p:spPr/>
        <p:txBody>
          <a:bodyPr/>
          <a:lstStyle/>
          <a:p>
            <a:r>
              <a:rPr lang="es-EC" smtClean="0"/>
              <a:t>12/05/2014</a:t>
            </a:r>
            <a:endParaRPr lang="es-EC"/>
          </a:p>
        </p:txBody>
      </p:sp>
      <p:sp>
        <p:nvSpPr>
          <p:cNvPr id="5" name="Marcador de número de diapositiva 4"/>
          <p:cNvSpPr>
            <a:spLocks noGrp="1"/>
          </p:cNvSpPr>
          <p:nvPr>
            <p:ph type="sldNum" sz="quarter" idx="12"/>
          </p:nvPr>
        </p:nvSpPr>
        <p:spPr/>
        <p:txBody>
          <a:bodyPr/>
          <a:lstStyle/>
          <a:p>
            <a:fld id="{68AFE887-2E8B-4CA8-BFF4-F9BD3B64E73B}" type="slidenum">
              <a:rPr lang="es-EC" smtClean="0"/>
              <a:t>32</a:t>
            </a:fld>
            <a:endParaRPr lang="es-EC"/>
          </a:p>
        </p:txBody>
      </p:sp>
    </p:spTree>
    <p:extLst>
      <p:ext uri="{BB962C8B-B14F-4D97-AF65-F5344CB8AC3E}">
        <p14:creationId xmlns:p14="http://schemas.microsoft.com/office/powerpoint/2010/main" val="4174439055"/>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692696"/>
            <a:ext cx="7620000" cy="5348064"/>
          </a:xfrm>
        </p:spPr>
        <p:txBody>
          <a:bodyPr>
            <a:normAutofit fontScale="77500" lnSpcReduction="20000"/>
          </a:bodyPr>
          <a:lstStyle/>
          <a:p>
            <a:pPr lvl="1"/>
            <a:endParaRPr lang="es-EC" dirty="0"/>
          </a:p>
          <a:p>
            <a:pPr lvl="1"/>
            <a:r>
              <a:rPr lang="es-EC" b="1" dirty="0"/>
              <a:t>Actividades  de </a:t>
            </a:r>
            <a:r>
              <a:rPr lang="es-EC" b="1" dirty="0" smtClean="0"/>
              <a:t>control</a:t>
            </a:r>
          </a:p>
          <a:p>
            <a:pPr marL="411480" lvl="1" indent="0">
              <a:buNone/>
            </a:pPr>
            <a:endParaRPr lang="es-EC" b="1" dirty="0"/>
          </a:p>
          <a:p>
            <a:pPr lvl="2"/>
            <a:r>
              <a:rPr lang="es-EC" dirty="0"/>
              <a:t>Identificación de los procedimientos de control</a:t>
            </a:r>
            <a:endParaRPr lang="es-EC" sz="1600" dirty="0"/>
          </a:p>
          <a:p>
            <a:pPr lvl="2"/>
            <a:r>
              <a:rPr lang="es-EC" dirty="0"/>
              <a:t>Oposición de intereses</a:t>
            </a:r>
            <a:endParaRPr lang="es-EC" sz="1600" dirty="0"/>
          </a:p>
          <a:p>
            <a:pPr lvl="2"/>
            <a:r>
              <a:rPr lang="es-EC" dirty="0"/>
              <a:t>Coordinación entre áreas</a:t>
            </a:r>
            <a:endParaRPr lang="es-EC" sz="1600" dirty="0"/>
          </a:p>
          <a:p>
            <a:pPr lvl="2"/>
            <a:r>
              <a:rPr lang="es-EC" dirty="0"/>
              <a:t>Documentación</a:t>
            </a:r>
            <a:endParaRPr lang="es-EC" sz="1600" dirty="0"/>
          </a:p>
          <a:p>
            <a:pPr lvl="2"/>
            <a:r>
              <a:rPr lang="es-EC" dirty="0"/>
              <a:t>Niveles definidos de autorización</a:t>
            </a:r>
            <a:endParaRPr lang="es-EC" sz="1600" dirty="0"/>
          </a:p>
          <a:p>
            <a:pPr lvl="2"/>
            <a:r>
              <a:rPr lang="es-EC" dirty="0"/>
              <a:t>Registro adecuado de las transacciones</a:t>
            </a:r>
            <a:endParaRPr lang="es-EC" sz="1600" dirty="0"/>
          </a:p>
          <a:p>
            <a:pPr lvl="2"/>
            <a:r>
              <a:rPr lang="es-EC" dirty="0"/>
              <a:t>Acceso restringido a los recursos, activos y registros</a:t>
            </a:r>
            <a:endParaRPr lang="es-EC" sz="1600" dirty="0"/>
          </a:p>
          <a:p>
            <a:pPr lvl="2"/>
            <a:r>
              <a:rPr lang="es-EC" dirty="0"/>
              <a:t>Rotación del personal en las tareas sensibles</a:t>
            </a:r>
            <a:endParaRPr lang="es-EC" sz="1600" dirty="0"/>
          </a:p>
          <a:p>
            <a:pPr lvl="2"/>
            <a:r>
              <a:rPr lang="es-EC" dirty="0"/>
              <a:t>Control del sistema de información</a:t>
            </a:r>
            <a:endParaRPr lang="es-EC" sz="1600" dirty="0"/>
          </a:p>
          <a:p>
            <a:pPr lvl="2"/>
            <a:r>
              <a:rPr lang="es-EC" dirty="0"/>
              <a:t>Control de la tecnología de la información</a:t>
            </a:r>
            <a:endParaRPr lang="es-EC" sz="1600" dirty="0"/>
          </a:p>
          <a:p>
            <a:pPr lvl="2"/>
            <a:r>
              <a:rPr lang="es-EC" dirty="0"/>
              <a:t>Indicadores de desempeño</a:t>
            </a:r>
            <a:endParaRPr lang="es-EC" sz="1600" dirty="0"/>
          </a:p>
          <a:p>
            <a:pPr lvl="2"/>
            <a:r>
              <a:rPr lang="es-EC" dirty="0"/>
              <a:t>Manuales de </a:t>
            </a:r>
            <a:r>
              <a:rPr lang="es-EC" dirty="0" smtClean="0"/>
              <a:t>procedimientos</a:t>
            </a:r>
          </a:p>
          <a:p>
            <a:pPr lvl="2"/>
            <a:endParaRPr lang="es-EC" sz="1600" dirty="0"/>
          </a:p>
          <a:p>
            <a:pPr lvl="1"/>
            <a:r>
              <a:rPr lang="es-EC" dirty="0"/>
              <a:t>Información  y </a:t>
            </a:r>
            <a:r>
              <a:rPr lang="es-EC" dirty="0" smtClean="0"/>
              <a:t>comunicación</a:t>
            </a:r>
          </a:p>
          <a:p>
            <a:pPr lvl="1"/>
            <a:endParaRPr lang="es-EC" dirty="0" smtClean="0"/>
          </a:p>
          <a:p>
            <a:pPr lvl="1"/>
            <a:r>
              <a:rPr lang="es-EC" dirty="0"/>
              <a:t>Supervisión</a:t>
            </a:r>
            <a:endParaRPr lang="es-EC" dirty="0" smtClean="0"/>
          </a:p>
          <a:p>
            <a:pPr lvl="1"/>
            <a:endParaRPr lang="es-EC" dirty="0"/>
          </a:p>
          <a:p>
            <a:pPr lvl="1"/>
            <a:r>
              <a:rPr lang="es-EC" dirty="0" smtClean="0"/>
              <a:t>COMPONENTES </a:t>
            </a:r>
          </a:p>
          <a:p>
            <a:pPr lvl="1"/>
            <a:endParaRPr lang="es-EC" dirty="0"/>
          </a:p>
          <a:p>
            <a:pPr lvl="1"/>
            <a:r>
              <a:rPr lang="es-EC" dirty="0"/>
              <a:t>LIMITACIONES</a:t>
            </a:r>
          </a:p>
          <a:p>
            <a:endParaRPr lang="es-EC" dirty="0"/>
          </a:p>
        </p:txBody>
      </p:sp>
      <p:pic>
        <p:nvPicPr>
          <p:cNvPr id="4" name="3 Imagen"/>
          <p:cNvPicPr/>
          <p:nvPr/>
        </p:nvPicPr>
        <p:blipFill>
          <a:blip r:embed="rId2"/>
          <a:srcRect l="41229" t="13034" r="28880" b="44908"/>
          <a:stretch>
            <a:fillRect/>
          </a:stretch>
        </p:blipFill>
        <p:spPr bwMode="auto">
          <a:xfrm>
            <a:off x="4716016" y="4221088"/>
            <a:ext cx="2356272" cy="1651248"/>
          </a:xfrm>
          <a:prstGeom prst="rect">
            <a:avLst/>
          </a:prstGeom>
          <a:noFill/>
          <a:ln w="9525">
            <a:noFill/>
            <a:miter lim="800000"/>
            <a:headEnd/>
            <a:tailEnd/>
          </a:ln>
        </p:spPr>
      </p:pic>
      <p:sp>
        <p:nvSpPr>
          <p:cNvPr id="2" name="Marcador de fecha 1"/>
          <p:cNvSpPr>
            <a:spLocks noGrp="1"/>
          </p:cNvSpPr>
          <p:nvPr>
            <p:ph type="dt" sz="half" idx="10"/>
          </p:nvPr>
        </p:nvSpPr>
        <p:spPr/>
        <p:txBody>
          <a:bodyPr/>
          <a:lstStyle/>
          <a:p>
            <a:r>
              <a:rPr lang="es-EC" smtClean="0"/>
              <a:t>12/05/2014</a:t>
            </a:r>
            <a:endParaRPr lang="es-EC"/>
          </a:p>
        </p:txBody>
      </p:sp>
      <p:sp>
        <p:nvSpPr>
          <p:cNvPr id="5" name="Marcador de número de diapositiva 4"/>
          <p:cNvSpPr>
            <a:spLocks noGrp="1"/>
          </p:cNvSpPr>
          <p:nvPr>
            <p:ph type="sldNum" sz="quarter" idx="12"/>
          </p:nvPr>
        </p:nvSpPr>
        <p:spPr/>
        <p:txBody>
          <a:bodyPr/>
          <a:lstStyle/>
          <a:p>
            <a:fld id="{68AFE887-2E8B-4CA8-BFF4-F9BD3B64E73B}" type="slidenum">
              <a:rPr lang="es-EC" smtClean="0"/>
              <a:t>33</a:t>
            </a:fld>
            <a:endParaRPr lang="es-EC"/>
          </a:p>
        </p:txBody>
      </p:sp>
    </p:spTree>
    <p:extLst>
      <p:ext uri="{BB962C8B-B14F-4D97-AF65-F5344CB8AC3E}">
        <p14:creationId xmlns:p14="http://schemas.microsoft.com/office/powerpoint/2010/main" val="30209216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t>PROPUESTA SISTEMA  DE </a:t>
            </a:r>
            <a:r>
              <a:rPr lang="es-EC" b="1" dirty="0" smtClean="0"/>
              <a:t>CONTROL</a:t>
            </a:r>
            <a:endParaRPr lang="es-EC" dirty="0"/>
          </a:p>
        </p:txBody>
      </p:sp>
      <p:sp>
        <p:nvSpPr>
          <p:cNvPr id="3" name="2 Marcador de contenido"/>
          <p:cNvSpPr>
            <a:spLocks noGrp="1"/>
          </p:cNvSpPr>
          <p:nvPr>
            <p:ph idx="1"/>
          </p:nvPr>
        </p:nvSpPr>
        <p:spPr>
          <a:xfrm>
            <a:off x="457200" y="2204864"/>
            <a:ext cx="7620000" cy="4195936"/>
          </a:xfrm>
        </p:spPr>
        <p:txBody>
          <a:bodyPr/>
          <a:lstStyle/>
          <a:p>
            <a:r>
              <a:rPr lang="es-EC" b="1" dirty="0"/>
              <a:t>Ambiente de control y </a:t>
            </a:r>
            <a:r>
              <a:rPr lang="es-EC" b="1" dirty="0" smtClean="0"/>
              <a:t>trabajo</a:t>
            </a:r>
          </a:p>
          <a:p>
            <a:endParaRPr lang="es-EC" b="1" dirty="0"/>
          </a:p>
          <a:p>
            <a:pPr lvl="1"/>
            <a:r>
              <a:rPr lang="es-EC" dirty="0"/>
              <a:t>Que el procedimiento exista</a:t>
            </a:r>
          </a:p>
          <a:p>
            <a:pPr lvl="1"/>
            <a:r>
              <a:rPr lang="es-EC" dirty="0"/>
              <a:t>Que haya sido apropiadamente notificado</a:t>
            </a:r>
          </a:p>
          <a:p>
            <a:pPr lvl="1"/>
            <a:r>
              <a:rPr lang="es-EC" dirty="0"/>
              <a:t>Que sea conocido</a:t>
            </a:r>
          </a:p>
          <a:p>
            <a:pPr lvl="1"/>
            <a:r>
              <a:rPr lang="es-EC" dirty="0"/>
              <a:t>Que sea adecuadamente comprendido</a:t>
            </a:r>
          </a:p>
          <a:p>
            <a:pPr lvl="1"/>
            <a:r>
              <a:rPr lang="es-EC" dirty="0"/>
              <a:t>Que exista evidencia que se aplica.</a:t>
            </a:r>
          </a:p>
          <a:p>
            <a:endParaRPr lang="es-EC" dirty="0"/>
          </a:p>
        </p:txBody>
      </p:sp>
      <p:sp>
        <p:nvSpPr>
          <p:cNvPr id="4" name="Marcador de fecha 3"/>
          <p:cNvSpPr>
            <a:spLocks noGrp="1"/>
          </p:cNvSpPr>
          <p:nvPr>
            <p:ph type="dt" sz="half" idx="10"/>
          </p:nvPr>
        </p:nvSpPr>
        <p:spPr/>
        <p:txBody>
          <a:bodyPr/>
          <a:lstStyle/>
          <a:p>
            <a:r>
              <a:rPr lang="es-EC" smtClean="0"/>
              <a:t>12/05/2014</a:t>
            </a:r>
            <a:endParaRPr lang="es-EC"/>
          </a:p>
        </p:txBody>
      </p:sp>
      <p:sp>
        <p:nvSpPr>
          <p:cNvPr id="5" name="Marcador de número de diapositiva 4"/>
          <p:cNvSpPr>
            <a:spLocks noGrp="1"/>
          </p:cNvSpPr>
          <p:nvPr>
            <p:ph type="sldNum" sz="quarter" idx="12"/>
          </p:nvPr>
        </p:nvSpPr>
        <p:spPr/>
        <p:txBody>
          <a:bodyPr/>
          <a:lstStyle/>
          <a:p>
            <a:fld id="{68AFE887-2E8B-4CA8-BFF4-F9BD3B64E73B}" type="slidenum">
              <a:rPr lang="es-EC" smtClean="0"/>
              <a:t>34</a:t>
            </a:fld>
            <a:endParaRPr lang="es-EC"/>
          </a:p>
        </p:txBody>
      </p:sp>
    </p:spTree>
    <p:extLst>
      <p:ext uri="{BB962C8B-B14F-4D97-AF65-F5344CB8AC3E}">
        <p14:creationId xmlns:p14="http://schemas.microsoft.com/office/powerpoint/2010/main" val="1793463492"/>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99121"/>
            <a:ext cx="6786753" cy="542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arcador de fecha 1"/>
          <p:cNvSpPr>
            <a:spLocks noGrp="1"/>
          </p:cNvSpPr>
          <p:nvPr>
            <p:ph type="dt" sz="half" idx="10"/>
          </p:nvPr>
        </p:nvSpPr>
        <p:spPr/>
        <p:txBody>
          <a:bodyPr/>
          <a:lstStyle/>
          <a:p>
            <a:r>
              <a:rPr lang="es-EC" smtClean="0"/>
              <a:t>12/05/2014</a:t>
            </a:r>
            <a:endParaRPr lang="es-EC"/>
          </a:p>
        </p:txBody>
      </p:sp>
      <p:sp>
        <p:nvSpPr>
          <p:cNvPr id="3" name="Marcador de número de diapositiva 2"/>
          <p:cNvSpPr>
            <a:spLocks noGrp="1"/>
          </p:cNvSpPr>
          <p:nvPr>
            <p:ph type="sldNum" sz="quarter" idx="12"/>
          </p:nvPr>
        </p:nvSpPr>
        <p:spPr/>
        <p:txBody>
          <a:bodyPr/>
          <a:lstStyle/>
          <a:p>
            <a:fld id="{68AFE887-2E8B-4CA8-BFF4-F9BD3B64E73B}" type="slidenum">
              <a:rPr lang="es-EC" smtClean="0"/>
              <a:t>35</a:t>
            </a:fld>
            <a:endParaRPr lang="es-EC"/>
          </a:p>
        </p:txBody>
      </p:sp>
    </p:spTree>
    <p:extLst>
      <p:ext uri="{BB962C8B-B14F-4D97-AF65-F5344CB8AC3E}">
        <p14:creationId xmlns:p14="http://schemas.microsoft.com/office/powerpoint/2010/main" val="2400316984"/>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t>Sistema de Control Interno COSO</a:t>
            </a:r>
            <a:endParaRPr lang="es-EC" b="1" dirty="0"/>
          </a:p>
        </p:txBody>
      </p:sp>
      <p:pic>
        <p:nvPicPr>
          <p:cNvPr id="8194" name="Picture 2" descr="http://photos1.blogger.com/blogger/1720/3562/1600/image00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844824"/>
            <a:ext cx="6120680" cy="4596967"/>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fecha 2"/>
          <p:cNvSpPr>
            <a:spLocks noGrp="1"/>
          </p:cNvSpPr>
          <p:nvPr>
            <p:ph type="dt" sz="half" idx="10"/>
          </p:nvPr>
        </p:nvSpPr>
        <p:spPr/>
        <p:txBody>
          <a:bodyPr/>
          <a:lstStyle/>
          <a:p>
            <a:r>
              <a:rPr lang="es-EC" smtClean="0"/>
              <a:t>12/05/2014</a:t>
            </a:r>
            <a:endParaRPr lang="es-EC"/>
          </a:p>
        </p:txBody>
      </p:sp>
      <p:sp>
        <p:nvSpPr>
          <p:cNvPr id="4" name="Marcador de número de diapositiva 3"/>
          <p:cNvSpPr>
            <a:spLocks noGrp="1"/>
          </p:cNvSpPr>
          <p:nvPr>
            <p:ph type="sldNum" sz="quarter" idx="12"/>
          </p:nvPr>
        </p:nvSpPr>
        <p:spPr/>
        <p:txBody>
          <a:bodyPr/>
          <a:lstStyle/>
          <a:p>
            <a:fld id="{68AFE887-2E8B-4CA8-BFF4-F9BD3B64E73B}" type="slidenum">
              <a:rPr lang="es-EC" smtClean="0"/>
              <a:t>36</a:t>
            </a:fld>
            <a:endParaRPr lang="es-EC"/>
          </a:p>
        </p:txBody>
      </p:sp>
    </p:spTree>
    <p:extLst>
      <p:ext uri="{BB962C8B-B14F-4D97-AF65-F5344CB8AC3E}">
        <p14:creationId xmlns:p14="http://schemas.microsoft.com/office/powerpoint/2010/main" val="1301242724"/>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arcador de fecha 3"/>
          <p:cNvSpPr>
            <a:spLocks noGrp="1"/>
          </p:cNvSpPr>
          <p:nvPr>
            <p:ph type="dt" sz="half" idx="10"/>
          </p:nvPr>
        </p:nvSpPr>
        <p:spPr/>
        <p:txBody>
          <a:bodyPr/>
          <a:lstStyle/>
          <a:p>
            <a:r>
              <a:rPr lang="es-EC" smtClean="0"/>
              <a:t>12/05/2014</a:t>
            </a:r>
            <a:endParaRPr lang="es-EC"/>
          </a:p>
        </p:txBody>
      </p:sp>
      <p:sp>
        <p:nvSpPr>
          <p:cNvPr id="5" name="Marcador de número de diapositiva 4"/>
          <p:cNvSpPr>
            <a:spLocks noGrp="1"/>
          </p:cNvSpPr>
          <p:nvPr>
            <p:ph type="sldNum" sz="quarter" idx="12"/>
          </p:nvPr>
        </p:nvSpPr>
        <p:spPr/>
        <p:txBody>
          <a:bodyPr/>
          <a:lstStyle/>
          <a:p>
            <a:fld id="{68AFE887-2E8B-4CA8-BFF4-F9BD3B64E73B}" type="slidenum">
              <a:rPr lang="es-EC" smtClean="0"/>
              <a:t>37</a:t>
            </a:fld>
            <a:endParaRPr lang="es-EC"/>
          </a:p>
        </p:txBody>
      </p:sp>
    </p:spTree>
    <p:extLst>
      <p:ext uri="{BB962C8B-B14F-4D97-AF65-F5344CB8AC3E}">
        <p14:creationId xmlns:p14="http://schemas.microsoft.com/office/powerpoint/2010/main" val="3595486000"/>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60648"/>
            <a:ext cx="7620000" cy="1143000"/>
          </a:xfrm>
        </p:spPr>
        <p:txBody>
          <a:bodyPr/>
          <a:lstStyle/>
          <a:p>
            <a:pPr algn="ctr"/>
            <a:r>
              <a:rPr lang="es-EC" sz="2400" dirty="0"/>
              <a:t>Cuestionarios  de ambiente  control y trabajo área de producción </a:t>
            </a:r>
          </a:p>
        </p:txBody>
      </p:sp>
      <p:graphicFrame>
        <p:nvGraphicFramePr>
          <p:cNvPr id="4" name="3 Tabla"/>
          <p:cNvGraphicFramePr>
            <a:graphicFrameLocks noGrp="1"/>
          </p:cNvGraphicFramePr>
          <p:nvPr>
            <p:extLst>
              <p:ext uri="{D42A27DB-BD31-4B8C-83A1-F6EECF244321}">
                <p14:modId xmlns:p14="http://schemas.microsoft.com/office/powerpoint/2010/main" val="1602945763"/>
              </p:ext>
            </p:extLst>
          </p:nvPr>
        </p:nvGraphicFramePr>
        <p:xfrm>
          <a:off x="1619672" y="1196752"/>
          <a:ext cx="5040562" cy="5496493"/>
        </p:xfrm>
        <a:graphic>
          <a:graphicData uri="http://schemas.openxmlformats.org/drawingml/2006/table">
            <a:tbl>
              <a:tblPr firstRow="1" firstCol="1" bandRow="1" bandCol="1">
                <a:tableStyleId>{5C22544A-7EE6-4342-B048-85BDC9FD1C3A}</a:tableStyleId>
              </a:tblPr>
              <a:tblGrid>
                <a:gridCol w="320609"/>
                <a:gridCol w="2179352"/>
                <a:gridCol w="321738"/>
                <a:gridCol w="321738"/>
                <a:gridCol w="720241"/>
                <a:gridCol w="1176884"/>
              </a:tblGrid>
              <a:tr h="133487">
                <a:tc gridSpan="6">
                  <a:txBody>
                    <a:bodyPr/>
                    <a:lstStyle/>
                    <a:p>
                      <a:pPr algn="ctr">
                        <a:spcAft>
                          <a:spcPts val="0"/>
                        </a:spcAft>
                      </a:pPr>
                      <a:r>
                        <a:rPr lang="es-EC" sz="800" dirty="0">
                          <a:effectLst/>
                        </a:rPr>
                        <a:t>AMBIENTE DE CONTROL</a:t>
                      </a:r>
                      <a:endParaRPr lang="es-EC" sz="800" dirty="0">
                        <a:effectLst/>
                        <a:latin typeface="Calibri"/>
                        <a:cs typeface="Times New Roman"/>
                      </a:endParaRPr>
                    </a:p>
                  </a:txBody>
                  <a:tcPr marL="51276" marR="51276"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66975">
                <a:tc gridSpan="6">
                  <a:txBody>
                    <a:bodyPr/>
                    <a:lstStyle/>
                    <a:p>
                      <a:pPr algn="just">
                        <a:spcAft>
                          <a:spcPts val="0"/>
                        </a:spcAft>
                      </a:pPr>
                      <a:r>
                        <a:rPr lang="es-EC" sz="1000">
                          <a:effectLst/>
                        </a:rPr>
                        <a:t>Objetivo: Conocer la estructura organizativa y el ambiente laboral que se maneja dentro del área de producción de AGROBANASA S.A.</a:t>
                      </a:r>
                      <a:endParaRPr lang="es-EC" sz="1000">
                        <a:effectLst/>
                        <a:latin typeface="Calibri"/>
                        <a:cs typeface="Times New Roman"/>
                      </a:endParaRPr>
                    </a:p>
                  </a:txBody>
                  <a:tcPr marL="51276" marR="51276"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53510">
                <a:tc gridSpan="6">
                  <a:txBody>
                    <a:bodyPr/>
                    <a:lstStyle/>
                    <a:p>
                      <a:pPr marL="342900" lvl="0" indent="-342900" algn="just">
                        <a:lnSpc>
                          <a:spcPct val="115000"/>
                        </a:lnSpc>
                        <a:spcAft>
                          <a:spcPts val="0"/>
                        </a:spcAft>
                        <a:buFont typeface="+mj-lt"/>
                        <a:buAutoNum type="arabicPeriod"/>
                      </a:pPr>
                      <a:r>
                        <a:rPr lang="es-EC" sz="1000">
                          <a:effectLst/>
                        </a:rPr>
                        <a:t>Integridad y valores éticos</a:t>
                      </a:r>
                      <a:endParaRPr lang="es-EC" sz="1000">
                        <a:effectLst/>
                        <a:latin typeface="Calibri"/>
                        <a:ea typeface="Calibri"/>
                        <a:cs typeface="Times New Roman"/>
                      </a:endParaRPr>
                    </a:p>
                  </a:txBody>
                  <a:tcPr marL="51276" marR="51276"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33487">
                <a:tc>
                  <a:txBody>
                    <a:bodyPr/>
                    <a:lstStyle/>
                    <a:p>
                      <a:pPr algn="just">
                        <a:spcAft>
                          <a:spcPts val="0"/>
                        </a:spcAft>
                      </a:pPr>
                      <a:r>
                        <a:rPr lang="es-EC" sz="1000">
                          <a:effectLst/>
                        </a:rPr>
                        <a:t>N°</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Pregunta</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SI</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NO</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NA</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OBSERVACIÓN</a:t>
                      </a:r>
                      <a:endParaRPr lang="es-EC" sz="1000">
                        <a:effectLst/>
                        <a:latin typeface="Calibri"/>
                        <a:cs typeface="Times New Roman"/>
                      </a:endParaRPr>
                    </a:p>
                  </a:txBody>
                  <a:tcPr marL="51276" marR="51276" marT="0" marB="0"/>
                </a:tc>
              </a:tr>
              <a:tr h="266975">
                <a:tc>
                  <a:txBody>
                    <a:bodyPr/>
                    <a:lstStyle/>
                    <a:p>
                      <a:pPr algn="just">
                        <a:spcAft>
                          <a:spcPts val="0"/>
                        </a:spcAft>
                      </a:pPr>
                      <a:r>
                        <a:rPr lang="es-EC" sz="1000">
                          <a:effectLst/>
                        </a:rPr>
                        <a:t> </a:t>
                      </a:r>
                      <a:endParaRPr lang="es-EC" sz="1000">
                        <a:effectLst/>
                        <a:latin typeface="Calibri"/>
                        <a:cs typeface="Times New Roman"/>
                      </a:endParaRPr>
                    </a:p>
                  </a:txBody>
                  <a:tcPr marL="51276" marR="51276" marT="0" marB="0"/>
                </a:tc>
                <a:tc>
                  <a:txBody>
                    <a:bodyPr/>
                    <a:lstStyle/>
                    <a:p>
                      <a:pPr algn="just">
                        <a:spcAft>
                          <a:spcPts val="0"/>
                        </a:spcAft>
                      </a:pPr>
                      <a:r>
                        <a:rPr lang="es-EC" sz="1000" dirty="0">
                          <a:effectLst/>
                        </a:rPr>
                        <a:t>¿Tiene la empresa instructivo o manual de políticas institucionales? </a:t>
                      </a:r>
                      <a:endParaRPr lang="es-EC" sz="1000" dirty="0">
                        <a:effectLst/>
                        <a:latin typeface="Calibri"/>
                        <a:cs typeface="Times New Roman"/>
                      </a:endParaRPr>
                    </a:p>
                  </a:txBody>
                  <a:tcPr marL="51276" marR="51276" marT="0" marB="0"/>
                </a:tc>
                <a:tc>
                  <a:txBody>
                    <a:bodyPr/>
                    <a:lstStyle/>
                    <a:p>
                      <a:pPr algn="just">
                        <a:spcAft>
                          <a:spcPts val="0"/>
                        </a:spcAft>
                      </a:pPr>
                      <a:r>
                        <a:rPr lang="es-EC" sz="1000">
                          <a:effectLst/>
                        </a:rPr>
                        <a:t> </a:t>
                      </a:r>
                    </a:p>
                    <a:p>
                      <a:pPr algn="just">
                        <a:spcAft>
                          <a:spcPts val="0"/>
                        </a:spcAft>
                      </a:pPr>
                      <a:r>
                        <a:rPr lang="es-EC" sz="1000">
                          <a:effectLst/>
                        </a:rPr>
                        <a:t>0</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 </a:t>
                      </a:r>
                    </a:p>
                    <a:p>
                      <a:pPr algn="just">
                        <a:spcAft>
                          <a:spcPts val="0"/>
                        </a:spcAft>
                      </a:pPr>
                      <a:r>
                        <a:rPr lang="es-EC" sz="1000">
                          <a:effectLst/>
                        </a:rPr>
                        <a:t>8</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 </a:t>
                      </a:r>
                    </a:p>
                    <a:p>
                      <a:pPr algn="just">
                        <a:spcAft>
                          <a:spcPts val="0"/>
                        </a:spcAft>
                      </a:pPr>
                      <a:r>
                        <a:rPr lang="es-EC" sz="1000">
                          <a:effectLst/>
                        </a:rPr>
                        <a:t>0</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No  existe manual de políticas</a:t>
                      </a:r>
                      <a:endParaRPr lang="es-EC" sz="1000">
                        <a:effectLst/>
                        <a:latin typeface="Calibri"/>
                        <a:cs typeface="Times New Roman"/>
                      </a:endParaRPr>
                    </a:p>
                  </a:txBody>
                  <a:tcPr marL="51276" marR="51276" marT="0" marB="0"/>
                </a:tc>
              </a:tr>
              <a:tr h="400462">
                <a:tc>
                  <a:txBody>
                    <a:bodyPr/>
                    <a:lstStyle/>
                    <a:p>
                      <a:pPr algn="just">
                        <a:spcAft>
                          <a:spcPts val="0"/>
                        </a:spcAft>
                      </a:pPr>
                      <a:r>
                        <a:rPr lang="es-EC" sz="1000">
                          <a:effectLst/>
                        </a:rPr>
                        <a:t> </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¿Se le ha dado a conocer al personal las diferentes políticas de la institución?</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 </a:t>
                      </a:r>
                    </a:p>
                    <a:p>
                      <a:pPr algn="just">
                        <a:spcAft>
                          <a:spcPts val="0"/>
                        </a:spcAft>
                      </a:pPr>
                      <a:r>
                        <a:rPr lang="es-EC" sz="1000">
                          <a:effectLst/>
                        </a:rPr>
                        <a:t>3</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 </a:t>
                      </a:r>
                    </a:p>
                    <a:p>
                      <a:pPr algn="just">
                        <a:spcAft>
                          <a:spcPts val="0"/>
                        </a:spcAft>
                      </a:pPr>
                      <a:r>
                        <a:rPr lang="es-EC" sz="1000">
                          <a:effectLst/>
                        </a:rPr>
                        <a:t>5</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 </a:t>
                      </a:r>
                    </a:p>
                    <a:p>
                      <a:pPr algn="just">
                        <a:spcAft>
                          <a:spcPts val="0"/>
                        </a:spcAft>
                      </a:pPr>
                      <a:r>
                        <a:rPr lang="es-EC" sz="1000">
                          <a:effectLst/>
                        </a:rPr>
                        <a:t>0</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 </a:t>
                      </a:r>
                      <a:endParaRPr lang="es-EC" sz="1000">
                        <a:effectLst/>
                        <a:latin typeface="Calibri"/>
                        <a:cs typeface="Times New Roman"/>
                      </a:endParaRPr>
                    </a:p>
                  </a:txBody>
                  <a:tcPr marL="51276" marR="51276" marT="0" marB="0"/>
                </a:tc>
              </a:tr>
              <a:tr h="266975">
                <a:tc>
                  <a:txBody>
                    <a:bodyPr/>
                    <a:lstStyle/>
                    <a:p>
                      <a:pPr algn="just">
                        <a:spcAft>
                          <a:spcPts val="0"/>
                        </a:spcAft>
                      </a:pPr>
                      <a:r>
                        <a:rPr lang="es-EC" sz="1000">
                          <a:effectLst/>
                        </a:rPr>
                        <a:t> </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¿Tiene reglamento interno de trabajo?</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0</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8</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0</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No existe reglamento interno</a:t>
                      </a:r>
                      <a:endParaRPr lang="es-EC" sz="1000">
                        <a:effectLst/>
                        <a:latin typeface="Calibri"/>
                        <a:cs typeface="Times New Roman"/>
                      </a:endParaRPr>
                    </a:p>
                  </a:txBody>
                  <a:tcPr marL="51276" marR="51276" marT="0" marB="0"/>
                </a:tc>
              </a:tr>
              <a:tr h="400462">
                <a:tc>
                  <a:txBody>
                    <a:bodyPr/>
                    <a:lstStyle/>
                    <a:p>
                      <a:pPr algn="just">
                        <a:spcAft>
                          <a:spcPts val="0"/>
                        </a:spcAft>
                      </a:pPr>
                      <a:r>
                        <a:rPr lang="es-EC" sz="1000">
                          <a:effectLst/>
                        </a:rPr>
                        <a:t> </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¿Se ha dado a conocer el Reglamento al personal del área de Producción?</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 </a:t>
                      </a:r>
                    </a:p>
                    <a:p>
                      <a:pPr algn="just">
                        <a:spcAft>
                          <a:spcPts val="0"/>
                        </a:spcAft>
                      </a:pPr>
                      <a:r>
                        <a:rPr lang="es-EC" sz="1000">
                          <a:effectLst/>
                        </a:rPr>
                        <a:t>0</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 </a:t>
                      </a:r>
                    </a:p>
                    <a:p>
                      <a:pPr algn="just">
                        <a:spcAft>
                          <a:spcPts val="0"/>
                        </a:spcAft>
                      </a:pPr>
                      <a:r>
                        <a:rPr lang="es-EC" sz="1000">
                          <a:effectLst/>
                        </a:rPr>
                        <a:t>8</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 </a:t>
                      </a:r>
                    </a:p>
                    <a:p>
                      <a:pPr algn="just">
                        <a:spcAft>
                          <a:spcPts val="0"/>
                        </a:spcAft>
                      </a:pPr>
                      <a:r>
                        <a:rPr lang="es-EC" sz="1000">
                          <a:effectLst/>
                        </a:rPr>
                        <a:t>0</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No se aplica</a:t>
                      </a:r>
                      <a:endParaRPr lang="es-EC" sz="1000">
                        <a:effectLst/>
                        <a:latin typeface="Calibri"/>
                        <a:cs typeface="Times New Roman"/>
                      </a:endParaRPr>
                    </a:p>
                  </a:txBody>
                  <a:tcPr marL="51276" marR="51276" marT="0" marB="0"/>
                </a:tc>
              </a:tr>
              <a:tr h="400462">
                <a:tc>
                  <a:txBody>
                    <a:bodyPr/>
                    <a:lstStyle/>
                    <a:p>
                      <a:pPr algn="just">
                        <a:spcAft>
                          <a:spcPts val="0"/>
                        </a:spcAft>
                      </a:pPr>
                      <a:r>
                        <a:rPr lang="es-EC" sz="1000">
                          <a:effectLst/>
                        </a:rPr>
                        <a:t> </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¿Se contrata personal que tenga parentesco familiar con los empleados existentes?</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 </a:t>
                      </a:r>
                    </a:p>
                    <a:p>
                      <a:pPr algn="just">
                        <a:spcAft>
                          <a:spcPts val="0"/>
                        </a:spcAft>
                      </a:pPr>
                      <a:r>
                        <a:rPr lang="es-EC" sz="1000">
                          <a:effectLst/>
                        </a:rPr>
                        <a:t>0</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 </a:t>
                      </a:r>
                    </a:p>
                    <a:p>
                      <a:pPr algn="just">
                        <a:spcAft>
                          <a:spcPts val="0"/>
                        </a:spcAft>
                      </a:pPr>
                      <a:r>
                        <a:rPr lang="es-EC" sz="1000">
                          <a:effectLst/>
                        </a:rPr>
                        <a:t>8</a:t>
                      </a:r>
                    </a:p>
                    <a:p>
                      <a:pPr algn="just">
                        <a:spcAft>
                          <a:spcPts val="0"/>
                        </a:spcAft>
                      </a:pPr>
                      <a:r>
                        <a:rPr lang="es-EC" sz="1000">
                          <a:effectLst/>
                        </a:rPr>
                        <a:t> </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 </a:t>
                      </a:r>
                    </a:p>
                    <a:p>
                      <a:pPr algn="just">
                        <a:spcAft>
                          <a:spcPts val="0"/>
                        </a:spcAft>
                      </a:pPr>
                      <a:r>
                        <a:rPr lang="es-EC" sz="1000">
                          <a:effectLst/>
                        </a:rPr>
                        <a:t>0</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 </a:t>
                      </a:r>
                      <a:endParaRPr lang="es-EC" sz="1000">
                        <a:effectLst/>
                        <a:latin typeface="Calibri"/>
                        <a:cs typeface="Times New Roman"/>
                      </a:endParaRPr>
                    </a:p>
                  </a:txBody>
                  <a:tcPr marL="51276" marR="51276" marT="0" marB="0"/>
                </a:tc>
              </a:tr>
              <a:tr h="533950">
                <a:tc>
                  <a:txBody>
                    <a:bodyPr/>
                    <a:lstStyle/>
                    <a:p>
                      <a:pPr algn="just">
                        <a:spcAft>
                          <a:spcPts val="0"/>
                        </a:spcAft>
                      </a:pPr>
                      <a:r>
                        <a:rPr lang="es-EC" sz="1000">
                          <a:effectLst/>
                        </a:rPr>
                        <a:t> </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¿La persona que realiza la siembra del camarón realiza también actividades de alimentación y nutrición?</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 </a:t>
                      </a:r>
                    </a:p>
                    <a:p>
                      <a:pPr algn="just">
                        <a:spcAft>
                          <a:spcPts val="0"/>
                        </a:spcAft>
                      </a:pPr>
                      <a:r>
                        <a:rPr lang="es-EC" sz="1000">
                          <a:effectLst/>
                        </a:rPr>
                        <a:t>0</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 </a:t>
                      </a:r>
                    </a:p>
                    <a:p>
                      <a:pPr algn="just">
                        <a:spcAft>
                          <a:spcPts val="0"/>
                        </a:spcAft>
                      </a:pPr>
                      <a:r>
                        <a:rPr lang="es-EC" sz="1000">
                          <a:effectLst/>
                        </a:rPr>
                        <a:t>7</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 </a:t>
                      </a:r>
                    </a:p>
                    <a:p>
                      <a:pPr algn="just">
                        <a:spcAft>
                          <a:spcPts val="0"/>
                        </a:spcAft>
                      </a:pPr>
                      <a:r>
                        <a:rPr lang="es-EC" sz="1000">
                          <a:effectLst/>
                        </a:rPr>
                        <a:t>1</a:t>
                      </a:r>
                      <a:endParaRPr lang="es-EC" sz="1000">
                        <a:effectLst/>
                        <a:latin typeface="Calibri"/>
                        <a:cs typeface="Times New Roman"/>
                      </a:endParaRPr>
                    </a:p>
                  </a:txBody>
                  <a:tcPr marL="51276" marR="51276" marT="0" marB="0"/>
                </a:tc>
                <a:tc>
                  <a:txBody>
                    <a:bodyPr/>
                    <a:lstStyle/>
                    <a:p>
                      <a:pPr algn="just">
                        <a:spcAft>
                          <a:spcPts val="0"/>
                        </a:spcAft>
                      </a:pPr>
                      <a:r>
                        <a:rPr lang="es-EC" sz="1000" dirty="0">
                          <a:effectLst/>
                        </a:rPr>
                        <a:t> </a:t>
                      </a:r>
                      <a:endParaRPr lang="es-EC" sz="1000" dirty="0">
                        <a:effectLst/>
                        <a:latin typeface="Calibri"/>
                        <a:cs typeface="Times New Roman"/>
                      </a:endParaRPr>
                    </a:p>
                  </a:txBody>
                  <a:tcPr marL="51276" marR="51276" marT="0" marB="0"/>
                </a:tc>
              </a:tr>
              <a:tr h="533950">
                <a:tc>
                  <a:txBody>
                    <a:bodyPr/>
                    <a:lstStyle/>
                    <a:p>
                      <a:pPr algn="just">
                        <a:spcAft>
                          <a:spcPts val="0"/>
                        </a:spcAft>
                      </a:pPr>
                      <a:r>
                        <a:rPr lang="es-EC" sz="1000">
                          <a:effectLst/>
                        </a:rPr>
                        <a:t> </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¿La persona que está a cargo de la alimentación de los camarones efectúa también actividades de control?</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 </a:t>
                      </a:r>
                    </a:p>
                    <a:p>
                      <a:pPr algn="just">
                        <a:spcAft>
                          <a:spcPts val="0"/>
                        </a:spcAft>
                      </a:pPr>
                      <a:r>
                        <a:rPr lang="es-EC" sz="1000">
                          <a:effectLst/>
                        </a:rPr>
                        <a:t>3</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 </a:t>
                      </a:r>
                    </a:p>
                    <a:p>
                      <a:pPr algn="just">
                        <a:spcAft>
                          <a:spcPts val="0"/>
                        </a:spcAft>
                      </a:pPr>
                      <a:r>
                        <a:rPr lang="es-EC" sz="1000">
                          <a:effectLst/>
                        </a:rPr>
                        <a:t>5</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 </a:t>
                      </a:r>
                    </a:p>
                    <a:p>
                      <a:pPr algn="just">
                        <a:spcAft>
                          <a:spcPts val="0"/>
                        </a:spcAft>
                      </a:pPr>
                      <a:r>
                        <a:rPr lang="es-EC" sz="1000">
                          <a:effectLst/>
                        </a:rPr>
                        <a:t>0</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 </a:t>
                      </a:r>
                      <a:endParaRPr lang="es-EC" sz="1000">
                        <a:effectLst/>
                        <a:latin typeface="Calibri"/>
                        <a:cs typeface="Times New Roman"/>
                      </a:endParaRPr>
                    </a:p>
                  </a:txBody>
                  <a:tcPr marL="51276" marR="51276" marT="0" marB="0"/>
                </a:tc>
              </a:tr>
              <a:tr h="400462">
                <a:tc>
                  <a:txBody>
                    <a:bodyPr/>
                    <a:lstStyle/>
                    <a:p>
                      <a:pPr algn="just">
                        <a:spcAft>
                          <a:spcPts val="0"/>
                        </a:spcAft>
                      </a:pPr>
                      <a:r>
                        <a:rPr lang="es-EC" sz="1000">
                          <a:effectLst/>
                        </a:rPr>
                        <a:t> </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¿Cuenta la empresa con un sistema de control interno definido en el área?</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 </a:t>
                      </a:r>
                    </a:p>
                    <a:p>
                      <a:pPr algn="just">
                        <a:spcAft>
                          <a:spcPts val="0"/>
                        </a:spcAft>
                      </a:pPr>
                      <a:r>
                        <a:rPr lang="es-EC" sz="1000">
                          <a:effectLst/>
                        </a:rPr>
                        <a:t>0</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 </a:t>
                      </a:r>
                    </a:p>
                    <a:p>
                      <a:pPr algn="just">
                        <a:spcAft>
                          <a:spcPts val="0"/>
                        </a:spcAft>
                      </a:pPr>
                      <a:r>
                        <a:rPr lang="es-EC" sz="1000">
                          <a:effectLst/>
                        </a:rPr>
                        <a:t>8</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 </a:t>
                      </a:r>
                    </a:p>
                    <a:p>
                      <a:pPr algn="just">
                        <a:spcAft>
                          <a:spcPts val="0"/>
                        </a:spcAft>
                      </a:pPr>
                      <a:r>
                        <a:rPr lang="es-EC" sz="1000">
                          <a:effectLst/>
                        </a:rPr>
                        <a:t>0</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No existe sistema de control interno</a:t>
                      </a:r>
                      <a:endParaRPr lang="es-EC" sz="1000">
                        <a:effectLst/>
                        <a:latin typeface="Calibri"/>
                        <a:cs typeface="Times New Roman"/>
                      </a:endParaRPr>
                    </a:p>
                  </a:txBody>
                  <a:tcPr marL="51276" marR="51276" marT="0" marB="0"/>
                </a:tc>
              </a:tr>
              <a:tr h="153510">
                <a:tc gridSpan="6">
                  <a:txBody>
                    <a:bodyPr/>
                    <a:lstStyle/>
                    <a:p>
                      <a:pPr marL="342900" lvl="0" indent="-342900" algn="just">
                        <a:lnSpc>
                          <a:spcPct val="115000"/>
                        </a:lnSpc>
                        <a:spcAft>
                          <a:spcPts val="0"/>
                        </a:spcAft>
                        <a:buFont typeface="+mj-lt"/>
                        <a:buAutoNum type="arabicPeriod"/>
                      </a:pPr>
                      <a:r>
                        <a:rPr lang="es-EC" sz="1000">
                          <a:effectLst/>
                        </a:rPr>
                        <a:t>Estructura organizacional</a:t>
                      </a:r>
                      <a:endParaRPr lang="es-EC" sz="1000">
                        <a:effectLst/>
                        <a:latin typeface="Calibri"/>
                        <a:ea typeface="Calibri"/>
                        <a:cs typeface="Times New Roman"/>
                      </a:endParaRPr>
                    </a:p>
                  </a:txBody>
                  <a:tcPr marL="51276" marR="51276"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66975">
                <a:tc>
                  <a:txBody>
                    <a:bodyPr/>
                    <a:lstStyle/>
                    <a:p>
                      <a:pPr algn="just">
                        <a:spcAft>
                          <a:spcPts val="0"/>
                        </a:spcAft>
                      </a:pPr>
                      <a:r>
                        <a:rPr lang="es-EC" sz="1000">
                          <a:effectLst/>
                        </a:rPr>
                        <a:t> </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¿Cuenta AGROBANASA S.A con una estructura organizativa definida?</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5</a:t>
                      </a:r>
                    </a:p>
                    <a:p>
                      <a:pPr algn="just">
                        <a:spcAft>
                          <a:spcPts val="0"/>
                        </a:spcAft>
                      </a:pPr>
                      <a:r>
                        <a:rPr lang="es-EC" sz="1000">
                          <a:effectLst/>
                        </a:rPr>
                        <a:t> </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3</a:t>
                      </a:r>
                    </a:p>
                    <a:p>
                      <a:pPr algn="just">
                        <a:spcAft>
                          <a:spcPts val="0"/>
                        </a:spcAft>
                      </a:pPr>
                      <a:r>
                        <a:rPr lang="es-EC" sz="1000">
                          <a:effectLst/>
                        </a:rPr>
                        <a:t> </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0</a:t>
                      </a:r>
                    </a:p>
                    <a:p>
                      <a:pPr algn="just">
                        <a:spcAft>
                          <a:spcPts val="0"/>
                        </a:spcAft>
                      </a:pPr>
                      <a:r>
                        <a:rPr lang="es-EC" sz="1000">
                          <a:effectLst/>
                        </a:rPr>
                        <a:t> </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Estructura no definida</a:t>
                      </a:r>
                      <a:endParaRPr lang="es-EC" sz="1000">
                        <a:effectLst/>
                        <a:latin typeface="Calibri"/>
                        <a:cs typeface="Times New Roman"/>
                      </a:endParaRPr>
                    </a:p>
                  </a:txBody>
                  <a:tcPr marL="51276" marR="51276" marT="0" marB="0"/>
                </a:tc>
              </a:tr>
              <a:tr h="400462">
                <a:tc>
                  <a:txBody>
                    <a:bodyPr/>
                    <a:lstStyle/>
                    <a:p>
                      <a:pPr algn="just">
                        <a:spcAft>
                          <a:spcPts val="0"/>
                        </a:spcAft>
                      </a:pPr>
                      <a:r>
                        <a:rPr lang="es-EC" sz="1000">
                          <a:effectLst/>
                        </a:rPr>
                        <a:t> </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¿Se ha divulgado la estructura organizativa al personal que labora en el área de producción?</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 </a:t>
                      </a:r>
                    </a:p>
                    <a:p>
                      <a:pPr algn="just">
                        <a:spcAft>
                          <a:spcPts val="0"/>
                        </a:spcAft>
                      </a:pPr>
                      <a:r>
                        <a:rPr lang="es-EC" sz="1000">
                          <a:effectLst/>
                        </a:rPr>
                        <a:t>0</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 </a:t>
                      </a:r>
                    </a:p>
                    <a:p>
                      <a:pPr algn="just">
                        <a:spcAft>
                          <a:spcPts val="0"/>
                        </a:spcAft>
                      </a:pPr>
                      <a:r>
                        <a:rPr lang="es-EC" sz="1000">
                          <a:effectLst/>
                        </a:rPr>
                        <a:t>6</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 </a:t>
                      </a:r>
                    </a:p>
                    <a:p>
                      <a:pPr algn="just">
                        <a:spcAft>
                          <a:spcPts val="0"/>
                        </a:spcAft>
                      </a:pPr>
                      <a:r>
                        <a:rPr lang="es-EC" sz="1000">
                          <a:effectLst/>
                        </a:rPr>
                        <a:t>2</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No existe comunicación </a:t>
                      </a:r>
                    </a:p>
                    <a:p>
                      <a:pPr algn="just">
                        <a:spcAft>
                          <a:spcPts val="0"/>
                        </a:spcAft>
                      </a:pPr>
                      <a:r>
                        <a:rPr lang="es-EC" sz="1000">
                          <a:effectLst/>
                        </a:rPr>
                        <a:t> </a:t>
                      </a:r>
                      <a:endParaRPr lang="es-EC" sz="1000">
                        <a:effectLst/>
                        <a:latin typeface="Calibri"/>
                        <a:cs typeface="Times New Roman"/>
                      </a:endParaRPr>
                    </a:p>
                  </a:txBody>
                  <a:tcPr marL="51276" marR="51276" marT="0" marB="0"/>
                </a:tc>
              </a:tr>
              <a:tr h="400462">
                <a:tc>
                  <a:txBody>
                    <a:bodyPr/>
                    <a:lstStyle/>
                    <a:p>
                      <a:pPr algn="just">
                        <a:spcAft>
                          <a:spcPts val="0"/>
                        </a:spcAft>
                      </a:pPr>
                      <a:r>
                        <a:rPr lang="es-EC" sz="1000">
                          <a:effectLst/>
                        </a:rPr>
                        <a:t> </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¿Tiene conocimiento el personal del área de los niveles jerárquicos, su responsabilidad y autoridad?</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 </a:t>
                      </a:r>
                    </a:p>
                    <a:p>
                      <a:pPr algn="just">
                        <a:spcAft>
                          <a:spcPts val="0"/>
                        </a:spcAft>
                      </a:pPr>
                      <a:r>
                        <a:rPr lang="es-EC" sz="1000">
                          <a:effectLst/>
                        </a:rPr>
                        <a:t>8</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 </a:t>
                      </a:r>
                    </a:p>
                    <a:p>
                      <a:pPr algn="just">
                        <a:spcAft>
                          <a:spcPts val="0"/>
                        </a:spcAft>
                      </a:pPr>
                      <a:r>
                        <a:rPr lang="es-EC" sz="1000">
                          <a:effectLst/>
                        </a:rPr>
                        <a:t>0</a:t>
                      </a:r>
                      <a:endParaRPr lang="es-EC" sz="1000">
                        <a:effectLst/>
                        <a:latin typeface="Calibri"/>
                        <a:cs typeface="Times New Roman"/>
                      </a:endParaRPr>
                    </a:p>
                  </a:txBody>
                  <a:tcPr marL="51276" marR="51276" marT="0" marB="0"/>
                </a:tc>
                <a:tc>
                  <a:txBody>
                    <a:bodyPr/>
                    <a:lstStyle/>
                    <a:p>
                      <a:pPr algn="just">
                        <a:spcAft>
                          <a:spcPts val="0"/>
                        </a:spcAft>
                      </a:pPr>
                      <a:r>
                        <a:rPr lang="es-EC" sz="1000">
                          <a:effectLst/>
                        </a:rPr>
                        <a:t> </a:t>
                      </a:r>
                    </a:p>
                    <a:p>
                      <a:pPr algn="just">
                        <a:spcAft>
                          <a:spcPts val="0"/>
                        </a:spcAft>
                      </a:pPr>
                      <a:r>
                        <a:rPr lang="es-EC" sz="1000">
                          <a:effectLst/>
                        </a:rPr>
                        <a:t>0</a:t>
                      </a:r>
                      <a:endParaRPr lang="es-EC" sz="1000">
                        <a:effectLst/>
                        <a:latin typeface="Calibri"/>
                        <a:cs typeface="Times New Roman"/>
                      </a:endParaRPr>
                    </a:p>
                  </a:txBody>
                  <a:tcPr marL="51276" marR="51276" marT="0" marB="0"/>
                </a:tc>
                <a:tc>
                  <a:txBody>
                    <a:bodyPr/>
                    <a:lstStyle/>
                    <a:p>
                      <a:pPr algn="just">
                        <a:spcAft>
                          <a:spcPts val="0"/>
                        </a:spcAft>
                      </a:pPr>
                      <a:r>
                        <a:rPr lang="es-EC" sz="1000" dirty="0">
                          <a:effectLst/>
                        </a:rPr>
                        <a:t> </a:t>
                      </a:r>
                      <a:endParaRPr lang="es-EC" sz="1000" dirty="0">
                        <a:effectLst/>
                        <a:latin typeface="Calibri"/>
                        <a:cs typeface="Times New Roman"/>
                      </a:endParaRPr>
                    </a:p>
                  </a:txBody>
                  <a:tcPr marL="51276" marR="51276" marT="0" marB="0"/>
                </a:tc>
              </a:tr>
            </a:tbl>
          </a:graphicData>
        </a:graphic>
      </p:graphicFrame>
      <p:sp>
        <p:nvSpPr>
          <p:cNvPr id="3" name="Marcador de fecha 2"/>
          <p:cNvSpPr>
            <a:spLocks noGrp="1"/>
          </p:cNvSpPr>
          <p:nvPr>
            <p:ph type="dt" sz="half" idx="10"/>
          </p:nvPr>
        </p:nvSpPr>
        <p:spPr/>
        <p:txBody>
          <a:bodyPr/>
          <a:lstStyle/>
          <a:p>
            <a:r>
              <a:rPr lang="es-EC" smtClean="0"/>
              <a:t>12/05/2014</a:t>
            </a:r>
            <a:endParaRPr lang="es-EC"/>
          </a:p>
        </p:txBody>
      </p:sp>
      <p:sp>
        <p:nvSpPr>
          <p:cNvPr id="5" name="Marcador de número de diapositiva 4"/>
          <p:cNvSpPr>
            <a:spLocks noGrp="1"/>
          </p:cNvSpPr>
          <p:nvPr>
            <p:ph type="sldNum" sz="quarter" idx="12"/>
          </p:nvPr>
        </p:nvSpPr>
        <p:spPr/>
        <p:txBody>
          <a:bodyPr/>
          <a:lstStyle/>
          <a:p>
            <a:fld id="{68AFE887-2E8B-4CA8-BFF4-F9BD3B64E73B}" type="slidenum">
              <a:rPr lang="es-EC" smtClean="0"/>
              <a:t>38</a:t>
            </a:fld>
            <a:endParaRPr lang="es-EC"/>
          </a:p>
        </p:txBody>
      </p:sp>
    </p:spTree>
    <p:extLst>
      <p:ext uri="{BB962C8B-B14F-4D97-AF65-F5344CB8AC3E}">
        <p14:creationId xmlns:p14="http://schemas.microsoft.com/office/powerpoint/2010/main" val="2691488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60648"/>
            <a:ext cx="7620000" cy="1143000"/>
          </a:xfrm>
        </p:spPr>
        <p:txBody>
          <a:bodyPr/>
          <a:lstStyle/>
          <a:p>
            <a:pPr algn="ctr"/>
            <a:r>
              <a:rPr lang="es-EC" sz="2400" b="1" dirty="0"/>
              <a:t>Evaluación de riesgos  para obtener  los objetivos</a:t>
            </a:r>
          </a:p>
        </p:txBody>
      </p:sp>
      <p:sp>
        <p:nvSpPr>
          <p:cNvPr id="3" name="2 Rectángulo"/>
          <p:cNvSpPr/>
          <p:nvPr/>
        </p:nvSpPr>
        <p:spPr>
          <a:xfrm>
            <a:off x="1187624" y="1556792"/>
            <a:ext cx="5400600" cy="2308324"/>
          </a:xfrm>
          <a:prstGeom prst="rect">
            <a:avLst/>
          </a:prstGeom>
        </p:spPr>
        <p:txBody>
          <a:bodyPr wrap="square">
            <a:spAutoFit/>
          </a:bodyPr>
          <a:lstStyle/>
          <a:p>
            <a:pPr lvl="0"/>
            <a:r>
              <a:rPr lang="es-EC" dirty="0"/>
              <a:t>Que los mismos hayan sido apropiadamente definidos</a:t>
            </a:r>
          </a:p>
          <a:p>
            <a:pPr lvl="0"/>
            <a:r>
              <a:rPr lang="es-EC" dirty="0"/>
              <a:t>Que los mismos sean consistentes con los objetivos institucionales</a:t>
            </a:r>
          </a:p>
          <a:p>
            <a:pPr lvl="0"/>
            <a:r>
              <a:rPr lang="es-EC" dirty="0"/>
              <a:t>Que hayan sido oportuna y debidamente comunicados</a:t>
            </a:r>
          </a:p>
          <a:p>
            <a:pPr lvl="0"/>
            <a:r>
              <a:rPr lang="es-EC" dirty="0"/>
              <a:t>Que se hayan detectado y analizado adecuadamente los riesgos</a:t>
            </a:r>
          </a:p>
          <a:p>
            <a:pPr lvl="0"/>
            <a:r>
              <a:rPr lang="es-EC" dirty="0"/>
              <a:t>Que se los hayan clasificado de acuerdo a su relevancia y probabilidad de ocurrencia.</a:t>
            </a:r>
          </a:p>
        </p:txBody>
      </p:sp>
      <p:sp>
        <p:nvSpPr>
          <p:cNvPr id="4" name="Marcador de fecha 3"/>
          <p:cNvSpPr>
            <a:spLocks noGrp="1"/>
          </p:cNvSpPr>
          <p:nvPr>
            <p:ph type="dt" sz="half" idx="10"/>
          </p:nvPr>
        </p:nvSpPr>
        <p:spPr/>
        <p:txBody>
          <a:bodyPr/>
          <a:lstStyle/>
          <a:p>
            <a:r>
              <a:rPr lang="es-EC" smtClean="0"/>
              <a:t>12/05/2014</a:t>
            </a:r>
            <a:endParaRPr lang="es-EC"/>
          </a:p>
        </p:txBody>
      </p:sp>
      <p:sp>
        <p:nvSpPr>
          <p:cNvPr id="5" name="Marcador de número de diapositiva 4"/>
          <p:cNvSpPr>
            <a:spLocks noGrp="1"/>
          </p:cNvSpPr>
          <p:nvPr>
            <p:ph type="sldNum" sz="quarter" idx="12"/>
          </p:nvPr>
        </p:nvSpPr>
        <p:spPr/>
        <p:txBody>
          <a:bodyPr/>
          <a:lstStyle/>
          <a:p>
            <a:fld id="{68AFE887-2E8B-4CA8-BFF4-F9BD3B64E73B}" type="slidenum">
              <a:rPr lang="es-EC" smtClean="0"/>
              <a:t>39</a:t>
            </a:fld>
            <a:endParaRPr lang="es-EC"/>
          </a:p>
        </p:txBody>
      </p:sp>
    </p:spTree>
    <p:extLst>
      <p:ext uri="{BB962C8B-B14F-4D97-AF65-F5344CB8AC3E}">
        <p14:creationId xmlns:p14="http://schemas.microsoft.com/office/powerpoint/2010/main" val="199873676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a:t>RESUMEN EJECUTIVO</a:t>
            </a:r>
            <a:br>
              <a:rPr lang="es-EC" b="1" dirty="0"/>
            </a:br>
            <a:endParaRPr lang="es-EC" dirty="0"/>
          </a:p>
        </p:txBody>
      </p:sp>
      <p:sp>
        <p:nvSpPr>
          <p:cNvPr id="3" name="2 Marcador de contenido"/>
          <p:cNvSpPr>
            <a:spLocks noGrp="1"/>
          </p:cNvSpPr>
          <p:nvPr>
            <p:ph idx="1"/>
          </p:nvPr>
        </p:nvSpPr>
        <p:spPr>
          <a:xfrm>
            <a:off x="179512" y="908720"/>
            <a:ext cx="7897688" cy="5492080"/>
          </a:xfrm>
        </p:spPr>
        <p:txBody>
          <a:bodyPr>
            <a:normAutofit/>
          </a:bodyPr>
          <a:lstStyle/>
          <a:p>
            <a:pPr marL="114300" indent="0" algn="just">
              <a:buNone/>
            </a:pPr>
            <a:endParaRPr lang="es-EC" sz="2000" dirty="0" smtClean="0"/>
          </a:p>
          <a:p>
            <a:pPr marL="114300" indent="0" algn="just">
              <a:buNone/>
            </a:pPr>
            <a:r>
              <a:rPr lang="es-EC" sz="2000" dirty="0" smtClean="0"/>
              <a:t>La </a:t>
            </a:r>
            <a:r>
              <a:rPr lang="es-EC" sz="2000" dirty="0"/>
              <a:t>importancia de tener un sistema de </a:t>
            </a:r>
            <a:r>
              <a:rPr lang="es-EC" sz="2000" b="1" dirty="0"/>
              <a:t>control interno</a:t>
            </a:r>
            <a:r>
              <a:rPr lang="es-EC" sz="2000" dirty="0"/>
              <a:t> en las empresas, se ha desarrollado en los últimos años debido a lo práctico que resulta al comprobar la eficiencia y la productividad en el momento de establecerlos; así mismo, la evaluación del sistema de control interno por medio de los </a:t>
            </a:r>
            <a:r>
              <a:rPr lang="es-EC" sz="2000" b="1" dirty="0"/>
              <a:t>manuales de procedimientos</a:t>
            </a:r>
            <a:r>
              <a:rPr lang="es-EC" sz="2000" dirty="0"/>
              <a:t> afianza las fortalezas de la entidad frente a la gestión y proceso de producción. En referencia al control interno y </a:t>
            </a:r>
            <a:r>
              <a:rPr lang="es-EC" sz="2000" b="1" dirty="0"/>
              <a:t>proceso de producción</a:t>
            </a:r>
            <a:r>
              <a:rPr lang="es-EC" sz="2000" dirty="0"/>
              <a:t> en AGROBANASA S.A no se observa una medida de control formal, por ende toda la información se lleva de una manera primitiva en donde no hay funciones delimitadas, las actividades se realizan en forma desordenada, y la consecuencia más visible es la desorganización que genera retrasos en la entrega del producto final  en la </a:t>
            </a:r>
            <a:r>
              <a:rPr lang="es-EC" sz="2000" b="1" dirty="0"/>
              <a:t>información financiera</a:t>
            </a:r>
            <a:r>
              <a:rPr lang="es-EC" sz="2000" dirty="0"/>
              <a:t>. El objetivo de la investigación consiste en alcanzar un ordenamiento y </a:t>
            </a:r>
            <a:r>
              <a:rPr lang="es-EC" sz="2000" b="1" dirty="0"/>
              <a:t>regulación de las actividades </a:t>
            </a:r>
            <a:r>
              <a:rPr lang="es-EC" sz="2000" dirty="0"/>
              <a:t>como una alternativa para que los directivos de AGROBANASA S.A la analicen y consideren la implementación para su propio beneficio. </a:t>
            </a:r>
          </a:p>
        </p:txBody>
      </p:sp>
      <p:sp>
        <p:nvSpPr>
          <p:cNvPr id="4" name="Marcador de fecha 3"/>
          <p:cNvSpPr>
            <a:spLocks noGrp="1"/>
          </p:cNvSpPr>
          <p:nvPr>
            <p:ph type="dt" sz="half" idx="10"/>
          </p:nvPr>
        </p:nvSpPr>
        <p:spPr/>
        <p:txBody>
          <a:bodyPr/>
          <a:lstStyle/>
          <a:p>
            <a:r>
              <a:rPr lang="es-EC" smtClean="0"/>
              <a:t>12/05/2014</a:t>
            </a:r>
            <a:endParaRPr lang="es-EC"/>
          </a:p>
        </p:txBody>
      </p:sp>
      <p:sp>
        <p:nvSpPr>
          <p:cNvPr id="5" name="Marcador de número de diapositiva 4"/>
          <p:cNvSpPr>
            <a:spLocks noGrp="1"/>
          </p:cNvSpPr>
          <p:nvPr>
            <p:ph type="sldNum" sz="quarter" idx="12"/>
          </p:nvPr>
        </p:nvSpPr>
        <p:spPr/>
        <p:txBody>
          <a:bodyPr/>
          <a:lstStyle/>
          <a:p>
            <a:fld id="{68AFE887-2E8B-4CA8-BFF4-F9BD3B64E73B}" type="slidenum">
              <a:rPr lang="es-EC" smtClean="0"/>
              <a:t>4</a:t>
            </a:fld>
            <a:endParaRPr lang="es-EC"/>
          </a:p>
        </p:txBody>
      </p:sp>
    </p:spTree>
    <p:extLst>
      <p:ext uri="{BB962C8B-B14F-4D97-AF65-F5344CB8AC3E}">
        <p14:creationId xmlns:p14="http://schemas.microsoft.com/office/powerpoint/2010/main" val="2376980188"/>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072" y="692695"/>
            <a:ext cx="7468560" cy="5400599"/>
          </a:xfrm>
          <a:prstGeom prst="rect">
            <a:avLst/>
          </a:prstGeom>
          <a:noFill/>
          <a:ln w="57150">
            <a:solidFill>
              <a:schemeClr val="accent2">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arcador de fecha 1"/>
          <p:cNvSpPr>
            <a:spLocks noGrp="1"/>
          </p:cNvSpPr>
          <p:nvPr>
            <p:ph type="dt" sz="half" idx="10"/>
          </p:nvPr>
        </p:nvSpPr>
        <p:spPr/>
        <p:txBody>
          <a:bodyPr/>
          <a:lstStyle/>
          <a:p>
            <a:r>
              <a:rPr lang="es-EC" smtClean="0"/>
              <a:t>12/05/2014</a:t>
            </a:r>
            <a:endParaRPr lang="es-EC"/>
          </a:p>
        </p:txBody>
      </p:sp>
      <p:sp>
        <p:nvSpPr>
          <p:cNvPr id="3" name="Marcador de número de diapositiva 2"/>
          <p:cNvSpPr>
            <a:spLocks noGrp="1"/>
          </p:cNvSpPr>
          <p:nvPr>
            <p:ph type="sldNum" sz="quarter" idx="12"/>
          </p:nvPr>
        </p:nvSpPr>
        <p:spPr/>
        <p:txBody>
          <a:bodyPr/>
          <a:lstStyle/>
          <a:p>
            <a:fld id="{68AFE887-2E8B-4CA8-BFF4-F9BD3B64E73B}" type="slidenum">
              <a:rPr lang="es-EC" smtClean="0"/>
              <a:t>40</a:t>
            </a:fld>
            <a:endParaRPr lang="es-EC"/>
          </a:p>
        </p:txBody>
      </p:sp>
    </p:spTree>
    <p:extLst>
      <p:ext uri="{BB962C8B-B14F-4D97-AF65-F5344CB8AC3E}">
        <p14:creationId xmlns:p14="http://schemas.microsoft.com/office/powerpoint/2010/main" val="21231081"/>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71400"/>
            <a:ext cx="7620000" cy="1143000"/>
          </a:xfrm>
        </p:spPr>
        <p:txBody>
          <a:bodyPr/>
          <a:lstStyle/>
          <a:p>
            <a:r>
              <a:rPr lang="es-EC" sz="2400" dirty="0"/>
              <a:t>Cuestionarios evaluación de riesgo área de producción</a:t>
            </a: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511364719"/>
              </p:ext>
            </p:extLst>
          </p:nvPr>
        </p:nvGraphicFramePr>
        <p:xfrm>
          <a:off x="1835696" y="692696"/>
          <a:ext cx="4392488" cy="6294120"/>
        </p:xfrm>
        <a:graphic>
          <a:graphicData uri="http://schemas.openxmlformats.org/drawingml/2006/table">
            <a:tbl>
              <a:tblPr firstRow="1" firstCol="1" bandRow="1" bandCol="1">
                <a:tableStyleId>{5C22544A-7EE6-4342-B048-85BDC9FD1C3A}</a:tableStyleId>
              </a:tblPr>
              <a:tblGrid>
                <a:gridCol w="279388"/>
                <a:gridCol w="1899149"/>
                <a:gridCol w="280371"/>
                <a:gridCol w="280371"/>
                <a:gridCol w="627639"/>
                <a:gridCol w="1025570"/>
              </a:tblGrid>
              <a:tr h="114317">
                <a:tc gridSpan="6">
                  <a:txBody>
                    <a:bodyPr/>
                    <a:lstStyle/>
                    <a:p>
                      <a:pPr algn="ctr">
                        <a:spcAft>
                          <a:spcPts val="0"/>
                        </a:spcAft>
                      </a:pPr>
                      <a:r>
                        <a:rPr lang="es-EC" sz="1000" dirty="0">
                          <a:effectLst/>
                        </a:rPr>
                        <a:t>EVALUACIÓN DE RIESGO</a:t>
                      </a:r>
                      <a:endParaRPr lang="es-EC" sz="1000" dirty="0">
                        <a:effectLst/>
                        <a:latin typeface="Calibri"/>
                        <a:cs typeface="Times New Roman"/>
                      </a:endParaRPr>
                    </a:p>
                  </a:txBody>
                  <a:tcPr marL="42416" marR="42416"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28633">
                <a:tc gridSpan="6">
                  <a:txBody>
                    <a:bodyPr/>
                    <a:lstStyle/>
                    <a:p>
                      <a:pPr>
                        <a:spcAft>
                          <a:spcPts val="0"/>
                        </a:spcAft>
                      </a:pPr>
                      <a:r>
                        <a:rPr lang="es-EC" sz="1000" dirty="0">
                          <a:effectLst/>
                        </a:rPr>
                        <a:t>Objetivo: Analizar la forma en que son evaluados los riesgos dentro del área de producción de </a:t>
                      </a:r>
                      <a:r>
                        <a:rPr lang="es-EC" sz="1000" dirty="0" err="1">
                          <a:effectLst/>
                        </a:rPr>
                        <a:t>AGROBANASA</a:t>
                      </a:r>
                      <a:r>
                        <a:rPr lang="es-EC" sz="1000" dirty="0">
                          <a:effectLst/>
                        </a:rPr>
                        <a:t> </a:t>
                      </a:r>
                      <a:r>
                        <a:rPr lang="es-EC" sz="1000" dirty="0" err="1">
                          <a:effectLst/>
                        </a:rPr>
                        <a:t>S.A</a:t>
                      </a:r>
                      <a:endParaRPr lang="es-EC" sz="1000" dirty="0">
                        <a:effectLst/>
                        <a:latin typeface="Calibri"/>
                        <a:cs typeface="Times New Roman"/>
                      </a:endParaRPr>
                    </a:p>
                  </a:txBody>
                  <a:tcPr marL="42416" marR="42416"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14317">
                <a:tc>
                  <a:txBody>
                    <a:bodyPr/>
                    <a:lstStyle/>
                    <a:p>
                      <a:pPr algn="ctr">
                        <a:spcAft>
                          <a:spcPts val="0"/>
                        </a:spcAft>
                      </a:pPr>
                      <a:r>
                        <a:rPr lang="es-EC" sz="700">
                          <a:effectLst/>
                        </a:rPr>
                        <a:t>N°</a:t>
                      </a:r>
                      <a:endParaRPr lang="es-EC" sz="700">
                        <a:effectLst/>
                        <a:latin typeface="Calibri"/>
                        <a:cs typeface="Times New Roman"/>
                      </a:endParaRPr>
                    </a:p>
                  </a:txBody>
                  <a:tcPr marL="42416" marR="42416" marT="0" marB="0"/>
                </a:tc>
                <a:tc>
                  <a:txBody>
                    <a:bodyPr/>
                    <a:lstStyle/>
                    <a:p>
                      <a:pPr algn="ctr">
                        <a:spcAft>
                          <a:spcPts val="0"/>
                        </a:spcAft>
                      </a:pPr>
                      <a:r>
                        <a:rPr lang="es-EC" sz="1000">
                          <a:effectLst/>
                        </a:rPr>
                        <a:t>Pregunta</a:t>
                      </a:r>
                      <a:endParaRPr lang="es-EC" sz="1000">
                        <a:effectLst/>
                        <a:latin typeface="Calibri"/>
                        <a:cs typeface="Times New Roman"/>
                      </a:endParaRPr>
                    </a:p>
                  </a:txBody>
                  <a:tcPr marL="42416" marR="42416" marT="0" marB="0"/>
                </a:tc>
                <a:tc>
                  <a:txBody>
                    <a:bodyPr/>
                    <a:lstStyle/>
                    <a:p>
                      <a:pPr algn="ctr">
                        <a:spcAft>
                          <a:spcPts val="0"/>
                        </a:spcAft>
                      </a:pPr>
                      <a:r>
                        <a:rPr lang="es-EC" sz="1000">
                          <a:effectLst/>
                        </a:rPr>
                        <a:t>SI</a:t>
                      </a:r>
                      <a:endParaRPr lang="es-EC" sz="1000">
                        <a:effectLst/>
                        <a:latin typeface="Calibri"/>
                        <a:cs typeface="Times New Roman"/>
                      </a:endParaRPr>
                    </a:p>
                  </a:txBody>
                  <a:tcPr marL="42416" marR="42416" marT="0" marB="0"/>
                </a:tc>
                <a:tc>
                  <a:txBody>
                    <a:bodyPr/>
                    <a:lstStyle/>
                    <a:p>
                      <a:pPr algn="ctr">
                        <a:spcAft>
                          <a:spcPts val="0"/>
                        </a:spcAft>
                      </a:pPr>
                      <a:r>
                        <a:rPr lang="es-EC" sz="1000">
                          <a:effectLst/>
                        </a:rPr>
                        <a:t>NO</a:t>
                      </a:r>
                      <a:endParaRPr lang="es-EC" sz="1000">
                        <a:effectLst/>
                        <a:latin typeface="Calibri"/>
                        <a:cs typeface="Times New Roman"/>
                      </a:endParaRPr>
                    </a:p>
                  </a:txBody>
                  <a:tcPr marL="42416" marR="42416" marT="0" marB="0"/>
                </a:tc>
                <a:tc>
                  <a:txBody>
                    <a:bodyPr/>
                    <a:lstStyle/>
                    <a:p>
                      <a:pPr algn="ctr">
                        <a:spcAft>
                          <a:spcPts val="0"/>
                        </a:spcAft>
                      </a:pPr>
                      <a:r>
                        <a:rPr lang="es-EC" sz="1000">
                          <a:effectLst/>
                        </a:rPr>
                        <a:t>NA</a:t>
                      </a:r>
                      <a:endParaRPr lang="es-EC" sz="1000">
                        <a:effectLst/>
                        <a:latin typeface="Calibri"/>
                        <a:cs typeface="Times New Roman"/>
                      </a:endParaRPr>
                    </a:p>
                  </a:txBody>
                  <a:tcPr marL="42416" marR="42416" marT="0" marB="0"/>
                </a:tc>
                <a:tc>
                  <a:txBody>
                    <a:bodyPr/>
                    <a:lstStyle/>
                    <a:p>
                      <a:pPr algn="ctr">
                        <a:spcAft>
                          <a:spcPts val="0"/>
                        </a:spcAft>
                      </a:pPr>
                      <a:r>
                        <a:rPr lang="es-EC" sz="1000">
                          <a:effectLst/>
                        </a:rPr>
                        <a:t>OBSERVACIÓN</a:t>
                      </a:r>
                      <a:endParaRPr lang="es-EC" sz="1000">
                        <a:effectLst/>
                        <a:latin typeface="Calibri"/>
                        <a:cs typeface="Times New Roman"/>
                      </a:endParaRPr>
                    </a:p>
                  </a:txBody>
                  <a:tcPr marL="42416" marR="42416" marT="0" marB="0"/>
                </a:tc>
              </a:tr>
              <a:tr h="333320">
                <a:tc>
                  <a:txBody>
                    <a:bodyPr/>
                    <a:lstStyle/>
                    <a:p>
                      <a:pPr>
                        <a:spcAft>
                          <a:spcPts val="0"/>
                        </a:spcAft>
                      </a:pPr>
                      <a:r>
                        <a:rPr lang="es-EC" sz="700">
                          <a:effectLst/>
                        </a:rPr>
                        <a:t> </a:t>
                      </a:r>
                      <a:endParaRPr lang="es-EC" sz="700">
                        <a:effectLst/>
                        <a:latin typeface="Calibri"/>
                        <a:cs typeface="Times New Roman"/>
                      </a:endParaRPr>
                    </a:p>
                  </a:txBody>
                  <a:tcPr marL="42416" marR="42416" marT="0" marB="0"/>
                </a:tc>
                <a:tc>
                  <a:txBody>
                    <a:bodyPr/>
                    <a:lstStyle/>
                    <a:p>
                      <a:pPr algn="just">
                        <a:spcAft>
                          <a:spcPts val="0"/>
                        </a:spcAft>
                      </a:pPr>
                      <a:r>
                        <a:rPr lang="es-EC" sz="1000">
                          <a:effectLst/>
                        </a:rPr>
                        <a:t>¿Son identificados los problemas que presenta la entidad oportunamente? </a:t>
                      </a:r>
                      <a:endParaRPr lang="es-EC" sz="1000">
                        <a:effectLst/>
                        <a:latin typeface="Calibri"/>
                        <a:cs typeface="Times New Roman"/>
                      </a:endParaRPr>
                    </a:p>
                  </a:txBody>
                  <a:tcPr marL="42416" marR="42416" marT="0" marB="0"/>
                </a:tc>
                <a:tc>
                  <a:txBody>
                    <a:bodyPr/>
                    <a:lstStyle/>
                    <a:p>
                      <a:pPr algn="ctr">
                        <a:spcAft>
                          <a:spcPts val="0"/>
                        </a:spcAft>
                      </a:pPr>
                      <a:r>
                        <a:rPr lang="es-EC" sz="1000">
                          <a:effectLst/>
                        </a:rPr>
                        <a:t>2</a:t>
                      </a:r>
                      <a:endParaRPr lang="es-EC" sz="1000">
                        <a:effectLst/>
                        <a:latin typeface="Calibri"/>
                        <a:cs typeface="Times New Roman"/>
                      </a:endParaRPr>
                    </a:p>
                  </a:txBody>
                  <a:tcPr marL="42416" marR="42416" marT="0" marB="0"/>
                </a:tc>
                <a:tc>
                  <a:txBody>
                    <a:bodyPr/>
                    <a:lstStyle/>
                    <a:p>
                      <a:pPr algn="ctr">
                        <a:spcAft>
                          <a:spcPts val="0"/>
                        </a:spcAft>
                      </a:pPr>
                      <a:r>
                        <a:rPr lang="es-EC" sz="1000">
                          <a:effectLst/>
                        </a:rPr>
                        <a:t>4</a:t>
                      </a:r>
                    </a:p>
                    <a:p>
                      <a:pPr algn="ctr">
                        <a:spcAft>
                          <a:spcPts val="0"/>
                        </a:spcAft>
                      </a:pPr>
                      <a:r>
                        <a:rPr lang="es-EC" sz="1000">
                          <a:effectLst/>
                        </a:rPr>
                        <a:t> </a:t>
                      </a:r>
                      <a:endParaRPr lang="es-EC" sz="1000">
                        <a:effectLst/>
                        <a:latin typeface="Calibri"/>
                        <a:cs typeface="Times New Roman"/>
                      </a:endParaRPr>
                    </a:p>
                  </a:txBody>
                  <a:tcPr marL="42416" marR="42416" marT="0" marB="0"/>
                </a:tc>
                <a:tc>
                  <a:txBody>
                    <a:bodyPr/>
                    <a:lstStyle/>
                    <a:p>
                      <a:pPr algn="ctr">
                        <a:spcAft>
                          <a:spcPts val="0"/>
                        </a:spcAft>
                      </a:pPr>
                      <a:r>
                        <a:rPr lang="es-EC" sz="1000">
                          <a:effectLst/>
                        </a:rPr>
                        <a:t>2</a:t>
                      </a:r>
                    </a:p>
                    <a:p>
                      <a:pPr algn="ctr">
                        <a:spcAft>
                          <a:spcPts val="0"/>
                        </a:spcAft>
                      </a:pPr>
                      <a:r>
                        <a:rPr lang="es-EC" sz="1000">
                          <a:effectLst/>
                        </a:rPr>
                        <a:t> </a:t>
                      </a:r>
                      <a:endParaRPr lang="es-EC" sz="1000">
                        <a:effectLst/>
                        <a:latin typeface="Calibri"/>
                        <a:cs typeface="Times New Roman"/>
                      </a:endParaRPr>
                    </a:p>
                  </a:txBody>
                  <a:tcPr marL="42416" marR="42416" marT="0" marB="0"/>
                </a:tc>
                <a:tc>
                  <a:txBody>
                    <a:bodyPr/>
                    <a:lstStyle/>
                    <a:p>
                      <a:pPr>
                        <a:spcAft>
                          <a:spcPts val="0"/>
                        </a:spcAft>
                      </a:pPr>
                      <a:r>
                        <a:rPr lang="es-EC" sz="1000">
                          <a:effectLst/>
                        </a:rPr>
                        <a:t>Se deja pasar mucho tiempo</a:t>
                      </a:r>
                      <a:endParaRPr lang="es-EC" sz="1000">
                        <a:effectLst/>
                        <a:latin typeface="Calibri"/>
                        <a:cs typeface="Times New Roman"/>
                      </a:endParaRPr>
                    </a:p>
                  </a:txBody>
                  <a:tcPr marL="42416" marR="42416" marT="0" marB="0"/>
                </a:tc>
              </a:tr>
              <a:tr h="228633">
                <a:tc>
                  <a:txBody>
                    <a:bodyPr/>
                    <a:lstStyle/>
                    <a:p>
                      <a:pPr>
                        <a:spcAft>
                          <a:spcPts val="0"/>
                        </a:spcAft>
                      </a:pPr>
                      <a:r>
                        <a:rPr lang="es-EC" sz="700">
                          <a:effectLst/>
                        </a:rPr>
                        <a:t> </a:t>
                      </a:r>
                      <a:endParaRPr lang="es-EC" sz="700">
                        <a:effectLst/>
                        <a:latin typeface="Calibri"/>
                        <a:cs typeface="Times New Roman"/>
                      </a:endParaRPr>
                    </a:p>
                  </a:txBody>
                  <a:tcPr marL="42416" marR="42416" marT="0" marB="0"/>
                </a:tc>
                <a:tc>
                  <a:txBody>
                    <a:bodyPr/>
                    <a:lstStyle/>
                    <a:p>
                      <a:pPr algn="just">
                        <a:spcAft>
                          <a:spcPts val="0"/>
                        </a:spcAft>
                      </a:pPr>
                      <a:r>
                        <a:rPr lang="es-EC" sz="1000">
                          <a:effectLst/>
                        </a:rPr>
                        <a:t>¿Se ha determinado a quienes afecta la falta de controles?</a:t>
                      </a:r>
                      <a:endParaRPr lang="es-EC" sz="1000">
                        <a:effectLst/>
                        <a:latin typeface="Calibri"/>
                        <a:cs typeface="Times New Roman"/>
                      </a:endParaRPr>
                    </a:p>
                  </a:txBody>
                  <a:tcPr marL="42416" marR="42416" marT="0" marB="0"/>
                </a:tc>
                <a:tc>
                  <a:txBody>
                    <a:bodyPr/>
                    <a:lstStyle/>
                    <a:p>
                      <a:pPr algn="ctr">
                        <a:spcAft>
                          <a:spcPts val="0"/>
                        </a:spcAft>
                      </a:pPr>
                      <a:r>
                        <a:rPr lang="es-EC" sz="1000">
                          <a:effectLst/>
                        </a:rPr>
                        <a:t>0</a:t>
                      </a:r>
                      <a:endParaRPr lang="es-EC" sz="1000">
                        <a:effectLst/>
                        <a:latin typeface="Calibri"/>
                        <a:cs typeface="Times New Roman"/>
                      </a:endParaRPr>
                    </a:p>
                  </a:txBody>
                  <a:tcPr marL="42416" marR="42416" marT="0" marB="0"/>
                </a:tc>
                <a:tc>
                  <a:txBody>
                    <a:bodyPr/>
                    <a:lstStyle/>
                    <a:p>
                      <a:pPr algn="ctr">
                        <a:spcAft>
                          <a:spcPts val="0"/>
                        </a:spcAft>
                      </a:pPr>
                      <a:r>
                        <a:rPr lang="es-EC" sz="1000">
                          <a:effectLst/>
                        </a:rPr>
                        <a:t>8</a:t>
                      </a:r>
                      <a:endParaRPr lang="es-EC" sz="1000">
                        <a:effectLst/>
                        <a:latin typeface="Calibri"/>
                        <a:cs typeface="Times New Roman"/>
                      </a:endParaRPr>
                    </a:p>
                  </a:txBody>
                  <a:tcPr marL="42416" marR="42416" marT="0" marB="0"/>
                </a:tc>
                <a:tc>
                  <a:txBody>
                    <a:bodyPr/>
                    <a:lstStyle/>
                    <a:p>
                      <a:pPr algn="ctr">
                        <a:spcAft>
                          <a:spcPts val="0"/>
                        </a:spcAft>
                      </a:pPr>
                      <a:r>
                        <a:rPr lang="es-EC" sz="1000">
                          <a:effectLst/>
                        </a:rPr>
                        <a:t>0</a:t>
                      </a:r>
                      <a:endParaRPr lang="es-EC" sz="1000">
                        <a:effectLst/>
                        <a:latin typeface="Calibri"/>
                        <a:cs typeface="Times New Roman"/>
                      </a:endParaRPr>
                    </a:p>
                  </a:txBody>
                  <a:tcPr marL="42416" marR="42416" marT="0" marB="0"/>
                </a:tc>
                <a:tc>
                  <a:txBody>
                    <a:bodyPr/>
                    <a:lstStyle/>
                    <a:p>
                      <a:pPr>
                        <a:spcAft>
                          <a:spcPts val="0"/>
                        </a:spcAft>
                      </a:pPr>
                      <a:r>
                        <a:rPr lang="es-EC" sz="1000">
                          <a:effectLst/>
                        </a:rPr>
                        <a:t> </a:t>
                      </a:r>
                      <a:endParaRPr lang="es-EC" sz="1000">
                        <a:effectLst/>
                        <a:latin typeface="Calibri"/>
                        <a:cs typeface="Times New Roman"/>
                      </a:endParaRPr>
                    </a:p>
                  </a:txBody>
                  <a:tcPr marL="42416" marR="42416" marT="0" marB="0"/>
                </a:tc>
              </a:tr>
              <a:tr h="444427">
                <a:tc>
                  <a:txBody>
                    <a:bodyPr/>
                    <a:lstStyle/>
                    <a:p>
                      <a:pPr>
                        <a:spcAft>
                          <a:spcPts val="0"/>
                        </a:spcAft>
                      </a:pPr>
                      <a:r>
                        <a:rPr lang="es-EC" sz="700">
                          <a:effectLst/>
                        </a:rPr>
                        <a:t> </a:t>
                      </a:r>
                      <a:endParaRPr lang="es-EC" sz="700">
                        <a:effectLst/>
                        <a:latin typeface="Calibri"/>
                        <a:cs typeface="Times New Roman"/>
                      </a:endParaRPr>
                    </a:p>
                  </a:txBody>
                  <a:tcPr marL="42416" marR="42416" marT="0" marB="0"/>
                </a:tc>
                <a:tc>
                  <a:txBody>
                    <a:bodyPr/>
                    <a:lstStyle/>
                    <a:p>
                      <a:pPr algn="just">
                        <a:spcAft>
                          <a:spcPts val="0"/>
                        </a:spcAft>
                      </a:pPr>
                      <a:r>
                        <a:rPr lang="es-EC" sz="1000">
                          <a:effectLst/>
                        </a:rPr>
                        <a:t>¿La falta de controles ha afectado al área de producción de AGROBANASA S.A para la toma de decisiones?</a:t>
                      </a:r>
                      <a:endParaRPr lang="es-EC" sz="1000">
                        <a:effectLst/>
                        <a:latin typeface="Calibri"/>
                        <a:cs typeface="Times New Roman"/>
                      </a:endParaRPr>
                    </a:p>
                  </a:txBody>
                  <a:tcPr marL="42416" marR="42416" marT="0" marB="0"/>
                </a:tc>
                <a:tc>
                  <a:txBody>
                    <a:bodyPr/>
                    <a:lstStyle/>
                    <a:p>
                      <a:pPr algn="ctr">
                        <a:spcAft>
                          <a:spcPts val="0"/>
                        </a:spcAft>
                      </a:pPr>
                      <a:r>
                        <a:rPr lang="es-EC" sz="1000">
                          <a:effectLst/>
                        </a:rPr>
                        <a:t>6</a:t>
                      </a:r>
                      <a:endParaRPr lang="es-EC" sz="1000">
                        <a:effectLst/>
                        <a:latin typeface="Calibri"/>
                        <a:cs typeface="Times New Roman"/>
                      </a:endParaRPr>
                    </a:p>
                  </a:txBody>
                  <a:tcPr marL="42416" marR="42416" marT="0" marB="0"/>
                </a:tc>
                <a:tc>
                  <a:txBody>
                    <a:bodyPr/>
                    <a:lstStyle/>
                    <a:p>
                      <a:pPr algn="ctr">
                        <a:spcAft>
                          <a:spcPts val="0"/>
                        </a:spcAft>
                      </a:pPr>
                      <a:r>
                        <a:rPr lang="es-EC" sz="1000">
                          <a:effectLst/>
                        </a:rPr>
                        <a:t>0</a:t>
                      </a:r>
                      <a:endParaRPr lang="es-EC" sz="1000">
                        <a:effectLst/>
                        <a:latin typeface="Calibri"/>
                        <a:cs typeface="Times New Roman"/>
                      </a:endParaRPr>
                    </a:p>
                  </a:txBody>
                  <a:tcPr marL="42416" marR="42416" marT="0" marB="0"/>
                </a:tc>
                <a:tc>
                  <a:txBody>
                    <a:bodyPr/>
                    <a:lstStyle/>
                    <a:p>
                      <a:pPr algn="ctr">
                        <a:spcAft>
                          <a:spcPts val="0"/>
                        </a:spcAft>
                      </a:pPr>
                      <a:r>
                        <a:rPr lang="es-EC" sz="1000">
                          <a:effectLst/>
                        </a:rPr>
                        <a:t>2</a:t>
                      </a:r>
                      <a:endParaRPr lang="es-EC" sz="1000">
                        <a:effectLst/>
                        <a:latin typeface="Calibri"/>
                        <a:cs typeface="Times New Roman"/>
                      </a:endParaRPr>
                    </a:p>
                  </a:txBody>
                  <a:tcPr marL="42416" marR="42416" marT="0" marB="0"/>
                </a:tc>
                <a:tc>
                  <a:txBody>
                    <a:bodyPr/>
                    <a:lstStyle/>
                    <a:p>
                      <a:pPr>
                        <a:spcAft>
                          <a:spcPts val="0"/>
                        </a:spcAft>
                      </a:pPr>
                      <a:r>
                        <a:rPr lang="es-EC" sz="1000">
                          <a:effectLst/>
                        </a:rPr>
                        <a:t>Se ha experimentado retrasos</a:t>
                      </a:r>
                      <a:endParaRPr lang="es-EC" sz="1000">
                        <a:effectLst/>
                        <a:latin typeface="Calibri"/>
                        <a:cs typeface="Times New Roman"/>
                      </a:endParaRPr>
                    </a:p>
                  </a:txBody>
                  <a:tcPr marL="42416" marR="42416" marT="0" marB="0"/>
                </a:tc>
              </a:tr>
              <a:tr h="228633">
                <a:tc>
                  <a:txBody>
                    <a:bodyPr/>
                    <a:lstStyle/>
                    <a:p>
                      <a:pPr>
                        <a:spcAft>
                          <a:spcPts val="0"/>
                        </a:spcAft>
                      </a:pPr>
                      <a:r>
                        <a:rPr lang="es-EC" sz="700">
                          <a:effectLst/>
                        </a:rPr>
                        <a:t> </a:t>
                      </a:r>
                      <a:endParaRPr lang="es-EC" sz="700">
                        <a:effectLst/>
                        <a:latin typeface="Calibri"/>
                        <a:cs typeface="Times New Roman"/>
                      </a:endParaRPr>
                    </a:p>
                  </a:txBody>
                  <a:tcPr marL="42416" marR="42416" marT="0" marB="0"/>
                </a:tc>
                <a:tc>
                  <a:txBody>
                    <a:bodyPr/>
                    <a:lstStyle/>
                    <a:p>
                      <a:pPr algn="just">
                        <a:spcAft>
                          <a:spcPts val="0"/>
                        </a:spcAft>
                      </a:pPr>
                      <a:r>
                        <a:rPr lang="es-EC" sz="1000">
                          <a:effectLst/>
                        </a:rPr>
                        <a:t>¿Existe un plan de acción/estrategia anual?</a:t>
                      </a:r>
                      <a:endParaRPr lang="es-EC" sz="1000">
                        <a:effectLst/>
                        <a:latin typeface="Calibri"/>
                        <a:cs typeface="Times New Roman"/>
                      </a:endParaRPr>
                    </a:p>
                  </a:txBody>
                  <a:tcPr marL="42416" marR="42416" marT="0" marB="0"/>
                </a:tc>
                <a:tc>
                  <a:txBody>
                    <a:bodyPr/>
                    <a:lstStyle/>
                    <a:p>
                      <a:pPr algn="ctr">
                        <a:spcAft>
                          <a:spcPts val="0"/>
                        </a:spcAft>
                      </a:pPr>
                      <a:r>
                        <a:rPr lang="es-EC" sz="1000">
                          <a:effectLst/>
                        </a:rPr>
                        <a:t>0</a:t>
                      </a:r>
                      <a:endParaRPr lang="es-EC" sz="1000">
                        <a:effectLst/>
                        <a:latin typeface="Calibri"/>
                        <a:cs typeface="Times New Roman"/>
                      </a:endParaRPr>
                    </a:p>
                  </a:txBody>
                  <a:tcPr marL="42416" marR="42416" marT="0" marB="0"/>
                </a:tc>
                <a:tc>
                  <a:txBody>
                    <a:bodyPr/>
                    <a:lstStyle/>
                    <a:p>
                      <a:pPr algn="ctr">
                        <a:spcAft>
                          <a:spcPts val="0"/>
                        </a:spcAft>
                      </a:pPr>
                      <a:r>
                        <a:rPr lang="es-EC" sz="1000">
                          <a:effectLst/>
                        </a:rPr>
                        <a:t>7</a:t>
                      </a:r>
                      <a:endParaRPr lang="es-EC" sz="1000">
                        <a:effectLst/>
                        <a:latin typeface="Calibri"/>
                        <a:cs typeface="Times New Roman"/>
                      </a:endParaRPr>
                    </a:p>
                  </a:txBody>
                  <a:tcPr marL="42416" marR="42416" marT="0" marB="0"/>
                </a:tc>
                <a:tc>
                  <a:txBody>
                    <a:bodyPr/>
                    <a:lstStyle/>
                    <a:p>
                      <a:pPr algn="ctr">
                        <a:spcAft>
                          <a:spcPts val="0"/>
                        </a:spcAft>
                      </a:pPr>
                      <a:r>
                        <a:rPr lang="es-EC" sz="1000">
                          <a:effectLst/>
                        </a:rPr>
                        <a:t>1</a:t>
                      </a:r>
                      <a:endParaRPr lang="es-EC" sz="1000">
                        <a:effectLst/>
                        <a:latin typeface="Calibri"/>
                        <a:cs typeface="Times New Roman"/>
                      </a:endParaRPr>
                    </a:p>
                  </a:txBody>
                  <a:tcPr marL="42416" marR="42416" marT="0" marB="0"/>
                </a:tc>
                <a:tc>
                  <a:txBody>
                    <a:bodyPr/>
                    <a:lstStyle/>
                    <a:p>
                      <a:pPr>
                        <a:spcAft>
                          <a:spcPts val="0"/>
                        </a:spcAft>
                      </a:pPr>
                      <a:r>
                        <a:rPr lang="es-EC" sz="1000">
                          <a:effectLst/>
                        </a:rPr>
                        <a:t>No existe plan de acción/estrategia</a:t>
                      </a:r>
                      <a:endParaRPr lang="es-EC" sz="1000">
                        <a:effectLst/>
                        <a:latin typeface="Calibri"/>
                        <a:cs typeface="Times New Roman"/>
                      </a:endParaRPr>
                    </a:p>
                  </a:txBody>
                  <a:tcPr marL="42416" marR="42416" marT="0" marB="0"/>
                </a:tc>
              </a:tr>
              <a:tr h="222213">
                <a:tc>
                  <a:txBody>
                    <a:bodyPr/>
                    <a:lstStyle/>
                    <a:p>
                      <a:pPr>
                        <a:spcAft>
                          <a:spcPts val="0"/>
                        </a:spcAft>
                      </a:pPr>
                      <a:r>
                        <a:rPr lang="es-EC" sz="700">
                          <a:effectLst/>
                        </a:rPr>
                        <a:t> </a:t>
                      </a:r>
                      <a:endParaRPr lang="es-EC" sz="700">
                        <a:effectLst/>
                        <a:latin typeface="Calibri"/>
                        <a:cs typeface="Times New Roman"/>
                      </a:endParaRPr>
                    </a:p>
                  </a:txBody>
                  <a:tcPr marL="42416" marR="42416" marT="0" marB="0"/>
                </a:tc>
                <a:tc>
                  <a:txBody>
                    <a:bodyPr/>
                    <a:lstStyle/>
                    <a:p>
                      <a:pPr algn="just">
                        <a:spcAft>
                          <a:spcPts val="0"/>
                        </a:spcAft>
                      </a:pPr>
                      <a:r>
                        <a:rPr lang="es-EC" sz="1000">
                          <a:effectLst/>
                        </a:rPr>
                        <a:t>¿Se logran los objetivos planificados?</a:t>
                      </a:r>
                      <a:endParaRPr lang="es-EC" sz="1000">
                        <a:effectLst/>
                        <a:latin typeface="Calibri"/>
                        <a:cs typeface="Times New Roman"/>
                      </a:endParaRPr>
                    </a:p>
                  </a:txBody>
                  <a:tcPr marL="42416" marR="42416" marT="0" marB="0"/>
                </a:tc>
                <a:tc>
                  <a:txBody>
                    <a:bodyPr/>
                    <a:lstStyle/>
                    <a:p>
                      <a:pPr algn="ctr">
                        <a:spcAft>
                          <a:spcPts val="0"/>
                        </a:spcAft>
                      </a:pPr>
                      <a:r>
                        <a:rPr lang="es-EC" sz="1000">
                          <a:effectLst/>
                        </a:rPr>
                        <a:t>6</a:t>
                      </a:r>
                      <a:endParaRPr lang="es-EC" sz="1000">
                        <a:effectLst/>
                        <a:latin typeface="Calibri"/>
                        <a:cs typeface="Times New Roman"/>
                      </a:endParaRPr>
                    </a:p>
                  </a:txBody>
                  <a:tcPr marL="42416" marR="42416" marT="0" marB="0"/>
                </a:tc>
                <a:tc>
                  <a:txBody>
                    <a:bodyPr/>
                    <a:lstStyle/>
                    <a:p>
                      <a:pPr algn="ctr">
                        <a:spcAft>
                          <a:spcPts val="0"/>
                        </a:spcAft>
                      </a:pPr>
                      <a:r>
                        <a:rPr lang="es-EC" sz="1000">
                          <a:effectLst/>
                        </a:rPr>
                        <a:t>2</a:t>
                      </a:r>
                      <a:endParaRPr lang="es-EC" sz="1000">
                        <a:effectLst/>
                        <a:latin typeface="Calibri"/>
                        <a:cs typeface="Times New Roman"/>
                      </a:endParaRPr>
                    </a:p>
                  </a:txBody>
                  <a:tcPr marL="42416" marR="42416" marT="0" marB="0"/>
                </a:tc>
                <a:tc>
                  <a:txBody>
                    <a:bodyPr/>
                    <a:lstStyle/>
                    <a:p>
                      <a:pPr algn="ctr">
                        <a:spcAft>
                          <a:spcPts val="0"/>
                        </a:spcAft>
                      </a:pPr>
                      <a:r>
                        <a:rPr lang="es-EC" sz="1000">
                          <a:effectLst/>
                        </a:rPr>
                        <a:t>0</a:t>
                      </a:r>
                      <a:endParaRPr lang="es-EC" sz="1000">
                        <a:effectLst/>
                        <a:latin typeface="Calibri"/>
                        <a:cs typeface="Times New Roman"/>
                      </a:endParaRPr>
                    </a:p>
                  </a:txBody>
                  <a:tcPr marL="42416" marR="42416" marT="0" marB="0"/>
                </a:tc>
                <a:tc>
                  <a:txBody>
                    <a:bodyPr/>
                    <a:lstStyle/>
                    <a:p>
                      <a:pPr>
                        <a:spcAft>
                          <a:spcPts val="0"/>
                        </a:spcAft>
                      </a:pPr>
                      <a:r>
                        <a:rPr lang="es-EC" sz="1000">
                          <a:effectLst/>
                        </a:rPr>
                        <a:t>A veces</a:t>
                      </a:r>
                      <a:endParaRPr lang="es-EC" sz="1000">
                        <a:effectLst/>
                        <a:latin typeface="Calibri"/>
                        <a:cs typeface="Times New Roman"/>
                      </a:endParaRPr>
                    </a:p>
                  </a:txBody>
                  <a:tcPr marL="42416" marR="42416" marT="0" marB="0"/>
                </a:tc>
              </a:tr>
              <a:tr h="342950">
                <a:tc>
                  <a:txBody>
                    <a:bodyPr/>
                    <a:lstStyle/>
                    <a:p>
                      <a:pPr>
                        <a:spcAft>
                          <a:spcPts val="0"/>
                        </a:spcAft>
                      </a:pPr>
                      <a:r>
                        <a:rPr lang="es-EC" sz="700">
                          <a:effectLst/>
                        </a:rPr>
                        <a:t> </a:t>
                      </a:r>
                      <a:endParaRPr lang="es-EC" sz="700">
                        <a:effectLst/>
                        <a:latin typeface="Calibri"/>
                        <a:cs typeface="Times New Roman"/>
                      </a:endParaRPr>
                    </a:p>
                  </a:txBody>
                  <a:tcPr marL="42416" marR="42416" marT="0" marB="0"/>
                </a:tc>
                <a:tc>
                  <a:txBody>
                    <a:bodyPr/>
                    <a:lstStyle/>
                    <a:p>
                      <a:pPr algn="just">
                        <a:spcAft>
                          <a:spcPts val="0"/>
                        </a:spcAft>
                      </a:pPr>
                      <a:r>
                        <a:rPr lang="es-EC" sz="1000">
                          <a:effectLst/>
                        </a:rPr>
                        <a:t>¿Los objetivos son adecuadamente comunicados a todo el personal que labora en el área de producción?</a:t>
                      </a:r>
                      <a:endParaRPr lang="es-EC" sz="1000">
                        <a:effectLst/>
                        <a:latin typeface="Calibri"/>
                        <a:cs typeface="Times New Roman"/>
                      </a:endParaRPr>
                    </a:p>
                  </a:txBody>
                  <a:tcPr marL="42416" marR="42416" marT="0" marB="0"/>
                </a:tc>
                <a:tc>
                  <a:txBody>
                    <a:bodyPr/>
                    <a:lstStyle/>
                    <a:p>
                      <a:pPr algn="ctr">
                        <a:spcAft>
                          <a:spcPts val="0"/>
                        </a:spcAft>
                      </a:pPr>
                      <a:r>
                        <a:rPr lang="es-EC" sz="1000">
                          <a:effectLst/>
                        </a:rPr>
                        <a:t> </a:t>
                      </a:r>
                    </a:p>
                    <a:p>
                      <a:pPr algn="ctr">
                        <a:spcAft>
                          <a:spcPts val="0"/>
                        </a:spcAft>
                      </a:pPr>
                      <a:r>
                        <a:rPr lang="es-EC" sz="1000">
                          <a:effectLst/>
                        </a:rPr>
                        <a:t>3</a:t>
                      </a:r>
                      <a:endParaRPr lang="es-EC" sz="1000">
                        <a:effectLst/>
                        <a:latin typeface="Calibri"/>
                        <a:cs typeface="Times New Roman"/>
                      </a:endParaRPr>
                    </a:p>
                  </a:txBody>
                  <a:tcPr marL="42416" marR="42416" marT="0" marB="0"/>
                </a:tc>
                <a:tc>
                  <a:txBody>
                    <a:bodyPr/>
                    <a:lstStyle/>
                    <a:p>
                      <a:pPr algn="ctr">
                        <a:spcAft>
                          <a:spcPts val="0"/>
                        </a:spcAft>
                      </a:pPr>
                      <a:r>
                        <a:rPr lang="es-EC" sz="1000">
                          <a:effectLst/>
                        </a:rPr>
                        <a:t> </a:t>
                      </a:r>
                    </a:p>
                    <a:p>
                      <a:pPr algn="ctr">
                        <a:spcAft>
                          <a:spcPts val="0"/>
                        </a:spcAft>
                      </a:pPr>
                      <a:r>
                        <a:rPr lang="es-EC" sz="1000">
                          <a:effectLst/>
                        </a:rPr>
                        <a:t>5</a:t>
                      </a:r>
                      <a:endParaRPr lang="es-EC" sz="1000">
                        <a:effectLst/>
                        <a:latin typeface="Calibri"/>
                        <a:cs typeface="Times New Roman"/>
                      </a:endParaRPr>
                    </a:p>
                  </a:txBody>
                  <a:tcPr marL="42416" marR="42416" marT="0" marB="0"/>
                </a:tc>
                <a:tc>
                  <a:txBody>
                    <a:bodyPr/>
                    <a:lstStyle/>
                    <a:p>
                      <a:pPr algn="ctr">
                        <a:spcAft>
                          <a:spcPts val="0"/>
                        </a:spcAft>
                      </a:pPr>
                      <a:r>
                        <a:rPr lang="es-EC" sz="1000">
                          <a:effectLst/>
                        </a:rPr>
                        <a:t> </a:t>
                      </a:r>
                    </a:p>
                    <a:p>
                      <a:pPr algn="ctr">
                        <a:spcAft>
                          <a:spcPts val="0"/>
                        </a:spcAft>
                      </a:pPr>
                      <a:r>
                        <a:rPr lang="es-EC" sz="1000">
                          <a:effectLst/>
                        </a:rPr>
                        <a:t>0</a:t>
                      </a:r>
                      <a:endParaRPr lang="es-EC" sz="1000">
                        <a:effectLst/>
                        <a:latin typeface="Calibri"/>
                        <a:cs typeface="Times New Roman"/>
                      </a:endParaRPr>
                    </a:p>
                  </a:txBody>
                  <a:tcPr marL="42416" marR="42416" marT="0" marB="0"/>
                </a:tc>
                <a:tc>
                  <a:txBody>
                    <a:bodyPr/>
                    <a:lstStyle/>
                    <a:p>
                      <a:pPr>
                        <a:spcAft>
                          <a:spcPts val="0"/>
                        </a:spcAft>
                      </a:pPr>
                      <a:r>
                        <a:rPr lang="es-EC" sz="1000">
                          <a:effectLst/>
                        </a:rPr>
                        <a:t>Comunicación deficiente</a:t>
                      </a:r>
                      <a:endParaRPr lang="es-EC" sz="1000">
                        <a:effectLst/>
                        <a:latin typeface="Calibri"/>
                        <a:cs typeface="Times New Roman"/>
                      </a:endParaRPr>
                    </a:p>
                  </a:txBody>
                  <a:tcPr marL="42416" marR="42416" marT="0" marB="0"/>
                </a:tc>
              </a:tr>
              <a:tr h="342950">
                <a:tc>
                  <a:txBody>
                    <a:bodyPr/>
                    <a:lstStyle/>
                    <a:p>
                      <a:pPr>
                        <a:spcAft>
                          <a:spcPts val="0"/>
                        </a:spcAft>
                      </a:pPr>
                      <a:r>
                        <a:rPr lang="es-EC" sz="700">
                          <a:effectLst/>
                        </a:rPr>
                        <a:t> </a:t>
                      </a:r>
                      <a:endParaRPr lang="es-EC" sz="700">
                        <a:effectLst/>
                        <a:latin typeface="Calibri"/>
                        <a:cs typeface="Times New Roman"/>
                      </a:endParaRPr>
                    </a:p>
                  </a:txBody>
                  <a:tcPr marL="42416" marR="42416" marT="0" marB="0"/>
                </a:tc>
                <a:tc>
                  <a:txBody>
                    <a:bodyPr/>
                    <a:lstStyle/>
                    <a:p>
                      <a:pPr algn="just">
                        <a:spcAft>
                          <a:spcPts val="0"/>
                        </a:spcAft>
                      </a:pPr>
                      <a:r>
                        <a:rPr lang="es-EC" sz="1000">
                          <a:effectLst/>
                        </a:rPr>
                        <a:t>¿Existe un cronograma de cumplimiento de metas propuestas para el área?</a:t>
                      </a:r>
                      <a:endParaRPr lang="es-EC" sz="1000">
                        <a:effectLst/>
                        <a:latin typeface="Calibri"/>
                        <a:cs typeface="Times New Roman"/>
                      </a:endParaRPr>
                    </a:p>
                  </a:txBody>
                  <a:tcPr marL="42416" marR="42416" marT="0" marB="0"/>
                </a:tc>
                <a:tc>
                  <a:txBody>
                    <a:bodyPr/>
                    <a:lstStyle/>
                    <a:p>
                      <a:pPr algn="ctr">
                        <a:spcAft>
                          <a:spcPts val="0"/>
                        </a:spcAft>
                      </a:pPr>
                      <a:r>
                        <a:rPr lang="es-EC" sz="1000">
                          <a:effectLst/>
                        </a:rPr>
                        <a:t>0</a:t>
                      </a:r>
                      <a:endParaRPr lang="es-EC" sz="1000">
                        <a:effectLst/>
                        <a:latin typeface="Calibri"/>
                        <a:cs typeface="Times New Roman"/>
                      </a:endParaRPr>
                    </a:p>
                  </a:txBody>
                  <a:tcPr marL="42416" marR="42416" marT="0" marB="0"/>
                </a:tc>
                <a:tc>
                  <a:txBody>
                    <a:bodyPr/>
                    <a:lstStyle/>
                    <a:p>
                      <a:pPr algn="ctr">
                        <a:spcAft>
                          <a:spcPts val="0"/>
                        </a:spcAft>
                      </a:pPr>
                      <a:r>
                        <a:rPr lang="es-EC" sz="1000">
                          <a:effectLst/>
                        </a:rPr>
                        <a:t>8</a:t>
                      </a:r>
                      <a:endParaRPr lang="es-EC" sz="1000">
                        <a:effectLst/>
                        <a:latin typeface="Calibri"/>
                        <a:cs typeface="Times New Roman"/>
                      </a:endParaRPr>
                    </a:p>
                  </a:txBody>
                  <a:tcPr marL="42416" marR="42416" marT="0" marB="0"/>
                </a:tc>
                <a:tc>
                  <a:txBody>
                    <a:bodyPr/>
                    <a:lstStyle/>
                    <a:p>
                      <a:pPr algn="ctr">
                        <a:spcAft>
                          <a:spcPts val="0"/>
                        </a:spcAft>
                      </a:pPr>
                      <a:r>
                        <a:rPr lang="es-EC" sz="1000">
                          <a:effectLst/>
                        </a:rPr>
                        <a:t>0</a:t>
                      </a:r>
                      <a:endParaRPr lang="es-EC" sz="1000">
                        <a:effectLst/>
                        <a:latin typeface="Calibri"/>
                        <a:cs typeface="Times New Roman"/>
                      </a:endParaRPr>
                    </a:p>
                  </a:txBody>
                  <a:tcPr marL="42416" marR="42416" marT="0" marB="0"/>
                </a:tc>
                <a:tc>
                  <a:txBody>
                    <a:bodyPr/>
                    <a:lstStyle/>
                    <a:p>
                      <a:pPr>
                        <a:spcAft>
                          <a:spcPts val="0"/>
                        </a:spcAft>
                      </a:pPr>
                      <a:r>
                        <a:rPr lang="es-EC" sz="1000">
                          <a:effectLst/>
                        </a:rPr>
                        <a:t>No existe cronogramas</a:t>
                      </a:r>
                      <a:endParaRPr lang="es-EC" sz="1000">
                        <a:effectLst/>
                        <a:latin typeface="Calibri"/>
                        <a:cs typeface="Times New Roman"/>
                      </a:endParaRPr>
                    </a:p>
                  </a:txBody>
                  <a:tcPr marL="42416" marR="42416" marT="0" marB="0"/>
                </a:tc>
              </a:tr>
              <a:tr h="342950">
                <a:tc>
                  <a:txBody>
                    <a:bodyPr/>
                    <a:lstStyle/>
                    <a:p>
                      <a:pPr>
                        <a:spcAft>
                          <a:spcPts val="0"/>
                        </a:spcAft>
                      </a:pPr>
                      <a:r>
                        <a:rPr lang="es-EC" sz="700">
                          <a:effectLst/>
                        </a:rPr>
                        <a:t> </a:t>
                      </a:r>
                      <a:endParaRPr lang="es-EC" sz="700">
                        <a:effectLst/>
                        <a:latin typeface="Calibri"/>
                        <a:cs typeface="Times New Roman"/>
                      </a:endParaRPr>
                    </a:p>
                  </a:txBody>
                  <a:tcPr marL="42416" marR="42416" marT="0" marB="0"/>
                </a:tc>
                <a:tc>
                  <a:txBody>
                    <a:bodyPr/>
                    <a:lstStyle/>
                    <a:p>
                      <a:pPr algn="just">
                        <a:spcAft>
                          <a:spcPts val="0"/>
                        </a:spcAft>
                      </a:pPr>
                      <a:r>
                        <a:rPr lang="es-EC" sz="1000">
                          <a:effectLst/>
                        </a:rPr>
                        <a:t>¿Se han definido los recursos necesarios para alcanzar las metas establecidas?</a:t>
                      </a:r>
                      <a:endParaRPr lang="es-EC" sz="1000">
                        <a:effectLst/>
                        <a:latin typeface="Calibri"/>
                        <a:cs typeface="Times New Roman"/>
                      </a:endParaRPr>
                    </a:p>
                  </a:txBody>
                  <a:tcPr marL="42416" marR="42416" marT="0" marB="0"/>
                </a:tc>
                <a:tc>
                  <a:txBody>
                    <a:bodyPr/>
                    <a:lstStyle/>
                    <a:p>
                      <a:pPr algn="ctr">
                        <a:spcAft>
                          <a:spcPts val="0"/>
                        </a:spcAft>
                      </a:pPr>
                      <a:r>
                        <a:rPr lang="es-EC" sz="1000">
                          <a:effectLst/>
                        </a:rPr>
                        <a:t>0</a:t>
                      </a:r>
                      <a:endParaRPr lang="es-EC" sz="1000">
                        <a:effectLst/>
                        <a:latin typeface="Calibri"/>
                        <a:cs typeface="Times New Roman"/>
                      </a:endParaRPr>
                    </a:p>
                  </a:txBody>
                  <a:tcPr marL="42416" marR="42416" marT="0" marB="0"/>
                </a:tc>
                <a:tc>
                  <a:txBody>
                    <a:bodyPr/>
                    <a:lstStyle/>
                    <a:p>
                      <a:pPr algn="ctr">
                        <a:spcAft>
                          <a:spcPts val="0"/>
                        </a:spcAft>
                      </a:pPr>
                      <a:r>
                        <a:rPr lang="es-EC" sz="1000">
                          <a:effectLst/>
                        </a:rPr>
                        <a:t>8</a:t>
                      </a:r>
                    </a:p>
                    <a:p>
                      <a:pPr algn="ctr">
                        <a:spcAft>
                          <a:spcPts val="0"/>
                        </a:spcAft>
                      </a:pPr>
                      <a:r>
                        <a:rPr lang="es-EC" sz="1000">
                          <a:effectLst/>
                        </a:rPr>
                        <a:t> </a:t>
                      </a:r>
                      <a:endParaRPr lang="es-EC" sz="1000">
                        <a:effectLst/>
                        <a:latin typeface="Calibri"/>
                        <a:cs typeface="Times New Roman"/>
                      </a:endParaRPr>
                    </a:p>
                  </a:txBody>
                  <a:tcPr marL="42416" marR="42416" marT="0" marB="0"/>
                </a:tc>
                <a:tc>
                  <a:txBody>
                    <a:bodyPr/>
                    <a:lstStyle/>
                    <a:p>
                      <a:pPr algn="ctr">
                        <a:spcAft>
                          <a:spcPts val="0"/>
                        </a:spcAft>
                      </a:pPr>
                      <a:r>
                        <a:rPr lang="es-EC" sz="1000">
                          <a:effectLst/>
                        </a:rPr>
                        <a:t>0</a:t>
                      </a:r>
                      <a:endParaRPr lang="es-EC" sz="1000">
                        <a:effectLst/>
                        <a:latin typeface="Calibri"/>
                        <a:cs typeface="Times New Roman"/>
                      </a:endParaRPr>
                    </a:p>
                  </a:txBody>
                  <a:tcPr marL="42416" marR="42416" marT="0" marB="0"/>
                </a:tc>
                <a:tc>
                  <a:txBody>
                    <a:bodyPr/>
                    <a:lstStyle/>
                    <a:p>
                      <a:pPr>
                        <a:spcAft>
                          <a:spcPts val="0"/>
                        </a:spcAft>
                      </a:pPr>
                      <a:r>
                        <a:rPr lang="es-EC" sz="1000">
                          <a:effectLst/>
                        </a:rPr>
                        <a:t>No hay recurso monetario</a:t>
                      </a:r>
                      <a:endParaRPr lang="es-EC" sz="1000">
                        <a:effectLst/>
                        <a:latin typeface="Calibri"/>
                        <a:cs typeface="Times New Roman"/>
                      </a:endParaRPr>
                    </a:p>
                  </a:txBody>
                  <a:tcPr marL="42416" marR="42416" marT="0" marB="0"/>
                </a:tc>
              </a:tr>
              <a:tr h="127772">
                <a:tc gridSpan="6">
                  <a:txBody>
                    <a:bodyPr/>
                    <a:lstStyle/>
                    <a:p>
                      <a:pPr marL="342900" lvl="0" indent="-342900">
                        <a:lnSpc>
                          <a:spcPct val="115000"/>
                        </a:lnSpc>
                        <a:spcAft>
                          <a:spcPts val="0"/>
                        </a:spcAft>
                        <a:buFont typeface="+mj-lt"/>
                        <a:buAutoNum type="arabicPeriod"/>
                      </a:pPr>
                      <a:r>
                        <a:rPr lang="es-EC" sz="1000">
                          <a:effectLst/>
                        </a:rPr>
                        <a:t>Identificación de riesgos</a:t>
                      </a:r>
                      <a:endParaRPr lang="es-EC" sz="1000">
                        <a:effectLst/>
                        <a:latin typeface="Calibri"/>
                        <a:ea typeface="Calibri"/>
                        <a:cs typeface="Times New Roman"/>
                      </a:endParaRPr>
                    </a:p>
                  </a:txBody>
                  <a:tcPr marL="42416" marR="42416"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257482">
                <a:tc>
                  <a:txBody>
                    <a:bodyPr/>
                    <a:lstStyle/>
                    <a:p>
                      <a:pPr>
                        <a:spcAft>
                          <a:spcPts val="0"/>
                        </a:spcAft>
                      </a:pPr>
                      <a:r>
                        <a:rPr lang="es-EC" sz="700">
                          <a:effectLst/>
                        </a:rPr>
                        <a:t> </a:t>
                      </a:r>
                      <a:endParaRPr lang="es-EC" sz="700">
                        <a:effectLst/>
                        <a:latin typeface="Calibri"/>
                        <a:cs typeface="Times New Roman"/>
                      </a:endParaRPr>
                    </a:p>
                  </a:txBody>
                  <a:tcPr marL="42416" marR="42416" marT="0" marB="0"/>
                </a:tc>
                <a:tc>
                  <a:txBody>
                    <a:bodyPr/>
                    <a:lstStyle/>
                    <a:p>
                      <a:pPr algn="just">
                        <a:spcAft>
                          <a:spcPts val="0"/>
                        </a:spcAft>
                      </a:pPr>
                      <a:r>
                        <a:rPr lang="es-EC" sz="1000">
                          <a:effectLst/>
                        </a:rPr>
                        <a:t>Existen mecanismos adecuados para identificar riesgos externos, tales como:</a:t>
                      </a:r>
                    </a:p>
                    <a:p>
                      <a:pPr algn="just">
                        <a:spcAft>
                          <a:spcPts val="0"/>
                        </a:spcAft>
                      </a:pPr>
                      <a:r>
                        <a:rPr lang="es-EC" sz="1000">
                          <a:effectLst/>
                        </a:rPr>
                        <a:t>• Avances tecnológicos</a:t>
                      </a:r>
                    </a:p>
                    <a:p>
                      <a:pPr algn="just">
                        <a:spcAft>
                          <a:spcPts val="0"/>
                        </a:spcAft>
                      </a:pPr>
                      <a:r>
                        <a:rPr lang="es-EC" sz="1000">
                          <a:effectLst/>
                        </a:rPr>
                        <a:t>• Necesidades o requerimientos de</a:t>
                      </a:r>
                    </a:p>
                    <a:p>
                      <a:pPr algn="just">
                        <a:spcAft>
                          <a:spcPts val="0"/>
                        </a:spcAft>
                      </a:pPr>
                      <a:r>
                        <a:rPr lang="es-EC" sz="1000">
                          <a:effectLst/>
                        </a:rPr>
                        <a:t>Organismos externos</a:t>
                      </a:r>
                    </a:p>
                    <a:p>
                      <a:pPr algn="just">
                        <a:spcAft>
                          <a:spcPts val="0"/>
                        </a:spcAft>
                      </a:pPr>
                      <a:r>
                        <a:rPr lang="es-EC" sz="1000">
                          <a:effectLst/>
                        </a:rPr>
                        <a:t>• Modificaciones en la legislación o normativas</a:t>
                      </a:r>
                    </a:p>
                    <a:p>
                      <a:pPr algn="just">
                        <a:spcAft>
                          <a:spcPts val="0"/>
                        </a:spcAft>
                      </a:pPr>
                      <a:r>
                        <a:rPr lang="es-EC" sz="1000">
                          <a:effectLst/>
                        </a:rPr>
                        <a:t>• Cambios institucionales</a:t>
                      </a:r>
                    </a:p>
                    <a:p>
                      <a:pPr algn="just">
                        <a:spcAft>
                          <a:spcPts val="0"/>
                        </a:spcAft>
                      </a:pPr>
                      <a:r>
                        <a:rPr lang="es-EC" sz="1000">
                          <a:effectLst/>
                        </a:rPr>
                        <a:t>• Alteraciones en la relación con los mayores proveedores?</a:t>
                      </a:r>
                      <a:endParaRPr lang="es-EC" sz="1000">
                        <a:effectLst/>
                        <a:latin typeface="Calibri"/>
                        <a:cs typeface="Times New Roman"/>
                      </a:endParaRPr>
                    </a:p>
                  </a:txBody>
                  <a:tcPr marL="42416" marR="42416" marT="0" marB="0"/>
                </a:tc>
                <a:tc>
                  <a:txBody>
                    <a:bodyPr/>
                    <a:lstStyle/>
                    <a:p>
                      <a:pPr algn="ctr">
                        <a:spcAft>
                          <a:spcPts val="0"/>
                        </a:spcAft>
                      </a:pPr>
                      <a:r>
                        <a:rPr lang="es-EC" sz="1000">
                          <a:effectLst/>
                        </a:rPr>
                        <a:t>0</a:t>
                      </a:r>
                    </a:p>
                    <a:p>
                      <a:pPr algn="ctr">
                        <a:spcAft>
                          <a:spcPts val="0"/>
                        </a:spcAft>
                      </a:pPr>
                      <a:r>
                        <a:rPr lang="es-EC" sz="1000">
                          <a:effectLst/>
                        </a:rPr>
                        <a:t> </a:t>
                      </a:r>
                      <a:endParaRPr lang="es-EC" sz="1000">
                        <a:effectLst/>
                        <a:latin typeface="Calibri"/>
                        <a:cs typeface="Times New Roman"/>
                      </a:endParaRPr>
                    </a:p>
                  </a:txBody>
                  <a:tcPr marL="42416" marR="42416" marT="0" marB="0"/>
                </a:tc>
                <a:tc>
                  <a:txBody>
                    <a:bodyPr/>
                    <a:lstStyle/>
                    <a:p>
                      <a:pPr algn="ctr">
                        <a:spcAft>
                          <a:spcPts val="0"/>
                        </a:spcAft>
                      </a:pPr>
                      <a:r>
                        <a:rPr lang="es-EC" sz="1000">
                          <a:effectLst/>
                        </a:rPr>
                        <a:t>6</a:t>
                      </a:r>
                    </a:p>
                    <a:p>
                      <a:pPr algn="ctr">
                        <a:spcAft>
                          <a:spcPts val="0"/>
                        </a:spcAft>
                      </a:pPr>
                      <a:r>
                        <a:rPr lang="es-EC" sz="1000">
                          <a:effectLst/>
                        </a:rPr>
                        <a:t> </a:t>
                      </a:r>
                      <a:endParaRPr lang="es-EC" sz="1000">
                        <a:effectLst/>
                        <a:latin typeface="Calibri"/>
                        <a:cs typeface="Times New Roman"/>
                      </a:endParaRPr>
                    </a:p>
                  </a:txBody>
                  <a:tcPr marL="42416" marR="42416" marT="0" marB="0"/>
                </a:tc>
                <a:tc>
                  <a:txBody>
                    <a:bodyPr/>
                    <a:lstStyle/>
                    <a:p>
                      <a:pPr algn="ctr">
                        <a:spcAft>
                          <a:spcPts val="0"/>
                        </a:spcAft>
                      </a:pPr>
                      <a:r>
                        <a:rPr lang="es-EC" sz="1000">
                          <a:effectLst/>
                        </a:rPr>
                        <a:t>2</a:t>
                      </a:r>
                    </a:p>
                    <a:p>
                      <a:pPr algn="ctr">
                        <a:spcAft>
                          <a:spcPts val="0"/>
                        </a:spcAft>
                      </a:pPr>
                      <a:r>
                        <a:rPr lang="es-EC" sz="1000">
                          <a:effectLst/>
                        </a:rPr>
                        <a:t> </a:t>
                      </a:r>
                      <a:endParaRPr lang="es-EC" sz="1000">
                        <a:effectLst/>
                        <a:latin typeface="Calibri"/>
                        <a:cs typeface="Times New Roman"/>
                      </a:endParaRPr>
                    </a:p>
                  </a:txBody>
                  <a:tcPr marL="42416" marR="42416" marT="0" marB="0"/>
                </a:tc>
                <a:tc>
                  <a:txBody>
                    <a:bodyPr/>
                    <a:lstStyle/>
                    <a:p>
                      <a:pPr>
                        <a:spcAft>
                          <a:spcPts val="0"/>
                        </a:spcAft>
                      </a:pPr>
                      <a:r>
                        <a:rPr lang="es-EC" sz="1000">
                          <a:effectLst/>
                        </a:rPr>
                        <a:t>No hay conocimiento al respecto.</a:t>
                      </a:r>
                      <a:endParaRPr lang="es-EC" sz="1000">
                        <a:effectLst/>
                        <a:latin typeface="Calibri"/>
                        <a:cs typeface="Times New Roman"/>
                      </a:endParaRPr>
                    </a:p>
                  </a:txBody>
                  <a:tcPr marL="42416" marR="42416" marT="0" marB="0"/>
                </a:tc>
              </a:tr>
              <a:tr h="127772">
                <a:tc gridSpan="6">
                  <a:txBody>
                    <a:bodyPr/>
                    <a:lstStyle/>
                    <a:p>
                      <a:pPr marL="342900" lvl="0" indent="-342900">
                        <a:lnSpc>
                          <a:spcPct val="115000"/>
                        </a:lnSpc>
                        <a:spcAft>
                          <a:spcPts val="0"/>
                        </a:spcAft>
                        <a:buFont typeface="+mj-lt"/>
                        <a:buAutoNum type="arabicPeriod"/>
                      </a:pPr>
                      <a:r>
                        <a:rPr lang="es-EC" sz="1000" dirty="0">
                          <a:effectLst/>
                        </a:rPr>
                        <a:t>Análisis de Riesgos identificados</a:t>
                      </a:r>
                      <a:endParaRPr lang="es-EC" sz="1000" dirty="0">
                        <a:effectLst/>
                        <a:latin typeface="Calibri"/>
                        <a:ea typeface="Calibri"/>
                        <a:cs typeface="Times New Roman"/>
                      </a:endParaRPr>
                    </a:p>
                  </a:txBody>
                  <a:tcPr marL="42416" marR="42416"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
        <p:nvSpPr>
          <p:cNvPr id="3" name="Marcador de fecha 2"/>
          <p:cNvSpPr>
            <a:spLocks noGrp="1"/>
          </p:cNvSpPr>
          <p:nvPr>
            <p:ph type="dt" sz="half" idx="10"/>
          </p:nvPr>
        </p:nvSpPr>
        <p:spPr/>
        <p:txBody>
          <a:bodyPr/>
          <a:lstStyle/>
          <a:p>
            <a:r>
              <a:rPr lang="es-EC" smtClean="0"/>
              <a:t>12/05/2014</a:t>
            </a:r>
            <a:endParaRPr lang="es-EC"/>
          </a:p>
        </p:txBody>
      </p:sp>
      <p:sp>
        <p:nvSpPr>
          <p:cNvPr id="4" name="Marcador de número de diapositiva 3"/>
          <p:cNvSpPr>
            <a:spLocks noGrp="1"/>
          </p:cNvSpPr>
          <p:nvPr>
            <p:ph type="sldNum" sz="quarter" idx="12"/>
          </p:nvPr>
        </p:nvSpPr>
        <p:spPr/>
        <p:txBody>
          <a:bodyPr/>
          <a:lstStyle/>
          <a:p>
            <a:fld id="{68AFE887-2E8B-4CA8-BFF4-F9BD3B64E73B}" type="slidenum">
              <a:rPr lang="es-EC" smtClean="0"/>
              <a:t>41</a:t>
            </a:fld>
            <a:endParaRPr lang="es-EC"/>
          </a:p>
        </p:txBody>
      </p:sp>
    </p:spTree>
    <p:extLst>
      <p:ext uri="{BB962C8B-B14F-4D97-AF65-F5344CB8AC3E}">
        <p14:creationId xmlns:p14="http://schemas.microsoft.com/office/powerpoint/2010/main" val="178543387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200" dirty="0"/>
              <a:t>Actividades  de control para evitar los riesgos</a:t>
            </a:r>
          </a:p>
        </p:txBody>
      </p:sp>
      <p:graphicFrame>
        <p:nvGraphicFramePr>
          <p:cNvPr id="4" name="3 Tabla"/>
          <p:cNvGraphicFramePr>
            <a:graphicFrameLocks noGrp="1"/>
          </p:cNvGraphicFramePr>
          <p:nvPr>
            <p:extLst>
              <p:ext uri="{D42A27DB-BD31-4B8C-83A1-F6EECF244321}">
                <p14:modId xmlns:p14="http://schemas.microsoft.com/office/powerpoint/2010/main" val="652993135"/>
              </p:ext>
            </p:extLst>
          </p:nvPr>
        </p:nvGraphicFramePr>
        <p:xfrm>
          <a:off x="1403648" y="3212976"/>
          <a:ext cx="5667374" cy="2732532"/>
        </p:xfrm>
        <a:graphic>
          <a:graphicData uri="http://schemas.openxmlformats.org/drawingml/2006/table">
            <a:tbl>
              <a:tblPr firstRow="1" firstCol="1" bandRow="1" bandCol="1">
                <a:tableStyleId>{5C22544A-7EE6-4342-B048-85BDC9FD1C3A}</a:tableStyleId>
              </a:tblPr>
              <a:tblGrid>
                <a:gridCol w="360478"/>
                <a:gridCol w="2450362"/>
                <a:gridCol w="361747"/>
                <a:gridCol w="361747"/>
                <a:gridCol w="809806"/>
                <a:gridCol w="1323234"/>
              </a:tblGrid>
              <a:tr h="0">
                <a:tc gridSpan="6">
                  <a:txBody>
                    <a:bodyPr/>
                    <a:lstStyle/>
                    <a:p>
                      <a:pPr algn="ctr">
                        <a:spcAft>
                          <a:spcPts val="0"/>
                        </a:spcAft>
                      </a:pPr>
                      <a:r>
                        <a:rPr lang="es-EC" sz="1100">
                          <a:effectLst/>
                        </a:rPr>
                        <a:t>ACTIVIDADES DE CONTROL</a:t>
                      </a:r>
                      <a:endParaRPr lang="es-EC" sz="1100">
                        <a:effectLst/>
                        <a:latin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gridSpan="6">
                  <a:txBody>
                    <a:bodyPr/>
                    <a:lstStyle/>
                    <a:p>
                      <a:pPr algn="just">
                        <a:spcAft>
                          <a:spcPts val="0"/>
                        </a:spcAft>
                      </a:pPr>
                      <a:r>
                        <a:rPr lang="es-EC" sz="1100">
                          <a:effectLst/>
                        </a:rPr>
                        <a:t>Objetivo: Verificar los procedimientos, técnicas, prácticas y mecanismos que permiten a la dirección superior y nivel medio jerárquico de la estructura, mitigar los riesgos identificados</a:t>
                      </a:r>
                      <a:endParaRPr lang="es-EC" sz="1100">
                        <a:effectLst/>
                        <a:latin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gridSpan="6">
                  <a:txBody>
                    <a:bodyPr/>
                    <a:lstStyle/>
                    <a:p>
                      <a:pPr marL="342900" lvl="0" indent="-342900" algn="just">
                        <a:lnSpc>
                          <a:spcPct val="115000"/>
                        </a:lnSpc>
                        <a:spcAft>
                          <a:spcPts val="0"/>
                        </a:spcAft>
                        <a:buFont typeface="+mj-lt"/>
                        <a:buAutoNum type="arabicPeriod"/>
                      </a:pPr>
                      <a:r>
                        <a:rPr lang="es-EC" sz="1100">
                          <a:effectLst/>
                        </a:rPr>
                        <a:t>Políticas y procedimientos de autorización y aprobación</a:t>
                      </a:r>
                      <a:endParaRPr lang="es-EC" sz="1100">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a:txBody>
                    <a:bodyPr/>
                    <a:lstStyle/>
                    <a:p>
                      <a:pPr algn="ctr">
                        <a:spcAft>
                          <a:spcPts val="0"/>
                        </a:spcAft>
                      </a:pPr>
                      <a:r>
                        <a:rPr lang="es-EC" sz="1100">
                          <a:effectLst/>
                        </a:rPr>
                        <a:t>N°</a:t>
                      </a:r>
                      <a:endParaRPr lang="es-EC" sz="1100">
                        <a:effectLst/>
                        <a:latin typeface="Calibri"/>
                        <a:cs typeface="Times New Roman"/>
                      </a:endParaRPr>
                    </a:p>
                  </a:txBody>
                  <a:tcPr marL="68580" marR="68580" marT="0" marB="0"/>
                </a:tc>
                <a:tc>
                  <a:txBody>
                    <a:bodyPr/>
                    <a:lstStyle/>
                    <a:p>
                      <a:pPr algn="ctr">
                        <a:spcAft>
                          <a:spcPts val="0"/>
                        </a:spcAft>
                      </a:pPr>
                      <a:r>
                        <a:rPr lang="es-EC" sz="1100">
                          <a:effectLst/>
                        </a:rPr>
                        <a:t>Pregunta</a:t>
                      </a:r>
                      <a:endParaRPr lang="es-EC" sz="1100">
                        <a:effectLst/>
                        <a:latin typeface="Calibri"/>
                        <a:cs typeface="Times New Roman"/>
                      </a:endParaRPr>
                    </a:p>
                  </a:txBody>
                  <a:tcPr marL="68580" marR="68580" marT="0" marB="0"/>
                </a:tc>
                <a:tc>
                  <a:txBody>
                    <a:bodyPr/>
                    <a:lstStyle/>
                    <a:p>
                      <a:pPr algn="ctr">
                        <a:spcAft>
                          <a:spcPts val="0"/>
                        </a:spcAft>
                      </a:pPr>
                      <a:r>
                        <a:rPr lang="es-EC" sz="1100">
                          <a:effectLst/>
                        </a:rPr>
                        <a:t>SI</a:t>
                      </a:r>
                      <a:endParaRPr lang="es-EC" sz="1100">
                        <a:effectLst/>
                        <a:latin typeface="Calibri"/>
                        <a:cs typeface="Times New Roman"/>
                      </a:endParaRPr>
                    </a:p>
                  </a:txBody>
                  <a:tcPr marL="68580" marR="68580" marT="0" marB="0"/>
                </a:tc>
                <a:tc>
                  <a:txBody>
                    <a:bodyPr/>
                    <a:lstStyle/>
                    <a:p>
                      <a:pPr algn="ctr">
                        <a:spcAft>
                          <a:spcPts val="0"/>
                        </a:spcAft>
                      </a:pPr>
                      <a:r>
                        <a:rPr lang="es-EC" sz="1100">
                          <a:effectLst/>
                        </a:rPr>
                        <a:t>NO</a:t>
                      </a:r>
                      <a:endParaRPr lang="es-EC" sz="1100">
                        <a:effectLst/>
                        <a:latin typeface="Calibri"/>
                        <a:cs typeface="Times New Roman"/>
                      </a:endParaRPr>
                    </a:p>
                  </a:txBody>
                  <a:tcPr marL="68580" marR="68580" marT="0" marB="0"/>
                </a:tc>
                <a:tc>
                  <a:txBody>
                    <a:bodyPr/>
                    <a:lstStyle/>
                    <a:p>
                      <a:pPr algn="ctr">
                        <a:spcAft>
                          <a:spcPts val="0"/>
                        </a:spcAft>
                      </a:pPr>
                      <a:r>
                        <a:rPr lang="es-EC" sz="1100">
                          <a:effectLst/>
                        </a:rPr>
                        <a:t>NA</a:t>
                      </a:r>
                      <a:endParaRPr lang="es-EC" sz="1100">
                        <a:effectLst/>
                        <a:latin typeface="Calibri"/>
                        <a:cs typeface="Times New Roman"/>
                      </a:endParaRPr>
                    </a:p>
                  </a:txBody>
                  <a:tcPr marL="68580" marR="68580" marT="0" marB="0"/>
                </a:tc>
                <a:tc>
                  <a:txBody>
                    <a:bodyPr/>
                    <a:lstStyle/>
                    <a:p>
                      <a:pPr algn="ctr">
                        <a:spcAft>
                          <a:spcPts val="0"/>
                        </a:spcAft>
                      </a:pPr>
                      <a:r>
                        <a:rPr lang="es-EC" sz="1100">
                          <a:effectLst/>
                        </a:rPr>
                        <a:t>OBSERVACIÓN</a:t>
                      </a:r>
                      <a:endParaRPr lang="es-EC" sz="1100">
                        <a:effectLst/>
                        <a:latin typeface="Calibri"/>
                        <a:cs typeface="Times New Roman"/>
                      </a:endParaRPr>
                    </a:p>
                  </a:txBody>
                  <a:tcPr marL="68580" marR="68580" marT="0" marB="0"/>
                </a:tc>
              </a:tr>
              <a:tr h="0">
                <a:tc>
                  <a:txBody>
                    <a:bodyPr/>
                    <a:lstStyle/>
                    <a:p>
                      <a:pPr>
                        <a:spcAft>
                          <a:spcPts val="0"/>
                        </a:spcAft>
                      </a:pPr>
                      <a:r>
                        <a:rPr lang="es-EC" sz="1100">
                          <a:effectLst/>
                        </a:rPr>
                        <a:t> </a:t>
                      </a:r>
                      <a:endParaRPr lang="es-EC" sz="1100">
                        <a:effectLst/>
                        <a:latin typeface="Calibri"/>
                        <a:cs typeface="Times New Roman"/>
                      </a:endParaRPr>
                    </a:p>
                  </a:txBody>
                  <a:tcPr marL="68580" marR="68580" marT="0" marB="0"/>
                </a:tc>
                <a:tc>
                  <a:txBody>
                    <a:bodyPr/>
                    <a:lstStyle/>
                    <a:p>
                      <a:pPr algn="just">
                        <a:spcAft>
                          <a:spcPts val="0"/>
                        </a:spcAft>
                      </a:pPr>
                      <a:r>
                        <a:rPr lang="es-EC" sz="1100">
                          <a:effectLst/>
                        </a:rPr>
                        <a:t>¿Se han definido procedimientos de control para cada uno de los riesgos?</a:t>
                      </a:r>
                      <a:endParaRPr lang="es-EC" sz="1100">
                        <a:effectLst/>
                        <a:latin typeface="Calibri"/>
                        <a:cs typeface="Times New Roman"/>
                      </a:endParaRPr>
                    </a:p>
                  </a:txBody>
                  <a:tcPr marL="68580" marR="68580" marT="0" marB="0"/>
                </a:tc>
                <a:tc>
                  <a:txBody>
                    <a:bodyPr/>
                    <a:lstStyle/>
                    <a:p>
                      <a:pPr algn="ctr">
                        <a:spcAft>
                          <a:spcPts val="0"/>
                        </a:spcAft>
                      </a:pPr>
                      <a:r>
                        <a:rPr lang="es-EC" sz="1100">
                          <a:effectLst/>
                        </a:rPr>
                        <a:t>0</a:t>
                      </a:r>
                      <a:endParaRPr lang="es-EC" sz="1100">
                        <a:effectLst/>
                        <a:latin typeface="Calibri"/>
                        <a:cs typeface="Times New Roman"/>
                      </a:endParaRPr>
                    </a:p>
                  </a:txBody>
                  <a:tcPr marL="68580" marR="68580" marT="0" marB="0"/>
                </a:tc>
                <a:tc>
                  <a:txBody>
                    <a:bodyPr/>
                    <a:lstStyle/>
                    <a:p>
                      <a:pPr algn="ctr">
                        <a:spcAft>
                          <a:spcPts val="0"/>
                        </a:spcAft>
                      </a:pPr>
                      <a:r>
                        <a:rPr lang="es-EC" sz="1100">
                          <a:effectLst/>
                        </a:rPr>
                        <a:t>7</a:t>
                      </a:r>
                    </a:p>
                    <a:p>
                      <a:pPr algn="ctr">
                        <a:spcAft>
                          <a:spcPts val="0"/>
                        </a:spcAft>
                      </a:pPr>
                      <a:r>
                        <a:rPr lang="es-EC" sz="1100">
                          <a:effectLst/>
                        </a:rPr>
                        <a:t> </a:t>
                      </a:r>
                      <a:endParaRPr lang="es-EC" sz="1100">
                        <a:effectLst/>
                        <a:latin typeface="Calibri"/>
                        <a:cs typeface="Times New Roman"/>
                      </a:endParaRPr>
                    </a:p>
                  </a:txBody>
                  <a:tcPr marL="68580" marR="68580" marT="0" marB="0"/>
                </a:tc>
                <a:tc>
                  <a:txBody>
                    <a:bodyPr/>
                    <a:lstStyle/>
                    <a:p>
                      <a:pPr algn="ctr">
                        <a:spcAft>
                          <a:spcPts val="0"/>
                        </a:spcAft>
                      </a:pPr>
                      <a:r>
                        <a:rPr lang="es-EC" sz="1100">
                          <a:effectLst/>
                        </a:rPr>
                        <a:t>1</a:t>
                      </a:r>
                    </a:p>
                    <a:p>
                      <a:pPr algn="ctr">
                        <a:spcAft>
                          <a:spcPts val="0"/>
                        </a:spcAft>
                      </a:pPr>
                      <a:r>
                        <a:rPr lang="es-EC" sz="1100">
                          <a:effectLst/>
                        </a:rPr>
                        <a:t> </a:t>
                      </a:r>
                      <a:endParaRPr lang="es-EC" sz="1100">
                        <a:effectLst/>
                        <a:latin typeface="Calibri"/>
                        <a:cs typeface="Times New Roman"/>
                      </a:endParaRPr>
                    </a:p>
                  </a:txBody>
                  <a:tcPr marL="68580" marR="68580" marT="0" marB="0"/>
                </a:tc>
                <a:tc>
                  <a:txBody>
                    <a:bodyPr/>
                    <a:lstStyle/>
                    <a:p>
                      <a:pPr>
                        <a:spcAft>
                          <a:spcPts val="0"/>
                        </a:spcAft>
                      </a:pPr>
                      <a:r>
                        <a:rPr lang="es-EC" sz="1100">
                          <a:effectLst/>
                        </a:rPr>
                        <a:t>Es empírico, no hay nada formal</a:t>
                      </a:r>
                      <a:endParaRPr lang="es-EC" sz="1100">
                        <a:effectLst/>
                        <a:latin typeface="Calibri"/>
                        <a:cs typeface="Times New Roman"/>
                      </a:endParaRPr>
                    </a:p>
                  </a:txBody>
                  <a:tcPr marL="68580" marR="68580" marT="0" marB="0"/>
                </a:tc>
              </a:tr>
              <a:tr h="0">
                <a:tc>
                  <a:txBody>
                    <a:bodyPr/>
                    <a:lstStyle/>
                    <a:p>
                      <a:pPr>
                        <a:spcAft>
                          <a:spcPts val="0"/>
                        </a:spcAft>
                      </a:pPr>
                      <a:r>
                        <a:rPr lang="es-EC" sz="1100">
                          <a:effectLst/>
                        </a:rPr>
                        <a:t> </a:t>
                      </a:r>
                      <a:endParaRPr lang="es-EC" sz="1100">
                        <a:effectLst/>
                        <a:latin typeface="Calibri"/>
                        <a:cs typeface="Times New Roman"/>
                      </a:endParaRPr>
                    </a:p>
                  </a:txBody>
                  <a:tcPr marL="68580" marR="68580" marT="0" marB="0"/>
                </a:tc>
                <a:tc>
                  <a:txBody>
                    <a:bodyPr/>
                    <a:lstStyle/>
                    <a:p>
                      <a:pPr algn="just">
                        <a:spcAft>
                          <a:spcPts val="0"/>
                        </a:spcAft>
                      </a:pPr>
                      <a:r>
                        <a:rPr lang="es-EC" sz="1100">
                          <a:effectLst/>
                        </a:rPr>
                        <a:t>¿Los procedimientos de control son aplicados apropiadamente?</a:t>
                      </a:r>
                      <a:endParaRPr lang="es-EC" sz="1100">
                        <a:effectLst/>
                        <a:latin typeface="Calibri"/>
                        <a:cs typeface="Times New Roman"/>
                      </a:endParaRPr>
                    </a:p>
                  </a:txBody>
                  <a:tcPr marL="68580" marR="68580" marT="0" marB="0"/>
                </a:tc>
                <a:tc>
                  <a:txBody>
                    <a:bodyPr/>
                    <a:lstStyle/>
                    <a:p>
                      <a:pPr algn="ctr">
                        <a:spcAft>
                          <a:spcPts val="0"/>
                        </a:spcAft>
                      </a:pPr>
                      <a:r>
                        <a:rPr lang="es-EC" sz="1100">
                          <a:effectLst/>
                        </a:rPr>
                        <a:t>0</a:t>
                      </a:r>
                      <a:endParaRPr lang="es-EC" sz="1100">
                        <a:effectLst/>
                        <a:latin typeface="Calibri"/>
                        <a:cs typeface="Times New Roman"/>
                      </a:endParaRPr>
                    </a:p>
                  </a:txBody>
                  <a:tcPr marL="68580" marR="68580" marT="0" marB="0"/>
                </a:tc>
                <a:tc>
                  <a:txBody>
                    <a:bodyPr/>
                    <a:lstStyle/>
                    <a:p>
                      <a:pPr algn="ctr">
                        <a:spcAft>
                          <a:spcPts val="0"/>
                        </a:spcAft>
                      </a:pPr>
                      <a:r>
                        <a:rPr lang="es-EC" sz="1100">
                          <a:effectLst/>
                        </a:rPr>
                        <a:t>7</a:t>
                      </a:r>
                      <a:endParaRPr lang="es-EC" sz="1100">
                        <a:effectLst/>
                        <a:latin typeface="Calibri"/>
                        <a:cs typeface="Times New Roman"/>
                      </a:endParaRPr>
                    </a:p>
                  </a:txBody>
                  <a:tcPr marL="68580" marR="68580" marT="0" marB="0"/>
                </a:tc>
                <a:tc>
                  <a:txBody>
                    <a:bodyPr/>
                    <a:lstStyle/>
                    <a:p>
                      <a:pPr algn="ctr">
                        <a:spcAft>
                          <a:spcPts val="0"/>
                        </a:spcAft>
                      </a:pPr>
                      <a:r>
                        <a:rPr lang="es-EC" sz="1100">
                          <a:effectLst/>
                        </a:rPr>
                        <a:t>1</a:t>
                      </a:r>
                      <a:endParaRPr lang="es-EC" sz="1100">
                        <a:effectLst/>
                        <a:latin typeface="Calibri"/>
                        <a:cs typeface="Times New Roman"/>
                      </a:endParaRPr>
                    </a:p>
                  </a:txBody>
                  <a:tcPr marL="68580" marR="68580" marT="0" marB="0"/>
                </a:tc>
                <a:tc>
                  <a:txBody>
                    <a:bodyPr/>
                    <a:lstStyle/>
                    <a:p>
                      <a:pPr>
                        <a:spcAft>
                          <a:spcPts val="0"/>
                        </a:spcAft>
                      </a:pPr>
                      <a:r>
                        <a:rPr lang="es-EC" sz="1100">
                          <a:effectLst/>
                        </a:rPr>
                        <a:t> </a:t>
                      </a:r>
                      <a:endParaRPr lang="es-EC" sz="1100">
                        <a:effectLst/>
                        <a:latin typeface="Calibri"/>
                        <a:cs typeface="Times New Roman"/>
                      </a:endParaRPr>
                    </a:p>
                  </a:txBody>
                  <a:tcPr marL="68580" marR="68580" marT="0" marB="0"/>
                </a:tc>
              </a:tr>
              <a:tr h="0">
                <a:tc>
                  <a:txBody>
                    <a:bodyPr/>
                    <a:lstStyle/>
                    <a:p>
                      <a:pPr>
                        <a:spcAft>
                          <a:spcPts val="0"/>
                        </a:spcAft>
                      </a:pPr>
                      <a:r>
                        <a:rPr lang="es-EC" sz="1100">
                          <a:effectLst/>
                        </a:rPr>
                        <a:t> </a:t>
                      </a:r>
                      <a:endParaRPr lang="es-EC" sz="1100">
                        <a:effectLst/>
                        <a:latin typeface="Calibri"/>
                        <a:cs typeface="Times New Roman"/>
                      </a:endParaRPr>
                    </a:p>
                  </a:txBody>
                  <a:tcPr marL="68580" marR="68580" marT="0" marB="0"/>
                </a:tc>
                <a:tc>
                  <a:txBody>
                    <a:bodyPr/>
                    <a:lstStyle/>
                    <a:p>
                      <a:pPr algn="just">
                        <a:spcAft>
                          <a:spcPts val="0"/>
                        </a:spcAft>
                      </a:pPr>
                      <a:r>
                        <a:rPr lang="es-EC" sz="1100">
                          <a:effectLst/>
                        </a:rPr>
                        <a:t>¿Se preparan informes que sean necesarios para mejor control como área de producción?</a:t>
                      </a:r>
                      <a:endParaRPr lang="es-EC" sz="1100">
                        <a:effectLst/>
                        <a:latin typeface="Calibri"/>
                        <a:cs typeface="Times New Roman"/>
                      </a:endParaRPr>
                    </a:p>
                  </a:txBody>
                  <a:tcPr marL="68580" marR="68580" marT="0" marB="0"/>
                </a:tc>
                <a:tc>
                  <a:txBody>
                    <a:bodyPr/>
                    <a:lstStyle/>
                    <a:p>
                      <a:pPr algn="ctr">
                        <a:spcAft>
                          <a:spcPts val="0"/>
                        </a:spcAft>
                      </a:pPr>
                      <a:r>
                        <a:rPr lang="es-EC" sz="1100">
                          <a:effectLst/>
                        </a:rPr>
                        <a:t>0</a:t>
                      </a:r>
                      <a:endParaRPr lang="es-EC" sz="1100">
                        <a:effectLst/>
                        <a:latin typeface="Calibri"/>
                        <a:cs typeface="Times New Roman"/>
                      </a:endParaRPr>
                    </a:p>
                  </a:txBody>
                  <a:tcPr marL="68580" marR="68580" marT="0" marB="0"/>
                </a:tc>
                <a:tc>
                  <a:txBody>
                    <a:bodyPr/>
                    <a:lstStyle/>
                    <a:p>
                      <a:pPr algn="ctr">
                        <a:spcAft>
                          <a:spcPts val="0"/>
                        </a:spcAft>
                      </a:pPr>
                      <a:r>
                        <a:rPr lang="es-EC" sz="1100">
                          <a:effectLst/>
                        </a:rPr>
                        <a:t>6</a:t>
                      </a:r>
                      <a:endParaRPr lang="es-EC" sz="1100">
                        <a:effectLst/>
                        <a:latin typeface="Calibri"/>
                        <a:cs typeface="Times New Roman"/>
                      </a:endParaRPr>
                    </a:p>
                  </a:txBody>
                  <a:tcPr marL="68580" marR="68580" marT="0" marB="0"/>
                </a:tc>
                <a:tc>
                  <a:txBody>
                    <a:bodyPr/>
                    <a:lstStyle/>
                    <a:p>
                      <a:pPr algn="ctr">
                        <a:spcAft>
                          <a:spcPts val="0"/>
                        </a:spcAft>
                      </a:pPr>
                      <a:r>
                        <a:rPr lang="es-EC" sz="1100">
                          <a:effectLst/>
                        </a:rPr>
                        <a:t>2</a:t>
                      </a:r>
                      <a:endParaRPr lang="es-EC" sz="1100">
                        <a:effectLst/>
                        <a:latin typeface="Calibri"/>
                        <a:cs typeface="Times New Roman"/>
                      </a:endParaRPr>
                    </a:p>
                  </a:txBody>
                  <a:tcPr marL="68580" marR="68580" marT="0" marB="0"/>
                </a:tc>
                <a:tc>
                  <a:txBody>
                    <a:bodyPr/>
                    <a:lstStyle/>
                    <a:p>
                      <a:pPr>
                        <a:spcAft>
                          <a:spcPts val="0"/>
                        </a:spcAft>
                      </a:pPr>
                      <a:r>
                        <a:rPr lang="es-EC" sz="1100">
                          <a:effectLst/>
                        </a:rPr>
                        <a:t>No existe documentación alguna</a:t>
                      </a:r>
                      <a:endParaRPr lang="es-EC" sz="1100">
                        <a:effectLst/>
                        <a:latin typeface="Calibri"/>
                        <a:cs typeface="Times New Roman"/>
                      </a:endParaRPr>
                    </a:p>
                  </a:txBody>
                  <a:tcPr marL="68580" marR="68580" marT="0" marB="0"/>
                </a:tc>
              </a:tr>
              <a:tr h="0">
                <a:tc gridSpan="6">
                  <a:txBody>
                    <a:bodyPr/>
                    <a:lstStyle/>
                    <a:p>
                      <a:pPr marL="342900" lvl="0" indent="-342900">
                        <a:lnSpc>
                          <a:spcPct val="115000"/>
                        </a:lnSpc>
                        <a:spcAft>
                          <a:spcPts val="0"/>
                        </a:spcAft>
                        <a:buFont typeface="+mj-lt"/>
                        <a:buAutoNum type="arabicPeriod"/>
                      </a:pPr>
                      <a:r>
                        <a:rPr lang="es-EC" sz="1100">
                          <a:effectLst/>
                        </a:rPr>
                        <a:t>Políticas y procedimientos sobre diseño y uso de documentos y registros</a:t>
                      </a:r>
                      <a:endParaRPr lang="es-EC" sz="1100">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a:txBody>
                    <a:bodyPr/>
                    <a:lstStyle/>
                    <a:p>
                      <a:pPr>
                        <a:spcAft>
                          <a:spcPts val="0"/>
                        </a:spcAft>
                      </a:pPr>
                      <a:r>
                        <a:rPr lang="es-EC" sz="1100">
                          <a:effectLst/>
                        </a:rPr>
                        <a:t> </a:t>
                      </a:r>
                      <a:endParaRPr lang="es-EC" sz="1100">
                        <a:effectLst/>
                        <a:latin typeface="Calibri"/>
                        <a:cs typeface="Times New Roman"/>
                      </a:endParaRPr>
                    </a:p>
                  </a:txBody>
                  <a:tcPr marL="68580" marR="68580" marT="0" marB="0"/>
                </a:tc>
                <a:tc>
                  <a:txBody>
                    <a:bodyPr/>
                    <a:lstStyle/>
                    <a:p>
                      <a:pPr algn="just">
                        <a:spcAft>
                          <a:spcPts val="0"/>
                        </a:spcAft>
                      </a:pPr>
                      <a:r>
                        <a:rPr lang="es-EC" sz="1100">
                          <a:effectLst/>
                        </a:rPr>
                        <a:t>La autorización, aprobación, procesamiento y registro de datos están asignadas a diferentes personas?</a:t>
                      </a:r>
                      <a:endParaRPr lang="es-EC" sz="1100">
                        <a:effectLst/>
                        <a:latin typeface="Calibri"/>
                        <a:cs typeface="Times New Roman"/>
                      </a:endParaRPr>
                    </a:p>
                  </a:txBody>
                  <a:tcPr marL="68580" marR="68580" marT="0" marB="0"/>
                </a:tc>
                <a:tc>
                  <a:txBody>
                    <a:bodyPr/>
                    <a:lstStyle/>
                    <a:p>
                      <a:pPr algn="ctr">
                        <a:spcAft>
                          <a:spcPts val="0"/>
                        </a:spcAft>
                      </a:pPr>
                      <a:r>
                        <a:rPr lang="es-EC" sz="1100">
                          <a:effectLst/>
                        </a:rPr>
                        <a:t> </a:t>
                      </a:r>
                    </a:p>
                    <a:p>
                      <a:pPr algn="ctr">
                        <a:spcAft>
                          <a:spcPts val="0"/>
                        </a:spcAft>
                      </a:pPr>
                      <a:r>
                        <a:rPr lang="es-EC" sz="1100">
                          <a:effectLst/>
                        </a:rPr>
                        <a:t>2</a:t>
                      </a:r>
                    </a:p>
                    <a:p>
                      <a:pPr algn="ctr">
                        <a:spcAft>
                          <a:spcPts val="0"/>
                        </a:spcAft>
                      </a:pPr>
                      <a:r>
                        <a:rPr lang="es-EC" sz="1100">
                          <a:effectLst/>
                        </a:rPr>
                        <a:t> </a:t>
                      </a:r>
                      <a:endParaRPr lang="es-EC" sz="1100">
                        <a:effectLst/>
                        <a:latin typeface="Calibri"/>
                        <a:cs typeface="Times New Roman"/>
                      </a:endParaRPr>
                    </a:p>
                  </a:txBody>
                  <a:tcPr marL="68580" marR="68580" marT="0" marB="0"/>
                </a:tc>
                <a:tc>
                  <a:txBody>
                    <a:bodyPr/>
                    <a:lstStyle/>
                    <a:p>
                      <a:pPr algn="ctr">
                        <a:spcAft>
                          <a:spcPts val="0"/>
                        </a:spcAft>
                      </a:pPr>
                      <a:r>
                        <a:rPr lang="es-EC" sz="1100">
                          <a:effectLst/>
                        </a:rPr>
                        <a:t> </a:t>
                      </a:r>
                    </a:p>
                    <a:p>
                      <a:pPr algn="ctr">
                        <a:spcAft>
                          <a:spcPts val="0"/>
                        </a:spcAft>
                      </a:pPr>
                      <a:r>
                        <a:rPr lang="es-EC" sz="1100">
                          <a:effectLst/>
                        </a:rPr>
                        <a:t>5</a:t>
                      </a:r>
                      <a:endParaRPr lang="es-EC" sz="1100">
                        <a:effectLst/>
                        <a:latin typeface="Calibri"/>
                        <a:cs typeface="Times New Roman"/>
                      </a:endParaRPr>
                    </a:p>
                  </a:txBody>
                  <a:tcPr marL="68580" marR="68580" marT="0" marB="0"/>
                </a:tc>
                <a:tc>
                  <a:txBody>
                    <a:bodyPr/>
                    <a:lstStyle/>
                    <a:p>
                      <a:pPr algn="ctr">
                        <a:spcAft>
                          <a:spcPts val="0"/>
                        </a:spcAft>
                      </a:pPr>
                      <a:r>
                        <a:rPr lang="es-EC" sz="1100">
                          <a:effectLst/>
                        </a:rPr>
                        <a:t> </a:t>
                      </a:r>
                    </a:p>
                    <a:p>
                      <a:pPr algn="ctr">
                        <a:spcAft>
                          <a:spcPts val="0"/>
                        </a:spcAft>
                      </a:pPr>
                      <a:r>
                        <a:rPr lang="es-EC" sz="1100">
                          <a:effectLst/>
                        </a:rPr>
                        <a:t>1</a:t>
                      </a:r>
                      <a:endParaRPr lang="es-EC" sz="1100">
                        <a:effectLst/>
                        <a:latin typeface="Calibri"/>
                        <a:cs typeface="Times New Roman"/>
                      </a:endParaRPr>
                    </a:p>
                  </a:txBody>
                  <a:tcPr marL="68580" marR="68580" marT="0" marB="0"/>
                </a:tc>
                <a:tc>
                  <a:txBody>
                    <a:bodyPr/>
                    <a:lstStyle/>
                    <a:p>
                      <a:pPr>
                        <a:spcAft>
                          <a:spcPts val="0"/>
                        </a:spcAft>
                      </a:pPr>
                      <a:r>
                        <a:rPr lang="es-EC" sz="1100" dirty="0">
                          <a:effectLst/>
                        </a:rPr>
                        <a:t>No existe conocimiento</a:t>
                      </a:r>
                      <a:endParaRPr lang="es-EC" sz="1100" dirty="0">
                        <a:effectLst/>
                        <a:latin typeface="Calibri"/>
                        <a:cs typeface="Times New Roman"/>
                      </a:endParaRPr>
                    </a:p>
                  </a:txBody>
                  <a:tcPr marL="68580" marR="68580" marT="0" marB="0"/>
                </a:tc>
              </a:tr>
            </a:tbl>
          </a:graphicData>
        </a:graphic>
      </p:graphicFrame>
      <p:sp>
        <p:nvSpPr>
          <p:cNvPr id="5" name="4 Rectángulo"/>
          <p:cNvSpPr/>
          <p:nvPr/>
        </p:nvSpPr>
        <p:spPr>
          <a:xfrm>
            <a:off x="1979712" y="1988840"/>
            <a:ext cx="4572000" cy="646331"/>
          </a:xfrm>
          <a:prstGeom prst="rect">
            <a:avLst/>
          </a:prstGeom>
        </p:spPr>
        <p:txBody>
          <a:bodyPr>
            <a:spAutoFit/>
          </a:bodyPr>
          <a:lstStyle/>
          <a:p>
            <a:r>
              <a:rPr lang="es-EC" b="1" dirty="0"/>
              <a:t>Cuestionario actividades de control área de producción</a:t>
            </a:r>
          </a:p>
        </p:txBody>
      </p:sp>
      <p:sp>
        <p:nvSpPr>
          <p:cNvPr id="3" name="Marcador de fecha 2"/>
          <p:cNvSpPr>
            <a:spLocks noGrp="1"/>
          </p:cNvSpPr>
          <p:nvPr>
            <p:ph type="dt" sz="half" idx="10"/>
          </p:nvPr>
        </p:nvSpPr>
        <p:spPr/>
        <p:txBody>
          <a:bodyPr/>
          <a:lstStyle/>
          <a:p>
            <a:r>
              <a:rPr lang="es-EC" smtClean="0"/>
              <a:t>12/05/2014</a:t>
            </a:r>
            <a:endParaRPr lang="es-EC"/>
          </a:p>
        </p:txBody>
      </p:sp>
      <p:sp>
        <p:nvSpPr>
          <p:cNvPr id="6" name="Marcador de número de diapositiva 5"/>
          <p:cNvSpPr>
            <a:spLocks noGrp="1"/>
          </p:cNvSpPr>
          <p:nvPr>
            <p:ph type="sldNum" sz="quarter" idx="12"/>
          </p:nvPr>
        </p:nvSpPr>
        <p:spPr/>
        <p:txBody>
          <a:bodyPr/>
          <a:lstStyle/>
          <a:p>
            <a:fld id="{68AFE887-2E8B-4CA8-BFF4-F9BD3B64E73B}" type="slidenum">
              <a:rPr lang="es-EC" smtClean="0"/>
              <a:t>42</a:t>
            </a:fld>
            <a:endParaRPr lang="es-EC"/>
          </a:p>
        </p:txBody>
      </p:sp>
    </p:spTree>
    <p:extLst>
      <p:ext uri="{BB962C8B-B14F-4D97-AF65-F5344CB8AC3E}">
        <p14:creationId xmlns:p14="http://schemas.microsoft.com/office/powerpoint/2010/main" val="184731131"/>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2800" dirty="0"/>
              <a:t>Información  y comunicación permanente</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646571807"/>
              </p:ext>
            </p:extLst>
          </p:nvPr>
        </p:nvGraphicFramePr>
        <p:xfrm>
          <a:off x="2536933" y="1256153"/>
          <a:ext cx="4051290" cy="5341198"/>
        </p:xfrm>
        <a:graphic>
          <a:graphicData uri="http://schemas.openxmlformats.org/drawingml/2006/table">
            <a:tbl>
              <a:tblPr firstRow="1" firstCol="1" bandRow="1" bandCol="1">
                <a:tableStyleId>{5C22544A-7EE6-4342-B048-85BDC9FD1C3A}</a:tableStyleId>
              </a:tblPr>
              <a:tblGrid>
                <a:gridCol w="232875"/>
                <a:gridCol w="1798829"/>
                <a:gridCol w="255757"/>
                <a:gridCol w="255757"/>
                <a:gridCol w="363445"/>
                <a:gridCol w="1144627"/>
              </a:tblGrid>
              <a:tr h="112989">
                <a:tc gridSpan="6">
                  <a:txBody>
                    <a:bodyPr/>
                    <a:lstStyle/>
                    <a:p>
                      <a:pPr algn="ctr">
                        <a:spcAft>
                          <a:spcPts val="0"/>
                        </a:spcAft>
                      </a:pPr>
                      <a:r>
                        <a:rPr lang="es-EC" sz="700" dirty="0">
                          <a:effectLst/>
                        </a:rPr>
                        <a:t>INFORMACIÓN Y COMUNICACIÓN</a:t>
                      </a:r>
                      <a:endParaRPr lang="es-EC" sz="700" dirty="0">
                        <a:effectLst/>
                        <a:latin typeface="Calibri"/>
                        <a:cs typeface="Times New Roman"/>
                      </a:endParaRPr>
                    </a:p>
                  </a:txBody>
                  <a:tcPr marL="41388" marR="41388"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25978">
                <a:tc gridSpan="6">
                  <a:txBody>
                    <a:bodyPr/>
                    <a:lstStyle/>
                    <a:p>
                      <a:pPr algn="just">
                        <a:spcAft>
                          <a:spcPts val="0"/>
                        </a:spcAft>
                      </a:pPr>
                      <a:r>
                        <a:rPr lang="es-EC" sz="700">
                          <a:effectLst/>
                        </a:rPr>
                        <a:t>Objetivo: Conocer la forma en que la información es controlada por el personal del área de  producción y si es adecuadamente transferida a los niveles correspondientes.</a:t>
                      </a:r>
                      <a:endParaRPr lang="es-EC" sz="700">
                        <a:effectLst/>
                        <a:latin typeface="Calibri"/>
                        <a:cs typeface="Times New Roman"/>
                      </a:endParaRPr>
                    </a:p>
                  </a:txBody>
                  <a:tcPr marL="41388" marR="41388"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23229">
                <a:tc gridSpan="6">
                  <a:txBody>
                    <a:bodyPr/>
                    <a:lstStyle/>
                    <a:p>
                      <a:pPr marL="342900" lvl="0" indent="-342900" algn="just">
                        <a:lnSpc>
                          <a:spcPct val="115000"/>
                        </a:lnSpc>
                        <a:spcAft>
                          <a:spcPts val="0"/>
                        </a:spcAft>
                        <a:buFont typeface="+mj-lt"/>
                        <a:buAutoNum type="arabicPeriod"/>
                      </a:pPr>
                      <a:r>
                        <a:rPr lang="es-EC" sz="700">
                          <a:effectLst/>
                        </a:rPr>
                        <a:t>Normativa interna</a:t>
                      </a:r>
                      <a:endParaRPr lang="es-EC" sz="700">
                        <a:effectLst/>
                        <a:latin typeface="Calibri"/>
                        <a:ea typeface="Calibri"/>
                        <a:cs typeface="Times New Roman"/>
                      </a:endParaRPr>
                    </a:p>
                  </a:txBody>
                  <a:tcPr marL="41388" marR="41388"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12989">
                <a:tc>
                  <a:txBody>
                    <a:bodyPr/>
                    <a:lstStyle/>
                    <a:p>
                      <a:pPr algn="ctr">
                        <a:spcAft>
                          <a:spcPts val="0"/>
                        </a:spcAft>
                      </a:pPr>
                      <a:r>
                        <a:rPr lang="es-EC" sz="700">
                          <a:effectLst/>
                        </a:rPr>
                        <a:t>N°</a:t>
                      </a:r>
                      <a:endParaRPr lang="es-EC" sz="700">
                        <a:effectLst/>
                        <a:latin typeface="Calibri"/>
                        <a:cs typeface="Times New Roman"/>
                      </a:endParaRPr>
                    </a:p>
                  </a:txBody>
                  <a:tcPr marL="41388" marR="41388" marT="0" marB="0"/>
                </a:tc>
                <a:tc>
                  <a:txBody>
                    <a:bodyPr/>
                    <a:lstStyle/>
                    <a:p>
                      <a:pPr algn="ctr">
                        <a:spcAft>
                          <a:spcPts val="0"/>
                        </a:spcAft>
                      </a:pPr>
                      <a:r>
                        <a:rPr lang="es-EC" sz="700">
                          <a:effectLst/>
                        </a:rPr>
                        <a:t>Pregunta</a:t>
                      </a:r>
                      <a:endParaRPr lang="es-EC" sz="700">
                        <a:effectLst/>
                        <a:latin typeface="Calibri"/>
                        <a:cs typeface="Times New Roman"/>
                      </a:endParaRPr>
                    </a:p>
                  </a:txBody>
                  <a:tcPr marL="41388" marR="41388" marT="0" marB="0"/>
                </a:tc>
                <a:tc>
                  <a:txBody>
                    <a:bodyPr/>
                    <a:lstStyle/>
                    <a:p>
                      <a:pPr algn="ctr">
                        <a:spcAft>
                          <a:spcPts val="0"/>
                        </a:spcAft>
                      </a:pPr>
                      <a:r>
                        <a:rPr lang="es-EC" sz="700">
                          <a:effectLst/>
                        </a:rPr>
                        <a:t>SI</a:t>
                      </a:r>
                      <a:endParaRPr lang="es-EC" sz="700">
                        <a:effectLst/>
                        <a:latin typeface="Calibri"/>
                        <a:cs typeface="Times New Roman"/>
                      </a:endParaRPr>
                    </a:p>
                  </a:txBody>
                  <a:tcPr marL="41388" marR="41388" marT="0" marB="0"/>
                </a:tc>
                <a:tc>
                  <a:txBody>
                    <a:bodyPr/>
                    <a:lstStyle/>
                    <a:p>
                      <a:pPr algn="ctr">
                        <a:spcAft>
                          <a:spcPts val="0"/>
                        </a:spcAft>
                      </a:pPr>
                      <a:r>
                        <a:rPr lang="es-EC" sz="700">
                          <a:effectLst/>
                        </a:rPr>
                        <a:t>NO</a:t>
                      </a:r>
                      <a:endParaRPr lang="es-EC" sz="700">
                        <a:effectLst/>
                        <a:latin typeface="Calibri"/>
                        <a:cs typeface="Times New Roman"/>
                      </a:endParaRPr>
                    </a:p>
                  </a:txBody>
                  <a:tcPr marL="41388" marR="41388" marT="0" marB="0"/>
                </a:tc>
                <a:tc>
                  <a:txBody>
                    <a:bodyPr/>
                    <a:lstStyle/>
                    <a:p>
                      <a:pPr algn="ctr">
                        <a:spcAft>
                          <a:spcPts val="0"/>
                        </a:spcAft>
                      </a:pPr>
                      <a:r>
                        <a:rPr lang="es-EC" sz="700">
                          <a:effectLst/>
                        </a:rPr>
                        <a:t>NA</a:t>
                      </a:r>
                      <a:endParaRPr lang="es-EC" sz="700">
                        <a:effectLst/>
                        <a:latin typeface="Calibri"/>
                        <a:cs typeface="Times New Roman"/>
                      </a:endParaRPr>
                    </a:p>
                  </a:txBody>
                  <a:tcPr marL="41388" marR="41388" marT="0" marB="0"/>
                </a:tc>
                <a:tc>
                  <a:txBody>
                    <a:bodyPr/>
                    <a:lstStyle/>
                    <a:p>
                      <a:pPr algn="ctr">
                        <a:spcAft>
                          <a:spcPts val="0"/>
                        </a:spcAft>
                      </a:pPr>
                      <a:r>
                        <a:rPr lang="es-EC" sz="700">
                          <a:effectLst/>
                        </a:rPr>
                        <a:t>OBSERVACIÓN</a:t>
                      </a:r>
                      <a:endParaRPr lang="es-EC" sz="700">
                        <a:effectLst/>
                        <a:latin typeface="Calibri"/>
                        <a:cs typeface="Times New Roman"/>
                      </a:endParaRPr>
                    </a:p>
                  </a:txBody>
                  <a:tcPr marL="41388" marR="41388" marT="0" marB="0"/>
                </a:tc>
              </a:tr>
              <a:tr h="225978">
                <a:tc>
                  <a:txBody>
                    <a:bodyPr/>
                    <a:lstStyle/>
                    <a:p>
                      <a:pPr>
                        <a:spcAft>
                          <a:spcPts val="0"/>
                        </a:spcAft>
                      </a:pPr>
                      <a:r>
                        <a:rPr lang="es-EC" sz="700">
                          <a:effectLst/>
                        </a:rPr>
                        <a:t> </a:t>
                      </a:r>
                      <a:endParaRPr lang="es-EC" sz="700">
                        <a:effectLst/>
                        <a:latin typeface="Calibri"/>
                        <a:cs typeface="Times New Roman"/>
                      </a:endParaRPr>
                    </a:p>
                  </a:txBody>
                  <a:tcPr marL="41388" marR="41388" marT="0" marB="0"/>
                </a:tc>
                <a:tc>
                  <a:txBody>
                    <a:bodyPr/>
                    <a:lstStyle/>
                    <a:p>
                      <a:pPr algn="just">
                        <a:spcAft>
                          <a:spcPts val="0"/>
                        </a:spcAft>
                      </a:pPr>
                      <a:r>
                        <a:rPr lang="es-EC" sz="700">
                          <a:effectLst/>
                        </a:rPr>
                        <a:t>¿AGROBANASA S.A cuenta con estatutos?</a:t>
                      </a:r>
                      <a:endParaRPr lang="es-EC" sz="700">
                        <a:effectLst/>
                        <a:latin typeface="Calibri"/>
                        <a:cs typeface="Times New Roman"/>
                      </a:endParaRPr>
                    </a:p>
                  </a:txBody>
                  <a:tcPr marL="41388" marR="41388" marT="0" marB="0"/>
                </a:tc>
                <a:tc>
                  <a:txBody>
                    <a:bodyPr/>
                    <a:lstStyle/>
                    <a:p>
                      <a:pPr algn="ctr">
                        <a:spcAft>
                          <a:spcPts val="0"/>
                        </a:spcAft>
                      </a:pPr>
                      <a:r>
                        <a:rPr lang="es-EC" sz="700">
                          <a:effectLst/>
                        </a:rPr>
                        <a:t>8</a:t>
                      </a:r>
                      <a:endParaRPr lang="es-EC" sz="700">
                        <a:effectLst/>
                        <a:latin typeface="Calibri"/>
                        <a:cs typeface="Times New Roman"/>
                      </a:endParaRPr>
                    </a:p>
                  </a:txBody>
                  <a:tcPr marL="41388" marR="41388" marT="0" marB="0"/>
                </a:tc>
                <a:tc>
                  <a:txBody>
                    <a:bodyPr/>
                    <a:lstStyle/>
                    <a:p>
                      <a:pPr algn="ctr">
                        <a:spcAft>
                          <a:spcPts val="0"/>
                        </a:spcAft>
                      </a:pPr>
                      <a:r>
                        <a:rPr lang="es-EC" sz="700">
                          <a:effectLst/>
                        </a:rPr>
                        <a:t>0</a:t>
                      </a:r>
                    </a:p>
                    <a:p>
                      <a:pPr algn="ctr">
                        <a:spcAft>
                          <a:spcPts val="0"/>
                        </a:spcAft>
                      </a:pPr>
                      <a:r>
                        <a:rPr lang="es-EC" sz="700">
                          <a:effectLst/>
                        </a:rPr>
                        <a:t> </a:t>
                      </a:r>
                      <a:endParaRPr lang="es-EC" sz="700">
                        <a:effectLst/>
                        <a:latin typeface="Calibri"/>
                        <a:cs typeface="Times New Roman"/>
                      </a:endParaRPr>
                    </a:p>
                  </a:txBody>
                  <a:tcPr marL="41388" marR="41388" marT="0" marB="0"/>
                </a:tc>
                <a:tc>
                  <a:txBody>
                    <a:bodyPr/>
                    <a:lstStyle/>
                    <a:p>
                      <a:pPr algn="ctr">
                        <a:spcAft>
                          <a:spcPts val="0"/>
                        </a:spcAft>
                      </a:pPr>
                      <a:r>
                        <a:rPr lang="es-EC" sz="700">
                          <a:effectLst/>
                        </a:rPr>
                        <a:t>0</a:t>
                      </a:r>
                    </a:p>
                    <a:p>
                      <a:pPr algn="ctr">
                        <a:spcAft>
                          <a:spcPts val="0"/>
                        </a:spcAft>
                      </a:pPr>
                      <a:r>
                        <a:rPr lang="es-EC" sz="700">
                          <a:effectLst/>
                        </a:rPr>
                        <a:t> </a:t>
                      </a:r>
                      <a:endParaRPr lang="es-EC" sz="700">
                        <a:effectLst/>
                        <a:latin typeface="Calibri"/>
                        <a:cs typeface="Times New Roman"/>
                      </a:endParaRPr>
                    </a:p>
                  </a:txBody>
                  <a:tcPr marL="41388" marR="41388" marT="0" marB="0"/>
                </a:tc>
                <a:tc>
                  <a:txBody>
                    <a:bodyPr/>
                    <a:lstStyle/>
                    <a:p>
                      <a:pPr>
                        <a:spcAft>
                          <a:spcPts val="0"/>
                        </a:spcAft>
                      </a:pPr>
                      <a:r>
                        <a:rPr lang="es-EC" sz="700">
                          <a:effectLst/>
                        </a:rPr>
                        <a:t> </a:t>
                      </a:r>
                      <a:endParaRPr lang="es-EC" sz="700">
                        <a:effectLst/>
                        <a:latin typeface="Calibri"/>
                        <a:cs typeface="Times New Roman"/>
                      </a:endParaRPr>
                    </a:p>
                  </a:txBody>
                  <a:tcPr marL="41388" marR="41388" marT="0" marB="0"/>
                </a:tc>
              </a:tr>
              <a:tr h="225978">
                <a:tc>
                  <a:txBody>
                    <a:bodyPr/>
                    <a:lstStyle/>
                    <a:p>
                      <a:pPr>
                        <a:spcAft>
                          <a:spcPts val="0"/>
                        </a:spcAft>
                      </a:pPr>
                      <a:r>
                        <a:rPr lang="es-EC" sz="700">
                          <a:effectLst/>
                        </a:rPr>
                        <a:t> </a:t>
                      </a:r>
                      <a:endParaRPr lang="es-EC" sz="700">
                        <a:effectLst/>
                        <a:latin typeface="Calibri"/>
                        <a:cs typeface="Times New Roman"/>
                      </a:endParaRPr>
                    </a:p>
                  </a:txBody>
                  <a:tcPr marL="41388" marR="41388" marT="0" marB="0"/>
                </a:tc>
                <a:tc>
                  <a:txBody>
                    <a:bodyPr/>
                    <a:lstStyle/>
                    <a:p>
                      <a:pPr algn="just">
                        <a:spcAft>
                          <a:spcPts val="0"/>
                        </a:spcAft>
                      </a:pPr>
                      <a:r>
                        <a:rPr lang="es-EC" sz="700">
                          <a:effectLst/>
                        </a:rPr>
                        <a:t>¿Dichos Estatutos están debidamente actualizados?</a:t>
                      </a:r>
                      <a:endParaRPr lang="es-EC" sz="700">
                        <a:effectLst/>
                        <a:latin typeface="Calibri"/>
                        <a:cs typeface="Times New Roman"/>
                      </a:endParaRPr>
                    </a:p>
                  </a:txBody>
                  <a:tcPr marL="41388" marR="41388" marT="0" marB="0"/>
                </a:tc>
                <a:tc>
                  <a:txBody>
                    <a:bodyPr/>
                    <a:lstStyle/>
                    <a:p>
                      <a:pPr algn="ctr">
                        <a:spcAft>
                          <a:spcPts val="0"/>
                        </a:spcAft>
                      </a:pPr>
                      <a:r>
                        <a:rPr lang="es-EC" sz="700">
                          <a:effectLst/>
                        </a:rPr>
                        <a:t>0</a:t>
                      </a:r>
                      <a:endParaRPr lang="es-EC" sz="700">
                        <a:effectLst/>
                        <a:latin typeface="Calibri"/>
                        <a:cs typeface="Times New Roman"/>
                      </a:endParaRPr>
                    </a:p>
                  </a:txBody>
                  <a:tcPr marL="41388" marR="41388" marT="0" marB="0"/>
                </a:tc>
                <a:tc>
                  <a:txBody>
                    <a:bodyPr/>
                    <a:lstStyle/>
                    <a:p>
                      <a:pPr algn="ctr">
                        <a:spcAft>
                          <a:spcPts val="0"/>
                        </a:spcAft>
                      </a:pPr>
                      <a:r>
                        <a:rPr lang="es-EC" sz="700">
                          <a:effectLst/>
                        </a:rPr>
                        <a:t>8</a:t>
                      </a:r>
                      <a:endParaRPr lang="es-EC" sz="700">
                        <a:effectLst/>
                        <a:latin typeface="Calibri"/>
                        <a:cs typeface="Times New Roman"/>
                      </a:endParaRPr>
                    </a:p>
                  </a:txBody>
                  <a:tcPr marL="41388" marR="41388" marT="0" marB="0"/>
                </a:tc>
                <a:tc>
                  <a:txBody>
                    <a:bodyPr/>
                    <a:lstStyle/>
                    <a:p>
                      <a:pPr algn="ctr">
                        <a:spcAft>
                          <a:spcPts val="0"/>
                        </a:spcAft>
                      </a:pPr>
                      <a:r>
                        <a:rPr lang="es-EC" sz="700">
                          <a:effectLst/>
                        </a:rPr>
                        <a:t>0</a:t>
                      </a:r>
                      <a:endParaRPr lang="es-EC" sz="700">
                        <a:effectLst/>
                        <a:latin typeface="Calibri"/>
                        <a:cs typeface="Times New Roman"/>
                      </a:endParaRPr>
                    </a:p>
                  </a:txBody>
                  <a:tcPr marL="41388" marR="41388" marT="0" marB="0"/>
                </a:tc>
                <a:tc>
                  <a:txBody>
                    <a:bodyPr/>
                    <a:lstStyle/>
                    <a:p>
                      <a:pPr>
                        <a:spcAft>
                          <a:spcPts val="0"/>
                        </a:spcAft>
                      </a:pPr>
                      <a:r>
                        <a:rPr lang="es-EC" sz="700">
                          <a:effectLst/>
                        </a:rPr>
                        <a:t>No están actualizados</a:t>
                      </a:r>
                      <a:endParaRPr lang="es-EC" sz="700">
                        <a:effectLst/>
                        <a:latin typeface="Calibri"/>
                        <a:cs typeface="Times New Roman"/>
                      </a:endParaRPr>
                    </a:p>
                  </a:txBody>
                  <a:tcPr marL="41388" marR="41388" marT="0" marB="0"/>
                </a:tc>
              </a:tr>
              <a:tr h="225978">
                <a:tc>
                  <a:txBody>
                    <a:bodyPr/>
                    <a:lstStyle/>
                    <a:p>
                      <a:pPr>
                        <a:spcAft>
                          <a:spcPts val="0"/>
                        </a:spcAft>
                      </a:pPr>
                      <a:r>
                        <a:rPr lang="es-EC" sz="700">
                          <a:effectLst/>
                        </a:rPr>
                        <a:t> </a:t>
                      </a:r>
                      <a:endParaRPr lang="es-EC" sz="700">
                        <a:effectLst/>
                        <a:latin typeface="Calibri"/>
                        <a:cs typeface="Times New Roman"/>
                      </a:endParaRPr>
                    </a:p>
                  </a:txBody>
                  <a:tcPr marL="41388" marR="41388" marT="0" marB="0"/>
                </a:tc>
                <a:tc>
                  <a:txBody>
                    <a:bodyPr/>
                    <a:lstStyle/>
                    <a:p>
                      <a:pPr algn="just">
                        <a:spcAft>
                          <a:spcPts val="0"/>
                        </a:spcAft>
                      </a:pPr>
                      <a:r>
                        <a:rPr lang="es-EC" sz="700">
                          <a:effectLst/>
                        </a:rPr>
                        <a:t>¿Conocen todos los miembros del área de producción los Estatutos?</a:t>
                      </a:r>
                      <a:endParaRPr lang="es-EC" sz="700">
                        <a:effectLst/>
                        <a:latin typeface="Calibri"/>
                        <a:cs typeface="Times New Roman"/>
                      </a:endParaRPr>
                    </a:p>
                  </a:txBody>
                  <a:tcPr marL="41388" marR="41388" marT="0" marB="0"/>
                </a:tc>
                <a:tc>
                  <a:txBody>
                    <a:bodyPr/>
                    <a:lstStyle/>
                    <a:p>
                      <a:pPr algn="ctr">
                        <a:spcAft>
                          <a:spcPts val="0"/>
                        </a:spcAft>
                      </a:pPr>
                      <a:r>
                        <a:rPr lang="es-EC" sz="700">
                          <a:effectLst/>
                        </a:rPr>
                        <a:t>3</a:t>
                      </a:r>
                      <a:endParaRPr lang="es-EC" sz="700">
                        <a:effectLst/>
                        <a:latin typeface="Calibri"/>
                        <a:cs typeface="Times New Roman"/>
                      </a:endParaRPr>
                    </a:p>
                  </a:txBody>
                  <a:tcPr marL="41388" marR="41388" marT="0" marB="0"/>
                </a:tc>
                <a:tc>
                  <a:txBody>
                    <a:bodyPr/>
                    <a:lstStyle/>
                    <a:p>
                      <a:pPr algn="ctr">
                        <a:spcAft>
                          <a:spcPts val="0"/>
                        </a:spcAft>
                      </a:pPr>
                      <a:r>
                        <a:rPr lang="es-EC" sz="700">
                          <a:effectLst/>
                        </a:rPr>
                        <a:t>5</a:t>
                      </a:r>
                      <a:endParaRPr lang="es-EC" sz="700">
                        <a:effectLst/>
                        <a:latin typeface="Calibri"/>
                        <a:cs typeface="Times New Roman"/>
                      </a:endParaRPr>
                    </a:p>
                  </a:txBody>
                  <a:tcPr marL="41388" marR="41388" marT="0" marB="0"/>
                </a:tc>
                <a:tc>
                  <a:txBody>
                    <a:bodyPr/>
                    <a:lstStyle/>
                    <a:p>
                      <a:pPr algn="ctr">
                        <a:spcAft>
                          <a:spcPts val="0"/>
                        </a:spcAft>
                      </a:pPr>
                      <a:r>
                        <a:rPr lang="es-EC" sz="700">
                          <a:effectLst/>
                        </a:rPr>
                        <a:t>0</a:t>
                      </a:r>
                      <a:endParaRPr lang="es-EC" sz="700">
                        <a:effectLst/>
                        <a:latin typeface="Calibri"/>
                        <a:cs typeface="Times New Roman"/>
                      </a:endParaRPr>
                    </a:p>
                  </a:txBody>
                  <a:tcPr marL="41388" marR="41388" marT="0" marB="0"/>
                </a:tc>
                <a:tc>
                  <a:txBody>
                    <a:bodyPr/>
                    <a:lstStyle/>
                    <a:p>
                      <a:pPr>
                        <a:spcAft>
                          <a:spcPts val="0"/>
                        </a:spcAft>
                      </a:pPr>
                      <a:r>
                        <a:rPr lang="es-EC" sz="700">
                          <a:effectLst/>
                        </a:rPr>
                        <a:t>Comunicación interna deficiente</a:t>
                      </a:r>
                      <a:endParaRPr lang="es-EC" sz="700">
                        <a:effectLst/>
                        <a:latin typeface="Calibri"/>
                        <a:cs typeface="Times New Roman"/>
                      </a:endParaRPr>
                    </a:p>
                  </a:txBody>
                  <a:tcPr marL="41388" marR="41388" marT="0" marB="0"/>
                </a:tc>
              </a:tr>
              <a:tr h="225978">
                <a:tc>
                  <a:txBody>
                    <a:bodyPr/>
                    <a:lstStyle/>
                    <a:p>
                      <a:pPr>
                        <a:spcAft>
                          <a:spcPts val="0"/>
                        </a:spcAft>
                      </a:pPr>
                      <a:r>
                        <a:rPr lang="es-EC" sz="700">
                          <a:effectLst/>
                        </a:rPr>
                        <a:t> </a:t>
                      </a:r>
                      <a:endParaRPr lang="es-EC" sz="700">
                        <a:effectLst/>
                        <a:latin typeface="Calibri"/>
                        <a:cs typeface="Times New Roman"/>
                      </a:endParaRPr>
                    </a:p>
                  </a:txBody>
                  <a:tcPr marL="41388" marR="41388" marT="0" marB="0"/>
                </a:tc>
                <a:tc>
                  <a:txBody>
                    <a:bodyPr/>
                    <a:lstStyle/>
                    <a:p>
                      <a:pPr algn="just">
                        <a:spcAft>
                          <a:spcPts val="0"/>
                        </a:spcAft>
                      </a:pPr>
                      <a:r>
                        <a:rPr lang="es-EC" sz="700">
                          <a:effectLst/>
                        </a:rPr>
                        <a:t>¿Se cumple con las obligaciones legales?</a:t>
                      </a:r>
                      <a:endParaRPr lang="es-EC" sz="700">
                        <a:effectLst/>
                        <a:latin typeface="Calibri"/>
                        <a:cs typeface="Times New Roman"/>
                      </a:endParaRPr>
                    </a:p>
                  </a:txBody>
                  <a:tcPr marL="41388" marR="41388" marT="0" marB="0"/>
                </a:tc>
                <a:tc>
                  <a:txBody>
                    <a:bodyPr/>
                    <a:lstStyle/>
                    <a:p>
                      <a:pPr algn="ctr">
                        <a:spcAft>
                          <a:spcPts val="0"/>
                        </a:spcAft>
                      </a:pPr>
                      <a:r>
                        <a:rPr lang="es-EC" sz="700">
                          <a:effectLst/>
                        </a:rPr>
                        <a:t>8</a:t>
                      </a:r>
                      <a:endParaRPr lang="es-EC" sz="700">
                        <a:effectLst/>
                        <a:latin typeface="Calibri"/>
                        <a:cs typeface="Times New Roman"/>
                      </a:endParaRPr>
                    </a:p>
                  </a:txBody>
                  <a:tcPr marL="41388" marR="41388" marT="0" marB="0"/>
                </a:tc>
                <a:tc>
                  <a:txBody>
                    <a:bodyPr/>
                    <a:lstStyle/>
                    <a:p>
                      <a:pPr algn="ctr">
                        <a:spcAft>
                          <a:spcPts val="0"/>
                        </a:spcAft>
                      </a:pPr>
                      <a:r>
                        <a:rPr lang="es-EC" sz="700">
                          <a:effectLst/>
                        </a:rPr>
                        <a:t>0</a:t>
                      </a:r>
                      <a:endParaRPr lang="es-EC" sz="700">
                        <a:effectLst/>
                        <a:latin typeface="Calibri"/>
                        <a:cs typeface="Times New Roman"/>
                      </a:endParaRPr>
                    </a:p>
                  </a:txBody>
                  <a:tcPr marL="41388" marR="41388" marT="0" marB="0"/>
                </a:tc>
                <a:tc>
                  <a:txBody>
                    <a:bodyPr/>
                    <a:lstStyle/>
                    <a:p>
                      <a:pPr algn="ctr">
                        <a:spcAft>
                          <a:spcPts val="0"/>
                        </a:spcAft>
                      </a:pPr>
                      <a:r>
                        <a:rPr lang="es-EC" sz="700">
                          <a:effectLst/>
                        </a:rPr>
                        <a:t>0</a:t>
                      </a:r>
                      <a:endParaRPr lang="es-EC" sz="700">
                        <a:effectLst/>
                        <a:latin typeface="Calibri"/>
                        <a:cs typeface="Times New Roman"/>
                      </a:endParaRPr>
                    </a:p>
                  </a:txBody>
                  <a:tcPr marL="41388" marR="41388" marT="0" marB="0"/>
                </a:tc>
                <a:tc>
                  <a:txBody>
                    <a:bodyPr/>
                    <a:lstStyle/>
                    <a:p>
                      <a:pPr>
                        <a:spcAft>
                          <a:spcPts val="0"/>
                        </a:spcAft>
                      </a:pPr>
                      <a:r>
                        <a:rPr lang="es-EC" sz="700">
                          <a:effectLst/>
                        </a:rPr>
                        <a:t> </a:t>
                      </a:r>
                      <a:endParaRPr lang="es-EC" sz="700">
                        <a:effectLst/>
                        <a:latin typeface="Calibri"/>
                        <a:cs typeface="Times New Roman"/>
                      </a:endParaRPr>
                    </a:p>
                  </a:txBody>
                  <a:tcPr marL="41388" marR="41388" marT="0" marB="0"/>
                </a:tc>
              </a:tr>
              <a:tr h="123229">
                <a:tc gridSpan="6">
                  <a:txBody>
                    <a:bodyPr/>
                    <a:lstStyle/>
                    <a:p>
                      <a:pPr marL="342900" lvl="0" indent="-342900" algn="just">
                        <a:lnSpc>
                          <a:spcPct val="115000"/>
                        </a:lnSpc>
                        <a:spcAft>
                          <a:spcPts val="0"/>
                        </a:spcAft>
                        <a:buFont typeface="+mj-lt"/>
                        <a:buAutoNum type="arabicPeriod"/>
                      </a:pPr>
                      <a:r>
                        <a:rPr lang="es-EC" sz="700">
                          <a:effectLst/>
                        </a:rPr>
                        <a:t>Calidad de la información</a:t>
                      </a:r>
                      <a:endParaRPr lang="es-EC" sz="700">
                        <a:effectLst/>
                        <a:latin typeface="Calibri"/>
                        <a:ea typeface="Calibri"/>
                        <a:cs typeface="Times New Roman"/>
                      </a:endParaRPr>
                    </a:p>
                  </a:txBody>
                  <a:tcPr marL="41388" marR="41388"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51955">
                <a:tc>
                  <a:txBody>
                    <a:bodyPr/>
                    <a:lstStyle/>
                    <a:p>
                      <a:pPr>
                        <a:spcAft>
                          <a:spcPts val="0"/>
                        </a:spcAft>
                      </a:pPr>
                      <a:r>
                        <a:rPr lang="es-EC" sz="700">
                          <a:effectLst/>
                        </a:rPr>
                        <a:t> </a:t>
                      </a:r>
                      <a:endParaRPr lang="es-EC" sz="700">
                        <a:effectLst/>
                        <a:latin typeface="Calibri"/>
                        <a:cs typeface="Times New Roman"/>
                      </a:endParaRPr>
                    </a:p>
                  </a:txBody>
                  <a:tcPr marL="41388" marR="41388" marT="0" marB="0"/>
                </a:tc>
                <a:tc>
                  <a:txBody>
                    <a:bodyPr/>
                    <a:lstStyle/>
                    <a:p>
                      <a:pPr algn="just">
                        <a:spcAft>
                          <a:spcPts val="0"/>
                        </a:spcAft>
                      </a:pPr>
                      <a:r>
                        <a:rPr lang="es-EC" sz="700">
                          <a:effectLst/>
                        </a:rPr>
                        <a:t>¿Cómo es la información interna y externa generada por la organización es remitida previamente a los niveles correspondientes para su aprobación?</a:t>
                      </a:r>
                      <a:endParaRPr lang="es-EC" sz="700">
                        <a:effectLst/>
                        <a:latin typeface="Calibri"/>
                        <a:cs typeface="Times New Roman"/>
                      </a:endParaRPr>
                    </a:p>
                  </a:txBody>
                  <a:tcPr marL="41388" marR="41388" marT="0" marB="0"/>
                </a:tc>
                <a:tc>
                  <a:txBody>
                    <a:bodyPr/>
                    <a:lstStyle/>
                    <a:p>
                      <a:pPr algn="ctr">
                        <a:spcAft>
                          <a:spcPts val="0"/>
                        </a:spcAft>
                      </a:pPr>
                      <a:r>
                        <a:rPr lang="es-EC" sz="700">
                          <a:effectLst/>
                        </a:rPr>
                        <a:t> </a:t>
                      </a:r>
                    </a:p>
                    <a:p>
                      <a:pPr algn="ctr">
                        <a:spcAft>
                          <a:spcPts val="0"/>
                        </a:spcAft>
                      </a:pPr>
                      <a:r>
                        <a:rPr lang="es-EC" sz="700">
                          <a:effectLst/>
                        </a:rPr>
                        <a:t>0</a:t>
                      </a:r>
                      <a:endParaRPr lang="es-EC" sz="700">
                        <a:effectLst/>
                        <a:latin typeface="Calibri"/>
                        <a:cs typeface="Times New Roman"/>
                      </a:endParaRPr>
                    </a:p>
                  </a:txBody>
                  <a:tcPr marL="41388" marR="41388" marT="0" marB="0"/>
                </a:tc>
                <a:tc>
                  <a:txBody>
                    <a:bodyPr/>
                    <a:lstStyle/>
                    <a:p>
                      <a:pPr algn="ctr">
                        <a:spcAft>
                          <a:spcPts val="0"/>
                        </a:spcAft>
                      </a:pPr>
                      <a:r>
                        <a:rPr lang="es-EC" sz="700">
                          <a:effectLst/>
                        </a:rPr>
                        <a:t> </a:t>
                      </a:r>
                    </a:p>
                    <a:p>
                      <a:pPr algn="ctr">
                        <a:spcAft>
                          <a:spcPts val="0"/>
                        </a:spcAft>
                      </a:pPr>
                      <a:r>
                        <a:rPr lang="es-EC" sz="700">
                          <a:effectLst/>
                        </a:rPr>
                        <a:t>6</a:t>
                      </a:r>
                    </a:p>
                    <a:p>
                      <a:pPr algn="ctr">
                        <a:spcAft>
                          <a:spcPts val="0"/>
                        </a:spcAft>
                      </a:pPr>
                      <a:r>
                        <a:rPr lang="es-EC" sz="700">
                          <a:effectLst/>
                        </a:rPr>
                        <a:t> </a:t>
                      </a:r>
                      <a:endParaRPr lang="es-EC" sz="700">
                        <a:effectLst/>
                        <a:latin typeface="Calibri"/>
                        <a:cs typeface="Times New Roman"/>
                      </a:endParaRPr>
                    </a:p>
                  </a:txBody>
                  <a:tcPr marL="41388" marR="41388" marT="0" marB="0"/>
                </a:tc>
                <a:tc>
                  <a:txBody>
                    <a:bodyPr/>
                    <a:lstStyle/>
                    <a:p>
                      <a:pPr algn="ctr">
                        <a:spcAft>
                          <a:spcPts val="0"/>
                        </a:spcAft>
                      </a:pPr>
                      <a:r>
                        <a:rPr lang="es-EC" sz="700">
                          <a:effectLst/>
                        </a:rPr>
                        <a:t> </a:t>
                      </a:r>
                    </a:p>
                    <a:p>
                      <a:pPr algn="ctr">
                        <a:spcAft>
                          <a:spcPts val="0"/>
                        </a:spcAft>
                      </a:pPr>
                      <a:r>
                        <a:rPr lang="es-EC" sz="700">
                          <a:effectLst/>
                        </a:rPr>
                        <a:t>2</a:t>
                      </a:r>
                    </a:p>
                    <a:p>
                      <a:pPr algn="ctr">
                        <a:spcAft>
                          <a:spcPts val="0"/>
                        </a:spcAft>
                      </a:pPr>
                      <a:r>
                        <a:rPr lang="es-EC" sz="700">
                          <a:effectLst/>
                        </a:rPr>
                        <a:t> </a:t>
                      </a:r>
                      <a:endParaRPr lang="es-EC" sz="700">
                        <a:effectLst/>
                        <a:latin typeface="Calibri"/>
                        <a:cs typeface="Times New Roman"/>
                      </a:endParaRPr>
                    </a:p>
                  </a:txBody>
                  <a:tcPr marL="41388" marR="41388" marT="0" marB="0"/>
                </a:tc>
                <a:tc>
                  <a:txBody>
                    <a:bodyPr/>
                    <a:lstStyle/>
                    <a:p>
                      <a:pPr>
                        <a:spcAft>
                          <a:spcPts val="0"/>
                        </a:spcAft>
                      </a:pPr>
                      <a:r>
                        <a:rPr lang="es-EC" sz="700" dirty="0">
                          <a:effectLst/>
                        </a:rPr>
                        <a:t>No hay conocimiento sobre el tema</a:t>
                      </a:r>
                      <a:endParaRPr lang="es-EC" sz="700" dirty="0">
                        <a:effectLst/>
                        <a:latin typeface="Calibri"/>
                        <a:cs typeface="Times New Roman"/>
                      </a:endParaRPr>
                    </a:p>
                  </a:txBody>
                  <a:tcPr marL="41388" marR="41388" marT="0" marB="0"/>
                </a:tc>
              </a:tr>
              <a:tr h="338967">
                <a:tc>
                  <a:txBody>
                    <a:bodyPr/>
                    <a:lstStyle/>
                    <a:p>
                      <a:pPr>
                        <a:spcAft>
                          <a:spcPts val="0"/>
                        </a:spcAft>
                      </a:pPr>
                      <a:r>
                        <a:rPr lang="es-EC" sz="700">
                          <a:effectLst/>
                        </a:rPr>
                        <a:t> </a:t>
                      </a:r>
                      <a:endParaRPr lang="es-EC" sz="700">
                        <a:effectLst/>
                        <a:latin typeface="Calibri"/>
                        <a:cs typeface="Times New Roman"/>
                      </a:endParaRPr>
                    </a:p>
                  </a:txBody>
                  <a:tcPr marL="41388" marR="41388" marT="0" marB="0"/>
                </a:tc>
                <a:tc>
                  <a:txBody>
                    <a:bodyPr/>
                    <a:lstStyle/>
                    <a:p>
                      <a:pPr algn="just">
                        <a:spcAft>
                          <a:spcPts val="0"/>
                        </a:spcAft>
                      </a:pPr>
                      <a:r>
                        <a:rPr lang="es-EC" sz="700">
                          <a:effectLst/>
                        </a:rPr>
                        <a:t>¿Existen medios para el intercambio de información entre los participantes de la producción?</a:t>
                      </a:r>
                      <a:endParaRPr lang="es-EC" sz="700">
                        <a:effectLst/>
                        <a:latin typeface="Calibri"/>
                        <a:cs typeface="Times New Roman"/>
                      </a:endParaRPr>
                    </a:p>
                  </a:txBody>
                  <a:tcPr marL="41388" marR="41388" marT="0" marB="0"/>
                </a:tc>
                <a:tc>
                  <a:txBody>
                    <a:bodyPr/>
                    <a:lstStyle/>
                    <a:p>
                      <a:pPr algn="ctr">
                        <a:spcAft>
                          <a:spcPts val="0"/>
                        </a:spcAft>
                      </a:pPr>
                      <a:r>
                        <a:rPr lang="es-EC" sz="700">
                          <a:effectLst/>
                        </a:rPr>
                        <a:t> </a:t>
                      </a:r>
                    </a:p>
                    <a:p>
                      <a:pPr algn="ctr">
                        <a:spcAft>
                          <a:spcPts val="0"/>
                        </a:spcAft>
                      </a:pPr>
                      <a:r>
                        <a:rPr lang="es-EC" sz="700">
                          <a:effectLst/>
                        </a:rPr>
                        <a:t>2</a:t>
                      </a:r>
                      <a:endParaRPr lang="es-EC" sz="700">
                        <a:effectLst/>
                        <a:latin typeface="Calibri"/>
                        <a:cs typeface="Times New Roman"/>
                      </a:endParaRPr>
                    </a:p>
                  </a:txBody>
                  <a:tcPr marL="41388" marR="41388" marT="0" marB="0"/>
                </a:tc>
                <a:tc>
                  <a:txBody>
                    <a:bodyPr/>
                    <a:lstStyle/>
                    <a:p>
                      <a:pPr algn="ctr">
                        <a:spcAft>
                          <a:spcPts val="0"/>
                        </a:spcAft>
                      </a:pPr>
                      <a:r>
                        <a:rPr lang="es-EC" sz="700">
                          <a:effectLst/>
                        </a:rPr>
                        <a:t> </a:t>
                      </a:r>
                    </a:p>
                    <a:p>
                      <a:pPr algn="ctr">
                        <a:spcAft>
                          <a:spcPts val="0"/>
                        </a:spcAft>
                      </a:pPr>
                      <a:r>
                        <a:rPr lang="es-EC" sz="700">
                          <a:effectLst/>
                        </a:rPr>
                        <a:t>6</a:t>
                      </a:r>
                      <a:endParaRPr lang="es-EC" sz="700">
                        <a:effectLst/>
                        <a:latin typeface="Calibri"/>
                        <a:cs typeface="Times New Roman"/>
                      </a:endParaRPr>
                    </a:p>
                  </a:txBody>
                  <a:tcPr marL="41388" marR="41388" marT="0" marB="0"/>
                </a:tc>
                <a:tc>
                  <a:txBody>
                    <a:bodyPr/>
                    <a:lstStyle/>
                    <a:p>
                      <a:pPr algn="ctr">
                        <a:spcAft>
                          <a:spcPts val="0"/>
                        </a:spcAft>
                      </a:pPr>
                      <a:r>
                        <a:rPr lang="es-EC" sz="700">
                          <a:effectLst/>
                        </a:rPr>
                        <a:t> </a:t>
                      </a:r>
                    </a:p>
                    <a:p>
                      <a:pPr algn="ctr">
                        <a:spcAft>
                          <a:spcPts val="0"/>
                        </a:spcAft>
                      </a:pPr>
                      <a:r>
                        <a:rPr lang="es-EC" sz="700">
                          <a:effectLst/>
                        </a:rPr>
                        <a:t>0</a:t>
                      </a:r>
                      <a:endParaRPr lang="es-EC" sz="700">
                        <a:effectLst/>
                        <a:latin typeface="Calibri"/>
                        <a:cs typeface="Times New Roman"/>
                      </a:endParaRPr>
                    </a:p>
                  </a:txBody>
                  <a:tcPr marL="41388" marR="41388" marT="0" marB="0"/>
                </a:tc>
                <a:tc>
                  <a:txBody>
                    <a:bodyPr/>
                    <a:lstStyle/>
                    <a:p>
                      <a:pPr>
                        <a:spcAft>
                          <a:spcPts val="0"/>
                        </a:spcAft>
                      </a:pPr>
                      <a:r>
                        <a:rPr lang="es-EC" sz="700">
                          <a:effectLst/>
                        </a:rPr>
                        <a:t>Son escasos los medios de comunicación</a:t>
                      </a:r>
                      <a:endParaRPr lang="es-EC" sz="700">
                        <a:effectLst/>
                        <a:latin typeface="Calibri"/>
                        <a:cs typeface="Times New Roman"/>
                      </a:endParaRPr>
                    </a:p>
                  </a:txBody>
                  <a:tcPr marL="41388" marR="41388" marT="0" marB="0"/>
                </a:tc>
              </a:tr>
              <a:tr h="225978">
                <a:tc>
                  <a:txBody>
                    <a:bodyPr/>
                    <a:lstStyle/>
                    <a:p>
                      <a:pPr>
                        <a:spcAft>
                          <a:spcPts val="0"/>
                        </a:spcAft>
                      </a:pPr>
                      <a:r>
                        <a:rPr lang="es-EC" sz="700">
                          <a:effectLst/>
                        </a:rPr>
                        <a:t> </a:t>
                      </a:r>
                      <a:endParaRPr lang="es-EC" sz="700">
                        <a:effectLst/>
                        <a:latin typeface="Calibri"/>
                        <a:cs typeface="Times New Roman"/>
                      </a:endParaRPr>
                    </a:p>
                  </a:txBody>
                  <a:tcPr marL="41388" marR="41388" marT="0" marB="0"/>
                </a:tc>
                <a:tc>
                  <a:txBody>
                    <a:bodyPr/>
                    <a:lstStyle/>
                    <a:p>
                      <a:pPr algn="just">
                        <a:spcAft>
                          <a:spcPts val="0"/>
                        </a:spcAft>
                      </a:pPr>
                      <a:r>
                        <a:rPr lang="es-EC" sz="700">
                          <a:effectLst/>
                        </a:rPr>
                        <a:t>¿Se usan los medios para lograr una comunicación eficaz</a:t>
                      </a:r>
                      <a:endParaRPr lang="es-EC" sz="700">
                        <a:effectLst/>
                        <a:latin typeface="Calibri"/>
                        <a:cs typeface="Times New Roman"/>
                      </a:endParaRPr>
                    </a:p>
                  </a:txBody>
                  <a:tcPr marL="41388" marR="41388" marT="0" marB="0"/>
                </a:tc>
                <a:tc>
                  <a:txBody>
                    <a:bodyPr/>
                    <a:lstStyle/>
                    <a:p>
                      <a:pPr algn="ctr">
                        <a:spcAft>
                          <a:spcPts val="0"/>
                        </a:spcAft>
                      </a:pPr>
                      <a:r>
                        <a:rPr lang="es-EC" sz="700">
                          <a:effectLst/>
                        </a:rPr>
                        <a:t>2</a:t>
                      </a:r>
                      <a:endParaRPr lang="es-EC" sz="700">
                        <a:effectLst/>
                        <a:latin typeface="Calibri"/>
                        <a:cs typeface="Times New Roman"/>
                      </a:endParaRPr>
                    </a:p>
                  </a:txBody>
                  <a:tcPr marL="41388" marR="41388" marT="0" marB="0"/>
                </a:tc>
                <a:tc>
                  <a:txBody>
                    <a:bodyPr/>
                    <a:lstStyle/>
                    <a:p>
                      <a:pPr algn="ctr">
                        <a:spcAft>
                          <a:spcPts val="0"/>
                        </a:spcAft>
                      </a:pPr>
                      <a:r>
                        <a:rPr lang="es-EC" sz="700">
                          <a:effectLst/>
                        </a:rPr>
                        <a:t>6</a:t>
                      </a:r>
                      <a:endParaRPr lang="es-EC" sz="700">
                        <a:effectLst/>
                        <a:latin typeface="Calibri"/>
                        <a:cs typeface="Times New Roman"/>
                      </a:endParaRPr>
                    </a:p>
                  </a:txBody>
                  <a:tcPr marL="41388" marR="41388" marT="0" marB="0"/>
                </a:tc>
                <a:tc>
                  <a:txBody>
                    <a:bodyPr/>
                    <a:lstStyle/>
                    <a:p>
                      <a:pPr algn="ctr">
                        <a:spcAft>
                          <a:spcPts val="0"/>
                        </a:spcAft>
                      </a:pPr>
                      <a:r>
                        <a:rPr lang="es-EC" sz="700">
                          <a:effectLst/>
                        </a:rPr>
                        <a:t>0</a:t>
                      </a:r>
                      <a:endParaRPr lang="es-EC" sz="700">
                        <a:effectLst/>
                        <a:latin typeface="Calibri"/>
                        <a:cs typeface="Times New Roman"/>
                      </a:endParaRPr>
                    </a:p>
                  </a:txBody>
                  <a:tcPr marL="41388" marR="41388" marT="0" marB="0"/>
                </a:tc>
                <a:tc>
                  <a:txBody>
                    <a:bodyPr/>
                    <a:lstStyle/>
                    <a:p>
                      <a:pPr>
                        <a:spcAft>
                          <a:spcPts val="0"/>
                        </a:spcAft>
                      </a:pPr>
                      <a:r>
                        <a:rPr lang="es-EC" sz="700">
                          <a:effectLst/>
                        </a:rPr>
                        <a:t>Se ha tenido problemas</a:t>
                      </a:r>
                      <a:endParaRPr lang="es-EC" sz="700">
                        <a:effectLst/>
                        <a:latin typeface="Calibri"/>
                        <a:cs typeface="Times New Roman"/>
                      </a:endParaRPr>
                    </a:p>
                  </a:txBody>
                  <a:tcPr marL="41388" marR="41388" marT="0" marB="0"/>
                </a:tc>
              </a:tr>
              <a:tr h="451955">
                <a:tc>
                  <a:txBody>
                    <a:bodyPr/>
                    <a:lstStyle/>
                    <a:p>
                      <a:pPr>
                        <a:spcAft>
                          <a:spcPts val="0"/>
                        </a:spcAft>
                      </a:pPr>
                      <a:r>
                        <a:rPr lang="es-EC" sz="700">
                          <a:effectLst/>
                        </a:rPr>
                        <a:t> </a:t>
                      </a:r>
                      <a:endParaRPr lang="es-EC" sz="700">
                        <a:effectLst/>
                        <a:latin typeface="Calibri"/>
                        <a:cs typeface="Times New Roman"/>
                      </a:endParaRPr>
                    </a:p>
                  </a:txBody>
                  <a:tcPr marL="41388" marR="41388" marT="0" marB="0"/>
                </a:tc>
                <a:tc>
                  <a:txBody>
                    <a:bodyPr/>
                    <a:lstStyle/>
                    <a:p>
                      <a:pPr algn="just">
                        <a:spcAft>
                          <a:spcPts val="0"/>
                        </a:spcAft>
                      </a:pPr>
                      <a:r>
                        <a:rPr lang="es-EC" sz="700">
                          <a:effectLst/>
                        </a:rPr>
                        <a:t>¿La información para el área de producción es dirigida independientemente de las otras áreas de la empresa?</a:t>
                      </a:r>
                      <a:endParaRPr lang="es-EC" sz="700">
                        <a:effectLst/>
                        <a:latin typeface="Calibri"/>
                        <a:cs typeface="Times New Roman"/>
                      </a:endParaRPr>
                    </a:p>
                  </a:txBody>
                  <a:tcPr marL="41388" marR="41388" marT="0" marB="0"/>
                </a:tc>
                <a:tc>
                  <a:txBody>
                    <a:bodyPr/>
                    <a:lstStyle/>
                    <a:p>
                      <a:pPr algn="ctr">
                        <a:spcAft>
                          <a:spcPts val="0"/>
                        </a:spcAft>
                      </a:pPr>
                      <a:r>
                        <a:rPr lang="es-EC" sz="700">
                          <a:effectLst/>
                        </a:rPr>
                        <a:t> </a:t>
                      </a:r>
                    </a:p>
                    <a:p>
                      <a:pPr algn="ctr">
                        <a:spcAft>
                          <a:spcPts val="0"/>
                        </a:spcAft>
                      </a:pPr>
                      <a:r>
                        <a:rPr lang="es-EC" sz="700">
                          <a:effectLst/>
                        </a:rPr>
                        <a:t>8</a:t>
                      </a:r>
                      <a:endParaRPr lang="es-EC" sz="700">
                        <a:effectLst/>
                        <a:latin typeface="Calibri"/>
                        <a:cs typeface="Times New Roman"/>
                      </a:endParaRPr>
                    </a:p>
                  </a:txBody>
                  <a:tcPr marL="41388" marR="41388" marT="0" marB="0"/>
                </a:tc>
                <a:tc>
                  <a:txBody>
                    <a:bodyPr/>
                    <a:lstStyle/>
                    <a:p>
                      <a:pPr algn="ctr">
                        <a:spcAft>
                          <a:spcPts val="0"/>
                        </a:spcAft>
                      </a:pPr>
                      <a:r>
                        <a:rPr lang="es-EC" sz="700">
                          <a:effectLst/>
                        </a:rPr>
                        <a:t> </a:t>
                      </a:r>
                    </a:p>
                    <a:p>
                      <a:pPr algn="ctr">
                        <a:spcAft>
                          <a:spcPts val="0"/>
                        </a:spcAft>
                      </a:pPr>
                      <a:r>
                        <a:rPr lang="es-EC" sz="700">
                          <a:effectLst/>
                        </a:rPr>
                        <a:t>0</a:t>
                      </a:r>
                      <a:endParaRPr lang="es-EC" sz="700">
                        <a:effectLst/>
                        <a:latin typeface="Calibri"/>
                        <a:cs typeface="Times New Roman"/>
                      </a:endParaRPr>
                    </a:p>
                  </a:txBody>
                  <a:tcPr marL="41388" marR="41388" marT="0" marB="0"/>
                </a:tc>
                <a:tc>
                  <a:txBody>
                    <a:bodyPr/>
                    <a:lstStyle/>
                    <a:p>
                      <a:pPr algn="ctr">
                        <a:spcAft>
                          <a:spcPts val="0"/>
                        </a:spcAft>
                      </a:pPr>
                      <a:r>
                        <a:rPr lang="es-EC" sz="700">
                          <a:effectLst/>
                        </a:rPr>
                        <a:t> </a:t>
                      </a:r>
                    </a:p>
                    <a:p>
                      <a:pPr algn="ctr">
                        <a:spcAft>
                          <a:spcPts val="0"/>
                        </a:spcAft>
                      </a:pPr>
                      <a:r>
                        <a:rPr lang="es-EC" sz="700">
                          <a:effectLst/>
                        </a:rPr>
                        <a:t>0</a:t>
                      </a:r>
                      <a:endParaRPr lang="es-EC" sz="700">
                        <a:effectLst/>
                        <a:latin typeface="Calibri"/>
                        <a:cs typeface="Times New Roman"/>
                      </a:endParaRPr>
                    </a:p>
                  </a:txBody>
                  <a:tcPr marL="41388" marR="41388" marT="0" marB="0"/>
                </a:tc>
                <a:tc>
                  <a:txBody>
                    <a:bodyPr/>
                    <a:lstStyle/>
                    <a:p>
                      <a:pPr>
                        <a:spcAft>
                          <a:spcPts val="0"/>
                        </a:spcAft>
                      </a:pPr>
                      <a:r>
                        <a:rPr lang="es-EC" sz="700">
                          <a:effectLst/>
                        </a:rPr>
                        <a:t> </a:t>
                      </a:r>
                      <a:endParaRPr lang="es-EC" sz="700">
                        <a:effectLst/>
                        <a:latin typeface="Calibri"/>
                        <a:cs typeface="Times New Roman"/>
                      </a:endParaRPr>
                    </a:p>
                  </a:txBody>
                  <a:tcPr marL="41388" marR="41388" marT="0" marB="0"/>
                </a:tc>
              </a:tr>
              <a:tr h="225978">
                <a:tc>
                  <a:txBody>
                    <a:bodyPr/>
                    <a:lstStyle/>
                    <a:p>
                      <a:pPr>
                        <a:spcAft>
                          <a:spcPts val="0"/>
                        </a:spcAft>
                      </a:pPr>
                      <a:r>
                        <a:rPr lang="es-EC" sz="700">
                          <a:effectLst/>
                        </a:rPr>
                        <a:t> </a:t>
                      </a:r>
                      <a:endParaRPr lang="es-EC" sz="700">
                        <a:effectLst/>
                        <a:latin typeface="Calibri"/>
                        <a:cs typeface="Times New Roman"/>
                      </a:endParaRPr>
                    </a:p>
                  </a:txBody>
                  <a:tcPr marL="41388" marR="41388" marT="0" marB="0"/>
                </a:tc>
                <a:tc>
                  <a:txBody>
                    <a:bodyPr/>
                    <a:lstStyle/>
                    <a:p>
                      <a:pPr algn="just">
                        <a:spcAft>
                          <a:spcPts val="0"/>
                        </a:spcAft>
                      </a:pPr>
                      <a:r>
                        <a:rPr lang="es-EC" sz="700">
                          <a:effectLst/>
                        </a:rPr>
                        <a:t>¿El manejo de la Información son confiable y oportuna?</a:t>
                      </a:r>
                      <a:endParaRPr lang="es-EC" sz="700">
                        <a:effectLst/>
                        <a:latin typeface="Calibri"/>
                        <a:cs typeface="Times New Roman"/>
                      </a:endParaRPr>
                    </a:p>
                  </a:txBody>
                  <a:tcPr marL="41388" marR="41388" marT="0" marB="0"/>
                </a:tc>
                <a:tc>
                  <a:txBody>
                    <a:bodyPr/>
                    <a:lstStyle/>
                    <a:p>
                      <a:pPr algn="ctr">
                        <a:spcAft>
                          <a:spcPts val="0"/>
                        </a:spcAft>
                      </a:pPr>
                      <a:r>
                        <a:rPr lang="es-EC" sz="700">
                          <a:effectLst/>
                        </a:rPr>
                        <a:t> </a:t>
                      </a:r>
                    </a:p>
                    <a:p>
                      <a:pPr algn="ctr">
                        <a:spcAft>
                          <a:spcPts val="0"/>
                        </a:spcAft>
                      </a:pPr>
                      <a:r>
                        <a:rPr lang="es-EC" sz="700">
                          <a:effectLst/>
                        </a:rPr>
                        <a:t>3</a:t>
                      </a:r>
                      <a:endParaRPr lang="es-EC" sz="700">
                        <a:effectLst/>
                        <a:latin typeface="Calibri"/>
                        <a:cs typeface="Times New Roman"/>
                      </a:endParaRPr>
                    </a:p>
                  </a:txBody>
                  <a:tcPr marL="41388" marR="41388" marT="0" marB="0"/>
                </a:tc>
                <a:tc>
                  <a:txBody>
                    <a:bodyPr/>
                    <a:lstStyle/>
                    <a:p>
                      <a:pPr algn="ctr">
                        <a:spcAft>
                          <a:spcPts val="0"/>
                        </a:spcAft>
                      </a:pPr>
                      <a:r>
                        <a:rPr lang="es-EC" sz="700">
                          <a:effectLst/>
                        </a:rPr>
                        <a:t> </a:t>
                      </a:r>
                    </a:p>
                    <a:p>
                      <a:pPr algn="ctr">
                        <a:spcAft>
                          <a:spcPts val="0"/>
                        </a:spcAft>
                      </a:pPr>
                      <a:r>
                        <a:rPr lang="es-EC" sz="700">
                          <a:effectLst/>
                        </a:rPr>
                        <a:t>4</a:t>
                      </a:r>
                      <a:endParaRPr lang="es-EC" sz="700">
                        <a:effectLst/>
                        <a:latin typeface="Calibri"/>
                        <a:cs typeface="Times New Roman"/>
                      </a:endParaRPr>
                    </a:p>
                  </a:txBody>
                  <a:tcPr marL="41388" marR="41388" marT="0" marB="0"/>
                </a:tc>
                <a:tc>
                  <a:txBody>
                    <a:bodyPr/>
                    <a:lstStyle/>
                    <a:p>
                      <a:pPr algn="ctr">
                        <a:spcAft>
                          <a:spcPts val="0"/>
                        </a:spcAft>
                      </a:pPr>
                      <a:r>
                        <a:rPr lang="es-EC" sz="700">
                          <a:effectLst/>
                        </a:rPr>
                        <a:t> </a:t>
                      </a:r>
                    </a:p>
                    <a:p>
                      <a:pPr algn="ctr">
                        <a:spcAft>
                          <a:spcPts val="0"/>
                        </a:spcAft>
                      </a:pPr>
                      <a:r>
                        <a:rPr lang="es-EC" sz="700">
                          <a:effectLst/>
                        </a:rPr>
                        <a:t>1</a:t>
                      </a:r>
                      <a:endParaRPr lang="es-EC" sz="700">
                        <a:effectLst/>
                        <a:latin typeface="Calibri"/>
                        <a:cs typeface="Times New Roman"/>
                      </a:endParaRPr>
                    </a:p>
                  </a:txBody>
                  <a:tcPr marL="41388" marR="41388" marT="0" marB="0"/>
                </a:tc>
                <a:tc>
                  <a:txBody>
                    <a:bodyPr/>
                    <a:lstStyle/>
                    <a:p>
                      <a:pPr>
                        <a:spcAft>
                          <a:spcPts val="0"/>
                        </a:spcAft>
                      </a:pPr>
                      <a:r>
                        <a:rPr lang="es-EC" sz="700">
                          <a:effectLst/>
                        </a:rPr>
                        <a:t>No hay certeza que esto se cumpla</a:t>
                      </a:r>
                      <a:endParaRPr lang="es-EC" sz="700">
                        <a:effectLst/>
                        <a:latin typeface="Calibri"/>
                        <a:cs typeface="Times New Roman"/>
                      </a:endParaRPr>
                    </a:p>
                  </a:txBody>
                  <a:tcPr marL="41388" marR="41388" marT="0" marB="0"/>
                </a:tc>
              </a:tr>
              <a:tr h="451955">
                <a:tc>
                  <a:txBody>
                    <a:bodyPr/>
                    <a:lstStyle/>
                    <a:p>
                      <a:pPr>
                        <a:spcAft>
                          <a:spcPts val="0"/>
                        </a:spcAft>
                      </a:pPr>
                      <a:r>
                        <a:rPr lang="es-EC" sz="700">
                          <a:effectLst/>
                        </a:rPr>
                        <a:t> </a:t>
                      </a:r>
                      <a:endParaRPr lang="es-EC" sz="700">
                        <a:effectLst/>
                        <a:latin typeface="Calibri"/>
                        <a:cs typeface="Times New Roman"/>
                      </a:endParaRPr>
                    </a:p>
                  </a:txBody>
                  <a:tcPr marL="41388" marR="41388" marT="0" marB="0"/>
                </a:tc>
                <a:tc>
                  <a:txBody>
                    <a:bodyPr/>
                    <a:lstStyle/>
                    <a:p>
                      <a:pPr algn="just">
                        <a:spcAft>
                          <a:spcPts val="0"/>
                        </a:spcAft>
                      </a:pPr>
                      <a:r>
                        <a:rPr lang="es-EC" sz="700">
                          <a:effectLst/>
                        </a:rPr>
                        <a:t>¿Se realiza un seguimiento de los avances tecnológicos a efectos de determinar si resulta conveniente su incorporación?</a:t>
                      </a:r>
                      <a:endParaRPr lang="es-EC" sz="700">
                        <a:effectLst/>
                        <a:latin typeface="Calibri"/>
                        <a:cs typeface="Times New Roman"/>
                      </a:endParaRPr>
                    </a:p>
                  </a:txBody>
                  <a:tcPr marL="41388" marR="41388" marT="0" marB="0"/>
                </a:tc>
                <a:tc>
                  <a:txBody>
                    <a:bodyPr/>
                    <a:lstStyle/>
                    <a:p>
                      <a:pPr algn="ctr">
                        <a:spcAft>
                          <a:spcPts val="0"/>
                        </a:spcAft>
                      </a:pPr>
                      <a:r>
                        <a:rPr lang="es-EC" sz="700">
                          <a:effectLst/>
                        </a:rPr>
                        <a:t>0</a:t>
                      </a:r>
                      <a:endParaRPr lang="es-EC" sz="700">
                        <a:effectLst/>
                        <a:latin typeface="Calibri"/>
                        <a:cs typeface="Times New Roman"/>
                      </a:endParaRPr>
                    </a:p>
                  </a:txBody>
                  <a:tcPr marL="41388" marR="41388" marT="0" marB="0"/>
                </a:tc>
                <a:tc>
                  <a:txBody>
                    <a:bodyPr/>
                    <a:lstStyle/>
                    <a:p>
                      <a:pPr algn="ctr">
                        <a:spcAft>
                          <a:spcPts val="0"/>
                        </a:spcAft>
                      </a:pPr>
                      <a:r>
                        <a:rPr lang="es-EC" sz="700">
                          <a:effectLst/>
                        </a:rPr>
                        <a:t>8</a:t>
                      </a:r>
                      <a:endParaRPr lang="es-EC" sz="700">
                        <a:effectLst/>
                        <a:latin typeface="Calibri"/>
                        <a:cs typeface="Times New Roman"/>
                      </a:endParaRPr>
                    </a:p>
                  </a:txBody>
                  <a:tcPr marL="41388" marR="41388" marT="0" marB="0"/>
                </a:tc>
                <a:tc>
                  <a:txBody>
                    <a:bodyPr/>
                    <a:lstStyle/>
                    <a:p>
                      <a:pPr algn="ctr">
                        <a:spcAft>
                          <a:spcPts val="0"/>
                        </a:spcAft>
                      </a:pPr>
                      <a:r>
                        <a:rPr lang="es-EC" sz="700">
                          <a:effectLst/>
                        </a:rPr>
                        <a:t>0</a:t>
                      </a:r>
                      <a:endParaRPr lang="es-EC" sz="700">
                        <a:effectLst/>
                        <a:latin typeface="Calibri"/>
                        <a:cs typeface="Times New Roman"/>
                      </a:endParaRPr>
                    </a:p>
                  </a:txBody>
                  <a:tcPr marL="41388" marR="41388" marT="0" marB="0"/>
                </a:tc>
                <a:tc>
                  <a:txBody>
                    <a:bodyPr/>
                    <a:lstStyle/>
                    <a:p>
                      <a:pPr>
                        <a:spcAft>
                          <a:spcPts val="0"/>
                        </a:spcAft>
                      </a:pPr>
                      <a:r>
                        <a:rPr lang="es-EC" sz="700">
                          <a:effectLst/>
                        </a:rPr>
                        <a:t>No hay interés</a:t>
                      </a:r>
                      <a:endParaRPr lang="es-EC" sz="700">
                        <a:effectLst/>
                        <a:latin typeface="Calibri"/>
                        <a:cs typeface="Times New Roman"/>
                      </a:endParaRPr>
                    </a:p>
                  </a:txBody>
                  <a:tcPr marL="41388" marR="41388" marT="0" marB="0"/>
                </a:tc>
              </a:tr>
              <a:tr h="123229">
                <a:tc gridSpan="6">
                  <a:txBody>
                    <a:bodyPr/>
                    <a:lstStyle/>
                    <a:p>
                      <a:pPr marL="342900" lvl="0" indent="-342900">
                        <a:lnSpc>
                          <a:spcPct val="115000"/>
                        </a:lnSpc>
                        <a:spcAft>
                          <a:spcPts val="0"/>
                        </a:spcAft>
                        <a:buFont typeface="+mj-lt"/>
                        <a:buAutoNum type="arabicPeriod"/>
                      </a:pPr>
                      <a:r>
                        <a:rPr lang="es-EC" sz="700">
                          <a:effectLst/>
                        </a:rPr>
                        <a:t>Comunicación</a:t>
                      </a:r>
                      <a:endParaRPr lang="es-EC" sz="700">
                        <a:effectLst/>
                        <a:latin typeface="Calibri"/>
                        <a:ea typeface="Calibri"/>
                        <a:cs typeface="Times New Roman"/>
                      </a:endParaRPr>
                    </a:p>
                  </a:txBody>
                  <a:tcPr marL="41388" marR="41388"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677933">
                <a:tc>
                  <a:txBody>
                    <a:bodyPr/>
                    <a:lstStyle/>
                    <a:p>
                      <a:pPr>
                        <a:spcAft>
                          <a:spcPts val="0"/>
                        </a:spcAft>
                      </a:pPr>
                      <a:r>
                        <a:rPr lang="es-EC" sz="700">
                          <a:effectLst/>
                        </a:rPr>
                        <a:t> </a:t>
                      </a:r>
                      <a:endParaRPr lang="es-EC" sz="700">
                        <a:effectLst/>
                        <a:latin typeface="Calibri"/>
                        <a:cs typeface="Times New Roman"/>
                      </a:endParaRPr>
                    </a:p>
                  </a:txBody>
                  <a:tcPr marL="41388" marR="41388" marT="0" marB="0"/>
                </a:tc>
                <a:tc>
                  <a:txBody>
                    <a:bodyPr/>
                    <a:lstStyle/>
                    <a:p>
                      <a:pPr algn="just">
                        <a:spcAft>
                          <a:spcPts val="0"/>
                        </a:spcAft>
                      </a:pPr>
                      <a:r>
                        <a:rPr lang="es-EC" sz="700">
                          <a:effectLst/>
                        </a:rPr>
                        <a:t>¿Existe un mensaje claro de parte de la alta dirección y gerencia sobre la importancia del sistema de control interno y las responsabilidades de todos los integrantes del área de producción?</a:t>
                      </a:r>
                      <a:endParaRPr lang="es-EC" sz="700">
                        <a:effectLst/>
                        <a:latin typeface="Calibri"/>
                        <a:cs typeface="Times New Roman"/>
                      </a:endParaRPr>
                    </a:p>
                  </a:txBody>
                  <a:tcPr marL="41388" marR="41388" marT="0" marB="0"/>
                </a:tc>
                <a:tc>
                  <a:txBody>
                    <a:bodyPr/>
                    <a:lstStyle/>
                    <a:p>
                      <a:pPr algn="ctr">
                        <a:spcAft>
                          <a:spcPts val="0"/>
                        </a:spcAft>
                      </a:pPr>
                      <a:r>
                        <a:rPr lang="es-EC" sz="700">
                          <a:effectLst/>
                        </a:rPr>
                        <a:t> </a:t>
                      </a:r>
                    </a:p>
                    <a:p>
                      <a:pPr algn="ctr">
                        <a:spcAft>
                          <a:spcPts val="0"/>
                        </a:spcAft>
                      </a:pPr>
                      <a:r>
                        <a:rPr lang="es-EC" sz="700">
                          <a:effectLst/>
                        </a:rPr>
                        <a:t>5</a:t>
                      </a:r>
                      <a:endParaRPr lang="es-EC" sz="700">
                        <a:effectLst/>
                        <a:latin typeface="Calibri"/>
                        <a:cs typeface="Times New Roman"/>
                      </a:endParaRPr>
                    </a:p>
                  </a:txBody>
                  <a:tcPr marL="41388" marR="41388" marT="0" marB="0"/>
                </a:tc>
                <a:tc>
                  <a:txBody>
                    <a:bodyPr/>
                    <a:lstStyle/>
                    <a:p>
                      <a:pPr algn="ctr">
                        <a:spcAft>
                          <a:spcPts val="0"/>
                        </a:spcAft>
                      </a:pPr>
                      <a:r>
                        <a:rPr lang="es-EC" sz="700">
                          <a:effectLst/>
                        </a:rPr>
                        <a:t> </a:t>
                      </a:r>
                    </a:p>
                    <a:p>
                      <a:pPr algn="ctr">
                        <a:spcAft>
                          <a:spcPts val="0"/>
                        </a:spcAft>
                      </a:pPr>
                      <a:r>
                        <a:rPr lang="es-EC" sz="700">
                          <a:effectLst/>
                        </a:rPr>
                        <a:t>2</a:t>
                      </a:r>
                      <a:endParaRPr lang="es-EC" sz="700">
                        <a:effectLst/>
                        <a:latin typeface="Calibri"/>
                        <a:cs typeface="Times New Roman"/>
                      </a:endParaRPr>
                    </a:p>
                  </a:txBody>
                  <a:tcPr marL="41388" marR="41388" marT="0" marB="0"/>
                </a:tc>
                <a:tc>
                  <a:txBody>
                    <a:bodyPr/>
                    <a:lstStyle/>
                    <a:p>
                      <a:pPr algn="ctr">
                        <a:spcAft>
                          <a:spcPts val="0"/>
                        </a:spcAft>
                      </a:pPr>
                      <a:r>
                        <a:rPr lang="es-EC" sz="700">
                          <a:effectLst/>
                        </a:rPr>
                        <a:t> </a:t>
                      </a:r>
                    </a:p>
                    <a:p>
                      <a:pPr algn="ctr">
                        <a:spcAft>
                          <a:spcPts val="0"/>
                        </a:spcAft>
                      </a:pPr>
                      <a:r>
                        <a:rPr lang="es-EC" sz="700">
                          <a:effectLst/>
                        </a:rPr>
                        <a:t>1</a:t>
                      </a:r>
                      <a:endParaRPr lang="es-EC" sz="700">
                        <a:effectLst/>
                        <a:latin typeface="Calibri"/>
                        <a:cs typeface="Times New Roman"/>
                      </a:endParaRPr>
                    </a:p>
                  </a:txBody>
                  <a:tcPr marL="41388" marR="41388" marT="0" marB="0"/>
                </a:tc>
                <a:tc>
                  <a:txBody>
                    <a:bodyPr/>
                    <a:lstStyle/>
                    <a:p>
                      <a:pPr>
                        <a:spcAft>
                          <a:spcPts val="0"/>
                        </a:spcAft>
                      </a:pPr>
                      <a:r>
                        <a:rPr lang="es-EC" sz="700">
                          <a:effectLst/>
                        </a:rPr>
                        <a:t> </a:t>
                      </a:r>
                      <a:endParaRPr lang="es-EC" sz="700">
                        <a:effectLst/>
                        <a:latin typeface="Calibri"/>
                        <a:cs typeface="Times New Roman"/>
                      </a:endParaRPr>
                    </a:p>
                  </a:txBody>
                  <a:tcPr marL="41388" marR="41388" marT="0" marB="0"/>
                </a:tc>
              </a:tr>
              <a:tr h="338967">
                <a:tc>
                  <a:txBody>
                    <a:bodyPr/>
                    <a:lstStyle/>
                    <a:p>
                      <a:pPr>
                        <a:spcAft>
                          <a:spcPts val="0"/>
                        </a:spcAft>
                      </a:pPr>
                      <a:r>
                        <a:rPr lang="es-EC" sz="700">
                          <a:effectLst/>
                        </a:rPr>
                        <a:t> </a:t>
                      </a:r>
                      <a:endParaRPr lang="es-EC" sz="700">
                        <a:effectLst/>
                        <a:latin typeface="Calibri"/>
                        <a:cs typeface="Times New Roman"/>
                      </a:endParaRPr>
                    </a:p>
                  </a:txBody>
                  <a:tcPr marL="41388" marR="41388" marT="0" marB="0"/>
                </a:tc>
                <a:tc>
                  <a:txBody>
                    <a:bodyPr/>
                    <a:lstStyle/>
                    <a:p>
                      <a:pPr algn="just">
                        <a:spcAft>
                          <a:spcPts val="0"/>
                        </a:spcAft>
                      </a:pPr>
                      <a:r>
                        <a:rPr lang="es-EC" sz="700">
                          <a:effectLst/>
                        </a:rPr>
                        <a:t>¿Están los mecanismos instituidos para garantizar la comunicación en todos los sentidos?</a:t>
                      </a:r>
                      <a:endParaRPr lang="es-EC" sz="700">
                        <a:effectLst/>
                        <a:latin typeface="Calibri"/>
                        <a:cs typeface="Times New Roman"/>
                      </a:endParaRPr>
                    </a:p>
                  </a:txBody>
                  <a:tcPr marL="41388" marR="41388" marT="0" marB="0"/>
                </a:tc>
                <a:tc>
                  <a:txBody>
                    <a:bodyPr/>
                    <a:lstStyle/>
                    <a:p>
                      <a:pPr algn="ctr">
                        <a:spcAft>
                          <a:spcPts val="0"/>
                        </a:spcAft>
                      </a:pPr>
                      <a:r>
                        <a:rPr lang="es-EC" sz="700">
                          <a:effectLst/>
                        </a:rPr>
                        <a:t> </a:t>
                      </a:r>
                    </a:p>
                    <a:p>
                      <a:pPr algn="ctr">
                        <a:spcAft>
                          <a:spcPts val="0"/>
                        </a:spcAft>
                      </a:pPr>
                      <a:r>
                        <a:rPr lang="es-EC" sz="700">
                          <a:effectLst/>
                        </a:rPr>
                        <a:t>1</a:t>
                      </a:r>
                      <a:endParaRPr lang="es-EC" sz="700">
                        <a:effectLst/>
                        <a:latin typeface="Calibri"/>
                        <a:cs typeface="Times New Roman"/>
                      </a:endParaRPr>
                    </a:p>
                  </a:txBody>
                  <a:tcPr marL="41388" marR="41388" marT="0" marB="0"/>
                </a:tc>
                <a:tc>
                  <a:txBody>
                    <a:bodyPr/>
                    <a:lstStyle/>
                    <a:p>
                      <a:pPr algn="ctr">
                        <a:spcAft>
                          <a:spcPts val="0"/>
                        </a:spcAft>
                      </a:pPr>
                      <a:r>
                        <a:rPr lang="es-EC" sz="700">
                          <a:effectLst/>
                        </a:rPr>
                        <a:t> </a:t>
                      </a:r>
                    </a:p>
                    <a:p>
                      <a:pPr algn="ctr">
                        <a:spcAft>
                          <a:spcPts val="0"/>
                        </a:spcAft>
                      </a:pPr>
                      <a:r>
                        <a:rPr lang="es-EC" sz="700">
                          <a:effectLst/>
                        </a:rPr>
                        <a:t>6</a:t>
                      </a:r>
                      <a:endParaRPr lang="es-EC" sz="700">
                        <a:effectLst/>
                        <a:latin typeface="Calibri"/>
                        <a:cs typeface="Times New Roman"/>
                      </a:endParaRPr>
                    </a:p>
                  </a:txBody>
                  <a:tcPr marL="41388" marR="41388" marT="0" marB="0"/>
                </a:tc>
                <a:tc>
                  <a:txBody>
                    <a:bodyPr/>
                    <a:lstStyle/>
                    <a:p>
                      <a:pPr algn="ctr">
                        <a:spcAft>
                          <a:spcPts val="0"/>
                        </a:spcAft>
                      </a:pPr>
                      <a:r>
                        <a:rPr lang="es-EC" sz="700">
                          <a:effectLst/>
                        </a:rPr>
                        <a:t> </a:t>
                      </a:r>
                    </a:p>
                    <a:p>
                      <a:pPr algn="ctr">
                        <a:spcAft>
                          <a:spcPts val="0"/>
                        </a:spcAft>
                      </a:pPr>
                      <a:r>
                        <a:rPr lang="es-EC" sz="700">
                          <a:effectLst/>
                        </a:rPr>
                        <a:t>2</a:t>
                      </a:r>
                      <a:endParaRPr lang="es-EC" sz="700">
                        <a:effectLst/>
                        <a:latin typeface="Calibri"/>
                        <a:cs typeface="Times New Roman"/>
                      </a:endParaRPr>
                    </a:p>
                  </a:txBody>
                  <a:tcPr marL="41388" marR="41388" marT="0" marB="0"/>
                </a:tc>
                <a:tc>
                  <a:txBody>
                    <a:bodyPr/>
                    <a:lstStyle/>
                    <a:p>
                      <a:pPr>
                        <a:spcAft>
                          <a:spcPts val="0"/>
                        </a:spcAft>
                      </a:pPr>
                      <a:r>
                        <a:rPr lang="es-EC" sz="700">
                          <a:effectLst/>
                        </a:rPr>
                        <a:t>No existen mecanismos</a:t>
                      </a:r>
                      <a:endParaRPr lang="es-EC" sz="700">
                        <a:effectLst/>
                        <a:latin typeface="Calibri"/>
                        <a:cs typeface="Times New Roman"/>
                      </a:endParaRPr>
                    </a:p>
                  </a:txBody>
                  <a:tcPr marL="41388" marR="41388" marT="0" marB="0"/>
                </a:tc>
              </a:tr>
              <a:tr h="451955">
                <a:tc>
                  <a:txBody>
                    <a:bodyPr/>
                    <a:lstStyle/>
                    <a:p>
                      <a:pPr>
                        <a:spcAft>
                          <a:spcPts val="0"/>
                        </a:spcAft>
                      </a:pPr>
                      <a:r>
                        <a:rPr lang="es-EC" sz="700">
                          <a:effectLst/>
                        </a:rPr>
                        <a:t> </a:t>
                      </a:r>
                      <a:endParaRPr lang="es-EC" sz="700">
                        <a:effectLst/>
                        <a:latin typeface="Calibri"/>
                        <a:cs typeface="Times New Roman"/>
                      </a:endParaRPr>
                    </a:p>
                  </a:txBody>
                  <a:tcPr marL="41388" marR="41388" marT="0" marB="0"/>
                </a:tc>
                <a:tc>
                  <a:txBody>
                    <a:bodyPr/>
                    <a:lstStyle/>
                    <a:p>
                      <a:pPr algn="just">
                        <a:spcAft>
                          <a:spcPts val="0"/>
                        </a:spcAft>
                      </a:pPr>
                      <a:r>
                        <a:rPr lang="es-EC" sz="700">
                          <a:effectLst/>
                        </a:rPr>
                        <a:t>¿Aseguran que los empleados de menor nivel en el área de producción puedan proponer cambios de las rutinas que mejoren el desempeño?</a:t>
                      </a:r>
                      <a:endParaRPr lang="es-EC" sz="700">
                        <a:effectLst/>
                        <a:latin typeface="Calibri"/>
                        <a:cs typeface="Times New Roman"/>
                      </a:endParaRPr>
                    </a:p>
                  </a:txBody>
                  <a:tcPr marL="41388" marR="41388" marT="0" marB="0"/>
                </a:tc>
                <a:tc>
                  <a:txBody>
                    <a:bodyPr/>
                    <a:lstStyle/>
                    <a:p>
                      <a:pPr algn="ctr">
                        <a:spcAft>
                          <a:spcPts val="0"/>
                        </a:spcAft>
                      </a:pPr>
                      <a:r>
                        <a:rPr lang="es-EC" sz="700">
                          <a:effectLst/>
                        </a:rPr>
                        <a:t> </a:t>
                      </a:r>
                    </a:p>
                    <a:p>
                      <a:pPr algn="ctr">
                        <a:spcAft>
                          <a:spcPts val="0"/>
                        </a:spcAft>
                      </a:pPr>
                      <a:r>
                        <a:rPr lang="es-EC" sz="700">
                          <a:effectLst/>
                        </a:rPr>
                        <a:t>3</a:t>
                      </a:r>
                      <a:endParaRPr lang="es-EC" sz="700">
                        <a:effectLst/>
                        <a:latin typeface="Calibri"/>
                        <a:cs typeface="Times New Roman"/>
                      </a:endParaRPr>
                    </a:p>
                  </a:txBody>
                  <a:tcPr marL="41388" marR="41388" marT="0" marB="0"/>
                </a:tc>
                <a:tc>
                  <a:txBody>
                    <a:bodyPr/>
                    <a:lstStyle/>
                    <a:p>
                      <a:pPr algn="ctr">
                        <a:spcAft>
                          <a:spcPts val="0"/>
                        </a:spcAft>
                      </a:pPr>
                      <a:r>
                        <a:rPr lang="es-EC" sz="700">
                          <a:effectLst/>
                        </a:rPr>
                        <a:t> </a:t>
                      </a:r>
                    </a:p>
                    <a:p>
                      <a:pPr algn="ctr">
                        <a:spcAft>
                          <a:spcPts val="0"/>
                        </a:spcAft>
                      </a:pPr>
                      <a:r>
                        <a:rPr lang="es-EC" sz="700">
                          <a:effectLst/>
                        </a:rPr>
                        <a:t>4</a:t>
                      </a:r>
                      <a:endParaRPr lang="es-EC" sz="700">
                        <a:effectLst/>
                        <a:latin typeface="Calibri"/>
                        <a:cs typeface="Times New Roman"/>
                      </a:endParaRPr>
                    </a:p>
                  </a:txBody>
                  <a:tcPr marL="41388" marR="41388" marT="0" marB="0"/>
                </a:tc>
                <a:tc>
                  <a:txBody>
                    <a:bodyPr/>
                    <a:lstStyle/>
                    <a:p>
                      <a:pPr algn="ctr">
                        <a:spcAft>
                          <a:spcPts val="0"/>
                        </a:spcAft>
                      </a:pPr>
                      <a:r>
                        <a:rPr lang="es-EC" sz="700">
                          <a:effectLst/>
                        </a:rPr>
                        <a:t> </a:t>
                      </a:r>
                    </a:p>
                    <a:p>
                      <a:pPr algn="ctr">
                        <a:spcAft>
                          <a:spcPts val="0"/>
                        </a:spcAft>
                      </a:pPr>
                      <a:r>
                        <a:rPr lang="es-EC" sz="700">
                          <a:effectLst/>
                        </a:rPr>
                        <a:t>1</a:t>
                      </a:r>
                      <a:endParaRPr lang="es-EC" sz="700">
                        <a:effectLst/>
                        <a:latin typeface="Calibri"/>
                        <a:cs typeface="Times New Roman"/>
                      </a:endParaRPr>
                    </a:p>
                  </a:txBody>
                  <a:tcPr marL="41388" marR="41388" marT="0" marB="0"/>
                </a:tc>
                <a:tc>
                  <a:txBody>
                    <a:bodyPr/>
                    <a:lstStyle/>
                    <a:p>
                      <a:pPr>
                        <a:spcAft>
                          <a:spcPts val="0"/>
                        </a:spcAft>
                      </a:pPr>
                      <a:r>
                        <a:rPr lang="es-EC" sz="700" dirty="0">
                          <a:effectLst/>
                        </a:rPr>
                        <a:t>Falta de integración</a:t>
                      </a:r>
                      <a:endParaRPr lang="es-EC" sz="700" dirty="0">
                        <a:effectLst/>
                        <a:latin typeface="Calibri"/>
                        <a:cs typeface="Times New Roman"/>
                      </a:endParaRPr>
                    </a:p>
                  </a:txBody>
                  <a:tcPr marL="41388" marR="41388" marT="0" marB="0"/>
                </a:tc>
              </a:tr>
            </a:tbl>
          </a:graphicData>
        </a:graphic>
      </p:graphicFrame>
      <p:sp>
        <p:nvSpPr>
          <p:cNvPr id="3" name="Marcador de fecha 2"/>
          <p:cNvSpPr>
            <a:spLocks noGrp="1"/>
          </p:cNvSpPr>
          <p:nvPr>
            <p:ph type="dt" sz="half" idx="10"/>
          </p:nvPr>
        </p:nvSpPr>
        <p:spPr/>
        <p:txBody>
          <a:bodyPr/>
          <a:lstStyle/>
          <a:p>
            <a:r>
              <a:rPr lang="es-EC" smtClean="0"/>
              <a:t>12/05/2014</a:t>
            </a:r>
            <a:endParaRPr lang="es-EC"/>
          </a:p>
        </p:txBody>
      </p:sp>
      <p:sp>
        <p:nvSpPr>
          <p:cNvPr id="5" name="Marcador de número de diapositiva 4"/>
          <p:cNvSpPr>
            <a:spLocks noGrp="1"/>
          </p:cNvSpPr>
          <p:nvPr>
            <p:ph type="sldNum" sz="quarter" idx="12"/>
          </p:nvPr>
        </p:nvSpPr>
        <p:spPr/>
        <p:txBody>
          <a:bodyPr/>
          <a:lstStyle/>
          <a:p>
            <a:fld id="{68AFE887-2E8B-4CA8-BFF4-F9BD3B64E73B}" type="slidenum">
              <a:rPr lang="es-EC" smtClean="0"/>
              <a:t>43</a:t>
            </a:fld>
            <a:endParaRPr lang="es-EC"/>
          </a:p>
        </p:txBody>
      </p:sp>
    </p:spTree>
    <p:extLst>
      <p:ext uri="{BB962C8B-B14F-4D97-AF65-F5344CB8AC3E}">
        <p14:creationId xmlns:p14="http://schemas.microsoft.com/office/powerpoint/2010/main" val="1602881684"/>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Supervisión Continua</a:t>
            </a:r>
          </a:p>
        </p:txBody>
      </p:sp>
      <p:graphicFrame>
        <p:nvGraphicFramePr>
          <p:cNvPr id="4" name="3 Tabla"/>
          <p:cNvGraphicFramePr>
            <a:graphicFrameLocks noGrp="1"/>
          </p:cNvGraphicFramePr>
          <p:nvPr/>
        </p:nvGraphicFramePr>
        <p:xfrm>
          <a:off x="1483444" y="1473327"/>
          <a:ext cx="5567512" cy="4845351"/>
        </p:xfrm>
        <a:graphic>
          <a:graphicData uri="http://schemas.openxmlformats.org/drawingml/2006/table">
            <a:tbl>
              <a:tblPr firstRow="1" firstCol="1" bandRow="1" bandCol="1">
                <a:tableStyleId>{5C22544A-7EE6-4342-B048-85BDC9FD1C3A}</a:tableStyleId>
              </a:tblPr>
              <a:tblGrid>
                <a:gridCol w="354126"/>
                <a:gridCol w="2407185"/>
                <a:gridCol w="355373"/>
                <a:gridCol w="355373"/>
                <a:gridCol w="795537"/>
                <a:gridCol w="1299918"/>
              </a:tblGrid>
              <a:tr h="164686">
                <a:tc gridSpan="6">
                  <a:txBody>
                    <a:bodyPr/>
                    <a:lstStyle/>
                    <a:p>
                      <a:pPr algn="ctr">
                        <a:spcAft>
                          <a:spcPts val="0"/>
                        </a:spcAft>
                      </a:pPr>
                      <a:r>
                        <a:rPr lang="es-EC" sz="1100">
                          <a:effectLst/>
                        </a:rPr>
                        <a:t>SUPERVISIÓN Y MONITOREO</a:t>
                      </a:r>
                      <a:endParaRPr lang="es-EC" sz="1100">
                        <a:effectLst/>
                        <a:latin typeface="Calibri"/>
                        <a:cs typeface="Times New Roman"/>
                      </a:endParaRPr>
                    </a:p>
                  </a:txBody>
                  <a:tcPr marL="67372" marR="67372"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29372">
                <a:tc gridSpan="6">
                  <a:txBody>
                    <a:bodyPr/>
                    <a:lstStyle/>
                    <a:p>
                      <a:pPr algn="just">
                        <a:spcAft>
                          <a:spcPts val="0"/>
                        </a:spcAft>
                      </a:pPr>
                      <a:r>
                        <a:rPr lang="es-EC" sz="1100">
                          <a:effectLst/>
                        </a:rPr>
                        <a:t>Objetivo: Conocer la forma en que se ejecuta la supervisión a las actividades que se realiza en el área de producción</a:t>
                      </a:r>
                      <a:endParaRPr lang="es-EC" sz="1100">
                        <a:effectLst/>
                        <a:latin typeface="Calibri"/>
                        <a:cs typeface="Times New Roman"/>
                      </a:endParaRPr>
                    </a:p>
                  </a:txBody>
                  <a:tcPr marL="67372" marR="67372"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9389">
                <a:tc gridSpan="6">
                  <a:txBody>
                    <a:bodyPr/>
                    <a:lstStyle/>
                    <a:p>
                      <a:pPr marL="342900" lvl="0" indent="-342900" algn="just">
                        <a:lnSpc>
                          <a:spcPct val="115000"/>
                        </a:lnSpc>
                        <a:spcAft>
                          <a:spcPts val="0"/>
                        </a:spcAft>
                        <a:buFont typeface="+mj-lt"/>
                        <a:buAutoNum type="arabicPeriod"/>
                      </a:pPr>
                      <a:r>
                        <a:rPr lang="es-EC" sz="1100">
                          <a:effectLst/>
                        </a:rPr>
                        <a:t>Actividad de monitoreo operacional</a:t>
                      </a:r>
                      <a:endParaRPr lang="es-EC" sz="1100">
                        <a:effectLst/>
                        <a:latin typeface="Calibri"/>
                        <a:ea typeface="Calibri"/>
                        <a:cs typeface="Times New Roman"/>
                      </a:endParaRPr>
                    </a:p>
                  </a:txBody>
                  <a:tcPr marL="67372" marR="67372"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4686">
                <a:tc>
                  <a:txBody>
                    <a:bodyPr/>
                    <a:lstStyle/>
                    <a:p>
                      <a:pPr algn="ctr">
                        <a:spcAft>
                          <a:spcPts val="0"/>
                        </a:spcAft>
                      </a:pPr>
                      <a:r>
                        <a:rPr lang="es-EC" sz="1100">
                          <a:effectLst/>
                        </a:rPr>
                        <a:t>N°</a:t>
                      </a:r>
                      <a:endParaRPr lang="es-EC" sz="1100">
                        <a:effectLst/>
                        <a:latin typeface="Calibri"/>
                        <a:cs typeface="Times New Roman"/>
                      </a:endParaRPr>
                    </a:p>
                  </a:txBody>
                  <a:tcPr marL="67372" marR="67372" marT="0" marB="0"/>
                </a:tc>
                <a:tc>
                  <a:txBody>
                    <a:bodyPr/>
                    <a:lstStyle/>
                    <a:p>
                      <a:pPr algn="ctr">
                        <a:spcAft>
                          <a:spcPts val="0"/>
                        </a:spcAft>
                      </a:pPr>
                      <a:r>
                        <a:rPr lang="es-EC" sz="1100">
                          <a:effectLst/>
                        </a:rPr>
                        <a:t>Pregunta</a:t>
                      </a:r>
                      <a:endParaRPr lang="es-EC" sz="1100">
                        <a:effectLst/>
                        <a:latin typeface="Calibri"/>
                        <a:cs typeface="Times New Roman"/>
                      </a:endParaRPr>
                    </a:p>
                  </a:txBody>
                  <a:tcPr marL="67372" marR="67372" marT="0" marB="0"/>
                </a:tc>
                <a:tc>
                  <a:txBody>
                    <a:bodyPr/>
                    <a:lstStyle/>
                    <a:p>
                      <a:pPr algn="ctr">
                        <a:spcAft>
                          <a:spcPts val="0"/>
                        </a:spcAft>
                      </a:pPr>
                      <a:r>
                        <a:rPr lang="es-EC" sz="1100">
                          <a:effectLst/>
                        </a:rPr>
                        <a:t>SI</a:t>
                      </a:r>
                      <a:endParaRPr lang="es-EC" sz="1100">
                        <a:effectLst/>
                        <a:latin typeface="Calibri"/>
                        <a:cs typeface="Times New Roman"/>
                      </a:endParaRPr>
                    </a:p>
                  </a:txBody>
                  <a:tcPr marL="67372" marR="67372" marT="0" marB="0"/>
                </a:tc>
                <a:tc>
                  <a:txBody>
                    <a:bodyPr/>
                    <a:lstStyle/>
                    <a:p>
                      <a:pPr algn="ctr">
                        <a:spcAft>
                          <a:spcPts val="0"/>
                        </a:spcAft>
                      </a:pPr>
                      <a:r>
                        <a:rPr lang="es-EC" sz="1100">
                          <a:effectLst/>
                        </a:rPr>
                        <a:t>NO</a:t>
                      </a:r>
                      <a:endParaRPr lang="es-EC" sz="1100">
                        <a:effectLst/>
                        <a:latin typeface="Calibri"/>
                        <a:cs typeface="Times New Roman"/>
                      </a:endParaRPr>
                    </a:p>
                  </a:txBody>
                  <a:tcPr marL="67372" marR="67372" marT="0" marB="0"/>
                </a:tc>
                <a:tc>
                  <a:txBody>
                    <a:bodyPr/>
                    <a:lstStyle/>
                    <a:p>
                      <a:pPr algn="ctr">
                        <a:spcAft>
                          <a:spcPts val="0"/>
                        </a:spcAft>
                      </a:pPr>
                      <a:r>
                        <a:rPr lang="es-EC" sz="1100">
                          <a:effectLst/>
                        </a:rPr>
                        <a:t>NA</a:t>
                      </a:r>
                      <a:endParaRPr lang="es-EC" sz="1100">
                        <a:effectLst/>
                        <a:latin typeface="Calibri"/>
                        <a:cs typeface="Times New Roman"/>
                      </a:endParaRPr>
                    </a:p>
                  </a:txBody>
                  <a:tcPr marL="67372" marR="67372" marT="0" marB="0"/>
                </a:tc>
                <a:tc>
                  <a:txBody>
                    <a:bodyPr/>
                    <a:lstStyle/>
                    <a:p>
                      <a:pPr algn="ctr">
                        <a:spcAft>
                          <a:spcPts val="0"/>
                        </a:spcAft>
                      </a:pPr>
                      <a:r>
                        <a:rPr lang="es-EC" sz="1100">
                          <a:effectLst/>
                        </a:rPr>
                        <a:t>OBSERVACIÓN</a:t>
                      </a:r>
                      <a:endParaRPr lang="es-EC" sz="1100">
                        <a:effectLst/>
                        <a:latin typeface="Calibri"/>
                        <a:cs typeface="Times New Roman"/>
                      </a:endParaRPr>
                    </a:p>
                  </a:txBody>
                  <a:tcPr marL="67372" marR="67372" marT="0" marB="0"/>
                </a:tc>
              </a:tr>
              <a:tr h="988117">
                <a:tc>
                  <a:txBody>
                    <a:bodyPr/>
                    <a:lstStyle/>
                    <a:p>
                      <a:pPr>
                        <a:spcAft>
                          <a:spcPts val="0"/>
                        </a:spcAft>
                      </a:pPr>
                      <a:r>
                        <a:rPr lang="es-EC" sz="1100">
                          <a:effectLst/>
                        </a:rPr>
                        <a:t> </a:t>
                      </a:r>
                      <a:endParaRPr lang="es-EC" sz="1100">
                        <a:effectLst/>
                        <a:latin typeface="Calibri"/>
                        <a:cs typeface="Times New Roman"/>
                      </a:endParaRPr>
                    </a:p>
                  </a:txBody>
                  <a:tcPr marL="67372" marR="67372" marT="0" marB="0"/>
                </a:tc>
                <a:tc>
                  <a:txBody>
                    <a:bodyPr/>
                    <a:lstStyle/>
                    <a:p>
                      <a:pPr algn="just">
                        <a:spcAft>
                          <a:spcPts val="0"/>
                        </a:spcAft>
                      </a:pPr>
                      <a:r>
                        <a:rPr lang="es-EC" sz="1100">
                          <a:effectLst/>
                        </a:rPr>
                        <a:t>¿Dentro de la propia gestión existe una rutina de permanente seguimiento y evaluación del desempeño del control interno para determinar las mejoras y ajustes requeridos?</a:t>
                      </a:r>
                      <a:endParaRPr lang="es-EC" sz="1100">
                        <a:effectLst/>
                        <a:latin typeface="Calibri"/>
                        <a:cs typeface="Times New Roman"/>
                      </a:endParaRPr>
                    </a:p>
                  </a:txBody>
                  <a:tcPr marL="67372" marR="67372" marT="0" marB="0"/>
                </a:tc>
                <a:tc>
                  <a:txBody>
                    <a:bodyPr/>
                    <a:lstStyle/>
                    <a:p>
                      <a:pPr algn="ctr">
                        <a:spcAft>
                          <a:spcPts val="0"/>
                        </a:spcAft>
                      </a:pPr>
                      <a:r>
                        <a:rPr lang="es-EC" sz="1100">
                          <a:effectLst/>
                        </a:rPr>
                        <a:t> </a:t>
                      </a:r>
                    </a:p>
                    <a:p>
                      <a:pPr algn="ctr">
                        <a:spcAft>
                          <a:spcPts val="0"/>
                        </a:spcAft>
                      </a:pPr>
                      <a:r>
                        <a:rPr lang="es-EC" sz="1100">
                          <a:effectLst/>
                        </a:rPr>
                        <a:t>0</a:t>
                      </a:r>
                      <a:endParaRPr lang="es-EC" sz="1100">
                        <a:effectLst/>
                        <a:latin typeface="Calibri"/>
                        <a:cs typeface="Times New Roman"/>
                      </a:endParaRPr>
                    </a:p>
                  </a:txBody>
                  <a:tcPr marL="67372" marR="67372" marT="0" marB="0"/>
                </a:tc>
                <a:tc>
                  <a:txBody>
                    <a:bodyPr/>
                    <a:lstStyle/>
                    <a:p>
                      <a:pPr algn="ctr">
                        <a:spcAft>
                          <a:spcPts val="0"/>
                        </a:spcAft>
                      </a:pPr>
                      <a:r>
                        <a:rPr lang="es-EC" sz="1100">
                          <a:effectLst/>
                        </a:rPr>
                        <a:t> </a:t>
                      </a:r>
                    </a:p>
                    <a:p>
                      <a:pPr algn="ctr">
                        <a:spcAft>
                          <a:spcPts val="0"/>
                        </a:spcAft>
                      </a:pPr>
                      <a:r>
                        <a:rPr lang="es-EC" sz="1100">
                          <a:effectLst/>
                        </a:rPr>
                        <a:t>7</a:t>
                      </a:r>
                      <a:endParaRPr lang="es-EC" sz="1100">
                        <a:effectLst/>
                        <a:latin typeface="Calibri"/>
                        <a:cs typeface="Times New Roman"/>
                      </a:endParaRPr>
                    </a:p>
                  </a:txBody>
                  <a:tcPr marL="67372" marR="67372" marT="0" marB="0"/>
                </a:tc>
                <a:tc>
                  <a:txBody>
                    <a:bodyPr/>
                    <a:lstStyle/>
                    <a:p>
                      <a:pPr algn="ctr">
                        <a:spcAft>
                          <a:spcPts val="0"/>
                        </a:spcAft>
                      </a:pPr>
                      <a:r>
                        <a:rPr lang="es-EC" sz="1100">
                          <a:effectLst/>
                        </a:rPr>
                        <a:t> </a:t>
                      </a:r>
                    </a:p>
                    <a:p>
                      <a:pPr algn="ctr">
                        <a:spcAft>
                          <a:spcPts val="0"/>
                        </a:spcAft>
                      </a:pPr>
                      <a:r>
                        <a:rPr lang="es-EC" sz="1100">
                          <a:effectLst/>
                        </a:rPr>
                        <a:t>1</a:t>
                      </a:r>
                    </a:p>
                    <a:p>
                      <a:pPr algn="ctr">
                        <a:spcAft>
                          <a:spcPts val="0"/>
                        </a:spcAft>
                      </a:pPr>
                      <a:r>
                        <a:rPr lang="es-EC" sz="1100">
                          <a:effectLst/>
                        </a:rPr>
                        <a:t> </a:t>
                      </a:r>
                      <a:endParaRPr lang="es-EC" sz="1100">
                        <a:effectLst/>
                        <a:latin typeface="Calibri"/>
                        <a:cs typeface="Times New Roman"/>
                      </a:endParaRPr>
                    </a:p>
                  </a:txBody>
                  <a:tcPr marL="67372" marR="67372" marT="0" marB="0"/>
                </a:tc>
                <a:tc>
                  <a:txBody>
                    <a:bodyPr/>
                    <a:lstStyle/>
                    <a:p>
                      <a:pPr>
                        <a:spcAft>
                          <a:spcPts val="0"/>
                        </a:spcAft>
                      </a:pPr>
                      <a:r>
                        <a:rPr lang="es-EC" sz="1100">
                          <a:effectLst/>
                        </a:rPr>
                        <a:t>No existe seguimiento y evaluación</a:t>
                      </a:r>
                      <a:endParaRPr lang="es-EC" sz="1100">
                        <a:effectLst/>
                        <a:latin typeface="Calibri"/>
                        <a:cs typeface="Times New Roman"/>
                      </a:endParaRPr>
                    </a:p>
                  </a:txBody>
                  <a:tcPr marL="67372" marR="67372" marT="0" marB="0"/>
                </a:tc>
              </a:tr>
              <a:tr h="658744">
                <a:tc>
                  <a:txBody>
                    <a:bodyPr/>
                    <a:lstStyle/>
                    <a:p>
                      <a:pPr>
                        <a:spcAft>
                          <a:spcPts val="0"/>
                        </a:spcAft>
                      </a:pPr>
                      <a:r>
                        <a:rPr lang="es-EC" sz="1100">
                          <a:effectLst/>
                        </a:rPr>
                        <a:t> </a:t>
                      </a:r>
                      <a:endParaRPr lang="es-EC" sz="1100">
                        <a:effectLst/>
                        <a:latin typeface="Calibri"/>
                        <a:cs typeface="Times New Roman"/>
                      </a:endParaRPr>
                    </a:p>
                  </a:txBody>
                  <a:tcPr marL="67372" marR="67372" marT="0" marB="0"/>
                </a:tc>
                <a:tc>
                  <a:txBody>
                    <a:bodyPr/>
                    <a:lstStyle/>
                    <a:p>
                      <a:pPr algn="just">
                        <a:spcAft>
                          <a:spcPts val="0"/>
                        </a:spcAft>
                      </a:pPr>
                      <a:r>
                        <a:rPr lang="es-EC" sz="1100">
                          <a:effectLst/>
                        </a:rPr>
                        <a:t>¿En el desarrollo de sus tareas, se compara habitualmente el desempeño y se evalúan las causas de los desvíos?</a:t>
                      </a:r>
                      <a:endParaRPr lang="es-EC" sz="1100">
                        <a:effectLst/>
                        <a:latin typeface="Calibri"/>
                        <a:cs typeface="Times New Roman"/>
                      </a:endParaRPr>
                    </a:p>
                  </a:txBody>
                  <a:tcPr marL="67372" marR="67372" marT="0" marB="0"/>
                </a:tc>
                <a:tc>
                  <a:txBody>
                    <a:bodyPr/>
                    <a:lstStyle/>
                    <a:p>
                      <a:pPr algn="ctr">
                        <a:spcAft>
                          <a:spcPts val="0"/>
                        </a:spcAft>
                      </a:pPr>
                      <a:r>
                        <a:rPr lang="es-EC" sz="1100">
                          <a:effectLst/>
                        </a:rPr>
                        <a:t> </a:t>
                      </a:r>
                    </a:p>
                    <a:p>
                      <a:pPr algn="ctr">
                        <a:spcAft>
                          <a:spcPts val="0"/>
                        </a:spcAft>
                      </a:pPr>
                      <a:r>
                        <a:rPr lang="es-EC" sz="1100">
                          <a:effectLst/>
                        </a:rPr>
                        <a:t>3</a:t>
                      </a:r>
                    </a:p>
                    <a:p>
                      <a:pPr algn="ctr">
                        <a:spcAft>
                          <a:spcPts val="0"/>
                        </a:spcAft>
                      </a:pPr>
                      <a:r>
                        <a:rPr lang="es-EC" sz="1100">
                          <a:effectLst/>
                        </a:rPr>
                        <a:t> </a:t>
                      </a:r>
                      <a:endParaRPr lang="es-EC" sz="1100">
                        <a:effectLst/>
                        <a:latin typeface="Calibri"/>
                        <a:cs typeface="Times New Roman"/>
                      </a:endParaRPr>
                    </a:p>
                  </a:txBody>
                  <a:tcPr marL="67372" marR="67372" marT="0" marB="0"/>
                </a:tc>
                <a:tc>
                  <a:txBody>
                    <a:bodyPr/>
                    <a:lstStyle/>
                    <a:p>
                      <a:pPr algn="ctr">
                        <a:spcAft>
                          <a:spcPts val="0"/>
                        </a:spcAft>
                      </a:pPr>
                      <a:r>
                        <a:rPr lang="es-EC" sz="1100">
                          <a:effectLst/>
                        </a:rPr>
                        <a:t> </a:t>
                      </a:r>
                    </a:p>
                    <a:p>
                      <a:pPr algn="ctr">
                        <a:spcAft>
                          <a:spcPts val="0"/>
                        </a:spcAft>
                      </a:pPr>
                      <a:r>
                        <a:rPr lang="es-EC" sz="1100">
                          <a:effectLst/>
                        </a:rPr>
                        <a:t>4</a:t>
                      </a:r>
                      <a:endParaRPr lang="es-EC" sz="1100">
                        <a:effectLst/>
                        <a:latin typeface="Calibri"/>
                        <a:cs typeface="Times New Roman"/>
                      </a:endParaRPr>
                    </a:p>
                  </a:txBody>
                  <a:tcPr marL="67372" marR="67372" marT="0" marB="0"/>
                </a:tc>
                <a:tc>
                  <a:txBody>
                    <a:bodyPr/>
                    <a:lstStyle/>
                    <a:p>
                      <a:pPr algn="ctr">
                        <a:spcAft>
                          <a:spcPts val="0"/>
                        </a:spcAft>
                      </a:pPr>
                      <a:r>
                        <a:rPr lang="es-EC" sz="1100">
                          <a:effectLst/>
                        </a:rPr>
                        <a:t> </a:t>
                      </a:r>
                    </a:p>
                    <a:p>
                      <a:pPr algn="ctr">
                        <a:spcAft>
                          <a:spcPts val="0"/>
                        </a:spcAft>
                      </a:pPr>
                      <a:r>
                        <a:rPr lang="es-EC" sz="1100">
                          <a:effectLst/>
                        </a:rPr>
                        <a:t>1</a:t>
                      </a:r>
                      <a:endParaRPr lang="es-EC" sz="1100">
                        <a:effectLst/>
                        <a:latin typeface="Calibri"/>
                        <a:cs typeface="Times New Roman"/>
                      </a:endParaRPr>
                    </a:p>
                  </a:txBody>
                  <a:tcPr marL="67372" marR="67372" marT="0" marB="0"/>
                </a:tc>
                <a:tc>
                  <a:txBody>
                    <a:bodyPr/>
                    <a:lstStyle/>
                    <a:p>
                      <a:pPr>
                        <a:spcAft>
                          <a:spcPts val="0"/>
                        </a:spcAft>
                      </a:pPr>
                      <a:r>
                        <a:rPr lang="es-EC" sz="1100">
                          <a:effectLst/>
                        </a:rPr>
                        <a:t>A veces se realiza</a:t>
                      </a:r>
                      <a:endParaRPr lang="es-EC" sz="1100">
                        <a:effectLst/>
                        <a:latin typeface="Calibri"/>
                        <a:cs typeface="Times New Roman"/>
                      </a:endParaRPr>
                    </a:p>
                  </a:txBody>
                  <a:tcPr marL="67372" marR="67372" marT="0" marB="0"/>
                </a:tc>
              </a:tr>
              <a:tr h="494058">
                <a:tc>
                  <a:txBody>
                    <a:bodyPr/>
                    <a:lstStyle/>
                    <a:p>
                      <a:pPr>
                        <a:spcAft>
                          <a:spcPts val="0"/>
                        </a:spcAft>
                      </a:pPr>
                      <a:r>
                        <a:rPr lang="es-EC" sz="1100">
                          <a:effectLst/>
                        </a:rPr>
                        <a:t> </a:t>
                      </a:r>
                      <a:endParaRPr lang="es-EC" sz="1100">
                        <a:effectLst/>
                        <a:latin typeface="Calibri"/>
                        <a:cs typeface="Times New Roman"/>
                      </a:endParaRPr>
                    </a:p>
                  </a:txBody>
                  <a:tcPr marL="67372" marR="67372" marT="0" marB="0"/>
                </a:tc>
                <a:tc>
                  <a:txBody>
                    <a:bodyPr/>
                    <a:lstStyle/>
                    <a:p>
                      <a:pPr algn="just">
                        <a:spcAft>
                          <a:spcPts val="0"/>
                        </a:spcAft>
                      </a:pPr>
                      <a:r>
                        <a:rPr lang="es-EC" sz="1100">
                          <a:effectLst/>
                        </a:rPr>
                        <a:t>¿Se realizan cruces y comparaciones de la información operativa producida con lo real?</a:t>
                      </a:r>
                      <a:endParaRPr lang="es-EC" sz="1100">
                        <a:effectLst/>
                        <a:latin typeface="Calibri"/>
                        <a:cs typeface="Times New Roman"/>
                      </a:endParaRPr>
                    </a:p>
                  </a:txBody>
                  <a:tcPr marL="67372" marR="67372" marT="0" marB="0"/>
                </a:tc>
                <a:tc>
                  <a:txBody>
                    <a:bodyPr/>
                    <a:lstStyle/>
                    <a:p>
                      <a:pPr algn="ctr">
                        <a:spcAft>
                          <a:spcPts val="0"/>
                        </a:spcAft>
                      </a:pPr>
                      <a:r>
                        <a:rPr lang="es-EC" sz="1100">
                          <a:effectLst/>
                        </a:rPr>
                        <a:t> </a:t>
                      </a:r>
                    </a:p>
                    <a:p>
                      <a:pPr algn="ctr">
                        <a:spcAft>
                          <a:spcPts val="0"/>
                        </a:spcAft>
                      </a:pPr>
                      <a:r>
                        <a:rPr lang="es-EC" sz="1100">
                          <a:effectLst/>
                        </a:rPr>
                        <a:t>0</a:t>
                      </a:r>
                      <a:endParaRPr lang="es-EC" sz="1100">
                        <a:effectLst/>
                        <a:latin typeface="Calibri"/>
                        <a:cs typeface="Times New Roman"/>
                      </a:endParaRPr>
                    </a:p>
                  </a:txBody>
                  <a:tcPr marL="67372" marR="67372" marT="0" marB="0"/>
                </a:tc>
                <a:tc>
                  <a:txBody>
                    <a:bodyPr/>
                    <a:lstStyle/>
                    <a:p>
                      <a:pPr algn="ctr">
                        <a:spcAft>
                          <a:spcPts val="0"/>
                        </a:spcAft>
                      </a:pPr>
                      <a:r>
                        <a:rPr lang="es-EC" sz="1100">
                          <a:effectLst/>
                        </a:rPr>
                        <a:t> </a:t>
                      </a:r>
                    </a:p>
                    <a:p>
                      <a:pPr algn="ctr">
                        <a:spcAft>
                          <a:spcPts val="0"/>
                        </a:spcAft>
                      </a:pPr>
                      <a:r>
                        <a:rPr lang="es-EC" sz="1100">
                          <a:effectLst/>
                        </a:rPr>
                        <a:t>8</a:t>
                      </a:r>
                    </a:p>
                    <a:p>
                      <a:pPr algn="ctr">
                        <a:spcAft>
                          <a:spcPts val="0"/>
                        </a:spcAft>
                      </a:pPr>
                      <a:r>
                        <a:rPr lang="es-EC" sz="1100">
                          <a:effectLst/>
                        </a:rPr>
                        <a:t> </a:t>
                      </a:r>
                      <a:endParaRPr lang="es-EC" sz="1100">
                        <a:effectLst/>
                        <a:latin typeface="Calibri"/>
                        <a:cs typeface="Times New Roman"/>
                      </a:endParaRPr>
                    </a:p>
                  </a:txBody>
                  <a:tcPr marL="67372" marR="67372" marT="0" marB="0"/>
                </a:tc>
                <a:tc>
                  <a:txBody>
                    <a:bodyPr/>
                    <a:lstStyle/>
                    <a:p>
                      <a:pPr algn="ctr">
                        <a:spcAft>
                          <a:spcPts val="0"/>
                        </a:spcAft>
                      </a:pPr>
                      <a:r>
                        <a:rPr lang="es-EC" sz="1100">
                          <a:effectLst/>
                        </a:rPr>
                        <a:t> </a:t>
                      </a:r>
                    </a:p>
                    <a:p>
                      <a:pPr algn="ctr">
                        <a:spcAft>
                          <a:spcPts val="0"/>
                        </a:spcAft>
                      </a:pPr>
                      <a:r>
                        <a:rPr lang="es-EC" sz="1100">
                          <a:effectLst/>
                        </a:rPr>
                        <a:t>0</a:t>
                      </a:r>
                      <a:endParaRPr lang="es-EC" sz="1100">
                        <a:effectLst/>
                        <a:latin typeface="Calibri"/>
                        <a:cs typeface="Times New Roman"/>
                      </a:endParaRPr>
                    </a:p>
                  </a:txBody>
                  <a:tcPr marL="67372" marR="67372" marT="0" marB="0"/>
                </a:tc>
                <a:tc>
                  <a:txBody>
                    <a:bodyPr/>
                    <a:lstStyle/>
                    <a:p>
                      <a:pPr>
                        <a:spcAft>
                          <a:spcPts val="0"/>
                        </a:spcAft>
                      </a:pPr>
                      <a:r>
                        <a:rPr lang="es-EC" sz="1100">
                          <a:effectLst/>
                        </a:rPr>
                        <a:t>No existe análisis</a:t>
                      </a:r>
                      <a:endParaRPr lang="es-EC" sz="1100">
                        <a:effectLst/>
                        <a:latin typeface="Calibri"/>
                        <a:cs typeface="Times New Roman"/>
                      </a:endParaRPr>
                    </a:p>
                  </a:txBody>
                  <a:tcPr marL="67372" marR="67372" marT="0" marB="0"/>
                </a:tc>
              </a:tr>
              <a:tr h="494058">
                <a:tc>
                  <a:txBody>
                    <a:bodyPr/>
                    <a:lstStyle/>
                    <a:p>
                      <a:pPr>
                        <a:spcAft>
                          <a:spcPts val="0"/>
                        </a:spcAft>
                      </a:pPr>
                      <a:r>
                        <a:rPr lang="es-EC" sz="1100">
                          <a:effectLst/>
                        </a:rPr>
                        <a:t> </a:t>
                      </a:r>
                      <a:endParaRPr lang="es-EC" sz="1100">
                        <a:effectLst/>
                        <a:latin typeface="Calibri"/>
                        <a:cs typeface="Times New Roman"/>
                      </a:endParaRPr>
                    </a:p>
                  </a:txBody>
                  <a:tcPr marL="67372" marR="67372" marT="0" marB="0"/>
                </a:tc>
                <a:tc>
                  <a:txBody>
                    <a:bodyPr/>
                    <a:lstStyle/>
                    <a:p>
                      <a:pPr algn="just">
                        <a:spcAft>
                          <a:spcPts val="0"/>
                        </a:spcAft>
                      </a:pPr>
                      <a:r>
                        <a:rPr lang="es-EC" sz="1100">
                          <a:effectLst/>
                        </a:rPr>
                        <a:t>¿Se consideran las comunicaciones de terceros para corroborar la información generada internamente?</a:t>
                      </a:r>
                      <a:endParaRPr lang="es-EC" sz="1100">
                        <a:effectLst/>
                        <a:latin typeface="Calibri"/>
                        <a:cs typeface="Times New Roman"/>
                      </a:endParaRPr>
                    </a:p>
                  </a:txBody>
                  <a:tcPr marL="67372" marR="67372" marT="0" marB="0"/>
                </a:tc>
                <a:tc>
                  <a:txBody>
                    <a:bodyPr/>
                    <a:lstStyle/>
                    <a:p>
                      <a:pPr algn="ctr">
                        <a:spcAft>
                          <a:spcPts val="0"/>
                        </a:spcAft>
                      </a:pPr>
                      <a:r>
                        <a:rPr lang="es-EC" sz="1100">
                          <a:effectLst/>
                        </a:rPr>
                        <a:t> </a:t>
                      </a:r>
                    </a:p>
                    <a:p>
                      <a:pPr algn="ctr">
                        <a:spcAft>
                          <a:spcPts val="0"/>
                        </a:spcAft>
                      </a:pPr>
                      <a:r>
                        <a:rPr lang="es-EC" sz="1100">
                          <a:effectLst/>
                        </a:rPr>
                        <a:t>6</a:t>
                      </a:r>
                      <a:endParaRPr lang="es-EC" sz="1100">
                        <a:effectLst/>
                        <a:latin typeface="Calibri"/>
                        <a:cs typeface="Times New Roman"/>
                      </a:endParaRPr>
                    </a:p>
                  </a:txBody>
                  <a:tcPr marL="67372" marR="67372" marT="0" marB="0"/>
                </a:tc>
                <a:tc>
                  <a:txBody>
                    <a:bodyPr/>
                    <a:lstStyle/>
                    <a:p>
                      <a:pPr algn="ctr">
                        <a:spcAft>
                          <a:spcPts val="0"/>
                        </a:spcAft>
                      </a:pPr>
                      <a:r>
                        <a:rPr lang="es-EC" sz="1100">
                          <a:effectLst/>
                        </a:rPr>
                        <a:t> </a:t>
                      </a:r>
                    </a:p>
                    <a:p>
                      <a:pPr algn="ctr">
                        <a:spcAft>
                          <a:spcPts val="0"/>
                        </a:spcAft>
                      </a:pPr>
                      <a:r>
                        <a:rPr lang="es-EC" sz="1100">
                          <a:effectLst/>
                        </a:rPr>
                        <a:t>1</a:t>
                      </a:r>
                      <a:endParaRPr lang="es-EC" sz="1100">
                        <a:effectLst/>
                        <a:latin typeface="Calibri"/>
                        <a:cs typeface="Times New Roman"/>
                      </a:endParaRPr>
                    </a:p>
                  </a:txBody>
                  <a:tcPr marL="67372" marR="67372" marT="0" marB="0"/>
                </a:tc>
                <a:tc>
                  <a:txBody>
                    <a:bodyPr/>
                    <a:lstStyle/>
                    <a:p>
                      <a:pPr algn="ctr">
                        <a:spcAft>
                          <a:spcPts val="0"/>
                        </a:spcAft>
                      </a:pPr>
                      <a:r>
                        <a:rPr lang="es-EC" sz="1100">
                          <a:effectLst/>
                        </a:rPr>
                        <a:t> </a:t>
                      </a:r>
                    </a:p>
                    <a:p>
                      <a:pPr algn="ctr">
                        <a:spcAft>
                          <a:spcPts val="0"/>
                        </a:spcAft>
                      </a:pPr>
                      <a:r>
                        <a:rPr lang="es-EC" sz="1100">
                          <a:effectLst/>
                        </a:rPr>
                        <a:t>1</a:t>
                      </a:r>
                      <a:endParaRPr lang="es-EC" sz="1100">
                        <a:effectLst/>
                        <a:latin typeface="Calibri"/>
                        <a:cs typeface="Times New Roman"/>
                      </a:endParaRPr>
                    </a:p>
                  </a:txBody>
                  <a:tcPr marL="67372" marR="67372" marT="0" marB="0"/>
                </a:tc>
                <a:tc>
                  <a:txBody>
                    <a:bodyPr/>
                    <a:lstStyle/>
                    <a:p>
                      <a:pPr>
                        <a:spcAft>
                          <a:spcPts val="0"/>
                        </a:spcAft>
                      </a:pPr>
                      <a:r>
                        <a:rPr lang="es-EC" sz="1100">
                          <a:effectLst/>
                        </a:rPr>
                        <a:t> </a:t>
                      </a:r>
                      <a:endParaRPr lang="es-EC" sz="1100">
                        <a:effectLst/>
                        <a:latin typeface="Calibri"/>
                        <a:cs typeface="Times New Roman"/>
                      </a:endParaRPr>
                    </a:p>
                  </a:txBody>
                  <a:tcPr marL="67372" marR="67372" marT="0" marB="0"/>
                </a:tc>
              </a:tr>
              <a:tr h="658744">
                <a:tc>
                  <a:txBody>
                    <a:bodyPr/>
                    <a:lstStyle/>
                    <a:p>
                      <a:pPr>
                        <a:spcAft>
                          <a:spcPts val="0"/>
                        </a:spcAft>
                      </a:pPr>
                      <a:r>
                        <a:rPr lang="es-EC" sz="1100">
                          <a:effectLst/>
                        </a:rPr>
                        <a:t> </a:t>
                      </a:r>
                      <a:endParaRPr lang="es-EC" sz="1100">
                        <a:effectLst/>
                        <a:latin typeface="Calibri"/>
                        <a:cs typeface="Times New Roman"/>
                      </a:endParaRPr>
                    </a:p>
                  </a:txBody>
                  <a:tcPr marL="67372" marR="67372" marT="0" marB="0"/>
                </a:tc>
                <a:tc>
                  <a:txBody>
                    <a:bodyPr/>
                    <a:lstStyle/>
                    <a:p>
                      <a:pPr algn="just">
                        <a:spcAft>
                          <a:spcPts val="0"/>
                        </a:spcAft>
                      </a:pPr>
                      <a:r>
                        <a:rPr lang="es-EC" sz="1100">
                          <a:effectLst/>
                        </a:rPr>
                        <a:t>¿Están definidas herramientas de auto evaluación? Sea por sistema de chequeo, cuestionario o cualquier otro?</a:t>
                      </a:r>
                      <a:endParaRPr lang="es-EC" sz="1100">
                        <a:effectLst/>
                        <a:latin typeface="Calibri"/>
                        <a:cs typeface="Times New Roman"/>
                      </a:endParaRPr>
                    </a:p>
                  </a:txBody>
                  <a:tcPr marL="67372" marR="67372" marT="0" marB="0"/>
                </a:tc>
                <a:tc>
                  <a:txBody>
                    <a:bodyPr/>
                    <a:lstStyle/>
                    <a:p>
                      <a:pPr algn="ctr">
                        <a:spcAft>
                          <a:spcPts val="0"/>
                        </a:spcAft>
                      </a:pPr>
                      <a:r>
                        <a:rPr lang="es-EC" sz="1100">
                          <a:effectLst/>
                        </a:rPr>
                        <a:t> </a:t>
                      </a:r>
                    </a:p>
                    <a:p>
                      <a:pPr algn="ctr">
                        <a:spcAft>
                          <a:spcPts val="0"/>
                        </a:spcAft>
                      </a:pPr>
                      <a:r>
                        <a:rPr lang="es-EC" sz="1100">
                          <a:effectLst/>
                        </a:rPr>
                        <a:t>0</a:t>
                      </a:r>
                      <a:endParaRPr lang="es-EC" sz="1100">
                        <a:effectLst/>
                        <a:latin typeface="Calibri"/>
                        <a:cs typeface="Times New Roman"/>
                      </a:endParaRPr>
                    </a:p>
                  </a:txBody>
                  <a:tcPr marL="67372" marR="67372" marT="0" marB="0"/>
                </a:tc>
                <a:tc>
                  <a:txBody>
                    <a:bodyPr/>
                    <a:lstStyle/>
                    <a:p>
                      <a:pPr algn="ctr">
                        <a:spcAft>
                          <a:spcPts val="0"/>
                        </a:spcAft>
                      </a:pPr>
                      <a:r>
                        <a:rPr lang="es-EC" sz="1100">
                          <a:effectLst/>
                        </a:rPr>
                        <a:t> </a:t>
                      </a:r>
                    </a:p>
                    <a:p>
                      <a:pPr algn="ctr">
                        <a:spcAft>
                          <a:spcPts val="0"/>
                        </a:spcAft>
                      </a:pPr>
                      <a:r>
                        <a:rPr lang="es-EC" sz="1100">
                          <a:effectLst/>
                        </a:rPr>
                        <a:t>8</a:t>
                      </a:r>
                      <a:endParaRPr lang="es-EC" sz="1100">
                        <a:effectLst/>
                        <a:latin typeface="Calibri"/>
                        <a:cs typeface="Times New Roman"/>
                      </a:endParaRPr>
                    </a:p>
                  </a:txBody>
                  <a:tcPr marL="67372" marR="67372" marT="0" marB="0"/>
                </a:tc>
                <a:tc>
                  <a:txBody>
                    <a:bodyPr/>
                    <a:lstStyle/>
                    <a:p>
                      <a:pPr algn="ctr">
                        <a:spcAft>
                          <a:spcPts val="0"/>
                        </a:spcAft>
                      </a:pPr>
                      <a:r>
                        <a:rPr lang="es-EC" sz="1100">
                          <a:effectLst/>
                        </a:rPr>
                        <a:t> </a:t>
                      </a:r>
                    </a:p>
                    <a:p>
                      <a:pPr algn="ctr">
                        <a:spcAft>
                          <a:spcPts val="0"/>
                        </a:spcAft>
                      </a:pPr>
                      <a:r>
                        <a:rPr lang="es-EC" sz="1100">
                          <a:effectLst/>
                        </a:rPr>
                        <a:t>0</a:t>
                      </a:r>
                      <a:endParaRPr lang="es-EC" sz="1100">
                        <a:effectLst/>
                        <a:latin typeface="Calibri"/>
                        <a:cs typeface="Times New Roman"/>
                      </a:endParaRPr>
                    </a:p>
                  </a:txBody>
                  <a:tcPr marL="67372" marR="67372" marT="0" marB="0"/>
                </a:tc>
                <a:tc>
                  <a:txBody>
                    <a:bodyPr/>
                    <a:lstStyle/>
                    <a:p>
                      <a:pPr>
                        <a:spcAft>
                          <a:spcPts val="0"/>
                        </a:spcAft>
                      </a:pPr>
                      <a:r>
                        <a:rPr lang="es-EC" sz="1100">
                          <a:effectLst/>
                        </a:rPr>
                        <a:t>No están definidas</a:t>
                      </a:r>
                      <a:endParaRPr lang="es-EC" sz="1100">
                        <a:effectLst/>
                        <a:latin typeface="Calibri"/>
                        <a:cs typeface="Times New Roman"/>
                      </a:endParaRPr>
                    </a:p>
                  </a:txBody>
                  <a:tcPr marL="67372" marR="67372" marT="0" marB="0"/>
                </a:tc>
              </a:tr>
              <a:tr h="658744">
                <a:tc>
                  <a:txBody>
                    <a:bodyPr/>
                    <a:lstStyle/>
                    <a:p>
                      <a:pPr>
                        <a:spcAft>
                          <a:spcPts val="0"/>
                        </a:spcAft>
                      </a:pPr>
                      <a:r>
                        <a:rPr lang="es-EC" sz="1100">
                          <a:effectLst/>
                        </a:rPr>
                        <a:t> </a:t>
                      </a:r>
                      <a:endParaRPr lang="es-EC" sz="1100">
                        <a:effectLst/>
                        <a:latin typeface="Calibri"/>
                        <a:cs typeface="Times New Roman"/>
                      </a:endParaRPr>
                    </a:p>
                  </a:txBody>
                  <a:tcPr marL="67372" marR="67372" marT="0" marB="0"/>
                </a:tc>
                <a:tc>
                  <a:txBody>
                    <a:bodyPr/>
                    <a:lstStyle/>
                    <a:p>
                      <a:pPr algn="just">
                        <a:spcAft>
                          <a:spcPts val="0"/>
                        </a:spcAft>
                      </a:pPr>
                      <a:r>
                        <a:rPr lang="es-EC" sz="1100">
                          <a:effectLst/>
                        </a:rPr>
                        <a:t>¿Las deficiencias detectadas durante el proceso de auto evaluación son comunicadas a los niveles correspondientes?</a:t>
                      </a:r>
                      <a:endParaRPr lang="es-EC" sz="1100">
                        <a:effectLst/>
                        <a:latin typeface="Calibri"/>
                        <a:cs typeface="Times New Roman"/>
                      </a:endParaRPr>
                    </a:p>
                  </a:txBody>
                  <a:tcPr marL="67372" marR="67372" marT="0" marB="0"/>
                </a:tc>
                <a:tc>
                  <a:txBody>
                    <a:bodyPr/>
                    <a:lstStyle/>
                    <a:p>
                      <a:pPr algn="ctr">
                        <a:spcAft>
                          <a:spcPts val="0"/>
                        </a:spcAft>
                      </a:pPr>
                      <a:r>
                        <a:rPr lang="es-EC" sz="1100">
                          <a:effectLst/>
                        </a:rPr>
                        <a:t> </a:t>
                      </a:r>
                    </a:p>
                    <a:p>
                      <a:pPr algn="ctr">
                        <a:spcAft>
                          <a:spcPts val="0"/>
                        </a:spcAft>
                      </a:pPr>
                      <a:r>
                        <a:rPr lang="es-EC" sz="1100">
                          <a:effectLst/>
                        </a:rPr>
                        <a:t>8</a:t>
                      </a:r>
                      <a:endParaRPr lang="es-EC" sz="1100">
                        <a:effectLst/>
                        <a:latin typeface="Calibri"/>
                        <a:cs typeface="Times New Roman"/>
                      </a:endParaRPr>
                    </a:p>
                  </a:txBody>
                  <a:tcPr marL="67372" marR="67372" marT="0" marB="0"/>
                </a:tc>
                <a:tc>
                  <a:txBody>
                    <a:bodyPr/>
                    <a:lstStyle/>
                    <a:p>
                      <a:pPr algn="ctr">
                        <a:spcAft>
                          <a:spcPts val="0"/>
                        </a:spcAft>
                      </a:pPr>
                      <a:r>
                        <a:rPr lang="es-EC" sz="1100">
                          <a:effectLst/>
                        </a:rPr>
                        <a:t> </a:t>
                      </a:r>
                    </a:p>
                    <a:p>
                      <a:pPr algn="ctr">
                        <a:spcAft>
                          <a:spcPts val="0"/>
                        </a:spcAft>
                      </a:pPr>
                      <a:r>
                        <a:rPr lang="es-EC" sz="1100">
                          <a:effectLst/>
                        </a:rPr>
                        <a:t>0</a:t>
                      </a:r>
                    </a:p>
                    <a:p>
                      <a:pPr algn="ctr">
                        <a:spcAft>
                          <a:spcPts val="0"/>
                        </a:spcAft>
                      </a:pPr>
                      <a:r>
                        <a:rPr lang="es-EC" sz="1100">
                          <a:effectLst/>
                        </a:rPr>
                        <a:t> </a:t>
                      </a:r>
                      <a:endParaRPr lang="es-EC" sz="1100">
                        <a:effectLst/>
                        <a:latin typeface="Calibri"/>
                        <a:cs typeface="Times New Roman"/>
                      </a:endParaRPr>
                    </a:p>
                  </a:txBody>
                  <a:tcPr marL="67372" marR="67372" marT="0" marB="0"/>
                </a:tc>
                <a:tc>
                  <a:txBody>
                    <a:bodyPr/>
                    <a:lstStyle/>
                    <a:p>
                      <a:pPr algn="ctr">
                        <a:spcAft>
                          <a:spcPts val="0"/>
                        </a:spcAft>
                      </a:pPr>
                      <a:r>
                        <a:rPr lang="es-EC" sz="1100">
                          <a:effectLst/>
                        </a:rPr>
                        <a:t> </a:t>
                      </a:r>
                    </a:p>
                    <a:p>
                      <a:pPr algn="ctr">
                        <a:spcAft>
                          <a:spcPts val="0"/>
                        </a:spcAft>
                      </a:pPr>
                      <a:r>
                        <a:rPr lang="es-EC" sz="1100">
                          <a:effectLst/>
                        </a:rPr>
                        <a:t>0</a:t>
                      </a:r>
                      <a:endParaRPr lang="es-EC" sz="1100">
                        <a:effectLst/>
                        <a:latin typeface="Calibri"/>
                        <a:cs typeface="Times New Roman"/>
                      </a:endParaRPr>
                    </a:p>
                  </a:txBody>
                  <a:tcPr marL="67372" marR="67372" marT="0" marB="0"/>
                </a:tc>
                <a:tc>
                  <a:txBody>
                    <a:bodyPr/>
                    <a:lstStyle/>
                    <a:p>
                      <a:pPr>
                        <a:spcAft>
                          <a:spcPts val="0"/>
                        </a:spcAft>
                      </a:pPr>
                      <a:r>
                        <a:rPr lang="es-EC" sz="1100" dirty="0">
                          <a:effectLst/>
                        </a:rPr>
                        <a:t> </a:t>
                      </a:r>
                      <a:endParaRPr lang="es-EC" sz="1100" dirty="0">
                        <a:effectLst/>
                        <a:latin typeface="Calibri"/>
                        <a:cs typeface="Times New Roman"/>
                      </a:endParaRPr>
                    </a:p>
                  </a:txBody>
                  <a:tcPr marL="67372" marR="67372" marT="0" marB="0"/>
                </a:tc>
              </a:tr>
            </a:tbl>
          </a:graphicData>
        </a:graphic>
      </p:graphicFrame>
      <p:sp>
        <p:nvSpPr>
          <p:cNvPr id="3" name="Marcador de fecha 2"/>
          <p:cNvSpPr>
            <a:spLocks noGrp="1"/>
          </p:cNvSpPr>
          <p:nvPr>
            <p:ph type="dt" sz="half" idx="10"/>
          </p:nvPr>
        </p:nvSpPr>
        <p:spPr/>
        <p:txBody>
          <a:bodyPr/>
          <a:lstStyle/>
          <a:p>
            <a:r>
              <a:rPr lang="es-EC" smtClean="0"/>
              <a:t>12/05/2014</a:t>
            </a:r>
            <a:endParaRPr lang="es-EC"/>
          </a:p>
        </p:txBody>
      </p:sp>
      <p:sp>
        <p:nvSpPr>
          <p:cNvPr id="5" name="Marcador de número de diapositiva 4"/>
          <p:cNvSpPr>
            <a:spLocks noGrp="1"/>
          </p:cNvSpPr>
          <p:nvPr>
            <p:ph type="sldNum" sz="quarter" idx="12"/>
          </p:nvPr>
        </p:nvSpPr>
        <p:spPr/>
        <p:txBody>
          <a:bodyPr/>
          <a:lstStyle/>
          <a:p>
            <a:fld id="{68AFE887-2E8B-4CA8-BFF4-F9BD3B64E73B}" type="slidenum">
              <a:rPr lang="es-EC" smtClean="0"/>
              <a:t>44</a:t>
            </a:fld>
            <a:endParaRPr lang="es-EC"/>
          </a:p>
        </p:txBody>
      </p:sp>
    </p:spTree>
    <p:extLst>
      <p:ext uri="{BB962C8B-B14F-4D97-AF65-F5344CB8AC3E}">
        <p14:creationId xmlns:p14="http://schemas.microsoft.com/office/powerpoint/2010/main" val="14754306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 Ciclo de producción propuesto</a:t>
            </a:r>
          </a:p>
        </p:txBody>
      </p:sp>
      <p:sp>
        <p:nvSpPr>
          <p:cNvPr id="3" name="2 Marcador de contenido"/>
          <p:cNvSpPr>
            <a:spLocks noGrp="1"/>
          </p:cNvSpPr>
          <p:nvPr>
            <p:ph idx="1"/>
          </p:nvPr>
        </p:nvSpPr>
        <p:spPr/>
        <p:txBody>
          <a:bodyPr>
            <a:normAutofit/>
          </a:bodyPr>
          <a:lstStyle/>
          <a:p>
            <a:pPr lvl="0"/>
            <a:r>
              <a:rPr lang="es-EC" b="1" dirty="0"/>
              <a:t>Planificación</a:t>
            </a:r>
            <a:endParaRPr lang="es-EC" dirty="0"/>
          </a:p>
          <a:p>
            <a:pPr lvl="1"/>
            <a:r>
              <a:rPr lang="es-EC" b="1" dirty="0"/>
              <a:t>Definición de los Objetivos</a:t>
            </a:r>
            <a:endParaRPr lang="es-EC" dirty="0"/>
          </a:p>
          <a:p>
            <a:pPr lvl="2"/>
            <a:r>
              <a:rPr lang="es-EC" dirty="0" smtClean="0"/>
              <a:t> Llevar </a:t>
            </a:r>
            <a:r>
              <a:rPr lang="es-EC" dirty="0"/>
              <a:t>un control adecuado de la producción y los requerimientos para efectuarla</a:t>
            </a:r>
            <a:endParaRPr lang="es-EC" sz="1600" dirty="0"/>
          </a:p>
          <a:p>
            <a:pPr lvl="2"/>
            <a:r>
              <a:rPr lang="es-EC" dirty="0"/>
              <a:t>Formalizar el proceso con documentos que permitan tener una guía de planificación.</a:t>
            </a:r>
            <a:endParaRPr lang="es-EC" sz="1600" dirty="0"/>
          </a:p>
          <a:p>
            <a:pPr lvl="2"/>
            <a:r>
              <a:rPr lang="es-EC" dirty="0"/>
              <a:t>Asignar personal capacitado para cada una las tareas de producción a realizarse.</a:t>
            </a:r>
            <a:endParaRPr lang="es-EC" sz="1600" dirty="0"/>
          </a:p>
          <a:p>
            <a:pPr lvl="2"/>
            <a:r>
              <a:rPr lang="es-EC" dirty="0"/>
              <a:t>Optimización de los tiempos y las condiciones de producción</a:t>
            </a:r>
            <a:endParaRPr lang="es-EC" sz="1600" dirty="0"/>
          </a:p>
          <a:p>
            <a:pPr lvl="2"/>
            <a:r>
              <a:rPr lang="es-EC" dirty="0"/>
              <a:t>Producir con eficiencia las cantidades necesarias, evitando sobreproducción.</a:t>
            </a:r>
            <a:endParaRPr lang="es-EC" sz="1600" dirty="0"/>
          </a:p>
          <a:p>
            <a:pPr lvl="1"/>
            <a:r>
              <a:rPr lang="es-EC" b="1" dirty="0" smtClean="0"/>
              <a:t>Determinación </a:t>
            </a:r>
            <a:r>
              <a:rPr lang="es-EC" b="1" dirty="0"/>
              <a:t>de la </a:t>
            </a:r>
            <a:r>
              <a:rPr lang="es-EC" b="1" dirty="0" smtClean="0"/>
              <a:t>Producción</a:t>
            </a:r>
            <a:endParaRPr lang="es-EC" dirty="0" smtClean="0"/>
          </a:p>
          <a:p>
            <a:pPr lvl="1"/>
            <a:r>
              <a:rPr lang="es-EC" b="1" dirty="0"/>
              <a:t>Programación de la Producción</a:t>
            </a:r>
            <a:endParaRPr lang="es-EC" dirty="0"/>
          </a:p>
          <a:p>
            <a:pPr lvl="1"/>
            <a:endParaRPr lang="es-EC" dirty="0"/>
          </a:p>
        </p:txBody>
      </p:sp>
      <p:sp>
        <p:nvSpPr>
          <p:cNvPr id="4" name="Marcador de fecha 3"/>
          <p:cNvSpPr>
            <a:spLocks noGrp="1"/>
          </p:cNvSpPr>
          <p:nvPr>
            <p:ph type="dt" sz="half" idx="10"/>
          </p:nvPr>
        </p:nvSpPr>
        <p:spPr/>
        <p:txBody>
          <a:bodyPr/>
          <a:lstStyle/>
          <a:p>
            <a:r>
              <a:rPr lang="es-EC" smtClean="0"/>
              <a:t>12/05/2014</a:t>
            </a:r>
            <a:endParaRPr lang="es-EC"/>
          </a:p>
        </p:txBody>
      </p:sp>
      <p:sp>
        <p:nvSpPr>
          <p:cNvPr id="5" name="Marcador de número de diapositiva 4"/>
          <p:cNvSpPr>
            <a:spLocks noGrp="1"/>
          </p:cNvSpPr>
          <p:nvPr>
            <p:ph type="sldNum" sz="quarter" idx="12"/>
          </p:nvPr>
        </p:nvSpPr>
        <p:spPr/>
        <p:txBody>
          <a:bodyPr/>
          <a:lstStyle/>
          <a:p>
            <a:fld id="{68AFE887-2E8B-4CA8-BFF4-F9BD3B64E73B}" type="slidenum">
              <a:rPr lang="es-EC" smtClean="0"/>
              <a:t>45</a:t>
            </a:fld>
            <a:endParaRPr lang="es-EC"/>
          </a:p>
        </p:txBody>
      </p:sp>
    </p:spTree>
    <p:extLst>
      <p:ext uri="{BB962C8B-B14F-4D97-AF65-F5344CB8AC3E}">
        <p14:creationId xmlns:p14="http://schemas.microsoft.com/office/powerpoint/2010/main" val="2630388876"/>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04664"/>
            <a:ext cx="7620000" cy="6192688"/>
          </a:xfrm>
        </p:spPr>
        <p:txBody>
          <a:bodyPr>
            <a:normAutofit lnSpcReduction="10000"/>
          </a:bodyPr>
          <a:lstStyle/>
          <a:p>
            <a:pPr marL="114300" lvl="0" indent="0">
              <a:buNone/>
            </a:pPr>
            <a:r>
              <a:rPr lang="es-EC" b="1" dirty="0"/>
              <a:t>Pasos para realizar la Planificación</a:t>
            </a:r>
            <a:endParaRPr lang="es-EC" dirty="0"/>
          </a:p>
          <a:p>
            <a:endParaRPr lang="es-EC" dirty="0" smtClean="0"/>
          </a:p>
          <a:p>
            <a:pPr marL="114300" lvl="0" indent="0">
              <a:buNone/>
            </a:pPr>
            <a:r>
              <a:rPr lang="es-EC" b="1" dirty="0" smtClean="0"/>
              <a:t>	Paso </a:t>
            </a:r>
            <a:r>
              <a:rPr lang="es-EC" b="1" dirty="0"/>
              <a:t>uno: Tiempo para planificar la producción</a:t>
            </a:r>
            <a:endParaRPr lang="es-EC" dirty="0"/>
          </a:p>
          <a:p>
            <a:r>
              <a:rPr lang="es-EC" dirty="0"/>
              <a:t>Al momento de planificar una producción se requiere establecer parámetros de tiempo en cada parte del proceso productivo; esto significa:</a:t>
            </a:r>
          </a:p>
          <a:p>
            <a:r>
              <a:rPr lang="es-EC" dirty="0"/>
              <a:t> </a:t>
            </a:r>
          </a:p>
          <a:p>
            <a:pPr lvl="0"/>
            <a:r>
              <a:rPr lang="es-EC" dirty="0"/>
              <a:t>Tiempo en que se espera vender el producto, esto es determinado en base a los reportes de ventas.</a:t>
            </a:r>
          </a:p>
          <a:p>
            <a:pPr lvl="0"/>
            <a:r>
              <a:rPr lang="es-EC" dirty="0"/>
              <a:t>Tiempo que debe durar la producción que se está planificando en toda sus etapas; se lo puede establecer en base a la experiencia.</a:t>
            </a:r>
          </a:p>
          <a:p>
            <a:r>
              <a:rPr lang="es-EC" b="1" dirty="0"/>
              <a:t>Producción </a:t>
            </a:r>
            <a:r>
              <a:rPr lang="es-EC" b="1" dirty="0" smtClean="0"/>
              <a:t>requerida</a:t>
            </a:r>
          </a:p>
          <a:p>
            <a:pPr lvl="0"/>
            <a:r>
              <a:rPr lang="es-EC" dirty="0"/>
              <a:t>Número de unidades que se esperan vender en el período planificado</a:t>
            </a:r>
          </a:p>
          <a:p>
            <a:pPr marL="114300" lvl="0" indent="0">
              <a:buNone/>
            </a:pPr>
            <a:r>
              <a:rPr lang="es-EC" b="1" dirty="0" smtClean="0"/>
              <a:t>	Paso </a:t>
            </a:r>
            <a:r>
              <a:rPr lang="es-EC" b="1" dirty="0"/>
              <a:t>tres: Cálculo de la Materia prima necesaria</a:t>
            </a:r>
            <a:r>
              <a:rPr lang="es-EC" b="1" dirty="0" smtClean="0"/>
              <a:t>.</a:t>
            </a:r>
          </a:p>
          <a:p>
            <a:pPr marL="114300" indent="0">
              <a:buNone/>
            </a:pPr>
            <a:r>
              <a:rPr lang="es-EC" b="1" dirty="0" smtClean="0"/>
              <a:t>	Paso </a:t>
            </a:r>
            <a:r>
              <a:rPr lang="es-EC" b="1" dirty="0"/>
              <a:t>cuatro: Asignación de mano de obra</a:t>
            </a:r>
            <a:endParaRPr lang="es-EC" dirty="0"/>
          </a:p>
          <a:p>
            <a:pPr lvl="0"/>
            <a:endParaRPr lang="es-EC" dirty="0"/>
          </a:p>
          <a:p>
            <a:endParaRPr lang="es-EC" dirty="0" smtClean="0"/>
          </a:p>
          <a:p>
            <a:endParaRPr lang="es-EC" dirty="0"/>
          </a:p>
        </p:txBody>
      </p:sp>
      <p:sp>
        <p:nvSpPr>
          <p:cNvPr id="2" name="Marcador de fecha 1"/>
          <p:cNvSpPr>
            <a:spLocks noGrp="1"/>
          </p:cNvSpPr>
          <p:nvPr>
            <p:ph type="dt" sz="half" idx="10"/>
          </p:nvPr>
        </p:nvSpPr>
        <p:spPr/>
        <p:txBody>
          <a:bodyPr/>
          <a:lstStyle/>
          <a:p>
            <a:r>
              <a:rPr lang="es-EC" smtClean="0"/>
              <a:t>12/05/2014</a:t>
            </a:r>
            <a:endParaRPr lang="es-EC"/>
          </a:p>
        </p:txBody>
      </p:sp>
      <p:sp>
        <p:nvSpPr>
          <p:cNvPr id="4" name="Marcador de número de diapositiva 3"/>
          <p:cNvSpPr>
            <a:spLocks noGrp="1"/>
          </p:cNvSpPr>
          <p:nvPr>
            <p:ph type="sldNum" sz="quarter" idx="12"/>
          </p:nvPr>
        </p:nvSpPr>
        <p:spPr/>
        <p:txBody>
          <a:bodyPr/>
          <a:lstStyle/>
          <a:p>
            <a:fld id="{68AFE887-2E8B-4CA8-BFF4-F9BD3B64E73B}" type="slidenum">
              <a:rPr lang="es-EC" smtClean="0"/>
              <a:t>46</a:t>
            </a:fld>
            <a:endParaRPr lang="es-EC"/>
          </a:p>
        </p:txBody>
      </p:sp>
    </p:spTree>
    <p:extLst>
      <p:ext uri="{BB962C8B-B14F-4D97-AF65-F5344CB8AC3E}">
        <p14:creationId xmlns:p14="http://schemas.microsoft.com/office/powerpoint/2010/main" val="3001711645"/>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04664"/>
            <a:ext cx="7620000" cy="6192688"/>
          </a:xfrm>
        </p:spPr>
        <p:txBody>
          <a:bodyPr>
            <a:normAutofit/>
          </a:bodyPr>
          <a:lstStyle/>
          <a:p>
            <a:pPr lvl="0"/>
            <a:r>
              <a:rPr lang="es-EC" b="1" dirty="0"/>
              <a:t>Organización</a:t>
            </a:r>
            <a:endParaRPr lang="es-EC" dirty="0"/>
          </a:p>
          <a:p>
            <a:endParaRPr lang="es-EC" dirty="0" smtClean="0"/>
          </a:p>
          <a:p>
            <a:pPr lvl="1"/>
            <a:r>
              <a:rPr lang="es-EC" dirty="0"/>
              <a:t>División del trabajo – definición de tareas</a:t>
            </a:r>
          </a:p>
          <a:p>
            <a:pPr lvl="1"/>
            <a:r>
              <a:rPr lang="es-EC" dirty="0"/>
              <a:t>Definición de Autoridades y Responsabilidades y sus relaciones</a:t>
            </a:r>
          </a:p>
          <a:p>
            <a:pPr lvl="1"/>
            <a:r>
              <a:rPr lang="es-EC" dirty="0"/>
              <a:t>Principales deberes y actividades</a:t>
            </a:r>
          </a:p>
          <a:p>
            <a:pPr lvl="1"/>
            <a:r>
              <a:rPr lang="es-EC" dirty="0"/>
              <a:t>Nuevo </a:t>
            </a:r>
            <a:r>
              <a:rPr lang="es-EC" dirty="0" err="1"/>
              <a:t>Flujograma</a:t>
            </a:r>
            <a:r>
              <a:rPr lang="es-EC" dirty="0"/>
              <a:t> de los procesos</a:t>
            </a:r>
          </a:p>
          <a:p>
            <a:endParaRPr lang="es-EC" b="1" dirty="0" smtClean="0"/>
          </a:p>
          <a:p>
            <a:pPr lvl="0"/>
            <a:r>
              <a:rPr lang="es-EC" b="1" dirty="0" smtClean="0"/>
              <a:t>Dirección</a:t>
            </a:r>
          </a:p>
          <a:p>
            <a:pPr marL="114300" lvl="0" indent="0">
              <a:buNone/>
            </a:pPr>
            <a:endParaRPr lang="es-EC" dirty="0"/>
          </a:p>
          <a:p>
            <a:pPr lvl="0"/>
            <a:r>
              <a:rPr lang="es-EC" b="1" dirty="0"/>
              <a:t>Toma de decisiones</a:t>
            </a:r>
            <a:endParaRPr lang="es-EC" dirty="0"/>
          </a:p>
          <a:p>
            <a:endParaRPr lang="es-EC" dirty="0" smtClean="0"/>
          </a:p>
          <a:p>
            <a:pPr lvl="1"/>
            <a:r>
              <a:rPr lang="es-EC" dirty="0"/>
              <a:t>Calidad:  </a:t>
            </a:r>
          </a:p>
          <a:p>
            <a:pPr lvl="1"/>
            <a:r>
              <a:rPr lang="es-EC" dirty="0"/>
              <a:t>Interrelación entre las diversas etapas del </a:t>
            </a:r>
            <a:r>
              <a:rPr lang="es-EC" dirty="0" smtClean="0"/>
              <a:t>proceso</a:t>
            </a:r>
          </a:p>
          <a:p>
            <a:pPr lvl="1"/>
            <a:r>
              <a:rPr lang="es-EC" dirty="0" smtClean="0"/>
              <a:t>Tiempo </a:t>
            </a:r>
            <a:r>
              <a:rPr lang="es-EC" dirty="0"/>
              <a:t>de Entrega</a:t>
            </a:r>
          </a:p>
          <a:p>
            <a:endParaRPr lang="es-EC" dirty="0" smtClean="0"/>
          </a:p>
          <a:p>
            <a:endParaRPr lang="es-EC" dirty="0"/>
          </a:p>
        </p:txBody>
      </p:sp>
      <p:sp>
        <p:nvSpPr>
          <p:cNvPr id="2" name="Marcador de fecha 1"/>
          <p:cNvSpPr>
            <a:spLocks noGrp="1"/>
          </p:cNvSpPr>
          <p:nvPr>
            <p:ph type="dt" sz="half" idx="10"/>
          </p:nvPr>
        </p:nvSpPr>
        <p:spPr/>
        <p:txBody>
          <a:bodyPr/>
          <a:lstStyle/>
          <a:p>
            <a:r>
              <a:rPr lang="es-EC" smtClean="0"/>
              <a:t>12/05/2014</a:t>
            </a:r>
            <a:endParaRPr lang="es-EC"/>
          </a:p>
        </p:txBody>
      </p:sp>
      <p:sp>
        <p:nvSpPr>
          <p:cNvPr id="4" name="Marcador de número de diapositiva 3"/>
          <p:cNvSpPr>
            <a:spLocks noGrp="1"/>
          </p:cNvSpPr>
          <p:nvPr>
            <p:ph type="sldNum" sz="quarter" idx="12"/>
          </p:nvPr>
        </p:nvSpPr>
        <p:spPr/>
        <p:txBody>
          <a:bodyPr/>
          <a:lstStyle/>
          <a:p>
            <a:fld id="{68AFE887-2E8B-4CA8-BFF4-F9BD3B64E73B}" type="slidenum">
              <a:rPr lang="es-EC" smtClean="0"/>
              <a:t>47</a:t>
            </a:fld>
            <a:endParaRPr lang="es-EC"/>
          </a:p>
        </p:txBody>
      </p:sp>
    </p:spTree>
    <p:extLst>
      <p:ext uri="{BB962C8B-B14F-4D97-AF65-F5344CB8AC3E}">
        <p14:creationId xmlns:p14="http://schemas.microsoft.com/office/powerpoint/2010/main" val="27138849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04664"/>
            <a:ext cx="7620000" cy="6192688"/>
          </a:xfrm>
        </p:spPr>
        <p:txBody>
          <a:bodyPr>
            <a:normAutofit/>
          </a:bodyPr>
          <a:lstStyle/>
          <a:p>
            <a:pPr lvl="0"/>
            <a:r>
              <a:rPr lang="es-EC" b="1" dirty="0"/>
              <a:t>Motivación</a:t>
            </a:r>
            <a:endParaRPr lang="es-EC" dirty="0"/>
          </a:p>
          <a:p>
            <a:pPr lvl="0"/>
            <a:r>
              <a:rPr lang="es-EC" b="1" dirty="0"/>
              <a:t>Enfoque de Liderazgo</a:t>
            </a:r>
            <a:endParaRPr lang="es-EC" dirty="0"/>
          </a:p>
          <a:p>
            <a:pPr lvl="0"/>
            <a:r>
              <a:rPr lang="es-EC" b="1" dirty="0"/>
              <a:t>Comunicación</a:t>
            </a:r>
            <a:endParaRPr lang="es-EC" dirty="0"/>
          </a:p>
          <a:p>
            <a:pPr lvl="0"/>
            <a:r>
              <a:rPr lang="es-EC" b="1" dirty="0"/>
              <a:t>Equipos y trabajo en equipo</a:t>
            </a:r>
            <a:endParaRPr lang="es-EC" dirty="0"/>
          </a:p>
          <a:p>
            <a:pPr lvl="0"/>
            <a:r>
              <a:rPr lang="es-EC" b="1" dirty="0"/>
              <a:t>Control</a:t>
            </a:r>
            <a:endParaRPr lang="es-EC" dirty="0"/>
          </a:p>
          <a:p>
            <a:pPr lvl="0"/>
            <a:r>
              <a:rPr lang="es-EC" b="1" dirty="0"/>
              <a:t>Objetivos de control - Estándares</a:t>
            </a:r>
            <a:endParaRPr lang="es-EC" dirty="0"/>
          </a:p>
          <a:p>
            <a:endParaRPr lang="es-EC" b="1" dirty="0" smtClean="0"/>
          </a:p>
          <a:p>
            <a:pPr lvl="1"/>
            <a:r>
              <a:rPr lang="es-EC" dirty="0"/>
              <a:t>Control </a:t>
            </a:r>
            <a:r>
              <a:rPr lang="es-EC" dirty="0" smtClean="0"/>
              <a:t>Preventivo</a:t>
            </a:r>
          </a:p>
          <a:p>
            <a:pPr lvl="1"/>
            <a:r>
              <a:rPr lang="es-EC" dirty="0" smtClean="0"/>
              <a:t>Control Concurrente</a:t>
            </a:r>
            <a:r>
              <a:rPr lang="es-EC" dirty="0"/>
              <a:t> </a:t>
            </a:r>
          </a:p>
          <a:p>
            <a:pPr lvl="1"/>
            <a:r>
              <a:rPr lang="es-EC" dirty="0"/>
              <a:t>Control </a:t>
            </a:r>
            <a:r>
              <a:rPr lang="es-EC" dirty="0" smtClean="0"/>
              <a:t>Posterior</a:t>
            </a:r>
          </a:p>
          <a:p>
            <a:pPr marL="411480" lvl="1" indent="0">
              <a:buNone/>
            </a:pPr>
            <a:endParaRPr lang="es-EC" dirty="0" smtClean="0"/>
          </a:p>
          <a:p>
            <a:r>
              <a:rPr lang="es-EC" dirty="0"/>
              <a:t> </a:t>
            </a:r>
            <a:r>
              <a:rPr lang="es-EC" b="1" dirty="0" smtClean="0"/>
              <a:t>Informe </a:t>
            </a:r>
            <a:r>
              <a:rPr lang="es-EC" b="1" dirty="0"/>
              <a:t>de cumplimiento de objetivos</a:t>
            </a:r>
            <a:r>
              <a:rPr lang="es-EC" b="1" dirty="0" smtClean="0"/>
              <a:t>.</a:t>
            </a:r>
          </a:p>
          <a:p>
            <a:pPr lvl="0"/>
            <a:r>
              <a:rPr lang="es-EC" b="1" dirty="0"/>
              <a:t>Análisis de las principales desviaciones</a:t>
            </a:r>
            <a:endParaRPr lang="es-EC" dirty="0"/>
          </a:p>
          <a:p>
            <a:pPr lvl="0"/>
            <a:r>
              <a:rPr lang="es-EC" b="1" dirty="0"/>
              <a:t>Retroalimentación</a:t>
            </a:r>
            <a:endParaRPr lang="es-EC" dirty="0"/>
          </a:p>
          <a:p>
            <a:pPr lvl="0"/>
            <a:r>
              <a:rPr lang="es-EC" b="1" dirty="0"/>
              <a:t>Control</a:t>
            </a:r>
            <a:endParaRPr lang="es-EC" dirty="0"/>
          </a:p>
          <a:p>
            <a:endParaRPr lang="es-EC" dirty="0"/>
          </a:p>
          <a:p>
            <a:endParaRPr lang="es-EC" dirty="0"/>
          </a:p>
        </p:txBody>
      </p:sp>
      <p:sp>
        <p:nvSpPr>
          <p:cNvPr id="2" name="Marcador de fecha 1"/>
          <p:cNvSpPr>
            <a:spLocks noGrp="1"/>
          </p:cNvSpPr>
          <p:nvPr>
            <p:ph type="dt" sz="half" idx="10"/>
          </p:nvPr>
        </p:nvSpPr>
        <p:spPr/>
        <p:txBody>
          <a:bodyPr/>
          <a:lstStyle/>
          <a:p>
            <a:r>
              <a:rPr lang="es-EC" smtClean="0"/>
              <a:t>12/05/2014</a:t>
            </a:r>
            <a:endParaRPr lang="es-EC"/>
          </a:p>
        </p:txBody>
      </p:sp>
      <p:sp>
        <p:nvSpPr>
          <p:cNvPr id="4" name="Marcador de número de diapositiva 3"/>
          <p:cNvSpPr>
            <a:spLocks noGrp="1"/>
          </p:cNvSpPr>
          <p:nvPr>
            <p:ph type="sldNum" sz="quarter" idx="12"/>
          </p:nvPr>
        </p:nvSpPr>
        <p:spPr/>
        <p:txBody>
          <a:bodyPr/>
          <a:lstStyle/>
          <a:p>
            <a:fld id="{68AFE887-2E8B-4CA8-BFF4-F9BD3B64E73B}" type="slidenum">
              <a:rPr lang="es-EC" smtClean="0"/>
              <a:t>48</a:t>
            </a:fld>
            <a:endParaRPr lang="es-EC"/>
          </a:p>
        </p:txBody>
      </p:sp>
    </p:spTree>
    <p:extLst>
      <p:ext uri="{BB962C8B-B14F-4D97-AF65-F5344CB8AC3E}">
        <p14:creationId xmlns:p14="http://schemas.microsoft.com/office/powerpoint/2010/main" val="519905852"/>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7467770" cy="534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arcador de fecha 1"/>
          <p:cNvSpPr>
            <a:spLocks noGrp="1"/>
          </p:cNvSpPr>
          <p:nvPr>
            <p:ph type="dt" sz="half" idx="10"/>
          </p:nvPr>
        </p:nvSpPr>
        <p:spPr/>
        <p:txBody>
          <a:bodyPr/>
          <a:lstStyle/>
          <a:p>
            <a:r>
              <a:rPr lang="es-EC" smtClean="0"/>
              <a:t>12/05/2014</a:t>
            </a:r>
            <a:endParaRPr lang="es-EC"/>
          </a:p>
        </p:txBody>
      </p:sp>
      <p:sp>
        <p:nvSpPr>
          <p:cNvPr id="3" name="Marcador de número de diapositiva 2"/>
          <p:cNvSpPr>
            <a:spLocks noGrp="1"/>
          </p:cNvSpPr>
          <p:nvPr>
            <p:ph type="sldNum" sz="quarter" idx="12"/>
          </p:nvPr>
        </p:nvSpPr>
        <p:spPr/>
        <p:txBody>
          <a:bodyPr/>
          <a:lstStyle/>
          <a:p>
            <a:fld id="{68AFE887-2E8B-4CA8-BFF4-F9BD3B64E73B}" type="slidenum">
              <a:rPr lang="es-EC" smtClean="0"/>
              <a:t>49</a:t>
            </a:fld>
            <a:endParaRPr lang="es-EC"/>
          </a:p>
        </p:txBody>
      </p:sp>
    </p:spTree>
    <p:extLst>
      <p:ext uri="{BB962C8B-B14F-4D97-AF65-F5344CB8AC3E}">
        <p14:creationId xmlns:p14="http://schemas.microsoft.com/office/powerpoint/2010/main" val="117070019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b="1" dirty="0" smtClean="0"/>
              <a:t/>
            </a:r>
            <a:br>
              <a:rPr lang="en-US" b="1" dirty="0" smtClean="0"/>
            </a:br>
            <a:r>
              <a:rPr lang="en-US" b="1" dirty="0" smtClean="0"/>
              <a:t>EXECUTIVE </a:t>
            </a:r>
            <a:r>
              <a:rPr lang="en-US" b="1" dirty="0"/>
              <a:t>SUMMARY</a:t>
            </a:r>
            <a:r>
              <a:rPr lang="es-EC" dirty="0"/>
              <a:t/>
            </a:r>
            <a:br>
              <a:rPr lang="es-EC" dirty="0"/>
            </a:br>
            <a:endParaRPr lang="es-EC" dirty="0"/>
          </a:p>
        </p:txBody>
      </p:sp>
      <p:sp>
        <p:nvSpPr>
          <p:cNvPr id="3" name="2 Marcador de contenido"/>
          <p:cNvSpPr>
            <a:spLocks noGrp="1"/>
          </p:cNvSpPr>
          <p:nvPr>
            <p:ph idx="1"/>
          </p:nvPr>
        </p:nvSpPr>
        <p:spPr/>
        <p:txBody>
          <a:bodyPr>
            <a:normAutofit fontScale="92500"/>
          </a:bodyPr>
          <a:lstStyle/>
          <a:p>
            <a:pPr marL="114300" indent="0" algn="just">
              <a:buNone/>
            </a:pPr>
            <a:r>
              <a:rPr lang="en-US" dirty="0"/>
              <a:t>The importance of having a system of internal control in enterprises has been developed in recent years because of how convenient it is to check the efficiency and productivity at the time of establishment; also, the evaluation of the internal control system by means of procedure manuals consolidates the strengths of the entity to management and production process. Referring to internal control and production process AGROBANASA SA control measure is not observed, thus all information is carried in a primitive way where there is no defined functions , activities are conducted in a disorderly way, and the consequence most visible is the disorganization that results in delays in product delivery financial information. The research objective is to achieve order and regulation of the activities as an alternative to the directors of the SA AGROBANASA analyze and consider implementing for their own benefit.</a:t>
            </a:r>
            <a:endParaRPr lang="es-EC" dirty="0"/>
          </a:p>
          <a:p>
            <a:endParaRPr lang="es-EC" dirty="0"/>
          </a:p>
        </p:txBody>
      </p:sp>
      <p:sp>
        <p:nvSpPr>
          <p:cNvPr id="4" name="Marcador de fecha 3"/>
          <p:cNvSpPr>
            <a:spLocks noGrp="1"/>
          </p:cNvSpPr>
          <p:nvPr>
            <p:ph type="dt" sz="half" idx="10"/>
          </p:nvPr>
        </p:nvSpPr>
        <p:spPr/>
        <p:txBody>
          <a:bodyPr/>
          <a:lstStyle/>
          <a:p>
            <a:r>
              <a:rPr lang="es-EC" smtClean="0"/>
              <a:t>12/05/2014</a:t>
            </a:r>
            <a:endParaRPr lang="es-EC"/>
          </a:p>
        </p:txBody>
      </p:sp>
      <p:sp>
        <p:nvSpPr>
          <p:cNvPr id="5" name="Marcador de número de diapositiva 4"/>
          <p:cNvSpPr>
            <a:spLocks noGrp="1"/>
          </p:cNvSpPr>
          <p:nvPr>
            <p:ph type="sldNum" sz="quarter" idx="12"/>
          </p:nvPr>
        </p:nvSpPr>
        <p:spPr/>
        <p:txBody>
          <a:bodyPr/>
          <a:lstStyle/>
          <a:p>
            <a:fld id="{68AFE887-2E8B-4CA8-BFF4-F9BD3B64E73B}" type="slidenum">
              <a:rPr lang="es-EC" smtClean="0"/>
              <a:t>5</a:t>
            </a:fld>
            <a:endParaRPr lang="es-EC"/>
          </a:p>
        </p:txBody>
      </p:sp>
    </p:spTree>
    <p:extLst>
      <p:ext uri="{BB962C8B-B14F-4D97-AF65-F5344CB8AC3E}">
        <p14:creationId xmlns:p14="http://schemas.microsoft.com/office/powerpoint/2010/main" val="647211301"/>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200" dirty="0"/>
              <a:t>Propuesta del sistema de control interno para el área de comercialización.</a:t>
            </a:r>
          </a:p>
        </p:txBody>
      </p:sp>
      <p:sp>
        <p:nvSpPr>
          <p:cNvPr id="3" name="2 Marcador de contenido"/>
          <p:cNvSpPr>
            <a:spLocks noGrp="1"/>
          </p:cNvSpPr>
          <p:nvPr>
            <p:ph idx="1"/>
          </p:nvPr>
        </p:nvSpPr>
        <p:spPr>
          <a:xfrm>
            <a:off x="467544" y="1484784"/>
            <a:ext cx="7620000" cy="676672"/>
          </a:xfrm>
        </p:spPr>
        <p:txBody>
          <a:bodyPr>
            <a:normAutofit fontScale="92500" lnSpcReduction="10000"/>
          </a:bodyPr>
          <a:lstStyle/>
          <a:p>
            <a:r>
              <a:rPr lang="es-EC" dirty="0"/>
              <a:t>Cuestionario  ambiente de control  y trabajo área de comercialización</a:t>
            </a:r>
          </a:p>
        </p:txBody>
      </p:sp>
      <p:graphicFrame>
        <p:nvGraphicFramePr>
          <p:cNvPr id="4" name="3 Tabla"/>
          <p:cNvGraphicFramePr>
            <a:graphicFrameLocks noGrp="1"/>
          </p:cNvGraphicFramePr>
          <p:nvPr>
            <p:extLst>
              <p:ext uri="{D42A27DB-BD31-4B8C-83A1-F6EECF244321}">
                <p14:modId xmlns:p14="http://schemas.microsoft.com/office/powerpoint/2010/main" val="1857348333"/>
              </p:ext>
            </p:extLst>
          </p:nvPr>
        </p:nvGraphicFramePr>
        <p:xfrm>
          <a:off x="1547664" y="2060848"/>
          <a:ext cx="5184577" cy="4640580"/>
        </p:xfrm>
        <a:graphic>
          <a:graphicData uri="http://schemas.openxmlformats.org/drawingml/2006/table">
            <a:tbl>
              <a:tblPr firstRow="1" firstCol="1" bandRow="1" bandCol="1">
                <a:tableStyleId>{5C22544A-7EE6-4342-B048-85BDC9FD1C3A}</a:tableStyleId>
              </a:tblPr>
              <a:tblGrid>
                <a:gridCol w="273049"/>
                <a:gridCol w="2622845"/>
                <a:gridCol w="238288"/>
                <a:gridCol w="397520"/>
                <a:gridCol w="319586"/>
                <a:gridCol w="1333289"/>
              </a:tblGrid>
              <a:tr h="130064">
                <a:tc gridSpan="6">
                  <a:txBody>
                    <a:bodyPr/>
                    <a:lstStyle/>
                    <a:p>
                      <a:pPr algn="ctr">
                        <a:spcAft>
                          <a:spcPts val="0"/>
                        </a:spcAft>
                      </a:pPr>
                      <a:r>
                        <a:rPr lang="es-EC" sz="1000" dirty="0">
                          <a:effectLst/>
                        </a:rPr>
                        <a:t>AMBIENTE DE CONTROL</a:t>
                      </a:r>
                      <a:endParaRPr lang="es-EC" sz="1100" dirty="0">
                        <a:effectLst/>
                        <a:latin typeface="Calibri"/>
                        <a:cs typeface="Times New Roman"/>
                      </a:endParaRPr>
                    </a:p>
                  </a:txBody>
                  <a:tcPr marL="67566" marR="67566"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60127">
                <a:tc gridSpan="6">
                  <a:txBody>
                    <a:bodyPr/>
                    <a:lstStyle/>
                    <a:p>
                      <a:pPr>
                        <a:spcAft>
                          <a:spcPts val="0"/>
                        </a:spcAft>
                      </a:pPr>
                      <a:r>
                        <a:rPr lang="es-EC" sz="1000" dirty="0">
                          <a:effectLst/>
                        </a:rPr>
                        <a:t>Objetivo: Conocer la estructura organizativa y el ambiente laboral que se maneja dentro del área de comercialización de </a:t>
                      </a:r>
                      <a:r>
                        <a:rPr lang="es-EC" sz="1000" dirty="0" err="1">
                          <a:effectLst/>
                        </a:rPr>
                        <a:t>AGROBANASA</a:t>
                      </a:r>
                      <a:r>
                        <a:rPr lang="es-EC" sz="1000" dirty="0">
                          <a:effectLst/>
                        </a:rPr>
                        <a:t> S.A.</a:t>
                      </a:r>
                      <a:endParaRPr lang="es-EC" sz="1100" dirty="0">
                        <a:effectLst/>
                        <a:latin typeface="Calibri"/>
                        <a:cs typeface="Times New Roman"/>
                      </a:endParaRPr>
                    </a:p>
                  </a:txBody>
                  <a:tcPr marL="67566" marR="67566"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49573">
                <a:tc gridSpan="6">
                  <a:txBody>
                    <a:bodyPr/>
                    <a:lstStyle/>
                    <a:p>
                      <a:pPr marL="342900" lvl="0" indent="-342900">
                        <a:lnSpc>
                          <a:spcPct val="115000"/>
                        </a:lnSpc>
                        <a:spcAft>
                          <a:spcPts val="0"/>
                        </a:spcAft>
                        <a:buFont typeface="+mj-lt"/>
                        <a:buAutoNum type="arabicPeriod"/>
                      </a:pPr>
                      <a:r>
                        <a:rPr lang="es-EC" sz="1000">
                          <a:effectLst/>
                        </a:rPr>
                        <a:t>Integridad y valores éticos</a:t>
                      </a:r>
                      <a:endParaRPr lang="es-EC" sz="1100">
                        <a:effectLst/>
                        <a:latin typeface="Calibri"/>
                        <a:ea typeface="Calibri"/>
                        <a:cs typeface="Times New Roman"/>
                      </a:endParaRPr>
                    </a:p>
                  </a:txBody>
                  <a:tcPr marL="67566" marR="67566"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30064">
                <a:tc>
                  <a:txBody>
                    <a:bodyPr/>
                    <a:lstStyle/>
                    <a:p>
                      <a:pPr algn="ctr">
                        <a:spcAft>
                          <a:spcPts val="0"/>
                        </a:spcAft>
                      </a:pPr>
                      <a:r>
                        <a:rPr lang="es-EC" sz="1000">
                          <a:effectLst/>
                        </a:rPr>
                        <a:t>N°</a:t>
                      </a:r>
                      <a:endParaRPr lang="es-EC" sz="1100">
                        <a:effectLst/>
                        <a:latin typeface="Calibri"/>
                        <a:cs typeface="Times New Roman"/>
                      </a:endParaRPr>
                    </a:p>
                  </a:txBody>
                  <a:tcPr marL="67566" marR="67566" marT="0" marB="0"/>
                </a:tc>
                <a:tc>
                  <a:txBody>
                    <a:bodyPr/>
                    <a:lstStyle/>
                    <a:p>
                      <a:pPr algn="ctr">
                        <a:spcAft>
                          <a:spcPts val="0"/>
                        </a:spcAft>
                      </a:pPr>
                      <a:r>
                        <a:rPr lang="es-EC" sz="1000">
                          <a:effectLst/>
                        </a:rPr>
                        <a:t>Pregunta</a:t>
                      </a:r>
                      <a:endParaRPr lang="es-EC" sz="1100">
                        <a:effectLst/>
                        <a:latin typeface="Calibri"/>
                        <a:cs typeface="Times New Roman"/>
                      </a:endParaRPr>
                    </a:p>
                  </a:txBody>
                  <a:tcPr marL="67566" marR="67566" marT="0" marB="0"/>
                </a:tc>
                <a:tc>
                  <a:txBody>
                    <a:bodyPr/>
                    <a:lstStyle/>
                    <a:p>
                      <a:pPr algn="ctr">
                        <a:spcAft>
                          <a:spcPts val="0"/>
                        </a:spcAft>
                      </a:pPr>
                      <a:r>
                        <a:rPr lang="es-EC" sz="1000">
                          <a:effectLst/>
                        </a:rPr>
                        <a:t>SI</a:t>
                      </a:r>
                      <a:endParaRPr lang="es-EC" sz="1100">
                        <a:effectLst/>
                        <a:latin typeface="Calibri"/>
                        <a:cs typeface="Times New Roman"/>
                      </a:endParaRPr>
                    </a:p>
                  </a:txBody>
                  <a:tcPr marL="67566" marR="67566" marT="0" marB="0"/>
                </a:tc>
                <a:tc>
                  <a:txBody>
                    <a:bodyPr/>
                    <a:lstStyle/>
                    <a:p>
                      <a:pPr algn="ctr">
                        <a:spcAft>
                          <a:spcPts val="0"/>
                        </a:spcAft>
                      </a:pPr>
                      <a:r>
                        <a:rPr lang="es-EC" sz="1000">
                          <a:effectLst/>
                        </a:rPr>
                        <a:t>NO</a:t>
                      </a:r>
                      <a:endParaRPr lang="es-EC" sz="1100">
                        <a:effectLst/>
                        <a:latin typeface="Calibri"/>
                        <a:cs typeface="Times New Roman"/>
                      </a:endParaRPr>
                    </a:p>
                  </a:txBody>
                  <a:tcPr marL="67566" marR="67566" marT="0" marB="0"/>
                </a:tc>
                <a:tc>
                  <a:txBody>
                    <a:bodyPr/>
                    <a:lstStyle/>
                    <a:p>
                      <a:pPr algn="ctr">
                        <a:spcAft>
                          <a:spcPts val="0"/>
                        </a:spcAft>
                      </a:pPr>
                      <a:r>
                        <a:rPr lang="es-EC" sz="1000">
                          <a:effectLst/>
                        </a:rPr>
                        <a:t>NA</a:t>
                      </a:r>
                      <a:endParaRPr lang="es-EC" sz="1100">
                        <a:effectLst/>
                        <a:latin typeface="Calibri"/>
                        <a:cs typeface="Times New Roman"/>
                      </a:endParaRPr>
                    </a:p>
                  </a:txBody>
                  <a:tcPr marL="67566" marR="67566" marT="0" marB="0"/>
                </a:tc>
                <a:tc>
                  <a:txBody>
                    <a:bodyPr/>
                    <a:lstStyle/>
                    <a:p>
                      <a:pPr algn="ctr">
                        <a:spcAft>
                          <a:spcPts val="0"/>
                        </a:spcAft>
                      </a:pPr>
                      <a:r>
                        <a:rPr lang="es-EC" sz="1000">
                          <a:effectLst/>
                        </a:rPr>
                        <a:t>OBSERVACIÓN</a:t>
                      </a:r>
                      <a:endParaRPr lang="es-EC" sz="1100">
                        <a:effectLst/>
                        <a:latin typeface="Calibri"/>
                        <a:cs typeface="Times New Roman"/>
                      </a:endParaRPr>
                    </a:p>
                  </a:txBody>
                  <a:tcPr marL="67566" marR="67566" marT="0" marB="0"/>
                </a:tc>
              </a:tr>
              <a:tr h="390191">
                <a:tc>
                  <a:txBody>
                    <a:bodyPr/>
                    <a:lstStyle/>
                    <a:p>
                      <a:pPr>
                        <a:spcAft>
                          <a:spcPts val="0"/>
                        </a:spcAft>
                      </a:pPr>
                      <a:r>
                        <a:rPr lang="es-EC" sz="1000">
                          <a:effectLst/>
                        </a:rPr>
                        <a:t> </a:t>
                      </a:r>
                      <a:endParaRPr lang="es-EC" sz="1100">
                        <a:effectLst/>
                        <a:latin typeface="Calibri"/>
                        <a:cs typeface="Times New Roman"/>
                      </a:endParaRPr>
                    </a:p>
                  </a:txBody>
                  <a:tcPr marL="67566" marR="67566" marT="0" marB="0"/>
                </a:tc>
                <a:tc>
                  <a:txBody>
                    <a:bodyPr/>
                    <a:lstStyle/>
                    <a:p>
                      <a:pPr>
                        <a:spcAft>
                          <a:spcPts val="0"/>
                        </a:spcAft>
                      </a:pPr>
                      <a:r>
                        <a:rPr lang="es-EC" sz="1000">
                          <a:effectLst/>
                        </a:rPr>
                        <a:t>¿Se comunica las políticas corporativas existentes a todo el personal de ventas?</a:t>
                      </a:r>
                      <a:endParaRPr lang="es-EC" sz="1100">
                        <a:effectLst/>
                        <a:latin typeface="Calibri"/>
                        <a:cs typeface="Times New Roman"/>
                      </a:endParaRPr>
                    </a:p>
                  </a:txBody>
                  <a:tcPr marL="67566" marR="67566" marT="0" marB="0"/>
                </a:tc>
                <a:tc>
                  <a:txBody>
                    <a:bodyPr/>
                    <a:lstStyle/>
                    <a:p>
                      <a:pPr algn="ctr">
                        <a:spcAft>
                          <a:spcPts val="0"/>
                        </a:spcAft>
                      </a:pPr>
                      <a:r>
                        <a:rPr lang="es-EC" sz="1000">
                          <a:effectLst/>
                        </a:rPr>
                        <a:t> </a:t>
                      </a:r>
                      <a:endParaRPr lang="es-EC" sz="1100">
                        <a:effectLst/>
                      </a:endParaRPr>
                    </a:p>
                    <a:p>
                      <a:pPr algn="ctr">
                        <a:spcAft>
                          <a:spcPts val="0"/>
                        </a:spcAft>
                      </a:pPr>
                      <a:r>
                        <a:rPr lang="es-EC" sz="1000">
                          <a:effectLst/>
                        </a:rPr>
                        <a:t>0</a:t>
                      </a:r>
                      <a:endParaRPr lang="es-EC" sz="1100">
                        <a:effectLst/>
                        <a:latin typeface="Calibri"/>
                        <a:cs typeface="Times New Roman"/>
                      </a:endParaRPr>
                    </a:p>
                  </a:txBody>
                  <a:tcPr marL="67566" marR="67566" marT="0" marB="0"/>
                </a:tc>
                <a:tc>
                  <a:txBody>
                    <a:bodyPr/>
                    <a:lstStyle/>
                    <a:p>
                      <a:pPr>
                        <a:spcAft>
                          <a:spcPts val="0"/>
                        </a:spcAft>
                      </a:pPr>
                      <a:r>
                        <a:rPr lang="es-EC" sz="1000">
                          <a:effectLst/>
                        </a:rPr>
                        <a:t> </a:t>
                      </a:r>
                      <a:endParaRPr lang="es-EC" sz="1100">
                        <a:effectLst/>
                      </a:endParaRPr>
                    </a:p>
                    <a:p>
                      <a:pPr>
                        <a:spcAft>
                          <a:spcPts val="0"/>
                        </a:spcAft>
                      </a:pPr>
                      <a:r>
                        <a:rPr lang="es-EC" sz="1000">
                          <a:effectLst/>
                        </a:rPr>
                        <a:t>3</a:t>
                      </a:r>
                      <a:endParaRPr lang="es-EC" sz="1100">
                        <a:effectLst/>
                        <a:latin typeface="Calibri"/>
                        <a:cs typeface="Times New Roman"/>
                      </a:endParaRPr>
                    </a:p>
                  </a:txBody>
                  <a:tcPr marL="67566" marR="67566" marT="0" marB="0"/>
                </a:tc>
                <a:tc>
                  <a:txBody>
                    <a:bodyPr/>
                    <a:lstStyle/>
                    <a:p>
                      <a:pPr algn="ctr">
                        <a:spcAft>
                          <a:spcPts val="0"/>
                        </a:spcAft>
                      </a:pPr>
                      <a:r>
                        <a:rPr lang="es-EC" sz="1000">
                          <a:effectLst/>
                        </a:rPr>
                        <a:t> </a:t>
                      </a:r>
                      <a:endParaRPr lang="es-EC" sz="1100">
                        <a:effectLst/>
                      </a:endParaRPr>
                    </a:p>
                    <a:p>
                      <a:pPr algn="ctr">
                        <a:spcAft>
                          <a:spcPts val="0"/>
                        </a:spcAft>
                      </a:pPr>
                      <a:r>
                        <a:rPr lang="es-EC" sz="1000">
                          <a:effectLst/>
                        </a:rPr>
                        <a:t>0</a:t>
                      </a:r>
                      <a:endParaRPr lang="es-EC" sz="1100">
                        <a:effectLst/>
                        <a:latin typeface="Calibri"/>
                        <a:cs typeface="Times New Roman"/>
                      </a:endParaRPr>
                    </a:p>
                  </a:txBody>
                  <a:tcPr marL="67566" marR="67566" marT="0" marB="0"/>
                </a:tc>
                <a:tc>
                  <a:txBody>
                    <a:bodyPr/>
                    <a:lstStyle/>
                    <a:p>
                      <a:pPr>
                        <a:spcAft>
                          <a:spcPts val="0"/>
                        </a:spcAft>
                      </a:pPr>
                      <a:r>
                        <a:rPr lang="es-EC" sz="1000">
                          <a:effectLst/>
                        </a:rPr>
                        <a:t>La comunicación de las políticas se realiza a nivel de ejecutivos.</a:t>
                      </a:r>
                      <a:endParaRPr lang="es-EC" sz="1100">
                        <a:effectLst/>
                        <a:latin typeface="Calibri"/>
                        <a:cs typeface="Times New Roman"/>
                      </a:endParaRPr>
                    </a:p>
                  </a:txBody>
                  <a:tcPr marL="67566" marR="67566" marT="0" marB="0"/>
                </a:tc>
              </a:tr>
              <a:tr h="390191">
                <a:tc>
                  <a:txBody>
                    <a:bodyPr/>
                    <a:lstStyle/>
                    <a:p>
                      <a:pPr>
                        <a:spcAft>
                          <a:spcPts val="0"/>
                        </a:spcAft>
                      </a:pPr>
                      <a:r>
                        <a:rPr lang="es-EC" sz="1000">
                          <a:effectLst/>
                        </a:rPr>
                        <a:t> </a:t>
                      </a:r>
                      <a:endParaRPr lang="es-EC" sz="1100">
                        <a:effectLst/>
                        <a:latin typeface="Calibri"/>
                        <a:cs typeface="Times New Roman"/>
                      </a:endParaRPr>
                    </a:p>
                  </a:txBody>
                  <a:tcPr marL="67566" marR="67566" marT="0" marB="0"/>
                </a:tc>
                <a:tc>
                  <a:txBody>
                    <a:bodyPr/>
                    <a:lstStyle/>
                    <a:p>
                      <a:pPr>
                        <a:spcAft>
                          <a:spcPts val="0"/>
                        </a:spcAft>
                      </a:pPr>
                      <a:r>
                        <a:rPr lang="es-EC" sz="1000">
                          <a:effectLst/>
                        </a:rPr>
                        <a:t>¿La persona que realiza actividades de marketing realiza también actividades de ventas?</a:t>
                      </a:r>
                      <a:endParaRPr lang="es-EC" sz="1100">
                        <a:effectLst/>
                        <a:latin typeface="Calibri"/>
                        <a:cs typeface="Times New Roman"/>
                      </a:endParaRPr>
                    </a:p>
                  </a:txBody>
                  <a:tcPr marL="67566" marR="67566" marT="0" marB="0"/>
                </a:tc>
                <a:tc>
                  <a:txBody>
                    <a:bodyPr/>
                    <a:lstStyle/>
                    <a:p>
                      <a:pPr algn="ctr">
                        <a:spcAft>
                          <a:spcPts val="0"/>
                        </a:spcAft>
                      </a:pPr>
                      <a:r>
                        <a:rPr lang="es-EC" sz="1000">
                          <a:effectLst/>
                        </a:rPr>
                        <a:t> </a:t>
                      </a:r>
                      <a:endParaRPr lang="es-EC" sz="1100">
                        <a:effectLst/>
                      </a:endParaRPr>
                    </a:p>
                    <a:p>
                      <a:pPr algn="ctr">
                        <a:spcAft>
                          <a:spcPts val="0"/>
                        </a:spcAft>
                      </a:pPr>
                      <a:r>
                        <a:rPr lang="es-EC" sz="1000">
                          <a:effectLst/>
                        </a:rPr>
                        <a:t>3</a:t>
                      </a:r>
                      <a:endParaRPr lang="es-EC" sz="1100">
                        <a:effectLst/>
                        <a:latin typeface="Calibri"/>
                        <a:cs typeface="Times New Roman"/>
                      </a:endParaRPr>
                    </a:p>
                  </a:txBody>
                  <a:tcPr marL="67566" marR="67566" marT="0" marB="0"/>
                </a:tc>
                <a:tc>
                  <a:txBody>
                    <a:bodyPr/>
                    <a:lstStyle/>
                    <a:p>
                      <a:pPr algn="ctr">
                        <a:spcAft>
                          <a:spcPts val="0"/>
                        </a:spcAft>
                      </a:pPr>
                      <a:r>
                        <a:rPr lang="es-EC" sz="1000">
                          <a:effectLst/>
                        </a:rPr>
                        <a:t> </a:t>
                      </a:r>
                      <a:endParaRPr lang="es-EC" sz="1100">
                        <a:effectLst/>
                      </a:endParaRPr>
                    </a:p>
                    <a:p>
                      <a:pPr algn="ctr">
                        <a:spcAft>
                          <a:spcPts val="0"/>
                        </a:spcAft>
                      </a:pPr>
                      <a:r>
                        <a:rPr lang="es-EC" sz="1000">
                          <a:effectLst/>
                        </a:rPr>
                        <a:t>0</a:t>
                      </a:r>
                      <a:endParaRPr lang="es-EC" sz="1100">
                        <a:effectLst/>
                        <a:latin typeface="Calibri"/>
                        <a:cs typeface="Times New Roman"/>
                      </a:endParaRPr>
                    </a:p>
                  </a:txBody>
                  <a:tcPr marL="67566" marR="67566" marT="0" marB="0"/>
                </a:tc>
                <a:tc>
                  <a:txBody>
                    <a:bodyPr/>
                    <a:lstStyle/>
                    <a:p>
                      <a:pPr algn="ctr">
                        <a:spcAft>
                          <a:spcPts val="0"/>
                        </a:spcAft>
                      </a:pPr>
                      <a:r>
                        <a:rPr lang="es-EC" sz="1000">
                          <a:effectLst/>
                        </a:rPr>
                        <a:t> </a:t>
                      </a:r>
                      <a:endParaRPr lang="es-EC" sz="1100">
                        <a:effectLst/>
                      </a:endParaRPr>
                    </a:p>
                    <a:p>
                      <a:pPr algn="ctr">
                        <a:spcAft>
                          <a:spcPts val="0"/>
                        </a:spcAft>
                      </a:pPr>
                      <a:r>
                        <a:rPr lang="es-EC" sz="1000">
                          <a:effectLst/>
                        </a:rPr>
                        <a:t>0</a:t>
                      </a:r>
                      <a:endParaRPr lang="es-EC" sz="1100">
                        <a:effectLst/>
                        <a:latin typeface="Calibri"/>
                        <a:cs typeface="Times New Roman"/>
                      </a:endParaRPr>
                    </a:p>
                  </a:txBody>
                  <a:tcPr marL="67566" marR="67566" marT="0" marB="0"/>
                </a:tc>
                <a:tc>
                  <a:txBody>
                    <a:bodyPr/>
                    <a:lstStyle/>
                    <a:p>
                      <a:pPr>
                        <a:spcAft>
                          <a:spcPts val="0"/>
                        </a:spcAft>
                      </a:pPr>
                      <a:r>
                        <a:rPr lang="es-EC" sz="1000">
                          <a:effectLst/>
                        </a:rPr>
                        <a:t> </a:t>
                      </a:r>
                      <a:endParaRPr lang="es-EC" sz="1100">
                        <a:effectLst/>
                        <a:latin typeface="Calibri"/>
                        <a:cs typeface="Times New Roman"/>
                      </a:endParaRPr>
                    </a:p>
                  </a:txBody>
                  <a:tcPr marL="67566" marR="67566" marT="0" marB="0"/>
                </a:tc>
              </a:tr>
              <a:tr h="260127">
                <a:tc>
                  <a:txBody>
                    <a:bodyPr/>
                    <a:lstStyle/>
                    <a:p>
                      <a:pPr>
                        <a:spcAft>
                          <a:spcPts val="0"/>
                        </a:spcAft>
                      </a:pPr>
                      <a:r>
                        <a:rPr lang="es-EC" sz="1000">
                          <a:effectLst/>
                        </a:rPr>
                        <a:t> </a:t>
                      </a:r>
                      <a:endParaRPr lang="es-EC" sz="1100">
                        <a:effectLst/>
                        <a:latin typeface="Calibri"/>
                        <a:cs typeface="Times New Roman"/>
                      </a:endParaRPr>
                    </a:p>
                  </a:txBody>
                  <a:tcPr marL="67566" marR="67566" marT="0" marB="0"/>
                </a:tc>
                <a:tc>
                  <a:txBody>
                    <a:bodyPr/>
                    <a:lstStyle/>
                    <a:p>
                      <a:pPr>
                        <a:spcAft>
                          <a:spcPts val="0"/>
                        </a:spcAft>
                      </a:pPr>
                      <a:r>
                        <a:rPr lang="es-EC" sz="1000">
                          <a:effectLst/>
                        </a:rPr>
                        <a:t>¿Cuenta la empresa con un sistema de control interno definido en el área comercial?</a:t>
                      </a:r>
                      <a:endParaRPr lang="es-EC" sz="1100">
                        <a:effectLst/>
                        <a:latin typeface="Calibri"/>
                        <a:cs typeface="Times New Roman"/>
                      </a:endParaRPr>
                    </a:p>
                  </a:txBody>
                  <a:tcPr marL="67566" marR="67566" marT="0" marB="0"/>
                </a:tc>
                <a:tc>
                  <a:txBody>
                    <a:bodyPr/>
                    <a:lstStyle/>
                    <a:p>
                      <a:pPr algn="ctr">
                        <a:spcAft>
                          <a:spcPts val="0"/>
                        </a:spcAft>
                      </a:pPr>
                      <a:r>
                        <a:rPr lang="es-EC" sz="1000">
                          <a:effectLst/>
                        </a:rPr>
                        <a:t> </a:t>
                      </a:r>
                      <a:endParaRPr lang="es-EC" sz="1100">
                        <a:effectLst/>
                      </a:endParaRPr>
                    </a:p>
                    <a:p>
                      <a:pPr algn="ctr">
                        <a:spcAft>
                          <a:spcPts val="0"/>
                        </a:spcAft>
                      </a:pPr>
                      <a:r>
                        <a:rPr lang="es-EC" sz="1000">
                          <a:effectLst/>
                        </a:rPr>
                        <a:t>0</a:t>
                      </a:r>
                      <a:endParaRPr lang="es-EC" sz="1100">
                        <a:effectLst/>
                        <a:latin typeface="Calibri"/>
                        <a:cs typeface="Times New Roman"/>
                      </a:endParaRPr>
                    </a:p>
                  </a:txBody>
                  <a:tcPr marL="67566" marR="67566" marT="0" marB="0"/>
                </a:tc>
                <a:tc>
                  <a:txBody>
                    <a:bodyPr/>
                    <a:lstStyle/>
                    <a:p>
                      <a:pPr algn="ctr">
                        <a:spcAft>
                          <a:spcPts val="0"/>
                        </a:spcAft>
                      </a:pPr>
                      <a:r>
                        <a:rPr lang="es-EC" sz="1000">
                          <a:effectLst/>
                        </a:rPr>
                        <a:t> </a:t>
                      </a:r>
                      <a:endParaRPr lang="es-EC" sz="1100">
                        <a:effectLst/>
                      </a:endParaRPr>
                    </a:p>
                    <a:p>
                      <a:pPr algn="ctr">
                        <a:spcAft>
                          <a:spcPts val="0"/>
                        </a:spcAft>
                      </a:pPr>
                      <a:r>
                        <a:rPr lang="es-EC" sz="1000">
                          <a:effectLst/>
                        </a:rPr>
                        <a:t>3</a:t>
                      </a:r>
                      <a:endParaRPr lang="es-EC" sz="1100">
                        <a:effectLst/>
                        <a:latin typeface="Calibri"/>
                        <a:cs typeface="Times New Roman"/>
                      </a:endParaRPr>
                    </a:p>
                  </a:txBody>
                  <a:tcPr marL="67566" marR="67566" marT="0" marB="0"/>
                </a:tc>
                <a:tc>
                  <a:txBody>
                    <a:bodyPr/>
                    <a:lstStyle/>
                    <a:p>
                      <a:pPr algn="ctr">
                        <a:spcAft>
                          <a:spcPts val="0"/>
                        </a:spcAft>
                      </a:pPr>
                      <a:r>
                        <a:rPr lang="es-EC" sz="1000">
                          <a:effectLst/>
                        </a:rPr>
                        <a:t> </a:t>
                      </a:r>
                      <a:endParaRPr lang="es-EC" sz="1100">
                        <a:effectLst/>
                      </a:endParaRPr>
                    </a:p>
                    <a:p>
                      <a:pPr algn="ctr">
                        <a:spcAft>
                          <a:spcPts val="0"/>
                        </a:spcAft>
                      </a:pPr>
                      <a:r>
                        <a:rPr lang="es-EC" sz="1000">
                          <a:effectLst/>
                        </a:rPr>
                        <a:t>0</a:t>
                      </a:r>
                      <a:endParaRPr lang="es-EC" sz="1100">
                        <a:effectLst/>
                        <a:latin typeface="Calibri"/>
                        <a:cs typeface="Times New Roman"/>
                      </a:endParaRPr>
                    </a:p>
                  </a:txBody>
                  <a:tcPr marL="67566" marR="67566" marT="0" marB="0"/>
                </a:tc>
                <a:tc>
                  <a:txBody>
                    <a:bodyPr/>
                    <a:lstStyle/>
                    <a:p>
                      <a:pPr>
                        <a:spcAft>
                          <a:spcPts val="0"/>
                        </a:spcAft>
                      </a:pPr>
                      <a:r>
                        <a:rPr lang="es-EC" sz="1000">
                          <a:effectLst/>
                        </a:rPr>
                        <a:t>No existe sistema de control interno</a:t>
                      </a:r>
                      <a:endParaRPr lang="es-EC" sz="1100">
                        <a:effectLst/>
                        <a:latin typeface="Calibri"/>
                        <a:cs typeface="Times New Roman"/>
                      </a:endParaRPr>
                    </a:p>
                  </a:txBody>
                  <a:tcPr marL="67566" marR="67566" marT="0" marB="0"/>
                </a:tc>
              </a:tr>
              <a:tr h="149573">
                <a:tc gridSpan="6">
                  <a:txBody>
                    <a:bodyPr/>
                    <a:lstStyle/>
                    <a:p>
                      <a:pPr marL="342900" lvl="0" indent="-342900">
                        <a:lnSpc>
                          <a:spcPct val="115000"/>
                        </a:lnSpc>
                        <a:spcAft>
                          <a:spcPts val="0"/>
                        </a:spcAft>
                        <a:buFont typeface="+mj-lt"/>
                        <a:buAutoNum type="arabicPeriod"/>
                      </a:pPr>
                      <a:r>
                        <a:rPr lang="es-EC" sz="1000">
                          <a:effectLst/>
                        </a:rPr>
                        <a:t>Estructura organizacional</a:t>
                      </a:r>
                      <a:endParaRPr lang="es-EC" sz="1100">
                        <a:effectLst/>
                        <a:latin typeface="Calibri"/>
                        <a:ea typeface="Calibri"/>
                        <a:cs typeface="Times New Roman"/>
                      </a:endParaRPr>
                    </a:p>
                  </a:txBody>
                  <a:tcPr marL="67566" marR="67566"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90191">
                <a:tc>
                  <a:txBody>
                    <a:bodyPr/>
                    <a:lstStyle/>
                    <a:p>
                      <a:pPr>
                        <a:spcAft>
                          <a:spcPts val="0"/>
                        </a:spcAft>
                      </a:pPr>
                      <a:r>
                        <a:rPr lang="es-EC" sz="1000">
                          <a:effectLst/>
                        </a:rPr>
                        <a:t> </a:t>
                      </a:r>
                      <a:endParaRPr lang="es-EC" sz="1100">
                        <a:effectLst/>
                        <a:latin typeface="Calibri"/>
                        <a:cs typeface="Times New Roman"/>
                      </a:endParaRPr>
                    </a:p>
                  </a:txBody>
                  <a:tcPr marL="67566" marR="67566" marT="0" marB="0"/>
                </a:tc>
                <a:tc>
                  <a:txBody>
                    <a:bodyPr/>
                    <a:lstStyle/>
                    <a:p>
                      <a:pPr>
                        <a:spcAft>
                          <a:spcPts val="0"/>
                        </a:spcAft>
                      </a:pPr>
                      <a:r>
                        <a:rPr lang="es-EC" sz="1000">
                          <a:effectLst/>
                        </a:rPr>
                        <a:t>¿Se ha divulgado la estructura organizativa al personal que labora en el área de comercialización?</a:t>
                      </a:r>
                      <a:endParaRPr lang="es-EC" sz="1100">
                        <a:effectLst/>
                        <a:latin typeface="Calibri"/>
                        <a:cs typeface="Times New Roman"/>
                      </a:endParaRPr>
                    </a:p>
                  </a:txBody>
                  <a:tcPr marL="67566" marR="67566" marT="0" marB="0"/>
                </a:tc>
                <a:tc>
                  <a:txBody>
                    <a:bodyPr/>
                    <a:lstStyle/>
                    <a:p>
                      <a:pPr algn="ctr">
                        <a:spcAft>
                          <a:spcPts val="0"/>
                        </a:spcAft>
                      </a:pPr>
                      <a:r>
                        <a:rPr lang="es-EC" sz="1000">
                          <a:effectLst/>
                        </a:rPr>
                        <a:t> </a:t>
                      </a:r>
                      <a:endParaRPr lang="es-EC" sz="1100">
                        <a:effectLst/>
                      </a:endParaRPr>
                    </a:p>
                    <a:p>
                      <a:pPr algn="ctr">
                        <a:spcAft>
                          <a:spcPts val="0"/>
                        </a:spcAft>
                      </a:pPr>
                      <a:r>
                        <a:rPr lang="es-EC" sz="1000">
                          <a:effectLst/>
                        </a:rPr>
                        <a:t>1</a:t>
                      </a:r>
                      <a:endParaRPr lang="es-EC" sz="1100">
                        <a:effectLst/>
                        <a:latin typeface="Calibri"/>
                        <a:cs typeface="Times New Roman"/>
                      </a:endParaRPr>
                    </a:p>
                  </a:txBody>
                  <a:tcPr marL="67566" marR="67566" marT="0" marB="0"/>
                </a:tc>
                <a:tc>
                  <a:txBody>
                    <a:bodyPr/>
                    <a:lstStyle/>
                    <a:p>
                      <a:pPr algn="ctr">
                        <a:spcAft>
                          <a:spcPts val="0"/>
                        </a:spcAft>
                      </a:pPr>
                      <a:r>
                        <a:rPr lang="es-EC" sz="1000">
                          <a:effectLst/>
                        </a:rPr>
                        <a:t> </a:t>
                      </a:r>
                      <a:endParaRPr lang="es-EC" sz="1100">
                        <a:effectLst/>
                      </a:endParaRPr>
                    </a:p>
                    <a:p>
                      <a:pPr algn="ctr">
                        <a:spcAft>
                          <a:spcPts val="0"/>
                        </a:spcAft>
                      </a:pPr>
                      <a:r>
                        <a:rPr lang="es-EC" sz="1000">
                          <a:effectLst/>
                        </a:rPr>
                        <a:t>2</a:t>
                      </a:r>
                      <a:endParaRPr lang="es-EC" sz="1100">
                        <a:effectLst/>
                        <a:latin typeface="Calibri"/>
                        <a:cs typeface="Times New Roman"/>
                      </a:endParaRPr>
                    </a:p>
                  </a:txBody>
                  <a:tcPr marL="67566" marR="67566" marT="0" marB="0"/>
                </a:tc>
                <a:tc>
                  <a:txBody>
                    <a:bodyPr/>
                    <a:lstStyle/>
                    <a:p>
                      <a:pPr algn="ctr">
                        <a:spcAft>
                          <a:spcPts val="0"/>
                        </a:spcAft>
                      </a:pPr>
                      <a:r>
                        <a:rPr lang="es-EC" sz="1000">
                          <a:effectLst/>
                        </a:rPr>
                        <a:t> </a:t>
                      </a:r>
                      <a:endParaRPr lang="es-EC" sz="1100">
                        <a:effectLst/>
                      </a:endParaRPr>
                    </a:p>
                    <a:p>
                      <a:pPr algn="ctr">
                        <a:spcAft>
                          <a:spcPts val="0"/>
                        </a:spcAft>
                      </a:pPr>
                      <a:r>
                        <a:rPr lang="es-EC" sz="1000">
                          <a:effectLst/>
                        </a:rPr>
                        <a:t>0</a:t>
                      </a:r>
                      <a:endParaRPr lang="es-EC" sz="1100">
                        <a:effectLst/>
                        <a:latin typeface="Calibri"/>
                        <a:cs typeface="Times New Roman"/>
                      </a:endParaRPr>
                    </a:p>
                  </a:txBody>
                  <a:tcPr marL="67566" marR="67566" marT="0" marB="0"/>
                </a:tc>
                <a:tc>
                  <a:txBody>
                    <a:bodyPr/>
                    <a:lstStyle/>
                    <a:p>
                      <a:pPr>
                        <a:spcAft>
                          <a:spcPts val="0"/>
                        </a:spcAft>
                      </a:pPr>
                      <a:r>
                        <a:rPr lang="es-EC" sz="1000">
                          <a:effectLst/>
                        </a:rPr>
                        <a:t>Existe comunicación pero deficiente</a:t>
                      </a:r>
                      <a:endParaRPr lang="es-EC" sz="1100">
                        <a:effectLst/>
                      </a:endParaRPr>
                    </a:p>
                    <a:p>
                      <a:pPr>
                        <a:spcAft>
                          <a:spcPts val="0"/>
                        </a:spcAft>
                      </a:pPr>
                      <a:r>
                        <a:rPr lang="es-EC" sz="1000">
                          <a:effectLst/>
                        </a:rPr>
                        <a:t> </a:t>
                      </a:r>
                      <a:endParaRPr lang="es-EC" sz="1100">
                        <a:effectLst/>
                        <a:latin typeface="Calibri"/>
                        <a:cs typeface="Times New Roman"/>
                      </a:endParaRPr>
                    </a:p>
                  </a:txBody>
                  <a:tcPr marL="67566" marR="67566" marT="0" marB="0"/>
                </a:tc>
              </a:tr>
              <a:tr h="390191">
                <a:tc>
                  <a:txBody>
                    <a:bodyPr/>
                    <a:lstStyle/>
                    <a:p>
                      <a:pPr>
                        <a:spcAft>
                          <a:spcPts val="0"/>
                        </a:spcAft>
                      </a:pPr>
                      <a:r>
                        <a:rPr lang="es-EC" sz="1000">
                          <a:effectLst/>
                        </a:rPr>
                        <a:t> </a:t>
                      </a:r>
                      <a:endParaRPr lang="es-EC" sz="1100">
                        <a:effectLst/>
                        <a:latin typeface="Calibri"/>
                        <a:cs typeface="Times New Roman"/>
                      </a:endParaRPr>
                    </a:p>
                  </a:txBody>
                  <a:tcPr marL="67566" marR="67566" marT="0" marB="0"/>
                </a:tc>
                <a:tc>
                  <a:txBody>
                    <a:bodyPr/>
                    <a:lstStyle/>
                    <a:p>
                      <a:pPr>
                        <a:spcAft>
                          <a:spcPts val="0"/>
                        </a:spcAft>
                      </a:pPr>
                      <a:r>
                        <a:rPr lang="es-EC" sz="1000">
                          <a:effectLst/>
                        </a:rPr>
                        <a:t>¿Tiene conocimiento el personal del área comercial de los niveles jerárquicos, su responsabilidad y autoridad?</a:t>
                      </a:r>
                      <a:endParaRPr lang="es-EC" sz="1100">
                        <a:effectLst/>
                        <a:latin typeface="Calibri"/>
                        <a:cs typeface="Times New Roman"/>
                      </a:endParaRPr>
                    </a:p>
                  </a:txBody>
                  <a:tcPr marL="67566" marR="67566" marT="0" marB="0"/>
                </a:tc>
                <a:tc>
                  <a:txBody>
                    <a:bodyPr/>
                    <a:lstStyle/>
                    <a:p>
                      <a:pPr algn="ctr">
                        <a:spcAft>
                          <a:spcPts val="0"/>
                        </a:spcAft>
                      </a:pPr>
                      <a:r>
                        <a:rPr lang="es-EC" sz="1000">
                          <a:effectLst/>
                        </a:rPr>
                        <a:t> </a:t>
                      </a:r>
                      <a:endParaRPr lang="es-EC" sz="1100">
                        <a:effectLst/>
                      </a:endParaRPr>
                    </a:p>
                    <a:p>
                      <a:pPr algn="ctr">
                        <a:spcAft>
                          <a:spcPts val="0"/>
                        </a:spcAft>
                      </a:pPr>
                      <a:r>
                        <a:rPr lang="es-EC" sz="1000">
                          <a:effectLst/>
                        </a:rPr>
                        <a:t>1</a:t>
                      </a:r>
                      <a:endParaRPr lang="es-EC" sz="1100">
                        <a:effectLst/>
                        <a:latin typeface="Calibri"/>
                        <a:cs typeface="Times New Roman"/>
                      </a:endParaRPr>
                    </a:p>
                  </a:txBody>
                  <a:tcPr marL="67566" marR="67566" marT="0" marB="0"/>
                </a:tc>
                <a:tc>
                  <a:txBody>
                    <a:bodyPr/>
                    <a:lstStyle/>
                    <a:p>
                      <a:pPr algn="ctr">
                        <a:spcAft>
                          <a:spcPts val="0"/>
                        </a:spcAft>
                      </a:pPr>
                      <a:r>
                        <a:rPr lang="es-EC" sz="1000">
                          <a:effectLst/>
                        </a:rPr>
                        <a:t> </a:t>
                      </a:r>
                      <a:endParaRPr lang="es-EC" sz="1100">
                        <a:effectLst/>
                      </a:endParaRPr>
                    </a:p>
                    <a:p>
                      <a:pPr algn="ctr">
                        <a:spcAft>
                          <a:spcPts val="0"/>
                        </a:spcAft>
                      </a:pPr>
                      <a:r>
                        <a:rPr lang="es-EC" sz="1000">
                          <a:effectLst/>
                        </a:rPr>
                        <a:t>2</a:t>
                      </a:r>
                      <a:endParaRPr lang="es-EC" sz="1100">
                        <a:effectLst/>
                        <a:latin typeface="Calibri"/>
                        <a:cs typeface="Times New Roman"/>
                      </a:endParaRPr>
                    </a:p>
                  </a:txBody>
                  <a:tcPr marL="67566" marR="67566" marT="0" marB="0"/>
                </a:tc>
                <a:tc>
                  <a:txBody>
                    <a:bodyPr/>
                    <a:lstStyle/>
                    <a:p>
                      <a:pPr algn="ctr">
                        <a:spcAft>
                          <a:spcPts val="0"/>
                        </a:spcAft>
                      </a:pPr>
                      <a:r>
                        <a:rPr lang="es-EC" sz="1000">
                          <a:effectLst/>
                        </a:rPr>
                        <a:t> </a:t>
                      </a:r>
                      <a:endParaRPr lang="es-EC" sz="1100">
                        <a:effectLst/>
                      </a:endParaRPr>
                    </a:p>
                    <a:p>
                      <a:pPr algn="ctr">
                        <a:spcAft>
                          <a:spcPts val="0"/>
                        </a:spcAft>
                      </a:pPr>
                      <a:r>
                        <a:rPr lang="es-EC" sz="1000">
                          <a:effectLst/>
                        </a:rPr>
                        <a:t>0</a:t>
                      </a:r>
                      <a:endParaRPr lang="es-EC" sz="1100">
                        <a:effectLst/>
                        <a:latin typeface="Calibri"/>
                        <a:cs typeface="Times New Roman"/>
                      </a:endParaRPr>
                    </a:p>
                  </a:txBody>
                  <a:tcPr marL="67566" marR="67566" marT="0" marB="0"/>
                </a:tc>
                <a:tc>
                  <a:txBody>
                    <a:bodyPr/>
                    <a:lstStyle/>
                    <a:p>
                      <a:pPr>
                        <a:spcAft>
                          <a:spcPts val="0"/>
                        </a:spcAft>
                      </a:pPr>
                      <a:r>
                        <a:rPr lang="es-EC" sz="1000">
                          <a:effectLst/>
                        </a:rPr>
                        <a:t> </a:t>
                      </a:r>
                      <a:endParaRPr lang="es-EC" sz="1100">
                        <a:effectLst/>
                        <a:latin typeface="Calibri"/>
                        <a:cs typeface="Times New Roman"/>
                      </a:endParaRPr>
                    </a:p>
                  </a:txBody>
                  <a:tcPr marL="67566" marR="67566" marT="0" marB="0"/>
                </a:tc>
              </a:tr>
              <a:tr h="149573">
                <a:tc gridSpan="6">
                  <a:txBody>
                    <a:bodyPr/>
                    <a:lstStyle/>
                    <a:p>
                      <a:pPr marL="342900" lvl="0" indent="-342900">
                        <a:lnSpc>
                          <a:spcPct val="115000"/>
                        </a:lnSpc>
                        <a:spcAft>
                          <a:spcPts val="0"/>
                        </a:spcAft>
                        <a:buFont typeface="+mj-lt"/>
                        <a:buAutoNum type="arabicPeriod"/>
                      </a:pPr>
                      <a:r>
                        <a:rPr lang="es-EC" sz="1000">
                          <a:effectLst/>
                        </a:rPr>
                        <a:t>Selección de personal</a:t>
                      </a:r>
                      <a:endParaRPr lang="es-EC" sz="1100">
                        <a:effectLst/>
                        <a:latin typeface="Calibri"/>
                        <a:ea typeface="Calibri"/>
                        <a:cs typeface="Times New Roman"/>
                      </a:endParaRPr>
                    </a:p>
                  </a:txBody>
                  <a:tcPr marL="67566" marR="67566"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90191">
                <a:tc>
                  <a:txBody>
                    <a:bodyPr/>
                    <a:lstStyle/>
                    <a:p>
                      <a:pPr>
                        <a:spcAft>
                          <a:spcPts val="0"/>
                        </a:spcAft>
                      </a:pPr>
                      <a:r>
                        <a:rPr lang="es-EC" sz="1000">
                          <a:effectLst/>
                        </a:rPr>
                        <a:t> </a:t>
                      </a:r>
                      <a:endParaRPr lang="es-EC" sz="1100">
                        <a:effectLst/>
                        <a:latin typeface="Calibri"/>
                        <a:cs typeface="Times New Roman"/>
                      </a:endParaRPr>
                    </a:p>
                  </a:txBody>
                  <a:tcPr marL="67566" marR="67566" marT="0" marB="0"/>
                </a:tc>
                <a:tc>
                  <a:txBody>
                    <a:bodyPr/>
                    <a:lstStyle/>
                    <a:p>
                      <a:pPr>
                        <a:spcAft>
                          <a:spcPts val="0"/>
                        </a:spcAft>
                      </a:pPr>
                      <a:r>
                        <a:rPr lang="es-EC" sz="1000">
                          <a:effectLst/>
                        </a:rPr>
                        <a:t>¿El área de comercialización cuenta con el Recurso humano suficiente para la demanda de la empresa?</a:t>
                      </a:r>
                      <a:endParaRPr lang="es-EC" sz="1100">
                        <a:effectLst/>
                        <a:latin typeface="Calibri"/>
                        <a:cs typeface="Times New Roman"/>
                      </a:endParaRPr>
                    </a:p>
                  </a:txBody>
                  <a:tcPr marL="67566" marR="67566" marT="0" marB="0"/>
                </a:tc>
                <a:tc>
                  <a:txBody>
                    <a:bodyPr/>
                    <a:lstStyle/>
                    <a:p>
                      <a:pPr algn="ctr">
                        <a:spcAft>
                          <a:spcPts val="0"/>
                        </a:spcAft>
                      </a:pPr>
                      <a:r>
                        <a:rPr lang="es-EC" sz="1000">
                          <a:effectLst/>
                        </a:rPr>
                        <a:t> </a:t>
                      </a:r>
                      <a:endParaRPr lang="es-EC" sz="1100">
                        <a:effectLst/>
                      </a:endParaRPr>
                    </a:p>
                    <a:p>
                      <a:pPr algn="ctr">
                        <a:spcAft>
                          <a:spcPts val="0"/>
                        </a:spcAft>
                      </a:pPr>
                      <a:r>
                        <a:rPr lang="es-EC" sz="1000">
                          <a:effectLst/>
                        </a:rPr>
                        <a:t>0</a:t>
                      </a:r>
                      <a:endParaRPr lang="es-EC" sz="1100">
                        <a:effectLst/>
                        <a:latin typeface="Calibri"/>
                        <a:cs typeface="Times New Roman"/>
                      </a:endParaRPr>
                    </a:p>
                  </a:txBody>
                  <a:tcPr marL="67566" marR="67566" marT="0" marB="0"/>
                </a:tc>
                <a:tc>
                  <a:txBody>
                    <a:bodyPr/>
                    <a:lstStyle/>
                    <a:p>
                      <a:pPr algn="ctr">
                        <a:spcAft>
                          <a:spcPts val="0"/>
                        </a:spcAft>
                      </a:pPr>
                      <a:r>
                        <a:rPr lang="es-EC" sz="1000">
                          <a:effectLst/>
                        </a:rPr>
                        <a:t> </a:t>
                      </a:r>
                      <a:endParaRPr lang="es-EC" sz="1100">
                        <a:effectLst/>
                      </a:endParaRPr>
                    </a:p>
                    <a:p>
                      <a:pPr algn="ctr">
                        <a:spcAft>
                          <a:spcPts val="0"/>
                        </a:spcAft>
                      </a:pPr>
                      <a:r>
                        <a:rPr lang="es-EC" sz="1000">
                          <a:effectLst/>
                        </a:rPr>
                        <a:t>3</a:t>
                      </a:r>
                      <a:endParaRPr lang="es-EC" sz="1100">
                        <a:effectLst/>
                        <a:latin typeface="Calibri"/>
                        <a:cs typeface="Times New Roman"/>
                      </a:endParaRPr>
                    </a:p>
                  </a:txBody>
                  <a:tcPr marL="67566" marR="67566" marT="0" marB="0"/>
                </a:tc>
                <a:tc>
                  <a:txBody>
                    <a:bodyPr/>
                    <a:lstStyle/>
                    <a:p>
                      <a:pPr algn="ctr">
                        <a:spcAft>
                          <a:spcPts val="0"/>
                        </a:spcAft>
                      </a:pPr>
                      <a:r>
                        <a:rPr lang="es-EC" sz="1000">
                          <a:effectLst/>
                        </a:rPr>
                        <a:t> </a:t>
                      </a:r>
                      <a:endParaRPr lang="es-EC" sz="1100">
                        <a:effectLst/>
                      </a:endParaRPr>
                    </a:p>
                    <a:p>
                      <a:pPr algn="ctr">
                        <a:spcAft>
                          <a:spcPts val="0"/>
                        </a:spcAft>
                      </a:pPr>
                      <a:r>
                        <a:rPr lang="es-EC" sz="1000">
                          <a:effectLst/>
                        </a:rPr>
                        <a:t>0</a:t>
                      </a:r>
                      <a:endParaRPr lang="es-EC" sz="1100">
                        <a:effectLst/>
                        <a:latin typeface="Calibri"/>
                        <a:cs typeface="Times New Roman"/>
                      </a:endParaRPr>
                    </a:p>
                  </a:txBody>
                  <a:tcPr marL="67566" marR="67566" marT="0" marB="0"/>
                </a:tc>
                <a:tc>
                  <a:txBody>
                    <a:bodyPr/>
                    <a:lstStyle/>
                    <a:p>
                      <a:pPr>
                        <a:spcAft>
                          <a:spcPts val="0"/>
                        </a:spcAft>
                      </a:pPr>
                      <a:r>
                        <a:rPr lang="es-EC" sz="1000">
                          <a:effectLst/>
                        </a:rPr>
                        <a:t>Sólo existe dos personas encargadas de toda el área.</a:t>
                      </a:r>
                      <a:endParaRPr lang="es-EC" sz="1100">
                        <a:effectLst/>
                        <a:latin typeface="Calibri"/>
                        <a:cs typeface="Times New Roman"/>
                      </a:endParaRPr>
                    </a:p>
                  </a:txBody>
                  <a:tcPr marL="67566" marR="67566" marT="0" marB="0"/>
                </a:tc>
              </a:tr>
              <a:tr h="520256">
                <a:tc>
                  <a:txBody>
                    <a:bodyPr/>
                    <a:lstStyle/>
                    <a:p>
                      <a:pPr>
                        <a:spcAft>
                          <a:spcPts val="0"/>
                        </a:spcAft>
                      </a:pPr>
                      <a:r>
                        <a:rPr lang="es-EC" sz="1000">
                          <a:effectLst/>
                        </a:rPr>
                        <a:t> </a:t>
                      </a:r>
                      <a:endParaRPr lang="es-EC" sz="1100">
                        <a:effectLst/>
                        <a:latin typeface="Calibri"/>
                        <a:cs typeface="Times New Roman"/>
                      </a:endParaRPr>
                    </a:p>
                  </a:txBody>
                  <a:tcPr marL="67566" marR="67566" marT="0" marB="0"/>
                </a:tc>
                <a:tc>
                  <a:txBody>
                    <a:bodyPr/>
                    <a:lstStyle/>
                    <a:p>
                      <a:pPr>
                        <a:spcAft>
                          <a:spcPts val="0"/>
                        </a:spcAft>
                      </a:pPr>
                      <a:r>
                        <a:rPr lang="es-EC" sz="1000">
                          <a:effectLst/>
                        </a:rPr>
                        <a:t>¿El personal del área de comercialización recibe capacitaciones para realizar sus labores eficientes y eficaces?</a:t>
                      </a:r>
                      <a:endParaRPr lang="es-EC" sz="1100">
                        <a:effectLst/>
                        <a:latin typeface="Calibri"/>
                        <a:cs typeface="Times New Roman"/>
                      </a:endParaRPr>
                    </a:p>
                  </a:txBody>
                  <a:tcPr marL="67566" marR="67566" marT="0" marB="0"/>
                </a:tc>
                <a:tc>
                  <a:txBody>
                    <a:bodyPr/>
                    <a:lstStyle/>
                    <a:p>
                      <a:pPr algn="ctr">
                        <a:spcAft>
                          <a:spcPts val="0"/>
                        </a:spcAft>
                      </a:pPr>
                      <a:r>
                        <a:rPr lang="es-EC" sz="1000">
                          <a:effectLst/>
                        </a:rPr>
                        <a:t> </a:t>
                      </a:r>
                      <a:endParaRPr lang="es-EC" sz="1100">
                        <a:effectLst/>
                      </a:endParaRPr>
                    </a:p>
                    <a:p>
                      <a:pPr algn="ctr">
                        <a:spcAft>
                          <a:spcPts val="0"/>
                        </a:spcAft>
                      </a:pPr>
                      <a:r>
                        <a:rPr lang="es-EC" sz="1000">
                          <a:effectLst/>
                        </a:rPr>
                        <a:t>0</a:t>
                      </a:r>
                      <a:endParaRPr lang="es-EC" sz="1100">
                        <a:effectLst/>
                      </a:endParaRPr>
                    </a:p>
                    <a:p>
                      <a:pPr algn="ctr">
                        <a:spcAft>
                          <a:spcPts val="0"/>
                        </a:spcAft>
                      </a:pPr>
                      <a:r>
                        <a:rPr lang="es-EC" sz="1000">
                          <a:effectLst/>
                        </a:rPr>
                        <a:t> </a:t>
                      </a:r>
                      <a:endParaRPr lang="es-EC" sz="1100">
                        <a:effectLst/>
                        <a:latin typeface="Calibri"/>
                        <a:cs typeface="Times New Roman"/>
                      </a:endParaRPr>
                    </a:p>
                  </a:txBody>
                  <a:tcPr marL="67566" marR="67566" marT="0" marB="0"/>
                </a:tc>
                <a:tc>
                  <a:txBody>
                    <a:bodyPr/>
                    <a:lstStyle/>
                    <a:p>
                      <a:pPr algn="ctr">
                        <a:spcAft>
                          <a:spcPts val="0"/>
                        </a:spcAft>
                      </a:pPr>
                      <a:r>
                        <a:rPr lang="es-EC" sz="1000">
                          <a:effectLst/>
                        </a:rPr>
                        <a:t> </a:t>
                      </a:r>
                      <a:endParaRPr lang="es-EC" sz="1100">
                        <a:effectLst/>
                      </a:endParaRPr>
                    </a:p>
                    <a:p>
                      <a:pPr algn="ctr">
                        <a:spcAft>
                          <a:spcPts val="0"/>
                        </a:spcAft>
                      </a:pPr>
                      <a:r>
                        <a:rPr lang="es-EC" sz="1000">
                          <a:effectLst/>
                        </a:rPr>
                        <a:t>3</a:t>
                      </a:r>
                      <a:endParaRPr lang="es-EC" sz="1100">
                        <a:effectLst/>
                      </a:endParaRPr>
                    </a:p>
                    <a:p>
                      <a:pPr algn="ctr">
                        <a:spcAft>
                          <a:spcPts val="0"/>
                        </a:spcAft>
                      </a:pPr>
                      <a:r>
                        <a:rPr lang="es-EC" sz="1000">
                          <a:effectLst/>
                        </a:rPr>
                        <a:t> </a:t>
                      </a:r>
                      <a:endParaRPr lang="es-EC" sz="1100">
                        <a:effectLst/>
                        <a:latin typeface="Calibri"/>
                        <a:cs typeface="Times New Roman"/>
                      </a:endParaRPr>
                    </a:p>
                  </a:txBody>
                  <a:tcPr marL="67566" marR="67566" marT="0" marB="0"/>
                </a:tc>
                <a:tc>
                  <a:txBody>
                    <a:bodyPr/>
                    <a:lstStyle/>
                    <a:p>
                      <a:pPr algn="ctr">
                        <a:spcAft>
                          <a:spcPts val="0"/>
                        </a:spcAft>
                      </a:pPr>
                      <a:r>
                        <a:rPr lang="es-EC" sz="1000">
                          <a:effectLst/>
                        </a:rPr>
                        <a:t> </a:t>
                      </a:r>
                      <a:endParaRPr lang="es-EC" sz="1100">
                        <a:effectLst/>
                      </a:endParaRPr>
                    </a:p>
                    <a:p>
                      <a:pPr algn="ctr">
                        <a:spcAft>
                          <a:spcPts val="0"/>
                        </a:spcAft>
                      </a:pPr>
                      <a:r>
                        <a:rPr lang="es-EC" sz="1000">
                          <a:effectLst/>
                        </a:rPr>
                        <a:t>0</a:t>
                      </a:r>
                      <a:endParaRPr lang="es-EC" sz="1100">
                        <a:effectLst/>
                        <a:latin typeface="Calibri"/>
                        <a:cs typeface="Times New Roman"/>
                      </a:endParaRPr>
                    </a:p>
                  </a:txBody>
                  <a:tcPr marL="67566" marR="67566" marT="0" marB="0"/>
                </a:tc>
                <a:tc>
                  <a:txBody>
                    <a:bodyPr/>
                    <a:lstStyle/>
                    <a:p>
                      <a:pPr>
                        <a:spcAft>
                          <a:spcPts val="0"/>
                        </a:spcAft>
                      </a:pPr>
                      <a:r>
                        <a:rPr lang="es-EC" sz="1000">
                          <a:effectLst/>
                        </a:rPr>
                        <a:t>Como el personal en esta área es reducido, no existe capacitación alguna.</a:t>
                      </a:r>
                      <a:endParaRPr lang="es-EC" sz="1100">
                        <a:effectLst/>
                        <a:latin typeface="Calibri"/>
                        <a:cs typeface="Times New Roman"/>
                      </a:endParaRPr>
                    </a:p>
                  </a:txBody>
                  <a:tcPr marL="67566" marR="67566" marT="0" marB="0"/>
                </a:tc>
              </a:tr>
              <a:tr h="260127">
                <a:tc>
                  <a:txBody>
                    <a:bodyPr/>
                    <a:lstStyle/>
                    <a:p>
                      <a:pPr>
                        <a:spcAft>
                          <a:spcPts val="0"/>
                        </a:spcAft>
                      </a:pPr>
                      <a:r>
                        <a:rPr lang="es-EC" sz="1000">
                          <a:effectLst/>
                        </a:rPr>
                        <a:t> </a:t>
                      </a:r>
                      <a:endParaRPr lang="es-EC" sz="1100">
                        <a:effectLst/>
                        <a:latin typeface="Calibri"/>
                        <a:cs typeface="Times New Roman"/>
                      </a:endParaRPr>
                    </a:p>
                  </a:txBody>
                  <a:tcPr marL="67566" marR="67566" marT="0" marB="0"/>
                </a:tc>
                <a:tc>
                  <a:txBody>
                    <a:bodyPr/>
                    <a:lstStyle/>
                    <a:p>
                      <a:pPr>
                        <a:spcAft>
                          <a:spcPts val="0"/>
                        </a:spcAft>
                      </a:pPr>
                      <a:r>
                        <a:rPr lang="es-EC" sz="1000">
                          <a:effectLst/>
                        </a:rPr>
                        <a:t>¿El personal del área comercial cuenta con un contrato de trabajo laboral?</a:t>
                      </a:r>
                      <a:endParaRPr lang="es-EC" sz="1100">
                        <a:effectLst/>
                        <a:latin typeface="Calibri"/>
                        <a:cs typeface="Times New Roman"/>
                      </a:endParaRPr>
                    </a:p>
                  </a:txBody>
                  <a:tcPr marL="67566" marR="67566" marT="0" marB="0"/>
                </a:tc>
                <a:tc>
                  <a:txBody>
                    <a:bodyPr/>
                    <a:lstStyle/>
                    <a:p>
                      <a:pPr algn="ctr">
                        <a:spcAft>
                          <a:spcPts val="0"/>
                        </a:spcAft>
                      </a:pPr>
                      <a:r>
                        <a:rPr lang="es-EC" sz="1000">
                          <a:effectLst/>
                        </a:rPr>
                        <a:t>3</a:t>
                      </a:r>
                      <a:endParaRPr lang="es-EC" sz="1100">
                        <a:effectLst/>
                        <a:latin typeface="Calibri"/>
                        <a:cs typeface="Times New Roman"/>
                      </a:endParaRPr>
                    </a:p>
                  </a:txBody>
                  <a:tcPr marL="67566" marR="67566" marT="0" marB="0"/>
                </a:tc>
                <a:tc>
                  <a:txBody>
                    <a:bodyPr/>
                    <a:lstStyle/>
                    <a:p>
                      <a:pPr algn="ctr">
                        <a:spcAft>
                          <a:spcPts val="0"/>
                        </a:spcAft>
                      </a:pPr>
                      <a:r>
                        <a:rPr lang="es-EC" sz="1000">
                          <a:effectLst/>
                        </a:rPr>
                        <a:t>0</a:t>
                      </a:r>
                      <a:endParaRPr lang="es-EC" sz="1100">
                        <a:effectLst/>
                        <a:latin typeface="Calibri"/>
                        <a:cs typeface="Times New Roman"/>
                      </a:endParaRPr>
                    </a:p>
                  </a:txBody>
                  <a:tcPr marL="67566" marR="67566" marT="0" marB="0"/>
                </a:tc>
                <a:tc>
                  <a:txBody>
                    <a:bodyPr/>
                    <a:lstStyle/>
                    <a:p>
                      <a:pPr algn="ctr">
                        <a:spcAft>
                          <a:spcPts val="0"/>
                        </a:spcAft>
                      </a:pPr>
                      <a:r>
                        <a:rPr lang="es-EC" sz="1000">
                          <a:effectLst/>
                        </a:rPr>
                        <a:t>0</a:t>
                      </a:r>
                      <a:endParaRPr lang="es-EC" sz="1100">
                        <a:effectLst/>
                        <a:latin typeface="Calibri"/>
                        <a:cs typeface="Times New Roman"/>
                      </a:endParaRPr>
                    </a:p>
                  </a:txBody>
                  <a:tcPr marL="67566" marR="67566" marT="0" marB="0"/>
                </a:tc>
                <a:tc>
                  <a:txBody>
                    <a:bodyPr/>
                    <a:lstStyle/>
                    <a:p>
                      <a:pPr>
                        <a:spcAft>
                          <a:spcPts val="0"/>
                        </a:spcAft>
                      </a:pPr>
                      <a:r>
                        <a:rPr lang="es-EC" sz="1000" dirty="0">
                          <a:effectLst/>
                        </a:rPr>
                        <a:t> </a:t>
                      </a:r>
                      <a:endParaRPr lang="es-EC" sz="1100" dirty="0">
                        <a:effectLst/>
                        <a:latin typeface="Calibri"/>
                        <a:cs typeface="Times New Roman"/>
                      </a:endParaRPr>
                    </a:p>
                  </a:txBody>
                  <a:tcPr marL="67566" marR="67566" marT="0" marB="0"/>
                </a:tc>
              </a:tr>
            </a:tbl>
          </a:graphicData>
        </a:graphic>
      </p:graphicFrame>
      <p:sp>
        <p:nvSpPr>
          <p:cNvPr id="5" name="Marcador de fecha 4"/>
          <p:cNvSpPr>
            <a:spLocks noGrp="1"/>
          </p:cNvSpPr>
          <p:nvPr>
            <p:ph type="dt" sz="half" idx="10"/>
          </p:nvPr>
        </p:nvSpPr>
        <p:spPr/>
        <p:txBody>
          <a:bodyPr/>
          <a:lstStyle/>
          <a:p>
            <a:r>
              <a:rPr lang="es-EC" smtClean="0"/>
              <a:t>12/05/2014</a:t>
            </a:r>
            <a:endParaRPr lang="es-EC"/>
          </a:p>
        </p:txBody>
      </p:sp>
      <p:sp>
        <p:nvSpPr>
          <p:cNvPr id="6" name="Marcador de número de diapositiva 5"/>
          <p:cNvSpPr>
            <a:spLocks noGrp="1"/>
          </p:cNvSpPr>
          <p:nvPr>
            <p:ph type="sldNum" sz="quarter" idx="12"/>
          </p:nvPr>
        </p:nvSpPr>
        <p:spPr/>
        <p:txBody>
          <a:bodyPr/>
          <a:lstStyle/>
          <a:p>
            <a:fld id="{68AFE887-2E8B-4CA8-BFF4-F9BD3B64E73B}" type="slidenum">
              <a:rPr lang="es-EC" smtClean="0"/>
              <a:t>50</a:t>
            </a:fld>
            <a:endParaRPr lang="es-EC"/>
          </a:p>
        </p:txBody>
      </p:sp>
    </p:spTree>
    <p:extLst>
      <p:ext uri="{BB962C8B-B14F-4D97-AF65-F5344CB8AC3E}">
        <p14:creationId xmlns:p14="http://schemas.microsoft.com/office/powerpoint/2010/main" val="3260938038"/>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200" dirty="0"/>
              <a:t>Ciclo de contabilidad propuesto</a:t>
            </a:r>
          </a:p>
        </p:txBody>
      </p:sp>
      <p:sp>
        <p:nvSpPr>
          <p:cNvPr id="3" name="2 Marcador de contenido"/>
          <p:cNvSpPr>
            <a:spLocks noGrp="1"/>
          </p:cNvSpPr>
          <p:nvPr>
            <p:ph idx="1"/>
          </p:nvPr>
        </p:nvSpPr>
        <p:spPr>
          <a:xfrm>
            <a:off x="457200" y="1196752"/>
            <a:ext cx="7620000" cy="5204048"/>
          </a:xfrm>
        </p:spPr>
        <p:txBody>
          <a:bodyPr>
            <a:normAutofit fontScale="70000" lnSpcReduction="20000"/>
          </a:bodyPr>
          <a:lstStyle/>
          <a:p>
            <a:pPr marL="114300" lvl="0" indent="0">
              <a:buNone/>
            </a:pPr>
            <a:r>
              <a:rPr lang="es-EC" sz="2400" b="1" dirty="0"/>
              <a:t>AMBIENTE DE </a:t>
            </a:r>
            <a:r>
              <a:rPr lang="es-EC" sz="2400" b="1" dirty="0" smtClean="0"/>
              <a:t>CONTROL</a:t>
            </a:r>
          </a:p>
          <a:p>
            <a:pPr marL="114300" lvl="0" indent="0">
              <a:buNone/>
            </a:pPr>
            <a:endParaRPr lang="es-EC" sz="2000" dirty="0"/>
          </a:p>
          <a:p>
            <a:pPr lvl="0"/>
            <a:r>
              <a:rPr lang="es-EC" sz="2400" b="1" dirty="0"/>
              <a:t>Integridad y valores éticos</a:t>
            </a:r>
            <a:endParaRPr lang="es-EC" sz="2000" dirty="0"/>
          </a:p>
          <a:p>
            <a:pPr lvl="0"/>
            <a:r>
              <a:rPr lang="es-EC" sz="2400" dirty="0"/>
              <a:t>El personal involucrado en las actividades contables debe contar con un programa o código de conducta, valores morales y éticos.</a:t>
            </a:r>
            <a:endParaRPr lang="es-EC" sz="2000" dirty="0"/>
          </a:p>
          <a:p>
            <a:pPr lvl="0"/>
            <a:r>
              <a:rPr lang="es-EC" sz="2400" dirty="0"/>
              <a:t>Contar con un programa de capacitación permanente, en el último de los casos este debe realizarse anualmente.</a:t>
            </a:r>
            <a:endParaRPr lang="es-EC" sz="2000" dirty="0"/>
          </a:p>
          <a:p>
            <a:pPr lvl="0"/>
            <a:r>
              <a:rPr lang="es-EC" sz="2400" dirty="0"/>
              <a:t>Analizar detenidamente las tareas que realiza cada empleado.</a:t>
            </a:r>
            <a:endParaRPr lang="es-EC" sz="2000" dirty="0"/>
          </a:p>
          <a:p>
            <a:pPr lvl="0"/>
            <a:r>
              <a:rPr lang="es-EC" sz="2400" dirty="0"/>
              <a:t>Evaluar al personal periódicamente sobre conocimientos y habilidades obtenidas y necesarias para desempeñar sus funciones.</a:t>
            </a:r>
            <a:endParaRPr lang="es-EC" sz="2000" dirty="0"/>
          </a:p>
          <a:p>
            <a:pPr lvl="0"/>
            <a:r>
              <a:rPr lang="es-EC" sz="2400" dirty="0"/>
              <a:t>El personal tiene que recibir orientación, capacitación y adiestramiento necesario en forma práctica y metódica sobre las actividades contables que se realiza en la empresa, </a:t>
            </a:r>
            <a:endParaRPr lang="es-EC" sz="2000" dirty="0"/>
          </a:p>
          <a:p>
            <a:pPr lvl="0"/>
            <a:r>
              <a:rPr lang="es-EC" sz="2400" dirty="0"/>
              <a:t>Debe existir un consejo de administración o consejo de auditoría que vigile y de atención al sistema de control interno, entre otras funciones como</a:t>
            </a:r>
            <a:r>
              <a:rPr lang="es-EC" sz="2400" dirty="0" smtClean="0"/>
              <a:t>:</a:t>
            </a:r>
          </a:p>
          <a:p>
            <a:pPr lvl="0"/>
            <a:endParaRPr lang="es-EC" sz="2000" dirty="0"/>
          </a:p>
          <a:p>
            <a:pPr lvl="1"/>
            <a:r>
              <a:rPr lang="es-EC" dirty="0"/>
              <a:t>Supervisar, revisar y aprobar los objetivos generales que se deben cumplir.</a:t>
            </a:r>
            <a:endParaRPr lang="es-EC" sz="1800" dirty="0"/>
          </a:p>
          <a:p>
            <a:pPr lvl="1"/>
            <a:r>
              <a:rPr lang="es-EC" dirty="0"/>
              <a:t>Delegar específicamente responsabilidad y autoridad.</a:t>
            </a:r>
            <a:endParaRPr lang="es-EC" sz="1800" dirty="0"/>
          </a:p>
          <a:p>
            <a:pPr lvl="1"/>
            <a:r>
              <a:rPr lang="es-EC" dirty="0"/>
              <a:t>Evaluación de la consistencia de los presupuestos operativos</a:t>
            </a:r>
            <a:endParaRPr lang="es-EC" sz="1800" dirty="0"/>
          </a:p>
          <a:p>
            <a:pPr lvl="1"/>
            <a:r>
              <a:rPr lang="es-EC" dirty="0"/>
              <a:t>Asumir la responsabilidad de los sistemas de control interno contable.</a:t>
            </a:r>
            <a:endParaRPr lang="es-EC" sz="1800" dirty="0"/>
          </a:p>
          <a:p>
            <a:pPr lvl="1"/>
            <a:r>
              <a:rPr lang="es-EC" dirty="0"/>
              <a:t>Vigilar y dar seguimiento a los sistemas de control interno contable.</a:t>
            </a:r>
            <a:endParaRPr lang="es-EC" sz="1800" dirty="0"/>
          </a:p>
          <a:p>
            <a:pPr lvl="1"/>
            <a:r>
              <a:rPr lang="es-EC" dirty="0"/>
              <a:t>Aportar con planes para el mejoramiento continuo.</a:t>
            </a:r>
            <a:endParaRPr lang="es-EC" sz="1800" dirty="0"/>
          </a:p>
          <a:p>
            <a:endParaRPr lang="es-EC" dirty="0"/>
          </a:p>
        </p:txBody>
      </p:sp>
      <p:sp>
        <p:nvSpPr>
          <p:cNvPr id="4" name="Marcador de fecha 3"/>
          <p:cNvSpPr>
            <a:spLocks noGrp="1"/>
          </p:cNvSpPr>
          <p:nvPr>
            <p:ph type="dt" sz="half" idx="10"/>
          </p:nvPr>
        </p:nvSpPr>
        <p:spPr/>
        <p:txBody>
          <a:bodyPr/>
          <a:lstStyle/>
          <a:p>
            <a:r>
              <a:rPr lang="es-EC" smtClean="0"/>
              <a:t>12/05/2014</a:t>
            </a:r>
            <a:endParaRPr lang="es-EC"/>
          </a:p>
        </p:txBody>
      </p:sp>
      <p:sp>
        <p:nvSpPr>
          <p:cNvPr id="5" name="Marcador de número de diapositiva 4"/>
          <p:cNvSpPr>
            <a:spLocks noGrp="1"/>
          </p:cNvSpPr>
          <p:nvPr>
            <p:ph type="sldNum" sz="quarter" idx="12"/>
          </p:nvPr>
        </p:nvSpPr>
        <p:spPr/>
        <p:txBody>
          <a:bodyPr/>
          <a:lstStyle/>
          <a:p>
            <a:fld id="{68AFE887-2E8B-4CA8-BFF4-F9BD3B64E73B}" type="slidenum">
              <a:rPr lang="es-EC" smtClean="0"/>
              <a:t>51</a:t>
            </a:fld>
            <a:endParaRPr lang="es-EC"/>
          </a:p>
        </p:txBody>
      </p:sp>
    </p:spTree>
    <p:extLst>
      <p:ext uri="{BB962C8B-B14F-4D97-AF65-F5344CB8AC3E}">
        <p14:creationId xmlns:p14="http://schemas.microsoft.com/office/powerpoint/2010/main" val="96815750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692696"/>
            <a:ext cx="7620000" cy="2116832"/>
          </a:xfrm>
        </p:spPr>
        <p:txBody>
          <a:bodyPr/>
          <a:lstStyle/>
          <a:p>
            <a:pPr lvl="0"/>
            <a:r>
              <a:rPr lang="es-EC" b="1" dirty="0"/>
              <a:t>Filosofía y estilo de operaciones</a:t>
            </a:r>
            <a:endParaRPr lang="es-EC" dirty="0"/>
          </a:p>
          <a:p>
            <a:pPr lvl="0"/>
            <a:r>
              <a:rPr lang="es-EC" b="1" dirty="0"/>
              <a:t>Estructura organizativa</a:t>
            </a:r>
            <a:endParaRPr lang="es-EC" dirty="0"/>
          </a:p>
          <a:p>
            <a:pPr lvl="0"/>
            <a:r>
              <a:rPr lang="es-EC" b="1" dirty="0"/>
              <a:t>EVALUACIÓN DEL RIESGO</a:t>
            </a:r>
            <a:endParaRPr lang="es-EC" dirty="0"/>
          </a:p>
          <a:p>
            <a:pPr lvl="0"/>
            <a:r>
              <a:rPr lang="es-EC" b="1" dirty="0"/>
              <a:t>Categoría de objetivos</a:t>
            </a:r>
            <a:endParaRPr lang="es-EC" dirty="0"/>
          </a:p>
          <a:p>
            <a:pPr lvl="0"/>
            <a:r>
              <a:rPr lang="es-EC" b="1" dirty="0"/>
              <a:t>Identificación de riesgos</a:t>
            </a:r>
            <a:endParaRPr lang="es-EC" dirty="0"/>
          </a:p>
          <a:p>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3930284361"/>
              </p:ext>
            </p:extLst>
          </p:nvPr>
        </p:nvGraphicFramePr>
        <p:xfrm>
          <a:off x="1619672" y="2996952"/>
          <a:ext cx="5701030" cy="3520440"/>
        </p:xfrm>
        <a:graphic>
          <a:graphicData uri="http://schemas.openxmlformats.org/drawingml/2006/table">
            <a:tbl>
              <a:tblPr firstRow="1" firstCol="1" bandRow="1" bandCol="1">
                <a:tableStyleId>{5C22544A-7EE6-4342-B048-85BDC9FD1C3A}</a:tableStyleId>
              </a:tblPr>
              <a:tblGrid>
                <a:gridCol w="1689100"/>
                <a:gridCol w="4011930"/>
              </a:tblGrid>
              <a:tr h="0">
                <a:tc>
                  <a:txBody>
                    <a:bodyPr/>
                    <a:lstStyle/>
                    <a:p>
                      <a:pPr algn="just">
                        <a:spcAft>
                          <a:spcPts val="0"/>
                        </a:spcAft>
                      </a:pPr>
                      <a:r>
                        <a:rPr lang="es-EC" sz="1100" dirty="0">
                          <a:effectLst/>
                        </a:rPr>
                        <a:t>Cuentas por pagar</a:t>
                      </a:r>
                      <a:endParaRPr lang="es-EC" sz="1100" dirty="0">
                        <a:effectLst/>
                        <a:latin typeface="Calibri"/>
                        <a:cs typeface="Times New Roman"/>
                      </a:endParaRPr>
                    </a:p>
                  </a:txBody>
                  <a:tcPr marL="68580" marR="68580" marT="0" marB="0"/>
                </a:tc>
                <a:tc>
                  <a:txBody>
                    <a:bodyPr/>
                    <a:lstStyle/>
                    <a:p>
                      <a:pPr algn="just">
                        <a:spcAft>
                          <a:spcPts val="0"/>
                        </a:spcAft>
                      </a:pPr>
                      <a:r>
                        <a:rPr lang="es-EC" sz="1100" dirty="0">
                          <a:effectLst/>
                        </a:rPr>
                        <a:t>El  contar con un reporte oportuno y confiables de las cuentas por pagar, hacer los pagos a proveedores a tiempo, mantener un buen record crediticio, puede favorecer a la empresa en precios especiales, descuentos, etc. que beneficiarán a la empresa en minimización de los costos de producción. </a:t>
                      </a:r>
                      <a:endParaRPr lang="es-EC" sz="1100" dirty="0">
                        <a:effectLst/>
                        <a:latin typeface="Calibri"/>
                        <a:cs typeface="Times New Roman"/>
                      </a:endParaRPr>
                    </a:p>
                  </a:txBody>
                  <a:tcPr marL="68580" marR="68580" marT="0" marB="0"/>
                </a:tc>
              </a:tr>
              <a:tr h="0">
                <a:tc>
                  <a:txBody>
                    <a:bodyPr/>
                    <a:lstStyle/>
                    <a:p>
                      <a:pPr algn="just">
                        <a:spcAft>
                          <a:spcPts val="0"/>
                        </a:spcAft>
                      </a:pPr>
                      <a:r>
                        <a:rPr lang="es-EC" sz="1100" dirty="0">
                          <a:effectLst/>
                        </a:rPr>
                        <a:t>Activo fijo</a:t>
                      </a:r>
                      <a:endParaRPr lang="es-EC" sz="1100" dirty="0">
                        <a:effectLst/>
                        <a:latin typeface="Calibri"/>
                        <a:cs typeface="Times New Roman"/>
                      </a:endParaRPr>
                    </a:p>
                  </a:txBody>
                  <a:tcPr marL="68580" marR="68580" marT="0" marB="0"/>
                </a:tc>
                <a:tc>
                  <a:txBody>
                    <a:bodyPr/>
                    <a:lstStyle/>
                    <a:p>
                      <a:pPr algn="just">
                        <a:spcAft>
                          <a:spcPts val="0"/>
                        </a:spcAft>
                      </a:pPr>
                      <a:r>
                        <a:rPr lang="es-EC" sz="1100">
                          <a:effectLst/>
                        </a:rPr>
                        <a:t>No contar con un adecuado control sobre los activos fijos es muy dañino para la empresa, debido a que los daños o pérdidas de equipo y herramientas hace que los costos indirectos se eleve o que las utilidades proyectadas se afecten por un incremento en los costos.</a:t>
                      </a:r>
                      <a:endParaRPr lang="es-EC" sz="1100">
                        <a:effectLst/>
                        <a:latin typeface="Calibri"/>
                        <a:cs typeface="Times New Roman"/>
                      </a:endParaRPr>
                    </a:p>
                  </a:txBody>
                  <a:tcPr marL="68580" marR="68580" marT="0" marB="0"/>
                </a:tc>
              </a:tr>
              <a:tr h="0">
                <a:tc>
                  <a:txBody>
                    <a:bodyPr/>
                    <a:lstStyle/>
                    <a:p>
                      <a:pPr algn="just">
                        <a:spcAft>
                          <a:spcPts val="0"/>
                        </a:spcAft>
                      </a:pPr>
                      <a:r>
                        <a:rPr lang="es-EC" sz="1100">
                          <a:effectLst/>
                        </a:rPr>
                        <a:t>Efectivo</a:t>
                      </a:r>
                      <a:endParaRPr lang="es-EC" sz="1100">
                        <a:effectLst/>
                        <a:latin typeface="Calibri"/>
                        <a:cs typeface="Times New Roman"/>
                      </a:endParaRPr>
                    </a:p>
                  </a:txBody>
                  <a:tcPr marL="68580" marR="68580" marT="0" marB="0"/>
                </a:tc>
                <a:tc>
                  <a:txBody>
                    <a:bodyPr/>
                    <a:lstStyle/>
                    <a:p>
                      <a:pPr algn="just">
                        <a:spcAft>
                          <a:spcPts val="0"/>
                        </a:spcAft>
                      </a:pPr>
                      <a:r>
                        <a:rPr lang="es-EC" sz="1100">
                          <a:effectLst/>
                        </a:rPr>
                        <a:t>No tener un control sobre los recursos con que se dispone a determinada fecha, es de mucho riesgo debido a que puede presentar retrasos en la producción.</a:t>
                      </a:r>
                      <a:endParaRPr lang="es-EC" sz="1100">
                        <a:effectLst/>
                        <a:latin typeface="Calibri"/>
                        <a:cs typeface="Times New Roman"/>
                      </a:endParaRPr>
                    </a:p>
                  </a:txBody>
                  <a:tcPr marL="68580" marR="68580" marT="0" marB="0"/>
                </a:tc>
              </a:tr>
              <a:tr h="0">
                <a:tc>
                  <a:txBody>
                    <a:bodyPr/>
                    <a:lstStyle/>
                    <a:p>
                      <a:pPr algn="just">
                        <a:spcAft>
                          <a:spcPts val="0"/>
                        </a:spcAft>
                      </a:pPr>
                      <a:r>
                        <a:rPr lang="es-EC" sz="1100">
                          <a:effectLst/>
                        </a:rPr>
                        <a:t>Liquidación de caja chica</a:t>
                      </a:r>
                      <a:endParaRPr lang="es-EC" sz="1100">
                        <a:effectLst/>
                        <a:latin typeface="Calibri"/>
                        <a:cs typeface="Times New Roman"/>
                      </a:endParaRPr>
                    </a:p>
                  </a:txBody>
                  <a:tcPr marL="68580" marR="68580" marT="0" marB="0"/>
                </a:tc>
                <a:tc>
                  <a:txBody>
                    <a:bodyPr/>
                    <a:lstStyle/>
                    <a:p>
                      <a:pPr algn="just">
                        <a:spcAft>
                          <a:spcPts val="0"/>
                        </a:spcAft>
                      </a:pPr>
                      <a:r>
                        <a:rPr lang="es-EC" sz="1100">
                          <a:effectLst/>
                        </a:rPr>
                        <a:t>Liquidar las cajas chicas oportunamente es importantes, ya que los gastos incurridos en un periodo se reflejan oportunamente en los gastos de la empresa</a:t>
                      </a:r>
                      <a:endParaRPr lang="es-EC" sz="1100">
                        <a:effectLst/>
                        <a:latin typeface="Calibri"/>
                        <a:cs typeface="Times New Roman"/>
                      </a:endParaRPr>
                    </a:p>
                  </a:txBody>
                  <a:tcPr marL="68580" marR="68580" marT="0" marB="0"/>
                </a:tc>
              </a:tr>
              <a:tr h="0">
                <a:tc>
                  <a:txBody>
                    <a:bodyPr/>
                    <a:lstStyle/>
                    <a:p>
                      <a:pPr algn="just">
                        <a:spcAft>
                          <a:spcPts val="0"/>
                        </a:spcAft>
                      </a:pPr>
                      <a:r>
                        <a:rPr lang="es-EC" sz="1100">
                          <a:effectLst/>
                        </a:rPr>
                        <a:t>Arqueos de caja</a:t>
                      </a:r>
                      <a:endParaRPr lang="es-EC" sz="1100">
                        <a:effectLst/>
                        <a:latin typeface="Calibri"/>
                        <a:cs typeface="Times New Roman"/>
                      </a:endParaRPr>
                    </a:p>
                  </a:txBody>
                  <a:tcPr marL="68580" marR="68580" marT="0" marB="0"/>
                </a:tc>
                <a:tc>
                  <a:txBody>
                    <a:bodyPr/>
                    <a:lstStyle/>
                    <a:p>
                      <a:pPr algn="just">
                        <a:spcAft>
                          <a:spcPts val="0"/>
                        </a:spcAft>
                      </a:pPr>
                      <a:r>
                        <a:rPr lang="es-EC" sz="1100">
                          <a:effectLst/>
                        </a:rPr>
                        <a:t>No contar con un programa de arqueo de caja puede ocasionar pérdidas y mal uso de los recursos de la empresa.</a:t>
                      </a:r>
                      <a:endParaRPr lang="es-EC" sz="1100">
                        <a:effectLst/>
                        <a:latin typeface="Calibri"/>
                        <a:cs typeface="Times New Roman"/>
                      </a:endParaRPr>
                    </a:p>
                  </a:txBody>
                  <a:tcPr marL="68580" marR="68580" marT="0" marB="0"/>
                </a:tc>
              </a:tr>
              <a:tr h="0">
                <a:tc>
                  <a:txBody>
                    <a:bodyPr/>
                    <a:lstStyle/>
                    <a:p>
                      <a:pPr algn="just">
                        <a:spcAft>
                          <a:spcPts val="0"/>
                        </a:spcAft>
                      </a:pPr>
                      <a:r>
                        <a:rPr lang="es-EC" sz="1100">
                          <a:effectLst/>
                        </a:rPr>
                        <a:t>Proveedores</a:t>
                      </a:r>
                      <a:endParaRPr lang="es-EC" sz="1100">
                        <a:effectLst/>
                        <a:latin typeface="Calibri"/>
                        <a:cs typeface="Times New Roman"/>
                      </a:endParaRPr>
                    </a:p>
                  </a:txBody>
                  <a:tcPr marL="68580" marR="68580" marT="0" marB="0"/>
                </a:tc>
                <a:tc>
                  <a:txBody>
                    <a:bodyPr/>
                    <a:lstStyle/>
                    <a:p>
                      <a:pPr algn="just">
                        <a:spcAft>
                          <a:spcPts val="0"/>
                        </a:spcAft>
                      </a:pPr>
                      <a:r>
                        <a:rPr lang="es-EC" sz="1100" dirty="0">
                          <a:effectLst/>
                        </a:rPr>
                        <a:t>No contar con un auxiliar de la cuenta de proveedores que refleje información necesaria de los mismos, es de mucho riesgo, pues esto ocasionaría retrasos en pagos a los proveedores.</a:t>
                      </a:r>
                      <a:endParaRPr lang="es-EC" sz="1100" dirty="0">
                        <a:effectLst/>
                        <a:latin typeface="Calibri"/>
                        <a:cs typeface="Times New Roman"/>
                      </a:endParaRPr>
                    </a:p>
                  </a:txBody>
                  <a:tcPr marL="68580" marR="68580" marT="0" marB="0"/>
                </a:tc>
              </a:tr>
            </a:tbl>
          </a:graphicData>
        </a:graphic>
      </p:graphicFrame>
      <p:sp>
        <p:nvSpPr>
          <p:cNvPr id="2" name="Marcador de fecha 1"/>
          <p:cNvSpPr>
            <a:spLocks noGrp="1"/>
          </p:cNvSpPr>
          <p:nvPr>
            <p:ph type="dt" sz="half" idx="10"/>
          </p:nvPr>
        </p:nvSpPr>
        <p:spPr/>
        <p:txBody>
          <a:bodyPr/>
          <a:lstStyle/>
          <a:p>
            <a:r>
              <a:rPr lang="es-EC" smtClean="0"/>
              <a:t>12/05/2014</a:t>
            </a:r>
            <a:endParaRPr lang="es-EC"/>
          </a:p>
        </p:txBody>
      </p:sp>
      <p:sp>
        <p:nvSpPr>
          <p:cNvPr id="5" name="Marcador de número de diapositiva 4"/>
          <p:cNvSpPr>
            <a:spLocks noGrp="1"/>
          </p:cNvSpPr>
          <p:nvPr>
            <p:ph type="sldNum" sz="quarter" idx="12"/>
          </p:nvPr>
        </p:nvSpPr>
        <p:spPr/>
        <p:txBody>
          <a:bodyPr/>
          <a:lstStyle/>
          <a:p>
            <a:fld id="{68AFE887-2E8B-4CA8-BFF4-F9BD3B64E73B}" type="slidenum">
              <a:rPr lang="es-EC" smtClean="0"/>
              <a:t>52</a:t>
            </a:fld>
            <a:endParaRPr lang="es-EC"/>
          </a:p>
        </p:txBody>
      </p:sp>
    </p:spTree>
    <p:extLst>
      <p:ext uri="{BB962C8B-B14F-4D97-AF65-F5344CB8AC3E}">
        <p14:creationId xmlns:p14="http://schemas.microsoft.com/office/powerpoint/2010/main" val="1912815077"/>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0"/>
            <a:r>
              <a:rPr lang="es-EC" sz="3200" b="1" dirty="0"/>
              <a:t>Actividades de control para evitar los </a:t>
            </a:r>
            <a:r>
              <a:rPr lang="es-EC" sz="3200" b="1" dirty="0" smtClean="0"/>
              <a:t>riesgos</a:t>
            </a:r>
            <a:endParaRPr lang="es-EC" sz="3200" dirty="0"/>
          </a:p>
        </p:txBody>
      </p:sp>
      <p:sp>
        <p:nvSpPr>
          <p:cNvPr id="3" name="2 Marcador de contenido"/>
          <p:cNvSpPr>
            <a:spLocks noGrp="1"/>
          </p:cNvSpPr>
          <p:nvPr>
            <p:ph idx="1"/>
          </p:nvPr>
        </p:nvSpPr>
        <p:spPr/>
        <p:txBody>
          <a:bodyPr>
            <a:normAutofit lnSpcReduction="10000"/>
          </a:bodyPr>
          <a:lstStyle/>
          <a:p>
            <a:r>
              <a:rPr lang="es-EC" b="1" dirty="0"/>
              <a:t>Política: Documentación soporte</a:t>
            </a:r>
            <a:endParaRPr lang="es-EC" dirty="0"/>
          </a:p>
          <a:p>
            <a:r>
              <a:rPr lang="es-EC" b="1" dirty="0"/>
              <a:t>Política: Fases del sistema</a:t>
            </a:r>
            <a:endParaRPr lang="es-EC" dirty="0"/>
          </a:p>
          <a:p>
            <a:r>
              <a:rPr lang="es-EC" b="1" dirty="0"/>
              <a:t>Política: Archivo</a:t>
            </a:r>
            <a:endParaRPr lang="es-EC" dirty="0"/>
          </a:p>
          <a:p>
            <a:r>
              <a:rPr lang="es-EC" b="1" dirty="0"/>
              <a:t>Política: Elaboración de informes</a:t>
            </a:r>
            <a:endParaRPr lang="es-EC" dirty="0"/>
          </a:p>
          <a:p>
            <a:r>
              <a:rPr lang="es-EC" b="1" dirty="0"/>
              <a:t>Política: Salvaguarda de activos </a:t>
            </a:r>
            <a:endParaRPr lang="es-EC" dirty="0"/>
          </a:p>
          <a:p>
            <a:r>
              <a:rPr lang="es-EC" b="1" dirty="0"/>
              <a:t>Política: Clasificación y procesamiento de la información</a:t>
            </a:r>
            <a:endParaRPr lang="es-EC" dirty="0"/>
          </a:p>
          <a:p>
            <a:r>
              <a:rPr lang="es-EC" b="1" dirty="0"/>
              <a:t>Política_ Verificación y evaluación</a:t>
            </a:r>
            <a:endParaRPr lang="es-EC" dirty="0"/>
          </a:p>
          <a:p>
            <a:r>
              <a:rPr lang="es-EC" b="1" dirty="0"/>
              <a:t>Políticas: Establecimiento de acciones</a:t>
            </a:r>
            <a:endParaRPr lang="es-EC" dirty="0"/>
          </a:p>
          <a:p>
            <a:r>
              <a:rPr lang="es-EC" b="1" dirty="0"/>
              <a:t>Política: Control de sistemas de </a:t>
            </a:r>
            <a:r>
              <a:rPr lang="es-EC" b="1" dirty="0" smtClean="0"/>
              <a:t>información</a:t>
            </a:r>
          </a:p>
          <a:p>
            <a:pPr marL="114300" lvl="0" indent="0">
              <a:buNone/>
            </a:pPr>
            <a:endParaRPr lang="es-EC" b="1" dirty="0" smtClean="0"/>
          </a:p>
          <a:p>
            <a:pPr marL="114300" lvl="0" indent="0">
              <a:buNone/>
            </a:pPr>
            <a:r>
              <a:rPr lang="es-EC" b="1" dirty="0" smtClean="0"/>
              <a:t>INFORMACIÓN </a:t>
            </a:r>
            <a:r>
              <a:rPr lang="es-EC" b="1" dirty="0"/>
              <a:t>Y </a:t>
            </a:r>
            <a:r>
              <a:rPr lang="es-EC" b="1" dirty="0" smtClean="0"/>
              <a:t>COMUNICACIÓN</a:t>
            </a:r>
          </a:p>
          <a:p>
            <a:pPr marL="114300" indent="0">
              <a:buNone/>
            </a:pPr>
            <a:r>
              <a:rPr lang="es-EC" b="1" dirty="0"/>
              <a:t>SUPERVISIÓN</a:t>
            </a:r>
            <a:endParaRPr lang="es-EC" dirty="0"/>
          </a:p>
          <a:p>
            <a:pPr marL="114300" lvl="0" indent="0">
              <a:buNone/>
            </a:pPr>
            <a:endParaRPr lang="es-EC" dirty="0"/>
          </a:p>
          <a:p>
            <a:endParaRPr lang="es-EC" dirty="0"/>
          </a:p>
          <a:p>
            <a:endParaRPr lang="es-EC" dirty="0"/>
          </a:p>
        </p:txBody>
      </p:sp>
      <p:sp>
        <p:nvSpPr>
          <p:cNvPr id="4" name="Marcador de fecha 3"/>
          <p:cNvSpPr>
            <a:spLocks noGrp="1"/>
          </p:cNvSpPr>
          <p:nvPr>
            <p:ph type="dt" sz="half" idx="10"/>
          </p:nvPr>
        </p:nvSpPr>
        <p:spPr/>
        <p:txBody>
          <a:bodyPr/>
          <a:lstStyle/>
          <a:p>
            <a:r>
              <a:rPr lang="es-EC" smtClean="0"/>
              <a:t>12/05/2014</a:t>
            </a:r>
            <a:endParaRPr lang="es-EC"/>
          </a:p>
        </p:txBody>
      </p:sp>
      <p:sp>
        <p:nvSpPr>
          <p:cNvPr id="5" name="Marcador de número de diapositiva 4"/>
          <p:cNvSpPr>
            <a:spLocks noGrp="1"/>
          </p:cNvSpPr>
          <p:nvPr>
            <p:ph type="sldNum" sz="quarter" idx="12"/>
          </p:nvPr>
        </p:nvSpPr>
        <p:spPr/>
        <p:txBody>
          <a:bodyPr/>
          <a:lstStyle/>
          <a:p>
            <a:fld id="{68AFE887-2E8B-4CA8-BFF4-F9BD3B64E73B}" type="slidenum">
              <a:rPr lang="es-EC" smtClean="0"/>
              <a:t>53</a:t>
            </a:fld>
            <a:endParaRPr lang="es-EC"/>
          </a:p>
        </p:txBody>
      </p:sp>
    </p:spTree>
    <p:extLst>
      <p:ext uri="{BB962C8B-B14F-4D97-AF65-F5344CB8AC3E}">
        <p14:creationId xmlns:p14="http://schemas.microsoft.com/office/powerpoint/2010/main" val="454932511"/>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CONCLUSIONES</a:t>
            </a:r>
            <a:endParaRPr lang="es-EC" dirty="0"/>
          </a:p>
        </p:txBody>
      </p:sp>
      <p:sp>
        <p:nvSpPr>
          <p:cNvPr id="3" name="2 Marcador de contenido"/>
          <p:cNvSpPr>
            <a:spLocks noGrp="1"/>
          </p:cNvSpPr>
          <p:nvPr>
            <p:ph idx="1"/>
          </p:nvPr>
        </p:nvSpPr>
        <p:spPr/>
        <p:txBody>
          <a:bodyPr/>
          <a:lstStyle/>
          <a:p>
            <a:r>
              <a:rPr lang="es-EC" dirty="0" smtClean="0"/>
              <a:t>Se </a:t>
            </a:r>
            <a:r>
              <a:rPr lang="es-EC" dirty="0"/>
              <a:t>evidencian </a:t>
            </a:r>
            <a:r>
              <a:rPr lang="es-EC" dirty="0" smtClean="0"/>
              <a:t>problemas </a:t>
            </a:r>
            <a:r>
              <a:rPr lang="es-EC" dirty="0"/>
              <a:t>en el área de producción, comercialización, contabilidad </a:t>
            </a:r>
            <a:r>
              <a:rPr lang="es-EC" dirty="0" smtClean="0"/>
              <a:t>de </a:t>
            </a:r>
            <a:r>
              <a:rPr lang="es-EC" dirty="0" err="1" smtClean="0"/>
              <a:t>Agrobanasa</a:t>
            </a:r>
            <a:r>
              <a:rPr lang="es-EC" dirty="0" smtClean="0"/>
              <a:t> S.A.</a:t>
            </a:r>
            <a:r>
              <a:rPr lang="es-EC" dirty="0"/>
              <a:t> </a:t>
            </a:r>
            <a:endParaRPr lang="es-EC" dirty="0" smtClean="0"/>
          </a:p>
          <a:p>
            <a:r>
              <a:rPr lang="es-EC" dirty="0" smtClean="0"/>
              <a:t>En </a:t>
            </a:r>
            <a:r>
              <a:rPr lang="es-EC" dirty="0"/>
              <a:t>base a los cuestionarios aplicados a las tres áreas consideradas críticas para la empresa, se ha </a:t>
            </a:r>
            <a:r>
              <a:rPr lang="es-EC" dirty="0" smtClean="0"/>
              <a:t>detectado una estructura </a:t>
            </a:r>
            <a:r>
              <a:rPr lang="es-EC" dirty="0"/>
              <a:t>organizacional mal definida, misión y visión no acorde </a:t>
            </a:r>
            <a:r>
              <a:rPr lang="es-EC" dirty="0" smtClean="0"/>
              <a:t>a </a:t>
            </a:r>
            <a:r>
              <a:rPr lang="es-EC" dirty="0"/>
              <a:t>los objetivos que desea alcanzar la </a:t>
            </a:r>
            <a:r>
              <a:rPr lang="es-EC" dirty="0" smtClean="0"/>
              <a:t>empresa.</a:t>
            </a:r>
            <a:endParaRPr lang="es-EC" dirty="0" smtClean="0"/>
          </a:p>
          <a:p>
            <a:r>
              <a:rPr lang="es-EC" dirty="0" smtClean="0"/>
              <a:t>Se </a:t>
            </a:r>
            <a:r>
              <a:rPr lang="es-EC" dirty="0"/>
              <a:t>ha propuesto mejorar el ciclo de producción a través de la administración del mismo, es decir, planificar, organizar, dirigir y controlar cada una de las actividades que se realizan en el </a:t>
            </a:r>
            <a:r>
              <a:rPr lang="es-EC" dirty="0" smtClean="0"/>
              <a:t>área </a:t>
            </a:r>
            <a:r>
              <a:rPr lang="es-EC" dirty="0"/>
              <a:t>objetivo que desea alcanzar la </a:t>
            </a:r>
            <a:r>
              <a:rPr lang="es-EC" dirty="0" smtClean="0"/>
              <a:t>empresa.</a:t>
            </a:r>
          </a:p>
          <a:p>
            <a:r>
              <a:rPr lang="es-EC" dirty="0"/>
              <a:t>En la dirección se ha dado importancia a la motivación, el enfoque de liderazgo y la comunicación. Y finalmente la realización del control a través de </a:t>
            </a:r>
            <a:r>
              <a:rPr lang="es-EC" dirty="0" smtClean="0"/>
              <a:t>estándares</a:t>
            </a:r>
            <a:r>
              <a:rPr lang="es-EC" dirty="0"/>
              <a:t>.</a:t>
            </a:r>
          </a:p>
        </p:txBody>
      </p:sp>
      <p:sp>
        <p:nvSpPr>
          <p:cNvPr id="4" name="Marcador de fecha 3"/>
          <p:cNvSpPr>
            <a:spLocks noGrp="1"/>
          </p:cNvSpPr>
          <p:nvPr>
            <p:ph type="dt" sz="half" idx="10"/>
          </p:nvPr>
        </p:nvSpPr>
        <p:spPr/>
        <p:txBody>
          <a:bodyPr/>
          <a:lstStyle/>
          <a:p>
            <a:r>
              <a:rPr lang="es-EC" smtClean="0"/>
              <a:t>12/05/2014</a:t>
            </a:r>
            <a:endParaRPr lang="es-EC"/>
          </a:p>
        </p:txBody>
      </p:sp>
      <p:sp>
        <p:nvSpPr>
          <p:cNvPr id="5" name="Marcador de número de diapositiva 4"/>
          <p:cNvSpPr>
            <a:spLocks noGrp="1"/>
          </p:cNvSpPr>
          <p:nvPr>
            <p:ph type="sldNum" sz="quarter" idx="12"/>
          </p:nvPr>
        </p:nvSpPr>
        <p:spPr/>
        <p:txBody>
          <a:bodyPr/>
          <a:lstStyle/>
          <a:p>
            <a:fld id="{68AFE887-2E8B-4CA8-BFF4-F9BD3B64E73B}" type="slidenum">
              <a:rPr lang="es-EC" smtClean="0"/>
              <a:t>54</a:t>
            </a:fld>
            <a:endParaRPr lang="es-EC"/>
          </a:p>
        </p:txBody>
      </p:sp>
    </p:spTree>
    <p:extLst>
      <p:ext uri="{BB962C8B-B14F-4D97-AF65-F5344CB8AC3E}">
        <p14:creationId xmlns:p14="http://schemas.microsoft.com/office/powerpoint/2010/main" val="636641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RECOMENDACIONES</a:t>
            </a:r>
            <a:endParaRPr lang="es-EC" dirty="0"/>
          </a:p>
        </p:txBody>
      </p:sp>
      <p:sp>
        <p:nvSpPr>
          <p:cNvPr id="3" name="2 Marcador de contenido"/>
          <p:cNvSpPr>
            <a:spLocks noGrp="1"/>
          </p:cNvSpPr>
          <p:nvPr>
            <p:ph idx="1"/>
          </p:nvPr>
        </p:nvSpPr>
        <p:spPr/>
        <p:txBody>
          <a:bodyPr>
            <a:normAutofit lnSpcReduction="10000"/>
          </a:bodyPr>
          <a:lstStyle/>
          <a:p>
            <a:r>
              <a:rPr lang="es-EC" dirty="0"/>
              <a:t> </a:t>
            </a:r>
            <a:r>
              <a:rPr lang="es-EC" dirty="0" smtClean="0"/>
              <a:t>Al </a:t>
            </a:r>
            <a:r>
              <a:rPr lang="es-EC" dirty="0"/>
              <a:t>diseñar un sistema de control interno </a:t>
            </a:r>
            <a:r>
              <a:rPr lang="es-EC" dirty="0" smtClean="0"/>
              <a:t>se </a:t>
            </a:r>
            <a:r>
              <a:rPr lang="es-EC" dirty="0"/>
              <a:t>recomienda realizar un análisis de los procesos y funciones de cada una de las áreas o departamentos integrantes de la organización con el fin de identificar las debilidades inherentes, conocer los riesgos y, derivado de ello, definir las medidas a utilizar para reducirlos.</a:t>
            </a:r>
          </a:p>
          <a:p>
            <a:r>
              <a:rPr lang="es-EC" dirty="0"/>
              <a:t>Se propone que la unidad de análisis evalué periódicamente los manuales administrativo y contable, para establecer la correcta ejecución de las operaciones con el fin de preservar la eficacia, eficiencia y economía de la </a:t>
            </a:r>
            <a:r>
              <a:rPr lang="es-EC" dirty="0" smtClean="0"/>
              <a:t>organización</a:t>
            </a:r>
          </a:p>
          <a:p>
            <a:r>
              <a:rPr lang="es-EC" dirty="0"/>
              <a:t>Para que un sistema de control interno funcione con eficiencia se recomienda contar con programas de entrenamiento, motivación, participación y remuneración apropiada del recurso humano; creando en ella una cultura empresarial encaminada a evitar operaciones fraudulentas.</a:t>
            </a:r>
          </a:p>
        </p:txBody>
      </p:sp>
      <p:sp>
        <p:nvSpPr>
          <p:cNvPr id="4" name="Marcador de fecha 3"/>
          <p:cNvSpPr>
            <a:spLocks noGrp="1"/>
          </p:cNvSpPr>
          <p:nvPr>
            <p:ph type="dt" sz="half" idx="10"/>
          </p:nvPr>
        </p:nvSpPr>
        <p:spPr/>
        <p:txBody>
          <a:bodyPr/>
          <a:lstStyle/>
          <a:p>
            <a:r>
              <a:rPr lang="es-EC" smtClean="0"/>
              <a:t>12/05/2014</a:t>
            </a:r>
            <a:endParaRPr lang="es-EC"/>
          </a:p>
        </p:txBody>
      </p:sp>
      <p:sp>
        <p:nvSpPr>
          <p:cNvPr id="5" name="Marcador de número de diapositiva 4"/>
          <p:cNvSpPr>
            <a:spLocks noGrp="1"/>
          </p:cNvSpPr>
          <p:nvPr>
            <p:ph type="sldNum" sz="quarter" idx="12"/>
          </p:nvPr>
        </p:nvSpPr>
        <p:spPr/>
        <p:txBody>
          <a:bodyPr/>
          <a:lstStyle/>
          <a:p>
            <a:fld id="{68AFE887-2E8B-4CA8-BFF4-F9BD3B64E73B}" type="slidenum">
              <a:rPr lang="es-EC" smtClean="0"/>
              <a:t>55</a:t>
            </a:fld>
            <a:endParaRPr lang="es-EC"/>
          </a:p>
        </p:txBody>
      </p:sp>
    </p:spTree>
    <p:extLst>
      <p:ext uri="{BB962C8B-B14F-4D97-AF65-F5344CB8AC3E}">
        <p14:creationId xmlns:p14="http://schemas.microsoft.com/office/powerpoint/2010/main" val="289415749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772816"/>
            <a:ext cx="7620000" cy="1431032"/>
          </a:xfrm>
        </p:spPr>
        <p:txBody>
          <a:bodyPr/>
          <a:lstStyle/>
          <a:p>
            <a:pPr algn="ctr"/>
            <a:r>
              <a:rPr lang="es-EC" sz="7200" b="1" dirty="0"/>
              <a:t>Gracias por su atención</a:t>
            </a:r>
            <a:endParaRPr lang="es-EC" sz="7200" b="1" dirty="0"/>
          </a:p>
        </p:txBody>
      </p:sp>
      <p:sp>
        <p:nvSpPr>
          <p:cNvPr id="3" name="2 Marcador de contenido"/>
          <p:cNvSpPr>
            <a:spLocks noGrp="1"/>
          </p:cNvSpPr>
          <p:nvPr>
            <p:ph idx="1"/>
          </p:nvPr>
        </p:nvSpPr>
        <p:spPr>
          <a:xfrm>
            <a:off x="3851920" y="4797152"/>
            <a:ext cx="4546848" cy="604664"/>
          </a:xfrm>
        </p:spPr>
        <p:txBody>
          <a:bodyPr/>
          <a:lstStyle/>
          <a:p>
            <a:pPr marL="114300" indent="0">
              <a:buNone/>
            </a:pPr>
            <a:r>
              <a:rPr lang="es-EC" b="1" dirty="0"/>
              <a:t>ANDREA JAZMÍN AGUIRRE </a:t>
            </a:r>
            <a:r>
              <a:rPr lang="es-EC" b="1" dirty="0" err="1"/>
              <a:t>NAULA</a:t>
            </a:r>
            <a:endParaRPr lang="es-EC" b="1" dirty="0"/>
          </a:p>
          <a:p>
            <a:endParaRPr lang="es-EC" dirty="0"/>
          </a:p>
        </p:txBody>
      </p:sp>
      <p:sp>
        <p:nvSpPr>
          <p:cNvPr id="4" name="Marcador de fecha 3"/>
          <p:cNvSpPr>
            <a:spLocks noGrp="1"/>
          </p:cNvSpPr>
          <p:nvPr>
            <p:ph type="dt" sz="half" idx="10"/>
          </p:nvPr>
        </p:nvSpPr>
        <p:spPr/>
        <p:txBody>
          <a:bodyPr/>
          <a:lstStyle/>
          <a:p>
            <a:r>
              <a:rPr lang="es-EC" smtClean="0"/>
              <a:t>12/05/2014</a:t>
            </a:r>
            <a:endParaRPr lang="es-EC"/>
          </a:p>
        </p:txBody>
      </p:sp>
      <p:sp>
        <p:nvSpPr>
          <p:cNvPr id="5" name="Marcador de número de diapositiva 4"/>
          <p:cNvSpPr>
            <a:spLocks noGrp="1"/>
          </p:cNvSpPr>
          <p:nvPr>
            <p:ph type="sldNum" sz="quarter" idx="12"/>
          </p:nvPr>
        </p:nvSpPr>
        <p:spPr/>
        <p:txBody>
          <a:bodyPr/>
          <a:lstStyle/>
          <a:p>
            <a:fld id="{68AFE887-2E8B-4CA8-BFF4-F9BD3B64E73B}" type="slidenum">
              <a:rPr lang="es-EC" smtClean="0"/>
              <a:t>56</a:t>
            </a:fld>
            <a:endParaRPr lang="es-EC"/>
          </a:p>
        </p:txBody>
      </p:sp>
    </p:spTree>
    <p:extLst>
      <p:ext uri="{BB962C8B-B14F-4D97-AF65-F5344CB8AC3E}">
        <p14:creationId xmlns:p14="http://schemas.microsoft.com/office/powerpoint/2010/main" val="1218285707"/>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t>ASPECTOS </a:t>
            </a:r>
            <a:r>
              <a:rPr lang="es-EC" b="1" dirty="0" smtClean="0"/>
              <a:t>GENERALES</a:t>
            </a:r>
            <a:endParaRPr lang="es-EC" dirty="0"/>
          </a:p>
        </p:txBody>
      </p:sp>
      <p:sp>
        <p:nvSpPr>
          <p:cNvPr id="3" name="2 Marcador de contenido"/>
          <p:cNvSpPr>
            <a:spLocks noGrp="1"/>
          </p:cNvSpPr>
          <p:nvPr>
            <p:ph idx="1"/>
          </p:nvPr>
        </p:nvSpPr>
        <p:spPr/>
        <p:txBody>
          <a:bodyPr>
            <a:normAutofit/>
          </a:bodyPr>
          <a:lstStyle/>
          <a:p>
            <a:pPr marL="114300" indent="0">
              <a:buNone/>
            </a:pPr>
            <a:r>
              <a:rPr lang="es-EC" b="1" dirty="0" smtClean="0"/>
              <a:t>LA EMPRESA: </a:t>
            </a:r>
          </a:p>
          <a:p>
            <a:pPr marL="114300" indent="0">
              <a:buNone/>
            </a:pPr>
            <a:endParaRPr lang="es-EC" dirty="0"/>
          </a:p>
          <a:p>
            <a:pPr>
              <a:buFont typeface="Arial" charset="0"/>
              <a:buChar char="•"/>
            </a:pPr>
            <a:r>
              <a:rPr lang="es-EC" dirty="0" smtClean="0"/>
              <a:t>Producción </a:t>
            </a:r>
            <a:r>
              <a:rPr lang="es-EC" dirty="0"/>
              <a:t>de especies </a:t>
            </a:r>
            <a:r>
              <a:rPr lang="es-EC" dirty="0" err="1"/>
              <a:t>bioacuáticas</a:t>
            </a:r>
            <a:endParaRPr lang="es-EC" dirty="0"/>
          </a:p>
          <a:p>
            <a:pPr>
              <a:buFont typeface="Arial" charset="0"/>
              <a:buChar char="•"/>
            </a:pPr>
            <a:r>
              <a:rPr lang="es-EC" dirty="0" smtClean="0"/>
              <a:t>Enero 2010</a:t>
            </a:r>
          </a:p>
          <a:p>
            <a:pPr>
              <a:buFont typeface="Arial" charset="0"/>
              <a:buChar char="•"/>
            </a:pPr>
            <a:r>
              <a:rPr lang="es-EC" dirty="0"/>
              <a:t>248.34 Hectáreas (Ha), </a:t>
            </a:r>
            <a:endParaRPr lang="es-EC" dirty="0" smtClean="0"/>
          </a:p>
          <a:p>
            <a:pPr>
              <a:buFont typeface="Arial" charset="0"/>
              <a:buChar char="•"/>
            </a:pPr>
            <a:r>
              <a:rPr lang="es-EC" dirty="0"/>
              <a:t>17 </a:t>
            </a:r>
            <a:r>
              <a:rPr lang="es-EC" dirty="0" smtClean="0"/>
              <a:t>personas (</a:t>
            </a:r>
            <a:r>
              <a:rPr lang="es-EC" dirty="0"/>
              <a:t>proceso de </a:t>
            </a:r>
            <a:r>
              <a:rPr lang="es-EC" dirty="0" smtClean="0"/>
              <a:t>producción)</a:t>
            </a:r>
          </a:p>
          <a:p>
            <a:pPr>
              <a:buFont typeface="Arial" charset="0"/>
              <a:buChar char="•"/>
            </a:pPr>
            <a:endParaRPr lang="es-EC" dirty="0"/>
          </a:p>
          <a:p>
            <a:pPr marL="114300" indent="0">
              <a:buNone/>
            </a:pPr>
            <a:r>
              <a:rPr lang="es-EC" b="1" dirty="0" smtClean="0"/>
              <a:t>OBJETIVO </a:t>
            </a:r>
          </a:p>
          <a:p>
            <a:pPr marL="114300" lvl="0" indent="0">
              <a:buNone/>
            </a:pPr>
            <a:r>
              <a:rPr lang="es-EC" dirty="0"/>
              <a:t>La empresa “</a:t>
            </a:r>
            <a:r>
              <a:rPr lang="es-EC" dirty="0" err="1"/>
              <a:t>AGROBANASA</a:t>
            </a:r>
            <a:r>
              <a:rPr lang="es-EC" dirty="0"/>
              <a:t> </a:t>
            </a:r>
            <a:r>
              <a:rPr lang="es-EC" dirty="0" err="1"/>
              <a:t>S.A</a:t>
            </a:r>
            <a:r>
              <a:rPr lang="es-EC" dirty="0"/>
              <a:t>” tiene como objetivo principal la reproducción, cultivo, procesamiento y comercialización de especies acuáticas, de tal   forma la producción promedio de 16 quintales por hectárea.</a:t>
            </a:r>
          </a:p>
          <a:p>
            <a:pPr>
              <a:buFont typeface="Arial" charset="0"/>
              <a:buChar char="•"/>
            </a:pPr>
            <a:endParaRPr lang="es-EC" dirty="0"/>
          </a:p>
        </p:txBody>
      </p:sp>
      <p:sp>
        <p:nvSpPr>
          <p:cNvPr id="4" name="Marcador de fecha 3"/>
          <p:cNvSpPr>
            <a:spLocks noGrp="1"/>
          </p:cNvSpPr>
          <p:nvPr>
            <p:ph type="dt" sz="half" idx="10"/>
          </p:nvPr>
        </p:nvSpPr>
        <p:spPr/>
        <p:txBody>
          <a:bodyPr/>
          <a:lstStyle/>
          <a:p>
            <a:r>
              <a:rPr lang="es-EC" smtClean="0"/>
              <a:t>12/05/2014</a:t>
            </a:r>
            <a:endParaRPr lang="es-EC"/>
          </a:p>
        </p:txBody>
      </p:sp>
      <p:sp>
        <p:nvSpPr>
          <p:cNvPr id="5" name="Marcador de número de diapositiva 4"/>
          <p:cNvSpPr>
            <a:spLocks noGrp="1"/>
          </p:cNvSpPr>
          <p:nvPr>
            <p:ph type="sldNum" sz="quarter" idx="12"/>
          </p:nvPr>
        </p:nvSpPr>
        <p:spPr/>
        <p:txBody>
          <a:bodyPr/>
          <a:lstStyle/>
          <a:p>
            <a:fld id="{68AFE887-2E8B-4CA8-BFF4-F9BD3B64E73B}" type="slidenum">
              <a:rPr lang="es-EC" smtClean="0"/>
              <a:t>6</a:t>
            </a:fld>
            <a:endParaRPr lang="es-EC"/>
          </a:p>
        </p:txBody>
      </p:sp>
    </p:spTree>
    <p:extLst>
      <p:ext uri="{BB962C8B-B14F-4D97-AF65-F5344CB8AC3E}">
        <p14:creationId xmlns:p14="http://schemas.microsoft.com/office/powerpoint/2010/main" val="41564898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 calcmode="lin" valueType="num">
                                      <p:cBhvr additive="base">
                                        <p:cTn id="18"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620000" cy="1143000"/>
          </a:xfrm>
        </p:spPr>
        <p:txBody>
          <a:bodyPr/>
          <a:lstStyle/>
          <a:p>
            <a:r>
              <a:rPr lang="es-EC" b="1" dirty="0"/>
              <a:t>Base legal</a:t>
            </a:r>
          </a:p>
        </p:txBody>
      </p:sp>
      <p:sp>
        <p:nvSpPr>
          <p:cNvPr id="3" name="2 Marcador de contenido"/>
          <p:cNvSpPr>
            <a:spLocks noGrp="1"/>
          </p:cNvSpPr>
          <p:nvPr>
            <p:ph idx="1"/>
          </p:nvPr>
        </p:nvSpPr>
        <p:spPr>
          <a:xfrm>
            <a:off x="457200" y="1340768"/>
            <a:ext cx="7571184" cy="5060032"/>
          </a:xfrm>
        </p:spPr>
        <p:txBody>
          <a:bodyPr>
            <a:normAutofit fontScale="92500" lnSpcReduction="10000"/>
          </a:bodyPr>
          <a:lstStyle/>
          <a:p>
            <a:r>
              <a:rPr lang="es-EC" dirty="0" smtClean="0"/>
              <a:t>Sociedad Anónima</a:t>
            </a:r>
          </a:p>
          <a:p>
            <a:pPr marL="114300" indent="0">
              <a:buNone/>
            </a:pPr>
            <a:endParaRPr lang="es-EC" dirty="0" smtClean="0"/>
          </a:p>
          <a:p>
            <a:pPr lvl="1"/>
            <a:r>
              <a:rPr lang="es-EC" dirty="0" smtClean="0"/>
              <a:t>Ley de Compañías</a:t>
            </a:r>
          </a:p>
          <a:p>
            <a:pPr lvl="1"/>
            <a:r>
              <a:rPr lang="es-EC" dirty="0"/>
              <a:t>Ley de seguro </a:t>
            </a:r>
            <a:r>
              <a:rPr lang="es-EC" dirty="0" smtClean="0"/>
              <a:t>social</a:t>
            </a:r>
          </a:p>
          <a:p>
            <a:pPr lvl="1"/>
            <a:r>
              <a:rPr lang="es-EC" dirty="0"/>
              <a:t>Ley de Régimen tributario </a:t>
            </a:r>
            <a:r>
              <a:rPr lang="es-EC" dirty="0" smtClean="0"/>
              <a:t>interno</a:t>
            </a:r>
          </a:p>
          <a:p>
            <a:pPr lvl="1"/>
            <a:r>
              <a:rPr lang="es-EC" dirty="0"/>
              <a:t>Ley de Pesca y Desarrollo </a:t>
            </a:r>
            <a:r>
              <a:rPr lang="es-EC" dirty="0" smtClean="0"/>
              <a:t>pesquero</a:t>
            </a:r>
          </a:p>
          <a:p>
            <a:pPr marL="411480" lvl="1" indent="0">
              <a:buNone/>
            </a:pPr>
            <a:endParaRPr lang="es-EC" dirty="0"/>
          </a:p>
          <a:p>
            <a:pPr marL="411480" lvl="1" indent="0">
              <a:buNone/>
            </a:pPr>
            <a:r>
              <a:rPr lang="es-EC" dirty="0" smtClean="0"/>
              <a:t>ORGANISMOS DE CONTROL</a:t>
            </a:r>
          </a:p>
          <a:p>
            <a:pPr lvl="2"/>
            <a:r>
              <a:rPr lang="es-EC" dirty="0" smtClean="0"/>
              <a:t>Superintendencia de compañías</a:t>
            </a:r>
          </a:p>
          <a:p>
            <a:pPr lvl="2"/>
            <a:r>
              <a:rPr lang="es-EC" dirty="0" smtClean="0"/>
              <a:t>IESS</a:t>
            </a:r>
          </a:p>
          <a:p>
            <a:pPr lvl="2"/>
            <a:r>
              <a:rPr lang="es-EC" dirty="0" smtClean="0"/>
              <a:t>SRI</a:t>
            </a:r>
          </a:p>
          <a:p>
            <a:pPr lvl="2"/>
            <a:r>
              <a:rPr lang="es-EC" dirty="0"/>
              <a:t>Ministerio del Medio Ambiente</a:t>
            </a:r>
          </a:p>
          <a:p>
            <a:pPr lvl="2"/>
            <a:r>
              <a:rPr lang="es-EC" dirty="0"/>
              <a:t>Ministerio de Relaciones Exteriores, Comercio e Integración</a:t>
            </a:r>
          </a:p>
          <a:p>
            <a:pPr lvl="2"/>
            <a:r>
              <a:rPr lang="es-EC" dirty="0"/>
              <a:t>Subsecretaría de Recursos Pesqueros</a:t>
            </a:r>
          </a:p>
          <a:p>
            <a:pPr lvl="2"/>
            <a:r>
              <a:rPr lang="es-EC" dirty="0"/>
              <a:t>Instituto Nacional de Pesca</a:t>
            </a:r>
          </a:p>
          <a:p>
            <a:pPr lvl="2"/>
            <a:r>
              <a:rPr lang="es-EC" dirty="0"/>
              <a:t>Cámara Nacional de Acuicultura</a:t>
            </a:r>
          </a:p>
          <a:p>
            <a:pPr lvl="2"/>
            <a:endParaRPr lang="es-EC" dirty="0"/>
          </a:p>
          <a:p>
            <a:pPr lvl="2"/>
            <a:endParaRPr lang="es-EC" dirty="0"/>
          </a:p>
          <a:p>
            <a:pPr lvl="2"/>
            <a:endParaRPr lang="es-EC" dirty="0"/>
          </a:p>
          <a:p>
            <a:pPr lvl="2"/>
            <a:endParaRPr lang="es-EC" dirty="0" smtClean="0"/>
          </a:p>
        </p:txBody>
      </p:sp>
      <p:sp>
        <p:nvSpPr>
          <p:cNvPr id="4" name="Marcador de fecha 3"/>
          <p:cNvSpPr>
            <a:spLocks noGrp="1"/>
          </p:cNvSpPr>
          <p:nvPr>
            <p:ph type="dt" sz="half" idx="10"/>
          </p:nvPr>
        </p:nvSpPr>
        <p:spPr/>
        <p:txBody>
          <a:bodyPr/>
          <a:lstStyle/>
          <a:p>
            <a:r>
              <a:rPr lang="es-EC" smtClean="0"/>
              <a:t>12/05/2014</a:t>
            </a:r>
            <a:endParaRPr lang="es-EC"/>
          </a:p>
        </p:txBody>
      </p:sp>
      <p:sp>
        <p:nvSpPr>
          <p:cNvPr id="5" name="Marcador de número de diapositiva 4"/>
          <p:cNvSpPr>
            <a:spLocks noGrp="1"/>
          </p:cNvSpPr>
          <p:nvPr>
            <p:ph type="sldNum" sz="quarter" idx="12"/>
          </p:nvPr>
        </p:nvSpPr>
        <p:spPr/>
        <p:txBody>
          <a:bodyPr/>
          <a:lstStyle/>
          <a:p>
            <a:fld id="{68AFE887-2E8B-4CA8-BFF4-F9BD3B64E73B}" type="slidenum">
              <a:rPr lang="es-EC" smtClean="0"/>
              <a:t>7</a:t>
            </a:fld>
            <a:endParaRPr lang="es-EC"/>
          </a:p>
        </p:txBody>
      </p:sp>
    </p:spTree>
    <p:extLst>
      <p:ext uri="{BB962C8B-B14F-4D97-AF65-F5344CB8AC3E}">
        <p14:creationId xmlns:p14="http://schemas.microsoft.com/office/powerpoint/2010/main" val="31914919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a:t>ANÁLISIS SITUACIONAL</a:t>
            </a:r>
          </a:p>
        </p:txBody>
      </p:sp>
      <p:graphicFrame>
        <p:nvGraphicFramePr>
          <p:cNvPr id="8" name="7 Diagrama"/>
          <p:cNvGraphicFramePr/>
          <p:nvPr>
            <p:extLst>
              <p:ext uri="{D42A27DB-BD31-4B8C-83A1-F6EECF244321}">
                <p14:modId xmlns:p14="http://schemas.microsoft.com/office/powerpoint/2010/main" val="1668204637"/>
              </p:ext>
            </p:extLst>
          </p:nvPr>
        </p:nvGraphicFramePr>
        <p:xfrm>
          <a:off x="1043608" y="1700808"/>
          <a:ext cx="6264696" cy="4568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fecha 2"/>
          <p:cNvSpPr>
            <a:spLocks noGrp="1"/>
          </p:cNvSpPr>
          <p:nvPr>
            <p:ph type="dt" sz="half" idx="10"/>
          </p:nvPr>
        </p:nvSpPr>
        <p:spPr/>
        <p:txBody>
          <a:bodyPr/>
          <a:lstStyle/>
          <a:p>
            <a:r>
              <a:rPr lang="es-EC" smtClean="0"/>
              <a:t>12/05/2014</a:t>
            </a:r>
            <a:endParaRPr lang="es-EC"/>
          </a:p>
        </p:txBody>
      </p:sp>
      <p:sp>
        <p:nvSpPr>
          <p:cNvPr id="4" name="Marcador de número de diapositiva 3"/>
          <p:cNvSpPr>
            <a:spLocks noGrp="1"/>
          </p:cNvSpPr>
          <p:nvPr>
            <p:ph type="sldNum" sz="quarter" idx="12"/>
          </p:nvPr>
        </p:nvSpPr>
        <p:spPr/>
        <p:txBody>
          <a:bodyPr/>
          <a:lstStyle/>
          <a:p>
            <a:fld id="{68AFE887-2E8B-4CA8-BFF4-F9BD3B64E73B}" type="slidenum">
              <a:rPr lang="es-EC" smtClean="0"/>
              <a:t>8</a:t>
            </a:fld>
            <a:endParaRPr lang="es-EC"/>
          </a:p>
        </p:txBody>
      </p:sp>
    </p:spTree>
    <p:extLst>
      <p:ext uri="{BB962C8B-B14F-4D97-AF65-F5344CB8AC3E}">
        <p14:creationId xmlns:p14="http://schemas.microsoft.com/office/powerpoint/2010/main" val="2635956984"/>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sz="4000" b="1" dirty="0" smtClean="0"/>
              <a:t>CLASIFICACIÓN DEL CAMARÓN</a:t>
            </a:r>
            <a:endParaRPr lang="es-EC" sz="4000"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177523627"/>
              </p:ext>
            </p:extLst>
          </p:nvPr>
        </p:nvGraphicFramePr>
        <p:xfrm>
          <a:off x="1835696" y="1988836"/>
          <a:ext cx="5184575" cy="3600407"/>
        </p:xfrm>
        <a:graphic>
          <a:graphicData uri="http://schemas.openxmlformats.org/drawingml/2006/table">
            <a:tbl>
              <a:tblPr firstRow="1" firstCol="1" bandRow="1" bandCol="1">
                <a:tableStyleId>{5C22544A-7EE6-4342-B048-85BDC9FD1C3A}</a:tableStyleId>
              </a:tblPr>
              <a:tblGrid>
                <a:gridCol w="1927776"/>
                <a:gridCol w="1822005"/>
                <a:gridCol w="1434794"/>
              </a:tblGrid>
              <a:tr h="752863">
                <a:tc>
                  <a:txBody>
                    <a:bodyPr/>
                    <a:lstStyle/>
                    <a:p>
                      <a:pPr algn="ctr">
                        <a:lnSpc>
                          <a:spcPct val="150000"/>
                        </a:lnSpc>
                        <a:spcAft>
                          <a:spcPts val="0"/>
                        </a:spcAft>
                      </a:pPr>
                      <a:r>
                        <a:rPr lang="es-EC" sz="1200">
                          <a:effectLst/>
                        </a:rPr>
                        <a:t>CLASIFICACIÓN</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UNIDADES POR LIBRA</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PESO EN GRAMOS</a:t>
                      </a:r>
                      <a:endParaRPr lang="es-EC" sz="1100">
                        <a:solidFill>
                          <a:srgbClr val="000000"/>
                        </a:solidFill>
                        <a:effectLst/>
                        <a:latin typeface="Calibri"/>
                        <a:ea typeface="Calibri"/>
                        <a:cs typeface="Times New Roman"/>
                      </a:endParaRPr>
                    </a:p>
                  </a:txBody>
                  <a:tcPr marL="68580" marR="68580" marT="0" marB="0"/>
                </a:tc>
              </a:tr>
              <a:tr h="355943">
                <a:tc>
                  <a:txBody>
                    <a:bodyPr/>
                    <a:lstStyle/>
                    <a:p>
                      <a:pPr algn="ctr">
                        <a:lnSpc>
                          <a:spcPct val="150000"/>
                        </a:lnSpc>
                        <a:spcAft>
                          <a:spcPts val="0"/>
                        </a:spcAft>
                      </a:pPr>
                      <a:r>
                        <a:rPr lang="es-EC" sz="1200">
                          <a:effectLst/>
                        </a:rPr>
                        <a:t>110</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100 - 120</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7.59</a:t>
                      </a:r>
                      <a:endParaRPr lang="es-EC" sz="1100">
                        <a:solidFill>
                          <a:srgbClr val="000000"/>
                        </a:solidFill>
                        <a:effectLst/>
                        <a:latin typeface="Calibri"/>
                        <a:ea typeface="Calibri"/>
                        <a:cs typeface="Times New Roman"/>
                      </a:endParaRPr>
                    </a:p>
                  </a:txBody>
                  <a:tcPr marL="68580" marR="68580" marT="0" marB="0"/>
                </a:tc>
              </a:tr>
              <a:tr h="355943">
                <a:tc>
                  <a:txBody>
                    <a:bodyPr/>
                    <a:lstStyle/>
                    <a:p>
                      <a:pPr algn="ctr">
                        <a:lnSpc>
                          <a:spcPct val="150000"/>
                        </a:lnSpc>
                        <a:spcAft>
                          <a:spcPts val="0"/>
                        </a:spcAft>
                      </a:pPr>
                      <a:r>
                        <a:rPr lang="es-EC" sz="1200">
                          <a:effectLst/>
                        </a:rPr>
                        <a:t>61</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61 - 80</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10.88</a:t>
                      </a:r>
                      <a:endParaRPr lang="es-EC" sz="1100">
                        <a:solidFill>
                          <a:srgbClr val="000000"/>
                        </a:solidFill>
                        <a:effectLst/>
                        <a:latin typeface="Calibri"/>
                        <a:ea typeface="Calibri"/>
                        <a:cs typeface="Times New Roman"/>
                      </a:endParaRPr>
                    </a:p>
                  </a:txBody>
                  <a:tcPr marL="68580" marR="68580" marT="0" marB="0"/>
                </a:tc>
              </a:tr>
              <a:tr h="355943">
                <a:tc>
                  <a:txBody>
                    <a:bodyPr/>
                    <a:lstStyle/>
                    <a:p>
                      <a:pPr algn="ctr">
                        <a:lnSpc>
                          <a:spcPct val="150000"/>
                        </a:lnSpc>
                        <a:spcAft>
                          <a:spcPts val="0"/>
                        </a:spcAft>
                      </a:pPr>
                      <a:r>
                        <a:rPr lang="es-EC" sz="1200">
                          <a:effectLst/>
                        </a:rPr>
                        <a:t>51</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51 - 60</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12.32</a:t>
                      </a:r>
                      <a:endParaRPr lang="es-EC" sz="1100">
                        <a:solidFill>
                          <a:srgbClr val="000000"/>
                        </a:solidFill>
                        <a:effectLst/>
                        <a:latin typeface="Calibri"/>
                        <a:ea typeface="Calibri"/>
                        <a:cs typeface="Times New Roman"/>
                      </a:endParaRPr>
                    </a:p>
                  </a:txBody>
                  <a:tcPr marL="68580" marR="68580" marT="0" marB="0"/>
                </a:tc>
              </a:tr>
              <a:tr h="355943">
                <a:tc>
                  <a:txBody>
                    <a:bodyPr/>
                    <a:lstStyle/>
                    <a:p>
                      <a:pPr algn="ctr">
                        <a:lnSpc>
                          <a:spcPct val="150000"/>
                        </a:lnSpc>
                        <a:spcAft>
                          <a:spcPts val="0"/>
                        </a:spcAft>
                      </a:pPr>
                      <a:r>
                        <a:rPr lang="es-EC" sz="1200">
                          <a:effectLst/>
                        </a:rPr>
                        <a:t>41</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41 - 50</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14.48</a:t>
                      </a:r>
                      <a:endParaRPr lang="es-EC" sz="1100">
                        <a:solidFill>
                          <a:srgbClr val="000000"/>
                        </a:solidFill>
                        <a:effectLst/>
                        <a:latin typeface="Calibri"/>
                        <a:ea typeface="Calibri"/>
                        <a:cs typeface="Times New Roman"/>
                      </a:endParaRPr>
                    </a:p>
                  </a:txBody>
                  <a:tcPr marL="68580" marR="68580" marT="0" marB="0"/>
                </a:tc>
              </a:tr>
              <a:tr h="355943">
                <a:tc>
                  <a:txBody>
                    <a:bodyPr/>
                    <a:lstStyle/>
                    <a:p>
                      <a:pPr algn="ctr">
                        <a:lnSpc>
                          <a:spcPct val="150000"/>
                        </a:lnSpc>
                        <a:spcAft>
                          <a:spcPts val="0"/>
                        </a:spcAft>
                      </a:pPr>
                      <a:r>
                        <a:rPr lang="es-EC" sz="1200" dirty="0">
                          <a:effectLst/>
                        </a:rPr>
                        <a:t>36</a:t>
                      </a:r>
                      <a:endParaRPr lang="es-EC" sz="1100" dirty="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36 - 40</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16.00</a:t>
                      </a:r>
                      <a:endParaRPr lang="es-EC" sz="1100">
                        <a:solidFill>
                          <a:srgbClr val="000000"/>
                        </a:solidFill>
                        <a:effectLst/>
                        <a:latin typeface="Calibri"/>
                        <a:ea typeface="Calibri"/>
                        <a:cs typeface="Times New Roman"/>
                      </a:endParaRPr>
                    </a:p>
                  </a:txBody>
                  <a:tcPr marL="68580" marR="68580" marT="0" marB="0"/>
                </a:tc>
              </a:tr>
              <a:tr h="355943">
                <a:tc>
                  <a:txBody>
                    <a:bodyPr/>
                    <a:lstStyle/>
                    <a:p>
                      <a:pPr algn="ctr">
                        <a:lnSpc>
                          <a:spcPct val="150000"/>
                        </a:lnSpc>
                        <a:spcAft>
                          <a:spcPts val="0"/>
                        </a:spcAft>
                      </a:pPr>
                      <a:r>
                        <a:rPr lang="es-EC" sz="1200">
                          <a:effectLst/>
                        </a:rPr>
                        <a:t>31</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31 -35</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18.02</a:t>
                      </a:r>
                      <a:endParaRPr lang="es-EC" sz="1100">
                        <a:solidFill>
                          <a:srgbClr val="000000"/>
                        </a:solidFill>
                        <a:effectLst/>
                        <a:latin typeface="Calibri"/>
                        <a:ea typeface="Calibri"/>
                        <a:cs typeface="Times New Roman"/>
                      </a:endParaRPr>
                    </a:p>
                  </a:txBody>
                  <a:tcPr marL="68580" marR="68580" marT="0" marB="0"/>
                </a:tc>
              </a:tr>
              <a:tr h="355943">
                <a:tc>
                  <a:txBody>
                    <a:bodyPr/>
                    <a:lstStyle/>
                    <a:p>
                      <a:pPr algn="ctr">
                        <a:lnSpc>
                          <a:spcPct val="150000"/>
                        </a:lnSpc>
                        <a:spcAft>
                          <a:spcPts val="0"/>
                        </a:spcAft>
                      </a:pPr>
                      <a:r>
                        <a:rPr lang="es-EC" sz="1200">
                          <a:effectLst/>
                        </a:rPr>
                        <a:t>25</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25 - 30</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21.50</a:t>
                      </a:r>
                      <a:endParaRPr lang="es-EC" sz="1100">
                        <a:solidFill>
                          <a:srgbClr val="000000"/>
                        </a:solidFill>
                        <a:effectLst/>
                        <a:latin typeface="Calibri"/>
                        <a:ea typeface="Calibri"/>
                        <a:cs typeface="Times New Roman"/>
                      </a:endParaRPr>
                    </a:p>
                  </a:txBody>
                  <a:tcPr marL="68580" marR="68580" marT="0" marB="0"/>
                </a:tc>
              </a:tr>
              <a:tr h="355943">
                <a:tc>
                  <a:txBody>
                    <a:bodyPr/>
                    <a:lstStyle/>
                    <a:p>
                      <a:pPr algn="ctr">
                        <a:lnSpc>
                          <a:spcPct val="150000"/>
                        </a:lnSpc>
                        <a:spcAft>
                          <a:spcPts val="0"/>
                        </a:spcAft>
                      </a:pPr>
                      <a:r>
                        <a:rPr lang="es-EC" sz="1200">
                          <a:effectLst/>
                        </a:rPr>
                        <a:t>21</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21 - 24</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dirty="0">
                          <a:effectLst/>
                        </a:rPr>
                        <a:t>24.93</a:t>
                      </a:r>
                      <a:endParaRPr lang="es-EC" sz="1100" dirty="0">
                        <a:solidFill>
                          <a:srgbClr val="000000"/>
                        </a:solidFill>
                        <a:effectLst/>
                        <a:latin typeface="Calibri"/>
                        <a:ea typeface="Calibri"/>
                        <a:cs typeface="Times New Roman"/>
                      </a:endParaRPr>
                    </a:p>
                  </a:txBody>
                  <a:tcPr marL="68580" marR="68580" marT="0" marB="0"/>
                </a:tc>
              </a:tr>
            </a:tbl>
          </a:graphicData>
        </a:graphic>
      </p:graphicFrame>
      <p:sp>
        <p:nvSpPr>
          <p:cNvPr id="3" name="Marcador de fecha 2"/>
          <p:cNvSpPr>
            <a:spLocks noGrp="1"/>
          </p:cNvSpPr>
          <p:nvPr>
            <p:ph type="dt" sz="half" idx="10"/>
          </p:nvPr>
        </p:nvSpPr>
        <p:spPr/>
        <p:txBody>
          <a:bodyPr/>
          <a:lstStyle/>
          <a:p>
            <a:r>
              <a:rPr lang="es-EC" smtClean="0"/>
              <a:t>12/05/2014</a:t>
            </a:r>
            <a:endParaRPr lang="es-EC"/>
          </a:p>
        </p:txBody>
      </p:sp>
      <p:sp>
        <p:nvSpPr>
          <p:cNvPr id="5" name="Marcador de número de diapositiva 4"/>
          <p:cNvSpPr>
            <a:spLocks noGrp="1"/>
          </p:cNvSpPr>
          <p:nvPr>
            <p:ph type="sldNum" sz="quarter" idx="12"/>
          </p:nvPr>
        </p:nvSpPr>
        <p:spPr/>
        <p:txBody>
          <a:bodyPr/>
          <a:lstStyle/>
          <a:p>
            <a:fld id="{68AFE887-2E8B-4CA8-BFF4-F9BD3B64E73B}" type="slidenum">
              <a:rPr lang="es-EC" smtClean="0"/>
              <a:t>9</a:t>
            </a:fld>
            <a:endParaRPr lang="es-EC"/>
          </a:p>
        </p:txBody>
      </p:sp>
    </p:spTree>
    <p:extLst>
      <p:ext uri="{BB962C8B-B14F-4D97-AF65-F5344CB8AC3E}">
        <p14:creationId xmlns:p14="http://schemas.microsoft.com/office/powerpoint/2010/main" val="4037990793"/>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836</TotalTime>
  <Words>4446</Words>
  <Application>Microsoft Office PowerPoint</Application>
  <PresentationFormat>Presentación en pantalla (4:3)</PresentationFormat>
  <Paragraphs>1219</Paragraphs>
  <Slides>56</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56</vt:i4>
      </vt:variant>
    </vt:vector>
  </HeadingPairs>
  <TitlesOfParts>
    <vt:vector size="62" baseType="lpstr">
      <vt:lpstr>Arial</vt:lpstr>
      <vt:lpstr>Calibri</vt:lpstr>
      <vt:lpstr>Cambria</vt:lpstr>
      <vt:lpstr>Symbol</vt:lpstr>
      <vt:lpstr>Times New Roman</vt:lpstr>
      <vt:lpstr>Adyacencia</vt:lpstr>
      <vt:lpstr>UNIVERSIDAD DE LAS FUERZAS ARMADAS - ESPE</vt:lpstr>
      <vt:lpstr>Presentación de PowerPoint</vt:lpstr>
      <vt:lpstr>Presentación de PowerPoint</vt:lpstr>
      <vt:lpstr>RESUMEN EJECUTIVO </vt:lpstr>
      <vt:lpstr> EXECUTIVE SUMMARY </vt:lpstr>
      <vt:lpstr>ASPECTOS GENERALES</vt:lpstr>
      <vt:lpstr>Base legal</vt:lpstr>
      <vt:lpstr>ANÁLISIS SITUACIONAL</vt:lpstr>
      <vt:lpstr>CLASIFICACIÓN DEL CAMARÓN</vt:lpstr>
      <vt:lpstr>PRINCIPALES TIPOS DE PRODUCCIÓN DE CAMARÓN</vt:lpstr>
      <vt:lpstr>Inversión por hectárea </vt:lpstr>
      <vt:lpstr>Debilidades detectadas en el ciclo de producción</vt:lpstr>
      <vt:lpstr>Evaluación del control interno  en el área de Comercialización</vt:lpstr>
      <vt:lpstr>Evaluación del control interno  en el área de Contabilidad</vt:lpstr>
      <vt:lpstr>Costos en los cultivos de camarón </vt:lpstr>
      <vt:lpstr>IDENTIFICACIÓN DE PROVEEDORES</vt:lpstr>
      <vt:lpstr>Producto Interno Bruto</vt:lpstr>
      <vt:lpstr>Comportamiento del PIB</vt:lpstr>
      <vt:lpstr>Distribución de costos en el proceso productivo para cultivos extensivos </vt:lpstr>
      <vt:lpstr>ANÁLISIS EXTERNO</vt:lpstr>
      <vt:lpstr>Tabla de Inflación</vt:lpstr>
      <vt:lpstr>COMPORTAMIENTO DE LA INFLACION</vt:lpstr>
      <vt:lpstr>Análisis Micro </vt:lpstr>
      <vt:lpstr>Tasa de Interés por Año</vt:lpstr>
      <vt:lpstr>Tasa de Desempleo</vt:lpstr>
      <vt:lpstr>Gráfico Desempleo </vt:lpstr>
      <vt:lpstr>ANÁLISIS FODA</vt:lpstr>
      <vt:lpstr>DIRECCIONAMIENTO ESTRATÉGICO</vt:lpstr>
      <vt:lpstr>Presentación de PowerPoint</vt:lpstr>
      <vt:lpstr>Estrategias</vt:lpstr>
      <vt:lpstr>AGROBANASA S.A. ORGANIGRAMA FUNCIONAL </vt:lpstr>
      <vt:lpstr>FUNDAMENTOS TEÓRICOS   PARA LA APLICACIÓN DEL CONTROL INTERNO.</vt:lpstr>
      <vt:lpstr>Presentación de PowerPoint</vt:lpstr>
      <vt:lpstr>PROPUESTA SISTEMA  DE CONTROL</vt:lpstr>
      <vt:lpstr>Presentación de PowerPoint</vt:lpstr>
      <vt:lpstr>Sistema de Control Interno COSO</vt:lpstr>
      <vt:lpstr>Presentación de PowerPoint</vt:lpstr>
      <vt:lpstr>Cuestionarios  de ambiente  control y trabajo área de producción </vt:lpstr>
      <vt:lpstr>Evaluación de riesgos  para obtener  los objetivos</vt:lpstr>
      <vt:lpstr>Presentación de PowerPoint</vt:lpstr>
      <vt:lpstr>Cuestionarios evaluación de riesgo área de producción</vt:lpstr>
      <vt:lpstr>Actividades  de control para evitar los riesgos</vt:lpstr>
      <vt:lpstr>Información  y comunicación permanente</vt:lpstr>
      <vt:lpstr>Supervisión Continua</vt:lpstr>
      <vt:lpstr> Ciclo de producción propuesto</vt:lpstr>
      <vt:lpstr>Presentación de PowerPoint</vt:lpstr>
      <vt:lpstr>Presentación de PowerPoint</vt:lpstr>
      <vt:lpstr>Presentación de PowerPoint</vt:lpstr>
      <vt:lpstr>Presentación de PowerPoint</vt:lpstr>
      <vt:lpstr>Propuesta del sistema de control interno para el área de comercialización.</vt:lpstr>
      <vt:lpstr>Ciclo de contabilidad propuesto</vt:lpstr>
      <vt:lpstr>Presentación de PowerPoint</vt:lpstr>
      <vt:lpstr>Actividades de control para evitar los riesgos</vt:lpstr>
      <vt:lpstr>CONCLUSIONES</vt:lpstr>
      <vt:lpstr>RECOMENDACIONES</vt:lpstr>
      <vt:lpstr>Gracias por su atención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POLITÉCNICA DEL EJÉRCITO</dc:title>
  <dc:creator>Principal</dc:creator>
  <cp:lastModifiedBy>Almacen Mantilla</cp:lastModifiedBy>
  <cp:revision>43</cp:revision>
  <dcterms:created xsi:type="dcterms:W3CDTF">2012-07-25T17:05:05Z</dcterms:created>
  <dcterms:modified xsi:type="dcterms:W3CDTF">2014-05-12T23:18:58Z</dcterms:modified>
</cp:coreProperties>
</file>