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5" r:id="rId2"/>
    <p:sldId id="453" r:id="rId3"/>
    <p:sldId id="450" r:id="rId4"/>
    <p:sldId id="463" r:id="rId5"/>
    <p:sldId id="464" r:id="rId6"/>
    <p:sldId id="465" r:id="rId7"/>
    <p:sldId id="471" r:id="rId8"/>
    <p:sldId id="469" r:id="rId9"/>
    <p:sldId id="468" r:id="rId10"/>
    <p:sldId id="470" r:id="rId11"/>
    <p:sldId id="472" r:id="rId12"/>
    <p:sldId id="473" r:id="rId13"/>
    <p:sldId id="474" r:id="rId14"/>
    <p:sldId id="475" r:id="rId1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E39015"/>
    <a:srgbClr val="0A4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5856" autoAdjust="0"/>
  </p:normalViewPr>
  <p:slideViewPr>
    <p:cSldViewPr>
      <p:cViewPr>
        <p:scale>
          <a:sx n="75" d="100"/>
          <a:sy n="75" d="100"/>
        </p:scale>
        <p:origin x="-12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0C9AF-E3FD-460E-848D-6F5DAEB0EC4E}" type="datetimeFigureOut">
              <a:rPr lang="es-EC" smtClean="0"/>
              <a:pPr/>
              <a:t>12/18/2013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55DE3-7D89-4C5F-834F-58CD72027441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642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1B2AC-2FA1-472C-8B7A-EFDDAB43AADD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74B6E-CF57-437B-B123-18423217FFF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52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0ABF-C1D7-4F94-864B-79C4A01364EA}" type="datetimeFigureOut">
              <a:rPr lang="es-ES" smtClean="0"/>
              <a:pPr/>
              <a:t>18/12/2013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0512-D064-4D51-A571-31B6F14730A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isotools.org/wp-content/uploads/2013/06/iso27001.jpg" TargetMode="External"/><Relationship Id="rId4" Type="http://schemas.openxmlformats.org/officeDocument/2006/relationships/hyperlink" Target="http://www.google.com.ec/url?sa=i&amp;rct=j&amp;q=&amp;esrc=s&amp;frm=1&amp;source=images&amp;cd=&amp;cad=rja&amp;docid=3jkaeDg4MMnNsM&amp;tbnid=hCFq0LI6ZsM7CM:&amp;ved=0CAUQjRw&amp;url=http://www.isotools.org/2013/06/19/nueva-evaluacion-del-riesgo-segun-la-iso-270012013/&amp;ei=j1myUsDYKongkQfH84GADw&amp;bvm=bv.58187178,d.eW0&amp;psig=AFQjCNE4iQLfkjtjxhsfED-aP-dGqhwvzQ&amp;ust=138750644118773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384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2" y="50329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Presentación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2595912" y="3316684"/>
            <a:ext cx="4311887" cy="472356"/>
          </a:xfrm>
        </p:spPr>
        <p:txBody>
          <a:bodyPr>
            <a:normAutofit/>
          </a:bodyPr>
          <a:lstStyle/>
          <a:p>
            <a:r>
              <a:rPr lang="es-EC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Maestría de Evaluación y Auditoría de Sistemas Tecnológicos Promoción II</a:t>
            </a:r>
            <a:endParaRPr lang="es-EC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1079448" y="1484784"/>
            <a:ext cx="7380984" cy="1584176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Auditoría interna al SGSI de la CNT E.P. para el proceso de venta e instalación de productos y servicios de datos e internet para clientes corporativos en el D.M.Q. </a:t>
            </a:r>
            <a:endParaRPr lang="es-EC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4139952" y="5949280"/>
            <a:ext cx="1728192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Diciembre, 2013</a:t>
            </a:r>
            <a:endParaRPr lang="es-EC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9792" y="4437112"/>
            <a:ext cx="361392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Ing. Karina Del Pilar Pabón M</a:t>
            </a:r>
            <a:r>
              <a:rPr lang="es-EC" dirty="0" smtClean="0"/>
              <a:t>.</a:t>
            </a:r>
            <a:endParaRPr lang="es-EC" dirty="0"/>
          </a:p>
        </p:txBody>
      </p:sp>
      <p:sp>
        <p:nvSpPr>
          <p:cNvPr id="5" name="Rectangle 4"/>
          <p:cNvSpPr/>
          <p:nvPr/>
        </p:nvSpPr>
        <p:spPr>
          <a:xfrm>
            <a:off x="1475656" y="5229200"/>
            <a:ext cx="6264696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Tutora: Ing. Nancy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Velásquez 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V., </a:t>
            </a:r>
            <a:r>
              <a:rPr lang="es-EC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. Lead Auditor ISO 27000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25076" y="3794118"/>
            <a:ext cx="62306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TESIS DE GRADO PREVIO LA OBTENCIÓN DEL TITULO DE MAGISTER.</a:t>
            </a:r>
            <a:endParaRPr lang="es-EC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84812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48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Cierre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3676092" y="1484784"/>
            <a:ext cx="49283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b="1" dirty="0" smtClean="0">
                <a:latin typeface="Arial" pitchFamily="34" charset="0"/>
                <a:cs typeface="Arial" pitchFamily="34" charset="0"/>
              </a:rPr>
              <a:t>Segunda Revisión  (Septiembre/2013)</a:t>
            </a:r>
          </a:p>
          <a:p>
            <a:endParaRPr lang="es-EC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La falta de compromiso persistió pero ya no en un nivel que afecte al SGSI.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Se evidenció mayor preparación pero aún existía cierta falta de disciplina.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Los controles habían pasado por una fase de revisión y actualización lo que originó mayor grado de madurez en su ejecución</a:t>
            </a:r>
            <a:r>
              <a:rPr lang="es-EC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600" dirty="0" smtClean="0">
                <a:latin typeface="Arial" pitchFamily="34" charset="0"/>
                <a:cs typeface="Arial" pitchFamily="34" charset="0"/>
              </a:rPr>
              <a:t>y monitoreo.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Se evidenció fallas a nivel de requisitos de la ISO 27001:2005.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Como conclusión se indicó que el SGSI de la CNT EP aún se encontraba parcialmente implementado y operando, sin embargo, esta vez requería de acciones correctivas mínimas para optar por la auditoría de certificación.</a:t>
            </a:r>
            <a:endParaRPr lang="es-ES" dirty="0"/>
          </a:p>
        </p:txBody>
      </p:sp>
      <p:pic>
        <p:nvPicPr>
          <p:cNvPr id="8194" name="Picture 2" descr="http://rutacanada.com/wp-content/uploads/2011/11/Aprobado-fondo-azu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7" t="18718" r="20314" b="16131"/>
          <a:stretch/>
        </p:blipFill>
        <p:spPr bwMode="auto">
          <a:xfrm>
            <a:off x="539552" y="2063750"/>
            <a:ext cx="2880320" cy="308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59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Conclusiones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962237" y="1772816"/>
            <a:ext cx="7241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Luego de realizadas las auditorías internas, se recomendaron e implementaron ciertas acciones de mejora que involucraron a los niveles estratégicos, tácticos y operativos, básicamente el factor preponderante fue el apoyo de la gerencia general y el compromiso de todos los involucrados. El resultado fue una auditoría de certificación exitosa con cero no conformidades.</a:t>
            </a:r>
          </a:p>
          <a:p>
            <a:endParaRPr lang="es-EC" dirty="0"/>
          </a:p>
          <a:p>
            <a:r>
              <a:rPr lang="es-EC" dirty="0" smtClean="0"/>
              <a:t>Un aporte de las auditorías internas, más allá de la evaluación de los requisitos y controles de la ISO/IEC 27001:2005 fue participar activamente con los involucrados y hacerles comprender la importancia de la seguridad de la información.</a:t>
            </a:r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Recomendaciones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3995936" y="2132856"/>
            <a:ext cx="39698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La recomendación de mayor peso se enfocó a trabajar en la capacitación, sensibilización y disciplina de todos los involucrados, según el esquema top-</a:t>
            </a:r>
            <a:r>
              <a:rPr lang="es-EC" dirty="0" err="1" smtClean="0"/>
              <a:t>down</a:t>
            </a:r>
            <a:r>
              <a:rPr lang="es-EC" dirty="0"/>
              <a:t>.</a:t>
            </a:r>
            <a:endParaRPr lang="es-EC" dirty="0" smtClean="0"/>
          </a:p>
          <a:p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pic>
        <p:nvPicPr>
          <p:cNvPr id="6" name="Picture 10" descr="http://www.diferencia-entre.com/wp-content/uploads/2012/07/Sin-t%C3%ADtulo-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812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9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3995936" y="2132856"/>
            <a:ext cx="3969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38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40" tIns="41020" rIns="82040" bIns="4102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4663"/>
              </a:lnSpc>
            </a:pPr>
            <a:r>
              <a:rPr lang="es-CO" sz="4800" dirty="0" smtClean="0">
                <a:latin typeface="Arial" pitchFamily="34" charset="0"/>
                <a:cs typeface="Arial" pitchFamily="34" charset="0"/>
              </a:rPr>
              <a:t>Preguntas?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wcastellanos\AppData\Local\Microsoft\Windows\Temporary Internet Files\Content.IE5\2JBITO74\MC900434859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290814" y="2636912"/>
            <a:ext cx="3161506" cy="31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3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3995936" y="2132856"/>
            <a:ext cx="3969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42965" y="2852936"/>
            <a:ext cx="4680520" cy="9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40" tIns="41020" rIns="82040" bIns="4102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4663"/>
              </a:lnSpc>
            </a:pPr>
            <a:r>
              <a:rPr lang="es-CO" sz="4800" dirty="0" smtClean="0">
                <a:latin typeface="Arial" pitchFamily="34" charset="0"/>
                <a:cs typeface="Arial" pitchFamily="34" charset="0"/>
              </a:rPr>
              <a:t>Muchas Gracias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8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2" y="50329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Agenda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7252"/>
            <a:ext cx="3048000" cy="3067050"/>
          </a:xfrm>
          <a:prstGeom prst="rect">
            <a:avLst/>
          </a:prstGeom>
          <a:effectLst>
            <a:softEdge rad="889000"/>
          </a:effectLst>
        </p:spPr>
      </p:pic>
      <p:sp>
        <p:nvSpPr>
          <p:cNvPr id="16" name="Rectangle 3"/>
          <p:cNvSpPr txBox="1">
            <a:spLocks/>
          </p:cNvSpPr>
          <p:nvPr/>
        </p:nvSpPr>
        <p:spPr>
          <a:xfrm>
            <a:off x="3419505" y="2852936"/>
            <a:ext cx="4824903" cy="29996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endParaRPr lang="es-EC" sz="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C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Seguridad de la información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C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ISO/IEC </a:t>
            </a:r>
            <a:r>
              <a:rPr lang="es-EC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27001:2005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ISO/IEC 27001:2005 - Requisitos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ISO/IEC 27001:2005 – Controles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SGSI según la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ISO/IEC 27001:2005 </a:t>
            </a:r>
            <a:endParaRPr lang="es-MX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Requisito </a:t>
            </a:r>
            <a:r>
              <a:rPr lang="es-MX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No. 6 de la ISO/IEC 27001:2005 </a:t>
            </a:r>
            <a:endParaRPr lang="es-EC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C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Cierre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C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Conclusiones 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C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Recomendaciones</a:t>
            </a:r>
            <a:endParaRPr lang="es-EC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es-EC" sz="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buFont typeface="Arial" charset="0"/>
              <a:buNone/>
              <a:defRPr/>
            </a:pPr>
            <a:endParaRPr lang="es-EC" sz="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514350" indent="-514350" algn="l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es-EC" sz="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514350" indent="-514350" algn="l">
              <a:lnSpc>
                <a:spcPct val="90000"/>
              </a:lnSpc>
              <a:buFont typeface="Calibri" pitchFamily="34" charset="0"/>
              <a:buAutoNum type="arabicPeriod"/>
              <a:defRPr/>
            </a:pPr>
            <a:endParaRPr lang="en-US" sz="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387252"/>
            <a:ext cx="5396246" cy="139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4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Seguridad de la Información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163901" y="2366878"/>
            <a:ext cx="422452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s-CO" altLang="es-EC" sz="2400" dirty="0" smtClean="0">
                <a:cs typeface="Aharoni" pitchFamily="2" charset="-79"/>
              </a:rPr>
              <a:t>Toda actividad o iniciativa cuyo objetivo es preservar la confidencialidad, integridad y disponibilidad de la información.</a:t>
            </a:r>
            <a:endParaRPr lang="es-CO" altLang="es-EC" sz="2400" dirty="0">
              <a:cs typeface="Aharoni" pitchFamily="2" charset="-79"/>
            </a:endParaRPr>
          </a:p>
          <a:p>
            <a:pPr lvl="4">
              <a:spcBef>
                <a:spcPct val="0"/>
              </a:spcBef>
              <a:buFontTx/>
              <a:buNone/>
            </a:pPr>
            <a:endParaRPr lang="en-US" altLang="es-EC" sz="36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www.tia.com.ec/sites/almacenestia.com/files/seguridad%20de%20la%20informacion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4" y="1844824"/>
            <a:ext cx="32385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68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ISO/IEC 27001:2005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339751" y="1916832"/>
            <a:ext cx="640896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457200" lvl="1" indent="0">
              <a:spcBef>
                <a:spcPct val="0"/>
              </a:spcBef>
              <a:buNone/>
            </a:pPr>
            <a:r>
              <a:rPr lang="es-ES" sz="2400" dirty="0" smtClean="0"/>
              <a:t>Estándar </a:t>
            </a:r>
            <a:r>
              <a:rPr lang="es-ES" sz="2400" dirty="0"/>
              <a:t>Internacional </a:t>
            </a:r>
            <a:r>
              <a:rPr lang="es-ES" sz="2400" dirty="0" smtClean="0"/>
              <a:t>creado </a:t>
            </a:r>
            <a:r>
              <a:rPr lang="es-ES" sz="2400" dirty="0"/>
              <a:t>para proporcionar un modelo para establecer, implementar, operar, monitorear, revisar, mantener y mejorar un Sistema de Gestión de Seguridad de la Información (SGSI). </a:t>
            </a:r>
            <a:endParaRPr lang="es-ES" sz="2400" dirty="0" smtClean="0"/>
          </a:p>
          <a:p>
            <a:pPr marL="457200" lvl="1" indent="0">
              <a:spcBef>
                <a:spcPct val="0"/>
              </a:spcBef>
              <a:buNone/>
            </a:pPr>
            <a:endParaRPr lang="es-EC" altLang="es-EC" sz="2400" dirty="0">
              <a:cs typeface="Aharoni" pitchFamily="2" charset="-79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s-EC" altLang="es-EC" sz="2400" dirty="0" smtClean="0">
                <a:cs typeface="Aharoni" pitchFamily="2" charset="-79"/>
              </a:rPr>
              <a:t>Se conforma de requisitos y controles</a:t>
            </a:r>
            <a:endParaRPr lang="es-CO" altLang="es-EC" sz="2400" dirty="0">
              <a:cs typeface="Aharoni" pitchFamily="2" charset="-79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s-EC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AutoShape 2" descr="data:image/jpeg;base64,/9j/4AAQSkZJRgABAQAAAQABAAD/2wCEAAkGBxQTEBQUEhQUFBQXFBUUFxcUFA8UFRQXFBUWFhcUFBYYHCggGBolGxQUITEhJSkrLi4uFx8zODMsNygtLisBCgoKDg0OGhAQGywlICQsLCwsLCwsLCwsLCwsLCwsLCwsLCwsLCwsLCwsLCwsLCwsLCwsLCwsLCwsLCwsLCwsLP/AABEIAJEBWgMBEQACEQEDEQH/xAAcAAABBQEBAQAAAAAAAAAAAAAAAwQFBgcCAQj/xABIEAACAQIBBwgGBwcDAgcAAAABAgADEQQFBgcSITFBIlFhcYGRobETMlJyc8EkM0JikrLRFCM0Y4LC4RZTsxdUJTVDdJPS8P/EABoBAAIDAQEAAAAAAAAAAAAAAAAEAQMFAgb/xAAtEQACAgIBAwMDBAMBAQEAAAAAAQIDBBEFEiExEzJBIjNRFBVhgSNScUKRwf/aAAwDAQACEQMRAD8A3GABAAgAQAIAEAK5ndlHUQUlPKccr3LG47ZKAqFKncySBlnNlcYaiW+2eTTXnbn6hvllNbsloG9GaKCSWY3ZiSxPEnaZuVwUEKzmS2Qsn+lqgH1Bym6huHaRaRZLtoWfdlsyljbCw2DgJRGJzKekVrEVyxjKXYTsmchZ0kLykdhZ0kUSkdqs7RQ5CgWBW2dhYHLZ2FknLZ2Fgc7DVgGw1YBsNWAbDVgTs5KwDZwywOkzgrIO0xMrBo7TOCJzotUxMicl8ZHiMVNxOWtjMJk7kvHRecByuYxztwQuKy7m2P7wAse2TXL4LGVeol9hl/nsWwkXLMfLJYfs9Q8tBdCftJzdY8pkZVLg9ocjLaLRiE4jtih0TGaeUfR1PRseS52dDbLd8hkl2kAewAIAEACABAAgAQAIAEACABADitUCqWO4C57IAZtlDFGrVZzxOzoHASQOqa2Xr2m/Drh5IMty/lP9pxBcfVryaY6Nms3aR4CbGLV0x2yqyY2prGhOTLVkJfR0C3Fz4Lu+cpn3ZWn8jHG4jWNpZCIrbMMDgnqtq0kZ2teygk2HGdznGHeQt0yn2iSQzaxf/b1vwGcfqKf9iJY1/wDqI4vJValY1ab0wTYaykXPNLK7oT9r2LW12V+9CKpLRVsVVYeTlj7A5KrVfq6bt0gG3fK53Qh7notrxrbfZEl6WZeLP/pgdbASh51K+Rr9pyfweVcz8Uo+rv7rAyVnVM5lxWSvgi8VgKlP6xGT3gQO+MQthPwxKyi2v3R0N9WWaKdhqw0Rs8KwJ2c6sDpHVLDM5sqsx5lBJ8JxKcY+WWVwlPtFbJShmji33UiPeIWLyzKY/I9DjsiX/kUfMXGewv41nH6+l/JZ+2ZC+CLx2buJpbXovbnAuO8SyGTXLwzieJdX5iRDLLvPg4jLQkwka0XRkFGoVMrkhqueidVxVosh4jZ1jaPEShrT2Oxlsp1RZedQYitRqbrUpmzobr5EdRldsFJDVcjVsl45a9Faieq47iNhHYbzDsj0PQygIIPSD5cZySaFkPHemoq32hsbrEgCRgAQAIAEACABAAgAQAIAEACAFezvxmrSFMb3O3qW3+IAVCilzJAhs+spmlh9RTapVOqOhRtY92ztjOLX1TRy3pGfUksLDcJtLstCc33HdNZArN9ycr1tWmijgonCRXOXbQxQS34E3LuXXRWPprfBb8yxPP8AtIZ42Tdz2a3aYxvaKJpW+qofF/saaXG+5mXy32jPgJsd0eUL5mdmkrItbEC4O1EO61ztbn4G0yszMfU4QN/juNTXq2f/AAvtKkFFlAAG4AADuEym233N+MYxWkdQOtBI7gJ18MrjVdQwPAgGdRlKL2jiVcZrUkZ9nbmwKI9LS+rvyh7FzYW6LmbGHl9T6ZeTzHJcYql6lf8A8KpaaZggRJ0SifzZzYbEnWa60hx4vzhf1iGVlqr6Y+TX4/jZZH1S7I0bAZMpUV1aaKvUNp6zxmJO2c3uTPU1Y9dUdQQ7lfgvQWhsAIk9yNJldzhzQoYkEgCnU4OoA/EOMapyp1v+BLIwoWLt2ZkuWsk1MNVNOqLHeDwYe0Js1Wq2O0YNtcqZ9MiNdZ2TFjrJ2I1TaVTW0OVTI3HJZ2t7RnS8FyfcYOJOxiDLHo/yjqVWw7eq/Lp9DDawHXv7Jl5lffqHa3tF3xK8eyInZMZoY3Vqmmdz7veUE+UgkusgAgAQAIAEACABAAgAQAIAeGAFBzkxXpMQ3MtlHZv8bySBphl2QAzTOzHemxj2PJpful5rgnWPfNbEr1HZVayPpiOiU2O6YghSch1Ue57oJFMpHSid6FZS7lz0Wj6afgt+ZYln/aQ3xT3c/wDhrcxT0ZRNK31WH+N/Y00uN97Mnl/tFPyDghWxNKmdzNt6gCT5TUvn0VuR5zDr9W6MTaFWw2TzL2z3C0l2I3OLLSYSiargnaFVRvZiCQOjce6WU1O2XSiq+1VR6mUWrn5i2N0p0qa8A2sx7ZrR42Gu7Zh2c3p9kO8m59VgwFemjKTYmmSCOmx3zi3jkluDCnnYuWpIv9CsGUMpuCAQecHaJkyTi9M9BCanFSXhnmJw61EZGF1YEEdBhFuMtoJxUlpmM1aJRnQ70ZkPTqm156mqanDZ4HLp9G1xH2QslnEV1ThvYjgo3/pK8m70q9neDiyybOlePk1jDUQihVFlAsAJ5qUnJ9TPdVwjCKjHwjqrVCqSxAABJJsAAOMEnJ6R1KSitso+VdIihiuGpmrbZrk6qdnEzQp42UluTMvI5SFb0iNp6QMSDyqVIjmDMD32jH7bHXYSXN9+6LPm9nhSxJCMDSqeyxBDe63HqiN+HOrv8GljcjVd2XZllihoNEFnjkIYrDsLD0igtTP3gPVPQd0vxrnVP+BTLx1dD+TEqiEEg7CCQRzEbCDN/s1s853i9MS3G85aL4S0JYg3JMBiMhnUWQNQYglY03SovrIwYdh2juvK7oKcWN1y7mvUKwq0lddzqrDqYX+cw5LT0MidGoUYMN6m/dOSTS6FYMoYbiAR2yAFIAEACABAAgAQAIAEACACGMralNm9kE90AM1JJNzvMkg9yrivQ4arU9imzDrCm3jadwj1PQGR0Rsud5JY9JO0zdhHpihSx9x3SWdCs2O6YghSTFQJ2LyYqonQtJ9y56L/AONPwm/MsS5H7SHOJ+8/+GszEPTFE0q/V4f439jTS433syOX+0VjNasExlFju1rfiBHzmjlRcqmkedwLFC+LZsF55vXwe5IvOHIy4qj6NyRZg6kcGAIB6d5l1Frpl1IXyaPXrcSjY7NLEU76qioOdd/dNqvPql57Hk8jiL4d13RD1sMybGVlPSCI4rIS+TMnTOPuTLBk7PBqFBKYompqi1wwGzhvmbdx/XPqTN7A5eNVXRNd0KnSDW4YYdtScLi3+Rt87X+CrVazVKtWo6hS76+qDe1wJp019EOk8/n3xus60XrR7hLU3qcWbVHUov5kzI5OzclE3uBp6a5WfkuEzGegM+0mZUYsmFQ2DD0lS3FdoCno3nsE1OOo39bMflMr04aKctMAWE2UtHkp2Ob2zlhAjZyrEEEGxBuCN4I3Gcyipdn4LYTcH1R8mvZq5T/aMMjn1hyW6xsv27+2ecyqvTsaPa4N3rVJ/JMWlA4Yrn5gBSx1QDc9qo/rLX8QZu4k+uo81n19FxW2EZZRFiTicjEWNaogN1sa1BI87Q1B6ZftHmM18KaZ30nKD3SAy+bTGyoakOp7RN1FsYsSXXNTEa2HA4qSvZvHnIAmoEhAAgAQAIAEACABAAgBDZ11tXDke0wX5/KSgKVTG2SQQOkjE6uFSmN9SqoPuqGY+QjOLHcyJPsUOmJssSmx3SEgUmxygnQrJiwElFExRBOxST7l00YD6YfhN+ZYjyP2kP8AEfef/DVpiHpyiaVPq8P8b+xppcb72ZHL/aKOs2mt9jyKk0zUs1svLiKYViBVUWYe1zMOfZaeeysV1y38HseOz43w6W/qRPxT/hqHtoAuwnWoq2xlDDpAMlScfBxOuM/ckyEx+adCptC+jPOu7ujdWfbDz3M3I4jHt2/DKblvN+phzc8pODD+7mmtj5cLlr5PM5vG2Y3d94/kibRvfczNmmZnU7YOn03PiZ53Oe7me74iOsSJNmKGmZFnQ+vlHEH2dVB2KDPQ4K1UjyPNWN2aI1hHDE2cEQOkJsJDOkX/AEY1ORWXmZT+IH/6zG5JfUj0/By3CSLxMw3jLtK9L6RRbnpkdzE/Oa/He2Rh8svqTKGRH2ZtYm4nIyhrVEGMQY1qCCG4Mn9HmJ1cY9PhUpEj3kYfImZ+bDtsdrfYvmJXbMz4LCdzMrWd05wG7jb5iAFtkEhAAgAQAIAEACABAAgBWM9KmymvSW7tnzkoCt4cbRJIKVpKrXxNFPZpl+1mt8poYMe+zib7FZpzSEZMd0hAUsHSSRaQsggitrYooliE5rUi5aMv4xvhN+ZYjyP20PcR97+jVZiHqCi6U/q8P8b+xppcb72ZHL/aKOBNtnjhak5UgqSCNxBsR1TmcYzWpImFsq5dUXplkybnnXp7KiisvP6r/oZn3cdGXeD0buLzjiumxbLFg8+MM1g5akfvqQPxDZELMG2H8m1VyVFnyTmFx1OoL03Vx91gYq4Sj5Q5GyE/axxOSwTr4dXUq4BUixBkxl0vaOLK42R6ZLsZPlTCGjXqUj9k7Dzgi6nu8p6bGsVkFI8Dn4v6e1x+DRM0Gvg6XUR3EzCze1zPX8TLeLHRMxU0jJM5Kerj8SDxZW7Co/zPRYT3SjxvNLVpHGNmMhMwOkJsJDO0y+6MaZCVm4FkHcG/WY3JP6keo4OOoNl4mYbxmGld/wB/QXiKbHva3ymvx3tZict3aKKwj7M+C0hGoJBYhtUE5ZfBjWoJI5AXzer6mNw7c9QIep9kWy1uA5UarixMUvHebNS2JXpBXwv8oAXuQSEACABAAgAQAIAEACAFPzwb98g5k8yf0koCHwg5UGQZzn1U1sov92nTX5/Oa+EtLZVayJpRt+RGQ7pyRSxjlJJQxdIHAsoklM4Jlv0Z/wAYfhN+ZYnyH2kMcQtXv/hqkxT05RdKf1eH+N/Y00+N97MjmPskVmfkWniTU9IWGrq2AIF73/SN5uROnTj8mJxmHVk9Sn8FtpZn4UfZY9bEzOefc/k3I8Pir4Krnjk1aFdBTXVpvT2c2up2juI7jNHAvdsWp9zF5fBjQ1KC0iDtH9aMPbXhnlNAput0POhKnwnE4RmtSRdVlW1vcWaFmTlN6tNlqMWKEAMd5BG4852Hb0zEz6I1TXSet4jNnkQfX8FniBsmb5/rbGpb7VDb/S+zzm1xj3Bo8xz8F2kTuYWJ1qDJxVvAgfO8W5KGrNjPA27p6PwWqZzN0z/SBk0rWWuByXUU26GBJUnrFx3TX427zBnnecx24qaRVCJq7PLITYSTtdzgyN67s6S32NWzPyaaGFVWFma7t1sdg7BYdk85l29djZ7jjqPSpX8k5eLD5j+kHGekx72NxTRafaCSfObeHHpp2YOfLqtKy8bYmhB5B2hvUkFsBpVgOQY3V9V6bezUQ9zCVXLcGOVM2fGDYDMF+Rk8yS1q9I/fXxNoAaEJBJ7AAgAQAIAEACABAAgBS87D9I/oXzaSiCOwQ5XZBgZhncf/ABHEdBUdyrNjE9pTcR9KNMSmPKclCdg5SSUMXSBwxZJJz8ouGjX+MPwm/MsSz/toc41L1v6NSmMegKNpT+rw/wAb+xppcb72ZPL/AGSGzKx/osUAfVcap6DvB+XbHc6rrr3+DB4nIVV2n8moTz/g9miOy3klcTS1G2EHWVhvVrEX8TLqLXVLaF8rGjkVuMij4rNXEKdihxwKkeRm1Xn0tdzyN3C3wf0rZ5hs1sQx2pqjnYjZ2TqefSl2Oa+HypvTWi8ZBySuHp6oN2Jux5za3dMXIyHdLZ6zBw1jV9K/sk7ygdMrzvxgq5RbV2ilTFP+q9z5+E3uPrcK+o8pztqk+kUzZyn6CuCfUbkt0cx7/OW5tHq16XkzeLy/09ycvDNOVri885rR7xNNbXyJ4rCrUQo41lIsQZ1Cbi+qJxZXG2LhNdij5VzLqAk0CGXmY2I7eM16eSjrUzzOVwc03Kp9vwRa5qYom3o7dJYWjDz6UuwlHiMmT9uix5vZnCkwqViHYbQo9VTz9JmdkZ7sXTE28HiFVLqs7luAmev5NvRGZx5WXDYd6rbwCFHtMRsAltNTsmkiq+1Vw2Ym7lizttZ2ZyeliSfOegSUY9J5qUnOexJoAhB5B2hvUgXQGdWA1WM8Tu7vOcW+xjtZtVb6tD0L5TAfljQngT+9p++v5hIA0YSCT2ABAAgAQAIAEACABACl51j6R/Qvm0lEEfgfW7DBgZdncLZRxHvKe9Vmxie0puGFKNsSmPKcEJ2DlJJQxdIHAskk4fkuGjX+MPwm/MsSz/tod437v9GozFPQFG0pfV4f439jTT433MyeWW6tFKSbXZ9mePcXD6jRc2M5lqKKdVgtQbLnYH6euYWZhuuXVHwes4vkldHon7i0AxA2kEAC0gAgHYq2d+diYdTTpEPXYWAG0JzluzhHcbFlY+/gRy8uNMOzM9wlEqDrG7MbsTvJnoYrpWjxGVd6s9i0PHcVLTm1nP6MCnWuU+y28r0HnEy8vBcn1xPR8Xy3p6qt8fDLvQrq6gowYHcQQRMdxlF6aPVRkpLaYrOdHWz2SAQAjctZbo4ZC1VwOZd7N0ASyqmVj0iqy6MFtsybOHLlTGVdd+TTX1E5uk85m5RRGqPbyYOTlO2WiLaXCqEWkHSEHkHaGzwLoDWrIGqxlit3d5zmz2MdrNrrraknUv5ZgS8saE8EP3tP30/MJAGiiQSewAIAEACABAAgAQAIAVDO5f3ynnpjwJkoCKwR5Y6jBkGbZ+U9XKVT7yU28LfKa+E9xKrURFKOfIjId04CliHKSShjhIFYskk5ZI5IypUw769IgNYrtFxY24dgldtUbFqR1VdKp7iTAz2xvt0v/j/zKP0NX8jP7laMMrZZxGK1BWZCEbWAVdXba23b0mXU48KnuJTdmTtWpDYS8RZ2DJ320yl1Le09MlMDnDiaWxKtx7NQa47DvEVsxKpveh6nPvqXSntEpTz7xIG2jSbpDOvhKHx0PiQ4uZkvdE8qZ+Yk+rQpDpLsYR4yPywlzi/1IvHZwY2sLNVFNeakLHvjNeDVH4EbebnLskR1DDKpJ2ljvY7Se2NpJLSMe7IstfcVvOihbCQ2T0t/B4TBs7VUmKYXHVKRvSqMh6DyT1qdkosprs9yNLFvyKH2fYl6Oe+KX1hSqdYZT4RKXHwfg14ctP8A9CzaQMRwoUvxtOP2+HzIufLLXZEbjc8sbUFg1OkPuAk9hMsjg1L+SmfJzl4K/VBZteozVG52JPdG4xUFpCc7ZTe2zlpOzlCLQOkIvIO0IPA7Q3qSC2A0qyBuCG2prOi+1URe9hOLnqDHakbZlDYFH/7YBMF+Rk4yWt69MffXwMgDQBIJPYAEACABAAgAQAIAEAKznhT+rb3h85KAr1A2devzgQUnShQ1cXRfg1Er2q5Pzmjgy+Dixdir0zNIRkh3SMBSxDlDJFpC6GBwLIZJyxZTA4fnQqpgcCimSQ+woJJydCR5I2dAwI0ewIez0SSGl8nsOpkdC/AXg2yFCDWwBk7Dpj+AvI2ydJHkDr4OTIJ322ckw1snbOTDv4BHBgzrQmxkEoSYwR3piTmQdoReDOkIVDA7Q2qGcsughpVMB2A4zew/pMdhl/nKx6kOt8pRlPUByk1vKR5SjoJ75iDA4zep3xCdFz3AwILxIJCABAAgAQAIAEACABACGzpo3oX9lgew7PnJQFObn7YEEJpTwuthaNYfYrLf3XUjzCxvElqeiJLsZ6hmwxGaHVIyBWaHSGdCskLoYFYupgcNFhzUyCcXUIuVprbXYb/dHTF8nI9NaQxi43rS7mlYXNjC0xYUUPSwuT1kzJllWyfk2Y4lUVrR7ic28M4saKDpUWI6iJCybU/ISw6ZdtFBzoyCcK4sSab31Sd4Psma2Lkqzs/JhZ2G6fqXgsOZ+Q6FbCq9SmGYs4uehyB4CK5V9kJ6TH8HFqsq3JE5/pfC/wC0vjFf1Vv5HP0FH+of6Xwv+0PGH6q38kft9H+pF5z5Ew9HCVqiUgGVCQZdj5NsrFHZTk4VMa20im5Fye2IqKibLjWJ4KOfxmpfaqo7Zh0Y8rp9MTQ8Dmvh6Y2oHPFn2n/ExrMq2T7M9DVgUwXgWxWbuHcWNJR0qLETiGTYnvZ3PCplHWjP84ckHDVdW90bap6OY9I2TZxsj1V38nnsrEWPLt4GuS8A1eqKabzvPBRzmd3WqtbZVRQ7paRoWAzVw9MC6B24l9vcOExrMy2b7M9HTx9UF3WxfFZuYZxY0lHSosR1GcwybYvezuzDpmtaM8zmyKcLUAvrI1yh6rXB6RNfGyPWi9+TCy8X0JfT4IUmMLwK/I8yJkp8TWWmt7b2bgq7dp7rCVX2+nFsZxqfVmkaoMgYcC3oaewcVEw/Xsb3s9CsatLWjF8pWFesAAAK1VQBwAqMAJvVvcUzz9i1J/8ARk5nRCEHMDtDaqZyxmCGlQyUNQRYtGuE18ez8KVFj/U7KB4a0z86fbQ9Uuxf8U16jdFh3TM+Cwmc0aN6jtzLbvP+IAWuQSEACABAAgAQAIAEACADfH0Nek686kdvCAGf2kkBlXBftOT61L7Xo3A95V1lPfaWVS6ZpgY5QbZt37j1ibsHuOxS1Duk0kTmh1TMlCs0LoZJUxdDBHDNLzByphqOFs9VFqM7MQbg8AB3ATJy67Jz7I18KcIQ7sM/s5SqUqeGqi7lizIQSoXVsLjde57pOHjbl9aJzMpRj9DF9HOU6tRaiVWZwmqVZt+37N+O6Rn1Qg04kcdfO3fUPNIyj9hZuKuhHXrAeRMrwm1Yi3Pj1VMquR87amGoimlJHsWNyxHrEn5zRvwlbPbZlY2f6MejQ8/6hV/+3p/jaUvjYL5Gf3bb8Fyzdx9WtRFSsi0y21VUk8ngTfnmdfCNctI06LJWR20VXSLnBsOEpWLMP3h36qmx1es7I7g0Nv1H8CWfkKMXBfI80b4UClUqcdYU79Cqp8zDkZ/UolfEw+lzFdI2VXo0ESkxV6r6usN4VbE2PDgO2U4NSsn9Q1n3OuvcRvo9yg7a9Ko7PYayljcgXsRfm3S3kKox+qCFuNypWtxkPdImHvgzU40nV+wnVPg3hK8CfTakX8hUp0v+Bno5wuyrUI4qo7ASfMS7kZ91EW4mtalIdaRMqvQwyik2q9WoKdxvAKsSRzHYIvh1KyffwhzNtdcO3yMNHWUqjF6VR2fYHUsbkbbEX5tol+fTFacVoV47JlJuMmSekHC62CduNMq47wD4ExfCn02Jfkazq1KplIzXyOuKrFGYqoTXNt52gWHNvmplXuqPYxcLHV8+h/Bp+TMmUsOmrSUKOJ4k85PGYtlk7Xts9BTVCqOoofGVoufgwPKp+kV/j1v+R56KHsR5q33sYuZ2cIbuZDLYoa1DIG4IbVDJ+NjMF3NF0W4PUwlWu2+pUYj3EVQPHWmNmT6p6Ho+CZXn5zfvixJb81qGrR1vaJPYNn6zkCagSEACABAAgAQAIAEACABACjZaw2pXYcCdYdo/WSQJ5LezleDC46xB+AMozvyb+z46qgFlc+mTqckkdhvNnFs6opFNq2R9MxoSnEdU2gKzQ4QyRdoXQwOGhZdsDke5Lyc1aoqUlux7h0k8BObLI1x7kwhKyXSjYM3MirhaOoNrHaze0f0mDfc7JbPQ42OqY9JUdJuVw2phUNzcPUtwtuU+fZHsGl+8Tz7kl0IqAM1DB7ktm1k79oxCp9kctvdUi47biUZNvpw38jWJV6tqj+DTssY5cNh3qnci7BznYFHeRMKuHqTR6SySrrMboMzE1Khu7nWYz0cY9MdI8tfPqls0/MEfROuo58pjZ/3Tc4v7H9kJpS9fCddY9wpy7jf/AF/X/wClXKvUUIaPW+lMP5TfmSXch9v+xTi3/mf/AAtueSXwGI+GfCZuN2tibWT9qQw0c/wd+d2Mv5D7orxi/wAP9kXpTP8ADD+Yx7lMs433M45X2Ij9H7fTOum3yMYz/tbEuMWri750pfBYgfyX8FMyqO1qNvI+2zNsz8tJhXapUDG9LVAXeTdTbo3TXyqXalow8O6NNjkx3/qqti8XQX6uj6ZOQDtblC2seMq/SxrqbfkZ/WOyxRXjZqRmQbJgWVj9Ir/Hrf8AI89FD2I81Z73/YwYzshIb1DIL4IaVGkDUEIejLsqLtZ2VF62NvnObJqMWN1x7m0nDDD4WlQXgqp2Ku09pEwZy6pbGhFEJIA3nYJySaBhaIRFUcBaQAtAAgAQAIAEACABAAgAQAIAQGdWFuquPs3B6ja3j5wAq5JBDDepB7p0QROkzJfpsImJpi7UeUbbzTawYdh298ZxbOiejlraM0ptNld1sTmu45ptAVnEdI0BaSFkMlFTH+TMG9aqtOmLsxsOjnJ6BOLJqEdsmFbnLSNmzcyDTwlLVXa5trubXY/pMO+52vubuPRGqP8AP5IbPHPJaF6NDlViLE/Zp3HHnbojGNiSm1KXgpysuMItLyZstySzEszElidpJM2EklpGDObm9sUBh4KzRNHGCtReqRtZtUe6oHzvMjPs3JI2+Kq6a3L5GulLGcijQH22Lt1Ja3ifCd8dXuTZ3yNmo9JSgZq7PPM0nR5UvhWHNVYd4U/OYvIL/Keh4p7p0RelFNuFbgGqj8QS35TLeOf1NHHKr6Exro6W+Kc81I+LL+ku5B/41/0U4qL9Vv8AgtOfFXVyfiD9y3eQPnM7FW7UbGU9VSI/RrUBwrLxV/MA/rL89f5NivGv/G0MtKacjDtwFYjvRv0lnHNKTI5SO4IjdHaXxZPNTbxIEuz2vT0JcYv8uy6Z4VtXA4g/y2H4hb5zNxlu1G1kvVbMZQ7B1Cega+DzElsf5AP0uh8VPOU5H22X46/ypm3GefPTM+f8sn6TX+PW/wCR56KHsR5yfvZHO06BIb1WkDMIjV2kjUEWrRjkj02Kauw5FDYt9xqOD5C/eJnZ1vZRQ7XHSL1jKuvUJ4LyR2b5mnZJZt4XXrax3Jt7SCBAkt4kAewAIAEACABAAgAQAIAEACACWIoh1ZTuItACiYmgUdlO8G0kBbJbg61JxdSDYHcQRtWSuxBj2cOR2weKegfU9ak3tIQD4Xt2TZxbVOOim2A1RowJzQ6pvJFpRHCNBeRaXY1TRXkoLRbEMOU5Kr0ILXt1m/dMvPtbn0mpgVKMOpl8dLi0z12ezQa2iv8A+icHcn0Vyd5L1Lm/PtjCy7UtJissOqT3JETnZmzhqGDq1adOzKFIOsx3so49cvoyrJWJMoyMOqNTcUZ4rTYXnuYOuxsua2H1MHQH8tWPWwufOeevl1WM9PiQ6aYoz7SDW1soW4U6aj8Vz8xNTAWqWzL5OX16IG8c2ZWi4aOspBKr0WNtflL7w2EddvKZ/IV7XUjU4u3pfQy35w5HXFUfRk6pBDKw26rA83HZs7ZnUXOqe0a99KuhpiObWb64VW5Wu7b2tbYNwAneRkO59ynExFQuzIHSjlICimHU8qowYjmVefrNu6MYFb6+plXIWpQ6UMNHmUhTrNSY2FQDV95b7O4+Evz63KKa+BPjblGTT+S65wZIXFUTTY2Nwytv1WF7HxMzKbXXLaNjIpVsdMaZsZuLhAx1td2tc2sABewA7ZbkZLuKcTDVGyH0n5TC4daAPKqsLjmVTck9tpdgVbk5fgrzrdQ0ZqTNfsYfke5vH6ZQ+KnnKb/tsvo+4jcjPPnpGfPuXD9Jr/Hrf8jz0UPYjz0/eyLqNOmdxiNqjSBqKG5VmIRAWdjqqo3knhOLJqMdjVcdm05NycuBwSUF2vtufadjdm8bdgmHZLrltjS7CSLYWnGwLrkPB+jpC/rNyj27hIJJGABAAgAQAIAEACABAAgAQAIAEAK/nNgbgVBw2N1c8AKy1wQy7GBuJKIEM8siDH4QPTA9NTu1Pn+9TPXbvtL6LXXLRElsyKm3OLEGxB3gjYQZtRl1IVnAcU2kisojlHki0ol3yJpAqYehTorSpkIoUEl7m3E7eMTswY2S6my6GbKuPSkSP/U+t/s0u9/1nH7fX/szv9xl+EejSZW/2aXe/wCsP26H5ZH7lL8IZZaz4q4mg9FqVNQ4FyC1xYg8eqWV4SrkpJlVuc7I9LRXFaOPuZy7FwpaQayKqrRp2VQouW4C3PEZYEW97Zpw5JqOtFcyllBq9d6zgKXtsBJA1RaN1V+nHpEMi31ZdQgGlhRo6SoQQQSCNoI2EHgRBpNaYLs9lrwGf9ZFAqU1qW4glWPXwMz7OPi3tM1KuTklqSO8ZpFqkWpUFU87trW6bCRHjop/U9lk+S2uxUMRXerUarVYu54ngOYcw27o/XCEFqJm23Sse2eLUIIINiNotwM6aT8lS2ntFqyfn/WRQtRFq2+1fVbt4GZ9mBCT3F6NSnkZxWpIWxmkioRanQVTzu2t4Ccx46O/qeyyfJduxS8bjKlaoalVi7nieHQBwE0IVxhHpiZ1lkrHtjZmk/wcpHeCxhpVUqAAlGDAHcbcJxOCnFxZZW3GSaLgdKFX/Zpd7/rElx8PO2aH7hN/CKHlDE69R33F3ZyOYuxYgd8eS6VoVS6nsYVHgMRiNqjwGYRL7ouzduf22sLAXFG43Dc1XtGwdsy8y7b6UNwjotOIr+kfW+yNi9XExE7JHIOB9JVBPqrtPSeAkElwtAD2ABAAgAQAIAEACABAAgAQAIAEAGuUvqanuN5QAo0AH+b26p70l+SDFs4f4/F/Hfzm3je0otGyRhikhzTkC8xwkCiXkWWdFAos6IFEkHIosgDsTs5PVnL8kfB2IAewIYCSD8AJygRyZJIGBJwZCA5MlEryJmHydibSCUJmB0hF5JKEHnLGYDd4DMRpi/UM5n4GazdcD/5bS/8Ab0/yCYVnvY0MqXqjqlYFrzV+qb4h/KJBJNwAIAEACABAAgAQ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50958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4" descr="data:image/jpeg;base64,/9j/4AAQSkZJRgABAQAAAQABAAD/2wCEAAkGBxQTEBQUEhQUFBQXFBUUFxcUFA8UFRQXFBUWFhcUFBYYHCggGBolGxQUITEhJSkrLi4uFx8zODMsNygtLisBCgoKDg0OGhAQGywlICQsLCwsLCwsLCwsLCwsLCwsLCwsLCwsLCwsLCwsLCwsLCwsLCwsLCwsLCwsLCwsLCwsLP/AABEIAJEBWgMBEQACEQEDEQH/xAAcAAABBQEBAQAAAAAAAAAAAAAAAwQFBgcCAQj/xABIEAACAQIBBwgGBwcDAgcAAAABAgADEQQFBgcSITFBIlFhcYGRobETMlJyc8EkM0JikrLRFCM0Y4LC4RZTsxdUJTVDdJPS8P/EABoBAAIDAQEAAAAAAAAAAAAAAAAEAQMFAgb/xAAtEQACAgIBAwMDBAMBAQEAAAAAAQIDBBEFEiExEzJBIjNRFBVhgSNScUKRwf/aAAwDAQACEQMRAD8A3GABAAgAQAIAEAK5ndlHUQUlPKccr3LG47ZKAqFKncySBlnNlcYaiW+2eTTXnbn6hvllNbsloG9GaKCSWY3ZiSxPEnaZuVwUEKzmS2Qsn+lqgH1Bym6huHaRaRZLtoWfdlsyljbCw2DgJRGJzKekVrEVyxjKXYTsmchZ0kLykdhZ0kUSkdqs7RQ5CgWBW2dhYHLZ2FknLZ2Fgc7DVgGw1YBsNWAbDVgTs5KwDZwywOkzgrIO0xMrBo7TOCJzotUxMicl8ZHiMVNxOWtjMJk7kvHRecByuYxztwQuKy7m2P7wAse2TXL4LGVeol9hl/nsWwkXLMfLJYfs9Q8tBdCftJzdY8pkZVLg9ocjLaLRiE4jtih0TGaeUfR1PRseS52dDbLd8hkl2kAewAIAEACABAAgAQAIAEACABADitUCqWO4C57IAZtlDFGrVZzxOzoHASQOqa2Xr2m/Drh5IMty/lP9pxBcfVryaY6Nms3aR4CbGLV0x2yqyY2prGhOTLVkJfR0C3Fz4Lu+cpn3ZWn8jHG4jWNpZCIrbMMDgnqtq0kZ2teygk2HGdznGHeQt0yn2iSQzaxf/b1vwGcfqKf9iJY1/wDqI4vJValY1ab0wTYaykXPNLK7oT9r2LW12V+9CKpLRVsVVYeTlj7A5KrVfq6bt0gG3fK53Qh7notrxrbfZEl6WZeLP/pgdbASh51K+Rr9pyfweVcz8Uo+rv7rAyVnVM5lxWSvgi8VgKlP6xGT3gQO+MQthPwxKyi2v3R0N9WWaKdhqw0Rs8KwJ2c6sDpHVLDM5sqsx5lBJ8JxKcY+WWVwlPtFbJShmji33UiPeIWLyzKY/I9DjsiX/kUfMXGewv41nH6+l/JZ+2ZC+CLx2buJpbXovbnAuO8SyGTXLwzieJdX5iRDLLvPg4jLQkwka0XRkFGoVMrkhqueidVxVosh4jZ1jaPEShrT2Oxlsp1RZedQYitRqbrUpmzobr5EdRldsFJDVcjVsl45a9Faieq47iNhHYbzDsj0PQygIIPSD5cZySaFkPHemoq32hsbrEgCRgAQAIAEACABAAgAQAIAEACAFezvxmrSFMb3O3qW3+IAVCilzJAhs+spmlh9RTapVOqOhRtY92ztjOLX1TRy3pGfUksLDcJtLstCc33HdNZArN9ycr1tWmijgonCRXOXbQxQS34E3LuXXRWPprfBb8yxPP8AtIZ42Tdz2a3aYxvaKJpW+qofF/saaXG+5mXy32jPgJsd0eUL5mdmkrItbEC4O1EO61ztbn4G0yszMfU4QN/juNTXq2f/AAvtKkFFlAAG4AADuEym233N+MYxWkdQOtBI7gJ18MrjVdQwPAgGdRlKL2jiVcZrUkZ9nbmwKI9LS+rvyh7FzYW6LmbGHl9T6ZeTzHJcYql6lf8A8KpaaZggRJ0SifzZzYbEnWa60hx4vzhf1iGVlqr6Y+TX4/jZZH1S7I0bAZMpUV1aaKvUNp6zxmJO2c3uTPU1Y9dUdQQ7lfgvQWhsAIk9yNJldzhzQoYkEgCnU4OoA/EOMapyp1v+BLIwoWLt2ZkuWsk1MNVNOqLHeDwYe0Js1Wq2O0YNtcqZ9MiNdZ2TFjrJ2I1TaVTW0OVTI3HJZ2t7RnS8FyfcYOJOxiDLHo/yjqVWw7eq/Lp9DDawHXv7Jl5lffqHa3tF3xK8eyInZMZoY3Vqmmdz7veUE+UgkusgAgAQAIAEACABAAgAQAIAeGAFBzkxXpMQ3MtlHZv8bySBphl2QAzTOzHemxj2PJpful5rgnWPfNbEr1HZVayPpiOiU2O6YghSch1Ue57oJFMpHSid6FZS7lz0Wj6afgt+ZYln/aQ3xT3c/wDhrcxT0ZRNK31WH+N/Y00uN97Mnl/tFPyDghWxNKmdzNt6gCT5TUvn0VuR5zDr9W6MTaFWw2TzL2z3C0l2I3OLLSYSiargnaFVRvZiCQOjce6WU1O2XSiq+1VR6mUWrn5i2N0p0qa8A2sx7ZrR42Gu7Zh2c3p9kO8m59VgwFemjKTYmmSCOmx3zi3jkluDCnnYuWpIv9CsGUMpuCAQecHaJkyTi9M9BCanFSXhnmJw61EZGF1YEEdBhFuMtoJxUlpmM1aJRnQ70ZkPTqm156mqanDZ4HLp9G1xH2QslnEV1ThvYjgo3/pK8m70q9neDiyybOlePk1jDUQihVFlAsAJ5qUnJ9TPdVwjCKjHwjqrVCqSxAABJJsAAOMEnJ6R1KSitso+VdIihiuGpmrbZrk6qdnEzQp42UluTMvI5SFb0iNp6QMSDyqVIjmDMD32jH7bHXYSXN9+6LPm9nhSxJCMDSqeyxBDe63HqiN+HOrv8GljcjVd2XZllihoNEFnjkIYrDsLD0igtTP3gPVPQd0vxrnVP+BTLx1dD+TEqiEEg7CCQRzEbCDN/s1s853i9MS3G85aL4S0JYg3JMBiMhnUWQNQYglY03SovrIwYdh2juvK7oKcWN1y7mvUKwq0lddzqrDqYX+cw5LT0MidGoUYMN6m/dOSTS6FYMoYbiAR2yAFIAEACABAAgAQAIAEACACGMralNm9kE90AM1JJNzvMkg9yrivQ4arU9imzDrCm3jadwj1PQGR0Rsud5JY9JO0zdhHpihSx9x3SWdCs2O6YghSTFQJ2LyYqonQtJ9y56L/AONPwm/MsS5H7SHOJ+8/+GszEPTFE0q/V4f439jTS433syOX+0VjNasExlFju1rfiBHzmjlRcqmkedwLFC+LZsF55vXwe5IvOHIy4qj6NyRZg6kcGAIB6d5l1Frpl1IXyaPXrcSjY7NLEU76qioOdd/dNqvPql57Hk8jiL4d13RD1sMybGVlPSCI4rIS+TMnTOPuTLBk7PBqFBKYompqi1wwGzhvmbdx/XPqTN7A5eNVXRNd0KnSDW4YYdtScLi3+Rt87X+CrVazVKtWo6hS76+qDe1wJp019EOk8/n3xus60XrR7hLU3qcWbVHUov5kzI5OzclE3uBp6a5WfkuEzGegM+0mZUYsmFQ2DD0lS3FdoCno3nsE1OOo39bMflMr04aKctMAWE2UtHkp2Ob2zlhAjZyrEEEGxBuCN4I3Gcyipdn4LYTcH1R8mvZq5T/aMMjn1hyW6xsv27+2ecyqvTsaPa4N3rVJ/JMWlA4Yrn5gBSx1QDc9qo/rLX8QZu4k+uo81n19FxW2EZZRFiTicjEWNaogN1sa1BI87Q1B6ZftHmM18KaZ30nKD3SAy+bTGyoakOp7RN1FsYsSXXNTEa2HA4qSvZvHnIAmoEhAAgAQAIAEACABAAgBDZ11tXDke0wX5/KSgKVTG2SQQOkjE6uFSmN9SqoPuqGY+QjOLHcyJPsUOmJssSmx3SEgUmxygnQrJiwElFExRBOxST7l00YD6YfhN+ZYjyP2kP8AEfef/DVpiHpyiaVPq8P8b+xppcb72ZHL/aKOs2mt9jyKk0zUs1svLiKYViBVUWYe1zMOfZaeeysV1y38HseOz43w6W/qRPxT/hqHtoAuwnWoq2xlDDpAMlScfBxOuM/ckyEx+adCptC+jPOu7ujdWfbDz3M3I4jHt2/DKblvN+phzc8pODD+7mmtj5cLlr5PM5vG2Y3d94/kibRvfczNmmZnU7YOn03PiZ53Oe7me74iOsSJNmKGmZFnQ+vlHEH2dVB2KDPQ4K1UjyPNWN2aI1hHDE2cEQOkJsJDOkX/AEY1ORWXmZT+IH/6zG5JfUj0/By3CSLxMw3jLtK9L6RRbnpkdzE/Oa/He2Rh8svqTKGRH2ZtYm4nIyhrVEGMQY1qCCG4Mn9HmJ1cY9PhUpEj3kYfImZ+bDtsdrfYvmJXbMz4LCdzMrWd05wG7jb5iAFtkEhAAgAQAIAEACABAAgBWM9KmymvSW7tnzkoCt4cbRJIKVpKrXxNFPZpl+1mt8poYMe+zib7FZpzSEZMd0hAUsHSSRaQsggitrYooliE5rUi5aMv4xvhN+ZYjyP20PcR97+jVZiHqCi6U/q8P8b+xppcb72ZHL/aKOBNtnjhak5UgqSCNxBsR1TmcYzWpImFsq5dUXplkybnnXp7KiisvP6r/oZn3cdGXeD0buLzjiumxbLFg8+MM1g5akfvqQPxDZELMG2H8m1VyVFnyTmFx1OoL03Vx91gYq4Sj5Q5GyE/axxOSwTr4dXUq4BUixBkxl0vaOLK42R6ZLsZPlTCGjXqUj9k7Dzgi6nu8p6bGsVkFI8Dn4v6e1x+DRM0Gvg6XUR3EzCze1zPX8TLeLHRMxU0jJM5Kerj8SDxZW7Co/zPRYT3SjxvNLVpHGNmMhMwOkJsJDO0y+6MaZCVm4FkHcG/WY3JP6keo4OOoNl4mYbxmGld/wB/QXiKbHva3ymvx3tZict3aKKwj7M+C0hGoJBYhtUE5ZfBjWoJI5AXzer6mNw7c9QIep9kWy1uA5UarixMUvHebNS2JXpBXwv8oAXuQSEACABAAgAQAIAEACAFPzwb98g5k8yf0koCHwg5UGQZzn1U1sov92nTX5/Oa+EtLZVayJpRt+RGQ7pyRSxjlJJQxdIHAsoklM4Jlv0Z/wAYfhN+ZYnyH2kMcQtXv/hqkxT05RdKf1eH+N/Y00+N97MjmPskVmfkWniTU9IWGrq2AIF73/SN5uROnTj8mJxmHVk9Sn8FtpZn4UfZY9bEzOefc/k3I8Pir4Krnjk1aFdBTXVpvT2c2up2juI7jNHAvdsWp9zF5fBjQ1KC0iDtH9aMPbXhnlNAput0POhKnwnE4RmtSRdVlW1vcWaFmTlN6tNlqMWKEAMd5BG4852Hb0zEz6I1TXSet4jNnkQfX8FniBsmb5/rbGpb7VDb/S+zzm1xj3Bo8xz8F2kTuYWJ1qDJxVvAgfO8W5KGrNjPA27p6PwWqZzN0z/SBk0rWWuByXUU26GBJUnrFx3TX427zBnnecx24qaRVCJq7PLITYSTtdzgyN67s6S32NWzPyaaGFVWFma7t1sdg7BYdk85l29djZ7jjqPSpX8k5eLD5j+kHGekx72NxTRafaCSfObeHHpp2YOfLqtKy8bYmhB5B2hvUkFsBpVgOQY3V9V6bezUQ9zCVXLcGOVM2fGDYDMF+Rk8yS1q9I/fXxNoAaEJBJ7AAgAQAIAEACABAAgBS87D9I/oXzaSiCOwQ5XZBgZhncf/ABHEdBUdyrNjE9pTcR9KNMSmPKclCdg5SSUMXSBwxZJJz8ouGjX+MPwm/MsSz/toc41L1v6NSmMegKNpT+rw/wAb+xppcb72ZPL/AGSGzKx/osUAfVcap6DvB+XbHc6rrr3+DB4nIVV2n8moTz/g9miOy3klcTS1G2EHWVhvVrEX8TLqLXVLaF8rGjkVuMij4rNXEKdihxwKkeRm1Xn0tdzyN3C3wf0rZ5hs1sQx2pqjnYjZ2TqefSl2Oa+HypvTWi8ZBySuHp6oN2Jux5za3dMXIyHdLZ6zBw1jV9K/sk7ygdMrzvxgq5RbV2ilTFP+q9z5+E3uPrcK+o8pztqk+kUzZyn6CuCfUbkt0cx7/OW5tHq16XkzeLy/09ycvDNOVri885rR7xNNbXyJ4rCrUQo41lIsQZ1Cbi+qJxZXG2LhNdij5VzLqAk0CGXmY2I7eM16eSjrUzzOVwc03Kp9vwRa5qYom3o7dJYWjDz6UuwlHiMmT9uix5vZnCkwqViHYbQo9VTz9JmdkZ7sXTE28HiFVLqs7luAmev5NvRGZx5WXDYd6rbwCFHtMRsAltNTsmkiq+1Vw2Ym7lizttZ2ZyeliSfOegSUY9J5qUnOexJoAhB5B2hvUgXQGdWA1WM8Tu7vOcW+xjtZtVb6tD0L5TAfljQngT+9p++v5hIA0YSCT2ABAAgAQAIAEACABACl51j6R/Qvm0lEEfgfW7DBgZdncLZRxHvKe9Vmxie0puGFKNsSmPKcEJ2DlJJQxdIHAskk4fkuGjX+MPwm/MsSz/tod437v9GozFPQFG0pfV4f439jTT433MyeWW6tFKSbXZ9mePcXD6jRc2M5lqKKdVgtQbLnYH6euYWZhuuXVHwes4vkldHon7i0AxA2kEAC0gAgHYq2d+diYdTTpEPXYWAG0JzluzhHcbFlY+/gRy8uNMOzM9wlEqDrG7MbsTvJnoYrpWjxGVd6s9i0PHcVLTm1nP6MCnWuU+y28r0HnEy8vBcn1xPR8Xy3p6qt8fDLvQrq6gowYHcQQRMdxlF6aPVRkpLaYrOdHWz2SAQAjctZbo4ZC1VwOZd7N0ASyqmVj0iqy6MFtsybOHLlTGVdd+TTX1E5uk85m5RRGqPbyYOTlO2WiLaXCqEWkHSEHkHaGzwLoDWrIGqxlit3d5zmz2MdrNrrraknUv5ZgS8saE8EP3tP30/MJAGiiQSewAIAEACABAAgAQAIAVDO5f3ynnpjwJkoCKwR5Y6jBkGbZ+U9XKVT7yU28LfKa+E9xKrURFKOfIjId04CliHKSShjhIFYskk5ZI5IypUw769IgNYrtFxY24dgldtUbFqR1VdKp7iTAz2xvt0v/j/zKP0NX8jP7laMMrZZxGK1BWZCEbWAVdXba23b0mXU48KnuJTdmTtWpDYS8RZ2DJ320yl1Le09MlMDnDiaWxKtx7NQa47DvEVsxKpveh6nPvqXSntEpTz7xIG2jSbpDOvhKHx0PiQ4uZkvdE8qZ+Yk+rQpDpLsYR4yPywlzi/1IvHZwY2sLNVFNeakLHvjNeDVH4EbebnLskR1DDKpJ2ljvY7Se2NpJLSMe7IstfcVvOihbCQ2T0t/B4TBs7VUmKYXHVKRvSqMh6DyT1qdkosprs9yNLFvyKH2fYl6Oe+KX1hSqdYZT4RKXHwfg14ctP8A9CzaQMRwoUvxtOP2+HzIufLLXZEbjc8sbUFg1OkPuAk9hMsjg1L+SmfJzl4K/VBZteozVG52JPdG4xUFpCc7ZTe2zlpOzlCLQOkIvIO0IPA7Q3qSC2A0qyBuCG2prOi+1URe9hOLnqDHakbZlDYFH/7YBMF+Rk4yWt69MffXwMgDQBIJPYAEACABAAgAQAIAEAKznhT+rb3h85KAr1A2devzgQUnShQ1cXRfg1Er2q5Pzmjgy+Dixdir0zNIRkh3SMBSxDlDJFpC6GBwLIZJyxZTA4fnQqpgcCimSQ+woJJydCR5I2dAwI0ewIez0SSGl8nsOpkdC/AXg2yFCDWwBk7Dpj+AvI2ydJHkDr4OTIJ322ckw1snbOTDv4BHBgzrQmxkEoSYwR3piTmQdoReDOkIVDA7Q2qGcsughpVMB2A4zew/pMdhl/nKx6kOt8pRlPUByk1vKR5SjoJ75iDA4zep3xCdFz3AwILxIJCABAAgAQAIAEACABACGzpo3oX9lgew7PnJQFObn7YEEJpTwuthaNYfYrLf3XUjzCxvElqeiJLsZ6hmwxGaHVIyBWaHSGdCskLoYFYupgcNFhzUyCcXUIuVprbXYb/dHTF8nI9NaQxi43rS7mlYXNjC0xYUUPSwuT1kzJllWyfk2Y4lUVrR7ic28M4saKDpUWI6iJCybU/ISw6ZdtFBzoyCcK4sSab31Sd4Psma2Lkqzs/JhZ2G6fqXgsOZ+Q6FbCq9SmGYs4uehyB4CK5V9kJ6TH8HFqsq3JE5/pfC/wC0vjFf1Vv5HP0FH+of6Xwv+0PGH6q38kft9H+pF5z5Ew9HCVqiUgGVCQZdj5NsrFHZTk4VMa20im5Fye2IqKibLjWJ4KOfxmpfaqo7Zh0Y8rp9MTQ8Dmvh6Y2oHPFn2n/ExrMq2T7M9DVgUwXgWxWbuHcWNJR0qLETiGTYnvZ3PCplHWjP84ckHDVdW90bap6OY9I2TZxsj1V38nnsrEWPLt4GuS8A1eqKabzvPBRzmd3WqtbZVRQ7paRoWAzVw9MC6B24l9vcOExrMy2b7M9HTx9UF3WxfFZuYZxY0lHSosR1GcwybYvezuzDpmtaM8zmyKcLUAvrI1yh6rXB6RNfGyPWi9+TCy8X0JfT4IUmMLwK/I8yJkp8TWWmt7b2bgq7dp7rCVX2+nFsZxqfVmkaoMgYcC3oaewcVEw/Xsb3s9CsatLWjF8pWFesAAAK1VQBwAqMAJvVvcUzz9i1J/8ARk5nRCEHMDtDaqZyxmCGlQyUNQRYtGuE18ez8KVFj/U7KB4a0z86fbQ9Uuxf8U16jdFh3TM+Cwmc0aN6jtzLbvP+IAWuQSEACABAAgAQAIAEACADfH0Nek686kdvCAGf2kkBlXBftOT61L7Xo3A95V1lPfaWVS6ZpgY5QbZt37j1ibsHuOxS1Duk0kTmh1TMlCs0LoZJUxdDBHDNLzByphqOFs9VFqM7MQbg8AB3ATJy67Jz7I18KcIQ7sM/s5SqUqeGqi7lizIQSoXVsLjde57pOHjbl9aJzMpRj9DF9HOU6tRaiVWZwmqVZt+37N+O6Rn1Qg04kcdfO3fUPNIyj9hZuKuhHXrAeRMrwm1Yi3Pj1VMquR87amGoimlJHsWNyxHrEn5zRvwlbPbZlY2f6MejQ8/6hV/+3p/jaUvjYL5Gf3bb8Fyzdx9WtRFSsi0y21VUk8ngTfnmdfCNctI06LJWR20VXSLnBsOEpWLMP3h36qmx1es7I7g0Nv1H8CWfkKMXBfI80b4UClUqcdYU79Cqp8zDkZ/UolfEw+lzFdI2VXo0ESkxV6r6usN4VbE2PDgO2U4NSsn9Q1n3OuvcRvo9yg7a9Ko7PYayljcgXsRfm3S3kKox+qCFuNypWtxkPdImHvgzU40nV+wnVPg3hK8CfTakX8hUp0v+Bno5wuyrUI4qo7ASfMS7kZ91EW4mtalIdaRMqvQwyik2q9WoKdxvAKsSRzHYIvh1KyffwhzNtdcO3yMNHWUqjF6VR2fYHUsbkbbEX5tol+fTFacVoV47JlJuMmSekHC62CduNMq47wD4ExfCn02Jfkazq1KplIzXyOuKrFGYqoTXNt52gWHNvmplXuqPYxcLHV8+h/Bp+TMmUsOmrSUKOJ4k85PGYtlk7Xts9BTVCqOoofGVoufgwPKp+kV/j1v+R56KHsR5q33sYuZ2cIbuZDLYoa1DIG4IbVDJ+NjMF3NF0W4PUwlWu2+pUYj3EVQPHWmNmT6p6Ho+CZXn5zfvixJb81qGrR1vaJPYNn6zkCagSEACABAAgAQAIAEACABACjZaw2pXYcCdYdo/WSQJ5LezleDC46xB+AMozvyb+z46qgFlc+mTqckkdhvNnFs6opFNq2R9MxoSnEdU2gKzQ4QyRdoXQwOGhZdsDke5Lyc1aoqUlux7h0k8BObLI1x7kwhKyXSjYM3MirhaOoNrHaze0f0mDfc7JbPQ42OqY9JUdJuVw2phUNzcPUtwtuU+fZHsGl+8Tz7kl0IqAM1DB7ktm1k79oxCp9kctvdUi47biUZNvpw38jWJV6tqj+DTssY5cNh3qnci7BznYFHeRMKuHqTR6SySrrMboMzE1Khu7nWYz0cY9MdI8tfPqls0/MEfROuo58pjZ/3Tc4v7H9kJpS9fCddY9wpy7jf/AF/X/wClXKvUUIaPW+lMP5TfmSXch9v+xTi3/mf/AAtueSXwGI+GfCZuN2tibWT9qQw0c/wd+d2Mv5D7orxi/wAP9kXpTP8ADD+Yx7lMs433M45X2Ij9H7fTOum3yMYz/tbEuMWri750pfBYgfyX8FMyqO1qNvI+2zNsz8tJhXapUDG9LVAXeTdTbo3TXyqXalow8O6NNjkx3/qqti8XQX6uj6ZOQDtblC2seMq/SxrqbfkZ/WOyxRXjZqRmQbJgWVj9Ir/Hrf8AI89FD2I81Z73/YwYzshIb1DIL4IaVGkDUEIejLsqLtZ2VF62NvnObJqMWN1x7m0nDDD4WlQXgqp2Ku09pEwZy6pbGhFEJIA3nYJySaBhaIRFUcBaQAtAAgAQAIAEACABAAgAQAIAQGdWFuquPs3B6ja3j5wAq5JBDDepB7p0QROkzJfpsImJpi7UeUbbzTawYdh298ZxbOiejlraM0ptNld1sTmu45ptAVnEdI0BaSFkMlFTH+TMG9aqtOmLsxsOjnJ6BOLJqEdsmFbnLSNmzcyDTwlLVXa5trubXY/pMO+52vubuPRGqP8AP5IbPHPJaF6NDlViLE/Zp3HHnbojGNiSm1KXgpysuMItLyZstySzEszElidpJM2EklpGDObm9sUBh4KzRNHGCtReqRtZtUe6oHzvMjPs3JI2+Kq6a3L5GulLGcijQH22Lt1Ja3ifCd8dXuTZ3yNmo9JSgZq7PPM0nR5UvhWHNVYd4U/OYvIL/Keh4p7p0RelFNuFbgGqj8QS35TLeOf1NHHKr6Exro6W+Kc81I+LL+ku5B/41/0U4qL9Vv8AgtOfFXVyfiD9y3eQPnM7FW7UbGU9VSI/RrUBwrLxV/MA/rL89f5NivGv/G0MtKacjDtwFYjvRv0lnHNKTI5SO4IjdHaXxZPNTbxIEuz2vT0JcYv8uy6Z4VtXA4g/y2H4hb5zNxlu1G1kvVbMZQ7B1Cega+DzElsf5AP0uh8VPOU5H22X46/ypm3GefPTM+f8sn6TX+PW/wCR56KHsR5yfvZHO06BIb1WkDMIjV2kjUEWrRjkj02Kauw5FDYt9xqOD5C/eJnZ1vZRQ7XHSL1jKuvUJ4LyR2b5mnZJZt4XXrax3Jt7SCBAkt4kAewAIAEACABAAgAQAIAEACACWIoh1ZTuItACiYmgUdlO8G0kBbJbg61JxdSDYHcQRtWSuxBj2cOR2weKegfU9ak3tIQD4Xt2TZxbVOOim2A1RowJzQ6pvJFpRHCNBeRaXY1TRXkoLRbEMOU5Kr0ILXt1m/dMvPtbn0mpgVKMOpl8dLi0z12ezQa2iv8A+icHcn0Vyd5L1Lm/PtjCy7UtJissOqT3JETnZmzhqGDq1adOzKFIOsx3so49cvoyrJWJMoyMOqNTcUZ4rTYXnuYOuxsua2H1MHQH8tWPWwufOeevl1WM9PiQ6aYoz7SDW1soW4U6aj8Vz8xNTAWqWzL5OX16IG8c2ZWi4aOspBKr0WNtflL7w2EddvKZ/IV7XUjU4u3pfQy35w5HXFUfRk6pBDKw26rA83HZs7ZnUXOqe0a99KuhpiObWb64VW5Wu7b2tbYNwAneRkO59ynExFQuzIHSjlICimHU8qowYjmVefrNu6MYFb6+plXIWpQ6UMNHmUhTrNSY2FQDV95b7O4+Evz63KKa+BPjblGTT+S65wZIXFUTTY2Nwytv1WF7HxMzKbXXLaNjIpVsdMaZsZuLhAx1td2tc2sABewA7ZbkZLuKcTDVGyH0n5TC4daAPKqsLjmVTck9tpdgVbk5fgrzrdQ0ZqTNfsYfke5vH6ZQ+KnnKb/tsvo+4jcjPPnpGfPuXD9Jr/Hrf8jz0UPYjz0/eyLqNOmdxiNqjSBqKG5VmIRAWdjqqo3knhOLJqMdjVcdm05NycuBwSUF2vtufadjdm8bdgmHZLrltjS7CSLYWnGwLrkPB+jpC/rNyj27hIJJGABAAgAQAIAEACABAAgAQAIAEAK/nNgbgVBw2N1c8AKy1wQy7GBuJKIEM8siDH4QPTA9NTu1Pn+9TPXbvtL6LXXLRElsyKm3OLEGxB3gjYQZtRl1IVnAcU2kisojlHki0ol3yJpAqYehTorSpkIoUEl7m3E7eMTswY2S6my6GbKuPSkSP/U+t/s0u9/1nH7fX/szv9xl+EejSZW/2aXe/wCsP26H5ZH7lL8IZZaz4q4mg9FqVNQ4FyC1xYg8eqWV4SrkpJlVuc7I9LRXFaOPuZy7FwpaQayKqrRp2VQouW4C3PEZYEW97Zpw5JqOtFcyllBq9d6zgKXtsBJA1RaN1V+nHpEMi31ZdQgGlhRo6SoQQQSCNoI2EHgRBpNaYLs9lrwGf9ZFAqU1qW4glWPXwMz7OPi3tM1KuTklqSO8ZpFqkWpUFU87trW6bCRHjop/U9lk+S2uxUMRXerUarVYu54ngOYcw27o/XCEFqJm23Sse2eLUIIINiNotwM6aT8lS2ntFqyfn/WRQtRFq2+1fVbt4GZ9mBCT3F6NSnkZxWpIWxmkioRanQVTzu2t4Ccx46O/qeyyfJduxS8bjKlaoalVi7nieHQBwE0IVxhHpiZ1lkrHtjZmk/wcpHeCxhpVUqAAlGDAHcbcJxOCnFxZZW3GSaLgdKFX/Zpd7/rElx8PO2aH7hN/CKHlDE69R33F3ZyOYuxYgd8eS6VoVS6nsYVHgMRiNqjwGYRL7ouzduf22sLAXFG43Dc1XtGwdsy8y7b6UNwjotOIr+kfW+yNi9XExE7JHIOB9JVBPqrtPSeAkElwtAD2ABAAgAQAIAEACABAAgAQAIAEAGuUvqanuN5QAo0AH+b26p70l+SDFs4f4/F/Hfzm3je0otGyRhikhzTkC8xwkCiXkWWdFAos6IFEkHIosgDsTs5PVnL8kfB2IAewIYCSD8AJygRyZJIGBJwZCA5MlEryJmHydibSCUJmB0hF5JKEHnLGYDd4DMRpi/UM5n4GazdcD/5bS/8Ab0/yCYVnvY0MqXqjqlYFrzV+qb4h/KJBJNwAIAEACABAAgAQ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80975" y="-876300"/>
            <a:ext cx="50958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6" descr="data:image/jpeg;base64,/9j/4AAQSkZJRgABAQAAAQABAAD/2wCEAAkGBxQTEBQUEhQUFBQXFBUUFxcUFA8UFRQXFBUWFhcUFBYYHCggGBolGxQUITEhJSkrLi4uFx8zODMsNygtLisBCgoKDg0OGhAQGywlICQsLCwsLCwsLCwsLCwsLCwsLCwsLCwsLCwsLCwsLCwsLCwsLCwsLCwsLCwsLCwsLCwsLP/AABEIAJEBWgMBEQACEQEDEQH/xAAcAAABBQEBAQAAAAAAAAAAAAAAAwQFBgcCAQj/xABIEAACAQIBBwgGBwcDAgcAAAABAgADEQQFBgcSITFBIlFhcYGRobETMlJyc8EkM0JikrLRFCM0Y4LC4RZTsxdUJTVDdJPS8P/EABoBAAIDAQEAAAAAAAAAAAAAAAAEAQMFAgb/xAAtEQACAgIBAwMDBAMBAQEAAAAAAQIDBBEFEiExEzJBIjNRFBVhgSNScUKRwf/aAAwDAQACEQMRAD8A3GABAAgAQAIAEAK5ndlHUQUlPKccr3LG47ZKAqFKncySBlnNlcYaiW+2eTTXnbn6hvllNbsloG9GaKCSWY3ZiSxPEnaZuVwUEKzmS2Qsn+lqgH1Bym6huHaRaRZLtoWfdlsyljbCw2DgJRGJzKekVrEVyxjKXYTsmchZ0kLykdhZ0kUSkdqs7RQ5CgWBW2dhYHLZ2FknLZ2Fgc7DVgGw1YBsNWAbDVgTs5KwDZwywOkzgrIO0xMrBo7TOCJzotUxMicl8ZHiMVNxOWtjMJk7kvHRecByuYxztwQuKy7m2P7wAse2TXL4LGVeol9hl/nsWwkXLMfLJYfs9Q8tBdCftJzdY8pkZVLg9ocjLaLRiE4jtih0TGaeUfR1PRseS52dDbLd8hkl2kAewAIAEACABAAgAQAIAEACABADitUCqWO4C57IAZtlDFGrVZzxOzoHASQOqa2Xr2m/Drh5IMty/lP9pxBcfVryaY6Nms3aR4CbGLV0x2yqyY2prGhOTLVkJfR0C3Fz4Lu+cpn3ZWn8jHG4jWNpZCIrbMMDgnqtq0kZ2teygk2HGdznGHeQt0yn2iSQzaxf/b1vwGcfqKf9iJY1/wDqI4vJValY1ab0wTYaykXPNLK7oT9r2LW12V+9CKpLRVsVVYeTlj7A5KrVfq6bt0gG3fK53Qh7notrxrbfZEl6WZeLP/pgdbASh51K+Rr9pyfweVcz8Uo+rv7rAyVnVM5lxWSvgi8VgKlP6xGT3gQO+MQthPwxKyi2v3R0N9WWaKdhqw0Rs8KwJ2c6sDpHVLDM5sqsx5lBJ8JxKcY+WWVwlPtFbJShmji33UiPeIWLyzKY/I9DjsiX/kUfMXGewv41nH6+l/JZ+2ZC+CLx2buJpbXovbnAuO8SyGTXLwzieJdX5iRDLLvPg4jLQkwka0XRkFGoVMrkhqueidVxVosh4jZ1jaPEShrT2Oxlsp1RZedQYitRqbrUpmzobr5EdRldsFJDVcjVsl45a9Faieq47iNhHYbzDsj0PQygIIPSD5cZySaFkPHemoq32hsbrEgCRgAQAIAEACABAAgAQAIAEACAFezvxmrSFMb3O3qW3+IAVCilzJAhs+spmlh9RTapVOqOhRtY92ztjOLX1TRy3pGfUksLDcJtLstCc33HdNZArN9ycr1tWmijgonCRXOXbQxQS34E3LuXXRWPprfBb8yxPP8AtIZ42Tdz2a3aYxvaKJpW+qofF/saaXG+5mXy32jPgJsd0eUL5mdmkrItbEC4O1EO61ztbn4G0yszMfU4QN/juNTXq2f/AAvtKkFFlAAG4AADuEym233N+MYxWkdQOtBI7gJ18MrjVdQwPAgGdRlKL2jiVcZrUkZ9nbmwKI9LS+rvyh7FzYW6LmbGHl9T6ZeTzHJcYql6lf8A8KpaaZggRJ0SifzZzYbEnWa60hx4vzhf1iGVlqr6Y+TX4/jZZH1S7I0bAZMpUV1aaKvUNp6zxmJO2c3uTPU1Y9dUdQQ7lfgvQWhsAIk9yNJldzhzQoYkEgCnU4OoA/EOMapyp1v+BLIwoWLt2ZkuWsk1MNVNOqLHeDwYe0Js1Wq2O0YNtcqZ9MiNdZ2TFjrJ2I1TaVTW0OVTI3HJZ2t7RnS8FyfcYOJOxiDLHo/yjqVWw7eq/Lp9DDawHXv7Jl5lffqHa3tF3xK8eyInZMZoY3Vqmmdz7veUE+UgkusgAgAQAIAEACABAAgAQAIAeGAFBzkxXpMQ3MtlHZv8bySBphl2QAzTOzHemxj2PJpful5rgnWPfNbEr1HZVayPpiOiU2O6YghSch1Ue57oJFMpHSid6FZS7lz0Wj6afgt+ZYln/aQ3xT3c/wDhrcxT0ZRNK31WH+N/Y00uN97Mnl/tFPyDghWxNKmdzNt6gCT5TUvn0VuR5zDr9W6MTaFWw2TzL2z3C0l2I3OLLSYSiargnaFVRvZiCQOjce6WU1O2XSiq+1VR6mUWrn5i2N0p0qa8A2sx7ZrR42Gu7Zh2c3p9kO8m59VgwFemjKTYmmSCOmx3zi3jkluDCnnYuWpIv9CsGUMpuCAQecHaJkyTi9M9BCanFSXhnmJw61EZGF1YEEdBhFuMtoJxUlpmM1aJRnQ70ZkPTqm156mqanDZ4HLp9G1xH2QslnEV1ThvYjgo3/pK8m70q9neDiyybOlePk1jDUQihVFlAsAJ5qUnJ9TPdVwjCKjHwjqrVCqSxAABJJsAAOMEnJ6R1KSitso+VdIihiuGpmrbZrk6qdnEzQp42UluTMvI5SFb0iNp6QMSDyqVIjmDMD32jH7bHXYSXN9+6LPm9nhSxJCMDSqeyxBDe63HqiN+HOrv8GljcjVd2XZllihoNEFnjkIYrDsLD0igtTP3gPVPQd0vxrnVP+BTLx1dD+TEqiEEg7CCQRzEbCDN/s1s853i9MS3G85aL4S0JYg3JMBiMhnUWQNQYglY03SovrIwYdh2juvK7oKcWN1y7mvUKwq0lddzqrDqYX+cw5LT0MidGoUYMN6m/dOSTS6FYMoYbiAR2yAFIAEACABAAgAQAIAEACACGMralNm9kE90AM1JJNzvMkg9yrivQ4arU9imzDrCm3jadwj1PQGR0Rsud5JY9JO0zdhHpihSx9x3SWdCs2O6YghSTFQJ2LyYqonQtJ9y56L/AONPwm/MsS5H7SHOJ+8/+GszEPTFE0q/V4f439jTS433syOX+0VjNasExlFju1rfiBHzmjlRcqmkedwLFC+LZsF55vXwe5IvOHIy4qj6NyRZg6kcGAIB6d5l1Frpl1IXyaPXrcSjY7NLEU76qioOdd/dNqvPql57Hk8jiL4d13RD1sMybGVlPSCI4rIS+TMnTOPuTLBk7PBqFBKYompqi1wwGzhvmbdx/XPqTN7A5eNVXRNd0KnSDW4YYdtScLi3+Rt87X+CrVazVKtWo6hS76+qDe1wJp019EOk8/n3xus60XrR7hLU3qcWbVHUov5kzI5OzclE3uBp6a5WfkuEzGegM+0mZUYsmFQ2DD0lS3FdoCno3nsE1OOo39bMflMr04aKctMAWE2UtHkp2Ob2zlhAjZyrEEEGxBuCN4I3Gcyipdn4LYTcH1R8mvZq5T/aMMjn1hyW6xsv27+2ecyqvTsaPa4N3rVJ/JMWlA4Yrn5gBSx1QDc9qo/rLX8QZu4k+uo81n19FxW2EZZRFiTicjEWNaogN1sa1BI87Q1B6ZftHmM18KaZ30nKD3SAy+bTGyoakOp7RN1FsYsSXXNTEa2HA4qSvZvHnIAmoEhAAgAQAIAEACABAAgBDZ11tXDke0wX5/KSgKVTG2SQQOkjE6uFSmN9SqoPuqGY+QjOLHcyJPsUOmJssSmx3SEgUmxygnQrJiwElFExRBOxST7l00YD6YfhN+ZYjyP2kP8AEfef/DVpiHpyiaVPq8P8b+xppcb72ZHL/aKOs2mt9jyKk0zUs1svLiKYViBVUWYe1zMOfZaeeysV1y38HseOz43w6W/qRPxT/hqHtoAuwnWoq2xlDDpAMlScfBxOuM/ckyEx+adCptC+jPOu7ujdWfbDz3M3I4jHt2/DKblvN+phzc8pODD+7mmtj5cLlr5PM5vG2Y3d94/kibRvfczNmmZnU7YOn03PiZ53Oe7me74iOsSJNmKGmZFnQ+vlHEH2dVB2KDPQ4K1UjyPNWN2aI1hHDE2cEQOkJsJDOkX/AEY1ORWXmZT+IH/6zG5JfUj0/By3CSLxMw3jLtK9L6RRbnpkdzE/Oa/He2Rh8svqTKGRH2ZtYm4nIyhrVEGMQY1qCCG4Mn9HmJ1cY9PhUpEj3kYfImZ+bDtsdrfYvmJXbMz4LCdzMrWd05wG7jb5iAFtkEhAAgAQAIAEACABAAgBWM9KmymvSW7tnzkoCt4cbRJIKVpKrXxNFPZpl+1mt8poYMe+zib7FZpzSEZMd0hAUsHSSRaQsggitrYooliE5rUi5aMv4xvhN+ZYjyP20PcR97+jVZiHqCi6U/q8P8b+xppcb72ZHL/aKOBNtnjhak5UgqSCNxBsR1TmcYzWpImFsq5dUXplkybnnXp7KiisvP6r/oZn3cdGXeD0buLzjiumxbLFg8+MM1g5akfvqQPxDZELMG2H8m1VyVFnyTmFx1OoL03Vx91gYq4Sj5Q5GyE/axxOSwTr4dXUq4BUixBkxl0vaOLK42R6ZLsZPlTCGjXqUj9k7Dzgi6nu8p6bGsVkFI8Dn4v6e1x+DRM0Gvg6XUR3EzCze1zPX8TLeLHRMxU0jJM5Kerj8SDxZW7Co/zPRYT3SjxvNLVpHGNmMhMwOkJsJDO0y+6MaZCVm4FkHcG/WY3JP6keo4OOoNl4mYbxmGld/wB/QXiKbHva3ymvx3tZict3aKKwj7M+C0hGoJBYhtUE5ZfBjWoJI5AXzer6mNw7c9QIep9kWy1uA5UarixMUvHebNS2JXpBXwv8oAXuQSEACABAAgAQAIAEACAFPzwb98g5k8yf0koCHwg5UGQZzn1U1sov92nTX5/Oa+EtLZVayJpRt+RGQ7pyRSxjlJJQxdIHAsoklM4Jlv0Z/wAYfhN+ZYnyH2kMcQtXv/hqkxT05RdKf1eH+N/Y00+N97MjmPskVmfkWniTU9IWGrq2AIF73/SN5uROnTj8mJxmHVk9Sn8FtpZn4UfZY9bEzOefc/k3I8Pir4Krnjk1aFdBTXVpvT2c2up2juI7jNHAvdsWp9zF5fBjQ1KC0iDtH9aMPbXhnlNAput0POhKnwnE4RmtSRdVlW1vcWaFmTlN6tNlqMWKEAMd5BG4852Hb0zEz6I1TXSet4jNnkQfX8FniBsmb5/rbGpb7VDb/S+zzm1xj3Bo8xz8F2kTuYWJ1qDJxVvAgfO8W5KGrNjPA27p6PwWqZzN0z/SBk0rWWuByXUU26GBJUnrFx3TX427zBnnecx24qaRVCJq7PLITYSTtdzgyN67s6S32NWzPyaaGFVWFma7t1sdg7BYdk85l29djZ7jjqPSpX8k5eLD5j+kHGekx72NxTRafaCSfObeHHpp2YOfLqtKy8bYmhB5B2hvUkFsBpVgOQY3V9V6bezUQ9zCVXLcGOVM2fGDYDMF+Rk8yS1q9I/fXxNoAaEJBJ7AAgAQAIAEACABAAgBS87D9I/oXzaSiCOwQ5XZBgZhncf/ABHEdBUdyrNjE9pTcR9KNMSmPKclCdg5SSUMXSBwxZJJz8ouGjX+MPwm/MsSz/toc41L1v6NSmMegKNpT+rw/wAb+xppcb72ZPL/AGSGzKx/osUAfVcap6DvB+XbHc6rrr3+DB4nIVV2n8moTz/g9miOy3klcTS1G2EHWVhvVrEX8TLqLXVLaF8rGjkVuMij4rNXEKdihxwKkeRm1Xn0tdzyN3C3wf0rZ5hs1sQx2pqjnYjZ2TqefSl2Oa+HypvTWi8ZBySuHp6oN2Jux5za3dMXIyHdLZ6zBw1jV9K/sk7ygdMrzvxgq5RbV2ilTFP+q9z5+E3uPrcK+o8pztqk+kUzZyn6CuCfUbkt0cx7/OW5tHq16XkzeLy/09ycvDNOVri885rR7xNNbXyJ4rCrUQo41lIsQZ1Cbi+qJxZXG2LhNdij5VzLqAk0CGXmY2I7eM16eSjrUzzOVwc03Kp9vwRa5qYom3o7dJYWjDz6UuwlHiMmT9uix5vZnCkwqViHYbQo9VTz9JmdkZ7sXTE28HiFVLqs7luAmev5NvRGZx5WXDYd6rbwCFHtMRsAltNTsmkiq+1Vw2Ym7lizttZ2ZyeliSfOegSUY9J5qUnOexJoAhB5B2hvUgXQGdWA1WM8Tu7vOcW+xjtZtVb6tD0L5TAfljQngT+9p++v5hIA0YSCT2ABAAgAQAIAEACABACl51j6R/Qvm0lEEfgfW7DBgZdncLZRxHvKe9Vmxie0puGFKNsSmPKcEJ2DlJJQxdIHAskk4fkuGjX+MPwm/MsSz/tod437v9GozFPQFG0pfV4f439jTT433MyeWW6tFKSbXZ9mePcXD6jRc2M5lqKKdVgtQbLnYH6euYWZhuuXVHwes4vkldHon7i0AxA2kEAC0gAgHYq2d+diYdTTpEPXYWAG0JzluzhHcbFlY+/gRy8uNMOzM9wlEqDrG7MbsTvJnoYrpWjxGVd6s9i0PHcVLTm1nP6MCnWuU+y28r0HnEy8vBcn1xPR8Xy3p6qt8fDLvQrq6gowYHcQQRMdxlF6aPVRkpLaYrOdHWz2SAQAjctZbo4ZC1VwOZd7N0ASyqmVj0iqy6MFtsybOHLlTGVdd+TTX1E5uk85m5RRGqPbyYOTlO2WiLaXCqEWkHSEHkHaGzwLoDWrIGqxlit3d5zmz2MdrNrrraknUv5ZgS8saE8EP3tP30/MJAGiiQSewAIAEACABAAgAQAIAVDO5f3ynnpjwJkoCKwR5Y6jBkGbZ+U9XKVT7yU28LfKa+E9xKrURFKOfIjId04CliHKSShjhIFYskk5ZI5IypUw769IgNYrtFxY24dgldtUbFqR1VdKp7iTAz2xvt0v/j/zKP0NX8jP7laMMrZZxGK1BWZCEbWAVdXba23b0mXU48KnuJTdmTtWpDYS8RZ2DJ320yl1Le09MlMDnDiaWxKtx7NQa47DvEVsxKpveh6nPvqXSntEpTz7xIG2jSbpDOvhKHx0PiQ4uZkvdE8qZ+Yk+rQpDpLsYR4yPywlzi/1IvHZwY2sLNVFNeakLHvjNeDVH4EbebnLskR1DDKpJ2ljvY7Se2NpJLSMe7IstfcVvOihbCQ2T0t/B4TBs7VUmKYXHVKRvSqMh6DyT1qdkosprs9yNLFvyKH2fYl6Oe+KX1hSqdYZT4RKXHwfg14ctP8A9CzaQMRwoUvxtOP2+HzIufLLXZEbjc8sbUFg1OkPuAk9hMsjg1L+SmfJzl4K/VBZteozVG52JPdG4xUFpCc7ZTe2zlpOzlCLQOkIvIO0IPA7Q3qSC2A0qyBuCG2prOi+1URe9hOLnqDHakbZlDYFH/7YBMF+Rk4yWt69MffXwMgDQBIJPYAEACABAAgAQAIAEAKznhT+rb3h85KAr1A2devzgQUnShQ1cXRfg1Er2q5Pzmjgy+Dixdir0zNIRkh3SMBSxDlDJFpC6GBwLIZJyxZTA4fnQqpgcCimSQ+woJJydCR5I2dAwI0ewIez0SSGl8nsOpkdC/AXg2yFCDWwBk7Dpj+AvI2ydJHkDr4OTIJ322ckw1snbOTDv4BHBgzrQmxkEoSYwR3piTmQdoReDOkIVDA7Q2qGcsughpVMB2A4zew/pMdhl/nKx6kOt8pRlPUByk1vKR5SjoJ75iDA4zep3xCdFz3AwILxIJCABAAgAQAIAEACABACGzpo3oX9lgew7PnJQFObn7YEEJpTwuthaNYfYrLf3XUjzCxvElqeiJLsZ6hmwxGaHVIyBWaHSGdCskLoYFYupgcNFhzUyCcXUIuVprbXYb/dHTF8nI9NaQxi43rS7mlYXNjC0xYUUPSwuT1kzJllWyfk2Y4lUVrR7ic28M4saKDpUWI6iJCybU/ISw6ZdtFBzoyCcK4sSab31Sd4Psma2Lkqzs/JhZ2G6fqXgsOZ+Q6FbCq9SmGYs4uehyB4CK5V9kJ6TH8HFqsq3JE5/pfC/wC0vjFf1Vv5HP0FH+of6Xwv+0PGH6q38kft9H+pF5z5Ew9HCVqiUgGVCQZdj5NsrFHZTk4VMa20im5Fye2IqKibLjWJ4KOfxmpfaqo7Zh0Y8rp9MTQ8Dmvh6Y2oHPFn2n/ExrMq2T7M9DVgUwXgWxWbuHcWNJR0qLETiGTYnvZ3PCplHWjP84ckHDVdW90bap6OY9I2TZxsj1V38nnsrEWPLt4GuS8A1eqKabzvPBRzmd3WqtbZVRQ7paRoWAzVw9MC6B24l9vcOExrMy2b7M9HTx9UF3WxfFZuYZxY0lHSosR1GcwybYvezuzDpmtaM8zmyKcLUAvrI1yh6rXB6RNfGyPWi9+TCy8X0JfT4IUmMLwK/I8yJkp8TWWmt7b2bgq7dp7rCVX2+nFsZxqfVmkaoMgYcC3oaewcVEw/Xsb3s9CsatLWjF8pWFesAAAK1VQBwAqMAJvVvcUzz9i1J/8ARk5nRCEHMDtDaqZyxmCGlQyUNQRYtGuE18ez8KVFj/U7KB4a0z86fbQ9Uuxf8U16jdFh3TM+Cwmc0aN6jtzLbvP+IAWuQSEACABAAgAQAIAEACADfH0Nek686kdvCAGf2kkBlXBftOT61L7Xo3A95V1lPfaWVS6ZpgY5QbZt37j1ibsHuOxS1Duk0kTmh1TMlCs0LoZJUxdDBHDNLzByphqOFs9VFqM7MQbg8AB3ATJy67Jz7I18KcIQ7sM/s5SqUqeGqi7lizIQSoXVsLjde57pOHjbl9aJzMpRj9DF9HOU6tRaiVWZwmqVZt+37N+O6Rn1Qg04kcdfO3fUPNIyj9hZuKuhHXrAeRMrwm1Yi3Pj1VMquR87amGoimlJHsWNyxHrEn5zRvwlbPbZlY2f6MejQ8/6hV/+3p/jaUvjYL5Gf3bb8Fyzdx9WtRFSsi0y21VUk8ngTfnmdfCNctI06LJWR20VXSLnBsOEpWLMP3h36qmx1es7I7g0Nv1H8CWfkKMXBfI80b4UClUqcdYU79Cqp8zDkZ/UolfEw+lzFdI2VXo0ESkxV6r6usN4VbE2PDgO2U4NSsn9Q1n3OuvcRvo9yg7a9Ko7PYayljcgXsRfm3S3kKox+qCFuNypWtxkPdImHvgzU40nV+wnVPg3hK8CfTakX8hUp0v+Bno5wuyrUI4qo7ASfMS7kZ91EW4mtalIdaRMqvQwyik2q9WoKdxvAKsSRzHYIvh1KyffwhzNtdcO3yMNHWUqjF6VR2fYHUsbkbbEX5tol+fTFacVoV47JlJuMmSekHC62CduNMq47wD4ExfCn02Jfkazq1KplIzXyOuKrFGYqoTXNt52gWHNvmplXuqPYxcLHV8+h/Bp+TMmUsOmrSUKOJ4k85PGYtlk7Xts9BTVCqOoofGVoufgwPKp+kV/j1v+R56KHsR5q33sYuZ2cIbuZDLYoa1DIG4IbVDJ+NjMF3NF0W4PUwlWu2+pUYj3EVQPHWmNmT6p6Ho+CZXn5zfvixJb81qGrR1vaJPYNn6zkCagSEACABAAgAQAIAEACABACjZaw2pXYcCdYdo/WSQJ5LezleDC46xB+AMozvyb+z46qgFlc+mTqckkdhvNnFs6opFNq2R9MxoSnEdU2gKzQ4QyRdoXQwOGhZdsDke5Lyc1aoqUlux7h0k8BObLI1x7kwhKyXSjYM3MirhaOoNrHaze0f0mDfc7JbPQ42OqY9JUdJuVw2phUNzcPUtwtuU+fZHsGl+8Tz7kl0IqAM1DB7ktm1k79oxCp9kctvdUi47biUZNvpw38jWJV6tqj+DTssY5cNh3qnci7BznYFHeRMKuHqTR6SySrrMboMzE1Khu7nWYz0cY9MdI8tfPqls0/MEfROuo58pjZ/3Tc4v7H9kJpS9fCddY9wpy7jf/AF/X/wClXKvUUIaPW+lMP5TfmSXch9v+xTi3/mf/AAtueSXwGI+GfCZuN2tibWT9qQw0c/wd+d2Mv5D7orxi/wAP9kXpTP8ADD+Yx7lMs433M45X2Ij9H7fTOum3yMYz/tbEuMWri750pfBYgfyX8FMyqO1qNvI+2zNsz8tJhXapUDG9LVAXeTdTbo3TXyqXalow8O6NNjkx3/qqti8XQX6uj6ZOQDtblC2seMq/SxrqbfkZ/WOyxRXjZqRmQbJgWVj9Ir/Hrf8AI89FD2I81Z73/YwYzshIb1DIL4IaVGkDUEIejLsqLtZ2VF62NvnObJqMWN1x7m0nDDD4WlQXgqp2Ku09pEwZy6pbGhFEJIA3nYJySaBhaIRFUcBaQAtAAgAQAIAEACABAAgAQAIAQGdWFuquPs3B6ja3j5wAq5JBDDepB7p0QROkzJfpsImJpi7UeUbbzTawYdh298ZxbOiejlraM0ptNld1sTmu45ptAVnEdI0BaSFkMlFTH+TMG9aqtOmLsxsOjnJ6BOLJqEdsmFbnLSNmzcyDTwlLVXa5trubXY/pMO+52vubuPRGqP8AP5IbPHPJaF6NDlViLE/Zp3HHnbojGNiSm1KXgpysuMItLyZstySzEszElidpJM2EklpGDObm9sUBh4KzRNHGCtReqRtZtUe6oHzvMjPs3JI2+Kq6a3L5GulLGcijQH22Lt1Ja3ifCd8dXuTZ3yNmo9JSgZq7PPM0nR5UvhWHNVYd4U/OYvIL/Keh4p7p0RelFNuFbgGqj8QS35TLeOf1NHHKr6Exro6W+Kc81I+LL+ku5B/41/0U4qL9Vv8AgtOfFXVyfiD9y3eQPnM7FW7UbGU9VSI/RrUBwrLxV/MA/rL89f5NivGv/G0MtKacjDtwFYjvRv0lnHNKTI5SO4IjdHaXxZPNTbxIEuz2vT0JcYv8uy6Z4VtXA4g/y2H4hb5zNxlu1G1kvVbMZQ7B1Cega+DzElsf5AP0uh8VPOU5H22X46/ypm3GefPTM+f8sn6TX+PW/wCR56KHsR5yfvZHO06BIb1WkDMIjV2kjUEWrRjkj02Kauw5FDYt9xqOD5C/eJnZ1vZRQ7XHSL1jKuvUJ4LyR2b5mnZJZt4XXrax3Jt7SCBAkt4kAewAIAEACABAAgAQAIAEACACWIoh1ZTuItACiYmgUdlO8G0kBbJbg61JxdSDYHcQRtWSuxBj2cOR2weKegfU9ak3tIQD4Xt2TZxbVOOim2A1RowJzQ6pvJFpRHCNBeRaXY1TRXkoLRbEMOU5Kr0ILXt1m/dMvPtbn0mpgVKMOpl8dLi0z12ezQa2iv8A+icHcn0Vyd5L1Lm/PtjCy7UtJissOqT3JETnZmzhqGDq1adOzKFIOsx3so49cvoyrJWJMoyMOqNTcUZ4rTYXnuYOuxsua2H1MHQH8tWPWwufOeevl1WM9PiQ6aYoz7SDW1soW4U6aj8Vz8xNTAWqWzL5OX16IG8c2ZWi4aOspBKr0WNtflL7w2EddvKZ/IV7XUjU4u3pfQy35w5HXFUfRk6pBDKw26rA83HZs7ZnUXOqe0a99KuhpiObWb64VW5Wu7b2tbYNwAneRkO59ynExFQuzIHSjlICimHU8qowYjmVefrNu6MYFb6+plXIWpQ6UMNHmUhTrNSY2FQDV95b7O4+Evz63KKa+BPjblGTT+S65wZIXFUTTY2Nwytv1WF7HxMzKbXXLaNjIpVsdMaZsZuLhAx1td2tc2sABewA7ZbkZLuKcTDVGyH0n5TC4daAPKqsLjmVTck9tpdgVbk5fgrzrdQ0ZqTNfsYfke5vH6ZQ+KnnKb/tsvo+4jcjPPnpGfPuXD9Jr/Hrf8jz0UPYjz0/eyLqNOmdxiNqjSBqKG5VmIRAWdjqqo3knhOLJqMdjVcdm05NycuBwSUF2vtufadjdm8bdgmHZLrltjS7CSLYWnGwLrkPB+jpC/rNyj27hIJJGABAAgAQAIAEACABAAgAQAIAEAK/nNgbgVBw2N1c8AKy1wQy7GBuJKIEM8siDH4QPTA9NTu1Pn+9TPXbvtL6LXXLRElsyKm3OLEGxB3gjYQZtRl1IVnAcU2kisojlHki0ol3yJpAqYehTorSpkIoUEl7m3E7eMTswY2S6my6GbKuPSkSP/U+t/s0u9/1nH7fX/szv9xl+EejSZW/2aXe/wCsP26H5ZH7lL8IZZaz4q4mg9FqVNQ4FyC1xYg8eqWV4SrkpJlVuc7I9LRXFaOPuZy7FwpaQayKqrRp2VQouW4C3PEZYEW97Zpw5JqOtFcyllBq9d6zgKXtsBJA1RaN1V+nHpEMi31ZdQgGlhRo6SoQQQSCNoI2EHgRBpNaYLs9lrwGf9ZFAqU1qW4glWPXwMz7OPi3tM1KuTklqSO8ZpFqkWpUFU87trW6bCRHjop/U9lk+S2uxUMRXerUarVYu54ngOYcw27o/XCEFqJm23Sse2eLUIIINiNotwM6aT8lS2ntFqyfn/WRQtRFq2+1fVbt4GZ9mBCT3F6NSnkZxWpIWxmkioRanQVTzu2t4Ccx46O/qeyyfJduxS8bjKlaoalVi7nieHQBwE0IVxhHpiZ1lkrHtjZmk/wcpHeCxhpVUqAAlGDAHcbcJxOCnFxZZW3GSaLgdKFX/Zpd7/rElx8PO2aH7hN/CKHlDE69R33F3ZyOYuxYgd8eS6VoVS6nsYVHgMRiNqjwGYRL7ouzduf22sLAXFG43Dc1XtGwdsy8y7b6UNwjotOIr+kfW+yNi9XExE7JHIOB9JVBPqrtPSeAkElwtAD2ABAAgAQAIAEACABAAgAQAIAEAGuUvqanuN5QAo0AH+b26p70l+SDFs4f4/F/Hfzm3je0otGyRhikhzTkC8xwkCiXkWWdFAos6IFEkHIosgDsTs5PVnL8kfB2IAewIYCSD8AJygRyZJIGBJwZCA5MlEryJmHydibSCUJmB0hF5JKEHnLGYDd4DMRpi/UM5n4GazdcD/5bS/8Ab0/yCYVnvY0MqXqjqlYFrzV+qb4h/KJBJNwAIAEACABAAgAQ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33375" y="-723900"/>
            <a:ext cx="50958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http://www.isotools.org/wp-content/uploads/2013/06/iso27001-300x126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" y="2828925"/>
            <a:ext cx="28575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93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ISO/IEC 27001:2005 - Requisitos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257140" y="1502548"/>
            <a:ext cx="5419316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buNone/>
            </a:pPr>
            <a:endParaRPr lang="es-EC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Ciclo 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de Vida: </a:t>
            </a:r>
            <a:r>
              <a:rPr lang="es-EC" sz="1800" dirty="0">
                <a:latin typeface="Arial" pitchFamily="34" charset="0"/>
                <a:cs typeface="Arial" pitchFamily="34" charset="0"/>
              </a:rPr>
              <a:t>Planear, Hacer, Verificar, </a:t>
            </a:r>
            <a:r>
              <a:rPr lang="es-EC" sz="1800" dirty="0" smtClean="0">
                <a:latin typeface="Arial" pitchFamily="34" charset="0"/>
                <a:cs typeface="Arial" pitchFamily="34" charset="0"/>
              </a:rPr>
              <a:t>Actuar.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Documentación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C" sz="1800" dirty="0">
                <a:latin typeface="Arial" pitchFamily="34" charset="0"/>
                <a:cs typeface="Arial" pitchFamily="34" charset="0"/>
              </a:rPr>
              <a:t>Alcance, Documentación del Proyecto, Políticas, Normativas y </a:t>
            </a:r>
            <a:r>
              <a:rPr lang="es-EC" sz="1800" dirty="0" smtClean="0">
                <a:latin typeface="Arial" pitchFamily="34" charset="0"/>
                <a:cs typeface="Arial" pitchFamily="34" charset="0"/>
              </a:rPr>
              <a:t>Procedimientos.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Compromiso 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de la Dirección</a:t>
            </a:r>
            <a:r>
              <a:rPr lang="es-EC" sz="1800" dirty="0">
                <a:latin typeface="Arial" pitchFamily="34" charset="0"/>
                <a:cs typeface="Arial" pitchFamily="34" charset="0"/>
              </a:rPr>
              <a:t>: Establecer controles, proporcionar recursos, decidir nivel aceptable de riesgos, revisar el </a:t>
            </a:r>
            <a:r>
              <a:rPr lang="es-EC" sz="1800" dirty="0" smtClean="0">
                <a:latin typeface="Arial" pitchFamily="34" charset="0"/>
                <a:cs typeface="Arial" pitchFamily="34" charset="0"/>
              </a:rPr>
              <a:t>SGSI.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Auditorías 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Internas: </a:t>
            </a:r>
            <a:r>
              <a:rPr lang="es-EC" sz="1800" dirty="0">
                <a:latin typeface="Arial" pitchFamily="34" charset="0"/>
                <a:cs typeface="Arial" pitchFamily="34" charset="0"/>
              </a:rPr>
              <a:t>Auditar el SGSI para determinar si los controles son </a:t>
            </a:r>
            <a:r>
              <a:rPr lang="es-EC" sz="1800" dirty="0" smtClean="0">
                <a:latin typeface="Arial" pitchFamily="34" charset="0"/>
                <a:cs typeface="Arial" pitchFamily="34" charset="0"/>
              </a:rPr>
              <a:t>satisfactorios.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Revisiones 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y Mejora Continua: </a:t>
            </a:r>
            <a:r>
              <a:rPr lang="es-EC" sz="1800" dirty="0">
                <a:latin typeface="Arial" pitchFamily="34" charset="0"/>
                <a:cs typeface="Arial" pitchFamily="34" charset="0"/>
              </a:rPr>
              <a:t>La dirección debe revisar anualmente TODO el </a:t>
            </a:r>
            <a:r>
              <a:rPr lang="es-EC" sz="1800" dirty="0" smtClean="0">
                <a:latin typeface="Arial" pitchFamily="34" charset="0"/>
                <a:cs typeface="Arial" pitchFamily="34" charset="0"/>
              </a:rPr>
              <a:t>SGSI.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lvl="4">
              <a:spcBef>
                <a:spcPct val="0"/>
              </a:spcBef>
              <a:buFontTx/>
              <a:buNone/>
            </a:pPr>
            <a:endParaRPr lang="en-US" altLang="es-EC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t1.gstatic.com/images?q=tbn:ANd9GcRR5dQK5G9phWM6_uUgbBawfB6XSl7Yb3hV6mURVBWmEZkS0BOILPs53jm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2" y="2276872"/>
            <a:ext cx="2511012" cy="284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7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ISO/IEC 27001:2005 - Controles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09081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14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SGSI según ISO/IEC 27001:2005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1 Marcador de contenido"/>
          <p:cNvSpPr txBox="1">
            <a:spLocks/>
          </p:cNvSpPr>
          <p:nvPr/>
        </p:nvSpPr>
        <p:spPr bwMode="auto">
          <a:xfrm>
            <a:off x="3985591" y="1597793"/>
            <a:ext cx="4690865" cy="370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 de Gestión de Seguridad de la Información</a:t>
            </a:r>
          </a:p>
          <a:p>
            <a:pPr algn="l">
              <a:buFont typeface="Arial" charset="0"/>
              <a:buNone/>
            </a:pPr>
            <a:endPara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None/>
            </a:pP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Conjunto de controles metodológicamente implementados que mitigan riesgos asociados confidencialidad, integridad y disponibilidad de los activos de información.</a:t>
            </a:r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s://encrypted-tbn0.google.com/images?q=tbn:ANd9GcRq_BuZIjKhImuQjqoGPM0-O2hO5IGesBxfGzoK8NmNgfpeUaRH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14" y="2564904"/>
            <a:ext cx="3282530" cy="201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56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Requisito No. 6 de la ISO/IEC 27001:2005 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3059832" y="1340768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err="1" smtClean="0">
                <a:latin typeface="Arial" pitchFamily="34" charset="0"/>
                <a:cs typeface="Arial" pitchFamily="34" charset="0"/>
              </a:rPr>
              <a:t>Req</a:t>
            </a:r>
            <a:r>
              <a:rPr lang="es-EC" b="1" dirty="0" smtClean="0">
                <a:latin typeface="Arial" pitchFamily="34" charset="0"/>
                <a:cs typeface="Arial" pitchFamily="34" charset="0"/>
              </a:rPr>
              <a:t>. 6: Auditorías Internas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“… La </a:t>
            </a:r>
            <a:r>
              <a:rPr lang="es-ES" dirty="0">
                <a:latin typeface="Arial" pitchFamily="34" charset="0"/>
                <a:cs typeface="Arial" pitchFamily="34" charset="0"/>
              </a:rPr>
              <a:t>organización debe realizar auditorías internas SGSI a intervalos planeados para determinar si los objetivos de control, controles, procesos y procedimientos del SGSI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a) cumplen con los requisitos de este Estándar Internacional y la legislación y regulaciones relevantes;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b) cumplen con los requisitos de seguridad de la información identificados;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c) se implementan y mantienen de manera efectiva; y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d) se realizan conforme lo esperado.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C" dirty="0" smtClean="0">
                <a:latin typeface="Arial" pitchFamily="34" charset="0"/>
                <a:cs typeface="Arial" pitchFamily="34" charset="0"/>
              </a:rPr>
              <a:t>…”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://upload.wikimedia.org/wikipedia/en/2/2d/Finger_pointing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7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6448" cy="6858000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 bwMode="auto">
          <a:xfrm>
            <a:off x="179511" y="18864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MX" sz="2000" b="1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Cierre</a:t>
            </a:r>
            <a:endParaRPr lang="en-US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4" y="5455938"/>
            <a:ext cx="970682" cy="1018826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3793727" y="1556792"/>
            <a:ext cx="456831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b="1" dirty="0" smtClean="0">
                <a:latin typeface="Arial" pitchFamily="34" charset="0"/>
                <a:cs typeface="Arial" pitchFamily="34" charset="0"/>
              </a:rPr>
              <a:t>Primera Revisión  (Febrero/ 2013)</a:t>
            </a:r>
          </a:p>
          <a:p>
            <a:endParaRPr lang="es-EC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Se evidenció falta de compromiso por parte de los involucrados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A pesar de tener conocimiento previo, no se evidenció una disciplina de seguridad de la información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Los controles carecían de madurez necesaria para una auditoría de certificación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Se evidenció fallas a nivel de requisitos de la ISO 27001:2005</a:t>
            </a:r>
          </a:p>
          <a:p>
            <a:pPr marL="285750" indent="-285750">
              <a:buFontTx/>
              <a:buChar char="-"/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Como conclusión se indicó que el SGSI de la CNT EP se encontraba parcialmente implementado y operando.</a:t>
            </a:r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C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pic>
        <p:nvPicPr>
          <p:cNvPr id="7172" name="Picture 4" descr="http://us.cdn3.123rf.com/168nwm/yayayoy/yayayoy1101/yayayoy110100044/8711241-hombre-de-negocios-decepcionado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03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13175</TotalTime>
  <Words>689</Words>
  <Application>Microsoft Office PowerPoint</Application>
  <PresentationFormat>Presentación en pantalla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Auditoría interna al SGSI de la CNT E.P. para el proceso de venta e instalación de productos y servicios de datos e internet para clientes corporativos en el D.M.Q.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PEM Mora Darwin</dc:creator>
  <cp:lastModifiedBy>SIS Pino José</cp:lastModifiedBy>
  <cp:revision>852</cp:revision>
  <cp:lastPrinted>2012-08-31T14:29:30Z</cp:lastPrinted>
  <dcterms:created xsi:type="dcterms:W3CDTF">2011-11-11T00:31:54Z</dcterms:created>
  <dcterms:modified xsi:type="dcterms:W3CDTF">2013-12-19T03:13:02Z</dcterms:modified>
</cp:coreProperties>
</file>