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4"/>
  </p:notesMasterIdLst>
  <p:handoutMasterIdLst>
    <p:handoutMasterId r:id="rId85"/>
  </p:handoutMasterIdLst>
  <p:sldIdLst>
    <p:sldId id="256" r:id="rId3"/>
    <p:sldId id="269" r:id="rId4"/>
    <p:sldId id="270" r:id="rId5"/>
    <p:sldId id="271" r:id="rId6"/>
    <p:sldId id="257" r:id="rId7"/>
    <p:sldId id="258" r:id="rId8"/>
    <p:sldId id="272" r:id="rId9"/>
    <p:sldId id="259" r:id="rId10"/>
    <p:sldId id="273" r:id="rId11"/>
    <p:sldId id="260" r:id="rId12"/>
    <p:sldId id="266"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5" r:id="rId44"/>
    <p:sldId id="304" r:id="rId45"/>
    <p:sldId id="307" r:id="rId46"/>
    <p:sldId id="308" r:id="rId47"/>
    <p:sldId id="309" r:id="rId48"/>
    <p:sldId id="310" r:id="rId49"/>
    <p:sldId id="306" r:id="rId50"/>
    <p:sldId id="312" r:id="rId51"/>
    <p:sldId id="311" r:id="rId52"/>
    <p:sldId id="313" r:id="rId53"/>
    <p:sldId id="314" r:id="rId54"/>
    <p:sldId id="315" r:id="rId55"/>
    <p:sldId id="316" r:id="rId56"/>
    <p:sldId id="317" r:id="rId57"/>
    <p:sldId id="318" r:id="rId58"/>
    <p:sldId id="319" r:id="rId59"/>
    <p:sldId id="320" r:id="rId60"/>
    <p:sldId id="322" r:id="rId61"/>
    <p:sldId id="323" r:id="rId62"/>
    <p:sldId id="324" r:id="rId63"/>
    <p:sldId id="325" r:id="rId64"/>
    <p:sldId id="326" r:id="rId65"/>
    <p:sldId id="328" r:id="rId66"/>
    <p:sldId id="329" r:id="rId67"/>
    <p:sldId id="330" r:id="rId68"/>
    <p:sldId id="331" r:id="rId69"/>
    <p:sldId id="333" r:id="rId70"/>
    <p:sldId id="334" r:id="rId71"/>
    <p:sldId id="336" r:id="rId72"/>
    <p:sldId id="335" r:id="rId73"/>
    <p:sldId id="340" r:id="rId74"/>
    <p:sldId id="341" r:id="rId75"/>
    <p:sldId id="337" r:id="rId76"/>
    <p:sldId id="342" r:id="rId77"/>
    <p:sldId id="343" r:id="rId78"/>
    <p:sldId id="344" r:id="rId79"/>
    <p:sldId id="345" r:id="rId80"/>
    <p:sldId id="338" r:id="rId81"/>
    <p:sldId id="332" r:id="rId82"/>
    <p:sldId id="339"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84" autoAdjust="0"/>
    <p:restoredTop sz="94660" autoAdjust="0"/>
  </p:normalViewPr>
  <p:slideViewPr>
    <p:cSldViewPr snapToGrid="0" showGuides="1">
      <p:cViewPr varScale="1">
        <p:scale>
          <a:sx n="78" d="100"/>
          <a:sy n="78" d="100"/>
        </p:scale>
        <p:origin x="-144" y="-96"/>
      </p:cViewPr>
      <p:guideLst>
        <p:guide orient="horz" pos="2160"/>
        <p:guide pos="3840"/>
      </p:guideLst>
    </p:cSldViewPr>
  </p:slideViewPr>
  <p:outlineViewPr>
    <p:cViewPr>
      <p:scale>
        <a:sx n="33" d="100"/>
        <a:sy n="33" d="100"/>
      </p:scale>
      <p:origin x="0" y="28530"/>
    </p:cViewPr>
  </p:outlin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s-ES"/>
              <a:t>06/10/2013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‹Nº›</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s-ES"/>
              <a:t>06/10/2013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‹Nº›</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s-ES" smtClean="0"/>
              <a:t>Haga clic para modificar el estilo de título del patrón</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a:p>
        </p:txBody>
      </p:sp>
      <p:sp>
        <p:nvSpPr>
          <p:cNvPr id="4" name="Date Placeholder 3"/>
          <p:cNvSpPr>
            <a:spLocks noGrp="1"/>
          </p:cNvSpPr>
          <p:nvPr>
            <p:ph type="dt" sz="half" idx="10"/>
          </p:nvPr>
        </p:nvSpPr>
        <p:spPr/>
        <p:txBody>
          <a:bodyPr/>
          <a:lstStyle/>
          <a:p>
            <a:fld id="{402B9795-92DC-40DC-A1CA-9A4B349D7824}" type="datetimeFigureOut">
              <a:rPr lang="es-ES"/>
              <a:t>06/10/2013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2B9795-92DC-40DC-A1CA-9A4B349D7824}" type="datetimeFigureOut">
              <a:rPr lang="es-ES"/>
              <a:t>06/10/2013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402B9795-92DC-40DC-A1CA-9A4B349D7824}" type="datetimeFigureOut">
              <a:rPr lang="es-ES"/>
              <a:t>06/10/2013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402B9795-92DC-40DC-A1CA-9A4B349D7824}" type="datetimeFigureOut">
              <a:rPr lang="es-ES"/>
              <a:t>06/10/2013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402B9795-92DC-40DC-A1CA-9A4B349D7824}" type="datetimeFigureOut">
              <a:rPr lang="es-ES"/>
              <a:t>06/10/2013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s-ES" smtClean="0"/>
              <a:t>Haga clic para modificar el estilo de título del patrón</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s-ES" smtClean="0"/>
              <a:t>Haga clic en el icono para agregar una imagen</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buNone/>
            </a:pPr>
            <a:r>
              <a:rPr lang="es-ES" sz="1200" b="1" i="1" dirty="0" smtClean="0">
                <a:latin typeface="Arial"/>
                <a:ea typeface="+mn-ea"/>
                <a:cs typeface="Arial"/>
              </a:rPr>
              <a:t>NOTA:</a:t>
            </a:r>
          </a:p>
          <a:p>
            <a:pPr algn="l" defTabSz="914400">
              <a:buNone/>
            </a:pPr>
            <a:r>
              <a:rPr lang="es-ES" sz="1200" b="0" i="1" dirty="0" smtClean="0">
                <a:latin typeface="Arial"/>
                <a:ea typeface="+mn-ea"/>
                <a:cs typeface="Arial"/>
              </a:rPr>
              <a:t>Para cambiar la imagen de esta dispositiva, seleccione la imagen y elimínela. A continuación </a:t>
            </a:r>
            <a:r>
              <a:rPr lang="es-ES" sz="1200" b="0" i="1" noProof="0" dirty="0" smtClean="0">
                <a:latin typeface="Arial"/>
                <a:ea typeface="+mn-ea"/>
                <a:cs typeface="Arial"/>
              </a:rPr>
              <a:t>haga</a:t>
            </a:r>
            <a:r>
              <a:rPr lang="es-ES" sz="1200" b="0" i="1" dirty="0" smtClean="0">
                <a:latin typeface="Arial"/>
                <a:ea typeface="+mn-ea"/>
                <a:cs typeface="Arial"/>
              </a:rPr>
              <a:t> clic en el icono Imágenes en el marcador de posición e inserte su imagen.</a:t>
            </a:r>
            <a:endParaRPr lang="es-ES" sz="1200" b="0" i="1" dirty="0">
              <a:latin typeface="Arial"/>
              <a:ea typeface="+mn-ea"/>
              <a:cs typeface="Arial"/>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s-ES" smtClean="0"/>
              <a:t>Haga clic para modificar el estilo de título del patrón</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02B9795-92DC-40DC-A1CA-9A4B349D7824}" type="datetimeFigureOut">
              <a:rPr lang="es-ES"/>
              <a:t>06/10/2013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‹Nº›</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402B9795-92DC-40DC-A1CA-9A4B349D7824}" type="datetimeFigureOut">
              <a:rPr lang="es-ES"/>
              <a:t>06/10/2013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4900" y="2424112"/>
            <a:ext cx="4919472" cy="37480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66110" y="2424112"/>
            <a:ext cx="4919472" cy="37480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402B9795-92DC-40DC-A1CA-9A4B349D7824}" type="datetimeFigureOut">
              <a:rPr lang="es-ES"/>
              <a:t>06/10/2013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402B9795-92DC-40DC-A1CA-9A4B349D7824}" type="datetimeFigureOut">
              <a:rPr lang="es-ES"/>
              <a:t>06/10/2013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s-ES"/>
              <a:t>06/10/2013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s-ES" smtClean="0"/>
              <a:t>Haga clic para modificar el estilo de título del patrón</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2B9795-92DC-40DC-A1CA-9A4B349D7824}" type="datetimeFigureOut">
              <a:rPr lang="es-ES"/>
              <a:t>06/10/2013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‹Nº›</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s-ES"/>
              <a:pPr/>
              <a:t>06/10/2013</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‹Nº›</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ec/url?sa=i&amp;rct=j&amp;q=&amp;esrc=s&amp;frm=1&amp;source=images&amp;cd=&amp;cad=rja&amp;docid=78GdEQIakl3jlM&amp;tbnid=QOEiNhRGTxs4iM:&amp;ved=0CAUQjRw&amp;url=http://www.productions.caffix.org/contaminacion-auditiva&amp;ei=KZNLUpLOEpGE9QT7xYDoDA&amp;psig=AFQjCNFvO5hpwRgU_fYpRdRTBG-3eLjOMQ&amp;ust=1380770942882721" TargetMode="Externa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hyperlink" Target="http://www.google.com.ec/url?sa=i&amp;rct=j&amp;q=&amp;esrc=s&amp;frm=1&amp;source=images&amp;cd=&amp;cad=rja&amp;docid=N0253nG_4G0eQM&amp;tbnid=pvoLCBTQv5UHtM:&amp;ved=0CAUQjRw&amp;url=http://contaminacioonauditiva.wordpress.com/category/contaminacion-auditiva/&amp;ei=SZNLUtH7Lo6C9QTeg4DwDA&amp;psig=AFQjCNFvO5hpwRgU_fYpRdRTBG-3eLjOMQ&amp;ust=1380770942882721"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ec/url?sa=i&amp;rct=j&amp;q=&amp;esrc=s&amp;frm=1&amp;source=images&amp;cd=&amp;cad=rja&amp;docid=ol1JoTs346cybM&amp;tbnid=-N5exJHh6dnfIM:&amp;ved=0CAUQjRw&amp;url=http://articulos.sld.cu/otorrino/?tag%3Dhipoacusia-inducida-por-ruido&amp;ei=a5VLUsXxNoXq8gSeu4HQDQ&amp;psig=AFQjCNHgmJ2bAcrJYqVGCzWEbeIeiyPWhA&amp;ust=1380771405521522"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ec/url?sa=i&amp;rct=j&amp;q=&amp;esrc=s&amp;frm=1&amp;source=images&amp;cd=&amp;cad=rja&amp;docid=ZJPf-cQw1lKoCM&amp;tbnid=PBCr0dgHONh2HM:&amp;ved=0CAUQjRw&amp;url=http://ciudadguadalupe.olx.com.mx/venta-y-adaptacion-de-aparatos-auditivos-iid-278119944&amp;ei=k5ZLUvL4GYa09gS17YHIAQ&amp;psig=AFQjCNE5aj0HwYjksWRuzZDieLICVDlbCQ&amp;ust=1380771805951876"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com/url?sa=i&amp;source=images&amp;cd=&amp;docid=g1I_2oP2PmMAHM&amp;tbnid=7L-Sn65n80wiCM:&amp;ved=0CAgQjRwwAA&amp;url=http://lenguajevhdl.blogspot.com/&amp;ei=NzZQUqepBJHK4APA6YDQCQ&amp;psig=AFQjCNHV7ILXxv8opTQwZ9o7beQEaZwMBw&amp;ust=1381074871116714"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url?sa=i&amp;rct=j&amp;q=&amp;esrc=s&amp;frm=1&amp;source=images&amp;cd=&amp;cad=rja&amp;docid=fhaDoqW6Lkx3QM&amp;tbnid=E3zZAneIAPm8DM:&amp;ved=0CAUQjRw&amp;url=http://www.cojali.com/en/products/electronics-laboratory/&amp;ei=HzhQUqKOKajk4AOZy4HQCA&amp;bvm=bv.53537100,d.dmg&amp;psig=AFQjCNHQkCNm9xtRfOxeKWpm5wNhxwzgMw&amp;ust=138107531160383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tatic.gkong.com/bbs/files/uploadImages6/200872810285284731.jpg" TargetMode="Externa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www.google.com/url?sa=i&amp;rct=j&amp;q=&amp;esrc=s&amp;frm=1&amp;source=images&amp;cd=&amp;cad=rja&amp;docid=mI6Id4DKV4TGtM&amp;tbnid=FvHHtMLooxyxsM:&amp;ved=0CAUQjRw&amp;url=http://microblog.routed.net/2007/03/page/2/&amp;ei=hDpQUpX8Fve-4APZ9IHoBw&amp;psig=AFQjCNFmua77T-XYdFvDegL2HVUYg90SUQ&amp;ust=1381075884192479" TargetMode="Externa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m/url?sa=i&amp;rct=j&amp;q=&amp;esrc=s&amp;frm=1&amp;source=images&amp;cd=&amp;cad=rja&amp;docid=zEKtMtBq8ZZBjM&amp;tbnid=IjuCiQ6Sztlh-M:&amp;ved=0CAUQjRw&amp;url=http://www.linear.com.cn/designtools/reference_design/xilinx.php&amp;ei=kD1QUsPMJuLi4APYgIGABw&amp;psig=AFQjCNHv5qaibYqdECKoYTREXrQX55-jtA&amp;ust=1381076711371924"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8.emf"/></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ec/url?sa=i&amp;rct=j&amp;q=&amp;esrc=s&amp;frm=1&amp;source=images&amp;cd=&amp;cad=rja&amp;docid=QelRgrKZ2Jp7aM&amp;tbnid=kI011UNcDQ7qCM:&amp;ved=0CAUQjRw&amp;url=http://www.cnnexpansion.com/economia/2011/08/26/granjeros&amp;ei=jZFLUv_hGIHO9QTomYHgAg&amp;psig=AFQjCNET5hj4C8S5qoBds3PiU3t4LBtlzg&amp;ust=1380770549964416" TargetMode="External"/><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104900" y="2292094"/>
            <a:ext cx="5734050" cy="2219691"/>
          </a:xfrm>
        </p:spPr>
        <p:txBody>
          <a:bodyPr anchor="ctr">
            <a:noAutofit/>
          </a:bodyPr>
          <a:lstStyle/>
          <a:p>
            <a:pPr algn="just"/>
            <a:r>
              <a:rPr lang="es-EC" sz="2400" dirty="0"/>
              <a:t>IMPLEMENTACION DE UN SISTEMA DE MEJORAMIENTO DE LA CALIDAD DE SEÑAL AUDITIVA PARA PERSONAS EXPUESTAS A SISTEMAS RUIDOSOS UTILIZANDO UNA TARJETA FPGA</a:t>
            </a:r>
          </a:p>
        </p:txBody>
      </p:sp>
      <p:sp>
        <p:nvSpPr>
          <p:cNvPr id="7" name="Subtítulo 6"/>
          <p:cNvSpPr>
            <a:spLocks noGrp="1"/>
          </p:cNvSpPr>
          <p:nvPr>
            <p:ph type="subTitle" idx="1"/>
          </p:nvPr>
        </p:nvSpPr>
        <p:spPr/>
        <p:txBody>
          <a:bodyPr>
            <a:normAutofit/>
          </a:bodyPr>
          <a:lstStyle/>
          <a:p>
            <a:r>
              <a:rPr lang="es-ES" dirty="0" smtClean="0"/>
              <a:t>Proyecto de Grado/Tesis</a:t>
            </a:r>
          </a:p>
          <a:p>
            <a:r>
              <a:rPr lang="es-ES" dirty="0" smtClean="0"/>
              <a:t>Autor: Luis O</a:t>
            </a:r>
            <a:r>
              <a:rPr lang="es-EC" dirty="0" smtClean="0"/>
              <a:t>ña</a:t>
            </a:r>
          </a:p>
          <a:p>
            <a:r>
              <a:rPr lang="es-EC" dirty="0" smtClean="0"/>
              <a:t>2013</a:t>
            </a:r>
            <a:endParaRPr lang="es-ES" dirty="0"/>
          </a:p>
        </p:txBody>
      </p:sp>
      <p:pic>
        <p:nvPicPr>
          <p:cNvPr id="4" name="Marcador de posición de imagen 3" descr="Libro abierto en una mesa, estantería de libros borrosa en el fondo" title="Imagen de muestra"/>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
        <p:nvSpPr>
          <p:cNvPr id="5" name="Subtítulo 6"/>
          <p:cNvSpPr txBox="1">
            <a:spLocks/>
          </p:cNvSpPr>
          <p:nvPr/>
        </p:nvSpPr>
        <p:spPr>
          <a:xfrm>
            <a:off x="2873158" y="1394891"/>
            <a:ext cx="4016157" cy="955565"/>
          </a:xfrm>
          <a:prstGeom prst="rect">
            <a:avLst/>
          </a:prstGeom>
        </p:spPr>
        <p:txBody>
          <a:bodyPr vert="horz" lIns="0" tIns="45720" rIns="0" bIns="45720" rtlCol="0">
            <a:normAutofit fontScale="85000" lnSpcReduction="10000"/>
          </a:bodyPr>
          <a:lstStyle>
            <a:lvl1pPr marL="0" indent="0" algn="l" defTabSz="914400" rtl="0" eaLnBrk="1" latinLnBrk="0" hangingPunct="1">
              <a:lnSpc>
                <a:spcPct val="90000"/>
              </a:lnSpc>
              <a:spcBef>
                <a:spcPts val="0"/>
              </a:spcBef>
              <a:buFont typeface="Wingdings" panose="05000000000000000000" pitchFamily="2" charset="2"/>
              <a:buNone/>
              <a:defRPr sz="1800" kern="1200">
                <a:solidFill>
                  <a:schemeClr val="tx1"/>
                </a:solidFill>
                <a:latin typeface="+mn-lt"/>
                <a:ea typeface="+mn-ea"/>
                <a:cs typeface="+mn-cs"/>
              </a:defRPr>
            </a:lvl1pPr>
            <a:lvl2pPr marL="457200" indent="0" algn="ctr"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Wingdings" panose="05000000000000000000" pitchFamily="2" charset="2"/>
              <a:buNone/>
              <a:defRPr sz="1600" kern="1200">
                <a:solidFill>
                  <a:schemeClr val="tx1"/>
                </a:solidFill>
                <a:latin typeface="+mn-lt"/>
                <a:ea typeface="+mn-ea"/>
                <a:cs typeface="+mn-cs"/>
              </a:defRPr>
            </a:lvl9pPr>
          </a:lstStyle>
          <a:p>
            <a:r>
              <a:rPr lang="es-EC" sz="2600" dirty="0" smtClean="0"/>
              <a:t>Escuela Politécnica del Ejercito</a:t>
            </a:r>
          </a:p>
          <a:p>
            <a:endParaRPr lang="es-EC" dirty="0" smtClean="0"/>
          </a:p>
          <a:p>
            <a:r>
              <a:rPr lang="es-EC" sz="1900" dirty="0" smtClean="0"/>
              <a:t>Departamento de Eléctrica y Electrónica </a:t>
            </a:r>
          </a:p>
          <a:p>
            <a:r>
              <a:rPr lang="es-EC" sz="1900" dirty="0" smtClean="0"/>
              <a:t>en Telecomunicaciones.</a:t>
            </a:r>
            <a:endParaRPr lang="es-ES" sz="1900" dirty="0"/>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spcBef>
                <a:spcPts val="0"/>
              </a:spcBef>
            </a:pPr>
            <a:r>
              <a:rPr lang="es-ES" dirty="0">
                <a:solidFill>
                  <a:srgbClr val="514843"/>
                </a:solidFill>
              </a:rPr>
              <a:t>Problemas auditivos</a:t>
            </a:r>
            <a:endParaRPr lang="es-ES" dirty="0"/>
          </a:p>
        </p:txBody>
      </p:sp>
      <p:sp>
        <p:nvSpPr>
          <p:cNvPr id="3" name="2 Marcador de contenido"/>
          <p:cNvSpPr>
            <a:spLocks noGrp="1"/>
          </p:cNvSpPr>
          <p:nvPr>
            <p:ph idx="1"/>
          </p:nvPr>
        </p:nvSpPr>
        <p:spPr>
          <a:xfrm>
            <a:off x="1104900" y="1600200"/>
            <a:ext cx="9982200" cy="1155526"/>
          </a:xfrm>
        </p:spPr>
        <p:txBody>
          <a:bodyPr>
            <a:normAutofit lnSpcReduction="10000"/>
          </a:bodyPr>
          <a:lstStyle/>
          <a:p>
            <a:pPr marL="0" indent="0" algn="just">
              <a:buNone/>
            </a:pPr>
            <a:r>
              <a:rPr lang="es-ES" dirty="0"/>
              <a:t>Por medio de la encuesta realizada en Noviembre del  2010 se obtuvieron datos reveladores, los cuales establecieron mecanismos de contingencia estableciendo nuevas soluciones para prevenir los distintos tipos de enfermedades tales como la auditiva.</a:t>
            </a:r>
            <a:endParaRPr lang="es-EC" dirty="0"/>
          </a:p>
          <a:p>
            <a:endParaRPr lang="es-EC" dirty="0"/>
          </a:p>
        </p:txBody>
      </p:sp>
      <p:pic>
        <p:nvPicPr>
          <p:cNvPr id="5" name="4 Imagen" descr="http://www.nosolousabilidad.com/articulos/img/educain2.jpg"/>
          <p:cNvPicPr/>
          <p:nvPr/>
        </p:nvPicPr>
        <p:blipFill>
          <a:blip r:embed="rId2">
            <a:extLst>
              <a:ext uri="{28A0092B-C50C-407E-A947-70E740481C1C}">
                <a14:useLocalDpi xmlns:a14="http://schemas.microsoft.com/office/drawing/2010/main" val="0"/>
              </a:ext>
            </a:extLst>
          </a:blip>
          <a:srcRect/>
          <a:stretch>
            <a:fillRect/>
          </a:stretch>
        </p:blipFill>
        <p:spPr bwMode="auto">
          <a:xfrm>
            <a:off x="3787152" y="2780778"/>
            <a:ext cx="4429922" cy="3652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450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sz="3200" b="0" i="0" dirty="0" smtClean="0">
                <a:solidFill>
                  <a:srgbClr val="514843"/>
                </a:solidFill>
                <a:latin typeface="Plantagenet Cherokee"/>
                <a:ea typeface="+mj-ea"/>
                <a:cs typeface="+mj-cs"/>
              </a:rPr>
              <a:t>Audición en ambientes ruidosos</a:t>
            </a:r>
            <a:endParaRPr lang="es-ES" sz="3200" b="0" i="0" dirty="0">
              <a:solidFill>
                <a:srgbClr val="514843"/>
              </a:solidFill>
              <a:latin typeface="Plantagenet Cherokee"/>
              <a:ea typeface="+mj-ea"/>
              <a:cs typeface="+mj-cs"/>
            </a:endParaRPr>
          </a:p>
        </p:txBody>
      </p:sp>
      <p:sp>
        <p:nvSpPr>
          <p:cNvPr id="4" name="Marcador de posición de texto 3"/>
          <p:cNvSpPr>
            <a:spLocks noGrp="1"/>
          </p:cNvSpPr>
          <p:nvPr>
            <p:ph type="body" sz="half" idx="2"/>
          </p:nvPr>
        </p:nvSpPr>
        <p:spPr>
          <a:xfrm>
            <a:off x="1104900" y="1600200"/>
            <a:ext cx="10080842" cy="4572000"/>
          </a:xfrm>
        </p:spPr>
        <p:txBody>
          <a:bodyPr/>
          <a:lstStyle/>
          <a:p>
            <a:pPr algn="just">
              <a:spcBef>
                <a:spcPts val="1800"/>
              </a:spcBef>
            </a:pPr>
            <a:r>
              <a:rPr lang="es-ES" dirty="0"/>
              <a:t>Las lesiones auditivas por ruido son consecuencia de una exposición a ruidos de fuerte intensidad y de larga duración. Pero, debido a que es una lesión indolora, ésta no se percibe de forma inmediata. </a:t>
            </a:r>
            <a:endParaRPr lang="es-ES" dirty="0" smtClean="0"/>
          </a:p>
          <a:p>
            <a:pPr algn="just">
              <a:spcBef>
                <a:spcPts val="1800"/>
              </a:spcBef>
            </a:pPr>
            <a:r>
              <a:rPr lang="es-ES" dirty="0"/>
              <a:t>Hay que recordar que la pérdida auditiva debida al ruido es siempre acumulativa; es decir, a más largas exposiciones a ruidos de fuerte intensidad, mayor será la pérdida auditiva.</a:t>
            </a:r>
            <a:endParaRPr lang="es-ES" sz="1800" b="0" i="0" dirty="0">
              <a:solidFill>
                <a:srgbClr val="514843"/>
              </a:solidFill>
              <a:latin typeface="Euphemia"/>
              <a:ea typeface="+mn-ea"/>
              <a:cs typeface="+mn-cs"/>
            </a:endParaRPr>
          </a:p>
        </p:txBody>
      </p:sp>
      <p:pic>
        <p:nvPicPr>
          <p:cNvPr id="3074" name="Picture 2" descr="http://www.productions.caffix.org/wp-content/uploads/2010/05/contaminacion-acustic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377" y="3483718"/>
            <a:ext cx="4092247" cy="27576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ontaminacioonauditiva.files.wordpress.com/2011/11/ruido.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0829" y="3545606"/>
            <a:ext cx="3219188" cy="2633882"/>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descr="http://www.centrodelaudifono.es/fotos/causa_13.JPG"/>
          <p:cNvPicPr/>
          <p:nvPr/>
        </p:nvPicPr>
        <p:blipFill>
          <a:blip r:embed="rId6">
            <a:extLst>
              <a:ext uri="{28A0092B-C50C-407E-A947-70E740481C1C}">
                <a14:useLocalDpi xmlns:a14="http://schemas.microsoft.com/office/drawing/2010/main" val="0"/>
              </a:ext>
            </a:extLst>
          </a:blip>
          <a:srcRect/>
          <a:stretch>
            <a:fillRect/>
          </a:stretch>
        </p:blipFill>
        <p:spPr bwMode="auto">
          <a:xfrm>
            <a:off x="8704022" y="3396035"/>
            <a:ext cx="2632032" cy="3155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Discapacidades auditivas (I)</a:t>
            </a:r>
            <a:endParaRPr lang="es-EC" dirty="0"/>
          </a:p>
        </p:txBody>
      </p:sp>
      <p:sp>
        <p:nvSpPr>
          <p:cNvPr id="4" name="3 Marcador de texto"/>
          <p:cNvSpPr>
            <a:spLocks noGrp="1"/>
          </p:cNvSpPr>
          <p:nvPr>
            <p:ph type="body" sz="half" idx="2"/>
          </p:nvPr>
        </p:nvSpPr>
        <p:spPr>
          <a:xfrm>
            <a:off x="1104899" y="1600200"/>
            <a:ext cx="10168525" cy="4572000"/>
          </a:xfrm>
        </p:spPr>
        <p:txBody>
          <a:bodyPr/>
          <a:lstStyle/>
          <a:p>
            <a:r>
              <a:rPr lang="es-EC" dirty="0"/>
              <a:t>La discapacidad auditiva se define como la pérdida o anormalidad de la función anatómica y/o fisiológica del sistema auditivo, y tiene su consecuencia inmediata en una discapacidad para oír, lo que implica un déficit en el acceso al lenguaje oral. </a:t>
            </a:r>
            <a:endParaRPr lang="es-EC" dirty="0" smtClean="0"/>
          </a:p>
          <a:p>
            <a:endParaRPr lang="es-EC" dirty="0"/>
          </a:p>
          <a:p>
            <a:r>
              <a:rPr lang="es-EC" dirty="0"/>
              <a:t>La exposición excesiva a los ruidos fuertes puede dar lugar a una  afección denominada PAIR (Pérdida Auditiva Inducida por el ruido), la cual en su mayor parte es causada por el ruido de los videojuegos, reproductores musicales, el tráfico y ambientes de trabajo industrial que presentan maquinarias que crean un entorno excesivamente ruidoso para cualquier persona.</a:t>
            </a:r>
          </a:p>
          <a:p>
            <a:endParaRPr lang="es-EC" dirty="0" smtClean="0"/>
          </a:p>
          <a:p>
            <a:r>
              <a:rPr lang="es-EC" dirty="0"/>
              <a:t>El ruido, analizado desde el punto de vista de la salud ambiental, se ubica como un problema grave o enfermedad a nivel mundial, ubicándose entre las preocupaciones de la OMS, que estima alrededor de los 320 millones de personas afectadas a nivel mundial.</a:t>
            </a:r>
          </a:p>
          <a:p>
            <a:endParaRPr lang="es-EC" dirty="0"/>
          </a:p>
        </p:txBody>
      </p:sp>
    </p:spTree>
    <p:extLst>
      <p:ext uri="{BB962C8B-B14F-4D97-AF65-F5344CB8AC3E}">
        <p14:creationId xmlns:p14="http://schemas.microsoft.com/office/powerpoint/2010/main" val="308533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Discapacidades auditivas (</a:t>
            </a:r>
            <a:r>
              <a:rPr lang="es-EC" dirty="0" smtClean="0"/>
              <a:t>II)</a:t>
            </a:r>
            <a:endParaRPr lang="es-EC" dirty="0"/>
          </a:p>
        </p:txBody>
      </p:sp>
      <p:pic>
        <p:nvPicPr>
          <p:cNvPr id="4098" name="Picture 2" descr="http://articulos.sld.cu/otorrino/files/2011/02/clasificacion-sa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6483" y="1703865"/>
            <a:ext cx="8399701" cy="4033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90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Aplicaciones del sistema de mejoramiento auditivo.</a:t>
            </a:r>
            <a:endParaRPr lang="es-EC" dirty="0"/>
          </a:p>
        </p:txBody>
      </p:sp>
      <p:sp>
        <p:nvSpPr>
          <p:cNvPr id="4" name="3 Marcador de texto"/>
          <p:cNvSpPr>
            <a:spLocks noGrp="1"/>
          </p:cNvSpPr>
          <p:nvPr>
            <p:ph type="body" sz="half" idx="2"/>
          </p:nvPr>
        </p:nvSpPr>
        <p:spPr>
          <a:xfrm>
            <a:off x="1104900" y="1600200"/>
            <a:ext cx="10030738" cy="4572000"/>
          </a:xfrm>
        </p:spPr>
        <p:txBody>
          <a:bodyPr/>
          <a:lstStyle/>
          <a:p>
            <a:pPr algn="just"/>
            <a:r>
              <a:rPr lang="es-EC" dirty="0"/>
              <a:t>Hoy en día la tecnología que se emplea en la elaboración de los audífonos es muy eficaz además de </a:t>
            </a:r>
            <a:r>
              <a:rPr lang="es-EC" dirty="0" smtClean="0"/>
              <a:t>discreta, se </a:t>
            </a:r>
            <a:r>
              <a:rPr lang="es-EC" dirty="0"/>
              <a:t>establecen soluciones muy estéticas que pueden ser integrados dentro del canal o que pueden ser de tipo retro auricular para evitar la resonancia dentro del oído.</a:t>
            </a:r>
          </a:p>
          <a:p>
            <a:pPr algn="just"/>
            <a:endParaRPr lang="es-EC" dirty="0"/>
          </a:p>
        </p:txBody>
      </p:sp>
      <p:pic>
        <p:nvPicPr>
          <p:cNvPr id="5122" name="Picture 2" descr="http://safe-img02.olx.com.mx/ui/16/03/44/1323974455_278119944_1-Fotos-de--Venta-y-adaptacion-de-aparatos-auditivo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157" y="2866894"/>
            <a:ext cx="5614162" cy="3295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06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Aplicaciones del sistema de mejoramiento </a:t>
            </a:r>
            <a:r>
              <a:rPr lang="es-EC" dirty="0" smtClean="0"/>
              <a:t>auditivo(II)</a:t>
            </a:r>
            <a:br>
              <a:rPr lang="es-EC" dirty="0" smtClean="0"/>
            </a:br>
            <a:endParaRPr lang="es-EC" dirty="0"/>
          </a:p>
        </p:txBody>
      </p:sp>
      <p:sp>
        <p:nvSpPr>
          <p:cNvPr id="4" name="3 Marcador de texto"/>
          <p:cNvSpPr>
            <a:spLocks noGrp="1"/>
          </p:cNvSpPr>
          <p:nvPr>
            <p:ph type="body" sz="half" idx="2"/>
          </p:nvPr>
        </p:nvSpPr>
        <p:spPr>
          <a:xfrm>
            <a:off x="1104899" y="1600200"/>
            <a:ext cx="4757281" cy="4572000"/>
          </a:xfrm>
        </p:spPr>
        <p:txBody>
          <a:bodyPr>
            <a:normAutofit fontScale="92500" lnSpcReduction="10000"/>
          </a:bodyPr>
          <a:lstStyle/>
          <a:p>
            <a:pPr algn="just"/>
            <a:r>
              <a:rPr lang="es-EC" sz="2400" dirty="0" smtClean="0"/>
              <a:t>Ventajas</a:t>
            </a:r>
          </a:p>
          <a:p>
            <a:pPr algn="just"/>
            <a:endParaRPr lang="es-EC" dirty="0"/>
          </a:p>
          <a:p>
            <a:pPr marL="285750" lvl="0" indent="-285750" algn="just">
              <a:buFont typeface="Arial" panose="020B0604020202020204" pitchFamily="34" charset="0"/>
              <a:buChar char="•"/>
            </a:pPr>
            <a:r>
              <a:rPr lang="es-EC" dirty="0"/>
              <a:t>La constante competencia que emprenden las empresas del primer mundo permite integrar en el mercado distintos productos para las necesidades que el usuario este padeciendo.</a:t>
            </a:r>
          </a:p>
          <a:p>
            <a:pPr marL="285750" lvl="0" indent="-285750" algn="just">
              <a:buFont typeface="Arial" panose="020B0604020202020204" pitchFamily="34" charset="0"/>
              <a:buChar char="•"/>
            </a:pPr>
            <a:r>
              <a:rPr lang="es-EC" dirty="0"/>
              <a:t>Por medio de nuevos mecanismos para identificar los problemas relacionados a la pérdida de audición o mejorar la calidad de vida en distintos ambientes de trabajo, se establecen nuevos modelos matemáticos para implementar mediante tecnología de última generación nuevos dispositivos e integrar funciones adicionales</a:t>
            </a:r>
            <a:r>
              <a:rPr lang="es-EC" dirty="0" smtClean="0"/>
              <a:t>.</a:t>
            </a:r>
            <a:endParaRPr lang="es-EC" dirty="0"/>
          </a:p>
          <a:p>
            <a:pPr marL="285750" lvl="0" indent="-285750" algn="just">
              <a:buFont typeface="Arial" panose="020B0604020202020204" pitchFamily="34" charset="0"/>
              <a:buChar char="•"/>
            </a:pPr>
            <a:r>
              <a:rPr lang="es-EC" dirty="0"/>
              <a:t>Muchos dispositivos presentan una durabilidad de vida del equipo mas extendida para benefician del usuario.</a:t>
            </a:r>
          </a:p>
          <a:p>
            <a:pPr algn="just"/>
            <a:endParaRPr lang="es-EC" dirty="0"/>
          </a:p>
        </p:txBody>
      </p:sp>
      <p:sp>
        <p:nvSpPr>
          <p:cNvPr id="5" name="3 Marcador de texto"/>
          <p:cNvSpPr txBox="1">
            <a:spLocks/>
          </p:cNvSpPr>
          <p:nvPr/>
        </p:nvSpPr>
        <p:spPr>
          <a:xfrm>
            <a:off x="6237962" y="1564709"/>
            <a:ext cx="4659682" cy="4572000"/>
          </a:xfrm>
          <a:prstGeom prst="rect">
            <a:avLst/>
          </a:prstGeom>
        </p:spPr>
        <p:txBody>
          <a:bodyPr vert="horz" lIns="0" tIns="45720" rIns="0" bIns="45720" rtlCol="0">
            <a:normAutofit fontScale="92500" lnSpcReduction="20000"/>
          </a:bodyPr>
          <a:lstStyle>
            <a:lvl1pPr marL="0" indent="0" algn="l" defTabSz="914400" rtl="0" eaLnBrk="1" latinLnBrk="0" hangingPunct="1">
              <a:lnSpc>
                <a:spcPct val="90000"/>
              </a:lnSpc>
              <a:spcBef>
                <a:spcPts val="1200"/>
              </a:spcBef>
              <a:buFont typeface="Wingdings" panose="05000000000000000000" pitchFamily="2" charset="2"/>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1000" kern="1200">
                <a:solidFill>
                  <a:schemeClr val="tx1"/>
                </a:solidFill>
                <a:latin typeface="+mn-lt"/>
                <a:ea typeface="+mn-ea"/>
                <a:cs typeface="+mn-cs"/>
              </a:defRPr>
            </a:lvl9pPr>
          </a:lstStyle>
          <a:p>
            <a:pPr algn="just"/>
            <a:r>
              <a:rPr lang="es-EC" sz="2600" dirty="0"/>
              <a:t>Desventajas</a:t>
            </a:r>
          </a:p>
          <a:p>
            <a:pPr algn="just"/>
            <a:endParaRPr lang="es-EC" dirty="0"/>
          </a:p>
          <a:p>
            <a:pPr marL="285750" lvl="0" indent="-285750" algn="just">
              <a:buFont typeface="Arial" panose="020B0604020202020204" pitchFamily="34" charset="0"/>
              <a:buChar char="•"/>
            </a:pPr>
            <a:r>
              <a:rPr lang="es-EC" dirty="0"/>
              <a:t>Los precios en el mercado son excesivamente altos y no todos tienen acceso a este tipo de ayuda para mejorar su calidad de vida</a:t>
            </a:r>
            <a:r>
              <a:rPr lang="es-EC" dirty="0" smtClean="0"/>
              <a:t>.</a:t>
            </a:r>
            <a:endParaRPr lang="es-EC" dirty="0"/>
          </a:p>
          <a:p>
            <a:pPr marL="285750" lvl="0" indent="-285750" algn="just">
              <a:buFont typeface="Arial" panose="020B0604020202020204" pitchFamily="34" charset="0"/>
              <a:buChar char="•"/>
            </a:pPr>
            <a:r>
              <a:rPr lang="es-EC" dirty="0"/>
              <a:t>Muchos equipos son clonados por la competencia y para su mejor comercialización eliminan características de eficiencia del equipo que a largo plazo el usuario las puede notar</a:t>
            </a:r>
            <a:r>
              <a:rPr lang="es-EC" dirty="0" smtClean="0"/>
              <a:t>.</a:t>
            </a:r>
            <a:endParaRPr lang="es-EC" dirty="0"/>
          </a:p>
          <a:p>
            <a:pPr marL="285750" lvl="0" indent="-285750" algn="just">
              <a:buFont typeface="Arial" panose="020B0604020202020204" pitchFamily="34" charset="0"/>
              <a:buChar char="•"/>
            </a:pPr>
            <a:r>
              <a:rPr lang="es-EC" dirty="0"/>
              <a:t>El alcance de percepción del equipo tiene rangos limitados ya que se rigen a estándares  internacionales</a:t>
            </a:r>
            <a:r>
              <a:rPr lang="es-EC" dirty="0" smtClean="0"/>
              <a:t>.</a:t>
            </a:r>
            <a:endParaRPr lang="es-EC" dirty="0"/>
          </a:p>
          <a:p>
            <a:pPr marL="285750" lvl="0" indent="-285750" algn="just">
              <a:buFont typeface="Arial" panose="020B0604020202020204" pitchFamily="34" charset="0"/>
              <a:buChar char="•"/>
            </a:pPr>
            <a:r>
              <a:rPr lang="es-EC" dirty="0"/>
              <a:t>Para poder realizar un uso óptimo del equipo se necesita de accesoria de un técnico integrando un costo adicional a la compra del equipo.</a:t>
            </a:r>
          </a:p>
          <a:p>
            <a:pPr algn="just"/>
            <a:endParaRPr lang="es-EC" dirty="0"/>
          </a:p>
        </p:txBody>
      </p:sp>
    </p:spTree>
    <p:extLst>
      <p:ext uri="{BB962C8B-B14F-4D97-AF65-F5344CB8AC3E}">
        <p14:creationId xmlns:p14="http://schemas.microsoft.com/office/powerpoint/2010/main" val="73500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sp>
        <p:nvSpPr>
          <p:cNvPr id="3" name="2 Marcador de contenido"/>
          <p:cNvSpPr>
            <a:spLocks noGrp="1"/>
          </p:cNvSpPr>
          <p:nvPr>
            <p:ph idx="1"/>
          </p:nvPr>
        </p:nvSpPr>
        <p:spPr>
          <a:xfrm>
            <a:off x="1092374" y="1437362"/>
            <a:ext cx="9982200" cy="4572000"/>
          </a:xfrm>
        </p:spPr>
        <p:txBody>
          <a:bodyPr>
            <a:normAutofit/>
          </a:bodyPr>
          <a:lstStyle/>
          <a:p>
            <a:r>
              <a:rPr lang="es-EC" dirty="0" smtClean="0"/>
              <a:t>Introducción.</a:t>
            </a:r>
          </a:p>
          <a:p>
            <a:pPr lvl="1"/>
            <a:r>
              <a:rPr lang="es-EC" dirty="0" smtClean="0"/>
              <a:t>Antecedentes</a:t>
            </a:r>
          </a:p>
          <a:p>
            <a:pPr lvl="1"/>
            <a:r>
              <a:rPr lang="es-EC" dirty="0" smtClean="0"/>
              <a:t>Justificación</a:t>
            </a:r>
          </a:p>
          <a:p>
            <a:pPr marL="228600" lvl="1">
              <a:spcBef>
                <a:spcPts val="1800"/>
              </a:spcBef>
            </a:pPr>
            <a:r>
              <a:rPr lang="es-ES" sz="2000" dirty="0"/>
              <a:t>Importancia del diseño e implementación del sistema de mejoramiento de calidad auditiva.</a:t>
            </a:r>
          </a:p>
          <a:p>
            <a:pPr lvl="1"/>
            <a:r>
              <a:rPr lang="es-EC" dirty="0" smtClean="0"/>
              <a:t>Problemas auditivos</a:t>
            </a:r>
          </a:p>
          <a:p>
            <a:pPr lvl="1"/>
            <a:r>
              <a:rPr lang="es-EC" dirty="0" smtClean="0"/>
              <a:t>Audición en ambientes ruidosos</a:t>
            </a:r>
          </a:p>
          <a:p>
            <a:pPr lvl="1"/>
            <a:r>
              <a:rPr lang="es-EC" dirty="0"/>
              <a:t>Discapacidad auditiva en ambientes ruidosos</a:t>
            </a:r>
          </a:p>
          <a:p>
            <a:pPr lvl="1"/>
            <a:r>
              <a:rPr lang="es-EC" dirty="0"/>
              <a:t>Aplicaciones del sistema de mejoramiento </a:t>
            </a:r>
            <a:r>
              <a:rPr lang="es-EC" dirty="0" smtClean="0"/>
              <a:t>auditivo</a:t>
            </a:r>
            <a:endParaRPr lang="es-EC" b="1" dirty="0"/>
          </a:p>
          <a:p>
            <a:pPr marL="228600" lvl="1">
              <a:spcBef>
                <a:spcPts val="1800"/>
              </a:spcBef>
            </a:pPr>
            <a:r>
              <a:rPr lang="es-EC" sz="2000" dirty="0" smtClean="0">
                <a:solidFill>
                  <a:srgbClr val="00B0F0"/>
                </a:solidFill>
              </a:rPr>
              <a:t>Estudios  de  prueba  y mejoramiento del  filtro  prediseñado.</a:t>
            </a:r>
          </a:p>
          <a:p>
            <a:pPr lvl="1">
              <a:lnSpc>
                <a:spcPct val="100000"/>
              </a:lnSpc>
            </a:pPr>
            <a:r>
              <a:rPr lang="es-ES" dirty="0" smtClean="0"/>
              <a:t>Análisis del filtro prediseñado</a:t>
            </a:r>
          </a:p>
          <a:p>
            <a:pPr lvl="1">
              <a:lnSpc>
                <a:spcPct val="100000"/>
              </a:lnSpc>
            </a:pPr>
            <a:r>
              <a:rPr lang="es-ES" dirty="0" smtClean="0"/>
              <a:t>Mejoramiento del filtro prediseñado</a:t>
            </a:r>
          </a:p>
          <a:p>
            <a:pPr lvl="1">
              <a:lnSpc>
                <a:spcPct val="100000"/>
              </a:lnSpc>
            </a:pPr>
            <a:r>
              <a:rPr lang="es-ES" dirty="0" smtClean="0"/>
              <a:t>Pruebas con el filtro mejorado</a:t>
            </a:r>
          </a:p>
          <a:p>
            <a:pPr marL="228600" lvl="1">
              <a:spcBef>
                <a:spcPts val="1800"/>
              </a:spcBef>
            </a:pPr>
            <a:endParaRPr lang="es-EC" sz="2000" dirty="0"/>
          </a:p>
          <a:p>
            <a:pPr lvl="1">
              <a:lnSpc>
                <a:spcPct val="100000"/>
              </a:lnSpc>
            </a:pPr>
            <a:endParaRPr lang="es-ES" dirty="0"/>
          </a:p>
          <a:p>
            <a:pPr marL="228600" lvl="1">
              <a:lnSpc>
                <a:spcPct val="100000"/>
              </a:lnSpc>
              <a:spcBef>
                <a:spcPts val="1800"/>
              </a:spcBef>
            </a:pPr>
            <a:endParaRPr lang="es-EC" dirty="0" smtClean="0"/>
          </a:p>
          <a:p>
            <a:pPr lvl="1"/>
            <a:endParaRPr lang="es-EC" dirty="0" smtClean="0"/>
          </a:p>
          <a:p>
            <a:pPr lvl="1"/>
            <a:endParaRPr lang="es-EC" dirty="0"/>
          </a:p>
          <a:p>
            <a:pPr marL="228600" lvl="1">
              <a:spcBef>
                <a:spcPts val="1800"/>
              </a:spcBef>
            </a:pPr>
            <a:endParaRPr lang="es-EC" sz="2000" dirty="0"/>
          </a:p>
          <a:p>
            <a:pPr lvl="1"/>
            <a:endParaRPr lang="es-EC" dirty="0"/>
          </a:p>
          <a:p>
            <a:pPr lvl="1"/>
            <a:endParaRPr lang="es-EC" dirty="0" smtClean="0"/>
          </a:p>
          <a:p>
            <a:pPr lvl="1"/>
            <a:endParaRPr lang="es-EC" dirty="0" smtClean="0"/>
          </a:p>
        </p:txBody>
      </p:sp>
    </p:spTree>
    <p:extLst>
      <p:ext uri="{BB962C8B-B14F-4D97-AF65-F5344CB8AC3E}">
        <p14:creationId xmlns:p14="http://schemas.microsoft.com/office/powerpoint/2010/main" val="258106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del filtro prediseñado (I)</a:t>
            </a:r>
            <a:endParaRPr lang="es-EC" dirty="0"/>
          </a:p>
        </p:txBody>
      </p:sp>
      <p:sp>
        <p:nvSpPr>
          <p:cNvPr id="3" name="2 Marcador de contenido"/>
          <p:cNvSpPr>
            <a:spLocks noGrp="1"/>
          </p:cNvSpPr>
          <p:nvPr>
            <p:ph idx="1"/>
          </p:nvPr>
        </p:nvSpPr>
        <p:spPr/>
        <p:txBody>
          <a:bodyPr/>
          <a:lstStyle/>
          <a:p>
            <a:r>
              <a:rPr lang="es-EC" dirty="0"/>
              <a:t>En una investigación realizada con anterioridad se estableció un modelo de filtro analógico utilizando la herramienta de programación Matlab® llegando a obtener resultados satisfactorios para su posterior implementación en hardware</a:t>
            </a:r>
            <a:r>
              <a:rPr lang="es-EC" dirty="0" smtClean="0"/>
              <a:t>.</a:t>
            </a:r>
          </a:p>
          <a:p>
            <a:r>
              <a:rPr lang="es-ES" dirty="0"/>
              <a:t>Se determinó que el tipo de filtro a utilizar por las prestaciones que este presta en el análisis de señales analógicas y por su rendimiento es el filtro de </a:t>
            </a:r>
            <a:r>
              <a:rPr lang="es-ES" dirty="0" err="1"/>
              <a:t>Butterworth</a:t>
            </a:r>
            <a:r>
              <a:rPr lang="es-ES" dirty="0"/>
              <a:t>, en el cual se debe considerar en orden N del filtro, la banda de paso y la banda de atenuación de la banda </a:t>
            </a:r>
            <a:r>
              <a:rPr lang="es-ES" dirty="0" smtClean="0"/>
              <a:t>suprimida</a:t>
            </a:r>
          </a:p>
          <a:p>
            <a:endParaRPr lang="es-EC" dirty="0" smtClean="0"/>
          </a:p>
          <a:p>
            <a:endParaRPr lang="es-EC" dirty="0"/>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879416996"/>
              </p:ext>
            </p:extLst>
          </p:nvPr>
        </p:nvGraphicFramePr>
        <p:xfrm>
          <a:off x="3795387" y="3995803"/>
          <a:ext cx="4643676" cy="2184433"/>
        </p:xfrm>
        <a:graphic>
          <a:graphicData uri="http://schemas.openxmlformats.org/drawingml/2006/table">
            <a:tbl>
              <a:tblPr firstRow="1" firstCol="1" bandRow="1">
                <a:tableStyleId>{5C22544A-7EE6-4342-B048-85BDC9FD1C3A}</a:tableStyleId>
              </a:tblPr>
              <a:tblGrid>
                <a:gridCol w="1418988"/>
                <a:gridCol w="1668429"/>
                <a:gridCol w="1556259"/>
              </a:tblGrid>
              <a:tr h="651308">
                <a:tc>
                  <a:txBody>
                    <a:bodyPr/>
                    <a:lstStyle/>
                    <a:p>
                      <a:pPr indent="457200" algn="ctr">
                        <a:lnSpc>
                          <a:spcPct val="150000"/>
                        </a:lnSpc>
                        <a:spcAft>
                          <a:spcPts val="0"/>
                        </a:spcAft>
                      </a:pPr>
                      <a:r>
                        <a:rPr lang="es-ES" sz="1200">
                          <a:effectLst/>
                        </a:rPr>
                        <a:t>Parámetro </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Frecuencia(Hz)</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Amplitud(dB)</a:t>
                      </a:r>
                      <a:endParaRPr lang="es-EC" sz="1100">
                        <a:effectLst/>
                        <a:latin typeface="Calibri"/>
                        <a:ea typeface="Calibri"/>
                        <a:cs typeface="Times New Roman"/>
                      </a:endParaRPr>
                    </a:p>
                  </a:txBody>
                  <a:tcPr marL="68580" marR="68580" marT="0" marB="0"/>
                </a:tc>
              </a:tr>
              <a:tr h="306625">
                <a:tc>
                  <a:txBody>
                    <a:bodyPr/>
                    <a:lstStyle/>
                    <a:p>
                      <a:pPr indent="457200" algn="ctr">
                        <a:lnSpc>
                          <a:spcPct val="150000"/>
                        </a:lnSpc>
                        <a:spcAft>
                          <a:spcPts val="0"/>
                        </a:spcAft>
                      </a:pPr>
                      <a:r>
                        <a:rPr lang="es-ES" sz="1200">
                          <a:effectLst/>
                        </a:rPr>
                        <a:t>Fs:</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8000</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 </a:t>
                      </a:r>
                      <a:endParaRPr lang="es-EC" sz="1100">
                        <a:effectLst/>
                        <a:latin typeface="Calibri"/>
                        <a:ea typeface="Calibri"/>
                        <a:cs typeface="Times New Roman"/>
                      </a:endParaRPr>
                    </a:p>
                  </a:txBody>
                  <a:tcPr marL="68580" marR="68580" marT="0" marB="0"/>
                </a:tc>
              </a:tr>
              <a:tr h="306625">
                <a:tc>
                  <a:txBody>
                    <a:bodyPr/>
                    <a:lstStyle/>
                    <a:p>
                      <a:pPr indent="457200" algn="ctr">
                        <a:lnSpc>
                          <a:spcPct val="150000"/>
                        </a:lnSpc>
                        <a:spcAft>
                          <a:spcPts val="0"/>
                        </a:spcAft>
                      </a:pPr>
                      <a:r>
                        <a:rPr lang="es-ES" sz="1200">
                          <a:effectLst/>
                        </a:rPr>
                        <a:t>Fpass:</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1600</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 </a:t>
                      </a:r>
                      <a:endParaRPr lang="es-EC" sz="1100">
                        <a:effectLst/>
                        <a:latin typeface="Calibri"/>
                        <a:ea typeface="Calibri"/>
                        <a:cs typeface="Times New Roman"/>
                      </a:endParaRPr>
                    </a:p>
                  </a:txBody>
                  <a:tcPr marL="68580" marR="68580" marT="0" marB="0"/>
                </a:tc>
              </a:tr>
              <a:tr h="306625">
                <a:tc>
                  <a:txBody>
                    <a:bodyPr/>
                    <a:lstStyle/>
                    <a:p>
                      <a:pPr indent="457200" algn="ctr">
                        <a:lnSpc>
                          <a:spcPct val="150000"/>
                        </a:lnSpc>
                        <a:spcAft>
                          <a:spcPts val="0"/>
                        </a:spcAft>
                      </a:pPr>
                      <a:r>
                        <a:rPr lang="es-ES" sz="1200">
                          <a:effectLst/>
                        </a:rPr>
                        <a:t>Fstop:</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2000</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 </a:t>
                      </a:r>
                      <a:endParaRPr lang="es-EC" sz="1100">
                        <a:effectLst/>
                        <a:latin typeface="Calibri"/>
                        <a:ea typeface="Calibri"/>
                        <a:cs typeface="Times New Roman"/>
                      </a:endParaRPr>
                    </a:p>
                  </a:txBody>
                  <a:tcPr marL="68580" marR="68580" marT="0" marB="0"/>
                </a:tc>
              </a:tr>
              <a:tr h="306625">
                <a:tc>
                  <a:txBody>
                    <a:bodyPr/>
                    <a:lstStyle/>
                    <a:p>
                      <a:pPr indent="457200" algn="ctr">
                        <a:lnSpc>
                          <a:spcPct val="150000"/>
                        </a:lnSpc>
                        <a:spcAft>
                          <a:spcPts val="0"/>
                        </a:spcAft>
                      </a:pPr>
                      <a:r>
                        <a:rPr lang="es-ES" sz="1200">
                          <a:effectLst/>
                        </a:rPr>
                        <a:t>Apass:</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 </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3</a:t>
                      </a:r>
                      <a:endParaRPr lang="es-EC" sz="1100">
                        <a:effectLst/>
                        <a:latin typeface="Calibri"/>
                        <a:ea typeface="Calibri"/>
                        <a:cs typeface="Times New Roman"/>
                      </a:endParaRPr>
                    </a:p>
                  </a:txBody>
                  <a:tcPr marL="68580" marR="68580" marT="0" marB="0"/>
                </a:tc>
              </a:tr>
              <a:tr h="306625">
                <a:tc>
                  <a:txBody>
                    <a:bodyPr/>
                    <a:lstStyle/>
                    <a:p>
                      <a:pPr indent="457200" algn="ctr">
                        <a:lnSpc>
                          <a:spcPct val="150000"/>
                        </a:lnSpc>
                        <a:spcAft>
                          <a:spcPts val="0"/>
                        </a:spcAft>
                      </a:pPr>
                      <a:r>
                        <a:rPr lang="es-ES" sz="1200">
                          <a:effectLst/>
                        </a:rPr>
                        <a:t>Astop:</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 </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dirty="0">
                          <a:effectLst/>
                        </a:rPr>
                        <a:t>70</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39603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Análisis del filtro </a:t>
            </a:r>
            <a:r>
              <a:rPr lang="es-EC" dirty="0" smtClean="0"/>
              <a:t>prediseñado (II)</a:t>
            </a:r>
            <a:endParaRPr lang="es-EC" dirty="0"/>
          </a:p>
        </p:txBody>
      </p:sp>
      <p:sp>
        <p:nvSpPr>
          <p:cNvPr id="3" name="2 Marcador de contenido"/>
          <p:cNvSpPr>
            <a:spLocks noGrp="1"/>
          </p:cNvSpPr>
          <p:nvPr>
            <p:ph idx="1"/>
          </p:nvPr>
        </p:nvSpPr>
        <p:spPr>
          <a:xfrm>
            <a:off x="1104900" y="1600200"/>
            <a:ext cx="9982200" cy="1443625"/>
          </a:xfrm>
        </p:spPr>
        <p:txBody>
          <a:bodyPr>
            <a:normAutofit lnSpcReduction="10000"/>
          </a:bodyPr>
          <a:lstStyle/>
          <a:p>
            <a:r>
              <a:rPr lang="es-ES" dirty="0"/>
              <a:t>Se utiliza la función “</a:t>
            </a:r>
            <a:r>
              <a:rPr lang="es-ES" dirty="0" err="1"/>
              <a:t>buttord</a:t>
            </a:r>
            <a:r>
              <a:rPr lang="es-ES" dirty="0"/>
              <a:t>”, la cual devuelve la frecuencia natural y hace el calculo para un filtro analógico, en el que W</a:t>
            </a:r>
            <a:r>
              <a:rPr lang="es-ES" baseline="-25000" dirty="0"/>
              <a:t>p</a:t>
            </a:r>
            <a:r>
              <a:rPr lang="es-ES" dirty="0"/>
              <a:t> y W vienen dados en rad/</a:t>
            </a:r>
            <a:r>
              <a:rPr lang="es-ES" dirty="0" err="1"/>
              <a:t>seg</a:t>
            </a:r>
            <a:r>
              <a:rPr lang="es-ES" dirty="0"/>
              <a:t>, se selecciona </a:t>
            </a:r>
            <a:r>
              <a:rPr lang="es-ES" dirty="0" err="1"/>
              <a:t>R</a:t>
            </a:r>
            <a:r>
              <a:rPr lang="es-ES" baseline="-25000" dirty="0" err="1"/>
              <a:t>p</a:t>
            </a:r>
            <a:r>
              <a:rPr lang="es-ES" dirty="0"/>
              <a:t> en 3dB y se hace el calculo para el filtro previamente acondicionado de esta manera se obtiene la señal filtrada en el cual se observa que ha sido eliminado el ruido como se puede mostrar en la figura </a:t>
            </a:r>
            <a:endParaRPr lang="es-EC" dirty="0"/>
          </a:p>
        </p:txBody>
      </p:sp>
      <p:pic>
        <p:nvPicPr>
          <p:cNvPr id="4" name="3 Imagen"/>
          <p:cNvPicPr/>
          <p:nvPr/>
        </p:nvPicPr>
        <p:blipFill rotWithShape="1">
          <a:blip r:embed="rId2"/>
          <a:srcRect l="4625" t="16355" r="1542" b="2971"/>
          <a:stretch/>
        </p:blipFill>
        <p:spPr bwMode="auto">
          <a:xfrm>
            <a:off x="1578281" y="3125766"/>
            <a:ext cx="2918564" cy="2197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4 Rectángulo"/>
              <p:cNvSpPr/>
              <p:nvPr/>
            </p:nvSpPr>
            <p:spPr>
              <a:xfrm>
                <a:off x="594934" y="5569726"/>
                <a:ext cx="5234061" cy="704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a:latin typeface="Cambria Math"/>
                        </a:rPr>
                        <m:t>𝐻</m:t>
                      </m:r>
                      <m:d>
                        <m:dPr>
                          <m:ctrlPr>
                            <a:rPr lang="es-EC" i="1">
                              <a:latin typeface="Cambria Math"/>
                            </a:rPr>
                          </m:ctrlPr>
                        </m:dPr>
                        <m:e>
                          <m:r>
                            <a:rPr lang="es-ES" i="1">
                              <a:latin typeface="Cambria Math"/>
                            </a:rPr>
                            <m:t>𝑠</m:t>
                          </m:r>
                        </m:e>
                      </m:d>
                      <m:r>
                        <a:rPr lang="es-ES" i="1">
                          <a:latin typeface="Cambria Math"/>
                        </a:rPr>
                        <m:t>=</m:t>
                      </m:r>
                      <m:f>
                        <m:fPr>
                          <m:ctrlPr>
                            <a:rPr lang="es-EC" i="1">
                              <a:latin typeface="Cambria Math"/>
                            </a:rPr>
                          </m:ctrlPr>
                        </m:fPr>
                        <m:num>
                          <m:r>
                            <a:rPr lang="es-ES" i="1">
                              <a:latin typeface="Cambria Math"/>
                            </a:rPr>
                            <m:t>𝐵</m:t>
                          </m:r>
                          <m:r>
                            <a:rPr lang="es-ES" i="1">
                              <a:latin typeface="Cambria Math"/>
                            </a:rPr>
                            <m:t>(</m:t>
                          </m:r>
                          <m:r>
                            <a:rPr lang="es-ES" i="1">
                              <a:latin typeface="Cambria Math"/>
                            </a:rPr>
                            <m:t>𝑠</m:t>
                          </m:r>
                          <m:r>
                            <a:rPr lang="es-ES" i="1">
                              <a:latin typeface="Cambria Math"/>
                            </a:rPr>
                            <m:t>)</m:t>
                          </m:r>
                        </m:num>
                        <m:den>
                          <m:r>
                            <a:rPr lang="es-ES" i="1">
                              <a:latin typeface="Cambria Math"/>
                            </a:rPr>
                            <m:t>𝐴</m:t>
                          </m:r>
                          <m:r>
                            <a:rPr lang="es-ES" i="1">
                              <a:latin typeface="Cambria Math"/>
                            </a:rPr>
                            <m:t>(</m:t>
                          </m:r>
                          <m:r>
                            <a:rPr lang="es-ES" i="1">
                              <a:latin typeface="Cambria Math"/>
                            </a:rPr>
                            <m:t>𝑠</m:t>
                          </m:r>
                          <m:r>
                            <a:rPr lang="es-ES" i="1">
                              <a:latin typeface="Cambria Math"/>
                            </a:rPr>
                            <m:t>)</m:t>
                          </m:r>
                        </m:den>
                      </m:f>
                      <m:r>
                        <a:rPr lang="es-ES" i="1">
                          <a:latin typeface="Cambria Math"/>
                        </a:rPr>
                        <m:t>=</m:t>
                      </m:r>
                      <m:f>
                        <m:fPr>
                          <m:ctrlPr>
                            <a:rPr lang="es-EC" i="1">
                              <a:latin typeface="Cambria Math"/>
                            </a:rPr>
                          </m:ctrlPr>
                        </m:fPr>
                        <m:num>
                          <m:r>
                            <a:rPr lang="es-ES" i="1">
                              <a:latin typeface="Cambria Math"/>
                              <a:hlinkClick r:id="" action="ppaction://noaction"/>
                            </a:rPr>
                            <m:t>𝑏</m:t>
                          </m:r>
                          <m:r>
                            <a:rPr lang="es-ES" i="1">
                              <a:latin typeface="Cambria Math"/>
                              <a:hlinkClick r:id="" action="ppaction://noaction"/>
                            </a:rPr>
                            <m:t>(1)</m:t>
                          </m:r>
                          <m:sSup>
                            <m:sSupPr>
                              <m:ctrlPr>
                                <a:rPr lang="es-EC" i="1">
                                  <a:latin typeface="Cambria Math"/>
                                </a:rPr>
                              </m:ctrlPr>
                            </m:sSupPr>
                            <m:e>
                              <m:r>
                                <a:rPr lang="es-ES" i="1">
                                  <a:latin typeface="Cambria Math"/>
                                </a:rPr>
                                <m:t>𝑠</m:t>
                              </m:r>
                            </m:e>
                            <m:sup>
                              <m:r>
                                <a:rPr lang="es-ES" i="1">
                                  <a:latin typeface="Cambria Math"/>
                                </a:rPr>
                                <m:t>𝑛</m:t>
                              </m:r>
                            </m:sup>
                          </m:sSup>
                          <m:r>
                            <a:rPr lang="es-ES" i="1">
                              <a:latin typeface="Cambria Math"/>
                            </a:rPr>
                            <m:t>+</m:t>
                          </m:r>
                          <m:r>
                            <a:rPr lang="es-ES" i="1">
                              <a:latin typeface="Cambria Math"/>
                            </a:rPr>
                            <m:t>𝑏</m:t>
                          </m:r>
                          <m:d>
                            <m:dPr>
                              <m:ctrlPr>
                                <a:rPr lang="es-EC" i="1">
                                  <a:latin typeface="Cambria Math"/>
                                </a:rPr>
                              </m:ctrlPr>
                            </m:dPr>
                            <m:e>
                              <m:r>
                                <a:rPr lang="es-ES" i="1">
                                  <a:latin typeface="Cambria Math"/>
                                </a:rPr>
                                <m:t>2</m:t>
                              </m:r>
                            </m:e>
                          </m:d>
                          <m:sSup>
                            <m:sSupPr>
                              <m:ctrlPr>
                                <a:rPr lang="es-EC" i="1">
                                  <a:latin typeface="Cambria Math"/>
                                </a:rPr>
                              </m:ctrlPr>
                            </m:sSupPr>
                            <m:e>
                              <m:r>
                                <a:rPr lang="es-ES" i="1">
                                  <a:latin typeface="Cambria Math"/>
                                </a:rPr>
                                <m:t>𝑠</m:t>
                              </m:r>
                            </m:e>
                            <m:sup>
                              <m:r>
                                <a:rPr lang="es-ES" i="1">
                                  <a:latin typeface="Cambria Math"/>
                                </a:rPr>
                                <m:t>𝑛</m:t>
                              </m:r>
                              <m:r>
                                <a:rPr lang="es-ES" i="1">
                                  <a:latin typeface="Cambria Math"/>
                                </a:rPr>
                                <m:t>−1</m:t>
                              </m:r>
                            </m:sup>
                          </m:sSup>
                          <m:r>
                            <a:rPr lang="es-ES" i="1">
                              <a:latin typeface="Cambria Math"/>
                            </a:rPr>
                            <m:t>+…+</m:t>
                          </m:r>
                          <m:r>
                            <a:rPr lang="es-ES" i="1">
                              <a:latin typeface="Cambria Math"/>
                            </a:rPr>
                            <m:t>𝑏</m:t>
                          </m:r>
                          <m:r>
                            <a:rPr lang="es-ES" i="1">
                              <a:latin typeface="Cambria Math"/>
                            </a:rPr>
                            <m:t>(</m:t>
                          </m:r>
                          <m:r>
                            <a:rPr lang="es-ES" i="1">
                              <a:latin typeface="Cambria Math"/>
                            </a:rPr>
                            <m:t>𝑛</m:t>
                          </m:r>
                          <m:r>
                            <a:rPr lang="es-ES" i="1">
                              <a:latin typeface="Cambria Math"/>
                            </a:rPr>
                            <m:t>+1)</m:t>
                          </m:r>
                        </m:num>
                        <m:den>
                          <m:r>
                            <a:rPr lang="es-ES" i="1">
                              <a:latin typeface="Cambria Math"/>
                            </a:rPr>
                            <m:t>𝑎</m:t>
                          </m:r>
                          <m:r>
                            <a:rPr lang="es-ES" i="1">
                              <a:latin typeface="Cambria Math"/>
                            </a:rPr>
                            <m:t>(1)</m:t>
                          </m:r>
                          <m:sSup>
                            <m:sSupPr>
                              <m:ctrlPr>
                                <a:rPr lang="es-EC" i="1">
                                  <a:latin typeface="Cambria Math"/>
                                </a:rPr>
                              </m:ctrlPr>
                            </m:sSupPr>
                            <m:e>
                              <m:r>
                                <a:rPr lang="es-ES" i="1">
                                  <a:latin typeface="Cambria Math"/>
                                </a:rPr>
                                <m:t>𝑠</m:t>
                              </m:r>
                            </m:e>
                            <m:sup>
                              <m:r>
                                <a:rPr lang="es-ES" i="1">
                                  <a:latin typeface="Cambria Math"/>
                                </a:rPr>
                                <m:t>𝑛</m:t>
                              </m:r>
                            </m:sup>
                          </m:sSup>
                          <m:r>
                            <a:rPr lang="es-ES" i="1">
                              <a:latin typeface="Cambria Math"/>
                            </a:rPr>
                            <m:t>+</m:t>
                          </m:r>
                          <m:r>
                            <a:rPr lang="es-ES" i="1">
                              <a:latin typeface="Cambria Math"/>
                            </a:rPr>
                            <m:t>𝑎</m:t>
                          </m:r>
                          <m:d>
                            <m:dPr>
                              <m:ctrlPr>
                                <a:rPr lang="es-EC" i="1">
                                  <a:latin typeface="Cambria Math"/>
                                </a:rPr>
                              </m:ctrlPr>
                            </m:dPr>
                            <m:e>
                              <m:r>
                                <a:rPr lang="es-ES" i="1">
                                  <a:latin typeface="Cambria Math"/>
                                </a:rPr>
                                <m:t>2</m:t>
                              </m:r>
                            </m:e>
                          </m:d>
                          <m:sSup>
                            <m:sSupPr>
                              <m:ctrlPr>
                                <a:rPr lang="es-EC" i="1">
                                  <a:latin typeface="Cambria Math"/>
                                </a:rPr>
                              </m:ctrlPr>
                            </m:sSupPr>
                            <m:e>
                              <m:r>
                                <a:rPr lang="es-ES" i="1">
                                  <a:latin typeface="Cambria Math"/>
                                </a:rPr>
                                <m:t>𝑠</m:t>
                              </m:r>
                            </m:e>
                            <m:sup>
                              <m:r>
                                <a:rPr lang="es-ES" i="1">
                                  <a:latin typeface="Cambria Math"/>
                                </a:rPr>
                                <m:t>𝑛</m:t>
                              </m:r>
                              <m:r>
                                <a:rPr lang="es-ES" i="1">
                                  <a:latin typeface="Cambria Math"/>
                                </a:rPr>
                                <m:t>−1</m:t>
                              </m:r>
                            </m:sup>
                          </m:sSup>
                          <m:r>
                            <a:rPr lang="es-ES" i="1">
                              <a:latin typeface="Cambria Math"/>
                            </a:rPr>
                            <m:t>+…+</m:t>
                          </m:r>
                          <m:r>
                            <a:rPr lang="es-ES" i="1">
                              <a:latin typeface="Cambria Math"/>
                            </a:rPr>
                            <m:t>𝑎</m:t>
                          </m:r>
                          <m:r>
                            <a:rPr lang="es-ES" i="1">
                              <a:latin typeface="Cambria Math"/>
                            </a:rPr>
                            <m:t>(</m:t>
                          </m:r>
                          <m:r>
                            <a:rPr lang="es-ES" i="1">
                              <a:latin typeface="Cambria Math"/>
                            </a:rPr>
                            <m:t>𝑛</m:t>
                          </m:r>
                          <m:r>
                            <a:rPr lang="es-ES" i="1">
                              <a:latin typeface="Cambria Math"/>
                            </a:rPr>
                            <m:t>+1)</m:t>
                          </m:r>
                        </m:den>
                      </m:f>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594934" y="5569726"/>
                <a:ext cx="5234061" cy="704360"/>
              </a:xfrm>
              <a:prstGeom prst="rect">
                <a:avLst/>
              </a:prstGeom>
              <a:blipFill rotWithShape="1">
                <a:blip r:embed="rId3"/>
                <a:stretch>
                  <a:fillRect/>
                </a:stretch>
              </a:blipFill>
            </p:spPr>
            <p:txBody>
              <a:bodyPr/>
              <a:lstStyle/>
              <a:p>
                <a:r>
                  <a:rPr lang="es-EC">
                    <a:noFill/>
                  </a:rPr>
                  <a:t> </a:t>
                </a:r>
              </a:p>
            </p:txBody>
          </p:sp>
        </mc:Fallback>
      </mc:AlternateContent>
      <p:pic>
        <p:nvPicPr>
          <p:cNvPr id="6" name="5 Imagen"/>
          <p:cNvPicPr/>
          <p:nvPr/>
        </p:nvPicPr>
        <p:blipFill rotWithShape="1">
          <a:blip r:embed="rId4"/>
          <a:srcRect l="4689" t="16825" r="1542" b="2028"/>
          <a:stretch/>
        </p:blipFill>
        <p:spPr bwMode="auto">
          <a:xfrm>
            <a:off x="6187858" y="2925350"/>
            <a:ext cx="4722312" cy="3487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9909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con el filtro prediseñado</a:t>
            </a:r>
            <a:endParaRPr lang="es-EC" dirty="0"/>
          </a:p>
        </p:txBody>
      </p:sp>
      <p:sp>
        <p:nvSpPr>
          <p:cNvPr id="3" name="2 Marcador de contenido"/>
          <p:cNvSpPr>
            <a:spLocks noGrp="1"/>
          </p:cNvSpPr>
          <p:nvPr>
            <p:ph idx="1"/>
          </p:nvPr>
        </p:nvSpPr>
        <p:spPr>
          <a:xfrm>
            <a:off x="1104900" y="1600200"/>
            <a:ext cx="9982200" cy="2094978"/>
          </a:xfrm>
        </p:spPr>
        <p:txBody>
          <a:bodyPr>
            <a:normAutofit fontScale="92500" lnSpcReduction="10000"/>
          </a:bodyPr>
          <a:lstStyle/>
          <a:p>
            <a:pPr algn="just"/>
            <a:r>
              <a:rPr lang="es-ES" dirty="0"/>
              <a:t>En varios países de Latinoamérica  existen leyes vigentes que norman las condiciones y medio ambiente de trabajo, en el Ecuador no se posee leyes que rijan estos aspectos, sin embargo existen recomendaciones de tipo sugestivas en algunas compañías multinacionales que se rigen bajo estos parámetros internacionales.</a:t>
            </a:r>
            <a:endParaRPr lang="es-EC" dirty="0"/>
          </a:p>
          <a:p>
            <a:pPr algn="just"/>
            <a:r>
              <a:rPr lang="es-ES" dirty="0"/>
              <a:t>N</a:t>
            </a:r>
            <a:r>
              <a:rPr lang="es-ES" dirty="0" smtClean="0"/>
              <a:t>orma </a:t>
            </a:r>
            <a:r>
              <a:rPr lang="es-ES" dirty="0"/>
              <a:t>Venezolana COVENIN 1566 “Ruido Ocupacional”, el cual establece sus parámetros para la exposición ocupacional permisible a ruidos continuos  o intermitentes.</a:t>
            </a:r>
            <a:endParaRPr lang="es-EC" dirty="0"/>
          </a:p>
          <a:p>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472014839"/>
              </p:ext>
            </p:extLst>
          </p:nvPr>
        </p:nvGraphicFramePr>
        <p:xfrm>
          <a:off x="4112981" y="3607498"/>
          <a:ext cx="3991359" cy="2850994"/>
        </p:xfrm>
        <a:graphic>
          <a:graphicData uri="http://schemas.openxmlformats.org/drawingml/2006/table">
            <a:tbl>
              <a:tblPr firstRow="1" firstCol="1" bandRow="1">
                <a:tableStyleId>{5C22544A-7EE6-4342-B048-85BDC9FD1C3A}</a:tableStyleId>
              </a:tblPr>
              <a:tblGrid>
                <a:gridCol w="1745490"/>
                <a:gridCol w="2245869"/>
              </a:tblGrid>
              <a:tr h="588722">
                <a:tc>
                  <a:txBody>
                    <a:bodyPr/>
                    <a:lstStyle/>
                    <a:p>
                      <a:pPr indent="457200" algn="ctr">
                        <a:lnSpc>
                          <a:spcPct val="150000"/>
                        </a:lnSpc>
                        <a:spcAft>
                          <a:spcPts val="0"/>
                        </a:spcAft>
                      </a:pPr>
                      <a:r>
                        <a:rPr lang="es-ES" sz="1200" dirty="0">
                          <a:effectLst/>
                        </a:rPr>
                        <a:t>Nivel </a:t>
                      </a:r>
                      <a:r>
                        <a:rPr lang="es-ES" sz="1200" dirty="0" smtClean="0">
                          <a:effectLst/>
                        </a:rPr>
                        <a:t>de</a:t>
                      </a:r>
                      <a:r>
                        <a:rPr lang="es-ES" sz="1200" baseline="0" dirty="0" smtClean="0">
                          <a:effectLst/>
                        </a:rPr>
                        <a:t> </a:t>
                      </a:r>
                      <a:r>
                        <a:rPr lang="es-ES" sz="1200" dirty="0" smtClean="0">
                          <a:effectLst/>
                        </a:rPr>
                        <a:t>Ruido</a:t>
                      </a:r>
                      <a:endParaRPr lang="es-EC" sz="1100" dirty="0">
                        <a:effectLst/>
                      </a:endParaRPr>
                    </a:p>
                    <a:p>
                      <a:pPr indent="457200" algn="ctr">
                        <a:lnSpc>
                          <a:spcPct val="150000"/>
                        </a:lnSpc>
                        <a:spcAft>
                          <a:spcPts val="0"/>
                        </a:spcAft>
                      </a:pPr>
                      <a:r>
                        <a:rPr lang="es-ES" sz="1200" dirty="0">
                          <a:effectLst/>
                        </a:rPr>
                        <a:t>(dB)</a:t>
                      </a:r>
                      <a:endParaRPr lang="es-EC" sz="1100" dirty="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dirty="0">
                          <a:effectLst/>
                        </a:rPr>
                        <a:t>Exposición Permitida</a:t>
                      </a:r>
                      <a:endParaRPr lang="es-EC" sz="1100" dirty="0">
                        <a:effectLst/>
                      </a:endParaRPr>
                    </a:p>
                    <a:p>
                      <a:pPr indent="457200" algn="ctr">
                        <a:lnSpc>
                          <a:spcPct val="150000"/>
                        </a:lnSpc>
                        <a:spcAft>
                          <a:spcPts val="0"/>
                        </a:spcAft>
                      </a:pPr>
                      <a:r>
                        <a:rPr lang="es-ES" sz="1200" dirty="0">
                          <a:effectLst/>
                        </a:rPr>
                        <a:t>(Horas)</a:t>
                      </a:r>
                      <a:endParaRPr lang="es-EC" sz="1100" dirty="0">
                        <a:effectLst/>
                        <a:latin typeface="Calibri"/>
                        <a:ea typeface="Calibri"/>
                        <a:cs typeface="Times New Roman"/>
                      </a:endParaRPr>
                    </a:p>
                  </a:txBody>
                  <a:tcPr marL="68580" marR="68580" marT="0" marB="0"/>
                </a:tc>
              </a:tr>
              <a:tr h="282784">
                <a:tc>
                  <a:txBody>
                    <a:bodyPr/>
                    <a:lstStyle/>
                    <a:p>
                      <a:pPr indent="457200" algn="ctr">
                        <a:lnSpc>
                          <a:spcPct val="150000"/>
                        </a:lnSpc>
                        <a:spcAft>
                          <a:spcPts val="0"/>
                        </a:spcAft>
                      </a:pPr>
                      <a:r>
                        <a:rPr lang="es-ES" sz="1200">
                          <a:effectLst/>
                        </a:rPr>
                        <a:t>82</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16</a:t>
                      </a:r>
                      <a:endParaRPr lang="es-EC" sz="1100">
                        <a:effectLst/>
                        <a:latin typeface="Calibri"/>
                        <a:ea typeface="Calibri"/>
                        <a:cs typeface="Times New Roman"/>
                      </a:endParaRPr>
                    </a:p>
                  </a:txBody>
                  <a:tcPr marL="68580" marR="68580" marT="0" marB="0"/>
                </a:tc>
              </a:tr>
              <a:tr h="282784">
                <a:tc>
                  <a:txBody>
                    <a:bodyPr/>
                    <a:lstStyle/>
                    <a:p>
                      <a:pPr indent="457200" algn="ctr">
                        <a:lnSpc>
                          <a:spcPct val="150000"/>
                        </a:lnSpc>
                        <a:spcAft>
                          <a:spcPts val="0"/>
                        </a:spcAft>
                      </a:pPr>
                      <a:r>
                        <a:rPr lang="es-ES" sz="1200">
                          <a:effectLst/>
                        </a:rPr>
                        <a:t>85</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8</a:t>
                      </a:r>
                      <a:endParaRPr lang="es-EC" sz="1100">
                        <a:effectLst/>
                        <a:latin typeface="Calibri"/>
                        <a:ea typeface="Calibri"/>
                        <a:cs typeface="Times New Roman"/>
                      </a:endParaRPr>
                    </a:p>
                  </a:txBody>
                  <a:tcPr marL="68580" marR="68580" marT="0" marB="0"/>
                </a:tc>
              </a:tr>
              <a:tr h="282784">
                <a:tc>
                  <a:txBody>
                    <a:bodyPr/>
                    <a:lstStyle/>
                    <a:p>
                      <a:pPr indent="457200" algn="ctr">
                        <a:lnSpc>
                          <a:spcPct val="150000"/>
                        </a:lnSpc>
                        <a:spcAft>
                          <a:spcPts val="0"/>
                        </a:spcAft>
                      </a:pPr>
                      <a:r>
                        <a:rPr lang="es-ES" sz="1200">
                          <a:effectLst/>
                        </a:rPr>
                        <a:t>88</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4</a:t>
                      </a:r>
                      <a:endParaRPr lang="es-EC" sz="1100">
                        <a:effectLst/>
                        <a:latin typeface="Calibri"/>
                        <a:ea typeface="Calibri"/>
                        <a:cs typeface="Times New Roman"/>
                      </a:endParaRPr>
                    </a:p>
                  </a:txBody>
                  <a:tcPr marL="68580" marR="68580" marT="0" marB="0"/>
                </a:tc>
              </a:tr>
              <a:tr h="282784">
                <a:tc>
                  <a:txBody>
                    <a:bodyPr/>
                    <a:lstStyle/>
                    <a:p>
                      <a:pPr indent="457200" algn="ctr">
                        <a:lnSpc>
                          <a:spcPct val="150000"/>
                        </a:lnSpc>
                        <a:spcAft>
                          <a:spcPts val="0"/>
                        </a:spcAft>
                      </a:pPr>
                      <a:r>
                        <a:rPr lang="es-ES" sz="1200">
                          <a:effectLst/>
                        </a:rPr>
                        <a:t>91</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2</a:t>
                      </a:r>
                      <a:endParaRPr lang="es-EC" sz="1100">
                        <a:effectLst/>
                        <a:latin typeface="Calibri"/>
                        <a:ea typeface="Calibri"/>
                        <a:cs typeface="Times New Roman"/>
                      </a:endParaRPr>
                    </a:p>
                  </a:txBody>
                  <a:tcPr marL="68580" marR="68580" marT="0" marB="0"/>
                </a:tc>
              </a:tr>
              <a:tr h="282784">
                <a:tc>
                  <a:txBody>
                    <a:bodyPr/>
                    <a:lstStyle/>
                    <a:p>
                      <a:pPr indent="457200" algn="ctr">
                        <a:lnSpc>
                          <a:spcPct val="150000"/>
                        </a:lnSpc>
                        <a:spcAft>
                          <a:spcPts val="0"/>
                        </a:spcAft>
                      </a:pPr>
                      <a:r>
                        <a:rPr lang="es-ES" sz="1200">
                          <a:effectLst/>
                        </a:rPr>
                        <a:t>94</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1</a:t>
                      </a:r>
                      <a:endParaRPr lang="es-EC" sz="1100">
                        <a:effectLst/>
                        <a:latin typeface="Calibri"/>
                        <a:ea typeface="Calibri"/>
                        <a:cs typeface="Times New Roman"/>
                      </a:endParaRPr>
                    </a:p>
                  </a:txBody>
                  <a:tcPr marL="68580" marR="68580" marT="0" marB="0"/>
                </a:tc>
              </a:tr>
              <a:tr h="282784">
                <a:tc>
                  <a:txBody>
                    <a:bodyPr/>
                    <a:lstStyle/>
                    <a:p>
                      <a:pPr indent="457200" algn="ctr">
                        <a:lnSpc>
                          <a:spcPct val="150000"/>
                        </a:lnSpc>
                        <a:spcAft>
                          <a:spcPts val="0"/>
                        </a:spcAft>
                      </a:pPr>
                      <a:r>
                        <a:rPr lang="es-ES" sz="1200">
                          <a:effectLst/>
                        </a:rPr>
                        <a:t>97</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0.5</a:t>
                      </a:r>
                      <a:endParaRPr lang="es-EC" sz="1100">
                        <a:effectLst/>
                        <a:latin typeface="Calibri"/>
                        <a:ea typeface="Calibri"/>
                        <a:cs typeface="Times New Roman"/>
                      </a:endParaRPr>
                    </a:p>
                  </a:txBody>
                  <a:tcPr marL="68580" marR="68580" marT="0" marB="0"/>
                </a:tc>
              </a:tr>
              <a:tr h="282784">
                <a:tc>
                  <a:txBody>
                    <a:bodyPr/>
                    <a:lstStyle/>
                    <a:p>
                      <a:pPr indent="457200" algn="ctr">
                        <a:lnSpc>
                          <a:spcPct val="150000"/>
                        </a:lnSpc>
                        <a:spcAft>
                          <a:spcPts val="0"/>
                        </a:spcAft>
                      </a:pPr>
                      <a:r>
                        <a:rPr lang="es-ES" sz="1200">
                          <a:effectLst/>
                        </a:rPr>
                        <a:t>100</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0.25</a:t>
                      </a:r>
                      <a:endParaRPr lang="es-EC" sz="1100">
                        <a:effectLst/>
                        <a:latin typeface="Calibri"/>
                        <a:ea typeface="Calibri"/>
                        <a:cs typeface="Times New Roman"/>
                      </a:endParaRPr>
                    </a:p>
                  </a:txBody>
                  <a:tcPr marL="68580" marR="68580" marT="0" marB="0"/>
                </a:tc>
              </a:tr>
              <a:tr h="282784">
                <a:tc>
                  <a:txBody>
                    <a:bodyPr/>
                    <a:lstStyle/>
                    <a:p>
                      <a:pPr indent="457200" algn="ctr">
                        <a:lnSpc>
                          <a:spcPct val="150000"/>
                        </a:lnSpc>
                        <a:spcAft>
                          <a:spcPts val="0"/>
                        </a:spcAft>
                      </a:pPr>
                      <a:r>
                        <a:rPr lang="es-ES" sz="1200">
                          <a:effectLst/>
                        </a:rPr>
                        <a:t>103</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dirty="0">
                          <a:effectLst/>
                        </a:rPr>
                        <a:t>0.125</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85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sp>
        <p:nvSpPr>
          <p:cNvPr id="3" name="2 Marcador de contenido"/>
          <p:cNvSpPr>
            <a:spLocks noGrp="1"/>
          </p:cNvSpPr>
          <p:nvPr>
            <p:ph idx="1"/>
          </p:nvPr>
        </p:nvSpPr>
        <p:spPr>
          <a:xfrm>
            <a:off x="1092374" y="1437362"/>
            <a:ext cx="9982200" cy="4572000"/>
          </a:xfrm>
        </p:spPr>
        <p:txBody>
          <a:bodyPr>
            <a:normAutofit/>
          </a:bodyPr>
          <a:lstStyle/>
          <a:p>
            <a:r>
              <a:rPr lang="es-EC" dirty="0" smtClean="0"/>
              <a:t>Introducción.</a:t>
            </a:r>
          </a:p>
          <a:p>
            <a:pPr lvl="1"/>
            <a:r>
              <a:rPr lang="es-EC" dirty="0" smtClean="0"/>
              <a:t>Antecedentes</a:t>
            </a:r>
          </a:p>
          <a:p>
            <a:pPr lvl="1"/>
            <a:r>
              <a:rPr lang="es-EC" dirty="0" smtClean="0"/>
              <a:t>Justificación</a:t>
            </a:r>
          </a:p>
          <a:p>
            <a:pPr marL="228600" lvl="1">
              <a:spcBef>
                <a:spcPts val="1800"/>
              </a:spcBef>
            </a:pPr>
            <a:r>
              <a:rPr lang="es-ES" sz="2000" dirty="0" smtClean="0"/>
              <a:t>Importancia del diseño e implementación del sistema de mejoramiento de calidad auditiva.</a:t>
            </a:r>
          </a:p>
          <a:p>
            <a:pPr lvl="1"/>
            <a:r>
              <a:rPr lang="es-EC" dirty="0" smtClean="0"/>
              <a:t>Problemas auditivos</a:t>
            </a:r>
          </a:p>
          <a:p>
            <a:pPr lvl="1"/>
            <a:r>
              <a:rPr lang="es-EC" dirty="0" smtClean="0"/>
              <a:t>Audición en ambientes ruidosos</a:t>
            </a:r>
          </a:p>
          <a:p>
            <a:pPr lvl="1"/>
            <a:r>
              <a:rPr lang="es-EC" dirty="0"/>
              <a:t>Discapacidad auditiva en ambientes ruidosos</a:t>
            </a:r>
          </a:p>
          <a:p>
            <a:pPr lvl="1"/>
            <a:r>
              <a:rPr lang="es-EC" dirty="0"/>
              <a:t>Aplicaciones del sistema de mejoramiento </a:t>
            </a:r>
            <a:r>
              <a:rPr lang="es-EC" dirty="0" smtClean="0"/>
              <a:t>auditivo</a:t>
            </a:r>
            <a:endParaRPr lang="es-EC" b="1" dirty="0"/>
          </a:p>
          <a:p>
            <a:pPr marL="228600" lvl="1">
              <a:spcBef>
                <a:spcPts val="1800"/>
              </a:spcBef>
            </a:pPr>
            <a:r>
              <a:rPr lang="es-EC" sz="2000" dirty="0" smtClean="0"/>
              <a:t>Estudios  de  prueba  y mejoramiento del  filtro  prediseñado.</a:t>
            </a:r>
          </a:p>
          <a:p>
            <a:pPr lvl="1">
              <a:lnSpc>
                <a:spcPct val="100000"/>
              </a:lnSpc>
            </a:pPr>
            <a:r>
              <a:rPr lang="es-ES" dirty="0" smtClean="0"/>
              <a:t>Análisis del filtro prediseñado</a:t>
            </a:r>
          </a:p>
          <a:p>
            <a:pPr lvl="1">
              <a:lnSpc>
                <a:spcPct val="100000"/>
              </a:lnSpc>
            </a:pPr>
            <a:r>
              <a:rPr lang="es-ES" dirty="0" smtClean="0"/>
              <a:t>Mejoramiento del filtro prediseñado</a:t>
            </a:r>
          </a:p>
          <a:p>
            <a:pPr lvl="1">
              <a:lnSpc>
                <a:spcPct val="100000"/>
              </a:lnSpc>
            </a:pPr>
            <a:r>
              <a:rPr lang="es-ES" dirty="0" smtClean="0"/>
              <a:t>Pruebas con el filtro mejorado</a:t>
            </a:r>
          </a:p>
          <a:p>
            <a:pPr marL="228600" lvl="1">
              <a:spcBef>
                <a:spcPts val="1800"/>
              </a:spcBef>
            </a:pPr>
            <a:endParaRPr lang="es-EC" sz="2000" dirty="0"/>
          </a:p>
          <a:p>
            <a:pPr lvl="1">
              <a:lnSpc>
                <a:spcPct val="100000"/>
              </a:lnSpc>
            </a:pPr>
            <a:endParaRPr lang="es-ES" dirty="0"/>
          </a:p>
          <a:p>
            <a:pPr marL="228600" lvl="1">
              <a:lnSpc>
                <a:spcPct val="100000"/>
              </a:lnSpc>
              <a:spcBef>
                <a:spcPts val="1800"/>
              </a:spcBef>
            </a:pPr>
            <a:endParaRPr lang="es-EC" dirty="0" smtClean="0"/>
          </a:p>
          <a:p>
            <a:pPr lvl="1"/>
            <a:endParaRPr lang="es-EC" dirty="0" smtClean="0"/>
          </a:p>
          <a:p>
            <a:pPr lvl="1"/>
            <a:endParaRPr lang="es-EC" dirty="0"/>
          </a:p>
          <a:p>
            <a:pPr marL="228600" lvl="1">
              <a:spcBef>
                <a:spcPts val="1800"/>
              </a:spcBef>
            </a:pPr>
            <a:endParaRPr lang="es-EC" sz="2000" dirty="0"/>
          </a:p>
          <a:p>
            <a:pPr lvl="1"/>
            <a:endParaRPr lang="es-EC" dirty="0"/>
          </a:p>
          <a:p>
            <a:pPr lvl="1"/>
            <a:endParaRPr lang="es-EC" dirty="0" smtClean="0"/>
          </a:p>
          <a:p>
            <a:pPr lvl="1"/>
            <a:endParaRPr lang="es-EC" dirty="0" smtClean="0"/>
          </a:p>
        </p:txBody>
      </p:sp>
    </p:spTree>
    <p:extLst>
      <p:ext uri="{BB962C8B-B14F-4D97-AF65-F5344CB8AC3E}">
        <p14:creationId xmlns:p14="http://schemas.microsoft.com/office/powerpoint/2010/main" val="216635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Mejoramiento del filtro prediseñado (I)</a:t>
            </a:r>
            <a:endParaRPr lang="es-EC" dirty="0"/>
          </a:p>
        </p:txBody>
      </p:sp>
      <p:sp>
        <p:nvSpPr>
          <p:cNvPr id="3" name="2 Marcador de contenido"/>
          <p:cNvSpPr>
            <a:spLocks noGrp="1"/>
          </p:cNvSpPr>
          <p:nvPr>
            <p:ph idx="1"/>
          </p:nvPr>
        </p:nvSpPr>
        <p:spPr/>
        <p:txBody>
          <a:bodyPr/>
          <a:lstStyle/>
          <a:p>
            <a:pPr marL="0" lvl="2" indent="0">
              <a:spcBef>
                <a:spcPts val="1800"/>
              </a:spcBef>
              <a:buNone/>
            </a:pPr>
            <a:r>
              <a:rPr lang="es-ES" sz="1800" b="1" dirty="0"/>
              <a:t>Procesamiento Digital de Señales de </a:t>
            </a:r>
            <a:r>
              <a:rPr lang="es-ES" sz="1800" b="1" dirty="0" smtClean="0"/>
              <a:t>Audio:</a:t>
            </a:r>
            <a:endParaRPr lang="es-EC" sz="1600" b="1" dirty="0"/>
          </a:p>
          <a:p>
            <a:pPr algn="just"/>
            <a:r>
              <a:rPr lang="es-ES" sz="1600" dirty="0"/>
              <a:t>El primer paso esencial en procesamiento digital de señales, es convertir a la señal origen o fuente compatible con el procesamiento digital. </a:t>
            </a:r>
            <a:endParaRPr lang="es-ES" sz="1600" dirty="0" smtClean="0"/>
          </a:p>
          <a:p>
            <a:pPr algn="just"/>
            <a:r>
              <a:rPr lang="es-ES" sz="1600" dirty="0"/>
              <a:t>El formateo es una transformación uno a uno de información fuente a </a:t>
            </a:r>
            <a:r>
              <a:rPr lang="es-ES" sz="1600" dirty="0" smtClean="0"/>
              <a:t>símbolos.</a:t>
            </a:r>
          </a:p>
          <a:p>
            <a:pPr algn="just"/>
            <a:r>
              <a:rPr lang="es-ES" sz="1600" dirty="0"/>
              <a:t>Una señal cuyo espectro se extiende a partir de cero (o cercano a cero) hasta un valor finito, usualmente menor </a:t>
            </a:r>
            <a:r>
              <a:rPr lang="es-ES" sz="1600" dirty="0" smtClean="0"/>
              <a:t>que </a:t>
            </a:r>
            <a:r>
              <a:rPr lang="es-ES" sz="1600" dirty="0"/>
              <a:t>algunos Mega Hertz, es llamada señal banda base o paso </a:t>
            </a:r>
            <a:r>
              <a:rPr lang="es-ES" sz="1600" dirty="0" smtClean="0"/>
              <a:t>bajas.</a:t>
            </a:r>
          </a:p>
          <a:p>
            <a:pPr algn="just"/>
            <a:r>
              <a:rPr lang="es-ES" sz="1600" dirty="0"/>
              <a:t>Tal denominación será tácita siempre que nos refiramos a la “información”, “mensaje” o “datos”, ya que las señales de la naturaleza son esencialmente banda base (voz, audio, video, datos, señales de transductores). </a:t>
            </a:r>
            <a:endParaRPr lang="es-EC" sz="16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171" y="4605924"/>
            <a:ext cx="4762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179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Mejoramiento del filtro prediseñado (</a:t>
            </a:r>
            <a:r>
              <a:rPr lang="es-EC" dirty="0" smtClean="0"/>
              <a:t>II)</a:t>
            </a:r>
            <a:endParaRPr lang="es-EC" dirty="0"/>
          </a:p>
        </p:txBody>
      </p:sp>
      <p:sp>
        <p:nvSpPr>
          <p:cNvPr id="3" name="2 Marcador de contenido"/>
          <p:cNvSpPr>
            <a:spLocks noGrp="1"/>
          </p:cNvSpPr>
          <p:nvPr>
            <p:ph idx="1"/>
          </p:nvPr>
        </p:nvSpPr>
        <p:spPr/>
        <p:txBody>
          <a:bodyPr/>
          <a:lstStyle/>
          <a:p>
            <a:pPr marL="0" lvl="2" indent="0">
              <a:spcBef>
                <a:spcPts val="1800"/>
              </a:spcBef>
              <a:buNone/>
            </a:pPr>
            <a:r>
              <a:rPr lang="es-ES" sz="1800" b="1" dirty="0"/>
              <a:t>Sistemas Banda </a:t>
            </a:r>
            <a:r>
              <a:rPr lang="es-ES" sz="1800" b="1" dirty="0" smtClean="0"/>
              <a:t>Base</a:t>
            </a:r>
          </a:p>
          <a:p>
            <a:pPr marL="228600" lvl="2" algn="just">
              <a:spcBef>
                <a:spcPts val="1800"/>
              </a:spcBef>
            </a:pPr>
            <a:r>
              <a:rPr lang="es-ES" sz="1600" dirty="0"/>
              <a:t>Los datos en forma analógica no omiten la etapa de formateo, los símbolos son transmitidos asignándoles previamente una forma de onda compatible con el canal de comunicaciones banda </a:t>
            </a:r>
            <a:r>
              <a:rPr lang="es-ES" sz="1600" dirty="0" smtClean="0"/>
              <a:t>base</a:t>
            </a:r>
          </a:p>
          <a:p>
            <a:pPr marL="228600" lvl="2" algn="just">
              <a:spcBef>
                <a:spcPts val="1800"/>
              </a:spcBef>
            </a:pPr>
            <a:r>
              <a:rPr lang="es-ES" sz="1600" dirty="0"/>
              <a:t>El proceso se lleva a cabo mediante el codificador de forma de onda también conocido como modulador banda base, después de la transmisión a través del canal de comunicaciones, las formas de onda son detectadas para estimar los dígitos transmitidos, y el paso final es recuperar un estimado de la información fuente.</a:t>
            </a:r>
            <a:endParaRPr lang="es-EC" sz="1600" b="1" dirty="0"/>
          </a:p>
          <a:p>
            <a:pPr marL="0" indent="0">
              <a:buNone/>
            </a:pPr>
            <a:endParaRPr lang="es-EC"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741" y="3826658"/>
            <a:ext cx="3365261" cy="2522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5945621" y="3757064"/>
            <a:ext cx="4708525" cy="2661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31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Mejoramiento del filtro prediseñado (</a:t>
            </a:r>
            <a:r>
              <a:rPr lang="es-EC" dirty="0" smtClean="0"/>
              <a:t>III)</a:t>
            </a:r>
            <a:endParaRPr lang="es-EC" dirty="0"/>
          </a:p>
        </p:txBody>
      </p:sp>
      <p:sp>
        <p:nvSpPr>
          <p:cNvPr id="3" name="2 Marcador de contenido"/>
          <p:cNvSpPr>
            <a:spLocks noGrp="1"/>
          </p:cNvSpPr>
          <p:nvPr>
            <p:ph idx="1"/>
          </p:nvPr>
        </p:nvSpPr>
        <p:spPr>
          <a:xfrm>
            <a:off x="1104900" y="1600200"/>
            <a:ext cx="9982200" cy="2156864"/>
          </a:xfrm>
        </p:spPr>
        <p:txBody>
          <a:bodyPr/>
          <a:lstStyle/>
          <a:p>
            <a:pPr marL="0" lvl="2" indent="0">
              <a:spcBef>
                <a:spcPts val="1800"/>
              </a:spcBef>
              <a:buNone/>
            </a:pPr>
            <a:r>
              <a:rPr lang="es-ES" sz="2000" b="1" dirty="0"/>
              <a:t>Formateo de Información Analógica </a:t>
            </a:r>
          </a:p>
          <a:p>
            <a:r>
              <a:rPr lang="es-ES" sz="1800" dirty="0" smtClean="0"/>
              <a:t>El </a:t>
            </a:r>
            <a:r>
              <a:rPr lang="es-ES" sz="1800" dirty="0"/>
              <a:t>proceso de transformar una forma de onda analógica a un formato digital se inicia con  el muestreo de la señal analógica, para discretizarla en el tiempo, para producir una forma de onda modulada en amplitud (señal PAM</a:t>
            </a:r>
            <a:r>
              <a:rPr lang="es-ES" sz="1800" dirty="0" smtClean="0"/>
              <a:t>).</a:t>
            </a:r>
          </a:p>
          <a:p>
            <a:r>
              <a:rPr lang="es-ES" sz="1800" dirty="0"/>
              <a:t>Posteriormente, las muestras discretas en el tiempo pero continuas en amplitud se cuantizan para discretizarla en amplitud y producir una señal de pulsos codificados (señal PCM).</a:t>
            </a:r>
            <a:endParaRPr lang="es-EC" sz="1800" dirty="0"/>
          </a:p>
          <a:p>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591358" y="3882323"/>
            <a:ext cx="4708525" cy="26612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093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Mejoramiento del filtro prediseñado (</a:t>
            </a:r>
            <a:r>
              <a:rPr lang="es-EC" dirty="0" smtClean="0"/>
              <a:t>IV)</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1104900" y="1600200"/>
                <a:ext cx="9982200" cy="1080370"/>
              </a:xfrm>
            </p:spPr>
            <p:txBody>
              <a:bodyPr>
                <a:normAutofit fontScale="25000" lnSpcReduction="20000"/>
              </a:bodyPr>
              <a:lstStyle/>
              <a:p>
                <a:pPr marL="0" lvl="0" indent="0">
                  <a:buNone/>
                </a:pPr>
                <a:r>
                  <a:rPr lang="es-ES" sz="7200" b="1" dirty="0"/>
                  <a:t>Muestreo y </a:t>
                </a:r>
                <a:r>
                  <a:rPr lang="es-ES" sz="7200" b="1" dirty="0" smtClean="0"/>
                  <a:t>Retención</a:t>
                </a:r>
                <a:endParaRPr lang="es-ES" sz="7200" dirty="0" smtClean="0"/>
              </a:p>
              <a:p>
                <a:r>
                  <a:rPr lang="es-ES" sz="6400" dirty="0" smtClean="0"/>
                  <a:t>Este </a:t>
                </a:r>
                <a:r>
                  <a:rPr lang="es-ES" sz="6400" dirty="0"/>
                  <a:t>método puede ser descrito por la convolución del tren de impulsos </a:t>
                </a:r>
                <a14:m>
                  <m:oMath xmlns:m="http://schemas.openxmlformats.org/officeDocument/2006/math">
                    <m:r>
                      <a:rPr lang="es-ES" sz="6400" i="1">
                        <a:latin typeface="Cambria Math"/>
                      </a:rPr>
                      <m:t>𝑥</m:t>
                    </m:r>
                    <m:r>
                      <a:rPr lang="es-ES" sz="6400" i="1">
                        <a:latin typeface="Cambria Math"/>
                      </a:rPr>
                      <m:t>(</m:t>
                    </m:r>
                    <m:r>
                      <a:rPr lang="es-ES" sz="6400" i="1">
                        <a:latin typeface="Cambria Math"/>
                      </a:rPr>
                      <m:t>𝑡</m:t>
                    </m:r>
                    <m:r>
                      <a:rPr lang="es-ES" sz="6400" i="1">
                        <a:latin typeface="Cambria Math"/>
                      </a:rPr>
                      <m:t>)</m:t>
                    </m:r>
                    <m:r>
                      <a:rPr lang="es-ES" sz="6400" i="1">
                        <a:latin typeface="Cambria Math"/>
                      </a:rPr>
                      <m:t>𝑥</m:t>
                    </m:r>
                    <m:r>
                      <a:rPr lang="es-ES" sz="6400" i="1">
                        <a:latin typeface="Cambria Math"/>
                      </a:rPr>
                      <m:t>𝛿</m:t>
                    </m:r>
                    <m:r>
                      <a:rPr lang="es-ES" sz="6400" i="1">
                        <a:latin typeface="Cambria Math"/>
                      </a:rPr>
                      <m:t>(</m:t>
                    </m:r>
                    <m:r>
                      <a:rPr lang="es-ES" sz="6400" i="1">
                        <a:latin typeface="Cambria Math"/>
                      </a:rPr>
                      <m:t>𝑡</m:t>
                    </m:r>
                    <m:r>
                      <a:rPr lang="es-ES" sz="6400" i="1">
                        <a:latin typeface="Cambria Math"/>
                      </a:rPr>
                      <m:t>)</m:t>
                    </m:r>
                  </m:oMath>
                </a14:m>
                <a:r>
                  <a:rPr lang="es-ES" sz="6400" dirty="0"/>
                  <a:t> mostrado den la </a:t>
                </a:r>
                <a:r>
                  <a:rPr lang="es-ES" sz="6400" dirty="0" smtClean="0"/>
                  <a:t>figura, </a:t>
                </a:r>
                <a:r>
                  <a:rPr lang="es-ES" sz="6400" dirty="0"/>
                  <a:t>con un pulso unitario rectangular, </a:t>
                </a:r>
                <a14:m>
                  <m:oMath xmlns:m="http://schemas.openxmlformats.org/officeDocument/2006/math">
                    <m:r>
                      <a:rPr lang="es-ES" sz="6400" i="1">
                        <a:latin typeface="Cambria Math"/>
                      </a:rPr>
                      <m:t>𝑝</m:t>
                    </m:r>
                    <m:r>
                      <a:rPr lang="es-ES" sz="6400" i="1">
                        <a:latin typeface="Cambria Math"/>
                      </a:rPr>
                      <m:t>(</m:t>
                    </m:r>
                    <m:r>
                      <a:rPr lang="es-ES" sz="6400" i="1">
                        <a:latin typeface="Cambria Math"/>
                      </a:rPr>
                      <m:t>𝑡</m:t>
                    </m:r>
                    <m:r>
                      <a:rPr lang="es-ES" sz="6400" i="1">
                        <a:latin typeface="Cambria Math"/>
                      </a:rPr>
                      <m:t>)</m:t>
                    </m:r>
                  </m:oMath>
                </a14:m>
                <a:r>
                  <a:rPr lang="es-ES" sz="6400" dirty="0"/>
                  <a:t>, con ancho de pulso </a:t>
                </a:r>
                <a14:m>
                  <m:oMath xmlns:m="http://schemas.openxmlformats.org/officeDocument/2006/math">
                    <m:sSub>
                      <m:sSubPr>
                        <m:ctrlPr>
                          <a:rPr lang="es-EC" sz="6400" i="1">
                            <a:latin typeface="Cambria Math"/>
                          </a:rPr>
                        </m:ctrlPr>
                      </m:sSubPr>
                      <m:e>
                        <m:r>
                          <a:rPr lang="es-ES" sz="6400" i="1">
                            <a:latin typeface="Cambria Math"/>
                          </a:rPr>
                          <m:t>𝑇</m:t>
                        </m:r>
                      </m:e>
                      <m:sub>
                        <m:r>
                          <a:rPr lang="es-ES" sz="6400" i="1">
                            <a:latin typeface="Cambria Math"/>
                          </a:rPr>
                          <m:t>𝑆</m:t>
                        </m:r>
                      </m:sub>
                    </m:sSub>
                  </m:oMath>
                </a14:m>
                <a:r>
                  <a:rPr lang="es-ES" sz="6400" dirty="0"/>
                  <a:t>. Esta convolución en el tiempo resulta en una secuencia de tope plano,  </a:t>
                </a:r>
                <a14:m>
                  <m:oMath xmlns:m="http://schemas.openxmlformats.org/officeDocument/2006/math">
                    <m:sSub>
                      <m:sSubPr>
                        <m:ctrlPr>
                          <a:rPr lang="es-EC" sz="6400" i="1">
                            <a:latin typeface="Cambria Math"/>
                          </a:rPr>
                        </m:ctrlPr>
                      </m:sSubPr>
                      <m:e>
                        <m:r>
                          <a:rPr lang="es-ES" sz="6400" i="1">
                            <a:latin typeface="Cambria Math"/>
                          </a:rPr>
                          <m:t>𝑥</m:t>
                        </m:r>
                      </m:e>
                      <m:sub>
                        <m:r>
                          <a:rPr lang="es-ES" sz="6400" i="1">
                            <a:latin typeface="Cambria Math"/>
                          </a:rPr>
                          <m:t>𝑠</m:t>
                        </m:r>
                      </m:sub>
                    </m:sSub>
                    <m:r>
                      <a:rPr lang="es-ES" sz="6400" i="1">
                        <a:latin typeface="Cambria Math"/>
                      </a:rPr>
                      <m:t>(</m:t>
                    </m:r>
                    <m:r>
                      <a:rPr lang="es-ES" sz="6400" i="1">
                        <a:latin typeface="Cambria Math"/>
                      </a:rPr>
                      <m:t>𝑡</m:t>
                    </m:r>
                    <m:r>
                      <a:rPr lang="es-ES" sz="6400" i="1">
                        <a:latin typeface="Cambria Math"/>
                      </a:rPr>
                      <m:t>)</m:t>
                    </m:r>
                  </m:oMath>
                </a14:m>
                <a:r>
                  <a:rPr lang="es-ES" sz="6400" dirty="0"/>
                  <a:t>.</a:t>
                </a:r>
                <a:endParaRPr lang="es-EC" sz="6400"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1104900" y="1600200"/>
                <a:ext cx="9982200" cy="1080370"/>
              </a:xfrm>
              <a:blipFill rotWithShape="1">
                <a:blip r:embed="rId2"/>
                <a:stretch>
                  <a:fillRect l="-1404" t="-10734" b="-1695"/>
                </a:stretch>
              </a:blipFill>
            </p:spPr>
            <p:txBody>
              <a:bodyPr/>
              <a:lstStyle/>
              <a:p>
                <a:r>
                  <a:rPr lang="es-EC">
                    <a:noFill/>
                  </a:rPr>
                  <a:t> </a:t>
                </a:r>
              </a:p>
            </p:txBody>
          </p:sp>
        </mc:Fallback>
      </mc:AlternateContent>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3674605" y="2968669"/>
            <a:ext cx="4279421" cy="2863654"/>
          </a:xfrm>
          <a:prstGeom prst="rect">
            <a:avLst/>
          </a:prstGeom>
          <a:noFill/>
          <a:ln>
            <a:noFill/>
          </a:ln>
        </p:spPr>
      </p:pic>
    </p:spTree>
    <p:extLst>
      <p:ext uri="{BB962C8B-B14F-4D97-AF65-F5344CB8AC3E}">
        <p14:creationId xmlns:p14="http://schemas.microsoft.com/office/powerpoint/2010/main" val="277085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Mejoramiento del filtro prediseñado </a:t>
            </a:r>
            <a:r>
              <a:rPr lang="es-EC" dirty="0" smtClean="0"/>
              <a:t>(V</a:t>
            </a:r>
            <a:r>
              <a:rPr lang="es-EC" dirty="0"/>
              <a:t>)</a:t>
            </a:r>
          </a:p>
        </p:txBody>
      </p:sp>
      <p:sp>
        <p:nvSpPr>
          <p:cNvPr id="3" name="2 Marcador de contenido"/>
          <p:cNvSpPr>
            <a:spLocks noGrp="1"/>
          </p:cNvSpPr>
          <p:nvPr>
            <p:ph idx="1"/>
          </p:nvPr>
        </p:nvSpPr>
        <p:spPr>
          <a:xfrm>
            <a:off x="1104900" y="1600200"/>
            <a:ext cx="9982200" cy="2821488"/>
          </a:xfrm>
        </p:spPr>
        <p:txBody>
          <a:bodyPr>
            <a:normAutofit/>
          </a:bodyPr>
          <a:lstStyle/>
          <a:p>
            <a:pPr marL="0" indent="0">
              <a:buNone/>
            </a:pPr>
            <a:r>
              <a:rPr lang="es-EC" sz="1800" b="1" dirty="0" smtClean="0"/>
              <a:t>Cuantización:</a:t>
            </a:r>
          </a:p>
          <a:p>
            <a:r>
              <a:rPr lang="es-ES" sz="1600" dirty="0"/>
              <a:t>Para procesar señales digitalmente no sólo es necesario muestrear la señal analógica sino también cuantizar la amplitud de esas señales a un número finito de niveles</a:t>
            </a:r>
            <a:r>
              <a:rPr lang="es-ES" sz="1600" dirty="0" smtClean="0"/>
              <a:t>.</a:t>
            </a:r>
          </a:p>
          <a:p>
            <a:r>
              <a:rPr lang="es-ES" sz="1600" dirty="0"/>
              <a:t>El tipo más usual de cuantización es la cuantización uniforme, en el que los niveles son todos iguales. La mayoría usan un número de niveles que es una potencia de 2. Si L=2B, cada uno de los niveles es codificado a un número binario de B bits.</a:t>
            </a:r>
            <a:endParaRPr lang="es-EC" sz="1600" dirty="0"/>
          </a:p>
          <a:p>
            <a:r>
              <a:rPr lang="es-ES" sz="1600" dirty="0"/>
              <a:t>Como consecuencia del muestreo tenemos un conjunto de impulsos modulados en amplitud espaciados por intervalos regulares de tiempo, caracterizados porque sus amplitudes varían de forma analógica, pudiendo adoptar cualquier valor. </a:t>
            </a:r>
            <a:endParaRPr lang="es-EC" sz="1600" dirty="0"/>
          </a:p>
          <a:p>
            <a:endParaRPr lang="es-EC" sz="1600" dirty="0"/>
          </a:p>
          <a:p>
            <a:endParaRPr lang="es-EC" dirty="0"/>
          </a:p>
          <a:p>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430499" y="4308953"/>
            <a:ext cx="4836679" cy="2201253"/>
          </a:xfrm>
          <a:prstGeom prst="rect">
            <a:avLst/>
          </a:prstGeom>
          <a:noFill/>
          <a:ln>
            <a:noFill/>
          </a:ln>
        </p:spPr>
      </p:pic>
    </p:spTree>
    <p:extLst>
      <p:ext uri="{BB962C8B-B14F-4D97-AF65-F5344CB8AC3E}">
        <p14:creationId xmlns:p14="http://schemas.microsoft.com/office/powerpoint/2010/main" val="351224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Mejoramiento del filtro prediseñado (</a:t>
            </a:r>
            <a:r>
              <a:rPr lang="es-EC" dirty="0" smtClean="0"/>
              <a:t>VI)</a:t>
            </a:r>
            <a:endParaRPr lang="es-EC" dirty="0"/>
          </a:p>
        </p:txBody>
      </p:sp>
      <p:sp>
        <p:nvSpPr>
          <p:cNvPr id="3" name="2 Marcador de contenido"/>
          <p:cNvSpPr>
            <a:spLocks noGrp="1"/>
          </p:cNvSpPr>
          <p:nvPr>
            <p:ph idx="1"/>
          </p:nvPr>
        </p:nvSpPr>
        <p:spPr>
          <a:xfrm>
            <a:off x="1104900" y="1600200"/>
            <a:ext cx="9982200" cy="1919614"/>
          </a:xfrm>
        </p:spPr>
        <p:txBody>
          <a:bodyPr/>
          <a:lstStyle/>
          <a:p>
            <a:pPr marL="0" indent="0">
              <a:buNone/>
            </a:pPr>
            <a:r>
              <a:rPr lang="es-EC" sz="1800" b="1" dirty="0" smtClean="0"/>
              <a:t>Codificación</a:t>
            </a:r>
          </a:p>
          <a:p>
            <a:r>
              <a:rPr lang="es-ES" sz="1600" dirty="0"/>
              <a:t>Es el proceso que consiste en convertir los pulsos cuantificados en un grupo equivalente de pulsos binarios de amplitud </a:t>
            </a:r>
            <a:r>
              <a:rPr lang="es-ES" sz="1600" dirty="0" smtClean="0"/>
              <a:t>constante</a:t>
            </a:r>
          </a:p>
          <a:p>
            <a:r>
              <a:rPr lang="es-ES" sz="1600" dirty="0"/>
              <a:t>En esta última etapa a cada valor anteriormente determinado se le hace corresponder un conjunto de bits es decir  impulsos de amplitud fija (unos) o ausencia de impulsos (ceros). Según el número de niveles que se tenga se necesitarán más o menos bits para identificar cada nivel. </a:t>
            </a:r>
            <a:endParaRPr lang="es-EC" sz="1600" dirty="0" smtClean="0"/>
          </a:p>
          <a:p>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224165" y="4034557"/>
            <a:ext cx="5606684" cy="2078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544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Mejoramiento del filtro prediseñado (</a:t>
            </a:r>
            <a:r>
              <a:rPr lang="es-EC" dirty="0" smtClean="0"/>
              <a:t>VII)</a:t>
            </a:r>
            <a:endParaRPr lang="es-EC" dirty="0"/>
          </a:p>
        </p:txBody>
      </p:sp>
      <p:sp>
        <p:nvSpPr>
          <p:cNvPr id="3" name="2 Marcador de contenido"/>
          <p:cNvSpPr>
            <a:spLocks noGrp="1"/>
          </p:cNvSpPr>
          <p:nvPr>
            <p:ph idx="1"/>
          </p:nvPr>
        </p:nvSpPr>
        <p:spPr>
          <a:xfrm>
            <a:off x="1104900" y="1600200"/>
            <a:ext cx="9982200" cy="1919614"/>
          </a:xfrm>
        </p:spPr>
        <p:txBody>
          <a:bodyPr/>
          <a:lstStyle/>
          <a:p>
            <a:pPr marL="0" indent="0">
              <a:buNone/>
            </a:pPr>
            <a:r>
              <a:rPr lang="es-EC" sz="1800" b="1" dirty="0" smtClean="0"/>
              <a:t>Codificación</a:t>
            </a:r>
          </a:p>
          <a:p>
            <a:r>
              <a:rPr lang="es-ES" sz="1600" dirty="0"/>
              <a:t>Es el proceso que consiste en convertir los pulsos cuantificados en un grupo equivalente de pulsos binarios de amplitud </a:t>
            </a:r>
            <a:r>
              <a:rPr lang="es-ES" sz="1600" dirty="0" smtClean="0"/>
              <a:t>constante</a:t>
            </a:r>
          </a:p>
          <a:p>
            <a:r>
              <a:rPr lang="es-ES" sz="1600" dirty="0"/>
              <a:t>En esta última etapa a cada valor anteriormente determinado se le hace corresponder un conjunto de bits es decir  impulsos de amplitud fija (unos) o ausencia de impulsos (ceros). Según el número de niveles que se tenga se necesitarán más o menos bits para identificar cada nivel. </a:t>
            </a:r>
            <a:endParaRPr lang="es-EC" sz="1600" dirty="0" smtClean="0"/>
          </a:p>
          <a:p>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224165" y="4034557"/>
            <a:ext cx="5606684" cy="20781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4620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Integración de los Fundamentos Teóricos de Procesamiento Digital de Señales en el Filtro Prediseñado</a:t>
            </a:r>
            <a:endParaRPr lang="es-EC"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41" y="1816274"/>
            <a:ext cx="10204258" cy="3695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0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con el filtro mejorado (I)</a:t>
            </a:r>
            <a:endParaRPr lang="es-EC" dirty="0"/>
          </a:p>
        </p:txBody>
      </p:sp>
      <p:sp>
        <p:nvSpPr>
          <p:cNvPr id="3" name="2 Marcador de contenido"/>
          <p:cNvSpPr>
            <a:spLocks noGrp="1"/>
          </p:cNvSpPr>
          <p:nvPr>
            <p:ph idx="1"/>
          </p:nvPr>
        </p:nvSpPr>
        <p:spPr/>
        <p:txBody>
          <a:bodyPr/>
          <a:lstStyle/>
          <a:p>
            <a:pPr marL="0" indent="0">
              <a:buNone/>
            </a:pPr>
            <a:r>
              <a:rPr lang="es-ES" b="1" dirty="0"/>
              <a:t>Muestreo de la Señal Analógica</a:t>
            </a:r>
            <a:endParaRPr lang="es-EC" dirty="0"/>
          </a:p>
          <a:p>
            <a:r>
              <a:rPr lang="es-ES" dirty="0"/>
              <a:t>La </a:t>
            </a:r>
            <a:r>
              <a:rPr lang="es-ES" dirty="0" smtClean="0"/>
              <a:t>figura permite </a:t>
            </a:r>
            <a:r>
              <a:rPr lang="es-ES" dirty="0"/>
              <a:t>identificar el nivel de amplitud y el nivel de ruido presente en la señal analógica muestreada a 8KHz por el tiempo de 2s.</a:t>
            </a:r>
            <a:endParaRPr lang="es-EC" dirty="0"/>
          </a:p>
          <a:p>
            <a:endParaRPr lang="es-EC" dirty="0"/>
          </a:p>
        </p:txBody>
      </p:sp>
      <p:pic>
        <p:nvPicPr>
          <p:cNvPr id="4" name="3 Imagen"/>
          <p:cNvPicPr/>
          <p:nvPr/>
        </p:nvPicPr>
        <p:blipFill rotWithShape="1">
          <a:blip r:embed="rId2"/>
          <a:srcRect l="4496" t="16760" r="1431" b="2026"/>
          <a:stretch/>
        </p:blipFill>
        <p:spPr bwMode="auto">
          <a:xfrm>
            <a:off x="3177160" y="2967110"/>
            <a:ext cx="5177700" cy="3433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97063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con el filtro mejorado (II)</a:t>
            </a:r>
            <a:endParaRPr lang="es-EC" dirty="0"/>
          </a:p>
        </p:txBody>
      </p:sp>
      <p:sp>
        <p:nvSpPr>
          <p:cNvPr id="3" name="2 Marcador de contenido"/>
          <p:cNvSpPr>
            <a:spLocks noGrp="1"/>
          </p:cNvSpPr>
          <p:nvPr>
            <p:ph idx="1"/>
          </p:nvPr>
        </p:nvSpPr>
        <p:spPr/>
        <p:txBody>
          <a:bodyPr/>
          <a:lstStyle/>
          <a:p>
            <a:pPr marL="0" indent="0">
              <a:buNone/>
            </a:pPr>
            <a:r>
              <a:rPr lang="es-ES" b="1" dirty="0"/>
              <a:t>Compresión de la Señal de Audio Muestreada</a:t>
            </a:r>
            <a:endParaRPr lang="es-EC" dirty="0"/>
          </a:p>
          <a:p>
            <a:pPr algn="just"/>
            <a:r>
              <a:rPr lang="es-ES" dirty="0"/>
              <a:t>Para poder realizar las pruebas de funcionamiento del Filtro Prediseñado mediante procesamiento digital de señales se estableció el estándar de compresión Ley A, porque el tipo de estándar vigente en nuestra región es similar y cumplen con los requerimientos de poder realizar la compresión para señales analógicas de audio</a:t>
            </a:r>
            <a:r>
              <a:rPr lang="es-ES" dirty="0" smtClean="0"/>
              <a:t>.</a:t>
            </a:r>
            <a:endParaRPr lang="es-EC" dirty="0"/>
          </a:p>
          <a:p>
            <a:endParaRPr lang="es-EC" dirty="0"/>
          </a:p>
        </p:txBody>
      </p:sp>
      <p:pic>
        <p:nvPicPr>
          <p:cNvPr id="5" name="4 Imagen"/>
          <p:cNvPicPr/>
          <p:nvPr/>
        </p:nvPicPr>
        <p:blipFill rotWithShape="1">
          <a:blip r:embed="rId2"/>
          <a:srcRect l="4082" t="17679" r="1837" b="2883"/>
          <a:stretch/>
        </p:blipFill>
        <p:spPr bwMode="auto">
          <a:xfrm>
            <a:off x="3885748" y="3410950"/>
            <a:ext cx="4119880" cy="3092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4320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sp>
        <p:nvSpPr>
          <p:cNvPr id="4" name="2 Marcador de contenido"/>
          <p:cNvSpPr>
            <a:spLocks noGrp="1"/>
          </p:cNvSpPr>
          <p:nvPr>
            <p:ph idx="1"/>
          </p:nvPr>
        </p:nvSpPr>
        <p:spPr>
          <a:xfrm>
            <a:off x="1092374" y="1437362"/>
            <a:ext cx="9982200" cy="4572000"/>
          </a:xfrm>
        </p:spPr>
        <p:txBody>
          <a:bodyPr>
            <a:normAutofit/>
          </a:bodyPr>
          <a:lstStyle/>
          <a:p>
            <a:pPr marL="228600" lvl="1">
              <a:lnSpc>
                <a:spcPct val="100000"/>
              </a:lnSpc>
              <a:spcBef>
                <a:spcPts val="1800"/>
              </a:spcBef>
            </a:pPr>
            <a:r>
              <a:rPr lang="es-ES" sz="2000" dirty="0" smtClean="0"/>
              <a:t>Adaptación de la señal a la tarjeta FPGA, desarrollando la programación en lenguaje VHDL</a:t>
            </a:r>
          </a:p>
          <a:p>
            <a:pPr lvl="1">
              <a:lnSpc>
                <a:spcPct val="100000"/>
              </a:lnSpc>
            </a:pPr>
            <a:r>
              <a:rPr lang="es-ES" dirty="0" smtClean="0"/>
              <a:t>Hardware y Software </a:t>
            </a:r>
            <a:r>
              <a:rPr lang="es-ES" dirty="0"/>
              <a:t>FPGA utilizado en el </a:t>
            </a:r>
            <a:r>
              <a:rPr lang="es-ES" dirty="0" smtClean="0"/>
              <a:t>proyecto</a:t>
            </a:r>
          </a:p>
          <a:p>
            <a:pPr lvl="1">
              <a:lnSpc>
                <a:spcPct val="100000"/>
              </a:lnSpc>
            </a:pPr>
            <a:r>
              <a:rPr lang="es-ES" dirty="0"/>
              <a:t>Diseño del sistema de mejoramiento de calidad auditiva</a:t>
            </a:r>
          </a:p>
          <a:p>
            <a:pPr lvl="1">
              <a:lnSpc>
                <a:spcPct val="100000"/>
              </a:lnSpc>
            </a:pPr>
            <a:r>
              <a:rPr lang="es-ES" dirty="0" smtClean="0"/>
              <a:t>Programación </a:t>
            </a:r>
            <a:r>
              <a:rPr lang="es-ES" dirty="0"/>
              <a:t>en lenguaje VHDL</a:t>
            </a:r>
          </a:p>
          <a:p>
            <a:pPr lvl="1">
              <a:lnSpc>
                <a:spcPct val="100000"/>
              </a:lnSpc>
            </a:pPr>
            <a:r>
              <a:rPr lang="es-ES" dirty="0"/>
              <a:t>Diagrama general del sistema</a:t>
            </a:r>
          </a:p>
          <a:p>
            <a:pPr lvl="1">
              <a:lnSpc>
                <a:spcPct val="100000"/>
              </a:lnSpc>
            </a:pPr>
            <a:endParaRPr lang="es-ES" b="1" dirty="0"/>
          </a:p>
          <a:p>
            <a:pPr marL="228600" lvl="1">
              <a:spcBef>
                <a:spcPts val="1800"/>
              </a:spcBef>
            </a:pPr>
            <a:r>
              <a:rPr lang="es-ES" sz="2000" dirty="0"/>
              <a:t>Pruebas del sistema de mejoramiento de calidad </a:t>
            </a:r>
            <a:r>
              <a:rPr lang="es-ES" sz="2000" dirty="0" smtClean="0"/>
              <a:t>auditiva</a:t>
            </a:r>
          </a:p>
          <a:p>
            <a:pPr lvl="1">
              <a:lnSpc>
                <a:spcPct val="100000"/>
              </a:lnSpc>
            </a:pPr>
            <a:r>
              <a:rPr lang="es-ES" sz="1500" dirty="0"/>
              <a:t>Implementación del sistema de mejoramiento de calidad auditiva</a:t>
            </a:r>
          </a:p>
          <a:p>
            <a:pPr lvl="1">
              <a:lnSpc>
                <a:spcPct val="100000"/>
              </a:lnSpc>
            </a:pPr>
            <a:r>
              <a:rPr lang="es-ES" sz="1500" dirty="0"/>
              <a:t>Pruebas del sistema</a:t>
            </a:r>
          </a:p>
          <a:p>
            <a:pPr lvl="1">
              <a:lnSpc>
                <a:spcPct val="100000"/>
              </a:lnSpc>
            </a:pPr>
            <a:r>
              <a:rPr lang="es-ES" sz="1500" dirty="0" smtClean="0"/>
              <a:t>Análisis </a:t>
            </a:r>
            <a:r>
              <a:rPr lang="es-ES" sz="1500" dirty="0"/>
              <a:t>de resultados</a:t>
            </a:r>
            <a:r>
              <a:rPr lang="es-ES" sz="1500" dirty="0" smtClean="0"/>
              <a:t>.</a:t>
            </a:r>
          </a:p>
          <a:p>
            <a:pPr lvl="1">
              <a:lnSpc>
                <a:spcPct val="100000"/>
              </a:lnSpc>
            </a:pPr>
            <a:endParaRPr lang="es-ES" sz="1500" dirty="0"/>
          </a:p>
          <a:p>
            <a:pPr marL="228600" lvl="1">
              <a:spcBef>
                <a:spcPts val="1800"/>
              </a:spcBef>
            </a:pPr>
            <a:r>
              <a:rPr lang="es-ES" sz="2000" dirty="0"/>
              <a:t>Conclusiones</a:t>
            </a:r>
            <a:endParaRPr lang="es-EC" sz="2000" dirty="0"/>
          </a:p>
          <a:p>
            <a:pPr marL="228600" lvl="1">
              <a:spcBef>
                <a:spcPts val="1800"/>
              </a:spcBef>
            </a:pPr>
            <a:endParaRPr lang="es-EC" sz="2000" dirty="0"/>
          </a:p>
          <a:p>
            <a:pPr lvl="1">
              <a:lnSpc>
                <a:spcPct val="100000"/>
              </a:lnSpc>
            </a:pPr>
            <a:endParaRPr lang="es-ES" dirty="0"/>
          </a:p>
          <a:p>
            <a:pPr marL="228600" lvl="1">
              <a:lnSpc>
                <a:spcPct val="100000"/>
              </a:lnSpc>
              <a:spcBef>
                <a:spcPts val="1800"/>
              </a:spcBef>
            </a:pPr>
            <a:endParaRPr lang="es-EC" dirty="0" smtClean="0"/>
          </a:p>
          <a:p>
            <a:pPr lvl="1"/>
            <a:endParaRPr lang="es-EC" dirty="0" smtClean="0"/>
          </a:p>
          <a:p>
            <a:pPr lvl="1"/>
            <a:endParaRPr lang="es-EC" dirty="0"/>
          </a:p>
          <a:p>
            <a:pPr marL="228600" lvl="1">
              <a:spcBef>
                <a:spcPts val="1800"/>
              </a:spcBef>
            </a:pPr>
            <a:endParaRPr lang="es-EC" sz="2000" dirty="0"/>
          </a:p>
          <a:p>
            <a:pPr lvl="1"/>
            <a:endParaRPr lang="es-EC" dirty="0"/>
          </a:p>
          <a:p>
            <a:pPr lvl="1"/>
            <a:endParaRPr lang="es-EC" dirty="0" smtClean="0"/>
          </a:p>
          <a:p>
            <a:pPr lvl="1"/>
            <a:endParaRPr lang="es-EC" dirty="0" smtClean="0"/>
          </a:p>
        </p:txBody>
      </p:sp>
    </p:spTree>
    <p:extLst>
      <p:ext uri="{BB962C8B-B14F-4D97-AF65-F5344CB8AC3E}">
        <p14:creationId xmlns:p14="http://schemas.microsoft.com/office/powerpoint/2010/main" val="159111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con el filtro mejorado (III)</a:t>
            </a:r>
            <a:endParaRPr lang="es-EC" dirty="0"/>
          </a:p>
        </p:txBody>
      </p:sp>
      <p:sp>
        <p:nvSpPr>
          <p:cNvPr id="3" name="2 Marcador de contenido"/>
          <p:cNvSpPr>
            <a:spLocks noGrp="1"/>
          </p:cNvSpPr>
          <p:nvPr>
            <p:ph idx="1"/>
          </p:nvPr>
        </p:nvSpPr>
        <p:spPr>
          <a:xfrm>
            <a:off x="839245" y="1499992"/>
            <a:ext cx="10559440" cy="2445707"/>
          </a:xfrm>
        </p:spPr>
        <p:txBody>
          <a:bodyPr>
            <a:normAutofit lnSpcReduction="10000"/>
          </a:bodyPr>
          <a:lstStyle/>
          <a:p>
            <a:pPr marL="0" indent="0">
              <a:buNone/>
            </a:pPr>
            <a:r>
              <a:rPr lang="es-ES" b="1" dirty="0"/>
              <a:t>Cuantización de la Señal de Audio Comprimida.</a:t>
            </a:r>
            <a:endParaRPr lang="es-EC" dirty="0"/>
          </a:p>
          <a:p>
            <a:pPr algn="just"/>
            <a:r>
              <a:rPr lang="es-ES" dirty="0"/>
              <a:t>Por medio de este proceso se garantiza que la señal analógica en el proceso de digitalización no sea propensa a la perdida de información, este proceso permite que la señal original se  dividida en niveles los cuales están comprendidos por el tipo de dato a ser digitalizado.</a:t>
            </a:r>
            <a:endParaRPr lang="es-EC" dirty="0"/>
          </a:p>
          <a:p>
            <a:pPr algn="just"/>
            <a:r>
              <a:rPr lang="es-ES" dirty="0"/>
              <a:t>Para poder obtener un alto rendimiento del filtro se debe utilizar 256 niveles, es decir 8 bits para representar los datos comprendidos en los rangos de cuantización.</a:t>
            </a:r>
            <a:endParaRPr lang="es-EC" dirty="0"/>
          </a:p>
          <a:p>
            <a:endParaRPr lang="es-EC" dirty="0"/>
          </a:p>
        </p:txBody>
      </p:sp>
      <p:pic>
        <p:nvPicPr>
          <p:cNvPr id="6" name="5 Imagen"/>
          <p:cNvPicPr/>
          <p:nvPr/>
        </p:nvPicPr>
        <p:blipFill rotWithShape="1">
          <a:blip r:embed="rId2"/>
          <a:srcRect l="5510" t="19056" r="3469" b="2194"/>
          <a:stretch/>
        </p:blipFill>
        <p:spPr bwMode="auto">
          <a:xfrm>
            <a:off x="3983276" y="3770335"/>
            <a:ext cx="3850971" cy="2937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6479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con el filtro mejorado (IV)</a:t>
            </a:r>
            <a:endParaRPr lang="es-EC" dirty="0"/>
          </a:p>
        </p:txBody>
      </p:sp>
      <p:sp>
        <p:nvSpPr>
          <p:cNvPr id="3" name="2 Marcador de contenido"/>
          <p:cNvSpPr>
            <a:spLocks noGrp="1"/>
          </p:cNvSpPr>
          <p:nvPr>
            <p:ph idx="1"/>
          </p:nvPr>
        </p:nvSpPr>
        <p:spPr>
          <a:xfrm>
            <a:off x="839245" y="1499992"/>
            <a:ext cx="10559440" cy="1581411"/>
          </a:xfrm>
        </p:spPr>
        <p:txBody>
          <a:bodyPr>
            <a:normAutofit/>
          </a:bodyPr>
          <a:lstStyle/>
          <a:p>
            <a:pPr marL="0" indent="0">
              <a:buNone/>
            </a:pPr>
            <a:r>
              <a:rPr lang="es-ES" b="1" dirty="0"/>
              <a:t>Filtro Digital Pasa-Banda</a:t>
            </a:r>
            <a:endParaRPr lang="es-EC" dirty="0"/>
          </a:p>
          <a:p>
            <a:r>
              <a:rPr lang="es-ES" dirty="0"/>
              <a:t>El rendimiento del filtro como se analizo </a:t>
            </a:r>
            <a:r>
              <a:rPr lang="es-ES" dirty="0" smtClean="0"/>
              <a:t>anteriormente es </a:t>
            </a:r>
            <a:r>
              <a:rPr lang="es-ES" dirty="0"/>
              <a:t>satisfactorio, por tanto se implementara el mismo filtro en esta etapa con la diferencia que la señal a ser tratada ya no es netamente analógica</a:t>
            </a:r>
            <a:r>
              <a:rPr lang="es-ES" dirty="0" smtClean="0"/>
              <a:t>.</a:t>
            </a:r>
            <a:endParaRPr lang="es-EC" dirty="0"/>
          </a:p>
        </p:txBody>
      </p:sp>
      <p:pic>
        <p:nvPicPr>
          <p:cNvPr id="5" name="4 Imagen"/>
          <p:cNvPicPr/>
          <p:nvPr/>
        </p:nvPicPr>
        <p:blipFill rotWithShape="1">
          <a:blip r:embed="rId2"/>
          <a:srcRect l="5306" t="18598" r="3673" b="2194"/>
          <a:stretch/>
        </p:blipFill>
        <p:spPr bwMode="auto">
          <a:xfrm>
            <a:off x="3512446" y="3178497"/>
            <a:ext cx="4842414" cy="3106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2500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con el filtro mejorado (V)</a:t>
            </a:r>
            <a:endParaRPr lang="es-EC" dirty="0"/>
          </a:p>
        </p:txBody>
      </p:sp>
      <p:sp>
        <p:nvSpPr>
          <p:cNvPr id="3" name="2 Marcador de contenido"/>
          <p:cNvSpPr>
            <a:spLocks noGrp="1"/>
          </p:cNvSpPr>
          <p:nvPr>
            <p:ph idx="1"/>
          </p:nvPr>
        </p:nvSpPr>
        <p:spPr>
          <a:xfrm>
            <a:off x="839245" y="1499992"/>
            <a:ext cx="10559440" cy="1581411"/>
          </a:xfrm>
        </p:spPr>
        <p:txBody>
          <a:bodyPr>
            <a:normAutofit/>
          </a:bodyPr>
          <a:lstStyle/>
          <a:p>
            <a:pPr marL="0" indent="0">
              <a:buNone/>
            </a:pPr>
            <a:r>
              <a:rPr lang="es-ES" b="1" dirty="0" smtClean="0"/>
              <a:t>Codificación </a:t>
            </a:r>
            <a:r>
              <a:rPr lang="es-ES" b="1" dirty="0"/>
              <a:t>y Decodificación de la señal de Audio </a:t>
            </a:r>
            <a:r>
              <a:rPr lang="es-ES" b="1" dirty="0" smtClean="0"/>
              <a:t>Filtrada</a:t>
            </a:r>
          </a:p>
          <a:p>
            <a:r>
              <a:rPr lang="es-ES" dirty="0"/>
              <a:t>Utilizando los algoritmos de codificado a 8 bits por cada muestra de la señal de audio se obtuvo los datos binarios, de la misma manera se utilizo el algoritmo para reconstruir la señal</a:t>
            </a:r>
            <a:r>
              <a:rPr lang="es-ES" dirty="0" smtClean="0"/>
              <a:t>.</a:t>
            </a:r>
          </a:p>
          <a:p>
            <a:endParaRPr lang="es-EC" dirty="0"/>
          </a:p>
          <a:p>
            <a:pPr marL="0" indent="0">
              <a:buNone/>
            </a:pPr>
            <a:endParaRPr lang="es-EC"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302" y="2693227"/>
            <a:ext cx="581025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83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con el filtro mejorado (VI)</a:t>
            </a:r>
            <a:endParaRPr lang="es-EC" dirty="0"/>
          </a:p>
        </p:txBody>
      </p:sp>
      <p:sp>
        <p:nvSpPr>
          <p:cNvPr id="3" name="2 Marcador de contenido"/>
          <p:cNvSpPr>
            <a:spLocks noGrp="1"/>
          </p:cNvSpPr>
          <p:nvPr>
            <p:ph idx="1"/>
          </p:nvPr>
        </p:nvSpPr>
        <p:spPr>
          <a:xfrm>
            <a:off x="839245" y="1499992"/>
            <a:ext cx="10559440" cy="1581411"/>
          </a:xfrm>
        </p:spPr>
        <p:txBody>
          <a:bodyPr>
            <a:normAutofit fontScale="92500" lnSpcReduction="10000"/>
          </a:bodyPr>
          <a:lstStyle/>
          <a:p>
            <a:pPr marL="0" indent="0">
              <a:buNone/>
            </a:pPr>
            <a:r>
              <a:rPr lang="es-ES" b="1" dirty="0"/>
              <a:t>Expansión y Reconstrucción de la Señal de Audio Analógica</a:t>
            </a:r>
            <a:endParaRPr lang="es-EC" dirty="0"/>
          </a:p>
          <a:p>
            <a:pPr algn="just"/>
            <a:r>
              <a:rPr lang="es-ES" dirty="0"/>
              <a:t>La reconstrucción de la señal es sumamente difícil de poder realizar, por el nivel de procesamiento que se requiere, pero en esta etapa se integro el algoritmo que reduce el nivel de procesamiento mediante libros de datos, los cuales registran el tipo de cuantización y codificación para poder realizar su respectiva reconstrucción de la señal original.</a:t>
            </a:r>
            <a:endParaRPr lang="es-EC" dirty="0"/>
          </a:p>
          <a:p>
            <a:endParaRPr lang="es-EC" dirty="0"/>
          </a:p>
          <a:p>
            <a:pPr marL="0" indent="0">
              <a:buNone/>
            </a:pPr>
            <a:endParaRPr lang="es-EC" dirty="0"/>
          </a:p>
        </p:txBody>
      </p:sp>
      <p:pic>
        <p:nvPicPr>
          <p:cNvPr id="5" name="4 Imagen"/>
          <p:cNvPicPr/>
          <p:nvPr/>
        </p:nvPicPr>
        <p:blipFill rotWithShape="1">
          <a:blip r:embed="rId2"/>
          <a:srcRect l="4897" t="18598" r="2449" b="2194"/>
          <a:stretch/>
        </p:blipFill>
        <p:spPr bwMode="auto">
          <a:xfrm>
            <a:off x="3703072" y="3156468"/>
            <a:ext cx="4410075" cy="3350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6997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sp>
        <p:nvSpPr>
          <p:cNvPr id="4" name="2 Marcador de contenido"/>
          <p:cNvSpPr>
            <a:spLocks noGrp="1"/>
          </p:cNvSpPr>
          <p:nvPr>
            <p:ph idx="1"/>
          </p:nvPr>
        </p:nvSpPr>
        <p:spPr>
          <a:xfrm>
            <a:off x="1092374" y="1437362"/>
            <a:ext cx="9982200" cy="4572000"/>
          </a:xfrm>
        </p:spPr>
        <p:txBody>
          <a:bodyPr>
            <a:normAutofit/>
          </a:bodyPr>
          <a:lstStyle/>
          <a:p>
            <a:pPr marL="228600" lvl="1">
              <a:lnSpc>
                <a:spcPct val="100000"/>
              </a:lnSpc>
              <a:spcBef>
                <a:spcPts val="1800"/>
              </a:spcBef>
            </a:pPr>
            <a:r>
              <a:rPr lang="es-ES" sz="2000" dirty="0" smtClean="0">
                <a:solidFill>
                  <a:srgbClr val="00B0F0"/>
                </a:solidFill>
              </a:rPr>
              <a:t>Adaptación de la señal a la tarjeta FPGA, desarrollando la programación en lenguaje VHDL</a:t>
            </a:r>
          </a:p>
          <a:p>
            <a:pPr lvl="1">
              <a:lnSpc>
                <a:spcPct val="100000"/>
              </a:lnSpc>
            </a:pPr>
            <a:r>
              <a:rPr lang="es-ES" dirty="0" smtClean="0"/>
              <a:t>Hardware y Software </a:t>
            </a:r>
            <a:r>
              <a:rPr lang="es-ES" dirty="0"/>
              <a:t>FPGA utilizado en el </a:t>
            </a:r>
            <a:r>
              <a:rPr lang="es-ES" dirty="0" smtClean="0"/>
              <a:t>proyecto</a:t>
            </a:r>
          </a:p>
          <a:p>
            <a:pPr lvl="1">
              <a:lnSpc>
                <a:spcPct val="100000"/>
              </a:lnSpc>
            </a:pPr>
            <a:r>
              <a:rPr lang="es-ES" dirty="0"/>
              <a:t>Diseño del sistema de mejoramiento de calidad auditiva</a:t>
            </a:r>
          </a:p>
          <a:p>
            <a:pPr lvl="1">
              <a:lnSpc>
                <a:spcPct val="100000"/>
              </a:lnSpc>
            </a:pPr>
            <a:r>
              <a:rPr lang="es-ES" dirty="0" smtClean="0"/>
              <a:t>Programación </a:t>
            </a:r>
            <a:r>
              <a:rPr lang="es-ES" dirty="0"/>
              <a:t>en lenguaje VHDL</a:t>
            </a:r>
          </a:p>
          <a:p>
            <a:pPr lvl="1">
              <a:lnSpc>
                <a:spcPct val="100000"/>
              </a:lnSpc>
            </a:pPr>
            <a:r>
              <a:rPr lang="es-ES" dirty="0"/>
              <a:t>Diagrama general del sistema</a:t>
            </a:r>
          </a:p>
          <a:p>
            <a:pPr lvl="1">
              <a:lnSpc>
                <a:spcPct val="100000"/>
              </a:lnSpc>
            </a:pPr>
            <a:endParaRPr lang="es-ES" b="1" dirty="0"/>
          </a:p>
          <a:p>
            <a:pPr marL="228600" lvl="1">
              <a:spcBef>
                <a:spcPts val="1800"/>
              </a:spcBef>
            </a:pPr>
            <a:r>
              <a:rPr lang="es-ES" sz="2000" dirty="0"/>
              <a:t>Pruebas del sistema de mejoramiento de calidad </a:t>
            </a:r>
            <a:r>
              <a:rPr lang="es-ES" sz="2000" dirty="0" smtClean="0"/>
              <a:t>auditiva</a:t>
            </a:r>
          </a:p>
          <a:p>
            <a:pPr lvl="1">
              <a:lnSpc>
                <a:spcPct val="100000"/>
              </a:lnSpc>
            </a:pPr>
            <a:r>
              <a:rPr lang="es-ES" sz="1500" dirty="0"/>
              <a:t>Implementación del sistema de mejoramiento de calidad auditiva</a:t>
            </a:r>
          </a:p>
          <a:p>
            <a:pPr lvl="1">
              <a:lnSpc>
                <a:spcPct val="100000"/>
              </a:lnSpc>
            </a:pPr>
            <a:r>
              <a:rPr lang="es-ES" sz="1500" dirty="0"/>
              <a:t>Pruebas del sistema</a:t>
            </a:r>
          </a:p>
          <a:p>
            <a:pPr lvl="1">
              <a:lnSpc>
                <a:spcPct val="100000"/>
              </a:lnSpc>
            </a:pPr>
            <a:r>
              <a:rPr lang="es-ES" sz="1500" dirty="0" smtClean="0"/>
              <a:t>Análisis </a:t>
            </a:r>
            <a:r>
              <a:rPr lang="es-ES" sz="1500" dirty="0"/>
              <a:t>de resultados</a:t>
            </a:r>
            <a:r>
              <a:rPr lang="es-ES" sz="1500" dirty="0" smtClean="0"/>
              <a:t>.</a:t>
            </a:r>
          </a:p>
          <a:p>
            <a:pPr lvl="1">
              <a:lnSpc>
                <a:spcPct val="100000"/>
              </a:lnSpc>
            </a:pPr>
            <a:endParaRPr lang="es-ES" sz="1500" dirty="0"/>
          </a:p>
          <a:p>
            <a:pPr marL="228600" lvl="1">
              <a:spcBef>
                <a:spcPts val="1800"/>
              </a:spcBef>
            </a:pPr>
            <a:r>
              <a:rPr lang="es-ES" sz="2000" dirty="0"/>
              <a:t>Conclusiones</a:t>
            </a:r>
            <a:endParaRPr lang="es-EC" sz="2000" dirty="0"/>
          </a:p>
          <a:p>
            <a:pPr marL="228600" lvl="1">
              <a:spcBef>
                <a:spcPts val="1800"/>
              </a:spcBef>
            </a:pPr>
            <a:endParaRPr lang="es-EC" sz="2000" dirty="0"/>
          </a:p>
          <a:p>
            <a:pPr lvl="1">
              <a:lnSpc>
                <a:spcPct val="100000"/>
              </a:lnSpc>
            </a:pPr>
            <a:endParaRPr lang="es-ES" dirty="0"/>
          </a:p>
          <a:p>
            <a:pPr marL="228600" lvl="1">
              <a:lnSpc>
                <a:spcPct val="100000"/>
              </a:lnSpc>
              <a:spcBef>
                <a:spcPts val="1800"/>
              </a:spcBef>
            </a:pPr>
            <a:endParaRPr lang="es-EC" dirty="0" smtClean="0"/>
          </a:p>
          <a:p>
            <a:pPr lvl="1"/>
            <a:endParaRPr lang="es-EC" dirty="0" smtClean="0"/>
          </a:p>
          <a:p>
            <a:pPr lvl="1"/>
            <a:endParaRPr lang="es-EC" dirty="0"/>
          </a:p>
          <a:p>
            <a:pPr marL="228600" lvl="1">
              <a:spcBef>
                <a:spcPts val="1800"/>
              </a:spcBef>
            </a:pPr>
            <a:endParaRPr lang="es-EC" sz="2000" dirty="0"/>
          </a:p>
          <a:p>
            <a:pPr lvl="1"/>
            <a:endParaRPr lang="es-EC" dirty="0"/>
          </a:p>
          <a:p>
            <a:pPr lvl="1"/>
            <a:endParaRPr lang="es-EC" dirty="0" smtClean="0"/>
          </a:p>
          <a:p>
            <a:pPr lvl="1"/>
            <a:endParaRPr lang="es-EC" dirty="0" smtClean="0"/>
          </a:p>
        </p:txBody>
      </p:sp>
    </p:spTree>
    <p:extLst>
      <p:ext uri="{BB962C8B-B14F-4D97-AF65-F5344CB8AC3E}">
        <p14:creationId xmlns:p14="http://schemas.microsoft.com/office/powerpoint/2010/main" val="312886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Hardware </a:t>
            </a:r>
            <a:r>
              <a:rPr lang="es-EC" dirty="0" smtClean="0"/>
              <a:t>y </a:t>
            </a:r>
            <a:r>
              <a:rPr lang="es-ES" dirty="0"/>
              <a:t>Software </a:t>
            </a:r>
            <a:r>
              <a:rPr lang="es-EC" dirty="0" smtClean="0"/>
              <a:t>FPGA </a:t>
            </a:r>
            <a:r>
              <a:rPr lang="es-EC" dirty="0"/>
              <a:t>utilizado en el </a:t>
            </a:r>
            <a:r>
              <a:rPr lang="es-EC" dirty="0" smtClean="0"/>
              <a:t>proyecto (I)</a:t>
            </a:r>
            <a:endParaRPr lang="es-EC" dirty="0"/>
          </a:p>
        </p:txBody>
      </p:sp>
      <p:sp>
        <p:nvSpPr>
          <p:cNvPr id="3" name="2 Marcador de contenido"/>
          <p:cNvSpPr>
            <a:spLocks noGrp="1"/>
          </p:cNvSpPr>
          <p:nvPr>
            <p:ph idx="1"/>
          </p:nvPr>
        </p:nvSpPr>
        <p:spPr>
          <a:xfrm>
            <a:off x="1104900" y="1600200"/>
            <a:ext cx="9982200" cy="2621071"/>
          </a:xfrm>
        </p:spPr>
        <p:txBody>
          <a:bodyPr>
            <a:normAutofit fontScale="92500" lnSpcReduction="10000"/>
          </a:bodyPr>
          <a:lstStyle/>
          <a:p>
            <a:pPr algn="just"/>
            <a:r>
              <a:rPr lang="es-ES" dirty="0"/>
              <a:t>(VLSI o </a:t>
            </a:r>
            <a:r>
              <a:rPr lang="es-ES" dirty="0" err="1"/>
              <a:t>Very</a:t>
            </a:r>
            <a:r>
              <a:rPr lang="es-ES" dirty="0"/>
              <a:t> </a:t>
            </a:r>
            <a:r>
              <a:rPr lang="es-ES" dirty="0" err="1"/>
              <a:t>Large</a:t>
            </a:r>
            <a:r>
              <a:rPr lang="es-ES" dirty="0"/>
              <a:t> </a:t>
            </a:r>
            <a:r>
              <a:rPr lang="es-ES" dirty="0" err="1"/>
              <a:t>Scale</a:t>
            </a:r>
            <a:r>
              <a:rPr lang="es-ES" dirty="0"/>
              <a:t> </a:t>
            </a:r>
            <a:r>
              <a:rPr lang="es-ES" dirty="0" err="1"/>
              <a:t>Integration</a:t>
            </a:r>
            <a:r>
              <a:rPr lang="es-ES" dirty="0"/>
              <a:t>) hasta llegar a los circuitos integrados de propósito especifico (ASIC</a:t>
            </a:r>
            <a:r>
              <a:rPr lang="es-ES" dirty="0" smtClean="0"/>
              <a:t>).</a:t>
            </a:r>
          </a:p>
          <a:p>
            <a:pPr algn="just"/>
            <a:r>
              <a:rPr lang="es-ES" dirty="0"/>
              <a:t>L</a:t>
            </a:r>
            <a:r>
              <a:rPr lang="es-ES" dirty="0" smtClean="0"/>
              <a:t>a </a:t>
            </a:r>
            <a:r>
              <a:rPr lang="es-ES" dirty="0"/>
              <a:t>utilización de celdas programables prestablecidas e insertadas dentro de un circuito </a:t>
            </a:r>
            <a:r>
              <a:rPr lang="es-ES" dirty="0" smtClean="0"/>
              <a:t>integrado</a:t>
            </a:r>
          </a:p>
          <a:p>
            <a:pPr algn="just"/>
            <a:r>
              <a:rPr lang="es-ES" dirty="0"/>
              <a:t>FPGA (Arreglos de Compuertas Programables en Campo), estos últimos realizan su conectividad interna sobre cada una de sus celdas, por lo que han hecho posible el desarrollo de circuitos integrados de aplicación especifica de una forma mucho mas fácil y económica, para beneficio de los ingenieros encargados de integrar sistemas.</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630466" y="4171166"/>
            <a:ext cx="2815668" cy="2389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5933727" y="4578391"/>
            <a:ext cx="4032250" cy="1575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9740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Hardware </a:t>
            </a:r>
            <a:r>
              <a:rPr lang="es-EC" dirty="0" smtClean="0"/>
              <a:t>y </a:t>
            </a:r>
            <a:r>
              <a:rPr lang="es-ES" dirty="0"/>
              <a:t>Software </a:t>
            </a:r>
            <a:r>
              <a:rPr lang="es-EC" dirty="0" smtClean="0"/>
              <a:t>FPGA </a:t>
            </a:r>
            <a:r>
              <a:rPr lang="es-EC" dirty="0"/>
              <a:t>utilizado en el </a:t>
            </a:r>
            <a:r>
              <a:rPr lang="es-EC" dirty="0" smtClean="0"/>
              <a:t>proyecto (II)</a:t>
            </a:r>
            <a:endParaRPr lang="es-EC" dirty="0"/>
          </a:p>
        </p:txBody>
      </p:sp>
      <p:sp>
        <p:nvSpPr>
          <p:cNvPr id="3" name="2 Marcador de contenido"/>
          <p:cNvSpPr>
            <a:spLocks noGrp="1"/>
          </p:cNvSpPr>
          <p:nvPr>
            <p:ph idx="1"/>
          </p:nvPr>
        </p:nvSpPr>
        <p:spPr>
          <a:xfrm>
            <a:off x="1104900" y="1600201"/>
            <a:ext cx="9982200" cy="2170134"/>
          </a:xfrm>
        </p:spPr>
        <p:txBody>
          <a:bodyPr>
            <a:normAutofit/>
          </a:bodyPr>
          <a:lstStyle/>
          <a:p>
            <a:pPr marL="0" lvl="3" indent="0" algn="just">
              <a:spcBef>
                <a:spcPts val="1800"/>
              </a:spcBef>
              <a:buNone/>
            </a:pPr>
            <a:r>
              <a:rPr lang="es-ES" sz="2000" b="1" dirty="0"/>
              <a:t>Arquitectura de una FPGA</a:t>
            </a:r>
            <a:endParaRPr lang="es-EC" sz="1800" b="1" dirty="0"/>
          </a:p>
          <a:p>
            <a:pPr algn="just"/>
            <a:r>
              <a:rPr lang="es-ES" sz="1600" dirty="0"/>
              <a:t>La arquitectura de un FPGA consiste en arreglos de compuertas lógicas, los cuales consisten en la parte de la arquitectura que contienen tres elementos configurables: bloques lógicos configurables (CLB), bloques de entrada y salida (IOB) y canales de comunicación. </a:t>
            </a:r>
            <a:endParaRPr lang="es-ES" sz="1600" dirty="0" smtClean="0"/>
          </a:p>
          <a:p>
            <a:pPr algn="just"/>
            <a:r>
              <a:rPr lang="es-ES" sz="1600" dirty="0" smtClean="0"/>
              <a:t>Cada </a:t>
            </a:r>
            <a:r>
              <a:rPr lang="es-ES" sz="1600" dirty="0"/>
              <a:t>FPGA contienen una matriz de bloques lógicos idénticos, por lo general de forma cuadrada, conectados por medio de líneas metálicas que corren vertical y horizontalmente entre cada bloque tal como se muestra en la f</a:t>
            </a:r>
            <a:r>
              <a:rPr lang="es-ES" sz="1600" dirty="0" smtClean="0"/>
              <a:t>igura .</a:t>
            </a:r>
            <a:endParaRPr lang="es-EC" sz="1600"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3877522" y="4050408"/>
            <a:ext cx="4086225" cy="2314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9643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Hardware </a:t>
            </a:r>
            <a:r>
              <a:rPr lang="es-EC" dirty="0" smtClean="0"/>
              <a:t>y </a:t>
            </a:r>
            <a:r>
              <a:rPr lang="es-ES" dirty="0"/>
              <a:t>Software </a:t>
            </a:r>
            <a:r>
              <a:rPr lang="es-EC" dirty="0" smtClean="0"/>
              <a:t>FPGA </a:t>
            </a:r>
            <a:r>
              <a:rPr lang="es-EC" dirty="0"/>
              <a:t>utilizado en el proyecto (</a:t>
            </a:r>
            <a:r>
              <a:rPr lang="es-EC" dirty="0" smtClean="0"/>
              <a:t>III)</a:t>
            </a:r>
            <a:endParaRPr lang="es-EC" dirty="0"/>
          </a:p>
        </p:txBody>
      </p:sp>
      <p:sp>
        <p:nvSpPr>
          <p:cNvPr id="3" name="2 Marcador de contenido"/>
          <p:cNvSpPr>
            <a:spLocks noGrp="1"/>
          </p:cNvSpPr>
          <p:nvPr>
            <p:ph idx="1"/>
          </p:nvPr>
        </p:nvSpPr>
        <p:spPr>
          <a:xfrm>
            <a:off x="1104900" y="1600200"/>
            <a:ext cx="9982200" cy="2445707"/>
          </a:xfrm>
        </p:spPr>
        <p:txBody>
          <a:bodyPr/>
          <a:lstStyle/>
          <a:p>
            <a:pPr marL="0" indent="0">
              <a:buNone/>
            </a:pPr>
            <a:r>
              <a:rPr lang="es-EC" sz="1800" b="1" dirty="0" smtClean="0"/>
              <a:t>Lenguaje de descripción del hardware.</a:t>
            </a:r>
            <a:endParaRPr lang="es-EC" dirty="0"/>
          </a:p>
          <a:p>
            <a:pPr algn="just"/>
            <a:r>
              <a:rPr lang="es-ES" sz="1600" dirty="0"/>
              <a:t>En la actualidad, el lenguaje de descripción en hardware más utilizado a nivel industrial es VHDL (Hardware </a:t>
            </a:r>
            <a:r>
              <a:rPr lang="es-ES" sz="1600" dirty="0" err="1"/>
              <a:t>Description</a:t>
            </a:r>
            <a:r>
              <a:rPr lang="es-ES" sz="1600" dirty="0"/>
              <a:t> </a:t>
            </a:r>
            <a:r>
              <a:rPr lang="es-ES" sz="1600" dirty="0" err="1"/>
              <a:t>Lenguage</a:t>
            </a:r>
            <a:r>
              <a:rPr lang="es-ES" sz="1600" dirty="0"/>
              <a:t>), que apareció en la década de los 80’ como un lenguaje </a:t>
            </a:r>
            <a:r>
              <a:rPr lang="es-ES" sz="1600" dirty="0" smtClean="0"/>
              <a:t>estándar</a:t>
            </a:r>
          </a:p>
          <a:p>
            <a:pPr algn="just"/>
            <a:r>
              <a:rPr lang="es-ES" sz="1600" dirty="0"/>
              <a:t>C</a:t>
            </a:r>
            <a:r>
              <a:rPr lang="es-ES" sz="1600" dirty="0" smtClean="0"/>
              <a:t>apaz </a:t>
            </a:r>
            <a:r>
              <a:rPr lang="es-ES" sz="1600" dirty="0"/>
              <a:t>de soportar el proceso de diseño de sistemas electrónicos complejos, con propiedad para reducir el tiempo de diseño y los recursos tecnológicos requeridos</a:t>
            </a:r>
            <a:r>
              <a:rPr lang="es-ES" sz="1600" dirty="0" smtClean="0"/>
              <a:t>.</a:t>
            </a:r>
          </a:p>
          <a:p>
            <a:pPr algn="just"/>
            <a:r>
              <a:rPr lang="es-ES" sz="1600" dirty="0"/>
              <a:t>Hoy en día VHDL se considera como un estándar para la descripción, modelado, síntesis de circuitos digitales y sistemas complejos. </a:t>
            </a:r>
          </a:p>
          <a:p>
            <a:pPr algn="just"/>
            <a:endParaRPr lang="es-EC" sz="1600" dirty="0"/>
          </a:p>
          <a:p>
            <a:endParaRPr lang="es-EC" dirty="0"/>
          </a:p>
        </p:txBody>
      </p:sp>
      <p:pic>
        <p:nvPicPr>
          <p:cNvPr id="1026" name="Picture 2" descr="http://3.bp.blogspot.com/_CS5gwICHreo/R4VrDPm3anI/AAAAAAAAAE4/1CanWtb6am8/S760/cabecera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502" y="4359057"/>
            <a:ext cx="7160794" cy="1766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51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Hardware y </a:t>
            </a:r>
            <a:r>
              <a:rPr lang="es-ES" dirty="0"/>
              <a:t>Software</a:t>
            </a:r>
            <a:r>
              <a:rPr lang="es-EC" dirty="0" smtClean="0"/>
              <a:t> </a:t>
            </a:r>
            <a:r>
              <a:rPr lang="es-EC" dirty="0"/>
              <a:t>FPGA utilizado en el proyecto (</a:t>
            </a:r>
            <a:r>
              <a:rPr lang="es-EC" dirty="0" smtClean="0"/>
              <a:t>IV)</a:t>
            </a:r>
            <a:endParaRPr lang="es-EC" dirty="0"/>
          </a:p>
        </p:txBody>
      </p:sp>
      <p:sp>
        <p:nvSpPr>
          <p:cNvPr id="3" name="2 Marcador de contenido"/>
          <p:cNvSpPr>
            <a:spLocks noGrp="1"/>
          </p:cNvSpPr>
          <p:nvPr>
            <p:ph idx="1"/>
          </p:nvPr>
        </p:nvSpPr>
        <p:spPr>
          <a:xfrm>
            <a:off x="1104900" y="1600200"/>
            <a:ext cx="9982200" cy="4499975"/>
          </a:xfrm>
        </p:spPr>
        <p:txBody>
          <a:bodyPr>
            <a:normAutofit lnSpcReduction="10000"/>
          </a:bodyPr>
          <a:lstStyle/>
          <a:p>
            <a:pPr marL="0" indent="0" algn="just">
              <a:buNone/>
            </a:pPr>
            <a:r>
              <a:rPr lang="es-ES" sz="1800" b="1" dirty="0"/>
              <a:t>Ventajas para el </a:t>
            </a:r>
            <a:r>
              <a:rPr lang="es-ES" sz="1800" b="1" dirty="0" smtClean="0"/>
              <a:t>desarrollo </a:t>
            </a:r>
            <a:r>
              <a:rPr lang="es-ES" sz="1800" b="1" dirty="0"/>
              <a:t>de </a:t>
            </a:r>
            <a:r>
              <a:rPr lang="es-ES" sz="1800" b="1" dirty="0" smtClean="0"/>
              <a:t>circuitos integrados con VHDL</a:t>
            </a:r>
            <a:r>
              <a:rPr lang="es-EC" sz="1800" b="1" dirty="0"/>
              <a:t>.</a:t>
            </a:r>
            <a:endParaRPr lang="es-EC" dirty="0" smtClean="0"/>
          </a:p>
          <a:p>
            <a:pPr lvl="0" algn="just"/>
            <a:r>
              <a:rPr lang="es-ES" sz="1600" b="1" dirty="0"/>
              <a:t>Notación </a:t>
            </a:r>
            <a:r>
              <a:rPr lang="es-ES" sz="1600" b="1" dirty="0" smtClean="0"/>
              <a:t>formal</a:t>
            </a:r>
            <a:r>
              <a:rPr lang="es-ES" sz="1600" b="1" dirty="0"/>
              <a:t>:</a:t>
            </a:r>
            <a:r>
              <a:rPr lang="es-ES" sz="1600" dirty="0"/>
              <a:t> </a:t>
            </a:r>
            <a:r>
              <a:rPr lang="es-ES" sz="1600" dirty="0" smtClean="0"/>
              <a:t>Los </a:t>
            </a:r>
            <a:r>
              <a:rPr lang="es-ES" sz="1600" dirty="0"/>
              <a:t>circuitos integrados VHDL cuentan con una notación que permite su uso en cualquier diseño electrónico.</a:t>
            </a:r>
            <a:endParaRPr lang="es-EC" sz="1600" dirty="0"/>
          </a:p>
          <a:p>
            <a:pPr lvl="0" algn="just"/>
            <a:r>
              <a:rPr lang="es-ES" sz="1600" b="1" dirty="0"/>
              <a:t>Disponibilidad </a:t>
            </a:r>
            <a:r>
              <a:rPr lang="es-ES" sz="1600" b="1" dirty="0" smtClean="0"/>
              <a:t> pública</a:t>
            </a:r>
            <a:r>
              <a:rPr lang="es-ES" sz="1600" b="1" dirty="0"/>
              <a:t>:</a:t>
            </a:r>
            <a:r>
              <a:rPr lang="es-ES" sz="1600" dirty="0"/>
              <a:t> VHDL es un estándar no sometido a patente o marca </a:t>
            </a:r>
            <a:r>
              <a:rPr lang="es-ES" sz="1600" dirty="0" smtClean="0"/>
              <a:t>registrada.</a:t>
            </a:r>
          </a:p>
          <a:p>
            <a:pPr lvl="0" algn="just"/>
            <a:r>
              <a:rPr lang="es-ES" sz="1600" b="1" dirty="0"/>
              <a:t>Independencia </a:t>
            </a:r>
            <a:r>
              <a:rPr lang="es-ES" sz="1600" b="1" dirty="0" smtClean="0"/>
              <a:t>tecnológica </a:t>
            </a:r>
            <a:r>
              <a:rPr lang="es-ES" sz="1600" b="1" dirty="0"/>
              <a:t>de </a:t>
            </a:r>
            <a:r>
              <a:rPr lang="es-ES" sz="1600" b="1" dirty="0" smtClean="0"/>
              <a:t>diseño</a:t>
            </a:r>
            <a:r>
              <a:rPr lang="es-ES" sz="1600" b="1" dirty="0"/>
              <a:t>:</a:t>
            </a:r>
            <a:r>
              <a:rPr lang="es-ES" sz="1600" dirty="0"/>
              <a:t> VHDL se diseño para soportar diversas tecnologías de diseño (PLD, FPGA, ASIC, etc</a:t>
            </a:r>
            <a:r>
              <a:rPr lang="es-ES" sz="1600" dirty="0" smtClean="0"/>
              <a:t>.)</a:t>
            </a:r>
          </a:p>
          <a:p>
            <a:pPr lvl="0" algn="just"/>
            <a:r>
              <a:rPr lang="es-ES" sz="1600" b="1" dirty="0"/>
              <a:t>Independencia de la </a:t>
            </a:r>
            <a:r>
              <a:rPr lang="es-ES" sz="1600" b="1" dirty="0" smtClean="0"/>
              <a:t>tecnología </a:t>
            </a:r>
            <a:r>
              <a:rPr lang="es-ES" sz="1600" b="1" dirty="0"/>
              <a:t>y </a:t>
            </a:r>
            <a:r>
              <a:rPr lang="es-ES" sz="1600" b="1" dirty="0" smtClean="0"/>
              <a:t>proceso </a:t>
            </a:r>
            <a:r>
              <a:rPr lang="es-ES" sz="1600" b="1" dirty="0"/>
              <a:t>de </a:t>
            </a:r>
            <a:r>
              <a:rPr lang="es-ES" sz="1600" b="1" dirty="0" smtClean="0"/>
              <a:t>fabricación</a:t>
            </a:r>
            <a:r>
              <a:rPr lang="es-ES" sz="1600" b="1" dirty="0"/>
              <a:t>:</a:t>
            </a:r>
            <a:r>
              <a:rPr lang="es-ES" sz="1600" dirty="0"/>
              <a:t> VHDL se creo para que fuera independiente de la tecnología y del proceso de fabricación del circuito o del sistema </a:t>
            </a:r>
            <a:r>
              <a:rPr lang="es-ES" sz="1600" dirty="0" smtClean="0"/>
              <a:t>electrónico.</a:t>
            </a:r>
          </a:p>
          <a:p>
            <a:pPr algn="just"/>
            <a:r>
              <a:rPr lang="es-ES" sz="1600" b="1" dirty="0" smtClean="0"/>
              <a:t>Capacidad </a:t>
            </a:r>
            <a:r>
              <a:rPr lang="es-ES" sz="1600" b="1" dirty="0"/>
              <a:t>d</a:t>
            </a:r>
            <a:r>
              <a:rPr lang="es-ES" sz="1600" b="1" dirty="0" smtClean="0"/>
              <a:t>escriptiva </a:t>
            </a:r>
            <a:r>
              <a:rPr lang="es-ES" sz="1600" b="1" dirty="0"/>
              <a:t>en </a:t>
            </a:r>
            <a:r>
              <a:rPr lang="es-ES" sz="1600" b="1" dirty="0" smtClean="0"/>
              <a:t>distintos </a:t>
            </a:r>
            <a:r>
              <a:rPr lang="es-ES" sz="1600" b="1" dirty="0"/>
              <a:t>n</a:t>
            </a:r>
            <a:r>
              <a:rPr lang="es-ES" sz="1600" b="1" dirty="0" smtClean="0"/>
              <a:t>iveles </a:t>
            </a:r>
            <a:r>
              <a:rPr lang="es-ES" sz="1600" b="1" dirty="0"/>
              <a:t>de </a:t>
            </a:r>
            <a:r>
              <a:rPr lang="es-ES" sz="1600" b="1" dirty="0" smtClean="0"/>
              <a:t>abstracción</a:t>
            </a:r>
            <a:r>
              <a:rPr lang="es-ES" sz="1600" b="1" dirty="0"/>
              <a:t>:</a:t>
            </a:r>
            <a:r>
              <a:rPr lang="es-ES" sz="1600" dirty="0"/>
              <a:t> El proceso de diseño consta de varios niveles de detalle, desde la especificación hasta la implementación final. VHDL ofrece la ventaja de poder diseñar en cualquiera de estos niveles y combinarlos con lo cual se genera lo que se conoce como simulación multinivel</a:t>
            </a:r>
            <a:r>
              <a:rPr lang="es-ES" sz="1600" dirty="0" smtClean="0"/>
              <a:t>.</a:t>
            </a:r>
          </a:p>
          <a:p>
            <a:pPr algn="just"/>
            <a:r>
              <a:rPr lang="es-ES" sz="1600" b="1" dirty="0"/>
              <a:t>Reutilización del </a:t>
            </a:r>
            <a:r>
              <a:rPr lang="es-ES" sz="1600" b="1" dirty="0" smtClean="0"/>
              <a:t>código</a:t>
            </a:r>
            <a:r>
              <a:rPr lang="es-ES" sz="1600" b="1" dirty="0"/>
              <a:t>:</a:t>
            </a:r>
            <a:r>
              <a:rPr lang="es-ES" sz="1600" dirty="0"/>
              <a:t> El uso de VHDL como lenguaje estándar permite reutilizar los códigos en diversos diseños, sin importar que hayan sido generados para una tecnología (CMOS, bipolar, etc.) e implementación (FPGA, ASIC, etc.) </a:t>
            </a:r>
            <a:r>
              <a:rPr lang="es-ES" sz="1600" dirty="0" smtClean="0"/>
              <a:t>  </a:t>
            </a:r>
            <a:endParaRPr lang="es-EC" sz="1600" dirty="0"/>
          </a:p>
          <a:p>
            <a:pPr lvl="0" algn="just"/>
            <a:endParaRPr lang="es-EC" sz="1600" dirty="0"/>
          </a:p>
          <a:p>
            <a:pPr algn="just"/>
            <a:endParaRPr lang="es-EC" dirty="0"/>
          </a:p>
        </p:txBody>
      </p:sp>
    </p:spTree>
    <p:extLst>
      <p:ext uri="{BB962C8B-B14F-4D97-AF65-F5344CB8AC3E}">
        <p14:creationId xmlns:p14="http://schemas.microsoft.com/office/powerpoint/2010/main" val="30840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Hardware y </a:t>
            </a:r>
            <a:r>
              <a:rPr lang="es-ES" dirty="0"/>
              <a:t>Software</a:t>
            </a:r>
            <a:r>
              <a:rPr lang="es-EC" dirty="0" smtClean="0"/>
              <a:t> </a:t>
            </a:r>
            <a:r>
              <a:rPr lang="es-EC" dirty="0"/>
              <a:t>FPGA utilizado en el proyecto </a:t>
            </a:r>
            <a:r>
              <a:rPr lang="es-EC" dirty="0" smtClean="0"/>
              <a:t>(V)</a:t>
            </a:r>
            <a:endParaRPr lang="es-EC" dirty="0"/>
          </a:p>
        </p:txBody>
      </p:sp>
      <p:sp>
        <p:nvSpPr>
          <p:cNvPr id="3" name="2 Marcador de contenido"/>
          <p:cNvSpPr>
            <a:spLocks noGrp="1"/>
          </p:cNvSpPr>
          <p:nvPr>
            <p:ph idx="1"/>
          </p:nvPr>
        </p:nvSpPr>
        <p:spPr>
          <a:xfrm>
            <a:off x="1104900" y="1600200"/>
            <a:ext cx="9982200" cy="2332973"/>
          </a:xfrm>
        </p:spPr>
        <p:txBody>
          <a:bodyPr>
            <a:normAutofit/>
          </a:bodyPr>
          <a:lstStyle/>
          <a:p>
            <a:pPr marL="0" indent="0" algn="just">
              <a:buNone/>
            </a:pPr>
            <a:r>
              <a:rPr lang="es-ES" sz="1800" b="1" dirty="0" smtClean="0"/>
              <a:t>Desventajas </a:t>
            </a:r>
            <a:r>
              <a:rPr lang="es-ES" sz="1800" b="1" dirty="0"/>
              <a:t>para el </a:t>
            </a:r>
            <a:r>
              <a:rPr lang="es-ES" sz="1800" b="1" dirty="0" smtClean="0"/>
              <a:t>desarrollo </a:t>
            </a:r>
            <a:r>
              <a:rPr lang="es-ES" sz="1800" b="1" dirty="0"/>
              <a:t>de </a:t>
            </a:r>
            <a:r>
              <a:rPr lang="es-ES" sz="1800" b="1" dirty="0" smtClean="0"/>
              <a:t>circuitos integrados con VHDL</a:t>
            </a:r>
            <a:r>
              <a:rPr lang="es-EC" sz="1800" b="1" dirty="0"/>
              <a:t>.</a:t>
            </a:r>
            <a:endParaRPr lang="es-EC" dirty="0" smtClean="0"/>
          </a:p>
          <a:p>
            <a:pPr lvl="0" algn="just"/>
            <a:r>
              <a:rPr lang="es-ES" sz="1600" dirty="0"/>
              <a:t>En algunas ocasiones, el uso de una herramienta provista por alguna compañía en especial tiene características adicionales al lenguaje, con lo que se pierde un poco la libertad de diseño. Como método alternativo se pretende que entre diseñadores que utilizan distintas herramientas exista una compatibilidad en sus diseños.</a:t>
            </a:r>
            <a:endParaRPr lang="es-EC" sz="1600" dirty="0"/>
          </a:p>
          <a:p>
            <a:pPr lvl="0" algn="just"/>
            <a:r>
              <a:rPr lang="es-ES" sz="1600" dirty="0"/>
              <a:t>Debido a que VHDL es un lenguaje diseñado por un comité, presenta una alta complejidad, ya que se debe dar gusto a las diversas opiniones de los miembros de éste, por lo que resulta un lenguaje difícil de aprender para un novato</a:t>
            </a:r>
            <a:r>
              <a:rPr lang="es-ES" sz="1600" dirty="0" smtClean="0"/>
              <a:t>.</a:t>
            </a:r>
            <a:endParaRPr lang="es-EC" sz="1600" dirty="0"/>
          </a:p>
          <a:p>
            <a:pPr algn="just"/>
            <a:endParaRPr lang="es-EC" dirty="0"/>
          </a:p>
        </p:txBody>
      </p:sp>
      <p:pic>
        <p:nvPicPr>
          <p:cNvPr id="2050" name="Picture 2" descr="http://www.cojali.com/images/productos/laboratorioElectronica/big/laboratori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1478" y="4043525"/>
            <a:ext cx="3264639" cy="244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27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sp>
        <p:nvSpPr>
          <p:cNvPr id="3" name="2 Marcador de contenido"/>
          <p:cNvSpPr>
            <a:spLocks noGrp="1"/>
          </p:cNvSpPr>
          <p:nvPr>
            <p:ph idx="1"/>
          </p:nvPr>
        </p:nvSpPr>
        <p:spPr>
          <a:xfrm>
            <a:off x="1092374" y="1437362"/>
            <a:ext cx="9982200" cy="4572000"/>
          </a:xfrm>
        </p:spPr>
        <p:txBody>
          <a:bodyPr>
            <a:normAutofit/>
          </a:bodyPr>
          <a:lstStyle/>
          <a:p>
            <a:r>
              <a:rPr lang="es-EC" dirty="0" smtClean="0">
                <a:solidFill>
                  <a:srgbClr val="00B0F0"/>
                </a:solidFill>
              </a:rPr>
              <a:t>Introducción.</a:t>
            </a:r>
          </a:p>
          <a:p>
            <a:pPr lvl="1"/>
            <a:r>
              <a:rPr lang="es-EC" dirty="0" smtClean="0"/>
              <a:t>Antecedentes</a:t>
            </a:r>
          </a:p>
          <a:p>
            <a:pPr lvl="1"/>
            <a:r>
              <a:rPr lang="es-EC" dirty="0" smtClean="0"/>
              <a:t>Justificación</a:t>
            </a:r>
          </a:p>
          <a:p>
            <a:pPr marL="228600" lvl="1">
              <a:spcBef>
                <a:spcPts val="1800"/>
              </a:spcBef>
            </a:pPr>
            <a:r>
              <a:rPr lang="es-ES" sz="2000" dirty="0" smtClean="0"/>
              <a:t>Importancia del diseño e implementación del sistema de mejoramiento de calidad auditiva.</a:t>
            </a:r>
          </a:p>
          <a:p>
            <a:pPr lvl="1"/>
            <a:r>
              <a:rPr lang="es-EC" dirty="0" smtClean="0"/>
              <a:t>Problemas auditivos</a:t>
            </a:r>
          </a:p>
          <a:p>
            <a:pPr lvl="1"/>
            <a:r>
              <a:rPr lang="es-EC" dirty="0" smtClean="0"/>
              <a:t>Audición en ambientes ruidosos</a:t>
            </a:r>
          </a:p>
          <a:p>
            <a:pPr lvl="1"/>
            <a:r>
              <a:rPr lang="es-EC" dirty="0"/>
              <a:t>Discapacidad auditiva en ambientes ruidosos</a:t>
            </a:r>
          </a:p>
          <a:p>
            <a:pPr lvl="1"/>
            <a:r>
              <a:rPr lang="es-EC" dirty="0"/>
              <a:t>Aplicaciones del sistema de mejoramiento </a:t>
            </a:r>
            <a:r>
              <a:rPr lang="es-EC" dirty="0" smtClean="0"/>
              <a:t>auditivo</a:t>
            </a:r>
            <a:endParaRPr lang="es-EC" b="1" dirty="0"/>
          </a:p>
          <a:p>
            <a:pPr marL="228600" lvl="1">
              <a:spcBef>
                <a:spcPts val="1800"/>
              </a:spcBef>
            </a:pPr>
            <a:r>
              <a:rPr lang="es-EC" sz="2000" dirty="0" smtClean="0"/>
              <a:t>Estudios  de  prueba  y mejoramiento del  filtro  prediseñado.</a:t>
            </a:r>
          </a:p>
          <a:p>
            <a:pPr lvl="1">
              <a:lnSpc>
                <a:spcPct val="100000"/>
              </a:lnSpc>
            </a:pPr>
            <a:r>
              <a:rPr lang="es-ES" dirty="0" smtClean="0"/>
              <a:t>Análisis del filtro prediseñado</a:t>
            </a:r>
          </a:p>
          <a:p>
            <a:pPr lvl="1">
              <a:lnSpc>
                <a:spcPct val="100000"/>
              </a:lnSpc>
            </a:pPr>
            <a:r>
              <a:rPr lang="es-ES" dirty="0" smtClean="0"/>
              <a:t>Mejoramiento del filtro prediseñado</a:t>
            </a:r>
          </a:p>
          <a:p>
            <a:pPr lvl="1">
              <a:lnSpc>
                <a:spcPct val="100000"/>
              </a:lnSpc>
            </a:pPr>
            <a:r>
              <a:rPr lang="es-ES" dirty="0" smtClean="0"/>
              <a:t>Pruebas con el filtro mejorado</a:t>
            </a:r>
          </a:p>
          <a:p>
            <a:pPr marL="228600" lvl="1">
              <a:spcBef>
                <a:spcPts val="1800"/>
              </a:spcBef>
            </a:pPr>
            <a:endParaRPr lang="es-EC" sz="2000" dirty="0"/>
          </a:p>
          <a:p>
            <a:pPr lvl="1">
              <a:lnSpc>
                <a:spcPct val="100000"/>
              </a:lnSpc>
            </a:pPr>
            <a:endParaRPr lang="es-ES" dirty="0"/>
          </a:p>
          <a:p>
            <a:pPr marL="228600" lvl="1">
              <a:lnSpc>
                <a:spcPct val="100000"/>
              </a:lnSpc>
              <a:spcBef>
                <a:spcPts val="1800"/>
              </a:spcBef>
            </a:pPr>
            <a:endParaRPr lang="es-EC" dirty="0" smtClean="0"/>
          </a:p>
          <a:p>
            <a:pPr lvl="1"/>
            <a:endParaRPr lang="es-EC" dirty="0" smtClean="0"/>
          </a:p>
          <a:p>
            <a:pPr lvl="1"/>
            <a:endParaRPr lang="es-EC" dirty="0"/>
          </a:p>
          <a:p>
            <a:pPr marL="228600" lvl="1">
              <a:spcBef>
                <a:spcPts val="1800"/>
              </a:spcBef>
            </a:pPr>
            <a:endParaRPr lang="es-EC" sz="2000" dirty="0"/>
          </a:p>
          <a:p>
            <a:pPr lvl="1"/>
            <a:endParaRPr lang="es-EC" dirty="0"/>
          </a:p>
          <a:p>
            <a:pPr lvl="1"/>
            <a:endParaRPr lang="es-EC" dirty="0" smtClean="0"/>
          </a:p>
          <a:p>
            <a:pPr lvl="1"/>
            <a:endParaRPr lang="es-EC" dirty="0" smtClean="0"/>
          </a:p>
        </p:txBody>
      </p:sp>
    </p:spTree>
    <p:extLst>
      <p:ext uri="{BB962C8B-B14F-4D97-AF65-F5344CB8AC3E}">
        <p14:creationId xmlns:p14="http://schemas.microsoft.com/office/powerpoint/2010/main" val="48536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Hardware y </a:t>
            </a:r>
            <a:r>
              <a:rPr lang="es-ES" dirty="0"/>
              <a:t>Software</a:t>
            </a:r>
            <a:r>
              <a:rPr lang="es-EC" dirty="0" smtClean="0"/>
              <a:t> </a:t>
            </a:r>
            <a:r>
              <a:rPr lang="es-EC" dirty="0"/>
              <a:t>FPGA utilizado en el proyecto (</a:t>
            </a:r>
            <a:r>
              <a:rPr lang="es-EC" dirty="0" smtClean="0"/>
              <a:t>VI)</a:t>
            </a:r>
            <a:endParaRPr lang="es-EC" dirty="0"/>
          </a:p>
        </p:txBody>
      </p:sp>
      <p:sp>
        <p:nvSpPr>
          <p:cNvPr id="3" name="2 Marcador de contenido"/>
          <p:cNvSpPr>
            <a:spLocks noGrp="1"/>
          </p:cNvSpPr>
          <p:nvPr>
            <p:ph idx="1"/>
          </p:nvPr>
        </p:nvSpPr>
        <p:spPr>
          <a:xfrm>
            <a:off x="1104900" y="1600200"/>
            <a:ext cx="9982200" cy="2370551"/>
          </a:xfrm>
        </p:spPr>
        <p:txBody>
          <a:bodyPr>
            <a:normAutofit/>
          </a:bodyPr>
          <a:lstStyle/>
          <a:p>
            <a:pPr marL="0" lvl="2" indent="0" algn="just">
              <a:spcBef>
                <a:spcPts val="1800"/>
              </a:spcBef>
              <a:buNone/>
            </a:pPr>
            <a:r>
              <a:rPr lang="es-ES" sz="2000" b="1" dirty="0"/>
              <a:t>Compañías de Soporte en Hardware y Software</a:t>
            </a:r>
            <a:endParaRPr lang="es-EC" sz="1800" b="1" dirty="0"/>
          </a:p>
          <a:p>
            <a:pPr marL="228600" lvl="3" algn="just">
              <a:spcBef>
                <a:spcPts val="1800"/>
              </a:spcBef>
            </a:pPr>
            <a:r>
              <a:rPr lang="es-ES" sz="1600" b="1" dirty="0"/>
              <a:t>Altera </a:t>
            </a:r>
            <a:r>
              <a:rPr lang="es-ES" sz="1600" b="1" dirty="0" smtClean="0"/>
              <a:t>Corporation: </a:t>
            </a:r>
            <a:r>
              <a:rPr lang="es-ES" sz="1600" dirty="0"/>
              <a:t>Es una de las compañías más importantes </a:t>
            </a:r>
            <a:r>
              <a:rPr lang="es-ES" sz="1600" dirty="0" smtClean="0"/>
              <a:t>de </a:t>
            </a:r>
            <a:r>
              <a:rPr lang="es-ES" sz="1600" dirty="0"/>
              <a:t>producción de dispositivos lógicos programables y también es la que mas familias </a:t>
            </a:r>
            <a:r>
              <a:rPr lang="es-ES" sz="1600" dirty="0" smtClean="0"/>
              <a:t>ofrece</a:t>
            </a:r>
            <a:endParaRPr lang="es-ES" sz="1600" dirty="0"/>
          </a:p>
          <a:p>
            <a:pPr marL="228600" lvl="3" algn="just">
              <a:spcBef>
                <a:spcPts val="1800"/>
              </a:spcBef>
            </a:pPr>
            <a:r>
              <a:rPr lang="es-ES" sz="1600" b="1" dirty="0" smtClean="0"/>
              <a:t>Xilinx: </a:t>
            </a:r>
            <a:r>
              <a:rPr lang="es-ES" sz="1600" dirty="0" smtClean="0"/>
              <a:t>Es </a:t>
            </a:r>
            <a:r>
              <a:rPr lang="es-ES" sz="1600" dirty="0"/>
              <a:t>un de las compañías líder en soluciones de lógica programable, incluyendo circuitos integrados avanzados, herramientas en software para diseño, funciones predefinidas y soporte de ingeniería. Xilinx fue la compañía que invento los FPGA y en la actualidad sus dispositivos ocupan mas de la mitad del mercado mundial de los dispositivos lógicos programables.</a:t>
            </a:r>
            <a:endParaRPr lang="es-EC" sz="1600" dirty="0"/>
          </a:p>
          <a:p>
            <a:pPr marL="228600" lvl="3" algn="just">
              <a:spcBef>
                <a:spcPts val="1800"/>
              </a:spcBef>
            </a:pPr>
            <a:endParaRPr lang="es-EC" sz="1600" dirty="0"/>
          </a:p>
          <a:p>
            <a:pPr algn="just"/>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441" y="3936307"/>
            <a:ext cx="2279736" cy="2279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ttp://static.gkong.com/bbs/files/uploadImages6/20087281028528473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5350" y="3807588"/>
            <a:ext cx="3382899" cy="253717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icroblog.routed.net/wp-content/uploads/2007/03/spartan3.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8249" y="4076049"/>
            <a:ext cx="2895600"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71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Hardware </a:t>
            </a:r>
            <a:r>
              <a:rPr lang="es-EC" dirty="0" smtClean="0"/>
              <a:t>y </a:t>
            </a:r>
            <a:r>
              <a:rPr lang="es-ES" dirty="0"/>
              <a:t>Software </a:t>
            </a:r>
            <a:r>
              <a:rPr lang="es-EC" dirty="0" smtClean="0"/>
              <a:t>FPGA </a:t>
            </a:r>
            <a:r>
              <a:rPr lang="es-EC" dirty="0"/>
              <a:t>utilizado en el proyecto (</a:t>
            </a:r>
            <a:r>
              <a:rPr lang="es-EC" dirty="0" smtClean="0"/>
              <a:t>VII)</a:t>
            </a:r>
            <a:endParaRPr lang="es-EC" dirty="0"/>
          </a:p>
        </p:txBody>
      </p:sp>
      <p:sp>
        <p:nvSpPr>
          <p:cNvPr id="3" name="2 Marcador de contenido"/>
          <p:cNvSpPr>
            <a:spLocks noGrp="1"/>
          </p:cNvSpPr>
          <p:nvPr>
            <p:ph idx="1"/>
          </p:nvPr>
        </p:nvSpPr>
        <p:spPr>
          <a:xfrm>
            <a:off x="1104900" y="1600200"/>
            <a:ext cx="9982200" cy="4749800"/>
          </a:xfrm>
        </p:spPr>
        <p:txBody>
          <a:bodyPr>
            <a:normAutofit fontScale="62500" lnSpcReduction="20000"/>
          </a:bodyPr>
          <a:lstStyle/>
          <a:p>
            <a:pPr marL="0" lvl="2" indent="0" algn="just">
              <a:spcBef>
                <a:spcPts val="1800"/>
              </a:spcBef>
              <a:buNone/>
            </a:pPr>
            <a:r>
              <a:rPr lang="es-EC" sz="2600" b="1" dirty="0" smtClean="0"/>
              <a:t>Definición de la tarjeta FPGA ha ser utilizada:  </a:t>
            </a:r>
            <a:r>
              <a:rPr lang="en-US" sz="2600" b="1" u="sng" dirty="0"/>
              <a:t>Spartan- 3A/3AN FPGA Starter </a:t>
            </a:r>
            <a:r>
              <a:rPr lang="en-US" sz="2600" b="1" u="sng" dirty="0" smtClean="0"/>
              <a:t>Kit</a:t>
            </a:r>
          </a:p>
          <a:p>
            <a:pPr marL="0" lvl="2" indent="0" algn="just">
              <a:spcBef>
                <a:spcPts val="1800"/>
              </a:spcBef>
              <a:buNone/>
            </a:pPr>
            <a:endParaRPr lang="en-US" sz="2100" b="1" u="sng" dirty="0" smtClean="0"/>
          </a:p>
          <a:p>
            <a:pPr algn="just"/>
            <a:r>
              <a:rPr lang="es-ES" sz="2600" dirty="0"/>
              <a:t>Las prestaciones que integra la tarjeta es que contienen 500K compuertas que son equivalentes a 10476 celdas lógicas. Su arquitectura incluye 20 bloques de 18 Kb de RAM, 20 multiplicadores de hardware de 18 x 18 bits, 4 Digital </a:t>
            </a:r>
            <a:r>
              <a:rPr lang="es-ES" sz="2600" dirty="0" err="1"/>
              <a:t>Clock</a:t>
            </a:r>
            <a:r>
              <a:rPr lang="es-ES" sz="2600" dirty="0"/>
              <a:t> </a:t>
            </a:r>
            <a:r>
              <a:rPr lang="es-ES" sz="2600" dirty="0" err="1"/>
              <a:t>manangers</a:t>
            </a:r>
            <a:r>
              <a:rPr lang="es-ES" sz="2600" dirty="0"/>
              <a:t> y hasta 232 señales de E/S.</a:t>
            </a:r>
            <a:endParaRPr lang="es-EC" sz="2600" dirty="0"/>
          </a:p>
          <a:p>
            <a:pPr algn="just"/>
            <a:r>
              <a:rPr lang="es-ES" sz="2600" dirty="0"/>
              <a:t>Los periféricos disponibles en la tarjeta son: Memoria Flash 16 </a:t>
            </a:r>
            <a:r>
              <a:rPr lang="es-ES" sz="2600" dirty="0" err="1"/>
              <a:t>MByte</a:t>
            </a:r>
            <a:r>
              <a:rPr lang="es-ES" sz="2600" dirty="0"/>
              <a:t> (128 </a:t>
            </a:r>
            <a:r>
              <a:rPr lang="es-ES" sz="2600" dirty="0" smtClean="0"/>
              <a:t>Mbit), Memoria </a:t>
            </a:r>
            <a:r>
              <a:rPr lang="es-ES" sz="2600" dirty="0"/>
              <a:t>Flash de 4 </a:t>
            </a:r>
            <a:r>
              <a:rPr lang="es-ES" sz="2600" dirty="0" smtClean="0"/>
              <a:t>Mbit, acceso </a:t>
            </a:r>
            <a:r>
              <a:rPr lang="es-ES" sz="2600" dirty="0"/>
              <a:t>serial, vía </a:t>
            </a:r>
            <a:r>
              <a:rPr lang="es-ES" sz="2600" dirty="0" smtClean="0"/>
              <a:t>SPI, </a:t>
            </a:r>
            <a:r>
              <a:rPr lang="es-ES" sz="2600" dirty="0"/>
              <a:t>una interface de capa física </a:t>
            </a:r>
            <a:r>
              <a:rPr lang="es-ES" sz="2600" dirty="0" err="1"/>
              <a:t>Lan</a:t>
            </a:r>
            <a:r>
              <a:rPr lang="es-ES" sz="2600" dirty="0"/>
              <a:t> Ethernet 10/100 y un oscilador de 50 </a:t>
            </a:r>
            <a:r>
              <a:rPr lang="es-ES" sz="2600" dirty="0" err="1"/>
              <a:t>Mhz</a:t>
            </a:r>
            <a:r>
              <a:rPr lang="es-ES" sz="2600" dirty="0"/>
              <a:t>.</a:t>
            </a:r>
            <a:endParaRPr lang="es-EC" sz="2600" dirty="0"/>
          </a:p>
          <a:p>
            <a:pPr algn="just"/>
            <a:r>
              <a:rPr lang="es-ES" sz="2600" dirty="0"/>
              <a:t>Los puertos externos que tiene la tarjeta son dos puertos seriales RS-232 de nueve terminales, un puerto VGA, un puerto PS/2 para teclado o mouse un puerto Ethernet 10/100 Mb/</a:t>
            </a:r>
            <a:r>
              <a:rPr lang="es-ES" sz="2600" dirty="0" err="1"/>
              <a:t>seg</a:t>
            </a:r>
            <a:r>
              <a:rPr lang="es-ES" sz="2600" dirty="0"/>
              <a:t>, dos puertos para la programación. </a:t>
            </a:r>
            <a:endParaRPr lang="es-ES" sz="2600" dirty="0" smtClean="0"/>
          </a:p>
          <a:p>
            <a:pPr algn="just"/>
            <a:r>
              <a:rPr lang="es-ES" sz="2600" dirty="0" smtClean="0"/>
              <a:t>Cuatro pulsadores, cuatro </a:t>
            </a:r>
            <a:r>
              <a:rPr lang="es-ES" sz="2600" dirty="0" err="1" smtClean="0"/>
              <a:t>switchs</a:t>
            </a:r>
            <a:r>
              <a:rPr lang="es-ES" sz="2600" dirty="0" smtClean="0"/>
              <a:t>, un botón rotatorio, ocho </a:t>
            </a:r>
            <a:r>
              <a:rPr lang="es-ES" sz="2600" dirty="0" err="1" smtClean="0"/>
              <a:t>leds</a:t>
            </a:r>
            <a:r>
              <a:rPr lang="es-ES" sz="2600" dirty="0" smtClean="0"/>
              <a:t> y una pantalla LCD de 16 caracteres por 2-líneas. Además tiene dos </a:t>
            </a:r>
            <a:r>
              <a:rPr lang="es-ES" sz="2600" dirty="0" err="1" smtClean="0"/>
              <a:t>leds</a:t>
            </a:r>
            <a:r>
              <a:rPr lang="es-ES" sz="2600" dirty="0" smtClean="0"/>
              <a:t> que verifican la alimentación y la configuración de la tarjeta. Tiene una conexión para expansión de 100 pines y tres conectores de 6 pines que se utilizan para ampliar la capacidad de la tarjeta adicionando periféricos externos por estos conectores.</a:t>
            </a:r>
            <a:endParaRPr lang="es-EC" sz="2600" dirty="0" smtClean="0"/>
          </a:p>
          <a:p>
            <a:pPr algn="just"/>
            <a:r>
              <a:rPr lang="es-ES" sz="2600" dirty="0" smtClean="0">
                <a:solidFill>
                  <a:srgbClr val="FF0000"/>
                </a:solidFill>
              </a:rPr>
              <a:t>La </a:t>
            </a:r>
            <a:r>
              <a:rPr lang="es-ES" sz="2600" dirty="0">
                <a:solidFill>
                  <a:srgbClr val="FF0000"/>
                </a:solidFill>
              </a:rPr>
              <a:t>tarjeta integra un convertidor Digital a Analógico SPI de cuatro salidas (DAC), con resolución de 12 bits y un convertidor Analógico a Digital SPI de dos entradas (ADC) con resolución de 14 bits y pre - amplificador con ganancia programable todos manufacturados por Linear Technology.</a:t>
            </a:r>
            <a:endParaRPr lang="es-EC" sz="2600" dirty="0">
              <a:solidFill>
                <a:srgbClr val="FF0000"/>
              </a:solidFill>
            </a:endParaRPr>
          </a:p>
          <a:p>
            <a:pPr marL="0" lvl="2" indent="0" algn="just">
              <a:spcBef>
                <a:spcPts val="1800"/>
              </a:spcBef>
              <a:buNone/>
            </a:pPr>
            <a:endParaRPr lang="es-EC" sz="1800" u="sng" dirty="0"/>
          </a:p>
          <a:p>
            <a:pPr marL="0" indent="0" algn="just">
              <a:buNone/>
            </a:pPr>
            <a:endParaRPr lang="es-EC" sz="1800" b="1" dirty="0" smtClean="0"/>
          </a:p>
          <a:p>
            <a:pPr marL="0" indent="0" algn="just">
              <a:buNone/>
            </a:pPr>
            <a:endParaRPr lang="es-EC" sz="1800" b="1" dirty="0"/>
          </a:p>
        </p:txBody>
      </p:sp>
    </p:spTree>
    <p:extLst>
      <p:ext uri="{BB962C8B-B14F-4D97-AF65-F5344CB8AC3E}">
        <p14:creationId xmlns:p14="http://schemas.microsoft.com/office/powerpoint/2010/main" val="22933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Hardware y </a:t>
            </a:r>
            <a:r>
              <a:rPr lang="es-ES" dirty="0"/>
              <a:t>Software</a:t>
            </a:r>
            <a:r>
              <a:rPr lang="es-EC" dirty="0" smtClean="0"/>
              <a:t> </a:t>
            </a:r>
            <a:r>
              <a:rPr lang="es-EC" dirty="0"/>
              <a:t>FPGA utilizado en el proyecto (</a:t>
            </a:r>
            <a:r>
              <a:rPr lang="es-EC" dirty="0" smtClean="0"/>
              <a:t>VII)</a:t>
            </a:r>
            <a:endParaRPr lang="es-EC" dirty="0"/>
          </a:p>
        </p:txBody>
      </p:sp>
      <p:sp>
        <p:nvSpPr>
          <p:cNvPr id="3" name="2 Marcador de contenido"/>
          <p:cNvSpPr>
            <a:spLocks noGrp="1"/>
          </p:cNvSpPr>
          <p:nvPr>
            <p:ph idx="1"/>
          </p:nvPr>
        </p:nvSpPr>
        <p:spPr>
          <a:xfrm>
            <a:off x="1104900" y="1600200"/>
            <a:ext cx="9982200" cy="1816100"/>
          </a:xfrm>
        </p:spPr>
        <p:txBody>
          <a:bodyPr>
            <a:normAutofit fontScale="77500" lnSpcReduction="20000"/>
          </a:bodyPr>
          <a:lstStyle/>
          <a:p>
            <a:pPr marL="0" lvl="2" indent="0" algn="just">
              <a:spcBef>
                <a:spcPts val="1800"/>
              </a:spcBef>
              <a:buNone/>
            </a:pPr>
            <a:r>
              <a:rPr lang="es-EC" sz="2600" b="1" dirty="0" smtClean="0"/>
              <a:t>Definición de la tarjeta FPGA ha ser utilizada:  </a:t>
            </a:r>
            <a:r>
              <a:rPr lang="en-US" sz="2600" b="1" u="sng" dirty="0"/>
              <a:t>Spartan- 3A/3AN FPGA Starter </a:t>
            </a:r>
            <a:r>
              <a:rPr lang="en-US" sz="2600" b="1" u="sng" dirty="0" smtClean="0"/>
              <a:t>Kit</a:t>
            </a:r>
            <a:endParaRPr lang="en-US" sz="2100" b="1" u="sng" dirty="0" smtClean="0"/>
          </a:p>
          <a:p>
            <a:r>
              <a:rPr lang="es-ES" dirty="0"/>
              <a:t>El costo económico de la tarjeta, la familia Spartan presenta un sinnúmero de iguales prestación pero la diferencia primordial es la de su rendimiento en el nivel de procesamiento, y del tipo de reloj interno que utiliza.</a:t>
            </a:r>
            <a:endParaRPr lang="es-EC" sz="1800" dirty="0"/>
          </a:p>
          <a:p>
            <a:r>
              <a:rPr lang="es-ES" dirty="0"/>
              <a:t>Analizando estos dos parámetros se llego a determinar que la opción mas optima para implementar el Filtro Prediseñado es la tarjeta Spartan 3A/3AN.</a:t>
            </a:r>
            <a:endParaRPr lang="es-EC" sz="1800" dirty="0"/>
          </a:p>
          <a:p>
            <a:pPr marL="0" lvl="2" indent="0" algn="just">
              <a:spcBef>
                <a:spcPts val="1800"/>
              </a:spcBef>
              <a:buNone/>
            </a:pPr>
            <a:endParaRPr lang="es-EC" sz="1800" u="sng" dirty="0"/>
          </a:p>
          <a:p>
            <a:pPr marL="0" indent="0" algn="just">
              <a:buNone/>
            </a:pPr>
            <a:endParaRPr lang="es-EC" sz="1800" b="1" dirty="0" smtClean="0"/>
          </a:p>
          <a:p>
            <a:pPr marL="0" indent="0" algn="just">
              <a:buNone/>
            </a:pPr>
            <a:endParaRPr lang="es-EC" sz="1800" b="1" dirty="0"/>
          </a:p>
        </p:txBody>
      </p:sp>
      <p:pic>
        <p:nvPicPr>
          <p:cNvPr id="5122" name="Picture 2" descr="http://www.linear.com.cn/image/HW-SPAR3E-SK-US_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3193344"/>
            <a:ext cx="4102100" cy="351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7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6600" y="558800"/>
            <a:ext cx="10528300" cy="614362"/>
          </a:xfrm>
        </p:spPr>
        <p:txBody>
          <a:bodyPr>
            <a:normAutofit/>
          </a:bodyPr>
          <a:lstStyle/>
          <a:p>
            <a:pPr marL="0" lvl="2" indent="0">
              <a:spcBef>
                <a:spcPts val="1800"/>
              </a:spcBef>
            </a:pPr>
            <a:r>
              <a:rPr lang="es-EC" sz="2800" dirty="0" smtClean="0">
                <a:solidFill>
                  <a:schemeClr val="tx1"/>
                </a:solidFill>
                <a:latin typeface="+mj-lt"/>
              </a:rPr>
              <a:t>Software de Desarrollo para la Tarjeta Spartan 3A/3AN Starter Kit</a:t>
            </a:r>
            <a:endParaRPr lang="es-EC" sz="2800" dirty="0">
              <a:solidFill>
                <a:schemeClr val="tx1"/>
              </a:solidFill>
              <a:latin typeface="+mj-lt"/>
            </a:endParaRPr>
          </a:p>
        </p:txBody>
      </p:sp>
      <p:sp>
        <p:nvSpPr>
          <p:cNvPr id="3" name="2 Marcador de contenido"/>
          <p:cNvSpPr>
            <a:spLocks noGrp="1"/>
          </p:cNvSpPr>
          <p:nvPr>
            <p:ph idx="1"/>
          </p:nvPr>
        </p:nvSpPr>
        <p:spPr>
          <a:xfrm>
            <a:off x="1104900" y="1600200"/>
            <a:ext cx="9982200" cy="4927600"/>
          </a:xfrm>
        </p:spPr>
        <p:txBody>
          <a:bodyPr>
            <a:normAutofit fontScale="85000" lnSpcReduction="20000"/>
          </a:bodyPr>
          <a:lstStyle/>
          <a:p>
            <a:pPr algn="just"/>
            <a:r>
              <a:rPr lang="es-EC" sz="1600" dirty="0" smtClean="0"/>
              <a:t>XILINX </a:t>
            </a:r>
            <a:r>
              <a:rPr lang="es-EC" sz="1600" dirty="0"/>
              <a:t>es una empresa que se ha dedicado a la creación de herramientas EDA para facilitar el diseño, implementación y programación de los FPGA con la limitante que estas herramientas están orientadas hacia dispositivos FPGA de esta marca </a:t>
            </a:r>
            <a:endParaRPr lang="es-EC" sz="1600" dirty="0" smtClean="0"/>
          </a:p>
          <a:p>
            <a:pPr algn="just"/>
            <a:r>
              <a:rPr lang="es-EC" sz="1600" dirty="0" smtClean="0"/>
              <a:t>Durante </a:t>
            </a:r>
            <a:r>
              <a:rPr lang="es-EC" sz="1600" dirty="0"/>
              <a:t>el proceso se crean y se utilizan archivos con formatos propietarios de Xilinx, lo cual impide se puedan utilizar en otro tipo de herramientas o aplicaciones</a:t>
            </a:r>
            <a:r>
              <a:rPr lang="es-EC" sz="1600" dirty="0" smtClean="0"/>
              <a:t>.</a:t>
            </a:r>
          </a:p>
          <a:p>
            <a:pPr marL="0" indent="0" algn="just">
              <a:buNone/>
            </a:pPr>
            <a:r>
              <a:rPr lang="es-EC" sz="1800" b="1" dirty="0"/>
              <a:t>Especificaciones de ISE Design </a:t>
            </a:r>
            <a:r>
              <a:rPr lang="es-EC" sz="1800" b="1" dirty="0" smtClean="0"/>
              <a:t>Suite</a:t>
            </a:r>
          </a:p>
          <a:p>
            <a:pPr marL="0" indent="0" algn="just">
              <a:buNone/>
            </a:pPr>
            <a:r>
              <a:rPr lang="es-EC" sz="1600" dirty="0"/>
              <a:t>ISE definido por sus siglas Integrated Synthesis Enviroment es una herramienta </a:t>
            </a:r>
            <a:r>
              <a:rPr lang="es-EC" sz="1600" dirty="0" smtClean="0"/>
              <a:t>de </a:t>
            </a:r>
            <a:r>
              <a:rPr lang="es-EC" sz="1600" dirty="0"/>
              <a:t>la compañía Xilinx para la síntesis de las aplicaciones de sistemas embebidos en la FPGA. </a:t>
            </a:r>
            <a:endParaRPr lang="es-EC" sz="1600" dirty="0" smtClean="0"/>
          </a:p>
          <a:p>
            <a:pPr marL="0" indent="0">
              <a:buNone/>
            </a:pPr>
            <a:r>
              <a:rPr lang="es-EC" sz="1600" dirty="0"/>
              <a:t>El entorno de diseño Xilinx ISE incluye todas herramientas como son:</a:t>
            </a:r>
          </a:p>
          <a:p>
            <a:pPr lvl="0"/>
            <a:r>
              <a:rPr lang="es-EC" sz="1600" dirty="0"/>
              <a:t>La entrada de diseño, a través de captura esquemática, lenguajes de descripción </a:t>
            </a:r>
            <a:r>
              <a:rPr lang="es-EC" sz="1600" dirty="0" smtClean="0"/>
              <a:t>hardware o </a:t>
            </a:r>
            <a:r>
              <a:rPr lang="es-EC" sz="1600" dirty="0"/>
              <a:t>representación gráfica de diagramas de estado.</a:t>
            </a:r>
          </a:p>
          <a:p>
            <a:pPr lvl="0"/>
            <a:r>
              <a:rPr lang="es-EC" sz="1600" dirty="0"/>
              <a:t>Herramientas de </a:t>
            </a:r>
            <a:r>
              <a:rPr lang="es-EC" sz="1600" dirty="0" smtClean="0"/>
              <a:t>verificación </a:t>
            </a:r>
            <a:r>
              <a:rPr lang="es-EC" sz="1600" dirty="0"/>
              <a:t>para la obtención de una simulación del sistema, tanto a nivel funcional como estimación de retardos.</a:t>
            </a:r>
          </a:p>
          <a:p>
            <a:pPr lvl="0"/>
            <a:r>
              <a:rPr lang="es-EC" sz="1600" dirty="0"/>
              <a:t>Herramientas de implementación.</a:t>
            </a:r>
          </a:p>
          <a:p>
            <a:pPr lvl="0"/>
            <a:r>
              <a:rPr lang="es-EC" sz="1600" dirty="0"/>
              <a:t>Herramientas de Programación.</a:t>
            </a:r>
          </a:p>
          <a:p>
            <a:pPr marL="0" indent="0">
              <a:buNone/>
            </a:pPr>
            <a:r>
              <a:rPr lang="es-EC" sz="1600" dirty="0"/>
              <a:t>El entorno de ISE permite combinar las diferentes técnicas de diseño para facilitar la labor de descripción del diseño. Además, se permite la inclusión de restricciones para optimizar el proceso de implementación y adaptarlo a las necesidades del diseño</a:t>
            </a:r>
            <a:r>
              <a:rPr lang="es-EC" sz="1600" dirty="0" smtClean="0"/>
              <a:t>.</a:t>
            </a:r>
            <a:endParaRPr lang="es-EC" sz="1600" dirty="0"/>
          </a:p>
        </p:txBody>
      </p:sp>
    </p:spTree>
    <p:extLst>
      <p:ext uri="{BB962C8B-B14F-4D97-AF65-F5344CB8AC3E}">
        <p14:creationId xmlns:p14="http://schemas.microsoft.com/office/powerpoint/2010/main" val="1419231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6600" y="558800"/>
            <a:ext cx="10528300" cy="614362"/>
          </a:xfrm>
        </p:spPr>
        <p:txBody>
          <a:bodyPr>
            <a:normAutofit fontScale="90000"/>
          </a:bodyPr>
          <a:lstStyle/>
          <a:p>
            <a:pPr marL="0" lvl="2" indent="0">
              <a:spcBef>
                <a:spcPts val="1800"/>
              </a:spcBef>
            </a:pPr>
            <a:r>
              <a:rPr lang="es-EC" sz="2800" dirty="0" smtClean="0">
                <a:solidFill>
                  <a:schemeClr val="tx1"/>
                </a:solidFill>
                <a:latin typeface="+mj-lt"/>
              </a:rPr>
              <a:t>Software de Desarrollo para la Tarjeta Spartan 3A/3AN Starter Kit(I)</a:t>
            </a:r>
            <a:endParaRPr lang="es-EC" sz="2800" dirty="0">
              <a:solidFill>
                <a:schemeClr val="tx1"/>
              </a:solidFill>
              <a:latin typeface="+mj-lt"/>
            </a:endParaRPr>
          </a:p>
        </p:txBody>
      </p:sp>
      <p:sp>
        <p:nvSpPr>
          <p:cNvPr id="3" name="2 Marcador de contenido"/>
          <p:cNvSpPr>
            <a:spLocks noGrp="1"/>
          </p:cNvSpPr>
          <p:nvPr>
            <p:ph idx="1"/>
          </p:nvPr>
        </p:nvSpPr>
        <p:spPr>
          <a:xfrm>
            <a:off x="1104900" y="1600200"/>
            <a:ext cx="9982200" cy="4927600"/>
          </a:xfrm>
        </p:spPr>
        <p:txBody>
          <a:bodyPr>
            <a:normAutofit/>
          </a:bodyPr>
          <a:lstStyle/>
          <a:p>
            <a:pPr marL="0" lvl="3" indent="0" algn="just">
              <a:spcBef>
                <a:spcPts val="1800"/>
              </a:spcBef>
              <a:buNone/>
            </a:pPr>
            <a:r>
              <a:rPr lang="es-EC" sz="1800" b="1" dirty="0"/>
              <a:t>Elementos de la Interfaz de Programación ISE Design Suite </a:t>
            </a:r>
            <a:endParaRPr lang="es-EC" sz="1800" dirty="0"/>
          </a:p>
          <a:p>
            <a:pPr marL="0" indent="0" algn="just">
              <a:buNone/>
            </a:pPr>
            <a:endParaRPr lang="es-EC"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254" y="2171698"/>
            <a:ext cx="5917357" cy="431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txBox="1">
            <a:spLocks/>
          </p:cNvSpPr>
          <p:nvPr/>
        </p:nvSpPr>
        <p:spPr>
          <a:xfrm>
            <a:off x="6413500" y="2006600"/>
            <a:ext cx="5067300" cy="4572000"/>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lvl="0" algn="just"/>
            <a:r>
              <a:rPr lang="es-EC" sz="1100" b="1" dirty="0"/>
              <a:t>Ventana de Elementos del Proyecto: </a:t>
            </a:r>
            <a:r>
              <a:rPr lang="es-EC" sz="1100" dirty="0"/>
              <a:t>Aquí se muestra en general el proyecto de forma global porque permite visualizar la configuración del proyecto, los archivos vhd, empaquetados de archivos vhd y opciones para las simulaciones.</a:t>
            </a:r>
          </a:p>
          <a:p>
            <a:pPr lvl="0" algn="just"/>
            <a:r>
              <a:rPr lang="es-EC" sz="1100" b="1" dirty="0"/>
              <a:t>Ventana de Procesos: </a:t>
            </a:r>
            <a:r>
              <a:rPr lang="es-EC" sz="1100" dirty="0"/>
              <a:t>Esta ventana muestra todos los procesos necesarios para la realización de cada etapa del proyecto además de poder realizar procesos por cada entidad del proyecto individualmente.  </a:t>
            </a:r>
          </a:p>
          <a:p>
            <a:pPr lvl="0" algn="just"/>
            <a:r>
              <a:rPr lang="es-EC" sz="1100" b="1" dirty="0"/>
              <a:t>Ventana de Consola: </a:t>
            </a:r>
            <a:r>
              <a:rPr lang="es-EC" sz="1100" dirty="0"/>
              <a:t>Esta ventana permite realizar los procesos mediante comandos de programación y también muestra todos los eventos generados por la ventana de procesos.</a:t>
            </a:r>
          </a:p>
          <a:p>
            <a:pPr lvl="0" algn="just"/>
            <a:r>
              <a:rPr lang="es-EC" sz="1100" b="1" dirty="0"/>
              <a:t>Barra de Herramientas: </a:t>
            </a:r>
            <a:r>
              <a:rPr lang="es-EC" sz="1100" dirty="0"/>
              <a:t>Estas herramientas facilitan la manera de generar el proyecto y realizar de forma más fácil la </a:t>
            </a:r>
            <a:r>
              <a:rPr lang="es-EC" sz="1100" dirty="0" smtClean="0"/>
              <a:t>programación </a:t>
            </a:r>
            <a:r>
              <a:rPr lang="es-EC" sz="1100" dirty="0"/>
              <a:t>en la ventana generación de código para los archivos vhd.</a:t>
            </a:r>
          </a:p>
          <a:p>
            <a:pPr lvl="0" algn="just"/>
            <a:r>
              <a:rPr lang="es-EC" sz="1100" b="1" dirty="0"/>
              <a:t>Ventana de Resumen del Proyecto: </a:t>
            </a:r>
            <a:r>
              <a:rPr lang="es-EC" sz="1100" dirty="0"/>
              <a:t>Esta ventana permite identificar el rendimiento del programa antes de ser implementado, los mensajes de error generados en el proyecto, tipos de errores, soluciones para los errores e información necesaria para brindar ayuda en el empaquetado del proyecto.</a:t>
            </a:r>
          </a:p>
          <a:p>
            <a:pPr lvl="0" algn="just"/>
            <a:r>
              <a:rPr lang="es-EC" sz="1100" b="1" dirty="0"/>
              <a:t>Ventana de </a:t>
            </a:r>
            <a:r>
              <a:rPr lang="es-EC" sz="1100" b="1" dirty="0" smtClean="0"/>
              <a:t>Programación: </a:t>
            </a:r>
            <a:r>
              <a:rPr lang="es-EC" sz="1100" dirty="0"/>
              <a:t>Esta ventana se genera por cada elemento integrado en el proyecto, permitiendo integrar el código de </a:t>
            </a:r>
            <a:r>
              <a:rPr lang="es-EC" sz="1100" dirty="0" smtClean="0"/>
              <a:t>programación </a:t>
            </a:r>
            <a:r>
              <a:rPr lang="es-EC" sz="1100" dirty="0"/>
              <a:t>para el proyecto global</a:t>
            </a:r>
            <a:r>
              <a:rPr lang="es-EC" sz="1100" dirty="0" smtClean="0"/>
              <a:t>.</a:t>
            </a:r>
          </a:p>
        </p:txBody>
      </p:sp>
    </p:spTree>
    <p:extLst>
      <p:ext uri="{BB962C8B-B14F-4D97-AF65-F5344CB8AC3E}">
        <p14:creationId xmlns:p14="http://schemas.microsoft.com/office/powerpoint/2010/main" val="193535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6600" y="558800"/>
            <a:ext cx="10528300" cy="614362"/>
          </a:xfrm>
        </p:spPr>
        <p:txBody>
          <a:bodyPr>
            <a:normAutofit fontScale="90000"/>
          </a:bodyPr>
          <a:lstStyle/>
          <a:p>
            <a:pPr marL="0" lvl="2" indent="0">
              <a:spcBef>
                <a:spcPts val="1800"/>
              </a:spcBef>
            </a:pPr>
            <a:r>
              <a:rPr lang="es-EC" sz="2800" dirty="0" smtClean="0">
                <a:solidFill>
                  <a:schemeClr val="tx1"/>
                </a:solidFill>
                <a:latin typeface="+mj-lt"/>
              </a:rPr>
              <a:t>Software de Desarrollo para la Tarjeta Spartan 3A/3AN Starter Kit(II)</a:t>
            </a:r>
            <a:endParaRPr lang="es-EC" sz="2800" dirty="0">
              <a:solidFill>
                <a:schemeClr val="tx1"/>
              </a:solidFill>
              <a:latin typeface="+mj-lt"/>
            </a:endParaRPr>
          </a:p>
        </p:txBody>
      </p:sp>
      <p:sp>
        <p:nvSpPr>
          <p:cNvPr id="3" name="2 Marcador de contenido"/>
          <p:cNvSpPr>
            <a:spLocks noGrp="1"/>
          </p:cNvSpPr>
          <p:nvPr>
            <p:ph idx="1"/>
          </p:nvPr>
        </p:nvSpPr>
        <p:spPr>
          <a:xfrm>
            <a:off x="1104900" y="1600200"/>
            <a:ext cx="9982200" cy="4927600"/>
          </a:xfrm>
        </p:spPr>
        <p:txBody>
          <a:bodyPr>
            <a:normAutofit/>
          </a:bodyPr>
          <a:lstStyle/>
          <a:p>
            <a:pPr marL="0" lvl="3" indent="0" algn="just">
              <a:spcBef>
                <a:spcPts val="1800"/>
              </a:spcBef>
              <a:buNone/>
            </a:pPr>
            <a:r>
              <a:rPr lang="es-EC" sz="1800" b="1" dirty="0" smtClean="0"/>
              <a:t>ISim Simulator</a:t>
            </a:r>
            <a:endParaRPr lang="es-EC" sz="1800" dirty="0"/>
          </a:p>
          <a:p>
            <a:pPr marL="0" indent="0" algn="just">
              <a:buNone/>
            </a:pPr>
            <a:endParaRPr lang="es-EC" sz="1600" dirty="0"/>
          </a:p>
        </p:txBody>
      </p:sp>
      <p:sp>
        <p:nvSpPr>
          <p:cNvPr id="5" name="2 Marcador de contenido"/>
          <p:cNvSpPr txBox="1">
            <a:spLocks/>
          </p:cNvSpPr>
          <p:nvPr/>
        </p:nvSpPr>
        <p:spPr>
          <a:xfrm>
            <a:off x="6299200" y="1828800"/>
            <a:ext cx="5067300" cy="4572000"/>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just">
              <a:buNone/>
            </a:pPr>
            <a:r>
              <a:rPr lang="es-EC" sz="1400" dirty="0"/>
              <a:t>Esta interfaz permite realizar las simulaciones necesarias para verificar el rendimiento del proyecto, esta interfaz es muy utilizada por lo desarrolladores los cuales  establecen criterios nuevos y se ponen a consideración de todos los investigadores</a:t>
            </a:r>
            <a:r>
              <a:rPr lang="es-EC" sz="1400" dirty="0" smtClean="0"/>
              <a:t>.</a:t>
            </a:r>
            <a:endParaRPr lang="es-EC" sz="1400" b="1" dirty="0" smtClean="0"/>
          </a:p>
          <a:p>
            <a:pPr lvl="0" algn="just"/>
            <a:r>
              <a:rPr lang="es-EC" sz="1400" b="1" dirty="0" smtClean="0"/>
              <a:t>Ventana </a:t>
            </a:r>
            <a:r>
              <a:rPr lang="es-EC" sz="1400" b="1" dirty="0"/>
              <a:t>de los Archivos Creados en el Proyecto: </a:t>
            </a:r>
            <a:r>
              <a:rPr lang="es-EC" sz="1400" dirty="0"/>
              <a:t>Esta ventana contiene todos los elemento vhd integrados al proyecto, se crea como un acceso directo para manipularlos si se lo requiere.</a:t>
            </a:r>
          </a:p>
          <a:p>
            <a:pPr lvl="0" algn="just"/>
            <a:r>
              <a:rPr lang="es-EC" sz="1400" b="1" dirty="0"/>
              <a:t>Ventana de Propiedades de Puertos de Entrada y Salida: </a:t>
            </a:r>
            <a:r>
              <a:rPr lang="es-EC" sz="1400" dirty="0"/>
              <a:t>presenta detalladamente la información del tipo de dato ingresado, configurado y de salida.</a:t>
            </a:r>
          </a:p>
          <a:p>
            <a:pPr lvl="0" algn="just"/>
            <a:r>
              <a:rPr lang="es-EC" sz="1400" b="1" dirty="0"/>
              <a:t>Ventana de Consola: </a:t>
            </a:r>
            <a:r>
              <a:rPr lang="es-EC" sz="1400" dirty="0"/>
              <a:t>Presenta en detalle todos los eventos de la simulación.</a:t>
            </a:r>
          </a:p>
          <a:p>
            <a:pPr lvl="0" algn="just"/>
            <a:r>
              <a:rPr lang="es-EC" sz="1400" b="1" dirty="0"/>
              <a:t>Ventana de Ejecución de la Simulación: </a:t>
            </a:r>
            <a:r>
              <a:rPr lang="es-EC" sz="1400" dirty="0"/>
              <a:t>Esta ventana es la más importante ya que se muestra todos los eventos gráficos de la simulación aquí se puede establecer en que instante de tiempo se quiere analizar el rendimiento de la simulación.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691" y="2006600"/>
            <a:ext cx="5639809" cy="421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3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6600" y="558800"/>
            <a:ext cx="10528300" cy="614362"/>
          </a:xfrm>
        </p:spPr>
        <p:txBody>
          <a:bodyPr>
            <a:normAutofit fontScale="90000"/>
          </a:bodyPr>
          <a:lstStyle/>
          <a:p>
            <a:pPr marL="0" lvl="2" indent="0">
              <a:spcBef>
                <a:spcPts val="1800"/>
              </a:spcBef>
            </a:pPr>
            <a:r>
              <a:rPr lang="es-EC" sz="2800" dirty="0" smtClean="0">
                <a:solidFill>
                  <a:schemeClr val="tx1"/>
                </a:solidFill>
                <a:latin typeface="+mj-lt"/>
              </a:rPr>
              <a:t>Software de Desarrollo para la Tarjeta Spartan 3A/3AN Starter Kit(III)</a:t>
            </a:r>
            <a:endParaRPr lang="es-EC" sz="2800" dirty="0">
              <a:solidFill>
                <a:schemeClr val="tx1"/>
              </a:solidFill>
              <a:latin typeface="+mj-lt"/>
            </a:endParaRPr>
          </a:p>
        </p:txBody>
      </p:sp>
      <p:sp>
        <p:nvSpPr>
          <p:cNvPr id="3" name="2 Marcador de contenido"/>
          <p:cNvSpPr>
            <a:spLocks noGrp="1"/>
          </p:cNvSpPr>
          <p:nvPr>
            <p:ph idx="1"/>
          </p:nvPr>
        </p:nvSpPr>
        <p:spPr>
          <a:xfrm>
            <a:off x="1104900" y="1600200"/>
            <a:ext cx="9982200" cy="4927600"/>
          </a:xfrm>
        </p:spPr>
        <p:txBody>
          <a:bodyPr>
            <a:normAutofit/>
          </a:bodyPr>
          <a:lstStyle/>
          <a:p>
            <a:pPr marL="0" lvl="3" indent="0" algn="just">
              <a:spcBef>
                <a:spcPts val="1800"/>
              </a:spcBef>
              <a:buNone/>
            </a:pPr>
            <a:r>
              <a:rPr lang="es-EC" sz="1800" b="1" dirty="0" smtClean="0"/>
              <a:t>Plan </a:t>
            </a:r>
            <a:r>
              <a:rPr lang="es-EC" sz="1800" b="1" dirty="0" err="1" smtClean="0"/>
              <a:t>Ahead</a:t>
            </a:r>
            <a:endParaRPr lang="es-EC" sz="1800" dirty="0"/>
          </a:p>
          <a:p>
            <a:pPr marL="0" indent="0" algn="just">
              <a:buNone/>
            </a:pPr>
            <a:endParaRPr lang="es-EC" sz="1600" dirty="0"/>
          </a:p>
        </p:txBody>
      </p:sp>
      <p:sp>
        <p:nvSpPr>
          <p:cNvPr id="5" name="2 Marcador de contenido"/>
          <p:cNvSpPr txBox="1">
            <a:spLocks/>
          </p:cNvSpPr>
          <p:nvPr/>
        </p:nvSpPr>
        <p:spPr>
          <a:xfrm>
            <a:off x="6197600" y="2006600"/>
            <a:ext cx="5067300" cy="3619500"/>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just">
              <a:buNone/>
            </a:pPr>
            <a:r>
              <a:rPr lang="es-EC" sz="1600" dirty="0"/>
              <a:t>Mediante esta interfaz se establece la configuración de los pines físicos establecidos por el manual de usuario de la tarjeta, integrando todas las características y recomendaciones que se deban integrar en los puertos de entrada y salida.</a:t>
            </a:r>
          </a:p>
          <a:p>
            <a:pPr lvl="0" algn="just"/>
            <a:r>
              <a:rPr lang="es-EC" sz="1600" b="1" dirty="0"/>
              <a:t>Ventana para la Configuración de Pines: </a:t>
            </a:r>
            <a:r>
              <a:rPr lang="es-EC" sz="1600" dirty="0"/>
              <a:t>Por medio de esta ventana se realiza la configuración general de los puertos de entrada y salida, además de poder realizar cambios si se lo requiera en el empaquetado ya que este es un proceso anterior para generar el proyecto.</a:t>
            </a:r>
          </a:p>
          <a:p>
            <a:pPr lvl="0" algn="just"/>
            <a:r>
              <a:rPr lang="es-EC" sz="1600" b="1" dirty="0"/>
              <a:t>Ventana para Diagrama Esquemático de la Tarjeta: </a:t>
            </a:r>
            <a:r>
              <a:rPr lang="es-EC" sz="1600" dirty="0"/>
              <a:t>Esta ventana permite identificar y realizar la comparación de los pines por medio d la tarjeta.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232" y="2289175"/>
            <a:ext cx="5609868" cy="365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13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6600" y="558800"/>
            <a:ext cx="10528300" cy="614362"/>
          </a:xfrm>
        </p:spPr>
        <p:txBody>
          <a:bodyPr>
            <a:normAutofit fontScale="90000"/>
          </a:bodyPr>
          <a:lstStyle/>
          <a:p>
            <a:pPr marL="0" lvl="2" indent="0">
              <a:spcBef>
                <a:spcPts val="1800"/>
              </a:spcBef>
            </a:pPr>
            <a:r>
              <a:rPr lang="es-EC" sz="2800" dirty="0" smtClean="0">
                <a:solidFill>
                  <a:schemeClr val="tx1"/>
                </a:solidFill>
                <a:latin typeface="+mj-lt"/>
              </a:rPr>
              <a:t>Software de Desarrollo para la Tarjeta Spartan 3A/3AN Starter Kit(IV)</a:t>
            </a:r>
            <a:endParaRPr lang="es-EC" sz="2800" dirty="0">
              <a:solidFill>
                <a:schemeClr val="tx1"/>
              </a:solidFill>
              <a:latin typeface="+mj-lt"/>
            </a:endParaRPr>
          </a:p>
        </p:txBody>
      </p:sp>
      <p:sp>
        <p:nvSpPr>
          <p:cNvPr id="3" name="2 Marcador de contenido"/>
          <p:cNvSpPr>
            <a:spLocks noGrp="1"/>
          </p:cNvSpPr>
          <p:nvPr>
            <p:ph idx="1"/>
          </p:nvPr>
        </p:nvSpPr>
        <p:spPr>
          <a:xfrm>
            <a:off x="1104900" y="1600200"/>
            <a:ext cx="9982200" cy="4927600"/>
          </a:xfrm>
        </p:spPr>
        <p:txBody>
          <a:bodyPr>
            <a:normAutofit/>
          </a:bodyPr>
          <a:lstStyle/>
          <a:p>
            <a:pPr marL="0" lvl="3" indent="0" algn="just">
              <a:spcBef>
                <a:spcPts val="1800"/>
              </a:spcBef>
              <a:buNone/>
            </a:pPr>
            <a:r>
              <a:rPr lang="es-EC" sz="1800" b="1" dirty="0" smtClean="0"/>
              <a:t>Impact</a:t>
            </a:r>
            <a:endParaRPr lang="es-EC" sz="1800" b="1" dirty="0"/>
          </a:p>
          <a:p>
            <a:pPr marL="0" indent="0" algn="just">
              <a:buNone/>
            </a:pPr>
            <a:endParaRPr lang="es-EC" sz="1600" dirty="0"/>
          </a:p>
        </p:txBody>
      </p:sp>
      <p:sp>
        <p:nvSpPr>
          <p:cNvPr id="5" name="2 Marcador de contenido"/>
          <p:cNvSpPr txBox="1">
            <a:spLocks/>
          </p:cNvSpPr>
          <p:nvPr/>
        </p:nvSpPr>
        <p:spPr>
          <a:xfrm>
            <a:off x="6375400" y="2246312"/>
            <a:ext cx="4330700" cy="3240088"/>
          </a:xfrm>
          <a:prstGeom prst="rect">
            <a:avLst/>
          </a:prstGeom>
        </p:spPr>
        <p:txBody>
          <a:bodyPr vert="horz" lIns="0" tIns="45720" rIns="0" bIns="45720" rtlCol="0">
            <a:no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just">
              <a:buNone/>
            </a:pPr>
            <a:r>
              <a:rPr lang="es-EC" sz="1600" dirty="0"/>
              <a:t>Para la transferencia de la configuración al hardware la herramienta IMPACT permite compilar los archivos .bit en una única imagen para una única cadena en los diferentes modos de configuración del FPGA. </a:t>
            </a:r>
            <a:endParaRPr lang="es-EC" sz="1600" dirty="0" smtClean="0"/>
          </a:p>
          <a:p>
            <a:pPr marL="0" indent="0" algn="just">
              <a:buNone/>
            </a:pPr>
            <a:r>
              <a:rPr lang="es-EC" sz="1600" dirty="0" smtClean="0"/>
              <a:t>También </a:t>
            </a:r>
            <a:r>
              <a:rPr lang="es-EC" sz="1600" dirty="0"/>
              <a:t>sirve para compilar los distintos conjuntos de datos en una imagen de la Memoria Flash (fichero *.MPM), donde se guardan también los datos de configuración de cada conjunto de datos. Utilizando este software también se programa la memoria Flash.</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27" y="2240756"/>
            <a:ext cx="5198498" cy="315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40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lnSpc>
                <a:spcPct val="90000"/>
              </a:lnSpc>
              <a:spcBef>
                <a:spcPct val="0"/>
              </a:spcBef>
            </a:pPr>
            <a:r>
              <a:rPr lang="es-ES" sz="2800" b="1" dirty="0" smtClean="0">
                <a:solidFill>
                  <a:schemeClr val="tx1"/>
                </a:solidFill>
                <a:latin typeface="+mj-lt"/>
              </a:rPr>
              <a:t>Diseño del sistema de mejoramiento de calidad auditiva (I)</a:t>
            </a:r>
            <a:endParaRPr lang="es-EC" dirty="0"/>
          </a:p>
        </p:txBody>
      </p:sp>
      <p:sp>
        <p:nvSpPr>
          <p:cNvPr id="3" name="2 Marcador de contenido"/>
          <p:cNvSpPr>
            <a:spLocks noGrp="1"/>
          </p:cNvSpPr>
          <p:nvPr>
            <p:ph idx="1"/>
          </p:nvPr>
        </p:nvSpPr>
        <p:spPr>
          <a:xfrm>
            <a:off x="1066800" y="1816100"/>
            <a:ext cx="9982200" cy="4749800"/>
          </a:xfrm>
        </p:spPr>
        <p:txBody>
          <a:bodyPr>
            <a:normAutofit fontScale="77500" lnSpcReduction="20000"/>
          </a:bodyPr>
          <a:lstStyle/>
          <a:p>
            <a:pPr marL="0" indent="0" algn="just">
              <a:buNone/>
            </a:pPr>
            <a:r>
              <a:rPr lang="es-EC" sz="2400" b="1" dirty="0" smtClean="0"/>
              <a:t>Criterios de diseño</a:t>
            </a:r>
          </a:p>
          <a:p>
            <a:pPr marL="0" indent="0" algn="just">
              <a:buNone/>
            </a:pPr>
            <a:r>
              <a:rPr lang="es-ES" dirty="0"/>
              <a:t>Distintos criterios intervienen en una investigación de campo ya que se consideran muchos factores para poder integrar un nuevo diseño de investigación al ámbito industrial, estableciendo las necesidades por donde se guía el proyecto se determina con fundamentos de ingeniería la mejor solución para llegar a establecer una solución viable.</a:t>
            </a:r>
            <a:endParaRPr lang="es-EC" dirty="0"/>
          </a:p>
          <a:p>
            <a:pPr marL="0" indent="0" algn="just">
              <a:buNone/>
            </a:pPr>
            <a:r>
              <a:rPr lang="es-ES" dirty="0"/>
              <a:t>Los criterios de diseño establecidos para la implementación del Filtro Prediseñado son los siguientes:</a:t>
            </a:r>
            <a:endParaRPr lang="es-EC" dirty="0"/>
          </a:p>
          <a:p>
            <a:pPr lvl="0" algn="just"/>
            <a:r>
              <a:rPr lang="es-ES" dirty="0"/>
              <a:t>El Tipo de Tecnología Establecida en la Investigación.</a:t>
            </a:r>
            <a:endParaRPr lang="es-EC" dirty="0"/>
          </a:p>
          <a:p>
            <a:pPr lvl="0" algn="just"/>
            <a:r>
              <a:rPr lang="es-ES" dirty="0"/>
              <a:t>Mejoramiento del Filtro </a:t>
            </a:r>
            <a:r>
              <a:rPr lang="es-ES" dirty="0" smtClean="0"/>
              <a:t>Prediseñado.</a:t>
            </a:r>
            <a:endParaRPr lang="es-ES" b="1" dirty="0" smtClean="0"/>
          </a:p>
          <a:p>
            <a:pPr marL="0" indent="0" algn="just">
              <a:buNone/>
            </a:pPr>
            <a:r>
              <a:rPr lang="es-ES" sz="2500" b="1" dirty="0"/>
              <a:t>Tipo de Tecnología Establecida en la Investigación </a:t>
            </a:r>
          </a:p>
          <a:p>
            <a:pPr algn="just"/>
            <a:r>
              <a:rPr lang="es-ES" dirty="0"/>
              <a:t>Este criterio se establece porque las nuevas innovaciones tecnológicas tienden a  futuras renovaciones, y se debe proyectar la investigación a las últimas tendencias ya que para las posteriores tecnologías que se establezcan será de mucha mejor ayuda para integrarlas por su nivel de programabilidad y de los  sistemas embebidos que son el auge de la tecnología presente y futura.  </a:t>
            </a:r>
            <a:endParaRPr lang="es-EC" dirty="0"/>
          </a:p>
          <a:p>
            <a:pPr algn="just"/>
            <a:r>
              <a:rPr lang="es-ES" dirty="0"/>
              <a:t>Se llego a establecer que el tipo de tecnología establecida para la implementación de esta investigación es la de utilizar FPGA de la familia Spartan 3A/3AN, además del tipo de programación que este ofrece mediante la empresa de desarrollo Xilinx ISE</a:t>
            </a:r>
            <a:r>
              <a:rPr lang="es-ES" dirty="0" smtClean="0"/>
              <a:t>.</a:t>
            </a:r>
            <a:endParaRPr lang="es-EC" dirty="0"/>
          </a:p>
          <a:p>
            <a:pPr lvl="0" algn="just"/>
            <a:endParaRPr lang="es-EC" dirty="0"/>
          </a:p>
          <a:p>
            <a:endParaRPr lang="es-EC" dirty="0"/>
          </a:p>
        </p:txBody>
      </p:sp>
    </p:spTree>
    <p:extLst>
      <p:ext uri="{BB962C8B-B14F-4D97-AF65-F5344CB8AC3E}">
        <p14:creationId xmlns:p14="http://schemas.microsoft.com/office/powerpoint/2010/main" val="75083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lnSpc>
                <a:spcPct val="90000"/>
              </a:lnSpc>
              <a:spcBef>
                <a:spcPct val="0"/>
              </a:spcBef>
            </a:pPr>
            <a:r>
              <a:rPr lang="es-ES" sz="2800" b="1" dirty="0" smtClean="0">
                <a:solidFill>
                  <a:schemeClr val="tx1"/>
                </a:solidFill>
                <a:latin typeface="+mj-lt"/>
              </a:rPr>
              <a:t>Diseño del sistema de mejoramiento de calidad auditiva (II)</a:t>
            </a:r>
            <a:endParaRPr lang="es-EC" dirty="0"/>
          </a:p>
        </p:txBody>
      </p:sp>
      <p:sp>
        <p:nvSpPr>
          <p:cNvPr id="3" name="2 Marcador de contenido"/>
          <p:cNvSpPr>
            <a:spLocks noGrp="1"/>
          </p:cNvSpPr>
          <p:nvPr>
            <p:ph idx="1"/>
          </p:nvPr>
        </p:nvSpPr>
        <p:spPr>
          <a:xfrm>
            <a:off x="1066800" y="1816100"/>
            <a:ext cx="9982200" cy="4749800"/>
          </a:xfrm>
        </p:spPr>
        <p:txBody>
          <a:bodyPr>
            <a:normAutofit/>
          </a:bodyPr>
          <a:lstStyle/>
          <a:p>
            <a:pPr marL="0" indent="0">
              <a:buNone/>
            </a:pPr>
            <a:r>
              <a:rPr lang="es-ES" sz="2400" b="1" dirty="0"/>
              <a:t>Mejoramiento del Filtro Prediseñado mediante DSP</a:t>
            </a:r>
            <a:endParaRPr lang="es-EC" sz="2400" dirty="0"/>
          </a:p>
          <a:p>
            <a:pPr marL="0" indent="0" algn="just">
              <a:buNone/>
            </a:pPr>
            <a:r>
              <a:rPr lang="es-ES" dirty="0"/>
              <a:t>Para efectuar de forma óptima este </a:t>
            </a:r>
            <a:r>
              <a:rPr lang="es-ES" dirty="0" smtClean="0"/>
              <a:t>criterio se identificó los </a:t>
            </a:r>
            <a:r>
              <a:rPr lang="es-ES" dirty="0"/>
              <a:t>siguientes componentes que efectúan sin problema el procesamiento digital de señales.</a:t>
            </a:r>
            <a:endParaRPr lang="es-EC" dirty="0"/>
          </a:p>
          <a:p>
            <a:pPr algn="just"/>
            <a:r>
              <a:rPr lang="es-ES" b="1" dirty="0"/>
              <a:t>Circuito para Capturar señales Analógicas </a:t>
            </a:r>
            <a:r>
              <a:rPr lang="es-ES" b="1" dirty="0" smtClean="0"/>
              <a:t>(I)</a:t>
            </a:r>
            <a:endParaRPr lang="es-EC" dirty="0"/>
          </a:p>
          <a:p>
            <a:pPr lvl="0" algn="just"/>
            <a:endParaRPr lang="es-EC" dirty="0"/>
          </a:p>
          <a:p>
            <a:endParaRPr lang="es-EC"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798" y="3721100"/>
            <a:ext cx="3208040" cy="275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txBox="1">
            <a:spLocks/>
          </p:cNvSpPr>
          <p:nvPr/>
        </p:nvSpPr>
        <p:spPr>
          <a:xfrm>
            <a:off x="5410200" y="4191000"/>
            <a:ext cx="5346700" cy="1816100"/>
          </a:xfrm>
          <a:prstGeom prst="rect">
            <a:avLst/>
          </a:prstGeom>
        </p:spPr>
        <p:txBody>
          <a:bodyPr vert="horz" lIns="0" tIns="45720" rIns="0" bIns="45720" rtlCol="0">
            <a:normAutofit fontScale="70000" lnSpcReduction="2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r>
              <a:rPr lang="es-ES" sz="2400" dirty="0"/>
              <a:t>El circuito para captura de señales analógicas consiste del  LTC6912-1 el cual es un pre amplificador programable, a la salida de este pre amplificado se conecta el LTC1407A-1 ADC. </a:t>
            </a:r>
            <a:endParaRPr lang="es-ES" sz="2400" dirty="0" smtClean="0"/>
          </a:p>
          <a:p>
            <a:pPr algn="just"/>
            <a:r>
              <a:rPr lang="es-ES" sz="2400" dirty="0" smtClean="0"/>
              <a:t>Ambos </a:t>
            </a:r>
            <a:r>
              <a:rPr lang="es-ES" sz="2400" dirty="0"/>
              <a:t>son dependientes uno del otro siendo configurados por medio de la programación SPI que integra la FPGA </a:t>
            </a:r>
            <a:endParaRPr lang="es-EC" dirty="0" smtClean="0"/>
          </a:p>
          <a:p>
            <a:endParaRPr lang="es-EC" dirty="0"/>
          </a:p>
        </p:txBody>
      </p:sp>
    </p:spTree>
    <p:extLst>
      <p:ext uri="{BB962C8B-B14F-4D97-AF65-F5344CB8AC3E}">
        <p14:creationId xmlns:p14="http://schemas.microsoft.com/office/powerpoint/2010/main" val="30099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a:normAutofit/>
          </a:bodyPr>
          <a:lstStyle/>
          <a:p>
            <a:pPr>
              <a:spcBef>
                <a:spcPts val="0"/>
              </a:spcBef>
            </a:pPr>
            <a:r>
              <a:rPr lang="es-EC" dirty="0" smtClean="0"/>
              <a:t>								Introducción</a:t>
            </a:r>
            <a:r>
              <a:rPr lang="es-EC" dirty="0"/>
              <a:t/>
            </a:r>
            <a:br>
              <a:rPr lang="es-EC" dirty="0"/>
            </a:br>
            <a:r>
              <a:rPr lang="es-ES" sz="2800" b="0" i="0" dirty="0" smtClean="0">
                <a:solidFill>
                  <a:srgbClr val="514843"/>
                </a:solidFill>
                <a:latin typeface="Plantagenet Cherokee"/>
                <a:ea typeface="+mj-ea"/>
                <a:cs typeface="+mj-cs"/>
              </a:rPr>
              <a:t>Antecedentes</a:t>
            </a:r>
            <a:endParaRPr lang="es-ES" sz="2800" b="0" i="0" dirty="0">
              <a:solidFill>
                <a:srgbClr val="514843"/>
              </a:solidFill>
              <a:latin typeface="Plantagenet Cherokee"/>
              <a:ea typeface="+mj-ea"/>
              <a:cs typeface="+mj-cs"/>
            </a:endParaRPr>
          </a:p>
        </p:txBody>
      </p:sp>
      <p:sp>
        <p:nvSpPr>
          <p:cNvPr id="14" name="Marcador de posición de contenido 13"/>
          <p:cNvSpPr>
            <a:spLocks noGrp="1"/>
          </p:cNvSpPr>
          <p:nvPr>
            <p:ph idx="1"/>
          </p:nvPr>
        </p:nvSpPr>
        <p:spPr>
          <a:xfrm>
            <a:off x="1104899" y="1600200"/>
            <a:ext cx="10105895" cy="4572000"/>
          </a:xfrm>
        </p:spPr>
        <p:txBody>
          <a:bodyPr>
            <a:normAutofit/>
          </a:bodyPr>
          <a:lstStyle/>
          <a:p>
            <a:pPr marL="0" indent="0" algn="just">
              <a:buClr>
                <a:srgbClr val="514843"/>
              </a:buClr>
              <a:buNone/>
            </a:pPr>
            <a:r>
              <a:rPr lang="es-ES" dirty="0"/>
              <a:t>La ejecución de este proyecto es de gran importancia ya que su principal interés es el de precautelar la salud y el correcto funcionamiento del sistema auditivo, el mismo que le permite al ser humano a involucrarse con el mundo a su alrededor ya que recepta emisiones de todas las fuentes posibles e  impulsos provenientes de cualquier </a:t>
            </a:r>
            <a:r>
              <a:rPr lang="es-ES" dirty="0" smtClean="0"/>
              <a:t>dirección</a:t>
            </a:r>
            <a:r>
              <a:rPr lang="es-ES" dirty="0"/>
              <a:t>.</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801655" y="3832949"/>
            <a:ext cx="3295650" cy="2171700"/>
          </a:xfrm>
          <a:prstGeom prst="rect">
            <a:avLst/>
          </a:prstGeom>
          <a:noFill/>
          <a:ln>
            <a:noFill/>
          </a:ln>
        </p:spPr>
      </p:pic>
      <p:pic>
        <p:nvPicPr>
          <p:cNvPr id="5" name="4 Imagen" descr="http://www.logismarket.cl/ip/indura-fono-adosable-a-casco-operario-con-fonos-para-proteccion-auditiva-485410-FGR.jpg"/>
          <p:cNvPicPr/>
          <p:nvPr/>
        </p:nvPicPr>
        <p:blipFill>
          <a:blip r:embed="rId3">
            <a:extLst>
              <a:ext uri="{28A0092B-C50C-407E-A947-70E740481C1C}">
                <a14:useLocalDpi xmlns:a14="http://schemas.microsoft.com/office/drawing/2010/main" val="0"/>
              </a:ext>
            </a:extLst>
          </a:blip>
          <a:srcRect/>
          <a:stretch>
            <a:fillRect/>
          </a:stretch>
        </p:blipFill>
        <p:spPr bwMode="auto">
          <a:xfrm>
            <a:off x="6731652" y="3670909"/>
            <a:ext cx="2650342" cy="2495781"/>
          </a:xfrm>
          <a:prstGeom prst="rect">
            <a:avLst/>
          </a:prstGeom>
          <a:noFill/>
          <a:ln>
            <a:noFill/>
          </a:ln>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Diseño del sistema de mejoramiento de calidad auditiva (</a:t>
            </a:r>
            <a:r>
              <a:rPr lang="es-ES" b="1" dirty="0" smtClean="0"/>
              <a:t>III)</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6794500" y="2006600"/>
                <a:ext cx="4279900" cy="3619500"/>
              </a:xfrm>
            </p:spPr>
            <p:txBody>
              <a:bodyPr>
                <a:normAutofit fontScale="92500"/>
              </a:bodyPr>
              <a:lstStyle/>
              <a:p>
                <a:pPr algn="just"/>
                <a:r>
                  <a:rPr lang="es-ES" b="1" dirty="0"/>
                  <a:t>Circuito para Capturar señales Analógicas </a:t>
                </a:r>
                <a:r>
                  <a:rPr lang="es-ES" b="1" dirty="0" smtClean="0"/>
                  <a:t> </a:t>
                </a:r>
                <a:r>
                  <a:rPr lang="es-EC" b="1" dirty="0"/>
                  <a:t>(II)</a:t>
                </a:r>
                <a:endParaRPr lang="es-ES" b="1" dirty="0"/>
              </a:p>
              <a:p>
                <a:pPr algn="just"/>
                <a:r>
                  <a:rPr lang="es-ES" dirty="0" smtClean="0"/>
                  <a:t>Este </a:t>
                </a:r>
                <a:r>
                  <a:rPr lang="es-ES" dirty="0"/>
                  <a:t>esquema realiza la conversión de la señal analógica las cuales son adquiridas por los puertos VINA o VINB a ser representado el dato en 14-bits, este tipo de conversión se la realiza por medio de la </a:t>
                </a:r>
                <a:r>
                  <a:rPr lang="es-ES" dirty="0" smtClean="0"/>
                  <a:t>ecuación.</a:t>
                </a:r>
              </a:p>
              <a:p>
                <a:pPr algn="just"/>
                <a:endParaRPr lang="es-ES" dirty="0" smtClean="0"/>
              </a:p>
              <a:p>
                <a:pPr marL="0" indent="0" algn="just">
                  <a:buNone/>
                </a:pPr>
                <a14:m>
                  <m:oMathPara xmlns:m="http://schemas.openxmlformats.org/officeDocument/2006/math">
                    <m:oMathParaPr>
                      <m:jc m:val="centerGroup"/>
                    </m:oMathParaPr>
                    <m:oMath xmlns:m="http://schemas.openxmlformats.org/officeDocument/2006/math">
                      <m:r>
                        <a:rPr lang="es-ES" i="1">
                          <a:latin typeface="Cambria Math"/>
                        </a:rPr>
                        <m:t>𝐷</m:t>
                      </m:r>
                      <m:d>
                        <m:dPr>
                          <m:begChr m:val="["/>
                          <m:endChr m:val="]"/>
                          <m:ctrlPr>
                            <a:rPr lang="es-EC" i="1">
                              <a:latin typeface="Cambria Math"/>
                            </a:rPr>
                          </m:ctrlPr>
                        </m:dPr>
                        <m:e>
                          <m:r>
                            <a:rPr lang="es-ES" i="1">
                              <a:latin typeface="Cambria Math"/>
                            </a:rPr>
                            <m:t>13:0</m:t>
                          </m:r>
                        </m:e>
                      </m:d>
                      <m:r>
                        <a:rPr lang="es-ES" i="1">
                          <a:latin typeface="Cambria Math"/>
                        </a:rPr>
                        <m:t>=</m:t>
                      </m:r>
                      <m:r>
                        <a:rPr lang="es-ES" i="1">
                          <a:latin typeface="Cambria Math"/>
                        </a:rPr>
                        <m:t>𝐺𝐴𝐼𝑁</m:t>
                      </m:r>
                      <m:r>
                        <a:rPr lang="es-ES" i="1">
                          <a:latin typeface="Cambria Math"/>
                        </a:rPr>
                        <m:t>∗</m:t>
                      </m:r>
                      <m:f>
                        <m:fPr>
                          <m:ctrlPr>
                            <a:rPr lang="es-EC" i="1">
                              <a:latin typeface="Cambria Math"/>
                            </a:rPr>
                          </m:ctrlPr>
                        </m:fPr>
                        <m:num>
                          <m:sSub>
                            <m:sSubPr>
                              <m:ctrlPr>
                                <a:rPr lang="es-EC" i="1">
                                  <a:latin typeface="Cambria Math"/>
                                </a:rPr>
                              </m:ctrlPr>
                            </m:sSubPr>
                            <m:e>
                              <m:r>
                                <a:rPr lang="es-ES" i="1">
                                  <a:latin typeface="Cambria Math"/>
                                </a:rPr>
                                <m:t>𝑉</m:t>
                              </m:r>
                            </m:e>
                            <m:sub>
                              <m:r>
                                <a:rPr lang="es-ES" i="1">
                                  <a:latin typeface="Cambria Math"/>
                                </a:rPr>
                                <m:t>𝐼𝑁</m:t>
                              </m:r>
                            </m:sub>
                          </m:sSub>
                          <m:r>
                            <a:rPr lang="es-ES" i="1">
                              <a:latin typeface="Cambria Math"/>
                            </a:rPr>
                            <m:t>−1.65</m:t>
                          </m:r>
                          <m:r>
                            <a:rPr lang="es-ES" i="1">
                              <a:latin typeface="Cambria Math"/>
                            </a:rPr>
                            <m:t>𝑉</m:t>
                          </m:r>
                        </m:num>
                        <m:den>
                          <m:r>
                            <a:rPr lang="es-ES" i="1">
                              <a:latin typeface="Cambria Math"/>
                            </a:rPr>
                            <m:t>1.25</m:t>
                          </m:r>
                          <m:r>
                            <a:rPr lang="es-ES" i="1">
                              <a:latin typeface="Cambria Math"/>
                            </a:rPr>
                            <m:t>𝑉</m:t>
                          </m:r>
                        </m:den>
                      </m:f>
                      <m:r>
                        <a:rPr lang="es-ES" i="1">
                          <a:latin typeface="Cambria Math"/>
                        </a:rPr>
                        <m:t>∗8192 </m:t>
                      </m:r>
                    </m:oMath>
                  </m:oMathPara>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6794500" y="2006600"/>
                <a:ext cx="4279900" cy="3619500"/>
              </a:xfrm>
              <a:blipFill rotWithShape="1">
                <a:blip r:embed="rId2"/>
                <a:stretch>
                  <a:fillRect l="-3276" t="-1684" r="-3419"/>
                </a:stretch>
              </a:blipFill>
            </p:spPr>
            <p:txBody>
              <a:bodyPr/>
              <a:lstStyle/>
              <a:p>
                <a:r>
                  <a:rPr lang="es-EC">
                    <a:noFill/>
                  </a:rPr>
                  <a:t> </a:t>
                </a:r>
              </a:p>
            </p:txBody>
          </p:sp>
        </mc:Fallback>
      </mc:AlternateContent>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979804" y="1544954"/>
            <a:ext cx="5662296" cy="4919345"/>
          </a:xfrm>
          <a:prstGeom prst="rect">
            <a:avLst/>
          </a:prstGeom>
          <a:noFill/>
          <a:ln>
            <a:noFill/>
          </a:ln>
        </p:spPr>
      </p:pic>
    </p:spTree>
    <p:extLst>
      <p:ext uri="{BB962C8B-B14F-4D97-AF65-F5344CB8AC3E}">
        <p14:creationId xmlns:p14="http://schemas.microsoft.com/office/powerpoint/2010/main" val="14089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Diseño del sistema de mejoramiento de calidad auditiva (</a:t>
            </a:r>
            <a:r>
              <a:rPr lang="es-ES" b="1" dirty="0" smtClean="0"/>
              <a:t>IV)</a:t>
            </a:r>
            <a:endParaRPr lang="es-EC" dirty="0"/>
          </a:p>
        </p:txBody>
      </p:sp>
      <p:sp>
        <p:nvSpPr>
          <p:cNvPr id="3" name="2 Marcador de contenido"/>
          <p:cNvSpPr>
            <a:spLocks noGrp="1"/>
          </p:cNvSpPr>
          <p:nvPr>
            <p:ph idx="1"/>
          </p:nvPr>
        </p:nvSpPr>
        <p:spPr>
          <a:xfrm>
            <a:off x="5930900" y="1728786"/>
            <a:ext cx="5334000" cy="4316413"/>
          </a:xfrm>
        </p:spPr>
        <p:txBody>
          <a:bodyPr>
            <a:normAutofit fontScale="92500" lnSpcReduction="10000"/>
          </a:bodyPr>
          <a:lstStyle/>
          <a:p>
            <a:pPr marL="0" indent="0">
              <a:buNone/>
            </a:pPr>
            <a:r>
              <a:rPr lang="es-ES" sz="2600" b="1" dirty="0" smtClean="0"/>
              <a:t>Pre-Amplificador Programable </a:t>
            </a:r>
            <a:r>
              <a:rPr lang="es-ES" sz="2600" b="1" dirty="0"/>
              <a:t>LTC6912-1</a:t>
            </a:r>
            <a:endParaRPr lang="es-EC" sz="2600" dirty="0"/>
          </a:p>
          <a:p>
            <a:pPr algn="just"/>
            <a:r>
              <a:rPr lang="es-ES" dirty="0"/>
              <a:t>LTC6912-1 provee de dos canales independientes, realizando amplificaciones con ganancia programable, el propósito del pre-amplificado es de determinar el rango de adquisición de la señal analógica de entrada para poder realizar la conversión A/D</a:t>
            </a:r>
            <a:r>
              <a:rPr lang="es-ES" dirty="0" smtClean="0"/>
              <a:t>.</a:t>
            </a:r>
          </a:p>
          <a:p>
            <a:pPr algn="just"/>
            <a:r>
              <a:rPr lang="es-ES" dirty="0"/>
              <a:t>Cada canal analógico tienen asociado una amplificación de ganancia programable comprendidas en el rango de -1 hasta -100 por cada valor de ganancia se tiene un nivel de voltaje amplificado, como se muestra en la tabla </a:t>
            </a:r>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056749" y="1512885"/>
            <a:ext cx="2772728" cy="2525713"/>
          </a:xfrm>
          <a:prstGeom prst="rect">
            <a:avLst/>
          </a:prstGeom>
          <a:noFill/>
          <a:ln>
            <a:noFill/>
          </a:ln>
        </p:spPr>
      </p:pic>
      <p:pic>
        <p:nvPicPr>
          <p:cNvPr id="1126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313" y="4241798"/>
            <a:ext cx="3540157" cy="226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83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Diseño del sistema de mejoramiento de calidad auditiva </a:t>
            </a:r>
            <a:r>
              <a:rPr lang="es-ES" b="1" dirty="0" smtClean="0"/>
              <a:t>(V)</a:t>
            </a:r>
            <a:endParaRPr lang="es-EC" dirty="0"/>
          </a:p>
        </p:txBody>
      </p:sp>
      <p:sp>
        <p:nvSpPr>
          <p:cNvPr id="3" name="2 Marcador de contenido"/>
          <p:cNvSpPr>
            <a:spLocks noGrp="1"/>
          </p:cNvSpPr>
          <p:nvPr>
            <p:ph idx="1"/>
          </p:nvPr>
        </p:nvSpPr>
        <p:spPr>
          <a:xfrm>
            <a:off x="1130300" y="1728787"/>
            <a:ext cx="10134600" cy="2170113"/>
          </a:xfrm>
        </p:spPr>
        <p:txBody>
          <a:bodyPr>
            <a:normAutofit fontScale="85000" lnSpcReduction="10000"/>
          </a:bodyPr>
          <a:lstStyle/>
          <a:p>
            <a:pPr marL="0" indent="0">
              <a:buNone/>
            </a:pPr>
            <a:r>
              <a:rPr lang="es-ES" sz="2800" b="1" dirty="0"/>
              <a:t>Control de Interface SPI para Pre-Amplificador</a:t>
            </a:r>
            <a:endParaRPr lang="es-EC" sz="2800" dirty="0"/>
          </a:p>
          <a:p>
            <a:pPr algn="just"/>
            <a:r>
              <a:rPr lang="es-ES" dirty="0"/>
              <a:t>El SPI realiza la comunicación entre las interfaces del amplificador y la tarjeta Spartan, el control de la ganancia para realizar la amplificación se la realiza con una palabra de comando de 8-bit describiendo que 4-bits mas significativos  son para un canal A y los 4-bit menos significativos son </a:t>
            </a:r>
            <a:r>
              <a:rPr lang="es-ES" dirty="0" smtClean="0"/>
              <a:t>para </a:t>
            </a:r>
            <a:r>
              <a:rPr lang="es-ES" dirty="0"/>
              <a:t>el canal B. </a:t>
            </a:r>
            <a:endParaRPr lang="es-EC" dirty="0"/>
          </a:p>
          <a:p>
            <a:pPr algn="just"/>
            <a:r>
              <a:rPr lang="es-ES" dirty="0"/>
              <a:t>El bus SPI realiza un inicio de transición cuando la tarjeta FPGA cumple con los eventos de cada elemento por medio del protocolo de comunicación como se muestra en la siguiente figura </a:t>
            </a:r>
            <a:endParaRPr lang="es-EC"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2477770" y="4168457"/>
            <a:ext cx="7174230" cy="2105343"/>
          </a:xfrm>
          <a:prstGeom prst="rect">
            <a:avLst/>
          </a:prstGeom>
          <a:noFill/>
          <a:ln>
            <a:noFill/>
          </a:ln>
        </p:spPr>
      </p:pic>
    </p:spTree>
    <p:extLst>
      <p:ext uri="{BB962C8B-B14F-4D97-AF65-F5344CB8AC3E}">
        <p14:creationId xmlns:p14="http://schemas.microsoft.com/office/powerpoint/2010/main" val="75855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Diseño del sistema de mejoramiento de calidad auditiva </a:t>
            </a:r>
            <a:r>
              <a:rPr lang="es-ES" b="1" dirty="0" smtClean="0"/>
              <a:t>(VI)</a:t>
            </a:r>
            <a:endParaRPr lang="es-EC" dirty="0"/>
          </a:p>
        </p:txBody>
      </p:sp>
      <p:sp>
        <p:nvSpPr>
          <p:cNvPr id="3" name="2 Marcador de contenido"/>
          <p:cNvSpPr>
            <a:spLocks noGrp="1"/>
          </p:cNvSpPr>
          <p:nvPr>
            <p:ph idx="1"/>
          </p:nvPr>
        </p:nvSpPr>
        <p:spPr>
          <a:xfrm>
            <a:off x="1130300" y="1728787"/>
            <a:ext cx="5054600" cy="2170113"/>
          </a:xfrm>
        </p:spPr>
        <p:txBody>
          <a:bodyPr>
            <a:normAutofit fontScale="77500" lnSpcReduction="20000"/>
          </a:bodyPr>
          <a:lstStyle/>
          <a:p>
            <a:pPr marL="0" indent="0" algn="just">
              <a:buNone/>
            </a:pPr>
            <a:r>
              <a:rPr lang="es-ES" sz="2400" b="1" dirty="0"/>
              <a:t>Conversor Analógico a Digital (</a:t>
            </a:r>
            <a:r>
              <a:rPr lang="es-ES" sz="2400" b="1" dirty="0" smtClean="0"/>
              <a:t>ADC)</a:t>
            </a:r>
          </a:p>
          <a:p>
            <a:pPr marL="0" indent="0" algn="just">
              <a:buNone/>
            </a:pPr>
            <a:r>
              <a:rPr lang="es-ES" sz="2400" b="1" dirty="0" smtClean="0"/>
              <a:t>LTC1407A-1</a:t>
            </a:r>
            <a:endParaRPr lang="es-EC" sz="2400" dirty="0"/>
          </a:p>
          <a:p>
            <a:pPr algn="just"/>
            <a:r>
              <a:rPr lang="es-ES" dirty="0"/>
              <a:t>Este integrado esta conformado por dos puertos, su configuración es programables y es la etapa indispensable para poder realizar la digitalización de las señales analógicas, en la figura </a:t>
            </a:r>
            <a:r>
              <a:rPr lang="es-ES" dirty="0" smtClean="0"/>
              <a:t>se </a:t>
            </a:r>
            <a:r>
              <a:rPr lang="es-ES" dirty="0"/>
              <a:t>puede establece la configuración típica para el procesamiento digital de señales mediante la interface </a:t>
            </a:r>
            <a:r>
              <a:rPr lang="es-ES" dirty="0" smtClean="0"/>
              <a:t>serial.</a:t>
            </a:r>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231582" y="4048441"/>
            <a:ext cx="5245418" cy="2215515"/>
          </a:xfrm>
          <a:prstGeom prst="rect">
            <a:avLst/>
          </a:prstGeom>
          <a:noFill/>
          <a:ln>
            <a:noFill/>
          </a:ln>
        </p:spPr>
      </p:pic>
      <p:sp>
        <p:nvSpPr>
          <p:cNvPr id="7" name="2 Marcador de contenido"/>
          <p:cNvSpPr txBox="1">
            <a:spLocks/>
          </p:cNvSpPr>
          <p:nvPr/>
        </p:nvSpPr>
        <p:spPr>
          <a:xfrm>
            <a:off x="6565900" y="1723071"/>
            <a:ext cx="5054600" cy="2170113"/>
          </a:xfrm>
          <a:prstGeom prst="rect">
            <a:avLst/>
          </a:prstGeom>
        </p:spPr>
        <p:txBody>
          <a:bodyPr vert="horz" lIns="0" tIns="45720" rIns="0" bIns="45720" rtlCol="0">
            <a:normAutofit fontScale="77500" lnSpcReduction="2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just">
              <a:buNone/>
            </a:pPr>
            <a:r>
              <a:rPr lang="es-ES" sz="2500" b="1" dirty="0"/>
              <a:t>Control de Interface SPI para ADC</a:t>
            </a:r>
            <a:endParaRPr lang="es-EC" sz="2500" b="1" dirty="0"/>
          </a:p>
          <a:p>
            <a:pPr algn="just"/>
            <a:r>
              <a:rPr lang="es-ES" dirty="0"/>
              <a:t>Cuando el AD_CONV esta en alto, el ADC simultáneamente adquiere las señales analógicas de los canales. </a:t>
            </a:r>
            <a:endParaRPr lang="es-ES" dirty="0" smtClean="0"/>
          </a:p>
          <a:p>
            <a:pPr algn="just"/>
            <a:r>
              <a:rPr lang="es-ES" dirty="0" smtClean="0"/>
              <a:t>El </a:t>
            </a:r>
            <a:r>
              <a:rPr lang="es-ES" dirty="0"/>
              <a:t>resultado de esta conversión no son presentadas hasta el siguiente tiempo AD_CONV se ponga en bajo, por medio de una latencia de una muestra, la máxima tasa de muestra es aproximadamente 1.5MHz.</a:t>
            </a:r>
            <a:endParaRPr lang="es-EC" dirty="0"/>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6883399" y="4048441"/>
            <a:ext cx="4851401" cy="2133600"/>
          </a:xfrm>
          <a:prstGeom prst="rect">
            <a:avLst/>
          </a:prstGeom>
          <a:noFill/>
          <a:ln>
            <a:noFill/>
          </a:ln>
        </p:spPr>
      </p:pic>
    </p:spTree>
    <p:extLst>
      <p:ext uri="{BB962C8B-B14F-4D97-AF65-F5344CB8AC3E}">
        <p14:creationId xmlns:p14="http://schemas.microsoft.com/office/powerpoint/2010/main" val="305591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Diseño del sistema de mejoramiento de calidad auditiva </a:t>
            </a:r>
            <a:r>
              <a:rPr lang="es-ES" b="1" dirty="0" smtClean="0"/>
              <a:t>(VI)</a:t>
            </a:r>
            <a:endParaRPr lang="es-EC" dirty="0"/>
          </a:p>
        </p:txBody>
      </p:sp>
      <p:sp>
        <p:nvSpPr>
          <p:cNvPr id="3" name="2 Marcador de contenido"/>
          <p:cNvSpPr>
            <a:spLocks noGrp="1"/>
          </p:cNvSpPr>
          <p:nvPr>
            <p:ph idx="1"/>
          </p:nvPr>
        </p:nvSpPr>
        <p:spPr>
          <a:xfrm>
            <a:off x="1130300" y="1728787"/>
            <a:ext cx="5054600" cy="2170113"/>
          </a:xfrm>
        </p:spPr>
        <p:txBody>
          <a:bodyPr>
            <a:normAutofit fontScale="77500" lnSpcReduction="20000"/>
          </a:bodyPr>
          <a:lstStyle/>
          <a:p>
            <a:pPr marL="0" indent="0" algn="just">
              <a:buNone/>
            </a:pPr>
            <a:r>
              <a:rPr lang="es-ES" sz="2100" b="1" dirty="0"/>
              <a:t>Conversor Digital a Análogo </a:t>
            </a:r>
            <a:endParaRPr lang="es-EC" sz="2100" dirty="0"/>
          </a:p>
          <a:p>
            <a:pPr algn="just"/>
            <a:r>
              <a:rPr lang="es-ES" sz="1800" dirty="0"/>
              <a:t>El dispositivo DAC es un integrado de la familia Linear Technology LTC2624 quad DAC con 12-bit sin señal de resolución,, las cuatro salidas del DAC se los obtiene por su respectivo puerto. </a:t>
            </a:r>
            <a:endParaRPr lang="es-ES" sz="1800" dirty="0" smtClean="0"/>
          </a:p>
          <a:p>
            <a:pPr algn="just"/>
            <a:r>
              <a:rPr lang="es-ES" sz="1800" dirty="0" smtClean="0"/>
              <a:t>La </a:t>
            </a:r>
            <a:r>
              <a:rPr lang="es-ES" sz="1800" dirty="0"/>
              <a:t>Interface de comunicación por medio del Bus SPI, identificando como es el control que realiza el Bus SPI. El Bus SPI es un tipo de comunicación full-dúplex, síncrono, caracteres orientados a desarrollarse en casa canal. </a:t>
            </a:r>
            <a:r>
              <a:rPr lang="es-ES" sz="1800" dirty="0" smtClean="0"/>
              <a:t> </a:t>
            </a:r>
            <a:endParaRPr lang="es-EC" sz="1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48" y="3947636"/>
            <a:ext cx="2150824" cy="1883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8 Imagen"/>
          <p:cNvPicPr/>
          <p:nvPr/>
        </p:nvPicPr>
        <p:blipFill>
          <a:blip r:embed="rId3">
            <a:extLst>
              <a:ext uri="{28A0092B-C50C-407E-A947-70E740481C1C}">
                <a14:useLocalDpi xmlns:a14="http://schemas.microsoft.com/office/drawing/2010/main" val="0"/>
              </a:ext>
            </a:extLst>
          </a:blip>
          <a:srcRect/>
          <a:stretch>
            <a:fillRect/>
          </a:stretch>
        </p:blipFill>
        <p:spPr bwMode="auto">
          <a:xfrm>
            <a:off x="2882898" y="3631245"/>
            <a:ext cx="4163695" cy="3022600"/>
          </a:xfrm>
          <a:prstGeom prst="rect">
            <a:avLst/>
          </a:prstGeom>
          <a:noFill/>
          <a:ln>
            <a:noFill/>
          </a:ln>
        </p:spPr>
      </p:pic>
      <p:sp>
        <p:nvSpPr>
          <p:cNvPr id="10" name="2 Marcador de contenido"/>
          <p:cNvSpPr txBox="1">
            <a:spLocks/>
          </p:cNvSpPr>
          <p:nvPr/>
        </p:nvSpPr>
        <p:spPr>
          <a:xfrm>
            <a:off x="6718300" y="1564954"/>
            <a:ext cx="5054600" cy="2170113"/>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buNone/>
            </a:pPr>
            <a:r>
              <a:rPr lang="es-ES" sz="1800" b="1" dirty="0"/>
              <a:t>Comunicación SPI</a:t>
            </a:r>
            <a:endParaRPr lang="es-EC" sz="1800" dirty="0"/>
          </a:p>
          <a:p>
            <a:pPr algn="just"/>
            <a:r>
              <a:rPr lang="es-ES" sz="1600" dirty="0"/>
              <a:t>Para realizar la conversión de un dato digital a analógico se debe realizar una configuración especifica en el Bus SPI la cual se muestra en la figura </a:t>
            </a:r>
            <a:r>
              <a:rPr lang="es-ES" sz="1600" dirty="0" smtClean="0"/>
              <a:t>, </a:t>
            </a:r>
            <a:r>
              <a:rPr lang="es-ES" sz="1600" dirty="0"/>
              <a:t>este Bus soporta tasas como máximo de 50MHz, sin embargo se realiza un chequeo constante todo el tiempo para enviar las instrucciones de control.</a:t>
            </a:r>
            <a:endParaRPr lang="es-EC" sz="1600" dirty="0"/>
          </a:p>
        </p:txBody>
      </p:sp>
      <p:pic>
        <p:nvPicPr>
          <p:cNvPr id="11" name="10 Imagen"/>
          <p:cNvPicPr/>
          <p:nvPr/>
        </p:nvPicPr>
        <p:blipFill>
          <a:blip r:embed="rId4">
            <a:extLst>
              <a:ext uri="{28A0092B-C50C-407E-A947-70E740481C1C}">
                <a14:useLocalDpi xmlns:a14="http://schemas.microsoft.com/office/drawing/2010/main" val="0"/>
              </a:ext>
            </a:extLst>
          </a:blip>
          <a:srcRect/>
          <a:stretch>
            <a:fillRect/>
          </a:stretch>
        </p:blipFill>
        <p:spPr bwMode="auto">
          <a:xfrm>
            <a:off x="7179310" y="4293233"/>
            <a:ext cx="4593590" cy="1698625"/>
          </a:xfrm>
          <a:prstGeom prst="rect">
            <a:avLst/>
          </a:prstGeom>
          <a:noFill/>
          <a:ln>
            <a:noFill/>
          </a:ln>
        </p:spPr>
      </p:pic>
    </p:spTree>
    <p:extLst>
      <p:ext uri="{BB962C8B-B14F-4D97-AF65-F5344CB8AC3E}">
        <p14:creationId xmlns:p14="http://schemas.microsoft.com/office/powerpoint/2010/main" val="157374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Diseño del sistema de mejoramiento de calidad auditiva </a:t>
            </a:r>
            <a:r>
              <a:rPr lang="es-ES" b="1" dirty="0" smtClean="0"/>
              <a:t>(VI)</a:t>
            </a:r>
            <a:endParaRPr lang="es-EC" dirty="0"/>
          </a:p>
        </p:txBody>
      </p:sp>
      <p:sp>
        <p:nvSpPr>
          <p:cNvPr id="3" name="2 Marcador de contenido"/>
          <p:cNvSpPr>
            <a:spLocks noGrp="1"/>
          </p:cNvSpPr>
          <p:nvPr>
            <p:ph idx="1"/>
          </p:nvPr>
        </p:nvSpPr>
        <p:spPr>
          <a:xfrm>
            <a:off x="1130300" y="1728787"/>
            <a:ext cx="9753600" cy="2170113"/>
          </a:xfrm>
        </p:spPr>
        <p:txBody>
          <a:bodyPr>
            <a:normAutofit/>
          </a:bodyPr>
          <a:lstStyle/>
          <a:p>
            <a:pPr marL="0" indent="0" algn="just">
              <a:buNone/>
            </a:pPr>
            <a:r>
              <a:rPr lang="es-ES" sz="2400" b="1" dirty="0"/>
              <a:t>Diseño </a:t>
            </a:r>
            <a:endParaRPr lang="es-ES" sz="2400" b="1" dirty="0" smtClean="0"/>
          </a:p>
          <a:p>
            <a:pPr algn="just"/>
            <a:r>
              <a:rPr lang="es-ES" sz="1800" dirty="0" smtClean="0"/>
              <a:t>El </a:t>
            </a:r>
            <a:r>
              <a:rPr lang="es-ES" sz="1800" dirty="0"/>
              <a:t>diseño general para la implementación del tema de investigación, pretende satisfacer todos los requerimientos establecidos con anterioridad, buscando las mejores soluciones para poder brindar al usuario final un modelo económico y de fácil utilización, esta etapa para la elaboración del diseño es el punto clave para proyectarse a nuevas tendencias que la humanidad necesita en su cotidianidad.</a:t>
            </a:r>
            <a:endParaRPr lang="es-EC" sz="1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076" y="3799679"/>
            <a:ext cx="6377023" cy="234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8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t>Diseño del sistema de mejoramiento de calidad auditiva (</a:t>
            </a:r>
            <a:r>
              <a:rPr lang="es-ES" b="1" dirty="0" smtClean="0"/>
              <a:t>VII)</a:t>
            </a:r>
            <a:endParaRPr lang="es-EC" dirty="0"/>
          </a:p>
        </p:txBody>
      </p:sp>
      <p:sp>
        <p:nvSpPr>
          <p:cNvPr id="3" name="2 Marcador de contenido"/>
          <p:cNvSpPr>
            <a:spLocks noGrp="1"/>
          </p:cNvSpPr>
          <p:nvPr>
            <p:ph idx="1"/>
          </p:nvPr>
        </p:nvSpPr>
        <p:spPr>
          <a:xfrm>
            <a:off x="1104900" y="1498600"/>
            <a:ext cx="9982200" cy="1003300"/>
          </a:xfrm>
        </p:spPr>
        <p:txBody>
          <a:bodyPr>
            <a:normAutofit fontScale="77500" lnSpcReduction="20000"/>
          </a:bodyPr>
          <a:lstStyle/>
          <a:p>
            <a:pPr marL="0" indent="0" algn="just">
              <a:buNone/>
            </a:pPr>
            <a:r>
              <a:rPr lang="es-ES" b="1" dirty="0" smtClean="0"/>
              <a:t>Diagrama de flujos</a:t>
            </a:r>
          </a:p>
          <a:p>
            <a:pPr algn="just"/>
            <a:r>
              <a:rPr lang="es-ES" dirty="0" smtClean="0"/>
              <a:t>Para </a:t>
            </a:r>
            <a:r>
              <a:rPr lang="es-ES" dirty="0"/>
              <a:t>llegar a determinar un porcentaje de funcionamiento óptimo se debe tomar en cuenta que  un proceso de flujos constante para así llegar a determinar el comportamiento del dispositivo y su rendimiento.</a:t>
            </a:r>
            <a:endParaRPr lang="es-EC" dirty="0"/>
          </a:p>
          <a:p>
            <a:pPr algn="just"/>
            <a:endParaRPr lang="es-EC"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 name="4 Objeto"/>
          <p:cNvGraphicFramePr>
            <a:graphicFrameLocks noChangeAspect="1"/>
          </p:cNvGraphicFramePr>
          <p:nvPr>
            <p:extLst>
              <p:ext uri="{D42A27DB-BD31-4B8C-83A1-F6EECF244321}">
                <p14:modId xmlns:p14="http://schemas.microsoft.com/office/powerpoint/2010/main" val="3226314197"/>
              </p:ext>
            </p:extLst>
          </p:nvPr>
        </p:nvGraphicFramePr>
        <p:xfrm>
          <a:off x="2738437" y="2552700"/>
          <a:ext cx="6715125" cy="3752850"/>
        </p:xfrm>
        <a:graphic>
          <a:graphicData uri="http://schemas.openxmlformats.org/presentationml/2006/ole">
            <mc:AlternateContent xmlns:mc="http://schemas.openxmlformats.org/markup-compatibility/2006">
              <mc:Choice xmlns:v="urn:schemas-microsoft-com:vml" Requires="v">
                <p:oleObj spid="_x0000_s1035" r:id="rId3" imgW="9671062" imgH="5066421" progId="Visio.Drawing.11">
                  <p:embed/>
                </p:oleObj>
              </mc:Choice>
              <mc:Fallback>
                <p:oleObj r:id="rId3" imgW="9671062" imgH="506642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437" y="2552700"/>
                        <a:ext cx="6715125" cy="3752850"/>
                      </a:xfrm>
                      <a:prstGeom prst="rect">
                        <a:avLst/>
                      </a:prstGeom>
                      <a:noFill/>
                    </p:spPr>
                  </p:pic>
                </p:oleObj>
              </mc:Fallback>
            </mc:AlternateContent>
          </a:graphicData>
        </a:graphic>
      </p:graphicFrame>
    </p:spTree>
    <p:extLst>
      <p:ext uri="{BB962C8B-B14F-4D97-AF65-F5344CB8AC3E}">
        <p14:creationId xmlns:p14="http://schemas.microsoft.com/office/powerpoint/2010/main" val="342826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Programación en lenguaje VHDL (I)</a:t>
            </a:r>
            <a:endParaRPr lang="es-EC" dirty="0"/>
          </a:p>
        </p:txBody>
      </p:sp>
      <p:sp>
        <p:nvSpPr>
          <p:cNvPr id="3" name="2 Marcador de contenido"/>
          <p:cNvSpPr>
            <a:spLocks noGrp="1"/>
          </p:cNvSpPr>
          <p:nvPr>
            <p:ph idx="1"/>
          </p:nvPr>
        </p:nvSpPr>
        <p:spPr>
          <a:xfrm>
            <a:off x="1104900" y="1600200"/>
            <a:ext cx="9982200" cy="1828800"/>
          </a:xfrm>
        </p:spPr>
        <p:txBody>
          <a:bodyPr>
            <a:normAutofit fontScale="92500" lnSpcReduction="20000"/>
          </a:bodyPr>
          <a:lstStyle/>
          <a:p>
            <a:pPr marL="0" indent="0" algn="just">
              <a:buNone/>
            </a:pPr>
            <a:r>
              <a:rPr lang="es-ES" b="1" dirty="0" smtClean="0"/>
              <a:t>Configuración </a:t>
            </a:r>
            <a:r>
              <a:rPr lang="es-ES" b="1" dirty="0"/>
              <a:t>del Filtro </a:t>
            </a:r>
            <a:r>
              <a:rPr lang="es-ES" b="1" dirty="0" smtClean="0"/>
              <a:t>FIR (I)</a:t>
            </a:r>
          </a:p>
          <a:p>
            <a:pPr marL="0" indent="0" algn="just">
              <a:buNone/>
            </a:pPr>
            <a:r>
              <a:rPr lang="es-ES" b="1" dirty="0"/>
              <a:t>Pre-diseño del filtro FIR pasa-banda en Filtre Design &amp; Análisis Tool</a:t>
            </a:r>
            <a:endParaRPr lang="es-EC" dirty="0"/>
          </a:p>
          <a:p>
            <a:pPr algn="just"/>
            <a:r>
              <a:rPr lang="es-ES" dirty="0"/>
              <a:t>Con ayuda de la herramienta de Matlab Filtre Design &amp; Análisis Tool, se desarrollo el filtro digital pasa-banda, se integraron las mismas características del Filtro Prediseñado, porque permiten identificar por las pruebas realizadas la discriminación del ruido producido por maquinaria industrial.</a:t>
            </a:r>
            <a:endParaRPr lang="es-EC" dirty="0"/>
          </a:p>
          <a:p>
            <a:pPr marL="0" indent="0">
              <a:buNone/>
            </a:pPr>
            <a:endParaRPr lang="es-EC" dirty="0"/>
          </a:p>
          <a:p>
            <a:endParaRPr lang="es-EC" dirty="0"/>
          </a:p>
        </p:txBody>
      </p:sp>
      <p:pic>
        <p:nvPicPr>
          <p:cNvPr id="4" name="3 Imagen"/>
          <p:cNvPicPr/>
          <p:nvPr/>
        </p:nvPicPr>
        <p:blipFill rotWithShape="1">
          <a:blip r:embed="rId2"/>
          <a:srcRect l="1431" t="8522" r="1229" b="1759"/>
          <a:stretch/>
        </p:blipFill>
        <p:spPr bwMode="auto">
          <a:xfrm>
            <a:off x="3644264" y="3467100"/>
            <a:ext cx="4509135" cy="3070860"/>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2403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Programación en lenguaje VHDL (II)</a:t>
            </a:r>
            <a:endParaRPr lang="es-EC" dirty="0"/>
          </a:p>
        </p:txBody>
      </p:sp>
      <p:sp>
        <p:nvSpPr>
          <p:cNvPr id="3" name="2 Marcador de contenido"/>
          <p:cNvSpPr>
            <a:spLocks noGrp="1"/>
          </p:cNvSpPr>
          <p:nvPr>
            <p:ph idx="1"/>
          </p:nvPr>
        </p:nvSpPr>
        <p:spPr>
          <a:xfrm>
            <a:off x="1092200" y="1803400"/>
            <a:ext cx="4864100" cy="1587500"/>
          </a:xfrm>
        </p:spPr>
        <p:txBody>
          <a:bodyPr>
            <a:normAutofit fontScale="92500" lnSpcReduction="10000"/>
          </a:bodyPr>
          <a:lstStyle/>
          <a:p>
            <a:pPr marL="0" indent="0" algn="just">
              <a:buNone/>
            </a:pPr>
            <a:r>
              <a:rPr lang="es-ES" b="1" dirty="0" smtClean="0"/>
              <a:t>Configuración </a:t>
            </a:r>
            <a:r>
              <a:rPr lang="es-ES" b="1" dirty="0"/>
              <a:t>del Filtro </a:t>
            </a:r>
            <a:r>
              <a:rPr lang="es-ES" b="1" dirty="0" smtClean="0"/>
              <a:t>FIR (II)</a:t>
            </a:r>
          </a:p>
          <a:p>
            <a:pPr marL="0" indent="0">
              <a:buNone/>
            </a:pPr>
            <a:r>
              <a:rPr lang="es-ES" b="1" dirty="0"/>
              <a:t>Coeficientes del Filtro</a:t>
            </a:r>
            <a:endParaRPr lang="es-EC" dirty="0"/>
          </a:p>
          <a:p>
            <a:pPr algn="just"/>
            <a:r>
              <a:rPr lang="es-ES" dirty="0"/>
              <a:t>La tabla </a:t>
            </a:r>
            <a:r>
              <a:rPr lang="es-ES" dirty="0" smtClean="0"/>
              <a:t>representa </a:t>
            </a:r>
            <a:r>
              <a:rPr lang="es-ES" dirty="0"/>
              <a:t>el orden </a:t>
            </a:r>
            <a:r>
              <a:rPr lang="es-ES" dirty="0" smtClean="0"/>
              <a:t>del coeficiente </a:t>
            </a:r>
            <a:r>
              <a:rPr lang="es-ES" dirty="0"/>
              <a:t>y el valor del mismo.</a:t>
            </a:r>
            <a:endParaRPr lang="es-EC" dirty="0"/>
          </a:p>
          <a:p>
            <a:pPr marL="0" indent="0">
              <a:buNone/>
            </a:pPr>
            <a:endParaRPr lang="es-EC" dirty="0" smtClean="0"/>
          </a:p>
          <a:p>
            <a:pPr marL="0" indent="0">
              <a:buNone/>
            </a:pPr>
            <a:endParaRPr lang="es-EC" dirty="0"/>
          </a:p>
          <a:p>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4091076785"/>
              </p:ext>
            </p:extLst>
          </p:nvPr>
        </p:nvGraphicFramePr>
        <p:xfrm>
          <a:off x="6049962" y="1549400"/>
          <a:ext cx="4935538" cy="4534562"/>
        </p:xfrm>
        <a:graphic>
          <a:graphicData uri="http://schemas.openxmlformats.org/drawingml/2006/table">
            <a:tbl>
              <a:tblPr firstRow="1" firstCol="1" bandRow="1">
                <a:tableStyleId>{5C22544A-7EE6-4342-B048-85BDC9FD1C3A}</a:tableStyleId>
              </a:tblPr>
              <a:tblGrid>
                <a:gridCol w="2758575"/>
                <a:gridCol w="2176963"/>
              </a:tblGrid>
              <a:tr h="419100">
                <a:tc>
                  <a:txBody>
                    <a:bodyPr/>
                    <a:lstStyle/>
                    <a:p>
                      <a:pPr indent="457200">
                        <a:lnSpc>
                          <a:spcPct val="150000"/>
                        </a:lnSpc>
                        <a:spcAft>
                          <a:spcPts val="0"/>
                        </a:spcAft>
                      </a:pPr>
                      <a:r>
                        <a:rPr lang="es-ES" sz="1200" dirty="0">
                          <a:effectLst/>
                        </a:rPr>
                        <a:t>Orden del Coeficiente</a:t>
                      </a:r>
                      <a:endParaRPr lang="es-EC" sz="1100" dirty="0">
                        <a:solidFill>
                          <a:srgbClr val="000000"/>
                        </a:solidFill>
                        <a:effectLst/>
                        <a:latin typeface="Calibri"/>
                        <a:ea typeface="Calibri"/>
                        <a:cs typeface="Times New Roman"/>
                      </a:endParaRPr>
                    </a:p>
                  </a:txBody>
                  <a:tcPr marL="68580" marR="68580" marT="0" marB="0"/>
                </a:tc>
                <a:tc>
                  <a:txBody>
                    <a:bodyPr/>
                    <a:lstStyle/>
                    <a:p>
                      <a:pPr indent="457200" algn="just">
                        <a:lnSpc>
                          <a:spcPct val="150000"/>
                        </a:lnSpc>
                        <a:spcAft>
                          <a:spcPts val="0"/>
                        </a:spcAft>
                      </a:pPr>
                      <a:r>
                        <a:rPr lang="es-ES" sz="1200">
                          <a:effectLst/>
                        </a:rPr>
                        <a:t>Valor del Coeficiente</a:t>
                      </a:r>
                      <a:endParaRPr lang="es-EC" sz="1100">
                        <a:solidFill>
                          <a:srgbClr val="000000"/>
                        </a:solidFill>
                        <a:effectLst/>
                        <a:latin typeface="Calibri"/>
                        <a:ea typeface="Calibri"/>
                        <a:cs typeface="Times New Roman"/>
                      </a:endParaRPr>
                    </a:p>
                  </a:txBody>
                  <a:tcPr marL="68580" marR="68580" marT="0" marB="0"/>
                </a:tc>
              </a:tr>
              <a:tr h="316574">
                <a:tc>
                  <a:txBody>
                    <a:bodyPr/>
                    <a:lstStyle/>
                    <a:p>
                      <a:pPr indent="457200" algn="just">
                        <a:lnSpc>
                          <a:spcPct val="150000"/>
                        </a:lnSpc>
                        <a:spcAft>
                          <a:spcPts val="0"/>
                        </a:spcAft>
                      </a:pPr>
                      <a:r>
                        <a:rPr lang="es-ES" sz="1200">
                          <a:effectLst/>
                        </a:rPr>
                        <a:t>Z</a:t>
                      </a:r>
                      <a:r>
                        <a:rPr lang="es-ES" sz="1200" baseline="30000">
                          <a:effectLst/>
                        </a:rPr>
                        <a:t>12</a:t>
                      </a:r>
                      <a:endParaRPr lang="es-EC" sz="1100">
                        <a:solidFill>
                          <a:srgbClr val="000000"/>
                        </a:solidFill>
                        <a:effectLst/>
                        <a:latin typeface="Calibri"/>
                        <a:ea typeface="Calibri"/>
                        <a:cs typeface="Times New Roman"/>
                      </a:endParaRPr>
                    </a:p>
                  </a:txBody>
                  <a:tcPr marL="68580" marR="68580" marT="0" marB="0"/>
                </a:tc>
                <a:tc>
                  <a:txBody>
                    <a:bodyPr/>
                    <a:lstStyle/>
                    <a:p>
                      <a:pPr indent="457200" algn="just">
                        <a:lnSpc>
                          <a:spcPct val="150000"/>
                        </a:lnSpc>
                        <a:spcAft>
                          <a:spcPts val="0"/>
                        </a:spcAft>
                      </a:pPr>
                      <a:r>
                        <a:rPr lang="es-ES" sz="1200">
                          <a:effectLst/>
                        </a:rPr>
                        <a:t>-3.9487</a:t>
                      </a:r>
                      <a:endParaRPr lang="es-EC" sz="1100">
                        <a:solidFill>
                          <a:srgbClr val="000000"/>
                        </a:solidFill>
                        <a:effectLst/>
                        <a:latin typeface="Calibri"/>
                        <a:ea typeface="Calibri"/>
                        <a:cs typeface="Times New Roman"/>
                      </a:endParaRPr>
                    </a:p>
                  </a:txBody>
                  <a:tcPr marL="68580" marR="68580" marT="0" marB="0"/>
                </a:tc>
              </a:tr>
              <a:tr h="316574">
                <a:tc>
                  <a:txBody>
                    <a:bodyPr/>
                    <a:lstStyle/>
                    <a:p>
                      <a:pPr indent="457200" algn="just">
                        <a:lnSpc>
                          <a:spcPct val="150000"/>
                        </a:lnSpc>
                        <a:spcAft>
                          <a:spcPts val="0"/>
                        </a:spcAft>
                      </a:pPr>
                      <a:r>
                        <a:rPr lang="es-ES" sz="1200">
                          <a:effectLst/>
                        </a:rPr>
                        <a:t>Z</a:t>
                      </a:r>
                      <a:r>
                        <a:rPr lang="es-ES" sz="1200" baseline="30000">
                          <a:effectLst/>
                        </a:rPr>
                        <a:t>11</a:t>
                      </a:r>
                      <a:endParaRPr lang="es-EC" sz="1100">
                        <a:solidFill>
                          <a:srgbClr val="000000"/>
                        </a:solidFill>
                        <a:effectLst/>
                        <a:latin typeface="Calibri"/>
                        <a:ea typeface="Calibri"/>
                        <a:cs typeface="Times New Roman"/>
                      </a:endParaRPr>
                    </a:p>
                  </a:txBody>
                  <a:tcPr marL="68580" marR="68580" marT="0" marB="0"/>
                </a:tc>
                <a:tc>
                  <a:txBody>
                    <a:bodyPr/>
                    <a:lstStyle/>
                    <a:p>
                      <a:pPr indent="457200" algn="just">
                        <a:lnSpc>
                          <a:spcPct val="150000"/>
                        </a:lnSpc>
                        <a:spcAft>
                          <a:spcPts val="0"/>
                        </a:spcAft>
                      </a:pPr>
                      <a:r>
                        <a:rPr lang="es-ES" sz="1200">
                          <a:effectLst/>
                        </a:rPr>
                        <a:t>0.2238</a:t>
                      </a:r>
                      <a:endParaRPr lang="es-EC" sz="1100">
                        <a:solidFill>
                          <a:srgbClr val="000000"/>
                        </a:solidFill>
                        <a:effectLst/>
                        <a:latin typeface="Calibri"/>
                        <a:ea typeface="Calibri"/>
                        <a:cs typeface="Times New Roman"/>
                      </a:endParaRPr>
                    </a:p>
                  </a:txBody>
                  <a:tcPr marL="68580" marR="68580" marT="0" marB="0"/>
                </a:tc>
              </a:tr>
              <a:tr h="316574">
                <a:tc>
                  <a:txBody>
                    <a:bodyPr/>
                    <a:lstStyle/>
                    <a:p>
                      <a:pPr indent="457200" algn="just">
                        <a:lnSpc>
                          <a:spcPct val="150000"/>
                        </a:lnSpc>
                        <a:spcAft>
                          <a:spcPts val="0"/>
                        </a:spcAft>
                      </a:pPr>
                      <a:r>
                        <a:rPr lang="es-ES" sz="1200">
                          <a:effectLst/>
                        </a:rPr>
                        <a:t>Z</a:t>
                      </a:r>
                      <a:r>
                        <a:rPr lang="es-ES" sz="1200" baseline="30000">
                          <a:effectLst/>
                        </a:rPr>
                        <a:t>10</a:t>
                      </a:r>
                      <a:endParaRPr lang="es-EC" sz="1100">
                        <a:solidFill>
                          <a:srgbClr val="000000"/>
                        </a:solidFill>
                        <a:effectLst/>
                        <a:latin typeface="Calibri"/>
                        <a:ea typeface="Calibri"/>
                        <a:cs typeface="Times New Roman"/>
                      </a:endParaRPr>
                    </a:p>
                  </a:txBody>
                  <a:tcPr marL="68580" marR="68580" marT="0" marB="0"/>
                </a:tc>
                <a:tc>
                  <a:txBody>
                    <a:bodyPr/>
                    <a:lstStyle/>
                    <a:p>
                      <a:pPr indent="457200" algn="just">
                        <a:lnSpc>
                          <a:spcPct val="150000"/>
                        </a:lnSpc>
                        <a:spcAft>
                          <a:spcPts val="0"/>
                        </a:spcAft>
                      </a:pPr>
                      <a:r>
                        <a:rPr lang="es-ES" sz="1200">
                          <a:effectLst/>
                        </a:rPr>
                        <a:t>14.4987</a:t>
                      </a:r>
                      <a:endParaRPr lang="es-EC" sz="1100">
                        <a:solidFill>
                          <a:srgbClr val="000000"/>
                        </a:solidFill>
                        <a:effectLst/>
                        <a:latin typeface="Calibri"/>
                        <a:ea typeface="Calibri"/>
                        <a:cs typeface="Times New Roman"/>
                      </a:endParaRPr>
                    </a:p>
                  </a:txBody>
                  <a:tcPr marL="68580" marR="68580" marT="0" marB="0"/>
                </a:tc>
              </a:tr>
              <a:tr h="316574">
                <a:tc>
                  <a:txBody>
                    <a:bodyPr/>
                    <a:lstStyle/>
                    <a:p>
                      <a:pPr indent="457200" algn="just">
                        <a:lnSpc>
                          <a:spcPct val="150000"/>
                        </a:lnSpc>
                        <a:spcAft>
                          <a:spcPts val="0"/>
                        </a:spcAft>
                      </a:pPr>
                      <a:r>
                        <a:rPr lang="es-ES" sz="1200">
                          <a:effectLst/>
                        </a:rPr>
                        <a:t>Z</a:t>
                      </a:r>
                      <a:r>
                        <a:rPr lang="es-ES" sz="1200" baseline="30000">
                          <a:effectLst/>
                        </a:rPr>
                        <a:t>9</a:t>
                      </a:r>
                      <a:endParaRPr lang="es-EC" sz="1100">
                        <a:solidFill>
                          <a:srgbClr val="000000"/>
                        </a:solidFill>
                        <a:effectLst/>
                        <a:latin typeface="Calibri"/>
                        <a:ea typeface="Calibri"/>
                        <a:cs typeface="Times New Roman"/>
                      </a:endParaRPr>
                    </a:p>
                  </a:txBody>
                  <a:tcPr marL="68580" marR="68580" marT="0" marB="0"/>
                </a:tc>
                <a:tc>
                  <a:txBody>
                    <a:bodyPr/>
                    <a:lstStyle/>
                    <a:p>
                      <a:pPr indent="457200" algn="just">
                        <a:lnSpc>
                          <a:spcPct val="150000"/>
                        </a:lnSpc>
                        <a:spcAft>
                          <a:spcPts val="0"/>
                        </a:spcAft>
                      </a:pPr>
                      <a:r>
                        <a:rPr lang="es-ES" sz="1200">
                          <a:effectLst/>
                        </a:rPr>
                        <a:t>-1.0887</a:t>
                      </a:r>
                      <a:endParaRPr lang="es-EC" sz="1100">
                        <a:solidFill>
                          <a:srgbClr val="000000"/>
                        </a:solidFill>
                        <a:effectLst/>
                        <a:latin typeface="Calibri"/>
                        <a:ea typeface="Calibri"/>
                        <a:cs typeface="Times New Roman"/>
                      </a:endParaRPr>
                    </a:p>
                  </a:txBody>
                  <a:tcPr marL="68580" marR="68580" marT="0" marB="0"/>
                </a:tc>
              </a:tr>
              <a:tr h="316574">
                <a:tc>
                  <a:txBody>
                    <a:bodyPr/>
                    <a:lstStyle/>
                    <a:p>
                      <a:pPr indent="457200" algn="just">
                        <a:lnSpc>
                          <a:spcPct val="150000"/>
                        </a:lnSpc>
                        <a:spcAft>
                          <a:spcPts val="0"/>
                        </a:spcAft>
                      </a:pPr>
                      <a:r>
                        <a:rPr lang="es-ES" sz="1200">
                          <a:effectLst/>
                        </a:rPr>
                        <a:t>Z</a:t>
                      </a:r>
                      <a:r>
                        <a:rPr lang="es-ES" sz="1200" baseline="30000">
                          <a:effectLst/>
                        </a:rPr>
                        <a:t>8</a:t>
                      </a:r>
                      <a:endParaRPr lang="es-EC" sz="1100">
                        <a:solidFill>
                          <a:srgbClr val="000000"/>
                        </a:solidFill>
                        <a:effectLst/>
                        <a:latin typeface="Calibri"/>
                        <a:ea typeface="Calibri"/>
                        <a:cs typeface="Times New Roman"/>
                      </a:endParaRPr>
                    </a:p>
                  </a:txBody>
                  <a:tcPr marL="68580" marR="68580" marT="0" marB="0"/>
                </a:tc>
                <a:tc>
                  <a:txBody>
                    <a:bodyPr/>
                    <a:lstStyle/>
                    <a:p>
                      <a:pPr indent="457200" algn="just">
                        <a:lnSpc>
                          <a:spcPct val="150000"/>
                        </a:lnSpc>
                        <a:spcAft>
                          <a:spcPts val="0"/>
                        </a:spcAft>
                      </a:pPr>
                      <a:r>
                        <a:rPr lang="es-ES" sz="1200">
                          <a:effectLst/>
                        </a:rPr>
                        <a:t>-27.2566</a:t>
                      </a:r>
                      <a:endParaRPr lang="es-EC" sz="1100">
                        <a:solidFill>
                          <a:srgbClr val="000000"/>
                        </a:solidFill>
                        <a:effectLst/>
                        <a:latin typeface="Calibri"/>
                        <a:ea typeface="Calibri"/>
                        <a:cs typeface="Times New Roman"/>
                      </a:endParaRPr>
                    </a:p>
                  </a:txBody>
                  <a:tcPr marL="68580" marR="68580" marT="0" marB="0"/>
                </a:tc>
              </a:tr>
              <a:tr h="316574">
                <a:tc>
                  <a:txBody>
                    <a:bodyPr/>
                    <a:lstStyle/>
                    <a:p>
                      <a:pPr indent="457200" algn="just">
                        <a:lnSpc>
                          <a:spcPct val="150000"/>
                        </a:lnSpc>
                        <a:spcAft>
                          <a:spcPts val="0"/>
                        </a:spcAft>
                      </a:pPr>
                      <a:r>
                        <a:rPr lang="es-ES" sz="1200" dirty="0">
                          <a:effectLst/>
                        </a:rPr>
                        <a:t>Z</a:t>
                      </a:r>
                      <a:r>
                        <a:rPr lang="es-ES" sz="1200" baseline="30000" dirty="0">
                          <a:effectLst/>
                        </a:rPr>
                        <a:t>7</a:t>
                      </a:r>
                      <a:endParaRPr lang="es-EC" sz="1100" dirty="0">
                        <a:solidFill>
                          <a:srgbClr val="000000"/>
                        </a:solidFill>
                        <a:effectLst/>
                        <a:latin typeface="Calibri"/>
                        <a:ea typeface="Calibri"/>
                        <a:cs typeface="Times New Roman"/>
                      </a:endParaRPr>
                    </a:p>
                  </a:txBody>
                  <a:tcPr marL="68580" marR="68580" marT="0" marB="0"/>
                </a:tc>
                <a:tc>
                  <a:txBody>
                    <a:bodyPr/>
                    <a:lstStyle/>
                    <a:p>
                      <a:pPr indent="457200" algn="just">
                        <a:lnSpc>
                          <a:spcPct val="150000"/>
                        </a:lnSpc>
                        <a:spcAft>
                          <a:spcPts val="0"/>
                        </a:spcAft>
                      </a:pPr>
                      <a:r>
                        <a:rPr lang="es-ES" sz="1200">
                          <a:effectLst/>
                        </a:rPr>
                        <a:t>0.9588</a:t>
                      </a:r>
                      <a:endParaRPr lang="es-EC" sz="1100">
                        <a:solidFill>
                          <a:srgbClr val="000000"/>
                        </a:solidFill>
                        <a:effectLst/>
                        <a:latin typeface="Calibri"/>
                        <a:ea typeface="Calibri"/>
                        <a:cs typeface="Times New Roman"/>
                      </a:endParaRPr>
                    </a:p>
                  </a:txBody>
                  <a:tcPr marL="68580" marR="68580" marT="0" marB="0"/>
                </a:tc>
              </a:tr>
              <a:tr h="316574">
                <a:tc>
                  <a:txBody>
                    <a:bodyPr/>
                    <a:lstStyle/>
                    <a:p>
                      <a:pPr indent="457200" algn="just">
                        <a:lnSpc>
                          <a:spcPct val="150000"/>
                        </a:lnSpc>
                        <a:spcAft>
                          <a:spcPts val="0"/>
                        </a:spcAft>
                      </a:pPr>
                      <a:r>
                        <a:rPr lang="es-ES" sz="1200">
                          <a:effectLst/>
                        </a:rPr>
                        <a:t>Z</a:t>
                      </a:r>
                      <a:r>
                        <a:rPr lang="es-ES" sz="1200" baseline="30000">
                          <a:effectLst/>
                        </a:rPr>
                        <a:t>6</a:t>
                      </a:r>
                      <a:endParaRPr lang="es-EC" sz="1100">
                        <a:solidFill>
                          <a:srgbClr val="000000"/>
                        </a:solidFill>
                        <a:effectLst/>
                        <a:latin typeface="Calibri"/>
                        <a:ea typeface="Calibri"/>
                        <a:cs typeface="Times New Roman"/>
                      </a:endParaRPr>
                    </a:p>
                  </a:txBody>
                  <a:tcPr marL="68580" marR="68580" marT="0" marB="0"/>
                </a:tc>
                <a:tc>
                  <a:txBody>
                    <a:bodyPr/>
                    <a:lstStyle/>
                    <a:p>
                      <a:pPr indent="457200" algn="just">
                        <a:lnSpc>
                          <a:spcPct val="150000"/>
                        </a:lnSpc>
                        <a:spcAft>
                          <a:spcPts val="0"/>
                        </a:spcAft>
                      </a:pPr>
                      <a:r>
                        <a:rPr lang="es-ES" sz="1200">
                          <a:effectLst/>
                        </a:rPr>
                        <a:t>33.3701</a:t>
                      </a:r>
                      <a:endParaRPr lang="es-EC" sz="1100">
                        <a:solidFill>
                          <a:srgbClr val="000000"/>
                        </a:solidFill>
                        <a:effectLst/>
                        <a:latin typeface="Calibri"/>
                        <a:ea typeface="Calibri"/>
                        <a:cs typeface="Times New Roman"/>
                      </a:endParaRPr>
                    </a:p>
                  </a:txBody>
                  <a:tcPr marL="68580" marR="68580" marT="0" marB="0"/>
                </a:tc>
              </a:tr>
              <a:tr h="316574">
                <a:tc>
                  <a:txBody>
                    <a:bodyPr/>
                    <a:lstStyle/>
                    <a:p>
                      <a:pPr indent="457200" algn="just">
                        <a:lnSpc>
                          <a:spcPct val="150000"/>
                        </a:lnSpc>
                        <a:spcAft>
                          <a:spcPts val="0"/>
                        </a:spcAft>
                      </a:pPr>
                      <a:r>
                        <a:rPr lang="es-ES" sz="1200">
                          <a:effectLst/>
                        </a:rPr>
                        <a:t>Z</a:t>
                      </a:r>
                      <a:r>
                        <a:rPr lang="es-ES" sz="1200" baseline="30000">
                          <a:effectLst/>
                        </a:rPr>
                        <a:t>5</a:t>
                      </a:r>
                      <a:endParaRPr lang="es-EC" sz="1100">
                        <a:solidFill>
                          <a:srgbClr val="000000"/>
                        </a:solidFill>
                        <a:effectLst/>
                        <a:latin typeface="Calibri"/>
                        <a:ea typeface="Calibri"/>
                        <a:cs typeface="Times New Roman"/>
                      </a:endParaRPr>
                    </a:p>
                  </a:txBody>
                  <a:tcPr marL="68580" marR="68580" marT="0" marB="0"/>
                </a:tc>
                <a:tc>
                  <a:txBody>
                    <a:bodyPr/>
                    <a:lstStyle/>
                    <a:p>
                      <a:pPr indent="457200" algn="just">
                        <a:lnSpc>
                          <a:spcPct val="150000"/>
                        </a:lnSpc>
                        <a:spcAft>
                          <a:spcPts val="0"/>
                        </a:spcAft>
                      </a:pPr>
                      <a:r>
                        <a:rPr lang="es-ES" sz="1200">
                          <a:effectLst/>
                        </a:rPr>
                        <a:t>0.9588</a:t>
                      </a:r>
                      <a:endParaRPr lang="es-EC" sz="1100">
                        <a:solidFill>
                          <a:srgbClr val="000000"/>
                        </a:solidFill>
                        <a:effectLst/>
                        <a:latin typeface="Calibri"/>
                        <a:ea typeface="Calibri"/>
                        <a:cs typeface="Times New Roman"/>
                      </a:endParaRPr>
                    </a:p>
                  </a:txBody>
                  <a:tcPr marL="68580" marR="68580" marT="0" marB="0"/>
                </a:tc>
              </a:tr>
              <a:tr h="316574">
                <a:tc>
                  <a:txBody>
                    <a:bodyPr/>
                    <a:lstStyle/>
                    <a:p>
                      <a:pPr indent="457200" algn="just">
                        <a:lnSpc>
                          <a:spcPct val="150000"/>
                        </a:lnSpc>
                        <a:spcAft>
                          <a:spcPts val="0"/>
                        </a:spcAft>
                      </a:pPr>
                      <a:r>
                        <a:rPr lang="es-ES" sz="1200">
                          <a:effectLst/>
                        </a:rPr>
                        <a:t>Z</a:t>
                      </a:r>
                      <a:r>
                        <a:rPr lang="es-ES" sz="1200" baseline="30000">
                          <a:effectLst/>
                        </a:rPr>
                        <a:t>4</a:t>
                      </a:r>
                      <a:endParaRPr lang="es-EC" sz="1100">
                        <a:solidFill>
                          <a:srgbClr val="000000"/>
                        </a:solidFill>
                        <a:effectLst/>
                        <a:latin typeface="Calibri"/>
                        <a:ea typeface="Calibri"/>
                        <a:cs typeface="Times New Roman"/>
                      </a:endParaRPr>
                    </a:p>
                  </a:txBody>
                  <a:tcPr marL="68580" marR="68580" marT="0" marB="0"/>
                </a:tc>
                <a:tc>
                  <a:txBody>
                    <a:bodyPr/>
                    <a:lstStyle/>
                    <a:p>
                      <a:pPr indent="457200" algn="just">
                        <a:lnSpc>
                          <a:spcPct val="150000"/>
                        </a:lnSpc>
                        <a:spcAft>
                          <a:spcPts val="0"/>
                        </a:spcAft>
                      </a:pPr>
                      <a:r>
                        <a:rPr lang="es-ES" sz="1200">
                          <a:effectLst/>
                        </a:rPr>
                        <a:t>-27.2566</a:t>
                      </a:r>
                      <a:endParaRPr lang="es-EC" sz="1100">
                        <a:solidFill>
                          <a:srgbClr val="000000"/>
                        </a:solidFill>
                        <a:effectLst/>
                        <a:latin typeface="Calibri"/>
                        <a:ea typeface="Calibri"/>
                        <a:cs typeface="Times New Roman"/>
                      </a:endParaRPr>
                    </a:p>
                  </a:txBody>
                  <a:tcPr marL="68580" marR="68580" marT="0" marB="0"/>
                </a:tc>
              </a:tr>
              <a:tr h="316574">
                <a:tc>
                  <a:txBody>
                    <a:bodyPr/>
                    <a:lstStyle/>
                    <a:p>
                      <a:pPr indent="457200" algn="just">
                        <a:lnSpc>
                          <a:spcPct val="150000"/>
                        </a:lnSpc>
                        <a:spcAft>
                          <a:spcPts val="0"/>
                        </a:spcAft>
                      </a:pPr>
                      <a:r>
                        <a:rPr lang="es-ES" sz="1200">
                          <a:effectLst/>
                        </a:rPr>
                        <a:t>Z</a:t>
                      </a:r>
                      <a:r>
                        <a:rPr lang="es-ES" sz="1200" baseline="30000">
                          <a:effectLst/>
                        </a:rPr>
                        <a:t>3</a:t>
                      </a:r>
                      <a:endParaRPr lang="es-EC" sz="1100">
                        <a:solidFill>
                          <a:srgbClr val="000000"/>
                        </a:solidFill>
                        <a:effectLst/>
                        <a:latin typeface="Calibri"/>
                        <a:ea typeface="Calibri"/>
                        <a:cs typeface="Times New Roman"/>
                      </a:endParaRPr>
                    </a:p>
                  </a:txBody>
                  <a:tcPr marL="68580" marR="68580" marT="0" marB="0"/>
                </a:tc>
                <a:tc>
                  <a:txBody>
                    <a:bodyPr/>
                    <a:lstStyle/>
                    <a:p>
                      <a:pPr indent="457200" algn="just">
                        <a:lnSpc>
                          <a:spcPct val="150000"/>
                        </a:lnSpc>
                        <a:spcAft>
                          <a:spcPts val="0"/>
                        </a:spcAft>
                      </a:pPr>
                      <a:r>
                        <a:rPr lang="es-ES" sz="1200">
                          <a:effectLst/>
                        </a:rPr>
                        <a:t>-1.0887</a:t>
                      </a:r>
                      <a:endParaRPr lang="es-EC" sz="1100">
                        <a:solidFill>
                          <a:srgbClr val="000000"/>
                        </a:solidFill>
                        <a:effectLst/>
                        <a:latin typeface="Calibri"/>
                        <a:ea typeface="Calibri"/>
                        <a:cs typeface="Times New Roman"/>
                      </a:endParaRPr>
                    </a:p>
                  </a:txBody>
                  <a:tcPr marL="68580" marR="68580" marT="0" marB="0"/>
                </a:tc>
              </a:tr>
              <a:tr h="316574">
                <a:tc>
                  <a:txBody>
                    <a:bodyPr/>
                    <a:lstStyle/>
                    <a:p>
                      <a:pPr indent="457200" algn="just">
                        <a:lnSpc>
                          <a:spcPct val="150000"/>
                        </a:lnSpc>
                        <a:spcAft>
                          <a:spcPts val="0"/>
                        </a:spcAft>
                      </a:pPr>
                      <a:r>
                        <a:rPr lang="es-ES" sz="1200">
                          <a:effectLst/>
                        </a:rPr>
                        <a:t>Z</a:t>
                      </a:r>
                      <a:r>
                        <a:rPr lang="es-ES" sz="1200" baseline="30000">
                          <a:effectLst/>
                        </a:rPr>
                        <a:t>2</a:t>
                      </a:r>
                      <a:endParaRPr lang="es-EC" sz="1100">
                        <a:solidFill>
                          <a:srgbClr val="000000"/>
                        </a:solidFill>
                        <a:effectLst/>
                        <a:latin typeface="Calibri"/>
                        <a:ea typeface="Calibri"/>
                        <a:cs typeface="Times New Roman"/>
                      </a:endParaRPr>
                    </a:p>
                  </a:txBody>
                  <a:tcPr marL="68580" marR="68580" marT="0" marB="0"/>
                </a:tc>
                <a:tc>
                  <a:txBody>
                    <a:bodyPr/>
                    <a:lstStyle/>
                    <a:p>
                      <a:pPr indent="457200" algn="just">
                        <a:lnSpc>
                          <a:spcPct val="150000"/>
                        </a:lnSpc>
                        <a:spcAft>
                          <a:spcPts val="0"/>
                        </a:spcAft>
                      </a:pPr>
                      <a:r>
                        <a:rPr lang="es-ES" sz="1200">
                          <a:effectLst/>
                        </a:rPr>
                        <a:t>14.4987</a:t>
                      </a:r>
                      <a:endParaRPr lang="es-EC" sz="1100">
                        <a:solidFill>
                          <a:srgbClr val="000000"/>
                        </a:solidFill>
                        <a:effectLst/>
                        <a:latin typeface="Calibri"/>
                        <a:ea typeface="Calibri"/>
                        <a:cs typeface="Times New Roman"/>
                      </a:endParaRPr>
                    </a:p>
                  </a:txBody>
                  <a:tcPr marL="68580" marR="68580" marT="0" marB="0"/>
                </a:tc>
              </a:tr>
              <a:tr h="316574">
                <a:tc>
                  <a:txBody>
                    <a:bodyPr/>
                    <a:lstStyle/>
                    <a:p>
                      <a:pPr indent="457200" algn="just">
                        <a:lnSpc>
                          <a:spcPct val="150000"/>
                        </a:lnSpc>
                        <a:spcAft>
                          <a:spcPts val="0"/>
                        </a:spcAft>
                      </a:pPr>
                      <a:r>
                        <a:rPr lang="es-ES" sz="1200">
                          <a:effectLst/>
                        </a:rPr>
                        <a:t>Z</a:t>
                      </a:r>
                      <a:r>
                        <a:rPr lang="es-ES" sz="1200" baseline="30000">
                          <a:effectLst/>
                        </a:rPr>
                        <a:t>1</a:t>
                      </a:r>
                      <a:endParaRPr lang="es-EC" sz="1100">
                        <a:solidFill>
                          <a:srgbClr val="000000"/>
                        </a:solidFill>
                        <a:effectLst/>
                        <a:latin typeface="Calibri"/>
                        <a:ea typeface="Calibri"/>
                        <a:cs typeface="Times New Roman"/>
                      </a:endParaRPr>
                    </a:p>
                  </a:txBody>
                  <a:tcPr marL="68580" marR="68580" marT="0" marB="0"/>
                </a:tc>
                <a:tc>
                  <a:txBody>
                    <a:bodyPr/>
                    <a:lstStyle/>
                    <a:p>
                      <a:pPr indent="457200" algn="just">
                        <a:lnSpc>
                          <a:spcPct val="150000"/>
                        </a:lnSpc>
                        <a:spcAft>
                          <a:spcPts val="0"/>
                        </a:spcAft>
                      </a:pPr>
                      <a:r>
                        <a:rPr lang="es-ES" sz="1200">
                          <a:effectLst/>
                        </a:rPr>
                        <a:t>0.2238</a:t>
                      </a:r>
                      <a:endParaRPr lang="es-EC" sz="1100">
                        <a:solidFill>
                          <a:srgbClr val="000000"/>
                        </a:solidFill>
                        <a:effectLst/>
                        <a:latin typeface="Calibri"/>
                        <a:ea typeface="Calibri"/>
                        <a:cs typeface="Times New Roman"/>
                      </a:endParaRPr>
                    </a:p>
                  </a:txBody>
                  <a:tcPr marL="68580" marR="68580" marT="0" marB="0"/>
                </a:tc>
              </a:tr>
              <a:tr h="316574">
                <a:tc>
                  <a:txBody>
                    <a:bodyPr/>
                    <a:lstStyle/>
                    <a:p>
                      <a:pPr indent="457200" algn="just">
                        <a:lnSpc>
                          <a:spcPct val="150000"/>
                        </a:lnSpc>
                        <a:spcAft>
                          <a:spcPts val="0"/>
                        </a:spcAft>
                      </a:pPr>
                      <a:r>
                        <a:rPr lang="es-ES" sz="1200">
                          <a:effectLst/>
                        </a:rPr>
                        <a:t>Z</a:t>
                      </a:r>
                      <a:r>
                        <a:rPr lang="es-ES" sz="1200" baseline="30000">
                          <a:effectLst/>
                        </a:rPr>
                        <a:t>0</a:t>
                      </a:r>
                      <a:endParaRPr lang="es-EC" sz="1100">
                        <a:solidFill>
                          <a:srgbClr val="000000"/>
                        </a:solidFill>
                        <a:effectLst/>
                        <a:latin typeface="Calibri"/>
                        <a:ea typeface="Calibri"/>
                        <a:cs typeface="Times New Roman"/>
                      </a:endParaRPr>
                    </a:p>
                  </a:txBody>
                  <a:tcPr marL="68580" marR="68580" marT="0" marB="0"/>
                </a:tc>
                <a:tc>
                  <a:txBody>
                    <a:bodyPr/>
                    <a:lstStyle/>
                    <a:p>
                      <a:pPr indent="457200" algn="just">
                        <a:lnSpc>
                          <a:spcPct val="150000"/>
                        </a:lnSpc>
                        <a:spcAft>
                          <a:spcPts val="0"/>
                        </a:spcAft>
                      </a:pPr>
                      <a:r>
                        <a:rPr lang="es-ES" sz="1200" dirty="0">
                          <a:effectLst/>
                        </a:rPr>
                        <a:t>-3.9487</a:t>
                      </a:r>
                      <a:endParaRPr lang="es-EC" sz="11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63402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Programación en lenguaje VHDL (III)</a:t>
            </a:r>
            <a:endParaRPr lang="es-EC" dirty="0"/>
          </a:p>
        </p:txBody>
      </p:sp>
      <p:sp>
        <p:nvSpPr>
          <p:cNvPr id="3" name="2 Marcador de contenido"/>
          <p:cNvSpPr>
            <a:spLocks noGrp="1"/>
          </p:cNvSpPr>
          <p:nvPr>
            <p:ph idx="1"/>
          </p:nvPr>
        </p:nvSpPr>
        <p:spPr>
          <a:xfrm>
            <a:off x="1092200" y="1803400"/>
            <a:ext cx="4597400" cy="4445000"/>
          </a:xfrm>
        </p:spPr>
        <p:txBody>
          <a:bodyPr>
            <a:normAutofit lnSpcReduction="10000"/>
          </a:bodyPr>
          <a:lstStyle/>
          <a:p>
            <a:pPr marL="0" indent="0" algn="just">
              <a:buNone/>
            </a:pPr>
            <a:r>
              <a:rPr lang="es-ES" b="1" dirty="0"/>
              <a:t>Configuración del Filtro FIR pasa-banda en IPCore de Xilinx ISE®</a:t>
            </a:r>
            <a:endParaRPr lang="es-EC" dirty="0"/>
          </a:p>
          <a:p>
            <a:pPr lvl="0" algn="just"/>
            <a:r>
              <a:rPr lang="es-ES" dirty="0"/>
              <a:t>Parámetro Wp: comprendido entre el rango Wp= [30 100]/500.</a:t>
            </a:r>
            <a:endParaRPr lang="es-EC" dirty="0"/>
          </a:p>
          <a:p>
            <a:pPr lvl="0" algn="just"/>
            <a:r>
              <a:rPr lang="es-ES" dirty="0"/>
              <a:t>Parámetro Ws: comprendido entre el rango Ws= [10 440]/500.</a:t>
            </a:r>
            <a:endParaRPr lang="es-EC" dirty="0"/>
          </a:p>
          <a:p>
            <a:pPr lvl="0" algn="just"/>
            <a:r>
              <a:rPr lang="es-ES" dirty="0"/>
              <a:t>Ingreso de los Coeficientes del Filtro FIR pasa-banda.</a:t>
            </a:r>
            <a:endParaRPr lang="es-EC" dirty="0"/>
          </a:p>
          <a:p>
            <a:pPr lvl="0" algn="just"/>
            <a:r>
              <a:rPr lang="es-ES" dirty="0"/>
              <a:t>Frecuencia de Reloj: este parámetro es configurado dependiendo del tipo de tarjeta que se disponga ya que se debe integrar el mismo reloj de funcionamiento de la tarjeta.</a:t>
            </a:r>
            <a:endParaRPr lang="es-EC" dirty="0"/>
          </a:p>
          <a:p>
            <a:pPr marL="0" indent="0" algn="just">
              <a:buNone/>
            </a:pPr>
            <a:endParaRPr lang="es-EC" dirty="0" smtClean="0"/>
          </a:p>
          <a:p>
            <a:pPr marL="0" indent="0" algn="just">
              <a:buNone/>
            </a:pPr>
            <a:endParaRPr lang="es-EC" dirty="0"/>
          </a:p>
          <a:p>
            <a:pPr algn="just"/>
            <a:endParaRPr lang="es-EC"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0" y="1725612"/>
            <a:ext cx="5626100" cy="449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48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defTabSz="914400">
              <a:lnSpc>
                <a:spcPct val="90000"/>
              </a:lnSpc>
              <a:spcBef>
                <a:spcPts val="0"/>
              </a:spcBef>
              <a:buNone/>
            </a:pPr>
            <a:r>
              <a:rPr lang="es-ES" dirty="0" smtClean="0">
                <a:solidFill>
                  <a:srgbClr val="514843"/>
                </a:solidFill>
                <a:latin typeface="Plantagenet Cherokee"/>
              </a:rPr>
              <a:t>								Introducción</a:t>
            </a:r>
            <a:br>
              <a:rPr lang="es-ES" dirty="0" smtClean="0">
                <a:solidFill>
                  <a:srgbClr val="514843"/>
                </a:solidFill>
                <a:latin typeface="Plantagenet Cherokee"/>
              </a:rPr>
            </a:br>
            <a:r>
              <a:rPr lang="es-ES" sz="2800" b="0" i="0" dirty="0" smtClean="0">
                <a:solidFill>
                  <a:srgbClr val="514843"/>
                </a:solidFill>
                <a:latin typeface="Plantagenet Cherokee"/>
                <a:ea typeface="+mj-ea"/>
                <a:cs typeface="+mj-cs"/>
              </a:rPr>
              <a:t>Justificativo.</a:t>
            </a:r>
            <a:endParaRPr lang="es-ES" sz="2800" b="0" i="0" dirty="0">
              <a:solidFill>
                <a:srgbClr val="514843"/>
              </a:solidFill>
              <a:latin typeface="Plantagenet Cherokee"/>
              <a:ea typeface="+mj-ea"/>
              <a:cs typeface="+mj-cs"/>
            </a:endParaRPr>
          </a:p>
        </p:txBody>
      </p:sp>
      <p:sp>
        <p:nvSpPr>
          <p:cNvPr id="5" name="Marcador de posición de contenido 2"/>
          <p:cNvSpPr>
            <a:spLocks noGrp="1"/>
          </p:cNvSpPr>
          <p:nvPr>
            <p:ph sz="half" idx="1"/>
          </p:nvPr>
        </p:nvSpPr>
        <p:spPr>
          <a:xfrm>
            <a:off x="1104900" y="1600200"/>
            <a:ext cx="10018212" cy="4571999"/>
          </a:xfrm>
        </p:spPr>
        <p:txBody>
          <a:bodyPr>
            <a:normAutofit/>
          </a:bodyPr>
          <a:lstStyle/>
          <a:p>
            <a:pPr algn="just">
              <a:buClr>
                <a:srgbClr val="514843"/>
              </a:buClr>
            </a:pPr>
            <a:r>
              <a:rPr lang="es-ES" dirty="0"/>
              <a:t>La pérdida del sentido del oído a causa de la exposición a ruidos en el lugar de trabajo es una de las enfermedades profesionales más comunes. Los trabajadores pueden verse expuestos a niveles elevados de ruido en lugares de </a:t>
            </a:r>
            <a:r>
              <a:rPr lang="es-ES" dirty="0" smtClean="0"/>
              <a:t>trabajo tan distintos </a:t>
            </a:r>
            <a:r>
              <a:rPr lang="es-ES" dirty="0"/>
              <a:t>como la construcción, las fundiciones, el textil </a:t>
            </a:r>
            <a:r>
              <a:rPr lang="es-ES" dirty="0" smtClean="0"/>
              <a:t>etc</a:t>
            </a:r>
            <a:r>
              <a:rPr lang="es-ES" dirty="0"/>
              <a:t>.</a:t>
            </a:r>
          </a:p>
          <a:p>
            <a:pPr marL="0" indent="0">
              <a:buClr>
                <a:srgbClr val="514843"/>
              </a:buClr>
              <a:buNone/>
            </a:pP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0818" y="2833036"/>
            <a:ext cx="57150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27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Programación en lenguaje VHDL (IV)</a:t>
            </a:r>
            <a:endParaRPr lang="es-EC" dirty="0"/>
          </a:p>
        </p:txBody>
      </p:sp>
      <p:sp>
        <p:nvSpPr>
          <p:cNvPr id="3" name="2 Marcador de contenido"/>
          <p:cNvSpPr>
            <a:spLocks noGrp="1"/>
          </p:cNvSpPr>
          <p:nvPr>
            <p:ph idx="1"/>
          </p:nvPr>
        </p:nvSpPr>
        <p:spPr>
          <a:xfrm>
            <a:off x="1092200" y="2324100"/>
            <a:ext cx="9728200" cy="2819400"/>
          </a:xfrm>
        </p:spPr>
        <p:txBody>
          <a:bodyPr>
            <a:normAutofit/>
          </a:bodyPr>
          <a:lstStyle/>
          <a:p>
            <a:pPr marL="0" lvl="0" indent="0" algn="just">
              <a:buNone/>
            </a:pPr>
            <a:r>
              <a:rPr lang="es-ES" b="1" dirty="0" smtClean="0"/>
              <a:t>Procesamiento de la señal recibida</a:t>
            </a:r>
          </a:p>
          <a:p>
            <a:pPr algn="just"/>
            <a:r>
              <a:rPr lang="es-ES" dirty="0"/>
              <a:t>El conversor análogo digital es el encargo de la adquisición de datos hacia el FPGA. Esta etapa del receptor es desarrollada en lenguaje de descripción VHDL.</a:t>
            </a:r>
            <a:endParaRPr lang="es-EC" dirty="0"/>
          </a:p>
          <a:p>
            <a:pPr marL="0" indent="0" algn="just">
              <a:buNone/>
            </a:pPr>
            <a:r>
              <a:rPr lang="es-ES" b="1" dirty="0" smtClean="0"/>
              <a:t>Envió </a:t>
            </a:r>
            <a:r>
              <a:rPr lang="es-ES" b="1" dirty="0"/>
              <a:t>de la palabra de control para el amplificador</a:t>
            </a:r>
            <a:endParaRPr lang="es-EC" dirty="0"/>
          </a:p>
          <a:p>
            <a:pPr algn="just"/>
            <a:r>
              <a:rPr lang="es-ES" dirty="0"/>
              <a:t>Por medio de la simulación se verifica el comportamiento del rendimiento del ADC, para ello se necesita de dos pasos importantes para su correcto </a:t>
            </a:r>
            <a:r>
              <a:rPr lang="es-ES" dirty="0" smtClean="0"/>
              <a:t>funcionamiento.</a:t>
            </a:r>
            <a:endParaRPr lang="es-EC" dirty="0"/>
          </a:p>
          <a:p>
            <a:pPr marL="0" indent="0" algn="just">
              <a:buNone/>
            </a:pPr>
            <a:endParaRPr lang="es-EC" dirty="0"/>
          </a:p>
          <a:p>
            <a:pPr algn="just"/>
            <a:endParaRPr lang="es-EC" dirty="0"/>
          </a:p>
        </p:txBody>
      </p:sp>
    </p:spTree>
    <p:extLst>
      <p:ext uri="{BB962C8B-B14F-4D97-AF65-F5344CB8AC3E}">
        <p14:creationId xmlns:p14="http://schemas.microsoft.com/office/powerpoint/2010/main" val="80042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Programación en lenguaje VHDL (V)</a:t>
            </a:r>
            <a:endParaRPr lang="es-EC" dirty="0"/>
          </a:p>
        </p:txBody>
      </p:sp>
      <p:sp>
        <p:nvSpPr>
          <p:cNvPr id="3" name="2 Marcador de contenido"/>
          <p:cNvSpPr>
            <a:spLocks noGrp="1"/>
          </p:cNvSpPr>
          <p:nvPr>
            <p:ph idx="1"/>
          </p:nvPr>
        </p:nvSpPr>
        <p:spPr>
          <a:xfrm>
            <a:off x="1143000" y="1574800"/>
            <a:ext cx="9944100" cy="1003300"/>
          </a:xfrm>
        </p:spPr>
        <p:txBody>
          <a:bodyPr>
            <a:normAutofit/>
          </a:bodyPr>
          <a:lstStyle/>
          <a:p>
            <a:pPr marL="0" indent="0" algn="just">
              <a:buNone/>
            </a:pPr>
            <a:r>
              <a:rPr lang="es-ES" b="1" dirty="0" smtClean="0"/>
              <a:t>Envió </a:t>
            </a:r>
            <a:r>
              <a:rPr lang="es-ES" b="1" dirty="0"/>
              <a:t>de la palabra de control para el </a:t>
            </a:r>
            <a:r>
              <a:rPr lang="es-ES" b="1" dirty="0" smtClean="0"/>
              <a:t>amplificador </a:t>
            </a:r>
          </a:p>
          <a:p>
            <a:pPr algn="just"/>
            <a:r>
              <a:rPr lang="es-ES" dirty="0"/>
              <a:t>Configuración de palabra de control para pre-amplificador</a:t>
            </a:r>
            <a:endParaRPr lang="es-EC" dirty="0"/>
          </a:p>
          <a:p>
            <a:pPr marL="0" indent="0" algn="just">
              <a:buNone/>
            </a:pPr>
            <a:endParaRPr lang="es-EC" dirty="0"/>
          </a:p>
          <a:p>
            <a:pPr marL="0" indent="0" algn="just">
              <a:buNone/>
            </a:pPr>
            <a:endParaRPr lang="es-EC" dirty="0"/>
          </a:p>
          <a:p>
            <a:pPr algn="just"/>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213101" y="2705100"/>
            <a:ext cx="6121400" cy="3695700"/>
          </a:xfrm>
          <a:prstGeom prst="rect">
            <a:avLst/>
          </a:prstGeom>
          <a:noFill/>
          <a:ln>
            <a:noFill/>
          </a:ln>
        </p:spPr>
      </p:pic>
    </p:spTree>
    <p:extLst>
      <p:ext uri="{BB962C8B-B14F-4D97-AF65-F5344CB8AC3E}">
        <p14:creationId xmlns:p14="http://schemas.microsoft.com/office/powerpoint/2010/main" val="1519264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Programación en lenguaje VHDL (VI)</a:t>
            </a:r>
            <a:endParaRPr lang="es-EC" dirty="0"/>
          </a:p>
        </p:txBody>
      </p:sp>
      <p:sp>
        <p:nvSpPr>
          <p:cNvPr id="3" name="2 Marcador de contenido"/>
          <p:cNvSpPr>
            <a:spLocks noGrp="1"/>
          </p:cNvSpPr>
          <p:nvPr>
            <p:ph idx="1"/>
          </p:nvPr>
        </p:nvSpPr>
        <p:spPr>
          <a:xfrm>
            <a:off x="1143000" y="1574800"/>
            <a:ext cx="9944100" cy="1587500"/>
          </a:xfrm>
        </p:spPr>
        <p:txBody>
          <a:bodyPr>
            <a:normAutofit fontScale="70000" lnSpcReduction="20000"/>
          </a:bodyPr>
          <a:lstStyle/>
          <a:p>
            <a:pPr marL="0" indent="0" algn="just">
              <a:buNone/>
            </a:pPr>
            <a:r>
              <a:rPr lang="es-ES" sz="2600" b="1" dirty="0"/>
              <a:t>Adquisición del dato y conversión del mismo con el </a:t>
            </a:r>
            <a:r>
              <a:rPr lang="es-ES" sz="2600" b="1" dirty="0" smtClean="0"/>
              <a:t>ADC</a:t>
            </a:r>
          </a:p>
          <a:p>
            <a:pPr algn="just"/>
            <a:r>
              <a:rPr lang="es-ES" dirty="0" smtClean="0"/>
              <a:t>La </a:t>
            </a:r>
            <a:r>
              <a:rPr lang="es-ES" dirty="0"/>
              <a:t>segunda etapa es adquirir el dato por los puertos los cuales con adquiridos mediante el Bus SPI por medio de la línea SPI_MOSI se realiza la adquisición del dato y la respectiva conversión del dato a digital como se muestra en la Figura </a:t>
            </a:r>
            <a:endParaRPr lang="es-ES" dirty="0" smtClean="0"/>
          </a:p>
          <a:p>
            <a:pPr algn="just"/>
            <a:r>
              <a:rPr lang="es-ES" dirty="0"/>
              <a:t>También se debe realizar la configuración previa para el funcionamiento del ADC para ello solo se necesita que la línea AD_CONV realice un flanco de reloj</a:t>
            </a:r>
            <a:endParaRPr lang="es-EC" dirty="0"/>
          </a:p>
          <a:p>
            <a:pPr marL="0" indent="0" algn="just">
              <a:buNone/>
            </a:pPr>
            <a:endParaRPr lang="es-EC" dirty="0"/>
          </a:p>
          <a:p>
            <a:pPr algn="just"/>
            <a:endParaRPr lang="es-EC" dirty="0"/>
          </a:p>
        </p:txBody>
      </p:sp>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3343273" y="3086100"/>
            <a:ext cx="5699125" cy="3456940"/>
          </a:xfrm>
          <a:prstGeom prst="rect">
            <a:avLst/>
          </a:prstGeom>
          <a:noFill/>
          <a:ln>
            <a:noFill/>
          </a:ln>
        </p:spPr>
      </p:pic>
    </p:spTree>
    <p:extLst>
      <p:ext uri="{BB962C8B-B14F-4D97-AF65-F5344CB8AC3E}">
        <p14:creationId xmlns:p14="http://schemas.microsoft.com/office/powerpoint/2010/main" val="256397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Programación en lenguaje VHDL (VI)</a:t>
            </a:r>
            <a:endParaRPr lang="es-EC" dirty="0"/>
          </a:p>
        </p:txBody>
      </p:sp>
      <p:sp>
        <p:nvSpPr>
          <p:cNvPr id="3" name="2 Marcador de contenido"/>
          <p:cNvSpPr>
            <a:spLocks noGrp="1"/>
          </p:cNvSpPr>
          <p:nvPr>
            <p:ph idx="1"/>
          </p:nvPr>
        </p:nvSpPr>
        <p:spPr>
          <a:xfrm>
            <a:off x="1105058" y="1460500"/>
            <a:ext cx="9944100" cy="1066800"/>
          </a:xfrm>
        </p:spPr>
        <p:txBody>
          <a:bodyPr>
            <a:normAutofit/>
          </a:bodyPr>
          <a:lstStyle/>
          <a:p>
            <a:pPr marL="0" indent="0" algn="just">
              <a:buNone/>
            </a:pPr>
            <a:r>
              <a:rPr lang="es-ES" sz="1800" b="1" dirty="0" smtClean="0"/>
              <a:t>Señal de salida analógica</a:t>
            </a:r>
          </a:p>
          <a:p>
            <a:pPr algn="just"/>
            <a:r>
              <a:rPr lang="es-ES" sz="1800" dirty="0"/>
              <a:t>Para recuperar la información y poder obtener una  percepción del audio grata para el oído humano se debe establecer</a:t>
            </a:r>
            <a:endParaRPr lang="es-ES" sz="1600" b="1" dirty="0" smtClean="0"/>
          </a:p>
          <a:p>
            <a:pPr marL="0" indent="0" algn="just">
              <a:buNone/>
            </a:pPr>
            <a:endParaRPr lang="es-EC" dirty="0"/>
          </a:p>
          <a:p>
            <a:pPr algn="just"/>
            <a:endParaRPr lang="es-EC"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2755900" y="2667000"/>
            <a:ext cx="6299200" cy="3784600"/>
          </a:xfrm>
          <a:prstGeom prst="rect">
            <a:avLst/>
          </a:prstGeom>
          <a:noFill/>
          <a:ln>
            <a:noFill/>
          </a:ln>
        </p:spPr>
      </p:pic>
    </p:spTree>
    <p:extLst>
      <p:ext uri="{BB962C8B-B14F-4D97-AF65-F5344CB8AC3E}">
        <p14:creationId xmlns:p14="http://schemas.microsoft.com/office/powerpoint/2010/main" val="383692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Programación en lenguaje VHDL (VII)</a:t>
            </a:r>
            <a:endParaRPr lang="es-EC" dirty="0"/>
          </a:p>
        </p:txBody>
      </p:sp>
      <p:sp>
        <p:nvSpPr>
          <p:cNvPr id="3" name="2 Marcador de contenido"/>
          <p:cNvSpPr>
            <a:spLocks noGrp="1"/>
          </p:cNvSpPr>
          <p:nvPr>
            <p:ph idx="1"/>
          </p:nvPr>
        </p:nvSpPr>
        <p:spPr>
          <a:xfrm>
            <a:off x="1105058" y="1460500"/>
            <a:ext cx="9944100" cy="368300"/>
          </a:xfrm>
        </p:spPr>
        <p:txBody>
          <a:bodyPr>
            <a:normAutofit/>
          </a:bodyPr>
          <a:lstStyle/>
          <a:p>
            <a:pPr marL="0" indent="0" algn="just">
              <a:buNone/>
            </a:pPr>
            <a:r>
              <a:rPr lang="es-ES" sz="1800" b="1" dirty="0" smtClean="0"/>
              <a:t>Diagrama esquemático.</a:t>
            </a:r>
          </a:p>
          <a:p>
            <a:pPr marL="0" indent="0" algn="just">
              <a:buNone/>
            </a:pPr>
            <a:endParaRPr lang="es-EC" dirty="0"/>
          </a:p>
          <a:p>
            <a:pPr algn="just"/>
            <a:endParaRPr lang="es-EC" dirty="0"/>
          </a:p>
        </p:txBody>
      </p:sp>
      <p:pic>
        <p:nvPicPr>
          <p:cNvPr id="5" name="4 Imagen"/>
          <p:cNvPicPr/>
          <p:nvPr/>
        </p:nvPicPr>
        <p:blipFill rotWithShape="1">
          <a:blip r:embed="rId2"/>
          <a:srcRect l="39537" t="11195" r="19400" b="25721"/>
          <a:stretch/>
        </p:blipFill>
        <p:spPr bwMode="auto">
          <a:xfrm>
            <a:off x="4236084" y="1752600"/>
            <a:ext cx="4971416" cy="4432299"/>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25185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sp>
        <p:nvSpPr>
          <p:cNvPr id="4" name="2 Marcador de contenido"/>
          <p:cNvSpPr>
            <a:spLocks noGrp="1"/>
          </p:cNvSpPr>
          <p:nvPr>
            <p:ph idx="1"/>
          </p:nvPr>
        </p:nvSpPr>
        <p:spPr>
          <a:xfrm>
            <a:off x="1092374" y="1437362"/>
            <a:ext cx="9982200" cy="4572000"/>
          </a:xfrm>
        </p:spPr>
        <p:txBody>
          <a:bodyPr>
            <a:normAutofit/>
          </a:bodyPr>
          <a:lstStyle/>
          <a:p>
            <a:pPr marL="228600" lvl="1">
              <a:lnSpc>
                <a:spcPct val="100000"/>
              </a:lnSpc>
              <a:spcBef>
                <a:spcPts val="1800"/>
              </a:spcBef>
            </a:pPr>
            <a:r>
              <a:rPr lang="es-ES" sz="2000" dirty="0" smtClean="0"/>
              <a:t>Adaptación de la señal a la tarjeta FPGA, desarrollando la programación en lenguaje VHDL</a:t>
            </a:r>
          </a:p>
          <a:p>
            <a:pPr lvl="1">
              <a:lnSpc>
                <a:spcPct val="100000"/>
              </a:lnSpc>
            </a:pPr>
            <a:r>
              <a:rPr lang="es-ES" dirty="0" smtClean="0"/>
              <a:t>Hardware y Software </a:t>
            </a:r>
            <a:r>
              <a:rPr lang="es-ES" dirty="0"/>
              <a:t>FPGA utilizado en el </a:t>
            </a:r>
            <a:r>
              <a:rPr lang="es-ES" dirty="0" smtClean="0"/>
              <a:t>proyecto</a:t>
            </a:r>
          </a:p>
          <a:p>
            <a:pPr lvl="1">
              <a:lnSpc>
                <a:spcPct val="100000"/>
              </a:lnSpc>
            </a:pPr>
            <a:r>
              <a:rPr lang="es-ES" dirty="0"/>
              <a:t>Diseño del sistema de mejoramiento de calidad auditiva</a:t>
            </a:r>
          </a:p>
          <a:p>
            <a:pPr lvl="1">
              <a:lnSpc>
                <a:spcPct val="100000"/>
              </a:lnSpc>
            </a:pPr>
            <a:r>
              <a:rPr lang="es-ES" dirty="0" smtClean="0"/>
              <a:t>Programación </a:t>
            </a:r>
            <a:r>
              <a:rPr lang="es-ES" dirty="0"/>
              <a:t>en lenguaje VHDL</a:t>
            </a:r>
          </a:p>
          <a:p>
            <a:pPr lvl="1">
              <a:lnSpc>
                <a:spcPct val="100000"/>
              </a:lnSpc>
            </a:pPr>
            <a:r>
              <a:rPr lang="es-ES" dirty="0"/>
              <a:t>Diagrama general del sistema</a:t>
            </a:r>
          </a:p>
          <a:p>
            <a:pPr lvl="1">
              <a:lnSpc>
                <a:spcPct val="100000"/>
              </a:lnSpc>
            </a:pPr>
            <a:endParaRPr lang="es-ES" b="1" dirty="0"/>
          </a:p>
          <a:p>
            <a:pPr marL="228600" lvl="1">
              <a:spcBef>
                <a:spcPts val="1800"/>
              </a:spcBef>
            </a:pPr>
            <a:r>
              <a:rPr lang="es-ES" sz="2000" dirty="0">
                <a:solidFill>
                  <a:srgbClr val="00B0F0"/>
                </a:solidFill>
              </a:rPr>
              <a:t>Pruebas del sistema de mejoramiento de calidad </a:t>
            </a:r>
            <a:r>
              <a:rPr lang="es-ES" sz="2000" dirty="0" smtClean="0">
                <a:solidFill>
                  <a:srgbClr val="00B0F0"/>
                </a:solidFill>
              </a:rPr>
              <a:t>auditiva</a:t>
            </a:r>
          </a:p>
          <a:p>
            <a:pPr lvl="1">
              <a:lnSpc>
                <a:spcPct val="100000"/>
              </a:lnSpc>
            </a:pPr>
            <a:r>
              <a:rPr lang="es-ES" sz="1500" dirty="0"/>
              <a:t>Implementación del sistema de mejoramiento de calidad auditiva</a:t>
            </a:r>
          </a:p>
          <a:p>
            <a:pPr lvl="1">
              <a:lnSpc>
                <a:spcPct val="100000"/>
              </a:lnSpc>
            </a:pPr>
            <a:r>
              <a:rPr lang="es-ES" sz="1500" dirty="0"/>
              <a:t>Pruebas del sistema</a:t>
            </a:r>
          </a:p>
          <a:p>
            <a:pPr lvl="1">
              <a:lnSpc>
                <a:spcPct val="100000"/>
              </a:lnSpc>
            </a:pPr>
            <a:r>
              <a:rPr lang="es-ES" sz="1500" dirty="0" smtClean="0"/>
              <a:t>Análisis </a:t>
            </a:r>
            <a:r>
              <a:rPr lang="es-ES" sz="1500" dirty="0"/>
              <a:t>de resultados</a:t>
            </a:r>
            <a:r>
              <a:rPr lang="es-ES" sz="1500" dirty="0" smtClean="0"/>
              <a:t>.</a:t>
            </a:r>
          </a:p>
          <a:p>
            <a:pPr lvl="1">
              <a:lnSpc>
                <a:spcPct val="100000"/>
              </a:lnSpc>
            </a:pPr>
            <a:endParaRPr lang="es-ES" sz="1500" dirty="0"/>
          </a:p>
          <a:p>
            <a:pPr marL="228600" lvl="1">
              <a:spcBef>
                <a:spcPts val="1800"/>
              </a:spcBef>
            </a:pPr>
            <a:r>
              <a:rPr lang="es-ES" sz="2000" dirty="0"/>
              <a:t>Conclusiones</a:t>
            </a:r>
            <a:endParaRPr lang="es-EC" sz="2000" dirty="0"/>
          </a:p>
          <a:p>
            <a:pPr marL="228600" lvl="1">
              <a:spcBef>
                <a:spcPts val="1800"/>
              </a:spcBef>
            </a:pPr>
            <a:endParaRPr lang="es-EC" sz="2000" dirty="0"/>
          </a:p>
          <a:p>
            <a:pPr lvl="1">
              <a:lnSpc>
                <a:spcPct val="100000"/>
              </a:lnSpc>
            </a:pPr>
            <a:endParaRPr lang="es-ES" dirty="0"/>
          </a:p>
          <a:p>
            <a:pPr marL="228600" lvl="1">
              <a:lnSpc>
                <a:spcPct val="100000"/>
              </a:lnSpc>
              <a:spcBef>
                <a:spcPts val="1800"/>
              </a:spcBef>
            </a:pPr>
            <a:endParaRPr lang="es-EC" dirty="0" smtClean="0"/>
          </a:p>
          <a:p>
            <a:pPr lvl="1"/>
            <a:endParaRPr lang="es-EC" dirty="0" smtClean="0"/>
          </a:p>
          <a:p>
            <a:pPr lvl="1"/>
            <a:endParaRPr lang="es-EC" dirty="0"/>
          </a:p>
          <a:p>
            <a:pPr marL="228600" lvl="1">
              <a:spcBef>
                <a:spcPts val="1800"/>
              </a:spcBef>
            </a:pPr>
            <a:endParaRPr lang="es-EC" sz="2000" dirty="0"/>
          </a:p>
          <a:p>
            <a:pPr lvl="1"/>
            <a:endParaRPr lang="es-EC" dirty="0"/>
          </a:p>
          <a:p>
            <a:pPr lvl="1"/>
            <a:endParaRPr lang="es-EC" dirty="0" smtClean="0"/>
          </a:p>
          <a:p>
            <a:pPr lvl="1"/>
            <a:endParaRPr lang="es-EC" dirty="0" smtClean="0"/>
          </a:p>
        </p:txBody>
      </p:sp>
    </p:spTree>
    <p:extLst>
      <p:ext uri="{BB962C8B-B14F-4D97-AF65-F5344CB8AC3E}">
        <p14:creationId xmlns:p14="http://schemas.microsoft.com/office/powerpoint/2010/main" val="79196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7100" y="127000"/>
            <a:ext cx="9790182" cy="1096962"/>
          </a:xfrm>
        </p:spPr>
        <p:txBody>
          <a:bodyPr>
            <a:normAutofit/>
          </a:bodyPr>
          <a:lstStyle/>
          <a:p>
            <a:pPr marL="228600" lvl="1" algn="l" rtl="0">
              <a:lnSpc>
                <a:spcPct val="90000"/>
              </a:lnSpc>
              <a:spcBef>
                <a:spcPct val="0"/>
              </a:spcBef>
            </a:pPr>
            <a:r>
              <a:rPr lang="es-ES" sz="2800" kern="1200" dirty="0">
                <a:solidFill>
                  <a:schemeClr val="tx1"/>
                </a:solidFill>
                <a:latin typeface="+mj-lt"/>
                <a:ea typeface="+mj-ea"/>
                <a:cs typeface="+mj-cs"/>
              </a:rPr>
              <a:t>Pruebas del sistema de mejoramiento de calidad </a:t>
            </a:r>
            <a:r>
              <a:rPr lang="es-ES" sz="2800" kern="1200" dirty="0" smtClean="0">
                <a:solidFill>
                  <a:schemeClr val="tx1"/>
                </a:solidFill>
                <a:latin typeface="+mj-lt"/>
                <a:ea typeface="+mj-ea"/>
                <a:cs typeface="+mj-cs"/>
              </a:rPr>
              <a:t>auditiva (I)</a:t>
            </a:r>
            <a:endParaRPr lang="es-ES" sz="2800" kern="1200" dirty="0">
              <a:solidFill>
                <a:schemeClr val="tx1"/>
              </a:solidFill>
              <a:latin typeface="+mj-lt"/>
              <a:ea typeface="+mj-ea"/>
              <a:cs typeface="+mj-cs"/>
            </a:endParaRPr>
          </a:p>
        </p:txBody>
      </p:sp>
      <p:sp>
        <p:nvSpPr>
          <p:cNvPr id="3" name="2 Marcador de contenido"/>
          <p:cNvSpPr>
            <a:spLocks noGrp="1"/>
          </p:cNvSpPr>
          <p:nvPr>
            <p:ph idx="1"/>
          </p:nvPr>
        </p:nvSpPr>
        <p:spPr>
          <a:xfrm>
            <a:off x="1143000" y="1574800"/>
            <a:ext cx="9944100" cy="1587500"/>
          </a:xfrm>
        </p:spPr>
        <p:txBody>
          <a:bodyPr>
            <a:normAutofit fontScale="85000" lnSpcReduction="10000"/>
          </a:bodyPr>
          <a:lstStyle/>
          <a:p>
            <a:pPr marL="0" lvl="1" indent="0" algn="just">
              <a:spcBef>
                <a:spcPts val="1800"/>
              </a:spcBef>
              <a:buNone/>
            </a:pPr>
            <a:r>
              <a:rPr lang="es-ES" sz="2100" b="1" dirty="0"/>
              <a:t>Implementación del sistema de mejoramiento de calidad auditiva</a:t>
            </a:r>
            <a:endParaRPr lang="es-EC" sz="2100" b="1" dirty="0"/>
          </a:p>
          <a:p>
            <a:pPr marL="0" indent="0" algn="just">
              <a:buNone/>
            </a:pPr>
            <a:r>
              <a:rPr lang="es-ES" dirty="0"/>
              <a:t>La implementación del sistema integra varios componentes los cuales ayudan a mejora el rendimiento del sistema, todos estos elementos cumplen funciones específicas, cabe recalcar que la tarjeta de desarrollo FPGA ofrece múltiples forma de poder manipularla por software esto permitió el poder utilizar un rendimiento de la tarjeta a 97% dando a lugar a su máxima capacidad de operación del sistema de mejoramiento de calidad auditiva.</a:t>
            </a:r>
            <a:endParaRPr lang="es-EC" dirty="0"/>
          </a:p>
          <a:p>
            <a:pPr marL="0" indent="0" algn="just">
              <a:buNone/>
            </a:pPr>
            <a:endParaRPr lang="es-EC" dirty="0"/>
          </a:p>
          <a:p>
            <a:pPr algn="just"/>
            <a:endParaRPr lang="es-EC" dirty="0"/>
          </a:p>
        </p:txBody>
      </p:sp>
      <p:pic>
        <p:nvPicPr>
          <p:cNvPr id="7" name="6 Imagen" descr="C:\Users\CarlosSanambay\Desktop\fotos tesis\DSC03101.JPG"/>
          <p:cNvPicPr/>
          <p:nvPr/>
        </p:nvPicPr>
        <p:blipFill rotWithShape="1">
          <a:blip r:embed="rId2" cstate="print">
            <a:extLst>
              <a:ext uri="{28A0092B-C50C-407E-A947-70E740481C1C}">
                <a14:useLocalDpi xmlns:a14="http://schemas.microsoft.com/office/drawing/2010/main" val="0"/>
              </a:ext>
            </a:extLst>
          </a:blip>
          <a:srcRect r="6327"/>
          <a:stretch/>
        </p:blipFill>
        <p:spPr bwMode="auto">
          <a:xfrm>
            <a:off x="4041140" y="3303265"/>
            <a:ext cx="3855720" cy="30899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26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7100" y="127000"/>
            <a:ext cx="9790182" cy="1096962"/>
          </a:xfrm>
        </p:spPr>
        <p:txBody>
          <a:bodyPr>
            <a:normAutofit/>
          </a:bodyPr>
          <a:lstStyle/>
          <a:p>
            <a:pPr marL="228600" lvl="1" algn="l" rtl="0">
              <a:lnSpc>
                <a:spcPct val="90000"/>
              </a:lnSpc>
              <a:spcBef>
                <a:spcPct val="0"/>
              </a:spcBef>
            </a:pPr>
            <a:r>
              <a:rPr lang="es-ES" sz="2800" kern="1200" dirty="0">
                <a:solidFill>
                  <a:schemeClr val="tx1"/>
                </a:solidFill>
                <a:latin typeface="+mj-lt"/>
                <a:ea typeface="+mj-ea"/>
                <a:cs typeface="+mj-cs"/>
              </a:rPr>
              <a:t>Pruebas del sistema de mejoramiento de calidad </a:t>
            </a:r>
            <a:r>
              <a:rPr lang="es-ES" sz="2800" kern="1200" dirty="0" smtClean="0">
                <a:solidFill>
                  <a:schemeClr val="tx1"/>
                </a:solidFill>
                <a:latin typeface="+mj-lt"/>
                <a:ea typeface="+mj-ea"/>
                <a:cs typeface="+mj-cs"/>
              </a:rPr>
              <a:t>auditiva (II)</a:t>
            </a:r>
            <a:endParaRPr lang="es-ES" sz="2800" kern="1200" dirty="0">
              <a:solidFill>
                <a:schemeClr val="tx1"/>
              </a:solidFill>
              <a:latin typeface="+mj-lt"/>
              <a:ea typeface="+mj-ea"/>
              <a:cs typeface="+mj-cs"/>
            </a:endParaRPr>
          </a:p>
        </p:txBody>
      </p:sp>
      <p:sp>
        <p:nvSpPr>
          <p:cNvPr id="3" name="2 Marcador de contenido"/>
          <p:cNvSpPr>
            <a:spLocks noGrp="1"/>
          </p:cNvSpPr>
          <p:nvPr>
            <p:ph idx="1"/>
          </p:nvPr>
        </p:nvSpPr>
        <p:spPr>
          <a:xfrm>
            <a:off x="1143000" y="1574800"/>
            <a:ext cx="9944100" cy="1587500"/>
          </a:xfrm>
        </p:spPr>
        <p:txBody>
          <a:bodyPr>
            <a:normAutofit fontScale="85000" lnSpcReduction="20000"/>
          </a:bodyPr>
          <a:lstStyle/>
          <a:p>
            <a:pPr marL="0" lvl="1" indent="0" algn="just">
              <a:spcBef>
                <a:spcPts val="1800"/>
              </a:spcBef>
              <a:buNone/>
            </a:pPr>
            <a:r>
              <a:rPr lang="es-EC" sz="2100" b="1" dirty="0" smtClean="0"/>
              <a:t>Elementos que intervienen en el sistema</a:t>
            </a:r>
          </a:p>
          <a:p>
            <a:pPr marL="0" lvl="1" indent="0" algn="just">
              <a:spcBef>
                <a:spcPts val="1800"/>
              </a:spcBef>
              <a:buNone/>
            </a:pPr>
            <a:r>
              <a:rPr lang="es-EC" sz="2100" b="1" dirty="0" smtClean="0"/>
              <a:t>Periféricos de entrada</a:t>
            </a:r>
            <a:endParaRPr lang="es-EC" sz="2100" b="1" dirty="0"/>
          </a:p>
          <a:p>
            <a:pPr algn="just"/>
            <a:r>
              <a:rPr lang="es-ES" dirty="0"/>
              <a:t>El AN7116 es un monolítico circuito integrado el cual cumple la función de amplificar señales específicamente de audio a potencias de 1W, tiene una función adicional la de poder ser configurado como un amplificador variable o fijo.  </a:t>
            </a:r>
            <a:endParaRPr lang="es-EC" dirty="0"/>
          </a:p>
          <a:p>
            <a:pPr algn="just"/>
            <a:endParaRPr lang="es-EC" dirty="0"/>
          </a:p>
        </p:txBody>
      </p:sp>
      <p:pic>
        <p:nvPicPr>
          <p:cNvPr id="7" name="6 Imagen" descr="J:\FOTOS TESIS\DSC02984.JPG"/>
          <p:cNvPicPr/>
          <p:nvPr/>
        </p:nvPicPr>
        <p:blipFill rotWithShape="1">
          <a:blip r:embed="rId2" cstate="print">
            <a:extLst>
              <a:ext uri="{28A0092B-C50C-407E-A947-70E740481C1C}">
                <a14:useLocalDpi xmlns:a14="http://schemas.microsoft.com/office/drawing/2010/main" val="0"/>
              </a:ext>
            </a:extLst>
          </a:blip>
          <a:srcRect l="46939" t="27728" r="7959" b="19535"/>
          <a:stretch/>
        </p:blipFill>
        <p:spPr bwMode="auto">
          <a:xfrm>
            <a:off x="4129404" y="3198812"/>
            <a:ext cx="3477895" cy="311308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8435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7100" y="127000"/>
            <a:ext cx="9994900" cy="1096962"/>
          </a:xfrm>
        </p:spPr>
        <p:txBody>
          <a:bodyPr>
            <a:normAutofit/>
          </a:bodyPr>
          <a:lstStyle/>
          <a:p>
            <a:pPr marL="228600" lvl="1" algn="l" rtl="0">
              <a:lnSpc>
                <a:spcPct val="90000"/>
              </a:lnSpc>
              <a:spcBef>
                <a:spcPct val="0"/>
              </a:spcBef>
            </a:pPr>
            <a:r>
              <a:rPr lang="es-ES" sz="2800" kern="1200" dirty="0">
                <a:solidFill>
                  <a:schemeClr val="tx1"/>
                </a:solidFill>
                <a:latin typeface="+mj-lt"/>
                <a:ea typeface="+mj-ea"/>
                <a:cs typeface="+mj-cs"/>
              </a:rPr>
              <a:t>Pruebas del sistema de mejoramiento de calidad </a:t>
            </a:r>
            <a:r>
              <a:rPr lang="es-ES" sz="2800" kern="1200" dirty="0" smtClean="0">
                <a:solidFill>
                  <a:schemeClr val="tx1"/>
                </a:solidFill>
                <a:latin typeface="+mj-lt"/>
                <a:ea typeface="+mj-ea"/>
                <a:cs typeface="+mj-cs"/>
              </a:rPr>
              <a:t>auditiva (III)</a:t>
            </a:r>
            <a:endParaRPr lang="es-ES" sz="2800" kern="1200" dirty="0">
              <a:solidFill>
                <a:schemeClr val="tx1"/>
              </a:solidFill>
              <a:latin typeface="+mj-lt"/>
              <a:ea typeface="+mj-ea"/>
              <a:cs typeface="+mj-cs"/>
            </a:endParaRPr>
          </a:p>
        </p:txBody>
      </p:sp>
      <p:sp>
        <p:nvSpPr>
          <p:cNvPr id="3" name="2 Marcador de contenido"/>
          <p:cNvSpPr>
            <a:spLocks noGrp="1"/>
          </p:cNvSpPr>
          <p:nvPr>
            <p:ph idx="1"/>
          </p:nvPr>
        </p:nvSpPr>
        <p:spPr>
          <a:xfrm>
            <a:off x="1143000" y="1574800"/>
            <a:ext cx="9944100" cy="1587500"/>
          </a:xfrm>
        </p:spPr>
        <p:txBody>
          <a:bodyPr>
            <a:normAutofit fontScale="77500" lnSpcReduction="20000"/>
          </a:bodyPr>
          <a:lstStyle/>
          <a:p>
            <a:pPr marL="0" indent="0">
              <a:buNone/>
            </a:pPr>
            <a:r>
              <a:rPr lang="es-ES" b="1" dirty="0"/>
              <a:t>Modulo para el Procesamiento Digital de Señales (PDS)</a:t>
            </a:r>
            <a:endParaRPr lang="es-EC" sz="1800" dirty="0"/>
          </a:p>
          <a:p>
            <a:pPr algn="just"/>
            <a:r>
              <a:rPr lang="es-ES" dirty="0"/>
              <a:t>Este módulo lo integra completamente la tarjeta de desarrollo Spartan 3A/AN por medio de sus elementos internos como es el Amplificador de señales de audio, Conversor Analógico Digital (CAD) y el Conversor Digital Analógico DCA como se puede observar en la f</a:t>
            </a:r>
            <a:r>
              <a:rPr lang="es-ES" dirty="0" smtClean="0"/>
              <a:t>igura, </a:t>
            </a:r>
            <a:r>
              <a:rPr lang="es-ES" dirty="0"/>
              <a:t>internamente el integrado de Xilinx  XSC300 realiza el control de los elementos por medio de múltiples configuraciones comprendiendo la conexión de los mismos y el tipo de comportamiento para el CAD y </a:t>
            </a:r>
            <a:r>
              <a:rPr lang="es-ES" dirty="0" smtClean="0"/>
              <a:t>DCA  </a:t>
            </a:r>
            <a:endParaRPr lang="es-EC" dirty="0"/>
          </a:p>
          <a:p>
            <a:pPr algn="just"/>
            <a:endParaRPr lang="es-EC" dirty="0"/>
          </a:p>
        </p:txBody>
      </p:sp>
      <p:pic>
        <p:nvPicPr>
          <p:cNvPr id="5" name="4 Imagen" descr="J:\FOTOS TESIS\DSC0298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8192" y="3062285"/>
            <a:ext cx="3362008" cy="3592513"/>
          </a:xfrm>
          <a:prstGeom prst="rect">
            <a:avLst/>
          </a:prstGeom>
          <a:noFill/>
          <a:ln>
            <a:noFill/>
          </a:ln>
        </p:spPr>
      </p:pic>
      <p:sp>
        <p:nvSpPr>
          <p:cNvPr id="6" name="2 Marcador de contenido"/>
          <p:cNvSpPr txBox="1">
            <a:spLocks/>
          </p:cNvSpPr>
          <p:nvPr/>
        </p:nvSpPr>
        <p:spPr>
          <a:xfrm>
            <a:off x="5829300" y="3557585"/>
            <a:ext cx="5486400" cy="2081215"/>
          </a:xfrm>
          <a:prstGeom prst="rect">
            <a:avLst/>
          </a:prstGeom>
        </p:spPr>
        <p:txBody>
          <a:bodyPr vert="horz" lIns="0" tIns="45720" rIns="0" bIns="45720" rtlCol="0">
            <a:normAutofit fontScale="85000" lnSpcReduction="2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marL="0" indent="0" algn="just">
              <a:buNone/>
            </a:pPr>
            <a:r>
              <a:rPr lang="es-ES" dirty="0"/>
              <a:t>Este módulo brinda un rendimiento del 80 %, por lo tanto su comportamiento es aceptable para la manipulación de señales de audio, su función principal es la de manipular señales analógicas con niveles de voltaje menores a los 3.3V, el procesamiento interno que realiza la tarjeta de desarrollo FPGA Spartan 3A/AN es del 92% ahorrando recursos de procesamiento en comparación con equipos que realizan lo mismo pero necesitan de interfaces de software</a:t>
            </a:r>
            <a:endParaRPr lang="es-EC" dirty="0"/>
          </a:p>
        </p:txBody>
      </p:sp>
    </p:spTree>
    <p:extLst>
      <p:ext uri="{BB962C8B-B14F-4D97-AF65-F5344CB8AC3E}">
        <p14:creationId xmlns:p14="http://schemas.microsoft.com/office/powerpoint/2010/main" val="127419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7100" y="127000"/>
            <a:ext cx="10248900" cy="1096962"/>
          </a:xfrm>
        </p:spPr>
        <p:txBody>
          <a:bodyPr>
            <a:normAutofit/>
          </a:bodyPr>
          <a:lstStyle/>
          <a:p>
            <a:pPr marL="228600" lvl="1" algn="l" rtl="0">
              <a:lnSpc>
                <a:spcPct val="90000"/>
              </a:lnSpc>
              <a:spcBef>
                <a:spcPct val="0"/>
              </a:spcBef>
            </a:pPr>
            <a:r>
              <a:rPr lang="es-ES" sz="2800" kern="1200" dirty="0">
                <a:solidFill>
                  <a:schemeClr val="tx1"/>
                </a:solidFill>
                <a:latin typeface="+mj-lt"/>
                <a:ea typeface="+mj-ea"/>
                <a:cs typeface="+mj-cs"/>
              </a:rPr>
              <a:t>Pruebas del sistema de mejoramiento de calidad </a:t>
            </a:r>
            <a:r>
              <a:rPr lang="es-ES" sz="2800" kern="1200" dirty="0" smtClean="0">
                <a:solidFill>
                  <a:schemeClr val="tx1"/>
                </a:solidFill>
                <a:latin typeface="+mj-lt"/>
                <a:ea typeface="+mj-ea"/>
                <a:cs typeface="+mj-cs"/>
              </a:rPr>
              <a:t>auditiva (IV)</a:t>
            </a:r>
            <a:endParaRPr lang="es-ES" sz="2800" kern="1200" dirty="0">
              <a:solidFill>
                <a:schemeClr val="tx1"/>
              </a:solidFill>
              <a:latin typeface="+mj-lt"/>
              <a:ea typeface="+mj-ea"/>
              <a:cs typeface="+mj-cs"/>
            </a:endParaRPr>
          </a:p>
        </p:txBody>
      </p:sp>
      <p:sp>
        <p:nvSpPr>
          <p:cNvPr id="3" name="2 Marcador de contenido"/>
          <p:cNvSpPr>
            <a:spLocks noGrp="1"/>
          </p:cNvSpPr>
          <p:nvPr>
            <p:ph idx="1"/>
          </p:nvPr>
        </p:nvSpPr>
        <p:spPr>
          <a:xfrm>
            <a:off x="1143000" y="1574800"/>
            <a:ext cx="9944100" cy="1587500"/>
          </a:xfrm>
        </p:spPr>
        <p:txBody>
          <a:bodyPr>
            <a:normAutofit fontScale="92500" lnSpcReduction="10000"/>
          </a:bodyPr>
          <a:lstStyle/>
          <a:p>
            <a:pPr marL="0" indent="0" algn="just">
              <a:buNone/>
            </a:pPr>
            <a:r>
              <a:rPr lang="es-ES" b="1" dirty="0"/>
              <a:t>Periférico de Salida para la Emisión de Señales</a:t>
            </a:r>
            <a:endParaRPr lang="es-EC" dirty="0"/>
          </a:p>
          <a:p>
            <a:pPr algn="just"/>
            <a:r>
              <a:rPr lang="es-ES" dirty="0"/>
              <a:t>Este diseño integra un acondicionador de señales porque la tarjeta envía señales con niveles de voltaje muy bajas y son propensas a ser distorsionadas por agentes externos en el cual se esté manipulando la señal de audio, para ello se integró el integrado AN7116.</a:t>
            </a:r>
            <a:endParaRPr lang="es-EC" dirty="0"/>
          </a:p>
          <a:p>
            <a:pPr algn="just"/>
            <a:endParaRPr lang="es-EC" dirty="0"/>
          </a:p>
        </p:txBody>
      </p:sp>
      <p:sp>
        <p:nvSpPr>
          <p:cNvPr id="6" name="2 Marcador de contenido"/>
          <p:cNvSpPr txBox="1">
            <a:spLocks/>
          </p:cNvSpPr>
          <p:nvPr/>
        </p:nvSpPr>
        <p:spPr>
          <a:xfrm>
            <a:off x="5829300" y="3557585"/>
            <a:ext cx="5486400" cy="1751015"/>
          </a:xfrm>
          <a:prstGeom prst="rect">
            <a:avLst/>
          </a:prstGeom>
        </p:spPr>
        <p:txBody>
          <a:bodyPr vert="horz" lIns="0" tIns="45720" rIns="0" bIns="45720" rtlCol="0">
            <a:normAutofit fontScale="92500" lnSpcReduction="10000"/>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pPr algn="just"/>
            <a:r>
              <a:rPr lang="es-ES" dirty="0"/>
              <a:t>Como proceso final se anexo un </a:t>
            </a:r>
            <a:r>
              <a:rPr lang="es-ES" dirty="0" err="1"/>
              <a:t>plug</a:t>
            </a:r>
            <a:r>
              <a:rPr lang="es-ES" dirty="0"/>
              <a:t> al final del sistema esto es debido a que en el mercado hay un sinnúmero de dispositivos capaces de reproducir señales de audio, se tomó esta decisión  al concebir que las pruebas son realizadas en múltiples ambientes y como una aplicación genérica.</a:t>
            </a:r>
            <a:endParaRPr lang="es-EC" dirty="0"/>
          </a:p>
        </p:txBody>
      </p:sp>
      <p:pic>
        <p:nvPicPr>
          <p:cNvPr id="7" name="6 Imagen" descr="C:\Users\CarlosSanambay\Desktop\fotos tesis\FOTOS TESIS\DSC02983.JPG"/>
          <p:cNvPicPr/>
          <p:nvPr/>
        </p:nvPicPr>
        <p:blipFill rotWithShape="1">
          <a:blip r:embed="rId2" cstate="print">
            <a:extLst>
              <a:ext uri="{28A0092B-C50C-407E-A947-70E740481C1C}">
                <a14:useLocalDpi xmlns:a14="http://schemas.microsoft.com/office/drawing/2010/main" val="0"/>
              </a:ext>
            </a:extLst>
          </a:blip>
          <a:srcRect l="28765" t="23764" r="13176"/>
          <a:stretch/>
        </p:blipFill>
        <p:spPr bwMode="auto">
          <a:xfrm>
            <a:off x="2001837" y="3168650"/>
            <a:ext cx="3446463" cy="32956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626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sp>
        <p:nvSpPr>
          <p:cNvPr id="3" name="2 Marcador de contenido"/>
          <p:cNvSpPr>
            <a:spLocks noGrp="1"/>
          </p:cNvSpPr>
          <p:nvPr>
            <p:ph idx="1"/>
          </p:nvPr>
        </p:nvSpPr>
        <p:spPr>
          <a:xfrm>
            <a:off x="1092374" y="1437362"/>
            <a:ext cx="9982200" cy="4572000"/>
          </a:xfrm>
        </p:spPr>
        <p:txBody>
          <a:bodyPr>
            <a:normAutofit/>
          </a:bodyPr>
          <a:lstStyle/>
          <a:p>
            <a:r>
              <a:rPr lang="es-EC" dirty="0" smtClean="0"/>
              <a:t>Introducción.</a:t>
            </a:r>
          </a:p>
          <a:p>
            <a:pPr lvl="1"/>
            <a:r>
              <a:rPr lang="es-EC" dirty="0" smtClean="0"/>
              <a:t>Antecedentes</a:t>
            </a:r>
          </a:p>
          <a:p>
            <a:pPr lvl="1"/>
            <a:r>
              <a:rPr lang="es-EC" dirty="0" smtClean="0"/>
              <a:t>Justificación</a:t>
            </a:r>
          </a:p>
          <a:p>
            <a:pPr marL="228600" lvl="1">
              <a:spcBef>
                <a:spcPts val="1800"/>
              </a:spcBef>
            </a:pPr>
            <a:r>
              <a:rPr lang="es-ES" sz="2000" dirty="0" smtClean="0">
                <a:solidFill>
                  <a:srgbClr val="00B0F0"/>
                </a:solidFill>
              </a:rPr>
              <a:t>Importancia del diseño e implementación del sistema de mejoramiento de calidad auditiva.</a:t>
            </a:r>
          </a:p>
          <a:p>
            <a:pPr lvl="1"/>
            <a:r>
              <a:rPr lang="es-EC" dirty="0" smtClean="0"/>
              <a:t>Problemas auditivos</a:t>
            </a:r>
          </a:p>
          <a:p>
            <a:pPr lvl="1"/>
            <a:r>
              <a:rPr lang="es-EC" dirty="0" smtClean="0"/>
              <a:t>Audición en ambientes ruidosos</a:t>
            </a:r>
          </a:p>
          <a:p>
            <a:pPr lvl="1"/>
            <a:r>
              <a:rPr lang="es-EC" dirty="0"/>
              <a:t>Discapacidad auditiva en ambientes ruidosos</a:t>
            </a:r>
          </a:p>
          <a:p>
            <a:pPr lvl="1"/>
            <a:r>
              <a:rPr lang="es-EC" dirty="0"/>
              <a:t>Aplicaciones del sistema de mejoramiento </a:t>
            </a:r>
            <a:r>
              <a:rPr lang="es-EC" dirty="0" smtClean="0"/>
              <a:t>auditivo</a:t>
            </a:r>
            <a:endParaRPr lang="es-EC" b="1" dirty="0"/>
          </a:p>
          <a:p>
            <a:pPr marL="228600" lvl="1">
              <a:spcBef>
                <a:spcPts val="1800"/>
              </a:spcBef>
            </a:pPr>
            <a:r>
              <a:rPr lang="es-EC" sz="2000" dirty="0" smtClean="0"/>
              <a:t>Estudios  de  prueba  y mejoramiento del  filtro  prediseñado.</a:t>
            </a:r>
          </a:p>
          <a:p>
            <a:pPr lvl="1">
              <a:lnSpc>
                <a:spcPct val="100000"/>
              </a:lnSpc>
            </a:pPr>
            <a:r>
              <a:rPr lang="es-ES" dirty="0" smtClean="0"/>
              <a:t>Análisis del filtro prediseñado</a:t>
            </a:r>
          </a:p>
          <a:p>
            <a:pPr lvl="1">
              <a:lnSpc>
                <a:spcPct val="100000"/>
              </a:lnSpc>
            </a:pPr>
            <a:r>
              <a:rPr lang="es-ES" dirty="0" smtClean="0"/>
              <a:t>Mejoramiento del filtro prediseñado</a:t>
            </a:r>
          </a:p>
          <a:p>
            <a:pPr lvl="1">
              <a:lnSpc>
                <a:spcPct val="100000"/>
              </a:lnSpc>
            </a:pPr>
            <a:r>
              <a:rPr lang="es-ES" dirty="0" smtClean="0"/>
              <a:t>Pruebas con el filtro mejorado</a:t>
            </a:r>
          </a:p>
          <a:p>
            <a:pPr marL="228600" lvl="1">
              <a:spcBef>
                <a:spcPts val="1800"/>
              </a:spcBef>
            </a:pPr>
            <a:endParaRPr lang="es-EC" sz="2000" dirty="0"/>
          </a:p>
          <a:p>
            <a:pPr lvl="1">
              <a:lnSpc>
                <a:spcPct val="100000"/>
              </a:lnSpc>
            </a:pPr>
            <a:endParaRPr lang="es-ES" dirty="0"/>
          </a:p>
          <a:p>
            <a:pPr marL="228600" lvl="1">
              <a:lnSpc>
                <a:spcPct val="100000"/>
              </a:lnSpc>
              <a:spcBef>
                <a:spcPts val="1800"/>
              </a:spcBef>
            </a:pPr>
            <a:endParaRPr lang="es-EC" dirty="0" smtClean="0"/>
          </a:p>
          <a:p>
            <a:pPr lvl="1"/>
            <a:endParaRPr lang="es-EC" dirty="0" smtClean="0"/>
          </a:p>
          <a:p>
            <a:pPr lvl="1"/>
            <a:endParaRPr lang="es-EC" dirty="0"/>
          </a:p>
          <a:p>
            <a:pPr marL="228600" lvl="1">
              <a:spcBef>
                <a:spcPts val="1800"/>
              </a:spcBef>
            </a:pPr>
            <a:endParaRPr lang="es-EC" sz="2000" dirty="0"/>
          </a:p>
          <a:p>
            <a:pPr lvl="1"/>
            <a:endParaRPr lang="es-EC" dirty="0"/>
          </a:p>
          <a:p>
            <a:pPr lvl="1"/>
            <a:endParaRPr lang="es-EC" dirty="0" smtClean="0"/>
          </a:p>
          <a:p>
            <a:pPr lvl="1"/>
            <a:endParaRPr lang="es-EC" dirty="0" smtClean="0"/>
          </a:p>
        </p:txBody>
      </p:sp>
    </p:spTree>
    <p:extLst>
      <p:ext uri="{BB962C8B-B14F-4D97-AF65-F5344CB8AC3E}">
        <p14:creationId xmlns:p14="http://schemas.microsoft.com/office/powerpoint/2010/main" val="168595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7100" y="127000"/>
            <a:ext cx="10248900" cy="1096962"/>
          </a:xfrm>
        </p:spPr>
        <p:txBody>
          <a:bodyPr>
            <a:normAutofit/>
          </a:bodyPr>
          <a:lstStyle/>
          <a:p>
            <a:pPr marL="228600" lvl="1" algn="l" rtl="0">
              <a:lnSpc>
                <a:spcPct val="90000"/>
              </a:lnSpc>
              <a:spcBef>
                <a:spcPct val="0"/>
              </a:spcBef>
            </a:pPr>
            <a:r>
              <a:rPr lang="es-ES" sz="2800" kern="1200" dirty="0">
                <a:solidFill>
                  <a:schemeClr val="tx1"/>
                </a:solidFill>
                <a:latin typeface="+mj-lt"/>
                <a:ea typeface="+mj-ea"/>
                <a:cs typeface="+mj-cs"/>
              </a:rPr>
              <a:t>Pruebas del sistema de mejoramiento de calidad </a:t>
            </a:r>
            <a:r>
              <a:rPr lang="es-ES" sz="2800" kern="1200" dirty="0" smtClean="0">
                <a:solidFill>
                  <a:schemeClr val="tx1"/>
                </a:solidFill>
                <a:latin typeface="+mj-lt"/>
                <a:ea typeface="+mj-ea"/>
                <a:cs typeface="+mj-cs"/>
              </a:rPr>
              <a:t>auditiva (V)</a:t>
            </a:r>
            <a:endParaRPr lang="es-ES" sz="2800" kern="1200" dirty="0">
              <a:solidFill>
                <a:schemeClr val="tx1"/>
              </a:solidFill>
              <a:latin typeface="+mj-lt"/>
              <a:ea typeface="+mj-ea"/>
              <a:cs typeface="+mj-cs"/>
            </a:endParaRPr>
          </a:p>
        </p:txBody>
      </p:sp>
      <p:sp>
        <p:nvSpPr>
          <p:cNvPr id="3" name="2 Marcador de contenido"/>
          <p:cNvSpPr>
            <a:spLocks noGrp="1"/>
          </p:cNvSpPr>
          <p:nvPr>
            <p:ph idx="1"/>
          </p:nvPr>
        </p:nvSpPr>
        <p:spPr>
          <a:xfrm>
            <a:off x="1143000" y="1574800"/>
            <a:ext cx="9944100" cy="2159000"/>
          </a:xfrm>
        </p:spPr>
        <p:txBody>
          <a:bodyPr>
            <a:normAutofit fontScale="62500" lnSpcReduction="20000"/>
          </a:bodyPr>
          <a:lstStyle/>
          <a:p>
            <a:pPr marL="0" indent="0" algn="just">
              <a:buNone/>
            </a:pPr>
            <a:r>
              <a:rPr lang="es-EC" b="1" dirty="0" smtClean="0"/>
              <a:t>Pruebas del sistema.</a:t>
            </a:r>
            <a:endParaRPr lang="es-EC" dirty="0"/>
          </a:p>
          <a:p>
            <a:pPr algn="just"/>
            <a:r>
              <a:rPr lang="es-ES" dirty="0"/>
              <a:t>Previamente adquirida la señal estándar para el análisis se procedió a  almacenar el archivo de audio en un ordenador en un formato genérico de reproducción llamado .</a:t>
            </a:r>
            <a:r>
              <a:rPr lang="es-ES" dirty="0" smtClean="0"/>
              <a:t>wav</a:t>
            </a:r>
          </a:p>
          <a:p>
            <a:pPr marL="0" indent="0" algn="just">
              <a:buNone/>
            </a:pPr>
            <a:r>
              <a:rPr lang="es-ES" sz="2100" b="1" dirty="0" smtClean="0"/>
              <a:t>Obtención </a:t>
            </a:r>
            <a:r>
              <a:rPr lang="es-ES" sz="2100" b="1" dirty="0"/>
              <a:t>de </a:t>
            </a:r>
            <a:r>
              <a:rPr lang="es-ES" sz="2100" b="1" dirty="0" smtClean="0"/>
              <a:t>resultados</a:t>
            </a:r>
          </a:p>
          <a:p>
            <a:pPr algn="just"/>
            <a:r>
              <a:rPr lang="es-ES" sz="2400" dirty="0"/>
              <a:t>Las pruebas que se realizaron para identificar el tipo de filtrado de audio que realiza la tarjeta FPGA y el rendimiento del mismo son hechas en el osciloscopio Tektronix TDS320 Figura 5.13, este quipo permite visualizar gráficamente las señales eléctricas variables en el tiempo, a partir de estas señales se puede determinar parámetros de la mima como frecuencia, periodo, amplitud,.. etc.</a:t>
            </a:r>
            <a:endParaRPr lang="es-EC" sz="2400" dirty="0"/>
          </a:p>
          <a:p>
            <a:pPr marL="0" indent="0" algn="just">
              <a:buNone/>
            </a:pPr>
            <a:endParaRPr lang="es-ES" sz="2100" b="1" dirty="0" smtClean="0"/>
          </a:p>
          <a:p>
            <a:pPr marL="0" indent="0" algn="just">
              <a:buNone/>
            </a:pPr>
            <a:endParaRPr lang="es-EC" sz="2100" b="1" dirty="0"/>
          </a:p>
          <a:p>
            <a:pPr algn="just"/>
            <a:endParaRPr lang="es-EC" dirty="0"/>
          </a:p>
        </p:txBody>
      </p:sp>
      <p:pic>
        <p:nvPicPr>
          <p:cNvPr id="8" name="7 Imagen" descr="J:\DCIM\101MSDCF\DSC03247.JPG"/>
          <p:cNvPicPr/>
          <p:nvPr/>
        </p:nvPicPr>
        <p:blipFill rotWithShape="1">
          <a:blip r:embed="rId2" cstate="print">
            <a:extLst>
              <a:ext uri="{28A0092B-C50C-407E-A947-70E740481C1C}">
                <a14:useLocalDpi xmlns:a14="http://schemas.microsoft.com/office/drawing/2010/main" val="0"/>
              </a:ext>
            </a:extLst>
          </a:blip>
          <a:srcRect l="9223" t="9061" r="8252" b="4855"/>
          <a:stretch/>
        </p:blipFill>
        <p:spPr bwMode="auto">
          <a:xfrm>
            <a:off x="4283074" y="3835400"/>
            <a:ext cx="3311525" cy="24587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72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Pruebas del sistema de mejoramiento de calidad auditiva </a:t>
            </a:r>
            <a:r>
              <a:rPr lang="es-ES" dirty="0" smtClean="0"/>
              <a:t>(VI)</a:t>
            </a:r>
            <a:endParaRPr lang="es-EC" dirty="0"/>
          </a:p>
        </p:txBody>
      </p:sp>
      <p:pic>
        <p:nvPicPr>
          <p:cNvPr id="4" name="3 Imagen" descr="C:\Users\CarlosSanambay\Desktop\fotos tesis\FOTOS TESIS\DSC03114.JPG"/>
          <p:cNvPicPr/>
          <p:nvPr/>
        </p:nvPicPr>
        <p:blipFill rotWithShape="1">
          <a:blip r:embed="rId2" cstate="print">
            <a:extLst>
              <a:ext uri="{28A0092B-C50C-407E-A947-70E740481C1C}">
                <a14:useLocalDpi xmlns:a14="http://schemas.microsoft.com/office/drawing/2010/main" val="0"/>
              </a:ext>
            </a:extLst>
          </a:blip>
          <a:srcRect r="3572" b="8674"/>
          <a:stretch/>
        </p:blipFill>
        <p:spPr bwMode="auto">
          <a:xfrm>
            <a:off x="1971951" y="1816100"/>
            <a:ext cx="7527650" cy="4533900"/>
          </a:xfrm>
          <a:prstGeom prst="rect">
            <a:avLst/>
          </a:prstGeom>
          <a:noFill/>
          <a:ln>
            <a:noFill/>
          </a:ln>
          <a:extLst>
            <a:ext uri="{53640926-AAD7-44D8-BBD7-CCE9431645EC}">
              <a14:shadowObscured xmlns:a14="http://schemas.microsoft.com/office/drawing/2010/main"/>
            </a:ext>
          </a:extLst>
        </p:spPr>
      </p:pic>
      <p:sp>
        <p:nvSpPr>
          <p:cNvPr id="7" name="6 CuadroTexto"/>
          <p:cNvSpPr txBox="1"/>
          <p:nvPr/>
        </p:nvSpPr>
        <p:spPr>
          <a:xfrm>
            <a:off x="1126848" y="1446768"/>
            <a:ext cx="845103" cy="369332"/>
          </a:xfrm>
          <a:prstGeom prst="rect">
            <a:avLst/>
          </a:prstGeom>
          <a:noFill/>
        </p:spPr>
        <p:txBody>
          <a:bodyPr wrap="none" rtlCol="0">
            <a:spAutoFit/>
          </a:bodyPr>
          <a:lstStyle/>
          <a:p>
            <a:r>
              <a:rPr lang="es-EC" dirty="0" smtClean="0"/>
              <a:t>70dBs</a:t>
            </a:r>
            <a:endParaRPr lang="es-EC" dirty="0"/>
          </a:p>
        </p:txBody>
      </p:sp>
    </p:spTree>
    <p:extLst>
      <p:ext uri="{BB962C8B-B14F-4D97-AF65-F5344CB8AC3E}">
        <p14:creationId xmlns:p14="http://schemas.microsoft.com/office/powerpoint/2010/main" val="179330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Pruebas del sistema de mejoramiento de calidad auditiva </a:t>
            </a:r>
            <a:r>
              <a:rPr lang="es-ES" dirty="0" smtClean="0"/>
              <a:t>(VI)</a:t>
            </a:r>
            <a:endParaRPr lang="es-EC" dirty="0"/>
          </a:p>
        </p:txBody>
      </p:sp>
      <p:pic>
        <p:nvPicPr>
          <p:cNvPr id="5" name="4 Imagen" descr="C:\Users\CarlosSanambay\Desktop\fotos tesis\FOTOS TESIS\DSC0312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6550" y="1790700"/>
            <a:ext cx="7413349" cy="4635500"/>
          </a:xfrm>
          <a:prstGeom prst="rect">
            <a:avLst/>
          </a:prstGeom>
          <a:noFill/>
          <a:ln>
            <a:noFill/>
          </a:ln>
        </p:spPr>
      </p:pic>
      <p:sp>
        <p:nvSpPr>
          <p:cNvPr id="8" name="7 CuadroTexto"/>
          <p:cNvSpPr txBox="1"/>
          <p:nvPr/>
        </p:nvSpPr>
        <p:spPr>
          <a:xfrm>
            <a:off x="1101448" y="1421368"/>
            <a:ext cx="845103" cy="369332"/>
          </a:xfrm>
          <a:prstGeom prst="rect">
            <a:avLst/>
          </a:prstGeom>
          <a:noFill/>
        </p:spPr>
        <p:txBody>
          <a:bodyPr wrap="none" rtlCol="0">
            <a:spAutoFit/>
          </a:bodyPr>
          <a:lstStyle/>
          <a:p>
            <a:r>
              <a:rPr lang="es-EC" dirty="0"/>
              <a:t>8</a:t>
            </a:r>
            <a:r>
              <a:rPr lang="es-EC" dirty="0" smtClean="0"/>
              <a:t>0dBs</a:t>
            </a:r>
            <a:endParaRPr lang="es-EC" dirty="0"/>
          </a:p>
        </p:txBody>
      </p:sp>
    </p:spTree>
    <p:extLst>
      <p:ext uri="{BB962C8B-B14F-4D97-AF65-F5344CB8AC3E}">
        <p14:creationId xmlns:p14="http://schemas.microsoft.com/office/powerpoint/2010/main" val="87226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Pruebas del sistema de mejoramiento de calidad auditiva </a:t>
            </a:r>
            <a:r>
              <a:rPr lang="es-ES" dirty="0" smtClean="0"/>
              <a:t>(VI)</a:t>
            </a:r>
            <a:endParaRPr lang="es-EC" dirty="0"/>
          </a:p>
        </p:txBody>
      </p:sp>
      <p:pic>
        <p:nvPicPr>
          <p:cNvPr id="6" name="5 Imagen" descr="C:\Users\CarlosSanambay\Desktop\fotos tesis\FOTOS TESIS\DSC03127.JPG"/>
          <p:cNvPicPr/>
          <p:nvPr/>
        </p:nvPicPr>
        <p:blipFill rotWithShape="1">
          <a:blip r:embed="rId2" cstate="print">
            <a:extLst>
              <a:ext uri="{28A0092B-C50C-407E-A947-70E740481C1C}">
                <a14:useLocalDpi xmlns:a14="http://schemas.microsoft.com/office/drawing/2010/main" val="0"/>
              </a:ext>
            </a:extLst>
          </a:blip>
          <a:srcRect l="69" r="-514"/>
          <a:stretch/>
        </p:blipFill>
        <p:spPr bwMode="auto">
          <a:xfrm>
            <a:off x="2070100" y="1649968"/>
            <a:ext cx="7454900" cy="4776232"/>
          </a:xfrm>
          <a:prstGeom prst="rect">
            <a:avLst/>
          </a:prstGeom>
          <a:noFill/>
          <a:ln>
            <a:noFill/>
          </a:ln>
          <a:extLst>
            <a:ext uri="{53640926-AAD7-44D8-BBD7-CCE9431645EC}">
              <a14:shadowObscured xmlns:a14="http://schemas.microsoft.com/office/drawing/2010/main"/>
            </a:ext>
          </a:extLst>
        </p:spPr>
      </p:pic>
      <p:sp>
        <p:nvSpPr>
          <p:cNvPr id="9" name="8 CuadroTexto"/>
          <p:cNvSpPr txBox="1"/>
          <p:nvPr/>
        </p:nvSpPr>
        <p:spPr>
          <a:xfrm>
            <a:off x="1126847" y="1465302"/>
            <a:ext cx="845103" cy="369332"/>
          </a:xfrm>
          <a:prstGeom prst="rect">
            <a:avLst/>
          </a:prstGeom>
          <a:noFill/>
        </p:spPr>
        <p:txBody>
          <a:bodyPr wrap="none" rtlCol="0">
            <a:spAutoFit/>
          </a:bodyPr>
          <a:lstStyle/>
          <a:p>
            <a:r>
              <a:rPr lang="es-EC" dirty="0"/>
              <a:t>9</a:t>
            </a:r>
            <a:r>
              <a:rPr lang="es-EC" dirty="0" smtClean="0"/>
              <a:t>0dBs</a:t>
            </a:r>
            <a:endParaRPr lang="es-EC" dirty="0"/>
          </a:p>
        </p:txBody>
      </p:sp>
    </p:spTree>
    <p:extLst>
      <p:ext uri="{BB962C8B-B14F-4D97-AF65-F5344CB8AC3E}">
        <p14:creationId xmlns:p14="http://schemas.microsoft.com/office/powerpoint/2010/main" val="380224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7100" y="127000"/>
            <a:ext cx="10248900" cy="1096962"/>
          </a:xfrm>
        </p:spPr>
        <p:txBody>
          <a:bodyPr>
            <a:normAutofit/>
          </a:bodyPr>
          <a:lstStyle/>
          <a:p>
            <a:pPr marL="228600" lvl="1" algn="l" rtl="0">
              <a:lnSpc>
                <a:spcPct val="90000"/>
              </a:lnSpc>
              <a:spcBef>
                <a:spcPct val="0"/>
              </a:spcBef>
            </a:pPr>
            <a:r>
              <a:rPr lang="es-ES" sz="2800" kern="1200" dirty="0">
                <a:solidFill>
                  <a:schemeClr val="tx1"/>
                </a:solidFill>
                <a:latin typeface="+mj-lt"/>
                <a:ea typeface="+mj-ea"/>
                <a:cs typeface="+mj-cs"/>
              </a:rPr>
              <a:t>Pruebas del sistema de mejoramiento de calidad </a:t>
            </a:r>
            <a:r>
              <a:rPr lang="es-ES" sz="2800" kern="1200" dirty="0" smtClean="0">
                <a:solidFill>
                  <a:schemeClr val="tx1"/>
                </a:solidFill>
                <a:latin typeface="+mj-lt"/>
                <a:ea typeface="+mj-ea"/>
                <a:cs typeface="+mj-cs"/>
              </a:rPr>
              <a:t>auditiva (VII)</a:t>
            </a:r>
            <a:endParaRPr lang="es-ES" sz="2800" kern="1200" dirty="0">
              <a:solidFill>
                <a:schemeClr val="tx1"/>
              </a:solidFill>
              <a:latin typeface="+mj-lt"/>
              <a:ea typeface="+mj-ea"/>
              <a:cs typeface="+mj-cs"/>
            </a:endParaRPr>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1143000" y="1574800"/>
                <a:ext cx="9944100" cy="2730500"/>
              </a:xfrm>
            </p:spPr>
            <p:txBody>
              <a:bodyPr>
                <a:noAutofit/>
              </a:bodyPr>
              <a:lstStyle/>
              <a:p>
                <a:pPr marL="0" indent="0" algn="just">
                  <a:buNone/>
                </a:pPr>
                <a:r>
                  <a:rPr lang="es-EC" sz="1800" b="1" dirty="0" smtClean="0"/>
                  <a:t>Análisis de resultados</a:t>
                </a:r>
                <a:r>
                  <a:rPr lang="es-EC" sz="1800" b="1" dirty="0" smtClean="0"/>
                  <a:t>.</a:t>
                </a:r>
              </a:p>
              <a:p>
                <a:pPr marL="0" indent="0" algn="just">
                  <a:buNone/>
                </a:pPr>
                <a:r>
                  <a:rPr lang="es-ES" sz="1800" dirty="0"/>
                  <a:t>Las recomendaciones establecidas por la ECUACUSTICA el cual enuncia que “El control del ruido se establece en la fuente, ambiente y en el receptor o trabajador, se debe corregir en estos puntos de origen para así garantizar la seguridad y salud de los trabajadores</a:t>
                </a:r>
                <a:r>
                  <a:rPr lang="es-ES" sz="1800" dirty="0" smtClean="0"/>
                  <a:t>”.</a:t>
                </a:r>
              </a:p>
              <a:p>
                <a:pPr marL="0" indent="0" algn="just">
                  <a:buNone/>
                </a:pPr>
                <a:endParaRPr lang="es-ES" sz="1800" dirty="0" smtClean="0"/>
              </a:p>
              <a:p>
                <a:pPr marL="0" indent="0" algn="just">
                  <a:buNone/>
                </a:pPr>
                <a:r>
                  <a:rPr lang="es-ES" sz="1800" b="1" dirty="0"/>
                  <a:t>Obtención de Potencias del sistema de Mejoramiento de Calidad </a:t>
                </a:r>
                <a:r>
                  <a:rPr lang="es-ES" sz="1800" b="1" dirty="0" smtClean="0"/>
                  <a:t>auditiva</a:t>
                </a:r>
              </a:p>
              <a:p>
                <a:pPr marL="0" indent="0" algn="just">
                  <a:buNone/>
                </a:pPr>
                <a:r>
                  <a:rPr lang="es-ES" sz="1800" b="1" dirty="0" smtClean="0"/>
                  <a:t>Calculo de la potencia promedio</a:t>
                </a:r>
              </a:p>
              <a:p>
                <a:pPr marL="0" indent="0" algn="just">
                  <a:buNone/>
                </a:pPr>
                <a:endParaRPr lang="es-EC" sz="1800" dirty="0"/>
              </a:p>
              <a:p>
                <a:pPr marL="0" indent="0" algn="just">
                  <a:buNone/>
                </a:pPr>
                <a14:m>
                  <m:oMathPara xmlns:m="http://schemas.openxmlformats.org/officeDocument/2006/math">
                    <m:oMathParaPr>
                      <m:jc m:val="centerGroup"/>
                    </m:oMathParaPr>
                    <m:oMath xmlns:m="http://schemas.openxmlformats.org/officeDocument/2006/math">
                      <m:sSub>
                        <m:sSubPr>
                          <m:ctrlPr>
                            <a:rPr lang="es-EC" sz="1800" i="1">
                              <a:latin typeface="Cambria Math"/>
                            </a:rPr>
                          </m:ctrlPr>
                        </m:sSubPr>
                        <m:e>
                          <m:r>
                            <a:rPr lang="es-ES" sz="1800" i="1">
                              <a:latin typeface="Cambria Math"/>
                            </a:rPr>
                            <m:t>𝑃</m:t>
                          </m:r>
                        </m:e>
                        <m:sub>
                          <m:r>
                            <a:rPr lang="es-ES" sz="1800" i="1">
                              <a:latin typeface="Cambria Math"/>
                            </a:rPr>
                            <m:t>𝑑𝐵𝑚</m:t>
                          </m:r>
                        </m:sub>
                      </m:sSub>
                      <m:r>
                        <a:rPr lang="es-ES" sz="1800" i="1">
                          <a:latin typeface="Cambria Math"/>
                        </a:rPr>
                        <m:t>=10</m:t>
                      </m:r>
                      <m:func>
                        <m:funcPr>
                          <m:ctrlPr>
                            <a:rPr lang="es-EC" sz="1800" i="1">
                              <a:latin typeface="Cambria Math"/>
                            </a:rPr>
                          </m:ctrlPr>
                        </m:funcPr>
                        <m:fName>
                          <m:r>
                            <m:rPr>
                              <m:sty m:val="p"/>
                            </m:rPr>
                            <a:rPr lang="es-ES" sz="1800">
                              <a:latin typeface="Cambria Math"/>
                            </a:rPr>
                            <m:t>log</m:t>
                          </m:r>
                        </m:fName>
                        <m:e>
                          <m:d>
                            <m:dPr>
                              <m:ctrlPr>
                                <a:rPr lang="es-EC" sz="1800" i="1">
                                  <a:latin typeface="Cambria Math"/>
                                </a:rPr>
                              </m:ctrlPr>
                            </m:dPr>
                            <m:e>
                              <m:f>
                                <m:fPr>
                                  <m:ctrlPr>
                                    <a:rPr lang="es-EC" sz="1800" i="1">
                                      <a:latin typeface="Cambria Math"/>
                                    </a:rPr>
                                  </m:ctrlPr>
                                </m:fPr>
                                <m:num>
                                  <m:r>
                                    <a:rPr lang="es-ES" sz="1800" i="1">
                                      <a:latin typeface="Cambria Math"/>
                                    </a:rPr>
                                    <m:t>𝑃</m:t>
                                  </m:r>
                                </m:num>
                                <m:den>
                                  <m:r>
                                    <a:rPr lang="es-ES" sz="1800" i="1">
                                      <a:latin typeface="Cambria Math"/>
                                    </a:rPr>
                                    <m:t>1</m:t>
                                  </m:r>
                                  <m:r>
                                    <a:rPr lang="es-ES" sz="1800" i="1">
                                      <a:latin typeface="Cambria Math"/>
                                    </a:rPr>
                                    <m:t>𝑚𝑊</m:t>
                                  </m:r>
                                </m:den>
                              </m:f>
                            </m:e>
                          </m:d>
                        </m:e>
                      </m:func>
                      <m:r>
                        <a:rPr lang="es-ES" sz="1800" i="1">
                          <a:latin typeface="Cambria Math"/>
                        </a:rPr>
                        <m:t>        </m:t>
                      </m:r>
                    </m:oMath>
                  </m:oMathPara>
                </a14:m>
                <a:endParaRPr lang="es-ES" sz="1800" b="1" dirty="0" smtClean="0"/>
              </a:p>
              <a:p>
                <a:pPr marL="0" indent="0" algn="just">
                  <a:buNone/>
                </a:pPr>
                <a:r>
                  <a:rPr lang="es-ES" sz="1800" b="1" dirty="0" smtClean="0"/>
                  <a:t>Calculo de la potencia absoluta</a:t>
                </a:r>
              </a:p>
              <a:p>
                <a:pPr marL="0" indent="0" algn="just">
                  <a:buNone/>
                </a:pPr>
                <a14:m>
                  <m:oMathPara xmlns:m="http://schemas.openxmlformats.org/officeDocument/2006/math">
                    <m:oMathParaPr>
                      <m:jc m:val="centerGroup"/>
                    </m:oMathParaPr>
                    <m:oMath xmlns:m="http://schemas.openxmlformats.org/officeDocument/2006/math">
                      <m:sSub>
                        <m:sSubPr>
                          <m:ctrlPr>
                            <a:rPr lang="es-EC" sz="1800" i="1"/>
                          </m:ctrlPr>
                        </m:sSubPr>
                        <m:e>
                          <m:r>
                            <a:rPr lang="es-ES" sz="1800" i="1"/>
                            <m:t>𝑃</m:t>
                          </m:r>
                        </m:e>
                        <m:sub>
                          <m:r>
                            <a:rPr lang="es-ES" sz="1800" i="1"/>
                            <m:t>𝑑𝐵</m:t>
                          </m:r>
                        </m:sub>
                      </m:sSub>
                      <m:r>
                        <a:rPr lang="es-ES" sz="1800" i="1"/>
                        <m:t>=10</m:t>
                      </m:r>
                      <m:func>
                        <m:funcPr>
                          <m:ctrlPr>
                            <a:rPr lang="es-EC" sz="1800" i="1"/>
                          </m:ctrlPr>
                        </m:funcPr>
                        <m:fName>
                          <m:r>
                            <m:rPr>
                              <m:sty m:val="p"/>
                            </m:rPr>
                            <a:rPr lang="es-ES" sz="1800"/>
                            <m:t>log</m:t>
                          </m:r>
                        </m:fName>
                        <m:e>
                          <m:d>
                            <m:dPr>
                              <m:ctrlPr>
                                <a:rPr lang="es-EC" sz="1800" i="1"/>
                              </m:ctrlPr>
                            </m:dPr>
                            <m:e>
                              <m:f>
                                <m:fPr>
                                  <m:ctrlPr>
                                    <a:rPr lang="es-EC" sz="1800" i="1"/>
                                  </m:ctrlPr>
                                </m:fPr>
                                <m:num>
                                  <m:r>
                                    <a:rPr lang="es-ES" sz="1800" i="1"/>
                                    <m:t>𝑃𝑖𝑛</m:t>
                                  </m:r>
                                </m:num>
                                <m:den>
                                  <m:r>
                                    <a:rPr lang="es-ES" sz="1800" i="1"/>
                                    <m:t>𝑃𝑜𝑢𝑡</m:t>
                                  </m:r>
                                </m:den>
                              </m:f>
                            </m:e>
                          </m:d>
                        </m:e>
                      </m:func>
                      <m:r>
                        <a:rPr lang="es-ES" sz="1800" i="1"/>
                        <m:t> </m:t>
                      </m:r>
                    </m:oMath>
                  </m:oMathPara>
                </a14:m>
                <a:endParaRPr lang="es-ES" sz="1800" b="1"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1143000" y="1574800"/>
                <a:ext cx="9944100" cy="2730500"/>
              </a:xfrm>
              <a:blipFill rotWithShape="1">
                <a:blip r:embed="rId2"/>
                <a:stretch>
                  <a:fillRect l="-1471" t="-2232" r="-1410" b="-68304"/>
                </a:stretch>
              </a:blipFill>
            </p:spPr>
            <p:txBody>
              <a:bodyPr/>
              <a:lstStyle/>
              <a:p>
                <a:r>
                  <a:rPr lang="es-EC">
                    <a:noFill/>
                  </a:rPr>
                  <a:t> </a:t>
                </a:r>
              </a:p>
            </p:txBody>
          </p:sp>
        </mc:Fallback>
      </mc:AlternateContent>
    </p:spTree>
    <p:extLst>
      <p:ext uri="{BB962C8B-B14F-4D97-AF65-F5344CB8AC3E}">
        <p14:creationId xmlns:p14="http://schemas.microsoft.com/office/powerpoint/2010/main" val="426501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7100" y="127000"/>
            <a:ext cx="10248900" cy="1096962"/>
          </a:xfrm>
        </p:spPr>
        <p:txBody>
          <a:bodyPr>
            <a:normAutofit/>
          </a:bodyPr>
          <a:lstStyle/>
          <a:p>
            <a:pPr marL="228600" lvl="1" algn="l" rtl="0">
              <a:lnSpc>
                <a:spcPct val="90000"/>
              </a:lnSpc>
              <a:spcBef>
                <a:spcPct val="0"/>
              </a:spcBef>
            </a:pPr>
            <a:r>
              <a:rPr lang="es-ES" sz="2800" kern="1200" dirty="0">
                <a:solidFill>
                  <a:schemeClr val="tx1"/>
                </a:solidFill>
                <a:latin typeface="+mj-lt"/>
                <a:ea typeface="+mj-ea"/>
                <a:cs typeface="+mj-cs"/>
              </a:rPr>
              <a:t>Pruebas del sistema de mejoramiento de calidad </a:t>
            </a:r>
            <a:r>
              <a:rPr lang="es-ES" sz="2800" kern="1200" dirty="0" smtClean="0">
                <a:solidFill>
                  <a:schemeClr val="tx1"/>
                </a:solidFill>
                <a:latin typeface="+mj-lt"/>
                <a:ea typeface="+mj-ea"/>
                <a:cs typeface="+mj-cs"/>
              </a:rPr>
              <a:t>auditiva (</a:t>
            </a:r>
            <a:r>
              <a:rPr lang="es-ES" sz="2800" kern="1200" dirty="0" smtClean="0">
                <a:solidFill>
                  <a:schemeClr val="tx1"/>
                </a:solidFill>
                <a:latin typeface="+mj-lt"/>
                <a:ea typeface="+mj-ea"/>
                <a:cs typeface="+mj-cs"/>
              </a:rPr>
              <a:t>VIII)</a:t>
            </a:r>
            <a:endParaRPr lang="es-ES" sz="2800" kern="1200" dirty="0">
              <a:solidFill>
                <a:schemeClr val="tx1"/>
              </a:solidFill>
              <a:latin typeface="+mj-lt"/>
              <a:ea typeface="+mj-ea"/>
              <a:cs typeface="+mj-cs"/>
            </a:endParaRPr>
          </a:p>
        </p:txBody>
      </p:sp>
      <p:sp>
        <p:nvSpPr>
          <p:cNvPr id="3" name="2 Marcador de contenido"/>
          <p:cNvSpPr>
            <a:spLocks noGrp="1"/>
          </p:cNvSpPr>
          <p:nvPr>
            <p:ph idx="1"/>
          </p:nvPr>
        </p:nvSpPr>
        <p:spPr>
          <a:xfrm>
            <a:off x="1143000" y="1574800"/>
            <a:ext cx="9944100" cy="2730500"/>
          </a:xfrm>
        </p:spPr>
        <p:txBody>
          <a:bodyPr>
            <a:noAutofit/>
          </a:bodyPr>
          <a:lstStyle/>
          <a:p>
            <a:pPr marL="0" indent="0" algn="just">
              <a:buNone/>
            </a:pPr>
            <a:r>
              <a:rPr lang="es-ES" sz="1800" b="1" dirty="0" smtClean="0"/>
              <a:t>Obtención </a:t>
            </a:r>
            <a:r>
              <a:rPr lang="es-ES" sz="1800" b="1" dirty="0"/>
              <a:t>de Potencias del sistema de Mejoramiento de Calidad </a:t>
            </a:r>
            <a:r>
              <a:rPr lang="es-ES" sz="1800" b="1" dirty="0" smtClean="0"/>
              <a:t>auditiva</a:t>
            </a:r>
          </a:p>
        </p:txBody>
      </p:sp>
      <p:graphicFrame>
        <p:nvGraphicFramePr>
          <p:cNvPr id="4" name="3 Tabla"/>
          <p:cNvGraphicFramePr>
            <a:graphicFrameLocks noGrp="1"/>
          </p:cNvGraphicFramePr>
          <p:nvPr>
            <p:extLst>
              <p:ext uri="{D42A27DB-BD31-4B8C-83A1-F6EECF244321}">
                <p14:modId xmlns:p14="http://schemas.microsoft.com/office/powerpoint/2010/main" val="500384342"/>
              </p:ext>
            </p:extLst>
          </p:nvPr>
        </p:nvGraphicFramePr>
        <p:xfrm>
          <a:off x="2401824" y="2548127"/>
          <a:ext cx="7303008" cy="2160940"/>
        </p:xfrm>
        <a:graphic>
          <a:graphicData uri="http://schemas.openxmlformats.org/drawingml/2006/table">
            <a:tbl>
              <a:tblPr firstRow="1" firstCol="1" bandRow="1">
                <a:tableStyleId>{5C22544A-7EE6-4342-B048-85BDC9FD1C3A}</a:tableStyleId>
              </a:tblPr>
              <a:tblGrid>
                <a:gridCol w="1285747"/>
                <a:gridCol w="2068268"/>
                <a:gridCol w="2063310"/>
                <a:gridCol w="1885683"/>
              </a:tblGrid>
              <a:tr h="841249">
                <a:tc>
                  <a:txBody>
                    <a:bodyPr/>
                    <a:lstStyle/>
                    <a:p>
                      <a:pPr indent="457200" algn="l">
                        <a:lnSpc>
                          <a:spcPct val="150000"/>
                        </a:lnSpc>
                        <a:spcAft>
                          <a:spcPts val="0"/>
                        </a:spcAft>
                      </a:pPr>
                      <a:r>
                        <a:rPr lang="es-ES" sz="1200" dirty="0" smtClean="0">
                          <a:effectLst/>
                        </a:rPr>
                        <a:t>Nivel </a:t>
                      </a:r>
                      <a:r>
                        <a:rPr lang="es-ES" sz="1200" dirty="0">
                          <a:effectLst/>
                        </a:rPr>
                        <a:t>de </a:t>
                      </a:r>
                      <a:r>
                        <a:rPr lang="es-ES" sz="1200" dirty="0" smtClean="0">
                          <a:effectLst/>
                        </a:rPr>
                        <a:t>Ruido(dB</a:t>
                      </a:r>
                      <a:r>
                        <a:rPr lang="es-ES" sz="1200" dirty="0">
                          <a:effectLst/>
                        </a:rPr>
                        <a:t>)</a:t>
                      </a:r>
                      <a:endParaRPr lang="es-EC" sz="1100" dirty="0">
                        <a:effectLst/>
                        <a:latin typeface="Calibri"/>
                        <a:ea typeface="Calibri"/>
                        <a:cs typeface="Times New Roman"/>
                      </a:endParaRPr>
                    </a:p>
                  </a:txBody>
                  <a:tcPr marL="68580" marR="68580" marT="0" marB="0"/>
                </a:tc>
                <a:tc>
                  <a:txBody>
                    <a:bodyPr/>
                    <a:lstStyle/>
                    <a:p>
                      <a:pPr indent="457200" algn="l">
                        <a:lnSpc>
                          <a:spcPct val="150000"/>
                        </a:lnSpc>
                        <a:spcAft>
                          <a:spcPts val="0"/>
                        </a:spcAft>
                      </a:pPr>
                      <a:r>
                        <a:rPr lang="es-ES" sz="1200" dirty="0">
                          <a:effectLst/>
                        </a:rPr>
                        <a:t>Potencia de Entrada del </a:t>
                      </a:r>
                      <a:r>
                        <a:rPr lang="es-ES" sz="1200" dirty="0" smtClean="0">
                          <a:effectLst/>
                        </a:rPr>
                        <a:t>Sistema(</a:t>
                      </a:r>
                      <a:r>
                        <a:rPr lang="es-ES" sz="1200" dirty="0" err="1" smtClean="0">
                          <a:effectLst/>
                        </a:rPr>
                        <a:t>dBm</a:t>
                      </a:r>
                      <a:r>
                        <a:rPr lang="es-ES" sz="1200" dirty="0">
                          <a:effectLst/>
                        </a:rPr>
                        <a:t>)</a:t>
                      </a:r>
                      <a:endParaRPr lang="es-EC" sz="1100" dirty="0">
                        <a:effectLst/>
                        <a:latin typeface="Calibri"/>
                        <a:ea typeface="Calibri"/>
                        <a:cs typeface="Times New Roman"/>
                      </a:endParaRPr>
                    </a:p>
                  </a:txBody>
                  <a:tcPr marL="68580" marR="68580" marT="0" marB="0"/>
                </a:tc>
                <a:tc>
                  <a:txBody>
                    <a:bodyPr/>
                    <a:lstStyle/>
                    <a:p>
                      <a:pPr indent="457200" algn="l">
                        <a:lnSpc>
                          <a:spcPct val="150000"/>
                        </a:lnSpc>
                        <a:spcAft>
                          <a:spcPts val="0"/>
                        </a:spcAft>
                      </a:pPr>
                      <a:r>
                        <a:rPr lang="es-ES" sz="1200" dirty="0">
                          <a:effectLst/>
                        </a:rPr>
                        <a:t>Potencia de Salida del </a:t>
                      </a:r>
                      <a:r>
                        <a:rPr lang="es-ES" sz="1200" dirty="0" smtClean="0">
                          <a:effectLst/>
                        </a:rPr>
                        <a:t>Sistema(</a:t>
                      </a:r>
                      <a:r>
                        <a:rPr lang="es-ES" sz="1200" dirty="0" err="1" smtClean="0">
                          <a:effectLst/>
                        </a:rPr>
                        <a:t>dBm</a:t>
                      </a:r>
                      <a:r>
                        <a:rPr lang="es-ES" sz="1200" dirty="0">
                          <a:effectLst/>
                        </a:rPr>
                        <a:t>)</a:t>
                      </a:r>
                      <a:endParaRPr lang="es-EC" sz="1100" dirty="0">
                        <a:effectLst/>
                        <a:latin typeface="Calibri"/>
                        <a:ea typeface="Calibri"/>
                        <a:cs typeface="Times New Roman"/>
                      </a:endParaRPr>
                    </a:p>
                  </a:txBody>
                  <a:tcPr marL="68580" marR="68580" marT="0" marB="0"/>
                </a:tc>
                <a:tc>
                  <a:txBody>
                    <a:bodyPr/>
                    <a:lstStyle/>
                    <a:p>
                      <a:pPr indent="457200" algn="l">
                        <a:lnSpc>
                          <a:spcPct val="150000"/>
                        </a:lnSpc>
                        <a:spcAft>
                          <a:spcPts val="0"/>
                        </a:spcAft>
                      </a:pPr>
                      <a:r>
                        <a:rPr lang="es-ES" sz="1200" dirty="0">
                          <a:effectLst/>
                        </a:rPr>
                        <a:t>Potencia absoluta del </a:t>
                      </a:r>
                      <a:r>
                        <a:rPr lang="es-ES" sz="1200" dirty="0" smtClean="0">
                          <a:effectLst/>
                        </a:rPr>
                        <a:t>Sistema(dB</a:t>
                      </a:r>
                      <a:r>
                        <a:rPr lang="es-ES" sz="1200" dirty="0">
                          <a:effectLst/>
                        </a:rPr>
                        <a:t>)</a:t>
                      </a:r>
                      <a:endParaRPr lang="es-EC" sz="1100" dirty="0">
                        <a:effectLst/>
                        <a:latin typeface="Calibri"/>
                        <a:ea typeface="Calibri"/>
                        <a:cs typeface="Times New Roman"/>
                      </a:endParaRPr>
                    </a:p>
                  </a:txBody>
                  <a:tcPr marL="68580" marR="68580" marT="0" marB="0"/>
                </a:tc>
              </a:tr>
              <a:tr h="439897">
                <a:tc>
                  <a:txBody>
                    <a:bodyPr/>
                    <a:lstStyle/>
                    <a:p>
                      <a:pPr indent="457200" algn="ctr">
                        <a:lnSpc>
                          <a:spcPct val="150000"/>
                        </a:lnSpc>
                        <a:spcAft>
                          <a:spcPts val="0"/>
                        </a:spcAft>
                      </a:pPr>
                      <a:r>
                        <a:rPr lang="es-ES" sz="1200" dirty="0">
                          <a:effectLst/>
                        </a:rPr>
                        <a:t>70</a:t>
                      </a:r>
                      <a:endParaRPr lang="es-EC" sz="1100" dirty="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23.0103</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27.7815</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4.7712</a:t>
                      </a:r>
                      <a:endParaRPr lang="es-EC" sz="1100">
                        <a:effectLst/>
                        <a:latin typeface="Calibri"/>
                        <a:ea typeface="Calibri"/>
                        <a:cs typeface="Times New Roman"/>
                      </a:endParaRPr>
                    </a:p>
                  </a:txBody>
                  <a:tcPr marL="68580" marR="68580" marT="0" marB="0"/>
                </a:tc>
              </a:tr>
              <a:tr h="439897">
                <a:tc>
                  <a:txBody>
                    <a:bodyPr/>
                    <a:lstStyle/>
                    <a:p>
                      <a:pPr indent="457200" algn="ctr">
                        <a:lnSpc>
                          <a:spcPct val="150000"/>
                        </a:lnSpc>
                        <a:spcAft>
                          <a:spcPts val="0"/>
                        </a:spcAft>
                      </a:pPr>
                      <a:r>
                        <a:rPr lang="es-ES" sz="1200" dirty="0">
                          <a:effectLst/>
                        </a:rPr>
                        <a:t>80</a:t>
                      </a:r>
                      <a:endParaRPr lang="es-EC" sz="1100" dirty="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20</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30</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10</a:t>
                      </a:r>
                      <a:endParaRPr lang="es-EC" sz="1100">
                        <a:effectLst/>
                        <a:latin typeface="Calibri"/>
                        <a:ea typeface="Calibri"/>
                        <a:cs typeface="Times New Roman"/>
                      </a:endParaRPr>
                    </a:p>
                  </a:txBody>
                  <a:tcPr marL="68580" marR="68580" marT="0" marB="0"/>
                </a:tc>
              </a:tr>
              <a:tr h="439897">
                <a:tc>
                  <a:txBody>
                    <a:bodyPr/>
                    <a:lstStyle/>
                    <a:p>
                      <a:pPr indent="457200" algn="ctr">
                        <a:lnSpc>
                          <a:spcPct val="150000"/>
                        </a:lnSpc>
                        <a:spcAft>
                          <a:spcPts val="0"/>
                        </a:spcAft>
                      </a:pPr>
                      <a:r>
                        <a:rPr lang="es-ES" sz="1200" dirty="0">
                          <a:effectLst/>
                        </a:rPr>
                        <a:t>90</a:t>
                      </a:r>
                      <a:endParaRPr lang="es-EC" sz="1100" dirty="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29.030</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dirty="0">
                          <a:effectLst/>
                        </a:rPr>
                        <a:t>30</a:t>
                      </a:r>
                      <a:endParaRPr lang="es-EC" sz="1100" dirty="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dirty="0">
                          <a:effectLst/>
                        </a:rPr>
                        <a:t>12,5</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7021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7100" y="127000"/>
            <a:ext cx="10248900" cy="1096962"/>
          </a:xfrm>
        </p:spPr>
        <p:txBody>
          <a:bodyPr>
            <a:normAutofit/>
          </a:bodyPr>
          <a:lstStyle/>
          <a:p>
            <a:pPr marL="228600" lvl="1" algn="l" rtl="0">
              <a:lnSpc>
                <a:spcPct val="90000"/>
              </a:lnSpc>
              <a:spcBef>
                <a:spcPct val="0"/>
              </a:spcBef>
            </a:pPr>
            <a:r>
              <a:rPr lang="es-ES" sz="2800" kern="1200" dirty="0">
                <a:solidFill>
                  <a:schemeClr val="tx1"/>
                </a:solidFill>
                <a:latin typeface="+mj-lt"/>
                <a:ea typeface="+mj-ea"/>
                <a:cs typeface="+mj-cs"/>
              </a:rPr>
              <a:t>Pruebas del sistema de mejoramiento de calidad </a:t>
            </a:r>
            <a:r>
              <a:rPr lang="es-ES" sz="2800" kern="1200" dirty="0" smtClean="0">
                <a:solidFill>
                  <a:schemeClr val="tx1"/>
                </a:solidFill>
                <a:latin typeface="+mj-lt"/>
                <a:ea typeface="+mj-ea"/>
                <a:cs typeface="+mj-cs"/>
              </a:rPr>
              <a:t>auditiva (</a:t>
            </a:r>
            <a:r>
              <a:rPr lang="es-ES" sz="2800" kern="1200" dirty="0" smtClean="0">
                <a:solidFill>
                  <a:schemeClr val="tx1"/>
                </a:solidFill>
                <a:latin typeface="+mj-lt"/>
                <a:ea typeface="+mj-ea"/>
                <a:cs typeface="+mj-cs"/>
              </a:rPr>
              <a:t>VIII)</a:t>
            </a:r>
            <a:endParaRPr lang="es-ES" sz="2800" kern="1200" dirty="0">
              <a:solidFill>
                <a:schemeClr val="tx1"/>
              </a:solidFill>
              <a:latin typeface="+mj-lt"/>
              <a:ea typeface="+mj-ea"/>
              <a:cs typeface="+mj-cs"/>
            </a:endParaRPr>
          </a:p>
        </p:txBody>
      </p:sp>
      <p:sp>
        <p:nvSpPr>
          <p:cNvPr id="3" name="2 Marcador de contenido"/>
          <p:cNvSpPr>
            <a:spLocks noGrp="1"/>
          </p:cNvSpPr>
          <p:nvPr>
            <p:ph idx="1"/>
          </p:nvPr>
        </p:nvSpPr>
        <p:spPr>
          <a:xfrm>
            <a:off x="1143000" y="1574800"/>
            <a:ext cx="9944100" cy="2730500"/>
          </a:xfrm>
        </p:spPr>
        <p:txBody>
          <a:bodyPr>
            <a:noAutofit/>
          </a:bodyPr>
          <a:lstStyle/>
          <a:p>
            <a:pPr marL="0" indent="0" algn="just">
              <a:buNone/>
            </a:pPr>
            <a:r>
              <a:rPr lang="es-ES" sz="1800" b="1" dirty="0" smtClean="0"/>
              <a:t>Obtención </a:t>
            </a:r>
            <a:r>
              <a:rPr lang="es-ES" sz="1800" b="1" dirty="0"/>
              <a:t>de Potencias del sistema de Mejoramiento de Calidad </a:t>
            </a:r>
            <a:r>
              <a:rPr lang="es-ES" sz="1800" b="1" dirty="0" smtClean="0"/>
              <a:t>auditiva</a:t>
            </a:r>
          </a:p>
          <a:p>
            <a:pPr marL="0" indent="0" algn="just">
              <a:buNone/>
            </a:pPr>
            <a:r>
              <a:rPr lang="es-ES" sz="1800" dirty="0"/>
              <a:t>La siguiente tabla </a:t>
            </a:r>
            <a:r>
              <a:rPr lang="es-ES" sz="1800" dirty="0" smtClean="0"/>
              <a:t>permite </a:t>
            </a:r>
            <a:r>
              <a:rPr lang="es-ES" sz="1800" dirty="0"/>
              <a:t>identificar el rendimiento del sistema de mejoramiento de calidad auditiva con comparación al análisis de la simulación.</a:t>
            </a:r>
            <a:endParaRPr lang="es-EC" sz="1800" dirty="0"/>
          </a:p>
          <a:p>
            <a:pPr marL="0" indent="0" algn="just">
              <a:buNone/>
            </a:pPr>
            <a:endParaRPr lang="es-ES" sz="1800" b="1" dirty="0" smtClean="0"/>
          </a:p>
        </p:txBody>
      </p:sp>
      <p:graphicFrame>
        <p:nvGraphicFramePr>
          <p:cNvPr id="5" name="4 Tabla"/>
          <p:cNvGraphicFramePr>
            <a:graphicFrameLocks noGrp="1"/>
          </p:cNvGraphicFramePr>
          <p:nvPr>
            <p:extLst>
              <p:ext uri="{D42A27DB-BD31-4B8C-83A1-F6EECF244321}">
                <p14:modId xmlns:p14="http://schemas.microsoft.com/office/powerpoint/2010/main" val="2627494278"/>
              </p:ext>
            </p:extLst>
          </p:nvPr>
        </p:nvGraphicFramePr>
        <p:xfrm>
          <a:off x="1398392" y="2938607"/>
          <a:ext cx="8986520" cy="1906204"/>
        </p:xfrm>
        <a:graphic>
          <a:graphicData uri="http://schemas.openxmlformats.org/drawingml/2006/table">
            <a:tbl>
              <a:tblPr firstRow="1" firstCol="1" bandRow="1">
                <a:tableStyleId>{5C22544A-7EE6-4342-B048-85BDC9FD1C3A}</a:tableStyleId>
              </a:tblPr>
              <a:tblGrid>
                <a:gridCol w="2256536"/>
                <a:gridCol w="3364992"/>
                <a:gridCol w="3364992"/>
              </a:tblGrid>
              <a:tr h="869305">
                <a:tc>
                  <a:txBody>
                    <a:bodyPr/>
                    <a:lstStyle/>
                    <a:p>
                      <a:pPr indent="457200" algn="ctr">
                        <a:lnSpc>
                          <a:spcPct val="150000"/>
                        </a:lnSpc>
                        <a:spcAft>
                          <a:spcPts val="0"/>
                        </a:spcAft>
                      </a:pPr>
                      <a:r>
                        <a:rPr lang="es-ES" sz="1200" dirty="0">
                          <a:effectLst/>
                        </a:rPr>
                        <a:t>Nivel de Ruido</a:t>
                      </a:r>
                      <a:endParaRPr lang="es-EC" sz="1100" dirty="0">
                        <a:effectLst/>
                      </a:endParaRPr>
                    </a:p>
                    <a:p>
                      <a:pPr indent="457200" algn="ctr">
                        <a:lnSpc>
                          <a:spcPct val="150000"/>
                        </a:lnSpc>
                        <a:spcAft>
                          <a:spcPts val="0"/>
                        </a:spcAft>
                      </a:pPr>
                      <a:r>
                        <a:rPr lang="es-ES" sz="1200" dirty="0">
                          <a:effectLst/>
                        </a:rPr>
                        <a:t>(dB)</a:t>
                      </a:r>
                      <a:endParaRPr lang="es-EC" sz="1100" dirty="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Rango de Frecuencia Filtrado en Matlab®</a:t>
                      </a:r>
                      <a:endParaRPr lang="es-EC" sz="1100">
                        <a:effectLst/>
                      </a:endParaRPr>
                    </a:p>
                    <a:p>
                      <a:pPr indent="457200" algn="ctr">
                        <a:lnSpc>
                          <a:spcPct val="150000"/>
                        </a:lnSpc>
                        <a:spcAft>
                          <a:spcPts val="0"/>
                        </a:spcAft>
                      </a:pPr>
                      <a:r>
                        <a:rPr lang="es-ES" sz="1200">
                          <a:effectLst/>
                        </a:rPr>
                        <a:t>(Hz)</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dirty="0">
                          <a:effectLst/>
                        </a:rPr>
                        <a:t>Rango de Frecuencia Filtrado en el Sistema de mejoramiento de calidad auditiva (Hz)</a:t>
                      </a:r>
                      <a:endParaRPr lang="es-EC" sz="1100" dirty="0">
                        <a:effectLst/>
                        <a:latin typeface="Calibri"/>
                        <a:ea typeface="Calibri"/>
                        <a:cs typeface="Times New Roman"/>
                      </a:endParaRPr>
                    </a:p>
                  </a:txBody>
                  <a:tcPr marL="68580" marR="68580" marT="0" marB="0"/>
                </a:tc>
              </a:tr>
              <a:tr h="345633">
                <a:tc>
                  <a:txBody>
                    <a:bodyPr/>
                    <a:lstStyle/>
                    <a:p>
                      <a:pPr indent="457200" algn="ctr">
                        <a:lnSpc>
                          <a:spcPct val="150000"/>
                        </a:lnSpc>
                        <a:spcAft>
                          <a:spcPts val="0"/>
                        </a:spcAft>
                      </a:pPr>
                      <a:r>
                        <a:rPr lang="es-ES" sz="1200">
                          <a:effectLst/>
                        </a:rPr>
                        <a:t>70</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210 – 1100</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195,34 – 1087,54</a:t>
                      </a:r>
                      <a:endParaRPr lang="es-EC" sz="1100">
                        <a:effectLst/>
                        <a:latin typeface="Calibri"/>
                        <a:ea typeface="Calibri"/>
                        <a:cs typeface="Times New Roman"/>
                      </a:endParaRPr>
                    </a:p>
                  </a:txBody>
                  <a:tcPr marL="68580" marR="68580" marT="0" marB="0"/>
                </a:tc>
              </a:tr>
              <a:tr h="345633">
                <a:tc>
                  <a:txBody>
                    <a:bodyPr/>
                    <a:lstStyle/>
                    <a:p>
                      <a:pPr indent="457200" algn="ctr">
                        <a:lnSpc>
                          <a:spcPct val="150000"/>
                        </a:lnSpc>
                        <a:spcAft>
                          <a:spcPts val="0"/>
                        </a:spcAft>
                      </a:pPr>
                      <a:r>
                        <a:rPr lang="es-ES" sz="1200">
                          <a:effectLst/>
                        </a:rPr>
                        <a:t>80</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208 - 970</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a:effectLst/>
                        </a:rPr>
                        <a:t>192,52 – 920,87</a:t>
                      </a:r>
                      <a:endParaRPr lang="es-EC" sz="1100">
                        <a:effectLst/>
                        <a:latin typeface="Calibri"/>
                        <a:ea typeface="Calibri"/>
                        <a:cs typeface="Times New Roman"/>
                      </a:endParaRPr>
                    </a:p>
                  </a:txBody>
                  <a:tcPr marL="68580" marR="68580" marT="0" marB="0"/>
                </a:tc>
              </a:tr>
              <a:tr h="345633">
                <a:tc>
                  <a:txBody>
                    <a:bodyPr/>
                    <a:lstStyle/>
                    <a:p>
                      <a:pPr indent="457200" algn="ctr">
                        <a:lnSpc>
                          <a:spcPct val="150000"/>
                        </a:lnSpc>
                        <a:spcAft>
                          <a:spcPts val="0"/>
                        </a:spcAft>
                      </a:pPr>
                      <a:r>
                        <a:rPr lang="es-ES" sz="1200">
                          <a:effectLst/>
                        </a:rPr>
                        <a:t>90</a:t>
                      </a:r>
                      <a:endParaRPr lang="es-EC" sz="110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dirty="0">
                          <a:effectLst/>
                        </a:rPr>
                        <a:t>205 - 990</a:t>
                      </a:r>
                      <a:endParaRPr lang="es-EC" sz="1100" dirty="0">
                        <a:effectLst/>
                        <a:latin typeface="Calibri"/>
                        <a:ea typeface="Calibri"/>
                        <a:cs typeface="Times New Roman"/>
                      </a:endParaRPr>
                    </a:p>
                  </a:txBody>
                  <a:tcPr marL="68580" marR="68580" marT="0" marB="0"/>
                </a:tc>
                <a:tc>
                  <a:txBody>
                    <a:bodyPr/>
                    <a:lstStyle/>
                    <a:p>
                      <a:pPr indent="457200" algn="ctr">
                        <a:lnSpc>
                          <a:spcPct val="150000"/>
                        </a:lnSpc>
                        <a:spcAft>
                          <a:spcPts val="0"/>
                        </a:spcAft>
                      </a:pPr>
                      <a:r>
                        <a:rPr lang="es-ES" sz="1200" dirty="0">
                          <a:effectLst/>
                        </a:rPr>
                        <a:t>200,23 – 950,67</a:t>
                      </a:r>
                      <a:endParaRPr lang="es-EC"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74892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7100" y="127000"/>
            <a:ext cx="10248900" cy="1096962"/>
          </a:xfrm>
        </p:spPr>
        <p:txBody>
          <a:bodyPr>
            <a:normAutofit/>
          </a:bodyPr>
          <a:lstStyle/>
          <a:p>
            <a:pPr marL="228600" lvl="1" algn="l" rtl="0">
              <a:lnSpc>
                <a:spcPct val="90000"/>
              </a:lnSpc>
              <a:spcBef>
                <a:spcPct val="0"/>
              </a:spcBef>
            </a:pPr>
            <a:r>
              <a:rPr lang="es-ES" sz="2800" kern="1200" dirty="0">
                <a:solidFill>
                  <a:schemeClr val="tx1"/>
                </a:solidFill>
                <a:latin typeface="+mj-lt"/>
                <a:ea typeface="+mj-ea"/>
                <a:cs typeface="+mj-cs"/>
              </a:rPr>
              <a:t>Pruebas del sistema de mejoramiento de calidad </a:t>
            </a:r>
            <a:r>
              <a:rPr lang="es-ES" sz="2800" kern="1200" dirty="0" smtClean="0">
                <a:solidFill>
                  <a:schemeClr val="tx1"/>
                </a:solidFill>
                <a:latin typeface="+mj-lt"/>
                <a:ea typeface="+mj-ea"/>
                <a:cs typeface="+mj-cs"/>
              </a:rPr>
              <a:t>auditiva (</a:t>
            </a:r>
            <a:r>
              <a:rPr lang="es-ES" sz="2800" kern="1200" dirty="0" smtClean="0">
                <a:solidFill>
                  <a:schemeClr val="tx1"/>
                </a:solidFill>
                <a:latin typeface="+mj-lt"/>
                <a:ea typeface="+mj-ea"/>
                <a:cs typeface="+mj-cs"/>
              </a:rPr>
              <a:t>VIII)</a:t>
            </a:r>
            <a:endParaRPr lang="es-ES" sz="2800" kern="1200" dirty="0">
              <a:solidFill>
                <a:schemeClr val="tx1"/>
              </a:solidFill>
              <a:latin typeface="+mj-lt"/>
              <a:ea typeface="+mj-ea"/>
              <a:cs typeface="+mj-cs"/>
            </a:endParaRPr>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1143000" y="1574800"/>
                <a:ext cx="9944100" cy="3350768"/>
              </a:xfrm>
            </p:spPr>
            <p:txBody>
              <a:bodyPr>
                <a:noAutofit/>
              </a:bodyPr>
              <a:lstStyle/>
              <a:p>
                <a:pPr marL="0" indent="0" algn="just">
                  <a:buNone/>
                </a:pPr>
                <a:r>
                  <a:rPr lang="es-ES" sz="1200" b="1" dirty="0" smtClean="0"/>
                  <a:t>Calculo </a:t>
                </a:r>
                <a:r>
                  <a:rPr lang="es-ES" sz="1200" b="1" dirty="0"/>
                  <a:t>de error del sistema para los diferentes niveles de ruido.</a:t>
                </a:r>
                <a:endParaRPr lang="es-EC" sz="1200" dirty="0"/>
              </a:p>
              <a:p>
                <a:pPr marL="0" indent="0" algn="just">
                  <a:buNone/>
                </a:pPr>
                <a:r>
                  <a:rPr lang="es-EC" sz="1200" dirty="0"/>
                  <a:t>En una medición intervienen el experimentador, el patrón de medida y el sistema físico del que se desea medir alguna magnitud, para obtener una buena medición.</a:t>
                </a:r>
              </a:p>
              <a:p>
                <a:pPr algn="just"/>
                <a:r>
                  <a:rPr lang="es-EC" sz="1200" dirty="0"/>
                  <a:t>Los parámetros que se tomaron en cuenta para realizar el cálculo de error son los siguientes:</a:t>
                </a:r>
              </a:p>
              <a:p>
                <a:pPr algn="just"/>
                <a:r>
                  <a:rPr lang="es-EC" sz="1200" b="1" dirty="0"/>
                  <a:t>Resolución:</a:t>
                </a:r>
                <a:r>
                  <a:rPr lang="es-EC" sz="1200" dirty="0"/>
                  <a:t> esta medida es la mínima división de la escala con ello se establece en que escala se está leyendo los niveles de voltajes. </a:t>
                </a:r>
              </a:p>
              <a:p>
                <a:pPr algn="just"/>
                <a:r>
                  <a:rPr lang="es-EC" sz="1200" b="1" dirty="0"/>
                  <a:t>Sensibilidad:</a:t>
                </a:r>
                <a:r>
                  <a:rPr lang="es-EC" sz="1200" dirty="0"/>
                  <a:t> en esta medida se establece un número de muestras para realizar la medición este parámetro viene determinado por el equipo y los estándares vigentes en el mercado. </a:t>
                </a:r>
              </a:p>
              <a:p>
                <a:pPr algn="just"/>
                <a:r>
                  <a:rPr lang="es-EC" sz="1200" b="1" dirty="0"/>
                  <a:t>Exactitud:</a:t>
                </a:r>
                <a:r>
                  <a:rPr lang="es-EC" sz="1200" dirty="0"/>
                  <a:t> es la cualidad que tiene el oscilador el cual indica que es preciso y está bien calibrado </a:t>
                </a:r>
              </a:p>
              <a:p>
                <a:pPr marL="0" indent="0" algn="just">
                  <a:buNone/>
                </a:pPr>
                <a:r>
                  <a:rPr lang="es-EC" sz="1200" dirty="0"/>
                  <a:t>Estos parámetros son representados en la </a:t>
                </a:r>
                <a:r>
                  <a:rPr lang="es-EC" sz="1200" dirty="0" smtClean="0"/>
                  <a:t>fórmula, la </a:t>
                </a:r>
                <a:r>
                  <a:rPr lang="es-EC" sz="1200" dirty="0"/>
                  <a:t>cual integra los criterios anteriormente mencionados para el cálculo de márgenes de error</a:t>
                </a:r>
                <a:r>
                  <a:rPr lang="es-EC" sz="1200" dirty="0" smtClean="0"/>
                  <a:t>.</a:t>
                </a:r>
              </a:p>
              <a:p>
                <a:pPr algn="just"/>
                <a:endParaRPr lang="es-EC" sz="1600" dirty="0"/>
              </a:p>
              <a:p>
                <a:pPr marL="0" indent="0" algn="just">
                  <a:buNone/>
                </a:pPr>
                <a14:m>
                  <m:oMathPara xmlns:m="http://schemas.openxmlformats.org/officeDocument/2006/math">
                    <m:oMathParaPr>
                      <m:jc m:val="left"/>
                    </m:oMathParaPr>
                    <m:oMath xmlns:m="http://schemas.openxmlformats.org/officeDocument/2006/math">
                      <m:r>
                        <a:rPr lang="es-ES" sz="1800" i="1"/>
                        <m:t>𝑅</m:t>
                      </m:r>
                      <m:r>
                        <a:rPr lang="es-ES" sz="1800" i="1"/>
                        <m:t>%=</m:t>
                      </m:r>
                      <m:f>
                        <m:fPr>
                          <m:ctrlPr>
                            <a:rPr lang="es-EC" sz="1800" i="1"/>
                          </m:ctrlPr>
                        </m:fPr>
                        <m:num>
                          <m:sSub>
                            <m:sSubPr>
                              <m:ctrlPr>
                                <a:rPr lang="es-EC" sz="1800" i="1"/>
                              </m:ctrlPr>
                            </m:sSubPr>
                            <m:e>
                              <m:r>
                                <a:rPr lang="es-ES" sz="1800" i="1"/>
                                <m:t>𝑉𝑎𝑙</m:t>
                              </m:r>
                            </m:e>
                            <m:sub>
                              <m:r>
                                <a:rPr lang="es-ES" sz="1800" i="1"/>
                                <m:t>𝑡𝑒𝑜𝑟𝑖𝑐𝑜</m:t>
                              </m:r>
                            </m:sub>
                          </m:sSub>
                          <m:r>
                            <a:rPr lang="es-ES" sz="1800" i="1"/>
                            <m:t>−</m:t>
                          </m:r>
                          <m:sSub>
                            <m:sSubPr>
                              <m:ctrlPr>
                                <a:rPr lang="es-EC" sz="1800" i="1"/>
                              </m:ctrlPr>
                            </m:sSubPr>
                            <m:e>
                              <m:r>
                                <a:rPr lang="es-ES" sz="1800" i="1"/>
                                <m:t>𝑉𝑎𝑙</m:t>
                              </m:r>
                            </m:e>
                            <m:sub>
                              <m:r>
                                <a:rPr lang="es-ES" sz="1800" i="1"/>
                                <m:t>𝑝𝑟𝑎𝑐𝑡𝑖𝑐𝑜</m:t>
                              </m:r>
                            </m:sub>
                          </m:sSub>
                          <m:r>
                            <a:rPr lang="es-ES" sz="1800" i="1"/>
                            <m:t> </m:t>
                          </m:r>
                        </m:num>
                        <m:den>
                          <m:sSub>
                            <m:sSubPr>
                              <m:ctrlPr>
                                <a:rPr lang="es-EC" sz="1800" i="1"/>
                              </m:ctrlPr>
                            </m:sSubPr>
                            <m:e>
                              <m:r>
                                <a:rPr lang="es-ES" sz="1800" i="1"/>
                                <m:t>𝑉𝑎𝑙</m:t>
                              </m:r>
                            </m:e>
                            <m:sub>
                              <m:r>
                                <a:rPr lang="es-ES" sz="1800" i="1"/>
                                <m:t>𝑡𝑒𝑜𝑟𝑖𝑐𝑜</m:t>
                              </m:r>
                            </m:sub>
                          </m:sSub>
                        </m:den>
                      </m:f>
                      <m:r>
                        <a:rPr lang="es-ES" sz="1800" i="1"/>
                        <m:t>∗100 </m:t>
                      </m:r>
                    </m:oMath>
                  </m:oMathPara>
                </a14:m>
                <a:endParaRPr lang="es-EC" sz="1800" dirty="0"/>
              </a:p>
              <a:p>
                <a:pPr marL="0" indent="0" algn="just">
                  <a:buNone/>
                </a:pPr>
                <a:endParaRPr lang="es-ES" sz="1800" b="1" dirty="0" smtClean="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1143000" y="1574800"/>
                <a:ext cx="9944100" cy="3350768"/>
              </a:xfrm>
              <a:blipFill rotWithShape="1">
                <a:blip r:embed="rId2"/>
                <a:stretch>
                  <a:fillRect l="-981" t="-545" r="-920" b="-20909"/>
                </a:stretch>
              </a:blipFill>
            </p:spPr>
            <p:txBody>
              <a:bodyPr/>
              <a:lstStyle/>
              <a:p>
                <a:r>
                  <a:rPr lang="es-EC">
                    <a:noFill/>
                  </a:rPr>
                  <a:t> </a:t>
                </a:r>
              </a:p>
            </p:txBody>
          </p:sp>
        </mc:Fallback>
      </mc:AlternateContent>
      <p:graphicFrame>
        <p:nvGraphicFramePr>
          <p:cNvPr id="4" name="3 Tabla"/>
          <p:cNvGraphicFramePr>
            <a:graphicFrameLocks noGrp="1"/>
          </p:cNvGraphicFramePr>
          <p:nvPr>
            <p:extLst>
              <p:ext uri="{D42A27DB-BD31-4B8C-83A1-F6EECF244321}">
                <p14:modId xmlns:p14="http://schemas.microsoft.com/office/powerpoint/2010/main" val="4278840520"/>
              </p:ext>
            </p:extLst>
          </p:nvPr>
        </p:nvGraphicFramePr>
        <p:xfrm>
          <a:off x="5168138" y="4642104"/>
          <a:ext cx="4256278" cy="1328706"/>
        </p:xfrm>
        <a:graphic>
          <a:graphicData uri="http://schemas.openxmlformats.org/drawingml/2006/table">
            <a:tbl>
              <a:tblPr>
                <a:tableStyleId>{5C22544A-7EE6-4342-B048-85BDC9FD1C3A}</a:tableStyleId>
              </a:tblPr>
              <a:tblGrid>
                <a:gridCol w="1154245"/>
                <a:gridCol w="1543802"/>
                <a:gridCol w="1558231"/>
              </a:tblGrid>
              <a:tr h="307848">
                <a:tc>
                  <a:txBody>
                    <a:bodyPr/>
                    <a:lstStyle/>
                    <a:p>
                      <a:pPr algn="ctr" fontAlgn="b"/>
                      <a:r>
                        <a:rPr lang="es-EC" sz="1400" u="none" strike="noStrike" dirty="0">
                          <a:effectLst/>
                        </a:rPr>
                        <a:t> </a:t>
                      </a:r>
                      <a:endParaRPr lang="es-EC" sz="1400" b="0" i="0" u="none" strike="noStrike" dirty="0">
                        <a:solidFill>
                          <a:srgbClr val="000000"/>
                        </a:solidFill>
                        <a:effectLst/>
                        <a:latin typeface="Calibri"/>
                      </a:endParaRPr>
                    </a:p>
                  </a:txBody>
                  <a:tcPr marL="9525" marR="9525" marT="9525" marB="0" anchor="b"/>
                </a:tc>
                <a:tc>
                  <a:txBody>
                    <a:bodyPr/>
                    <a:lstStyle/>
                    <a:p>
                      <a:pPr algn="ctr" fontAlgn="b"/>
                      <a:r>
                        <a:rPr lang="es-EC" sz="1400" u="none" strike="noStrike">
                          <a:effectLst/>
                        </a:rPr>
                        <a:t>Limete Inferior</a:t>
                      </a:r>
                      <a:endParaRPr lang="es-EC" sz="1400" b="0" i="0" u="none" strike="noStrike">
                        <a:solidFill>
                          <a:srgbClr val="000000"/>
                        </a:solidFill>
                        <a:effectLst/>
                        <a:latin typeface="Calibri"/>
                      </a:endParaRPr>
                    </a:p>
                  </a:txBody>
                  <a:tcPr marL="9525" marR="9525" marT="9525" marB="0" anchor="b"/>
                </a:tc>
                <a:tc>
                  <a:txBody>
                    <a:bodyPr/>
                    <a:lstStyle/>
                    <a:p>
                      <a:pPr algn="ctr" fontAlgn="b"/>
                      <a:r>
                        <a:rPr lang="es-EC" sz="1400" u="none" strike="noStrike">
                          <a:effectLst/>
                        </a:rPr>
                        <a:t>Limete Superior</a:t>
                      </a:r>
                      <a:endParaRPr lang="es-EC" sz="1400" b="0" i="0" u="none" strike="noStrike">
                        <a:solidFill>
                          <a:srgbClr val="000000"/>
                        </a:solidFill>
                        <a:effectLst/>
                        <a:latin typeface="Calibri"/>
                      </a:endParaRPr>
                    </a:p>
                  </a:txBody>
                  <a:tcPr marL="9525" marR="9525" marT="9525" marB="0" anchor="b"/>
                </a:tc>
              </a:tr>
              <a:tr h="340286">
                <a:tc>
                  <a:txBody>
                    <a:bodyPr/>
                    <a:lstStyle/>
                    <a:p>
                      <a:pPr algn="ctr" fontAlgn="b"/>
                      <a:r>
                        <a:rPr lang="es-EC" sz="1400" u="none" strike="noStrike" dirty="0">
                          <a:effectLst/>
                        </a:rPr>
                        <a:t>70dBm </a:t>
                      </a:r>
                      <a:endParaRPr lang="es-EC" sz="1400" b="0" i="0" u="none" strike="noStrike" dirty="0">
                        <a:solidFill>
                          <a:srgbClr val="000000"/>
                        </a:solidFill>
                        <a:effectLst/>
                        <a:latin typeface="Calibri"/>
                      </a:endParaRPr>
                    </a:p>
                  </a:txBody>
                  <a:tcPr marL="9525" marR="9525" marT="9525" marB="0" anchor="b"/>
                </a:tc>
                <a:tc>
                  <a:txBody>
                    <a:bodyPr/>
                    <a:lstStyle/>
                    <a:p>
                      <a:pPr algn="ctr" fontAlgn="b"/>
                      <a:r>
                        <a:rPr lang="es-EC" sz="1400" u="none" strike="noStrike" dirty="0">
                          <a:effectLst/>
                        </a:rPr>
                        <a:t>6,98</a:t>
                      </a:r>
                      <a:endParaRPr lang="es-EC" sz="1400" b="0" i="0" u="none" strike="noStrike" dirty="0">
                        <a:solidFill>
                          <a:srgbClr val="000000"/>
                        </a:solidFill>
                        <a:effectLst/>
                        <a:latin typeface="Calibri"/>
                      </a:endParaRPr>
                    </a:p>
                  </a:txBody>
                  <a:tcPr marL="9525" marR="9525" marT="9525" marB="0" anchor="b"/>
                </a:tc>
                <a:tc>
                  <a:txBody>
                    <a:bodyPr/>
                    <a:lstStyle/>
                    <a:p>
                      <a:pPr algn="ctr" fontAlgn="b"/>
                      <a:r>
                        <a:rPr lang="es-EC" sz="1400" u="none" strike="noStrike">
                          <a:effectLst/>
                        </a:rPr>
                        <a:t>1,13</a:t>
                      </a:r>
                      <a:endParaRPr lang="es-EC" sz="1400" b="0" i="0" u="none" strike="noStrike">
                        <a:solidFill>
                          <a:srgbClr val="000000"/>
                        </a:solidFill>
                        <a:effectLst/>
                        <a:latin typeface="Calibri"/>
                      </a:endParaRPr>
                    </a:p>
                  </a:txBody>
                  <a:tcPr marL="9525" marR="9525" marT="9525" marB="0" anchor="b"/>
                </a:tc>
              </a:tr>
              <a:tr h="340286">
                <a:tc>
                  <a:txBody>
                    <a:bodyPr/>
                    <a:lstStyle/>
                    <a:p>
                      <a:pPr algn="ctr" fontAlgn="b"/>
                      <a:r>
                        <a:rPr lang="es-EC" sz="1400" u="none" strike="noStrike">
                          <a:effectLst/>
                        </a:rPr>
                        <a:t>80dBm</a:t>
                      </a:r>
                      <a:endParaRPr lang="es-EC" sz="1400" b="0" i="0" u="none" strike="noStrike">
                        <a:solidFill>
                          <a:srgbClr val="000000"/>
                        </a:solidFill>
                        <a:effectLst/>
                        <a:latin typeface="Calibri"/>
                      </a:endParaRPr>
                    </a:p>
                  </a:txBody>
                  <a:tcPr marL="9525" marR="9525" marT="9525" marB="0" anchor="b"/>
                </a:tc>
                <a:tc>
                  <a:txBody>
                    <a:bodyPr/>
                    <a:lstStyle/>
                    <a:p>
                      <a:pPr algn="ctr" fontAlgn="b"/>
                      <a:r>
                        <a:rPr lang="es-EC" sz="1400" u="none" strike="noStrike" dirty="0">
                          <a:effectLst/>
                        </a:rPr>
                        <a:t>7,44</a:t>
                      </a:r>
                      <a:endParaRPr lang="es-EC" sz="1400" b="0" i="0" u="none" strike="noStrike" dirty="0">
                        <a:solidFill>
                          <a:srgbClr val="000000"/>
                        </a:solidFill>
                        <a:effectLst/>
                        <a:latin typeface="Calibri"/>
                      </a:endParaRPr>
                    </a:p>
                  </a:txBody>
                  <a:tcPr marL="9525" marR="9525" marT="9525" marB="0" anchor="b"/>
                </a:tc>
                <a:tc>
                  <a:txBody>
                    <a:bodyPr/>
                    <a:lstStyle/>
                    <a:p>
                      <a:pPr algn="ctr" fontAlgn="b"/>
                      <a:r>
                        <a:rPr lang="es-EC" sz="1400" u="none" strike="noStrike">
                          <a:effectLst/>
                        </a:rPr>
                        <a:t>5,33</a:t>
                      </a:r>
                      <a:endParaRPr lang="es-EC" sz="1400" b="0" i="0" u="none" strike="noStrike">
                        <a:solidFill>
                          <a:srgbClr val="000000"/>
                        </a:solidFill>
                        <a:effectLst/>
                        <a:latin typeface="Calibri"/>
                      </a:endParaRPr>
                    </a:p>
                  </a:txBody>
                  <a:tcPr marL="9525" marR="9525" marT="9525" marB="0" anchor="b"/>
                </a:tc>
              </a:tr>
              <a:tr h="340286">
                <a:tc>
                  <a:txBody>
                    <a:bodyPr/>
                    <a:lstStyle/>
                    <a:p>
                      <a:pPr algn="ctr" fontAlgn="b"/>
                      <a:r>
                        <a:rPr lang="es-EC" sz="1400" u="none" strike="noStrike">
                          <a:effectLst/>
                        </a:rPr>
                        <a:t>90dBm</a:t>
                      </a:r>
                      <a:endParaRPr lang="es-EC" sz="1400" b="0" i="0" u="none" strike="noStrike">
                        <a:solidFill>
                          <a:srgbClr val="000000"/>
                        </a:solidFill>
                        <a:effectLst/>
                        <a:latin typeface="Calibri"/>
                      </a:endParaRPr>
                    </a:p>
                  </a:txBody>
                  <a:tcPr marL="9525" marR="9525" marT="9525" marB="0" anchor="b"/>
                </a:tc>
                <a:tc>
                  <a:txBody>
                    <a:bodyPr/>
                    <a:lstStyle/>
                    <a:p>
                      <a:pPr algn="ctr" fontAlgn="b"/>
                      <a:r>
                        <a:rPr lang="es-EC" sz="1400" u="none" strike="noStrike" dirty="0">
                          <a:effectLst/>
                        </a:rPr>
                        <a:t>2,29</a:t>
                      </a:r>
                      <a:endParaRPr lang="es-EC" sz="1400" b="0" i="0" u="none" strike="noStrike" dirty="0">
                        <a:solidFill>
                          <a:srgbClr val="000000"/>
                        </a:solidFill>
                        <a:effectLst/>
                        <a:latin typeface="Calibri"/>
                      </a:endParaRPr>
                    </a:p>
                  </a:txBody>
                  <a:tcPr marL="9525" marR="9525" marT="9525" marB="0" anchor="b"/>
                </a:tc>
                <a:tc>
                  <a:txBody>
                    <a:bodyPr/>
                    <a:lstStyle/>
                    <a:p>
                      <a:pPr algn="ctr" fontAlgn="b"/>
                      <a:r>
                        <a:rPr lang="es-EC" sz="1400" u="none" strike="noStrike" dirty="0">
                          <a:effectLst/>
                        </a:rPr>
                        <a:t>3,97</a:t>
                      </a:r>
                      <a:endParaRPr lang="es-EC" sz="1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193929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7100" y="127000"/>
            <a:ext cx="10248900" cy="1096962"/>
          </a:xfrm>
        </p:spPr>
        <p:txBody>
          <a:bodyPr>
            <a:normAutofit/>
          </a:bodyPr>
          <a:lstStyle/>
          <a:p>
            <a:pPr marL="228600" lvl="1" algn="l" rtl="0">
              <a:lnSpc>
                <a:spcPct val="90000"/>
              </a:lnSpc>
              <a:spcBef>
                <a:spcPct val="0"/>
              </a:spcBef>
            </a:pPr>
            <a:r>
              <a:rPr lang="es-ES" sz="2800" kern="1200" dirty="0">
                <a:solidFill>
                  <a:schemeClr val="tx1"/>
                </a:solidFill>
                <a:latin typeface="+mj-lt"/>
                <a:ea typeface="+mj-ea"/>
                <a:cs typeface="+mj-cs"/>
              </a:rPr>
              <a:t>Pruebas del sistema de mejoramiento de calidad </a:t>
            </a:r>
            <a:r>
              <a:rPr lang="es-ES" sz="2800" kern="1200" dirty="0" smtClean="0">
                <a:solidFill>
                  <a:schemeClr val="tx1"/>
                </a:solidFill>
                <a:latin typeface="+mj-lt"/>
                <a:ea typeface="+mj-ea"/>
                <a:cs typeface="+mj-cs"/>
              </a:rPr>
              <a:t>auditiva (</a:t>
            </a:r>
            <a:r>
              <a:rPr lang="es-ES" sz="2800" kern="1200" dirty="0" smtClean="0">
                <a:solidFill>
                  <a:schemeClr val="tx1"/>
                </a:solidFill>
                <a:latin typeface="+mj-lt"/>
                <a:ea typeface="+mj-ea"/>
                <a:cs typeface="+mj-cs"/>
              </a:rPr>
              <a:t>VIII)</a:t>
            </a:r>
            <a:endParaRPr lang="es-ES" sz="2800" kern="1200" dirty="0">
              <a:solidFill>
                <a:schemeClr val="tx1"/>
              </a:solidFill>
              <a:latin typeface="+mj-lt"/>
              <a:ea typeface="+mj-ea"/>
              <a:cs typeface="+mj-cs"/>
            </a:endParaRPr>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1143000" y="1574800"/>
                <a:ext cx="9944100" cy="4289552"/>
              </a:xfrm>
            </p:spPr>
            <p:txBody>
              <a:bodyPr>
                <a:noAutofit/>
              </a:bodyPr>
              <a:lstStyle/>
              <a:p>
                <a:pPr marL="0" indent="0" algn="just">
                  <a:buNone/>
                </a:pPr>
                <a:r>
                  <a:rPr lang="es-ES" sz="1800" b="1" dirty="0"/>
                  <a:t>Calculo de Rendimiento del Sistema</a:t>
                </a:r>
                <a:endParaRPr lang="es-EC" sz="1800" dirty="0"/>
              </a:p>
              <a:p>
                <a:pPr algn="just"/>
                <a:r>
                  <a:rPr lang="es-ES" sz="1600" dirty="0"/>
                  <a:t>El cálculo del rendimiento en el sistema de mejoramiento de calidad auditiva integra dos parámetros fundamentales para el análisis los cuales son: la potencia de salida y la potencia de entrada. </a:t>
                </a:r>
                <a:endParaRPr lang="es-EC" sz="1600" dirty="0"/>
              </a:p>
              <a:p>
                <a:pPr algn="just"/>
                <a:r>
                  <a:rPr lang="es-ES" sz="1600" dirty="0"/>
                  <a:t>Se estableció el análisis de potencia ya </a:t>
                </a:r>
                <a:r>
                  <a:rPr lang="es-ES" sz="1600" u="sng" dirty="0"/>
                  <a:t>que</a:t>
                </a:r>
                <a:r>
                  <a:rPr lang="es-ES" sz="1600" dirty="0"/>
                  <a:t> es un mecanismo para realizar mediciones de rendimiento en sistemas de audio como se muestra en la fórmula </a:t>
                </a:r>
                <a:r>
                  <a:rPr lang="es-ES" sz="1600" dirty="0" smtClean="0"/>
                  <a:t>.</a:t>
                </a:r>
              </a:p>
              <a:p>
                <a:pPr algn="just"/>
                <a:endParaRPr lang="es-ES" sz="1800" dirty="0" smtClean="0"/>
              </a:p>
              <a:p>
                <a:pPr marL="0" indent="0">
                  <a:buNone/>
                </a:pPr>
                <a14:m>
                  <m:oMathPara xmlns:m="http://schemas.openxmlformats.org/officeDocument/2006/math">
                    <m:oMathParaPr>
                      <m:jc m:val="centerGroup"/>
                    </m:oMathParaPr>
                    <m:oMath xmlns:m="http://schemas.openxmlformats.org/officeDocument/2006/math">
                      <m:r>
                        <a:rPr lang="es-ES" sz="1400" i="1" smtClean="0"/>
                        <m:t>𝑅</m:t>
                      </m:r>
                      <m:r>
                        <a:rPr lang="es-ES" sz="1400" i="1"/>
                        <m:t>%=</m:t>
                      </m:r>
                      <m:f>
                        <m:fPr>
                          <m:ctrlPr>
                            <a:rPr lang="es-EC" sz="1400" i="1"/>
                          </m:ctrlPr>
                        </m:fPr>
                        <m:num>
                          <m:r>
                            <a:rPr lang="es-ES" sz="1400" i="1"/>
                            <m:t>𝑃</m:t>
                          </m:r>
                          <m:r>
                            <a:rPr lang="es-ES" sz="1400" i="1"/>
                            <m:t>. </m:t>
                          </m:r>
                          <m:r>
                            <a:rPr lang="es-ES" sz="1400" i="1"/>
                            <m:t>𝑆𝑎𝑙𝑖𝑑𝑎</m:t>
                          </m:r>
                          <m:r>
                            <a:rPr lang="es-ES" sz="1400" i="1"/>
                            <m:t> </m:t>
                          </m:r>
                        </m:num>
                        <m:den>
                          <m:r>
                            <a:rPr lang="es-ES" sz="1400" i="1"/>
                            <m:t>𝑃</m:t>
                          </m:r>
                          <m:r>
                            <a:rPr lang="es-ES" sz="1400" i="1"/>
                            <m:t>. </m:t>
                          </m:r>
                          <m:r>
                            <a:rPr lang="es-ES" sz="1400" i="1"/>
                            <m:t>𝐸𝑛𝑡𝑟𝑎𝑑𝑎</m:t>
                          </m:r>
                        </m:den>
                      </m:f>
                      <m:r>
                        <a:rPr lang="es-ES" sz="1400" i="1"/>
                        <m:t>∗100  </m:t>
                      </m:r>
                    </m:oMath>
                  </m:oMathPara>
                </a14:m>
                <a:endParaRPr lang="es-EC" sz="1400" dirty="0"/>
              </a:p>
              <a:p>
                <a:pPr marL="0" indent="0">
                  <a:buNone/>
                </a:pPr>
                <a:endParaRPr lang="es-EC" sz="1400" dirty="0"/>
              </a:p>
              <a:p>
                <a:pPr marL="0" indent="0">
                  <a:buNone/>
                </a:pPr>
                <a14:m>
                  <m:oMathPara xmlns:m="http://schemas.openxmlformats.org/officeDocument/2006/math">
                    <m:oMathParaPr>
                      <m:jc m:val="centerGroup"/>
                    </m:oMathParaPr>
                    <m:oMath xmlns:m="http://schemas.openxmlformats.org/officeDocument/2006/math">
                      <m:r>
                        <a:rPr lang="es-ES" sz="1400" i="1"/>
                        <m:t>𝑅</m:t>
                      </m:r>
                      <m:r>
                        <a:rPr lang="es-ES" sz="1400" i="1"/>
                        <m:t>%=</m:t>
                      </m:r>
                      <m:f>
                        <m:fPr>
                          <m:ctrlPr>
                            <a:rPr lang="es-EC" sz="1400" i="1"/>
                          </m:ctrlPr>
                        </m:fPr>
                        <m:num>
                          <m:f>
                            <m:fPr>
                              <m:ctrlPr>
                                <a:rPr lang="es-EC" sz="1400" i="1"/>
                              </m:ctrlPr>
                            </m:fPr>
                            <m:num>
                              <m:sSubSup>
                                <m:sSubSupPr>
                                  <m:ctrlPr>
                                    <a:rPr lang="es-EC" sz="1400" i="1"/>
                                  </m:ctrlPr>
                                </m:sSubSupPr>
                                <m:e>
                                  <m:r>
                                    <a:rPr lang="es-ES" sz="1400" i="1"/>
                                    <m:t>𝑉</m:t>
                                  </m:r>
                                </m:e>
                                <m:sub>
                                  <m:r>
                                    <a:rPr lang="es-ES" sz="1400" i="1"/>
                                    <m:t>𝑜𝑢𝑡</m:t>
                                  </m:r>
                                </m:sub>
                                <m:sup>
                                  <m:r>
                                    <a:rPr lang="es-ES" sz="1400" i="1"/>
                                    <m:t>2</m:t>
                                  </m:r>
                                </m:sup>
                              </m:sSubSup>
                            </m:num>
                            <m:den>
                              <m:sSub>
                                <m:sSubPr>
                                  <m:ctrlPr>
                                    <a:rPr lang="es-EC" sz="1400" i="1"/>
                                  </m:ctrlPr>
                                </m:sSubPr>
                                <m:e>
                                  <m:r>
                                    <a:rPr lang="es-ES" sz="1400" i="1"/>
                                    <m:t>𝑅</m:t>
                                  </m:r>
                                </m:e>
                                <m:sub>
                                  <m:r>
                                    <a:rPr lang="es-ES" sz="1400" i="1"/>
                                    <m:t>𝑜𝑢𝑡</m:t>
                                  </m:r>
                                </m:sub>
                              </m:sSub>
                            </m:den>
                          </m:f>
                          <m:r>
                            <a:rPr lang="es-ES" sz="1400" i="1"/>
                            <m:t> </m:t>
                          </m:r>
                        </m:num>
                        <m:den>
                          <m:f>
                            <m:fPr>
                              <m:ctrlPr>
                                <a:rPr lang="es-EC" sz="1400" i="1"/>
                              </m:ctrlPr>
                            </m:fPr>
                            <m:num>
                              <m:sSubSup>
                                <m:sSubSupPr>
                                  <m:ctrlPr>
                                    <a:rPr lang="es-EC" sz="1400" i="1"/>
                                  </m:ctrlPr>
                                </m:sSubSupPr>
                                <m:e>
                                  <m:r>
                                    <a:rPr lang="es-ES" sz="1400" i="1"/>
                                    <m:t>𝑉</m:t>
                                  </m:r>
                                </m:e>
                                <m:sub>
                                  <m:r>
                                    <a:rPr lang="es-ES" sz="1400" i="1"/>
                                    <m:t>𝑖𝑛</m:t>
                                  </m:r>
                                </m:sub>
                                <m:sup>
                                  <m:r>
                                    <a:rPr lang="es-ES" sz="1400" i="1"/>
                                    <m:t>2</m:t>
                                  </m:r>
                                </m:sup>
                              </m:sSubSup>
                            </m:num>
                            <m:den>
                              <m:sSub>
                                <m:sSubPr>
                                  <m:ctrlPr>
                                    <a:rPr lang="es-EC" sz="1400" i="1"/>
                                  </m:ctrlPr>
                                </m:sSubPr>
                                <m:e>
                                  <m:r>
                                    <a:rPr lang="es-ES" sz="1400" i="1"/>
                                    <m:t>𝑅</m:t>
                                  </m:r>
                                </m:e>
                                <m:sub>
                                  <m:r>
                                    <a:rPr lang="es-ES" sz="1400" i="1"/>
                                    <m:t>𝑖𝑛</m:t>
                                  </m:r>
                                </m:sub>
                              </m:sSub>
                            </m:den>
                          </m:f>
                          <m:r>
                            <a:rPr lang="es-ES" sz="1400" i="1"/>
                            <m:t> </m:t>
                          </m:r>
                        </m:den>
                      </m:f>
                      <m:r>
                        <a:rPr lang="es-ES" sz="1400" i="1"/>
                        <m:t>∗100=</m:t>
                      </m:r>
                      <m:f>
                        <m:fPr>
                          <m:ctrlPr>
                            <a:rPr lang="es-EC" sz="1400" i="1"/>
                          </m:ctrlPr>
                        </m:fPr>
                        <m:num>
                          <m:f>
                            <m:fPr>
                              <m:ctrlPr>
                                <a:rPr lang="es-EC" sz="1400" i="1"/>
                              </m:ctrlPr>
                            </m:fPr>
                            <m:num>
                              <m:sSup>
                                <m:sSupPr>
                                  <m:ctrlPr>
                                    <a:rPr lang="es-EC" sz="1400" i="1"/>
                                  </m:ctrlPr>
                                </m:sSupPr>
                                <m:e>
                                  <m:d>
                                    <m:dPr>
                                      <m:ctrlPr>
                                        <a:rPr lang="es-EC" sz="1400" i="1"/>
                                      </m:ctrlPr>
                                    </m:dPr>
                                    <m:e>
                                      <m:r>
                                        <a:rPr lang="es-ES" sz="1400" i="1"/>
                                        <m:t>200</m:t>
                                      </m:r>
                                      <m:r>
                                        <a:rPr lang="es-ES" sz="1400" i="1"/>
                                        <m:t>𝑚𝑉</m:t>
                                      </m:r>
                                    </m:e>
                                  </m:d>
                                </m:e>
                                <m:sup>
                                  <m:r>
                                    <a:rPr lang="es-ES" sz="1400" i="1"/>
                                    <m:t>2</m:t>
                                  </m:r>
                                </m:sup>
                              </m:sSup>
                            </m:num>
                            <m:den>
                              <m:r>
                                <a:rPr lang="es-ES" sz="1400" i="1"/>
                                <m:t>8∩</m:t>
                              </m:r>
                            </m:den>
                          </m:f>
                          <m:r>
                            <a:rPr lang="es-ES" sz="1400" i="1"/>
                            <m:t> </m:t>
                          </m:r>
                        </m:num>
                        <m:den>
                          <m:f>
                            <m:fPr>
                              <m:ctrlPr>
                                <a:rPr lang="es-EC" sz="1400" i="1"/>
                              </m:ctrlPr>
                            </m:fPr>
                            <m:num>
                              <m:sSup>
                                <m:sSupPr>
                                  <m:ctrlPr>
                                    <a:rPr lang="es-EC" sz="1400" i="1"/>
                                  </m:ctrlPr>
                                </m:sSupPr>
                                <m:e>
                                  <m:d>
                                    <m:dPr>
                                      <m:ctrlPr>
                                        <a:rPr lang="es-EC" sz="1400" i="1"/>
                                      </m:ctrlPr>
                                    </m:dPr>
                                    <m:e>
                                      <m:r>
                                        <a:rPr lang="es-ES" sz="1400" i="1"/>
                                        <m:t>600</m:t>
                                      </m:r>
                                      <m:r>
                                        <a:rPr lang="es-ES" sz="1400" i="1"/>
                                        <m:t>𝑚𝑉</m:t>
                                      </m:r>
                                    </m:e>
                                  </m:d>
                                </m:e>
                                <m:sup>
                                  <m:r>
                                    <a:rPr lang="es-ES" sz="1400" i="1"/>
                                    <m:t>2</m:t>
                                  </m:r>
                                </m:sup>
                              </m:sSup>
                            </m:num>
                            <m:den>
                              <m:r>
                                <a:rPr lang="es-ES" sz="1400" i="1"/>
                                <m:t>50 ∩</m:t>
                              </m:r>
                            </m:den>
                          </m:f>
                          <m:r>
                            <a:rPr lang="es-ES" sz="1400" i="1"/>
                            <m:t> </m:t>
                          </m:r>
                        </m:den>
                      </m:f>
                      <m:r>
                        <a:rPr lang="es-ES" sz="1400" i="1"/>
                        <m:t>∗100=</m:t>
                      </m:r>
                      <m:f>
                        <m:fPr>
                          <m:ctrlPr>
                            <a:rPr lang="es-EC" sz="1400" i="1"/>
                          </m:ctrlPr>
                        </m:fPr>
                        <m:num>
                          <m:r>
                            <a:rPr lang="es-ES" sz="1400" i="1"/>
                            <m:t>5000</m:t>
                          </m:r>
                        </m:num>
                        <m:den>
                          <m:r>
                            <a:rPr lang="es-ES" sz="1400" i="1"/>
                            <m:t>7200</m:t>
                          </m:r>
                        </m:den>
                      </m:f>
                      <m:r>
                        <a:rPr lang="es-ES" sz="1400" i="1"/>
                        <m:t>∗100=70%</m:t>
                      </m:r>
                    </m:oMath>
                  </m:oMathPara>
                </a14:m>
                <a:endParaRPr lang="es-EC" sz="1400" dirty="0" smtClean="0"/>
              </a:p>
              <a:p>
                <a:pPr marL="0" indent="0" algn="just">
                  <a:buNone/>
                </a:pPr>
                <a:r>
                  <a:rPr lang="es-ES" sz="1400" dirty="0"/>
                  <a:t>Dentro de la investigación realizada para los sistemas embebidos con tecnología FPGA específicamente en la familia Spartan 3 se llegó a establecer un rango de funcionamiento óptimo para cualquier tipo de sistema integrado en la tarjeta de programación, el cual indica que dentro del 65 % y 85 % de su rendimiento, el sistema implementado en el dispositivo de desarrollo tendrá una larga durabilidad operativa y brinda al usuario un óptimo desempeño del mismo para nuestro caso de estudio un nivel de audio aceptable para el operador de maquinaria industrial</a:t>
                </a:r>
                <a:endParaRPr lang="es-EC" sz="1400" dirty="0"/>
              </a:p>
              <a:p>
                <a:pPr algn="just"/>
                <a:endParaRPr lang="es-EC" sz="1200" dirty="0"/>
              </a:p>
              <a:p>
                <a:pPr marL="0" indent="0" algn="just">
                  <a:buNone/>
                </a:pPr>
                <a:endParaRPr lang="es-ES" sz="1800" b="1" dirty="0" smtClean="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1143000" y="1574800"/>
                <a:ext cx="9944100" cy="4289552"/>
              </a:xfrm>
              <a:blipFill rotWithShape="1">
                <a:blip r:embed="rId2"/>
                <a:stretch>
                  <a:fillRect l="-1471" t="-1420" r="-1226" b="-15909"/>
                </a:stretch>
              </a:blipFill>
            </p:spPr>
            <p:txBody>
              <a:bodyPr/>
              <a:lstStyle/>
              <a:p>
                <a:r>
                  <a:rPr lang="es-EC">
                    <a:noFill/>
                  </a:rPr>
                  <a:t> </a:t>
                </a:r>
              </a:p>
            </p:txBody>
          </p:sp>
        </mc:Fallback>
      </mc:AlternateContent>
    </p:spTree>
    <p:extLst>
      <p:ext uri="{BB962C8B-B14F-4D97-AF65-F5344CB8AC3E}">
        <p14:creationId xmlns:p14="http://schemas.microsoft.com/office/powerpoint/2010/main" val="422442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Agenda</a:t>
            </a:r>
            <a:endParaRPr lang="es-EC" dirty="0"/>
          </a:p>
        </p:txBody>
      </p:sp>
      <p:sp>
        <p:nvSpPr>
          <p:cNvPr id="4" name="2 Marcador de contenido"/>
          <p:cNvSpPr>
            <a:spLocks noGrp="1"/>
          </p:cNvSpPr>
          <p:nvPr>
            <p:ph idx="1"/>
          </p:nvPr>
        </p:nvSpPr>
        <p:spPr>
          <a:xfrm>
            <a:off x="1092374" y="1437362"/>
            <a:ext cx="9982200" cy="4572000"/>
          </a:xfrm>
        </p:spPr>
        <p:txBody>
          <a:bodyPr>
            <a:normAutofit/>
          </a:bodyPr>
          <a:lstStyle/>
          <a:p>
            <a:pPr marL="228600" lvl="1">
              <a:lnSpc>
                <a:spcPct val="100000"/>
              </a:lnSpc>
              <a:spcBef>
                <a:spcPts val="1800"/>
              </a:spcBef>
            </a:pPr>
            <a:r>
              <a:rPr lang="es-ES" sz="2000" dirty="0" smtClean="0"/>
              <a:t>Adaptación de la señal a la tarjeta FPGA, desarrollando la programación en lenguaje VHDL</a:t>
            </a:r>
          </a:p>
          <a:p>
            <a:pPr lvl="1">
              <a:lnSpc>
                <a:spcPct val="100000"/>
              </a:lnSpc>
            </a:pPr>
            <a:r>
              <a:rPr lang="es-ES" dirty="0" smtClean="0"/>
              <a:t>Hardware y Software </a:t>
            </a:r>
            <a:r>
              <a:rPr lang="es-ES" dirty="0"/>
              <a:t>FPGA utilizado en el </a:t>
            </a:r>
            <a:r>
              <a:rPr lang="es-ES" dirty="0" smtClean="0"/>
              <a:t>proyecto</a:t>
            </a:r>
          </a:p>
          <a:p>
            <a:pPr lvl="1">
              <a:lnSpc>
                <a:spcPct val="100000"/>
              </a:lnSpc>
            </a:pPr>
            <a:r>
              <a:rPr lang="es-ES" dirty="0"/>
              <a:t>Diseño del sistema de mejoramiento de calidad auditiva</a:t>
            </a:r>
          </a:p>
          <a:p>
            <a:pPr lvl="1">
              <a:lnSpc>
                <a:spcPct val="100000"/>
              </a:lnSpc>
            </a:pPr>
            <a:r>
              <a:rPr lang="es-ES" dirty="0" smtClean="0"/>
              <a:t>Programación </a:t>
            </a:r>
            <a:r>
              <a:rPr lang="es-ES" dirty="0"/>
              <a:t>en lenguaje VHDL</a:t>
            </a:r>
          </a:p>
          <a:p>
            <a:pPr lvl="1">
              <a:lnSpc>
                <a:spcPct val="100000"/>
              </a:lnSpc>
            </a:pPr>
            <a:r>
              <a:rPr lang="es-ES" dirty="0"/>
              <a:t>Diagrama general del sistema</a:t>
            </a:r>
          </a:p>
          <a:p>
            <a:pPr lvl="1">
              <a:lnSpc>
                <a:spcPct val="100000"/>
              </a:lnSpc>
            </a:pPr>
            <a:endParaRPr lang="es-ES" b="1" dirty="0"/>
          </a:p>
          <a:p>
            <a:pPr marL="228600" lvl="1">
              <a:spcBef>
                <a:spcPts val="1800"/>
              </a:spcBef>
            </a:pPr>
            <a:r>
              <a:rPr lang="es-ES" sz="2000" dirty="0"/>
              <a:t>Pruebas del sistema de mejoramiento de calidad </a:t>
            </a:r>
            <a:r>
              <a:rPr lang="es-ES" sz="2000" dirty="0" smtClean="0"/>
              <a:t>auditiva</a:t>
            </a:r>
          </a:p>
          <a:p>
            <a:pPr lvl="1">
              <a:lnSpc>
                <a:spcPct val="100000"/>
              </a:lnSpc>
            </a:pPr>
            <a:r>
              <a:rPr lang="es-ES" sz="1500" dirty="0"/>
              <a:t>Implementación del sistema de mejoramiento de calidad auditiva</a:t>
            </a:r>
          </a:p>
          <a:p>
            <a:pPr lvl="1">
              <a:lnSpc>
                <a:spcPct val="100000"/>
              </a:lnSpc>
            </a:pPr>
            <a:r>
              <a:rPr lang="es-ES" sz="1500" dirty="0"/>
              <a:t>Pruebas del sistema</a:t>
            </a:r>
          </a:p>
          <a:p>
            <a:pPr lvl="1">
              <a:lnSpc>
                <a:spcPct val="100000"/>
              </a:lnSpc>
            </a:pPr>
            <a:r>
              <a:rPr lang="es-ES" sz="1500" dirty="0" smtClean="0"/>
              <a:t>Análisis </a:t>
            </a:r>
            <a:r>
              <a:rPr lang="es-ES" sz="1500" dirty="0"/>
              <a:t>de resultados</a:t>
            </a:r>
            <a:r>
              <a:rPr lang="es-ES" sz="1500" dirty="0" smtClean="0"/>
              <a:t>.</a:t>
            </a:r>
          </a:p>
          <a:p>
            <a:pPr lvl="1">
              <a:lnSpc>
                <a:spcPct val="100000"/>
              </a:lnSpc>
            </a:pPr>
            <a:endParaRPr lang="es-ES" sz="1500" dirty="0"/>
          </a:p>
          <a:p>
            <a:pPr marL="228600" lvl="1">
              <a:spcBef>
                <a:spcPts val="1800"/>
              </a:spcBef>
            </a:pPr>
            <a:r>
              <a:rPr lang="es-ES" sz="2000" dirty="0">
                <a:solidFill>
                  <a:srgbClr val="00B0F0"/>
                </a:solidFill>
              </a:rPr>
              <a:t>Conclusiones</a:t>
            </a:r>
            <a:endParaRPr lang="es-EC" sz="2000" dirty="0">
              <a:solidFill>
                <a:srgbClr val="00B0F0"/>
              </a:solidFill>
            </a:endParaRPr>
          </a:p>
          <a:p>
            <a:pPr marL="228600" lvl="1">
              <a:spcBef>
                <a:spcPts val="1800"/>
              </a:spcBef>
            </a:pPr>
            <a:endParaRPr lang="es-EC" sz="2000" dirty="0"/>
          </a:p>
          <a:p>
            <a:pPr lvl="1">
              <a:lnSpc>
                <a:spcPct val="100000"/>
              </a:lnSpc>
            </a:pPr>
            <a:endParaRPr lang="es-ES" dirty="0"/>
          </a:p>
          <a:p>
            <a:pPr marL="228600" lvl="1">
              <a:lnSpc>
                <a:spcPct val="100000"/>
              </a:lnSpc>
              <a:spcBef>
                <a:spcPts val="1800"/>
              </a:spcBef>
            </a:pPr>
            <a:endParaRPr lang="es-EC" dirty="0" smtClean="0"/>
          </a:p>
          <a:p>
            <a:pPr lvl="1"/>
            <a:endParaRPr lang="es-EC" dirty="0" smtClean="0"/>
          </a:p>
          <a:p>
            <a:pPr lvl="1"/>
            <a:endParaRPr lang="es-EC" dirty="0"/>
          </a:p>
          <a:p>
            <a:pPr marL="228600" lvl="1">
              <a:spcBef>
                <a:spcPts val="1800"/>
              </a:spcBef>
            </a:pPr>
            <a:endParaRPr lang="es-EC" sz="2000" dirty="0"/>
          </a:p>
          <a:p>
            <a:pPr lvl="1"/>
            <a:endParaRPr lang="es-EC" dirty="0"/>
          </a:p>
          <a:p>
            <a:pPr lvl="1"/>
            <a:endParaRPr lang="es-EC" dirty="0" smtClean="0"/>
          </a:p>
          <a:p>
            <a:pPr lvl="1"/>
            <a:endParaRPr lang="es-EC" dirty="0" smtClean="0"/>
          </a:p>
        </p:txBody>
      </p:sp>
    </p:spTree>
    <p:extLst>
      <p:ext uri="{BB962C8B-B14F-4D97-AF65-F5344CB8AC3E}">
        <p14:creationId xmlns:p14="http://schemas.microsoft.com/office/powerpoint/2010/main" val="3422872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sz="2800" b="0" i="0" dirty="0" smtClean="0">
                <a:solidFill>
                  <a:srgbClr val="514843"/>
                </a:solidFill>
                <a:latin typeface="Plantagenet Cherokee"/>
                <a:ea typeface="+mj-ea"/>
                <a:cs typeface="+mj-cs"/>
              </a:rPr>
              <a:t>Problemas auditivos</a:t>
            </a:r>
            <a:endParaRPr lang="es-ES" sz="2800" b="0" i="0" dirty="0">
              <a:solidFill>
                <a:srgbClr val="514843"/>
              </a:solidFill>
              <a:latin typeface="Plantagenet Cherokee"/>
              <a:ea typeface="+mj-ea"/>
              <a:cs typeface="+mj-cs"/>
            </a:endParaRPr>
          </a:p>
        </p:txBody>
      </p:sp>
      <p:sp>
        <p:nvSpPr>
          <p:cNvPr id="3" name="Marcador de posición de contenido 2"/>
          <p:cNvSpPr>
            <a:spLocks noGrp="1"/>
          </p:cNvSpPr>
          <p:nvPr>
            <p:ph sz="half" idx="1"/>
          </p:nvPr>
        </p:nvSpPr>
        <p:spPr>
          <a:xfrm>
            <a:off x="1104900" y="1600200"/>
            <a:ext cx="9930530" cy="4571999"/>
          </a:xfrm>
        </p:spPr>
        <p:txBody>
          <a:bodyPr>
            <a:normAutofit/>
          </a:bodyPr>
          <a:lstStyle/>
          <a:p>
            <a:pPr marL="0" indent="0">
              <a:buClr>
                <a:srgbClr val="514843"/>
              </a:buClr>
              <a:buNone/>
            </a:pPr>
            <a:r>
              <a:rPr lang="es-ES" dirty="0"/>
              <a:t>Un sonido es ultrasónico cuando su frecuencia es mayor de unos 15KHz, es decir, superior al límite de la capacidad auditiva normal. Hay, desde luego, ciertos ruidos que tienen en componente audible y un componente ultrasónico. En la actualidad los ultrasonidos constituyen en solo ocasiones un riesgo profesional. </a:t>
            </a:r>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0825" y="2868647"/>
            <a:ext cx="5400040" cy="36760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378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fontScale="85000" lnSpcReduction="20000"/>
          </a:bodyPr>
          <a:lstStyle/>
          <a:p>
            <a:pPr lvl="0" algn="just"/>
            <a:r>
              <a:rPr lang="es-EC" dirty="0"/>
              <a:t>La herramienta más eficiente para realizar los procesos matemáticos permitiendo modelar cualquier tipo de filtro y realizar la verificación  del comportamiento del mismo es Matlab®, si duda alguna esta herramienta ofreces su máximo potencial es sus últimas versiones ya que consta de nuevas herramientas que facilitan su uso</a:t>
            </a:r>
            <a:r>
              <a:rPr lang="es-EC" dirty="0" smtClean="0"/>
              <a:t>.</a:t>
            </a:r>
            <a:endParaRPr lang="es-EC" dirty="0"/>
          </a:p>
          <a:p>
            <a:pPr lvl="0" algn="just"/>
            <a:r>
              <a:rPr lang="es-EC" dirty="0"/>
              <a:t>Las tarjetas de desarrollo FPGA en la Familia Spartan 3A/AN permite desarrollar sistemas de audio con un rendimiento del 70 % , adecuando a las necesidades de múltiples factores que se quieran modelar en el sistema, para su </a:t>
            </a:r>
            <a:r>
              <a:rPr lang="es-EC" dirty="0" smtClean="0"/>
              <a:t>mayor </a:t>
            </a:r>
            <a:r>
              <a:rPr lang="es-EC" dirty="0"/>
              <a:t>optimización se pueden integrar los módulos dedicados permitiendo garantizar su rendimiento a un 98%. </a:t>
            </a:r>
          </a:p>
          <a:p>
            <a:pPr lvl="0" algn="just"/>
            <a:r>
              <a:rPr lang="es-EC" dirty="0"/>
              <a:t>Se llegó a determinar que los filtros FIR son los más idóneos para la implementación en sistemas embebidos permitiendo manipular señales de audio en tiempo real, manipulando altas  tasas de muestreo, esta característica es ideal ya que la tarjeta de desarrollo FPGA Spartan 3A presenta algoritmos dedicados a optimizar sistemas de audio</a:t>
            </a:r>
            <a:r>
              <a:rPr lang="es-EC" dirty="0" smtClean="0"/>
              <a:t>.</a:t>
            </a:r>
            <a:endParaRPr lang="es-EC" dirty="0"/>
          </a:p>
          <a:p>
            <a:pPr lvl="0" algn="just"/>
            <a:r>
              <a:rPr lang="es-EC" dirty="0"/>
              <a:t>En el diseño del sistema se utilizaron las mejores opciones para integrar periféricos compatibles en sistemas embebidos como es el micrófono, el auricular, estos integran un circuito el cual facilita manipular niveles de audio muy bajas</a:t>
            </a:r>
            <a:r>
              <a:rPr lang="es-EC" dirty="0" smtClean="0"/>
              <a:t>.</a:t>
            </a:r>
            <a:endParaRPr lang="es-EC" dirty="0"/>
          </a:p>
          <a:p>
            <a:pPr lvl="0" algn="just"/>
            <a:r>
              <a:rPr lang="es-EC" dirty="0"/>
              <a:t>Se llegó a establecer un sistema para el   mejoramiento de calidad auditiva capaz de ofrecer las mismas ventajas y rendimientos que otros dispositivos establecidos en el mercado por empresas dedicadas a facilitar un ambiente de trabajo sin ruido.</a:t>
            </a:r>
          </a:p>
          <a:p>
            <a:pPr algn="just"/>
            <a:endParaRPr lang="es-EC" dirty="0"/>
          </a:p>
        </p:txBody>
      </p:sp>
    </p:spTree>
    <p:extLst>
      <p:ext uri="{BB962C8B-B14F-4D97-AF65-F5344CB8AC3E}">
        <p14:creationId xmlns:p14="http://schemas.microsoft.com/office/powerpoint/2010/main" val="206337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Gracias.</a:t>
            </a:r>
            <a:endParaRPr lang="es-EC" dirty="0"/>
          </a:p>
        </p:txBody>
      </p:sp>
    </p:spTree>
    <p:extLst>
      <p:ext uri="{BB962C8B-B14F-4D97-AF65-F5344CB8AC3E}">
        <p14:creationId xmlns:p14="http://schemas.microsoft.com/office/powerpoint/2010/main" val="48707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rgbClr val="514843"/>
                </a:solidFill>
              </a:rPr>
              <a:t>Problemas auditivos</a:t>
            </a:r>
            <a:endParaRPr lang="es-EC" dirty="0"/>
          </a:p>
        </p:txBody>
      </p:sp>
      <p:sp>
        <p:nvSpPr>
          <p:cNvPr id="3" name="2 Marcador de contenido"/>
          <p:cNvSpPr>
            <a:spLocks noGrp="1"/>
          </p:cNvSpPr>
          <p:nvPr>
            <p:ph sz="half" idx="1"/>
          </p:nvPr>
        </p:nvSpPr>
        <p:spPr>
          <a:xfrm>
            <a:off x="1104900" y="1600200"/>
            <a:ext cx="10005686" cy="4571999"/>
          </a:xfrm>
        </p:spPr>
        <p:txBody>
          <a:bodyPr/>
          <a:lstStyle/>
          <a:p>
            <a:pPr marL="0" indent="0" algn="just">
              <a:buNone/>
            </a:pPr>
            <a:r>
              <a:rPr lang="es-ES" dirty="0"/>
              <a:t>Sin la adecuada protección para los oídos, los sonidos fuertes pueden dañar células  dentro del oído, esta es una forma de pérdida auditiva </a:t>
            </a:r>
            <a:r>
              <a:rPr lang="es-ES" dirty="0" err="1" smtClean="0"/>
              <a:t>neuro</a:t>
            </a:r>
            <a:r>
              <a:rPr lang="es-ES" dirty="0" smtClean="0"/>
              <a:t> sensorial </a:t>
            </a:r>
            <a:r>
              <a:rPr lang="es-ES" dirty="0"/>
              <a:t>y es la causa de pérdida auditiva más frecuente en los adultos ecuatorianos. </a:t>
            </a:r>
            <a:endParaRPr lang="es-ES" dirty="0" smtClean="0"/>
          </a:p>
          <a:p>
            <a:pPr marL="0" indent="0" algn="just">
              <a:buNone/>
            </a:pPr>
            <a:r>
              <a:rPr lang="es-ES" dirty="0"/>
              <a:t>Este es un problema de salud significativo en los carpinteros, mineros, plomeros, trabajadores en fábricas, granjeros, trabajadores de la construcción y trabajadores expuestos a ruidos producidos por aviones, sirenas y explosivos.</a:t>
            </a:r>
            <a:endParaRPr lang="es-EC" dirty="0"/>
          </a:p>
          <a:p>
            <a:pPr marL="0" indent="0" algn="just">
              <a:buNone/>
            </a:pPr>
            <a:endParaRPr lang="es-EC"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227" y="3756961"/>
            <a:ext cx="3645465" cy="237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tatic.cnnexpansion.com/media/2011/08/26/tracto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01" y="3910241"/>
            <a:ext cx="3448050" cy="20669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8580" r="8019"/>
          <a:stretch/>
        </p:blipFill>
        <p:spPr bwMode="auto">
          <a:xfrm>
            <a:off x="7941501" y="3776206"/>
            <a:ext cx="3620022" cy="2391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304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AcademicLiterature_16x9_TP103431361" id="{5F96931E-AB0C-4596-BACB-72E4435FDDAD}" vid="{89BC7A8E-9260-4268-AED0-21C1F479CF45}"/>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7529</Words>
  <Application>Microsoft Office PowerPoint</Application>
  <PresentationFormat>Personalizado</PresentationFormat>
  <Paragraphs>599</Paragraphs>
  <Slides>81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81</vt:i4>
      </vt:variant>
    </vt:vector>
  </HeadingPairs>
  <TitlesOfParts>
    <vt:vector size="83" baseType="lpstr">
      <vt:lpstr>Academic Literature 16x9</vt:lpstr>
      <vt:lpstr>Visio.Drawing.11</vt:lpstr>
      <vt:lpstr>IMPLEMENTACION DE UN SISTEMA DE MEJORAMIENTO DE LA CALIDAD DE SEÑAL AUDITIVA PARA PERSONAS EXPUESTAS A SISTEMAS RUIDOSOS UTILIZANDO UNA TARJETA FPGA</vt:lpstr>
      <vt:lpstr>Agenda</vt:lpstr>
      <vt:lpstr>Agenda</vt:lpstr>
      <vt:lpstr>Agenda</vt:lpstr>
      <vt:lpstr>        Introducción Antecedentes</vt:lpstr>
      <vt:lpstr>        Introducción Justificativo.</vt:lpstr>
      <vt:lpstr>Agenda</vt:lpstr>
      <vt:lpstr>Problemas auditivos</vt:lpstr>
      <vt:lpstr>Problemas auditivos</vt:lpstr>
      <vt:lpstr>Problemas auditivos</vt:lpstr>
      <vt:lpstr>Audición en ambientes ruidosos</vt:lpstr>
      <vt:lpstr>Discapacidades auditivas (I)</vt:lpstr>
      <vt:lpstr>Discapacidades auditivas (II)</vt:lpstr>
      <vt:lpstr>Aplicaciones del sistema de mejoramiento auditivo.</vt:lpstr>
      <vt:lpstr>Aplicaciones del sistema de mejoramiento auditivo(II) </vt:lpstr>
      <vt:lpstr>Agenda</vt:lpstr>
      <vt:lpstr>Análisis del filtro prediseñado (I)</vt:lpstr>
      <vt:lpstr>Análisis del filtro prediseñado (II)</vt:lpstr>
      <vt:lpstr>Pruebas con el filtro prediseñado</vt:lpstr>
      <vt:lpstr>Mejoramiento del filtro prediseñado (I)</vt:lpstr>
      <vt:lpstr>Mejoramiento del filtro prediseñado (II)</vt:lpstr>
      <vt:lpstr>Mejoramiento del filtro prediseñado (III)</vt:lpstr>
      <vt:lpstr>Mejoramiento del filtro prediseñado (IV)</vt:lpstr>
      <vt:lpstr>Mejoramiento del filtro prediseñado (V)</vt:lpstr>
      <vt:lpstr>Mejoramiento del filtro prediseñado (VI)</vt:lpstr>
      <vt:lpstr>Mejoramiento del filtro prediseñado (VII)</vt:lpstr>
      <vt:lpstr>Integración de los Fundamentos Teóricos de Procesamiento Digital de Señales en el Filtro Prediseñado</vt:lpstr>
      <vt:lpstr>Pruebas con el filtro mejorado (I)</vt:lpstr>
      <vt:lpstr>Pruebas con el filtro mejorado (II)</vt:lpstr>
      <vt:lpstr>Pruebas con el filtro mejorado (III)</vt:lpstr>
      <vt:lpstr>Pruebas con el filtro mejorado (IV)</vt:lpstr>
      <vt:lpstr>Pruebas con el filtro mejorado (V)</vt:lpstr>
      <vt:lpstr>Pruebas con el filtro mejorado (VI)</vt:lpstr>
      <vt:lpstr>Agenda</vt:lpstr>
      <vt:lpstr>Hardware y Software FPGA utilizado en el proyecto (I)</vt:lpstr>
      <vt:lpstr>Hardware y Software FPGA utilizado en el proyecto (II)</vt:lpstr>
      <vt:lpstr>Hardware y Software FPGA utilizado en el proyecto (III)</vt:lpstr>
      <vt:lpstr>Hardware y Software FPGA utilizado en el proyecto (IV)</vt:lpstr>
      <vt:lpstr>Hardware y Software FPGA utilizado en el proyecto (V)</vt:lpstr>
      <vt:lpstr>Hardware y Software FPGA utilizado en el proyecto (VI)</vt:lpstr>
      <vt:lpstr>Hardware y Software FPGA utilizado en el proyecto (VII)</vt:lpstr>
      <vt:lpstr>Hardware y Software FPGA utilizado en el proyecto (VII)</vt:lpstr>
      <vt:lpstr>Software de Desarrollo para la Tarjeta Spartan 3A/3AN Starter Kit</vt:lpstr>
      <vt:lpstr>Software de Desarrollo para la Tarjeta Spartan 3A/3AN Starter Kit(I)</vt:lpstr>
      <vt:lpstr>Software de Desarrollo para la Tarjeta Spartan 3A/3AN Starter Kit(II)</vt:lpstr>
      <vt:lpstr>Software de Desarrollo para la Tarjeta Spartan 3A/3AN Starter Kit(III)</vt:lpstr>
      <vt:lpstr>Software de Desarrollo para la Tarjeta Spartan 3A/3AN Starter Kit(IV)</vt:lpstr>
      <vt:lpstr>Diseño del sistema de mejoramiento de calidad auditiva (I)</vt:lpstr>
      <vt:lpstr>Diseño del sistema de mejoramiento de calidad auditiva (II)</vt:lpstr>
      <vt:lpstr>Diseño del sistema de mejoramiento de calidad auditiva (III)</vt:lpstr>
      <vt:lpstr>Diseño del sistema de mejoramiento de calidad auditiva (IV)</vt:lpstr>
      <vt:lpstr>Diseño del sistema de mejoramiento de calidad auditiva (V)</vt:lpstr>
      <vt:lpstr>Diseño del sistema de mejoramiento de calidad auditiva (VI)</vt:lpstr>
      <vt:lpstr>Diseño del sistema de mejoramiento de calidad auditiva (VI)</vt:lpstr>
      <vt:lpstr>Diseño del sistema de mejoramiento de calidad auditiva (VI)</vt:lpstr>
      <vt:lpstr>Diseño del sistema de mejoramiento de calidad auditiva (VII)</vt:lpstr>
      <vt:lpstr>Programación en lenguaje VHDL (I)</vt:lpstr>
      <vt:lpstr>Programación en lenguaje VHDL (II)</vt:lpstr>
      <vt:lpstr>Programación en lenguaje VHDL (III)</vt:lpstr>
      <vt:lpstr>Programación en lenguaje VHDL (IV)</vt:lpstr>
      <vt:lpstr>Programación en lenguaje VHDL (V)</vt:lpstr>
      <vt:lpstr>Programación en lenguaje VHDL (VI)</vt:lpstr>
      <vt:lpstr>Programación en lenguaje VHDL (VI)</vt:lpstr>
      <vt:lpstr>Programación en lenguaje VHDL (VII)</vt:lpstr>
      <vt:lpstr>Agenda</vt:lpstr>
      <vt:lpstr>Pruebas del sistema de mejoramiento de calidad auditiva (I)</vt:lpstr>
      <vt:lpstr>Pruebas del sistema de mejoramiento de calidad auditiva (II)</vt:lpstr>
      <vt:lpstr>Pruebas del sistema de mejoramiento de calidad auditiva (III)</vt:lpstr>
      <vt:lpstr>Pruebas del sistema de mejoramiento de calidad auditiva (IV)</vt:lpstr>
      <vt:lpstr>Pruebas del sistema de mejoramiento de calidad auditiva (V)</vt:lpstr>
      <vt:lpstr>Pruebas del sistema de mejoramiento de calidad auditiva (VI)</vt:lpstr>
      <vt:lpstr>Pruebas del sistema de mejoramiento de calidad auditiva (VI)</vt:lpstr>
      <vt:lpstr>Pruebas del sistema de mejoramiento de calidad auditiva (VI)</vt:lpstr>
      <vt:lpstr>Pruebas del sistema de mejoramiento de calidad auditiva (VII)</vt:lpstr>
      <vt:lpstr>Pruebas del sistema de mejoramiento de calidad auditiva (VIII)</vt:lpstr>
      <vt:lpstr>Pruebas del sistema de mejoramiento de calidad auditiva (VIII)</vt:lpstr>
      <vt:lpstr>Pruebas del sistema de mejoramiento de calidad auditiva (VIII)</vt:lpstr>
      <vt:lpstr>Pruebas del sistema de mejoramiento de calidad auditiva (VIII)</vt:lpstr>
      <vt:lpstr>Agenda</vt:lpstr>
      <vt:lpstr>Conclusiones</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2013-10-06T16:40:57Z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