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2" r:id="rId2"/>
    <p:sldId id="374" r:id="rId3"/>
    <p:sldId id="370" r:id="rId4"/>
    <p:sldId id="371" r:id="rId5"/>
    <p:sldId id="372" r:id="rId6"/>
    <p:sldId id="363" r:id="rId7"/>
    <p:sldId id="364" r:id="rId8"/>
    <p:sldId id="258" r:id="rId9"/>
    <p:sldId id="259" r:id="rId10"/>
    <p:sldId id="320" r:id="rId11"/>
    <p:sldId id="321" r:id="rId12"/>
    <p:sldId id="322" r:id="rId13"/>
    <p:sldId id="260" r:id="rId14"/>
    <p:sldId id="261" r:id="rId15"/>
    <p:sldId id="323" r:id="rId16"/>
    <p:sldId id="324" r:id="rId17"/>
    <p:sldId id="325" r:id="rId18"/>
    <p:sldId id="326" r:id="rId19"/>
    <p:sldId id="328" r:id="rId20"/>
    <p:sldId id="330" r:id="rId21"/>
    <p:sldId id="331" r:id="rId22"/>
    <p:sldId id="337" r:id="rId23"/>
    <p:sldId id="339" r:id="rId24"/>
    <p:sldId id="263" r:id="rId25"/>
    <p:sldId id="297" r:id="rId26"/>
    <p:sldId id="265" r:id="rId27"/>
    <p:sldId id="267" r:id="rId28"/>
    <p:sldId id="268" r:id="rId29"/>
    <p:sldId id="279" r:id="rId30"/>
    <p:sldId id="282" r:id="rId31"/>
    <p:sldId id="283" r:id="rId32"/>
    <p:sldId id="340" r:id="rId33"/>
    <p:sldId id="341" r:id="rId34"/>
    <p:sldId id="344" r:id="rId35"/>
    <p:sldId id="345" r:id="rId36"/>
    <p:sldId id="346" r:id="rId37"/>
    <p:sldId id="347" r:id="rId38"/>
    <p:sldId id="348" r:id="rId39"/>
    <p:sldId id="285" r:id="rId40"/>
    <p:sldId id="286" r:id="rId41"/>
    <p:sldId id="289" r:id="rId42"/>
    <p:sldId id="290" r:id="rId43"/>
    <p:sldId id="291" r:id="rId44"/>
    <p:sldId id="292" r:id="rId45"/>
    <p:sldId id="300" r:id="rId46"/>
    <p:sldId id="301" r:id="rId47"/>
    <p:sldId id="305" r:id="rId48"/>
    <p:sldId id="349" r:id="rId49"/>
    <p:sldId id="350" r:id="rId50"/>
    <p:sldId id="307" r:id="rId51"/>
    <p:sldId id="367" r:id="rId52"/>
    <p:sldId id="366" r:id="rId53"/>
    <p:sldId id="368" r:id="rId54"/>
    <p:sldId id="308" r:id="rId55"/>
    <p:sldId id="356" r:id="rId56"/>
    <p:sldId id="357" r:id="rId57"/>
    <p:sldId id="358" r:id="rId58"/>
    <p:sldId id="359" r:id="rId59"/>
    <p:sldId id="360" r:id="rId60"/>
    <p:sldId id="361" r:id="rId61"/>
    <p:sldId id="306" r:id="rId62"/>
    <p:sldId id="309" r:id="rId63"/>
    <p:sldId id="310" r:id="rId64"/>
    <p:sldId id="294" r:id="rId65"/>
    <p:sldId id="295" r:id="rId66"/>
    <p:sldId id="296" r:id="rId67"/>
    <p:sldId id="311" r:id="rId68"/>
    <p:sldId id="312" r:id="rId69"/>
    <p:sldId id="313" r:id="rId70"/>
    <p:sldId id="314" r:id="rId71"/>
    <p:sldId id="315" r:id="rId72"/>
    <p:sldId id="316" r:id="rId73"/>
    <p:sldId id="317" r:id="rId74"/>
    <p:sldId id="365" r:id="rId75"/>
    <p:sldId id="318" r:id="rId76"/>
    <p:sldId id="319" r:id="rId7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5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94384" autoAdjust="0"/>
  </p:normalViewPr>
  <p:slideViewPr>
    <p:cSldViewPr snapToGrid="0">
      <p:cViewPr varScale="1">
        <p:scale>
          <a:sx n="69" d="100"/>
          <a:sy n="69" d="100"/>
        </p:scale>
        <p:origin x="-918" y="-108"/>
      </p:cViewPr>
      <p:guideLst>
        <p:guide orient="horz" pos="2160"/>
        <p:guide pos="3840"/>
      </p:guideLst>
    </p:cSldViewPr>
  </p:slideViewPr>
  <p:notesTextViewPr>
    <p:cViewPr>
      <p:scale>
        <a:sx n="1" d="1"/>
        <a:sy n="1" d="1"/>
      </p:scale>
      <p:origin x="0" y="0"/>
    </p:cViewPr>
  </p:notesTextViewPr>
  <p:sorterViewPr>
    <p:cViewPr>
      <p:scale>
        <a:sx n="150" d="100"/>
        <a:sy n="150" d="100"/>
      </p:scale>
      <p:origin x="0" y="906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016000" y="3200400"/>
            <a:ext cx="10058400" cy="1524000"/>
          </a:xfrm>
        </p:spPr>
        <p:txBody>
          <a:bodyPr>
            <a:noAutofit/>
          </a:bodyPr>
          <a:lstStyle>
            <a:lvl1pPr>
              <a:defRPr sz="8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16000" y="4724400"/>
            <a:ext cx="9144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70137E9-8BB7-4882-BC7D-D2E8116344D1}" type="slidenum">
              <a:rPr lang="es-EC" smtClean="0"/>
              <a:t>‹Nº›</a:t>
            </a:fld>
            <a:endParaRPr lang="es-EC" dirty="0"/>
          </a:p>
        </p:txBody>
      </p:sp>
      <p:sp>
        <p:nvSpPr>
          <p:cNvPr id="7" name="Rectangle 6"/>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19200" y="685800"/>
            <a:ext cx="9652000" cy="38862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6000" y="685802"/>
            <a:ext cx="2438400" cy="541019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3454400" y="685801"/>
            <a:ext cx="7620000" cy="4876800"/>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1036320" y="0"/>
            <a:ext cx="100584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16000" y="3276600"/>
            <a:ext cx="10058400" cy="1676400"/>
          </a:xfrm>
        </p:spPr>
        <p:txBody>
          <a:bodyPr anchor="b" anchorCtr="0"/>
          <a:lstStyle>
            <a:lvl1pPr algn="l">
              <a:defRPr sz="54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16000" y="4953000"/>
            <a:ext cx="9144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870137E9-8BB7-4882-BC7D-D2E8116344D1}" type="slidenum">
              <a:rPr lang="es-EC" smtClean="0"/>
              <a:t>‹Nº›</a:t>
            </a:fld>
            <a:endParaRPr lang="es-EC" dirty="0"/>
          </a:p>
        </p:txBody>
      </p:sp>
      <p:sp>
        <p:nvSpPr>
          <p:cNvPr id="8" name="Rectangle 7"/>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10160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97600" y="609601"/>
            <a:ext cx="48768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119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119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93536" y="609600"/>
            <a:ext cx="48768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93536" y="1329264"/>
            <a:ext cx="48768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870137E9-8BB7-4882-BC7D-D2E8116344D1}" type="slidenum">
              <a:rPr lang="es-EC" smtClean="0"/>
              <a:t>‹Nº›</a:t>
            </a:fld>
            <a:endParaRPr lang="es-EC" dirty="0"/>
          </a:p>
        </p:txBody>
      </p:sp>
      <p:cxnSp>
        <p:nvCxnSpPr>
          <p:cNvPr id="11" name="Straight Connector 10"/>
          <p:cNvCxnSpPr/>
          <p:nvPr/>
        </p:nvCxnSpPr>
        <p:spPr>
          <a:xfrm>
            <a:off x="10119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93536" y="1249362"/>
            <a:ext cx="48768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6464" cy="1600200"/>
          </a:xfrm>
        </p:spPr>
        <p:txBody>
          <a:bodyPr anchor="b">
            <a:normAutofit/>
          </a:bodyPr>
          <a:lstStyle>
            <a:lvl1pPr algn="l">
              <a:defRPr sz="5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4947821" y="457201"/>
            <a:ext cx="6126579"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16002" y="457200"/>
            <a:ext cx="3564876"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70137E9-8BB7-4882-BC7D-D2E8116344D1}" type="slidenum">
              <a:rPr lang="es-EC" smtClean="0"/>
              <a:t>‹Nº›</a:t>
            </a:fld>
            <a:endParaRPr lang="es-EC" dirty="0"/>
          </a:p>
        </p:txBody>
      </p:sp>
      <p:cxnSp>
        <p:nvCxnSpPr>
          <p:cNvPr id="10" name="Straight Connector 9"/>
          <p:cNvCxnSpPr/>
          <p:nvPr/>
        </p:nvCxnSpPr>
        <p:spPr>
          <a:xfrm rot="5400000">
            <a:off x="2871259" y="2514336"/>
            <a:ext cx="3810000" cy="2117"/>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11936" y="4572000"/>
            <a:ext cx="9046464" cy="1600200"/>
          </a:xfrm>
        </p:spPr>
        <p:txBody>
          <a:bodyPr anchor="b">
            <a:normAutofit/>
          </a:bodyPr>
          <a:lstStyle>
            <a:lvl1pPr algn="l">
              <a:defRPr sz="5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1036320" y="457200"/>
            <a:ext cx="100584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33856" y="3505200"/>
            <a:ext cx="98552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48FBF35-074D-4C11-8CDA-FAB0120F27A1}" type="datetimeFigureOut">
              <a:rPr lang="es-EC" smtClean="0"/>
              <a:t>27/02/2014</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870137E9-8BB7-4882-BC7D-D2E8116344D1}" type="slidenum">
              <a:rPr lang="es-EC" smtClean="0"/>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0"/>
            <a:ext cx="9042400" cy="1600200"/>
          </a:xfrm>
          <a:prstGeom prst="rect">
            <a:avLst/>
          </a:prstGeom>
        </p:spPr>
        <p:txBody>
          <a:bodyPr vert="horz" lIns="91440" tIns="45720" rIns="91440" bIns="45720" rtlCol="0" anchor="b" anchorCtr="0">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16000" y="685800"/>
            <a:ext cx="10058400" cy="3886200"/>
          </a:xfrm>
          <a:prstGeom prst="rect">
            <a:avLst/>
          </a:prstGeom>
        </p:spPr>
        <p:txBody>
          <a:bodyPr vert="horz" lIns="91440" tIns="45720" rIns="91440" bIns="45720" rtlCol="0" anchor="ctr" anchorCtr="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31200" y="6208777"/>
            <a:ext cx="28448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848FBF35-074D-4C11-8CDA-FAB0120F27A1}" type="datetimeFigureOut">
              <a:rPr lang="es-EC" smtClean="0"/>
              <a:t>27/02/2014</a:t>
            </a:fld>
            <a:endParaRPr lang="es-EC" dirty="0"/>
          </a:p>
        </p:txBody>
      </p:sp>
      <p:sp>
        <p:nvSpPr>
          <p:cNvPr id="5" name="Footer Placeholder 4"/>
          <p:cNvSpPr>
            <a:spLocks noGrp="1"/>
          </p:cNvSpPr>
          <p:nvPr>
            <p:ph type="ftr" sz="quarter" idx="3"/>
          </p:nvPr>
        </p:nvSpPr>
        <p:spPr>
          <a:xfrm>
            <a:off x="1015999" y="6208777"/>
            <a:ext cx="6498492"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s-EC" dirty="0"/>
          </a:p>
        </p:txBody>
      </p:sp>
      <p:sp>
        <p:nvSpPr>
          <p:cNvPr id="6" name="Slide Number Placeholder 5"/>
          <p:cNvSpPr>
            <a:spLocks noGrp="1"/>
          </p:cNvSpPr>
          <p:nvPr>
            <p:ph type="sldNum" sz="quarter" idx="4"/>
          </p:nvPr>
        </p:nvSpPr>
        <p:spPr>
          <a:xfrm>
            <a:off x="10160000" y="5687569"/>
            <a:ext cx="1016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870137E9-8BB7-4882-BC7D-D2E8116344D1}" type="slidenum">
              <a:rPr lang="es-EC" smtClean="0"/>
              <a:t>‹Nº›</a:t>
            </a:fld>
            <a:endParaRPr lang="es-EC" dirty="0"/>
          </a:p>
        </p:txBody>
      </p:sp>
      <p:sp>
        <p:nvSpPr>
          <p:cNvPr id="8" name="Rectangle 7"/>
          <p:cNvSpPr/>
          <p:nvPr/>
        </p:nvSpPr>
        <p:spPr>
          <a:xfrm>
            <a:off x="1036320" y="0"/>
            <a:ext cx="100584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036320" y="6172200"/>
            <a:ext cx="100584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slide" Target="slide2.xml"/><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7.xml"/><Relationship Id="rId18" Type="http://schemas.openxmlformats.org/officeDocument/2006/relationships/slide" Target="slide61.xml"/><Relationship Id="rId3" Type="http://schemas.openxmlformats.org/officeDocument/2006/relationships/slide" Target="slide4.xml"/><Relationship Id="rId21" Type="http://schemas.openxmlformats.org/officeDocument/2006/relationships/image" Target="../media/image2.JPG"/><Relationship Id="rId7" Type="http://schemas.openxmlformats.org/officeDocument/2006/relationships/slide" Target="slide10.xml"/><Relationship Id="rId12" Type="http://schemas.openxmlformats.org/officeDocument/2006/relationships/slide" Target="slide39.xml"/><Relationship Id="rId17" Type="http://schemas.openxmlformats.org/officeDocument/2006/relationships/slide" Target="slide55.xml"/><Relationship Id="rId2" Type="http://schemas.openxmlformats.org/officeDocument/2006/relationships/slide" Target="slide3.xml"/><Relationship Id="rId16" Type="http://schemas.openxmlformats.org/officeDocument/2006/relationships/hyperlink" Target="../../../Desktop/Videos/Movimientos.mov" TargetMode="External"/><Relationship Id="rId20" Type="http://schemas.openxmlformats.org/officeDocument/2006/relationships/slide" Target="slide75.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32.xml"/><Relationship Id="rId5" Type="http://schemas.openxmlformats.org/officeDocument/2006/relationships/slide" Target="slide6.xml"/><Relationship Id="rId15" Type="http://schemas.openxmlformats.org/officeDocument/2006/relationships/slide" Target="slide50.xml"/><Relationship Id="rId10" Type="http://schemas.openxmlformats.org/officeDocument/2006/relationships/slide" Target="slide16.xml"/><Relationship Id="rId19" Type="http://schemas.openxmlformats.org/officeDocument/2006/relationships/slide" Target="slide70.xml"/><Relationship Id="rId4" Type="http://schemas.openxmlformats.org/officeDocument/2006/relationships/slide" Target="slide5.xml"/><Relationship Id="rId9" Type="http://schemas.openxmlformats.org/officeDocument/2006/relationships/slide" Target="slide15.xml"/><Relationship Id="rId14" Type="http://schemas.openxmlformats.org/officeDocument/2006/relationships/slide" Target="slide49.xml"/><Relationship Id="rId2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3.v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4.png"/><Relationship Id="rId4" Type="http://schemas.openxmlformats.org/officeDocument/2006/relationships/image" Target="../media/image53.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6.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7.emf"/></Relationships>
</file>

<file path=ppt/slides/_rels/slide4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61.emf"/></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Desktop/Videos/Pruebas_Paciente.mov" TargetMode="Externa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Subtítulo"/>
          <p:cNvSpPr txBox="1">
            <a:spLocks/>
          </p:cNvSpPr>
          <p:nvPr/>
        </p:nvSpPr>
        <p:spPr>
          <a:xfrm>
            <a:off x="4413537" y="4045528"/>
            <a:ext cx="4781551" cy="2180366"/>
          </a:xfrm>
          <a:prstGeom prst="rect">
            <a:avLst/>
          </a:prstGeom>
        </p:spPr>
        <p:txBody>
          <a:bodyPr vert="horz" lIns="91440" tIns="45720" rIns="91440" bIns="45720" rtlCol="0" anchor="ctr" anchorCtr="0">
            <a:normAutofit fontScale="85000" lnSpcReduction="1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70000"/>
              </a:lnSpc>
            </a:pPr>
            <a:r>
              <a:rPr lang="es-EC" sz="1800" dirty="0" smtClean="0">
                <a:solidFill>
                  <a:schemeClr val="tx1"/>
                </a:solidFill>
                <a:latin typeface="Arial" panose="020B0604020202020204" pitchFamily="34" charset="0"/>
                <a:cs typeface="Arial" panose="020B0604020202020204" pitchFamily="34" charset="0"/>
              </a:rPr>
              <a:t>REALIZADO POR:</a:t>
            </a:r>
          </a:p>
          <a:p>
            <a:pPr marL="0" indent="0">
              <a:lnSpc>
                <a:spcPct val="170000"/>
              </a:lnSpc>
              <a:buNone/>
            </a:pPr>
            <a:r>
              <a:rPr lang="es-EC" sz="1800" dirty="0" smtClean="0">
                <a:solidFill>
                  <a:schemeClr val="tx1"/>
                </a:solidFill>
                <a:latin typeface="Arial" panose="020B0604020202020204" pitchFamily="34" charset="0"/>
                <a:cs typeface="Arial" panose="020B0604020202020204" pitchFamily="34" charset="0"/>
              </a:rPr>
              <a:t>	GABRIELA MOYA	</a:t>
            </a:r>
          </a:p>
          <a:p>
            <a:pPr marL="0" indent="0">
              <a:lnSpc>
                <a:spcPct val="170000"/>
              </a:lnSpc>
              <a:buNone/>
            </a:pPr>
            <a:r>
              <a:rPr lang="es-EC" sz="1800" dirty="0" smtClean="0">
                <a:solidFill>
                  <a:schemeClr val="tx1"/>
                </a:solidFill>
                <a:latin typeface="Arial" panose="020B0604020202020204" pitchFamily="34" charset="0"/>
                <a:cs typeface="Arial" panose="020B0604020202020204" pitchFamily="34" charset="0"/>
              </a:rPr>
              <a:t>	STEPHANIE VÁSQUEZ</a:t>
            </a:r>
          </a:p>
          <a:p>
            <a:pPr>
              <a:lnSpc>
                <a:spcPct val="170000"/>
              </a:lnSpc>
            </a:pPr>
            <a:r>
              <a:rPr lang="es-EC" sz="1800" dirty="0" smtClean="0">
                <a:solidFill>
                  <a:schemeClr val="tx1"/>
                </a:solidFill>
                <a:latin typeface="Arial" panose="020B0604020202020204" pitchFamily="34" charset="0"/>
                <a:cs typeface="Arial" panose="020B0604020202020204" pitchFamily="34" charset="0"/>
              </a:rPr>
              <a:t>DIRECTOR: ING. MILTON ACOSTA</a:t>
            </a:r>
          </a:p>
          <a:p>
            <a:pPr>
              <a:lnSpc>
                <a:spcPct val="170000"/>
              </a:lnSpc>
            </a:pPr>
            <a:r>
              <a:rPr lang="es-EC" sz="1800" dirty="0" smtClean="0">
                <a:solidFill>
                  <a:schemeClr val="tx1"/>
                </a:solidFill>
                <a:latin typeface="Arial" panose="020B0604020202020204" pitchFamily="34" charset="0"/>
                <a:cs typeface="Arial" panose="020B0604020202020204" pitchFamily="34" charset="0"/>
              </a:rPr>
              <a:t>CODIRECTOR: ING. FLAVIO PINEDA. </a:t>
            </a:r>
            <a:endParaRPr lang="en-US" sz="1800" dirty="0">
              <a:solidFill>
                <a:schemeClr val="tx1"/>
              </a:solidFill>
              <a:latin typeface="Arial" panose="020B0604020202020204" pitchFamily="34" charset="0"/>
              <a:cs typeface="Arial" panose="020B0604020202020204" pitchFamily="34" charset="0"/>
            </a:endParaRPr>
          </a:p>
        </p:txBody>
      </p:sp>
      <p:sp>
        <p:nvSpPr>
          <p:cNvPr id="9" name="1 Título"/>
          <p:cNvSpPr txBox="1">
            <a:spLocks/>
          </p:cNvSpPr>
          <p:nvPr/>
        </p:nvSpPr>
        <p:spPr>
          <a:xfrm>
            <a:off x="1028700" y="484912"/>
            <a:ext cx="10054936" cy="112221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300" b="1" dirty="0" smtClean="0">
                <a:latin typeface="Arial" panose="020B0604020202020204" pitchFamily="34" charset="0"/>
                <a:cs typeface="Arial" panose="020B0604020202020204" pitchFamily="34" charset="0"/>
              </a:rPr>
              <a:t>UNIVERSIDAD DE LAS FUERZAS ARMADAS ESPE</a:t>
            </a:r>
            <a:endParaRPr lang="en-US" sz="3300" b="1" dirty="0">
              <a:latin typeface="Arial" panose="020B0604020202020204" pitchFamily="34" charset="0"/>
              <a:cs typeface="Arial" panose="020B0604020202020204" pitchFamily="34" charset="0"/>
            </a:endParaRPr>
          </a:p>
        </p:txBody>
      </p:sp>
      <p:sp>
        <p:nvSpPr>
          <p:cNvPr id="10" name="9 Rectángulo"/>
          <p:cNvSpPr/>
          <p:nvPr/>
        </p:nvSpPr>
        <p:spPr>
          <a:xfrm>
            <a:off x="1028700" y="2305565"/>
            <a:ext cx="10054936" cy="1107996"/>
          </a:xfrm>
          <a:prstGeom prst="rect">
            <a:avLst/>
          </a:prstGeom>
        </p:spPr>
        <p:txBody>
          <a:bodyPr wrap="square">
            <a:spAutoFit/>
          </a:bodyPr>
          <a:lstStyle/>
          <a:p>
            <a:pPr algn="just"/>
            <a:r>
              <a:rPr lang="es-EC" sz="2200" dirty="0" smtClean="0">
                <a:latin typeface="Arial" panose="020B0604020202020204" pitchFamily="34" charset="0"/>
                <a:cs typeface="Arial" panose="020B0604020202020204" pitchFamily="34" charset="0"/>
              </a:rPr>
              <a:t>“DISEÑO Y CONSTRUCCIÓN DE UN PROTOTIPO FUNCIONAL CONTROLADO POR COMPUTADORA PARA LA REHABILITACIÓN DE CODO Y MUÑECA”</a:t>
            </a:r>
            <a:endParaRPr lang="en-US" sz="2200" dirty="0">
              <a:latin typeface="Arial" panose="020B0604020202020204" pitchFamily="34" charset="0"/>
              <a:cs typeface="Arial" panose="020B0604020202020204" pitchFamily="34" charset="0"/>
            </a:endParaRPr>
          </a:p>
        </p:txBody>
      </p:sp>
      <p:sp>
        <p:nvSpPr>
          <p:cNvPr id="11" name="10 Rectángulo"/>
          <p:cNvSpPr/>
          <p:nvPr/>
        </p:nvSpPr>
        <p:spPr>
          <a:xfrm>
            <a:off x="1028699" y="3515147"/>
            <a:ext cx="10054936" cy="369332"/>
          </a:xfrm>
          <a:prstGeom prst="rect">
            <a:avLst/>
          </a:prstGeom>
        </p:spPr>
        <p:txBody>
          <a:bodyPr wrap="square">
            <a:spAutoFit/>
          </a:bodyPr>
          <a:lstStyle/>
          <a:p>
            <a:r>
              <a:rPr lang="es-EC" dirty="0" smtClean="0">
                <a:latin typeface="Arial" panose="020B0604020202020204" pitchFamily="34" charset="0"/>
                <a:cs typeface="Arial" panose="020B0604020202020204" pitchFamily="34" charset="0"/>
              </a:rPr>
              <a:t>PROYECTO PREVIO A LA OBTENCIÓN DEL TÍTULO EN INGENIERO MECATRÓNICA.</a:t>
            </a:r>
            <a:endParaRPr lang="en-US" sz="1200" dirty="0">
              <a:latin typeface="Arial" panose="020B0604020202020204" pitchFamily="34" charset="0"/>
              <a:cs typeface="Arial" panose="020B0604020202020204" pitchFamily="34" charset="0"/>
            </a:endParaRPr>
          </a:p>
        </p:txBody>
      </p:sp>
      <p:sp>
        <p:nvSpPr>
          <p:cNvPr id="12" name="1 Título"/>
          <p:cNvSpPr txBox="1">
            <a:spLocks/>
          </p:cNvSpPr>
          <p:nvPr/>
        </p:nvSpPr>
        <p:spPr>
          <a:xfrm>
            <a:off x="2079913" y="1710575"/>
            <a:ext cx="7952509" cy="596205"/>
          </a:xfrm>
          <a:prstGeom prst="rect">
            <a:avLst/>
          </a:prstGeom>
        </p:spPr>
        <p:txBody>
          <a:bodyPr vert="horz" lIns="0" tIns="45720" rIns="0" bIns="45720" rtlCol="0" anchor="t">
            <a:noAutofit/>
          </a:bodyPr>
          <a:lstStyle>
            <a:lvl1pPr algn="l" defTabSz="914400" rtl="0" eaLnBrk="1" latinLnBrk="0" hangingPunct="1">
              <a:spcBef>
                <a:spcPct val="0"/>
              </a:spcBef>
              <a:buNone/>
              <a:defRPr sz="6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dirty="0" smtClean="0">
                <a:latin typeface="Arial" panose="020B0604020202020204" pitchFamily="34" charset="0"/>
                <a:cs typeface="Arial" panose="020B0604020202020204" pitchFamily="34" charset="0"/>
              </a:rPr>
              <a:t>CARRERA DE INGENIERÍA MECATRÓNICA</a:t>
            </a:r>
            <a:br>
              <a:rPr lang="es-EC" sz="2400" dirty="0" smtClean="0">
                <a:latin typeface="Arial" panose="020B0604020202020204" pitchFamily="34" charset="0"/>
                <a:cs typeface="Arial" panose="020B0604020202020204" pitchFamily="34" charset="0"/>
              </a:rPr>
            </a:br>
            <a:r>
              <a:rPr lang="es-EC" sz="2400" dirty="0" smtClean="0">
                <a:latin typeface="Arial" panose="020B0604020202020204" pitchFamily="34" charset="0"/>
                <a:cs typeface="Arial" panose="020B0604020202020204" pitchFamily="34" charset="0"/>
              </a:rPr>
              <a:t/>
            </a:r>
            <a:br>
              <a:rPr lang="es-EC" sz="2400" dirty="0" smtClean="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35" y="0"/>
            <a:ext cx="1104438" cy="1033623"/>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 y="1"/>
            <a:ext cx="1028699" cy="857714"/>
          </a:xfrm>
          <a:prstGeom prst="rect">
            <a:avLst/>
          </a:prstGeom>
        </p:spPr>
      </p:pic>
    </p:spTree>
    <p:extLst>
      <p:ext uri="{BB962C8B-B14F-4D97-AF65-F5344CB8AC3E}">
        <p14:creationId xmlns:p14="http://schemas.microsoft.com/office/powerpoint/2010/main" val="2936122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5778" y="2244436"/>
            <a:ext cx="4119788" cy="393931"/>
          </a:xfrm>
        </p:spPr>
        <p:txBody>
          <a:bodyPr>
            <a:normAutofit/>
          </a:body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Medidas </a:t>
            </a:r>
            <a:r>
              <a:rPr lang="es-EC" sz="1800" dirty="0">
                <a:latin typeface="Arial" panose="020B0604020202020204" pitchFamily="34" charset="0"/>
                <a:cs typeface="Arial" panose="020B0604020202020204" pitchFamily="34" charset="0"/>
              </a:rPr>
              <a:t>mano y muñeca </a:t>
            </a:r>
            <a:endParaRPr lang="en-US" sz="1800" dirty="0">
              <a:latin typeface="Arial" panose="020B0604020202020204" pitchFamily="34" charset="0"/>
              <a:cs typeface="Arial" panose="020B0604020202020204" pitchFamily="34" charset="0"/>
            </a:endParaRPr>
          </a:p>
        </p:txBody>
      </p:sp>
      <p:sp>
        <p:nvSpPr>
          <p:cNvPr id="4" name="3 Marcador de texto"/>
          <p:cNvSpPr>
            <a:spLocks noGrp="1"/>
          </p:cNvSpPr>
          <p:nvPr>
            <p:ph type="body" sz="half" idx="2"/>
          </p:nvPr>
        </p:nvSpPr>
        <p:spPr>
          <a:xfrm>
            <a:off x="1239480" y="1139136"/>
            <a:ext cx="9774883" cy="925191"/>
          </a:xfrm>
        </p:spPr>
        <p:txBody>
          <a:bodyPr>
            <a:normAutofit/>
          </a:bodyPr>
          <a:lstStyle/>
          <a:p>
            <a:pPr>
              <a:lnSpc>
                <a:spcPct val="150000"/>
              </a:lnSpc>
            </a:pPr>
            <a:r>
              <a:rPr lang="es-EC" dirty="0" smtClean="0">
                <a:latin typeface="Arial" panose="020B0604020202020204" pitchFamily="34" charset="0"/>
                <a:cs typeface="Arial" panose="020B0604020202020204" pitchFamily="34" charset="0"/>
              </a:rPr>
              <a:t>Ciencia que estudia las dimensiones del cuerpo humano, con el fin de establecer diferencias entre individuos, géneros, razas, etc. </a:t>
            </a:r>
            <a:endParaRPr lang="en-US" dirty="0">
              <a:latin typeface="Arial" panose="020B0604020202020204" pitchFamily="34" charset="0"/>
              <a:cs typeface="Arial" panose="020B0604020202020204" pitchFamily="34" charset="0"/>
            </a:endParaRPr>
          </a:p>
        </p:txBody>
      </p:sp>
      <p:pic>
        <p:nvPicPr>
          <p:cNvPr id="5" name="4 Imagen"/>
          <p:cNvPicPr/>
          <p:nvPr/>
        </p:nvPicPr>
        <p:blipFill rotWithShape="1">
          <a:blip r:embed="rId2" cstate="print"/>
          <a:srcRect l="34479" t="10597" r="34139" b="45219"/>
          <a:stretch/>
        </p:blipFill>
        <p:spPr bwMode="auto">
          <a:xfrm>
            <a:off x="1617949" y="2860040"/>
            <a:ext cx="3400425" cy="299212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a:srcRect l="31263" t="31966" r="48299" b="27776"/>
          <a:stretch/>
        </p:blipFill>
        <p:spPr bwMode="auto">
          <a:xfrm>
            <a:off x="5320135" y="2673927"/>
            <a:ext cx="2992590" cy="3213793"/>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4"/>
          <a:srcRect l="41000" t="37898" r="40738" b="26115"/>
          <a:stretch/>
        </p:blipFill>
        <p:spPr bwMode="auto">
          <a:xfrm>
            <a:off x="8477069" y="2979420"/>
            <a:ext cx="2606566" cy="275336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056794" y="653531"/>
            <a:ext cx="2452916"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ANTROPOMETRÍA</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185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cstate="print"/>
          <a:srcRect l="40780" t="13906" r="38920" b="50242"/>
          <a:stretch/>
        </p:blipFill>
        <p:spPr bwMode="auto">
          <a:xfrm>
            <a:off x="2375603" y="1427016"/>
            <a:ext cx="2473493" cy="254923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29004" t="34395" r="47542" b="33440"/>
          <a:stretch/>
        </p:blipFill>
        <p:spPr bwMode="auto">
          <a:xfrm>
            <a:off x="6404262" y="1787245"/>
            <a:ext cx="3958933" cy="3920836"/>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4"/>
          <a:srcRect l="36875" t="28344" r="36363" b="48523"/>
          <a:stretch/>
        </p:blipFill>
        <p:spPr bwMode="auto">
          <a:xfrm>
            <a:off x="1674329" y="4162414"/>
            <a:ext cx="3876040" cy="1824759"/>
          </a:xfrm>
          <a:prstGeom prst="rect">
            <a:avLst/>
          </a:prstGeom>
          <a:ln>
            <a:noFill/>
          </a:ln>
          <a:extLst>
            <a:ext uri="{53640926-AAD7-44D8-BBD7-CCE9431645EC}">
              <a14:shadowObscured xmlns:a14="http://schemas.microsoft.com/office/drawing/2010/main"/>
            </a:ext>
          </a:extLst>
        </p:spPr>
      </p:pic>
      <p:sp>
        <p:nvSpPr>
          <p:cNvPr id="7" name="1 Título"/>
          <p:cNvSpPr>
            <a:spLocks noGrp="1"/>
          </p:cNvSpPr>
          <p:nvPr>
            <p:ph type="title"/>
          </p:nvPr>
        </p:nvSpPr>
        <p:spPr>
          <a:xfrm>
            <a:off x="1034105" y="748141"/>
            <a:ext cx="4119788" cy="393931"/>
          </a:xfrm>
        </p:spPr>
        <p:txBody>
          <a:bodyPr>
            <a:normAutofit fontScale="90000"/>
          </a:body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Medidas </a:t>
            </a:r>
            <a:r>
              <a:rPr lang="es-EC" sz="1800" dirty="0">
                <a:latin typeface="Arial" panose="020B0604020202020204" pitchFamily="34" charset="0"/>
                <a:cs typeface="Arial" panose="020B0604020202020204" pitchFamily="34" charset="0"/>
              </a:rPr>
              <a:t>mano </a:t>
            </a:r>
            <a:r>
              <a:rPr lang="es-EC" sz="1800" dirty="0" smtClean="0">
                <a:latin typeface="Arial" panose="020B0604020202020204" pitchFamily="34" charset="0"/>
                <a:cs typeface="Arial" panose="020B0604020202020204" pitchFamily="34" charset="0"/>
              </a:rPr>
              <a:t>sosteniendo el mango</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144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srcRect l="19480" t="36570" r="38595" b="32686"/>
          <a:stretch/>
        </p:blipFill>
        <p:spPr bwMode="auto">
          <a:xfrm>
            <a:off x="975408" y="1883843"/>
            <a:ext cx="4429760" cy="2125345"/>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29166" t="54748" r="48323" b="23958"/>
          <a:stretch/>
        </p:blipFill>
        <p:spPr bwMode="auto">
          <a:xfrm>
            <a:off x="6878782" y="1952741"/>
            <a:ext cx="3581400" cy="198755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srcRect l="37133" t="39947" r="36405" b="47448"/>
          <a:stretch/>
        </p:blipFill>
        <p:spPr bwMode="auto">
          <a:xfrm>
            <a:off x="1048491" y="4451808"/>
            <a:ext cx="4283594" cy="1477935"/>
          </a:xfrm>
          <a:prstGeom prst="rect">
            <a:avLst/>
          </a:prstGeom>
          <a:ln>
            <a:noFill/>
          </a:ln>
          <a:extLst>
            <a:ext uri="{53640926-AAD7-44D8-BBD7-CCE9431645EC}">
              <a14:shadowObscured xmlns:a14="http://schemas.microsoft.com/office/drawing/2010/main"/>
            </a:ext>
          </a:extLst>
        </p:spPr>
      </p:pic>
      <p:sp>
        <p:nvSpPr>
          <p:cNvPr id="6" name="1 Título"/>
          <p:cNvSpPr>
            <a:spLocks noGrp="1"/>
          </p:cNvSpPr>
          <p:nvPr>
            <p:ph type="title"/>
          </p:nvPr>
        </p:nvSpPr>
        <p:spPr>
          <a:xfrm>
            <a:off x="1034105" y="748141"/>
            <a:ext cx="4119788" cy="393931"/>
          </a:xfrm>
        </p:spPr>
        <p:txBody>
          <a:bodyPr>
            <a:normAutofit/>
          </a:body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Medidas del antebrazo.</a:t>
            </a:r>
            <a:endParaRPr lang="en-US" sz="1800" dirty="0">
              <a:latin typeface="Arial" panose="020B0604020202020204" pitchFamily="34" charset="0"/>
              <a:cs typeface="Arial" panose="020B0604020202020204" pitchFamily="34" charset="0"/>
            </a:endParaRPr>
          </a:p>
        </p:txBody>
      </p:sp>
      <p:sp>
        <p:nvSpPr>
          <p:cNvPr id="2" name="Rectángulo 1"/>
          <p:cNvSpPr/>
          <p:nvPr/>
        </p:nvSpPr>
        <p:spPr>
          <a:xfrm>
            <a:off x="10107218" y="62542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4" action="ppaction://hlinksldjump"/>
              </a:rPr>
              <a:t>Ir a índice</a:t>
            </a:r>
            <a:endParaRPr lang="es-EC" dirty="0"/>
          </a:p>
        </p:txBody>
      </p:sp>
      <p:pic>
        <p:nvPicPr>
          <p:cNvPr id="266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2806" t="60857" r="37921" b="25947"/>
          <a:stretch/>
        </p:blipFill>
        <p:spPr bwMode="auto">
          <a:xfrm>
            <a:off x="6878782" y="4451807"/>
            <a:ext cx="3515423" cy="1353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995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1601" y="1801092"/>
            <a:ext cx="10515600" cy="510308"/>
          </a:xfrm>
        </p:spPr>
        <p:txBody>
          <a:bodyPr>
            <a:normAutofit/>
          </a:bodyPr>
          <a:lstStyle/>
          <a:p>
            <a:pPr lvl="1">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Consideración Antropomórfica:</a:t>
            </a:r>
          </a:p>
        </p:txBody>
      </p:sp>
      <p:sp>
        <p:nvSpPr>
          <p:cNvPr id="2" name="1 Rectángulo"/>
          <p:cNvSpPr/>
          <p:nvPr/>
        </p:nvSpPr>
        <p:spPr>
          <a:xfrm>
            <a:off x="5537650" y="551149"/>
            <a:ext cx="1560042" cy="523220"/>
          </a:xfrm>
          <a:prstGeom prst="rect">
            <a:avLst/>
          </a:prstGeom>
        </p:spPr>
        <p:txBody>
          <a:bodyPr wrap="none">
            <a:spAutoFit/>
          </a:bodyPr>
          <a:lstStyle/>
          <a:p>
            <a:r>
              <a:rPr lang="es-EC" sz="2800" b="1" dirty="0">
                <a:solidFill>
                  <a:schemeClr val="bg2">
                    <a:lumMod val="25000"/>
                  </a:schemeClr>
                </a:solidFill>
                <a:latin typeface="Arial" panose="020B0604020202020204" pitchFamily="34" charset="0"/>
                <a:cs typeface="Arial" panose="020B0604020202020204" pitchFamily="34" charset="0"/>
              </a:rPr>
              <a:t>DISEÑO</a:t>
            </a:r>
          </a:p>
        </p:txBody>
      </p:sp>
      <p:sp>
        <p:nvSpPr>
          <p:cNvPr id="4" name="3 Rectángulo"/>
          <p:cNvSpPr/>
          <p:nvPr/>
        </p:nvSpPr>
        <p:spPr>
          <a:xfrm>
            <a:off x="1091601" y="1276983"/>
            <a:ext cx="4076757" cy="369332"/>
          </a:xfrm>
          <a:prstGeom prst="rect">
            <a:avLst/>
          </a:prstGeom>
        </p:spPr>
        <p:txBody>
          <a:bodyPr wrap="none">
            <a:spAutoFit/>
          </a:bodyPr>
          <a:lstStyle/>
          <a:p>
            <a:pPr marL="285750" indent="-285750">
              <a:buClr>
                <a:schemeClr val="bg2">
                  <a:lumMod val="50000"/>
                </a:schemeClr>
              </a:buClr>
              <a:buFont typeface="Arial" panose="020B0604020202020204" pitchFamily="34" charset="0"/>
              <a:buChar char="•"/>
            </a:pPr>
            <a:r>
              <a:rPr lang="es-EC" b="1" dirty="0">
                <a:latin typeface="Arial" panose="020B0604020202020204" pitchFamily="34" charset="0"/>
                <a:cs typeface="Arial" panose="020B0604020202020204" pitchFamily="34" charset="0"/>
              </a:rPr>
              <a:t>CONSIDERACIONES DE DISEÑO</a:t>
            </a: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3" t="19082" r="61152" b="32652"/>
          <a:stretch/>
        </p:blipFill>
        <p:spPr bwMode="auto">
          <a:xfrm>
            <a:off x="3670300" y="2412999"/>
            <a:ext cx="4965700" cy="353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526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9765" y="586745"/>
            <a:ext cx="10515600" cy="5384569"/>
          </a:xfrm>
        </p:spPr>
        <p:txBody>
          <a:bodyPr/>
          <a:lstStyle/>
          <a:p>
            <a:pPr lvl="2">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Consideración Eléctrica – Electrónica:</a:t>
            </a:r>
          </a:p>
          <a:p>
            <a:pPr lvl="2">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2">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Consideración de control:</a:t>
            </a:r>
          </a:p>
        </p:txBody>
      </p:sp>
      <p:sp>
        <p:nvSpPr>
          <p:cNvPr id="5" name="4 Rectángulo"/>
          <p:cNvSpPr/>
          <p:nvPr/>
        </p:nvSpPr>
        <p:spPr>
          <a:xfrm>
            <a:off x="1066800" y="570565"/>
            <a:ext cx="10058400" cy="923330"/>
          </a:xfrm>
          <a:prstGeom prst="rect">
            <a:avLst/>
          </a:prstGeom>
        </p:spPr>
        <p:txBody>
          <a:bodyPr wrap="square">
            <a:spAutoFit/>
          </a:bodyPr>
          <a:lstStyle/>
          <a:p>
            <a:pPr lvl="1">
              <a:lnSpc>
                <a:spcPct val="150000"/>
              </a:lnSpc>
              <a:buClr>
                <a:schemeClr val="bg2">
                  <a:lumMod val="25000"/>
                </a:schemeClr>
              </a:buClr>
              <a:buFont typeface="Wingdings" panose="05000000000000000000" pitchFamily="2" charset="2"/>
              <a:buChar char="§"/>
            </a:pPr>
            <a:r>
              <a:rPr lang="es-EC" dirty="0" smtClean="0">
                <a:latin typeface="Arial" panose="020B0604020202020204" pitchFamily="34" charset="0"/>
                <a:cs typeface="Arial" panose="020B0604020202020204" pitchFamily="34" charset="0"/>
              </a:rPr>
              <a:t> Consideración </a:t>
            </a:r>
            <a:r>
              <a:rPr lang="es-EC" dirty="0">
                <a:latin typeface="Arial" panose="020B0604020202020204" pitchFamily="34" charset="0"/>
                <a:cs typeface="Arial" panose="020B0604020202020204" pitchFamily="34" charset="0"/>
              </a:rPr>
              <a:t>de movimiento:</a:t>
            </a:r>
          </a:p>
          <a:p>
            <a:pPr lvl="1">
              <a:lnSpc>
                <a:spcPct val="150000"/>
              </a:lnSpc>
            </a:pPr>
            <a:r>
              <a:rPr lang="es-EC" dirty="0">
                <a:latin typeface="Arial" panose="020B0604020202020204" pitchFamily="34" charset="0"/>
                <a:cs typeface="Arial" panose="020B0604020202020204" pitchFamily="34" charset="0"/>
              </a:rPr>
              <a:t>Movimiento pasivo por estar destinado a la primera y segunda fase de rehabilitación.</a:t>
            </a:r>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963" t="57766" r="49634" b="23674"/>
          <a:stretch/>
        </p:blipFill>
        <p:spPr bwMode="auto">
          <a:xfrm>
            <a:off x="4703618" y="4765961"/>
            <a:ext cx="2784764" cy="1357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598" t="58428" r="47657" b="12784"/>
          <a:stretch/>
        </p:blipFill>
        <p:spPr bwMode="auto">
          <a:xfrm>
            <a:off x="4551218" y="2092035"/>
            <a:ext cx="3089564" cy="210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9927436" y="62288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4" action="ppaction://hlinksldjump"/>
              </a:rPr>
              <a:t>Ir a índice</a:t>
            </a:r>
            <a:endParaRPr lang="es-EC" dirty="0"/>
          </a:p>
        </p:txBody>
      </p:sp>
    </p:spTree>
    <p:extLst>
      <p:ext uri="{BB962C8B-B14F-4D97-AF65-F5344CB8AC3E}">
        <p14:creationId xmlns:p14="http://schemas.microsoft.com/office/powerpoint/2010/main" val="2780513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667" y="706583"/>
            <a:ext cx="4881788" cy="443346"/>
          </a:xfrm>
        </p:spPr>
        <p:txBody>
          <a:bodyPr>
            <a:normAutofit/>
          </a:bodyPr>
          <a:lstStyle/>
          <a:p>
            <a:r>
              <a:rPr lang="es-EC" sz="2000" b="1" dirty="0" smtClean="0">
                <a:latin typeface="Arial" panose="020B0604020202020204" pitchFamily="34" charset="0"/>
                <a:cs typeface="Arial" panose="020B0604020202020204" pitchFamily="34" charset="0"/>
              </a:rPr>
              <a:t>ESQUEMA GENERAL  DEL SISTEMA</a:t>
            </a:r>
            <a:endParaRPr lang="en-US" sz="2000" b="1"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5 Objeto"/>
          <p:cNvGraphicFramePr>
            <a:graphicFrameLocks noChangeAspect="1"/>
          </p:cNvGraphicFramePr>
          <p:nvPr>
            <p:extLst>
              <p:ext uri="{D42A27DB-BD31-4B8C-83A1-F6EECF244321}">
                <p14:modId xmlns:p14="http://schemas.microsoft.com/office/powerpoint/2010/main" val="651465188"/>
              </p:ext>
            </p:extLst>
          </p:nvPr>
        </p:nvGraphicFramePr>
        <p:xfrm>
          <a:off x="1707503" y="1992922"/>
          <a:ext cx="8794238" cy="2771773"/>
        </p:xfrm>
        <a:graphic>
          <a:graphicData uri="http://schemas.openxmlformats.org/presentationml/2006/ole">
            <mc:AlternateContent xmlns:mc="http://schemas.openxmlformats.org/markup-compatibility/2006">
              <mc:Choice xmlns:v="urn:schemas-microsoft-com:vml" Requires="v">
                <p:oleObj spid="_x0000_s20563" name="Visio" r:id="rId3" imgW="9735278" imgH="2662733" progId="Visio.Drawing.11">
                  <p:embed/>
                </p:oleObj>
              </mc:Choice>
              <mc:Fallback>
                <p:oleObj name="Visio" r:id="rId3" imgW="9735278" imgH="266273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7503" y="1992922"/>
                        <a:ext cx="8794238" cy="2771773"/>
                      </a:xfrm>
                      <a:prstGeom prst="rect">
                        <a:avLst/>
                      </a:prstGeom>
                      <a:noFill/>
                    </p:spPr>
                  </p:pic>
                </p:oleObj>
              </mc:Fallback>
            </mc:AlternateContent>
          </a:graphicData>
        </a:graphic>
      </p:graphicFrame>
      <p:sp>
        <p:nvSpPr>
          <p:cNvPr id="3" name="Rectángulo 2"/>
          <p:cNvSpPr/>
          <p:nvPr/>
        </p:nvSpPr>
        <p:spPr>
          <a:xfrm>
            <a:off x="10018318" y="62669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5" action="ppaction://hlinksldjump"/>
              </a:rPr>
              <a:t>Ir a índice</a:t>
            </a:r>
            <a:endParaRPr lang="es-EC" dirty="0"/>
          </a:p>
        </p:txBody>
      </p:sp>
    </p:spTree>
    <p:extLst>
      <p:ext uri="{BB962C8B-B14F-4D97-AF65-F5344CB8AC3E}">
        <p14:creationId xmlns:p14="http://schemas.microsoft.com/office/powerpoint/2010/main" val="3400475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9646" y="762000"/>
            <a:ext cx="2742646" cy="471055"/>
          </a:xfrm>
        </p:spPr>
        <p:txBody>
          <a:bodyPr>
            <a:normAutofit/>
          </a:bodyPr>
          <a:lstStyle/>
          <a:p>
            <a:r>
              <a:rPr lang="es-EC" sz="1800" b="1" dirty="0" smtClean="0">
                <a:latin typeface="Arial" panose="020B0604020202020204" pitchFamily="34" charset="0"/>
                <a:cs typeface="Arial" panose="020B0604020202020204" pitchFamily="34" charset="0"/>
              </a:rPr>
              <a:t>DISEÑO MECÁNICO</a:t>
            </a:r>
            <a:endParaRPr lang="en-US" sz="1800" b="1"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5 Objeto"/>
          <p:cNvGraphicFramePr>
            <a:graphicFrameLocks noChangeAspect="1"/>
          </p:cNvGraphicFramePr>
          <p:nvPr>
            <p:extLst>
              <p:ext uri="{D42A27DB-BD31-4B8C-83A1-F6EECF244321}">
                <p14:modId xmlns:p14="http://schemas.microsoft.com/office/powerpoint/2010/main" val="3965877207"/>
              </p:ext>
            </p:extLst>
          </p:nvPr>
        </p:nvGraphicFramePr>
        <p:xfrm>
          <a:off x="1616366" y="2279072"/>
          <a:ext cx="9234609" cy="2182091"/>
        </p:xfrm>
        <a:graphic>
          <a:graphicData uri="http://schemas.openxmlformats.org/presentationml/2006/ole">
            <mc:AlternateContent xmlns:mc="http://schemas.openxmlformats.org/markup-compatibility/2006">
              <mc:Choice xmlns:v="urn:schemas-microsoft-com:vml" Requires="v">
                <p:oleObj spid="_x0000_s21588" name="Visio" r:id="rId3" imgW="5201102" imgH="1205287" progId="Visio.Drawing.11">
                  <p:embed/>
                </p:oleObj>
              </mc:Choice>
              <mc:Fallback>
                <p:oleObj name="Visio" r:id="rId3" imgW="5201102" imgH="120528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366" y="2279072"/>
                        <a:ext cx="9234609" cy="2182091"/>
                      </a:xfrm>
                      <a:prstGeom prst="rect">
                        <a:avLst/>
                      </a:prstGeom>
                      <a:noFill/>
                    </p:spPr>
                  </p:pic>
                </p:oleObj>
              </mc:Fallback>
            </mc:AlternateContent>
          </a:graphicData>
        </a:graphic>
      </p:graphicFrame>
    </p:spTree>
    <p:extLst>
      <p:ext uri="{BB962C8B-B14F-4D97-AF65-F5344CB8AC3E}">
        <p14:creationId xmlns:p14="http://schemas.microsoft.com/office/powerpoint/2010/main" val="2025278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1812" y="609600"/>
            <a:ext cx="9052006" cy="457202"/>
          </a:xfrm>
        </p:spPr>
        <p:txBody>
          <a:bodyPr>
            <a:normAutofit/>
          </a:bodyPr>
          <a:lstStyle/>
          <a:p>
            <a:r>
              <a:rPr lang="es-EC" sz="2000" b="1" dirty="0" smtClean="0">
                <a:latin typeface="Arial" panose="020B0604020202020204" pitchFamily="34" charset="0"/>
                <a:cs typeface="Arial" panose="020B0604020202020204" pitchFamily="34" charset="0"/>
              </a:rPr>
              <a:t>SISTEMA DE SOPORTE Y DESPLAZAMIENTO</a:t>
            </a:r>
            <a:endParaRPr lang="en-US" sz="2000" b="1" dirty="0">
              <a:latin typeface="Arial" panose="020B0604020202020204" pitchFamily="34" charset="0"/>
              <a:cs typeface="Arial" panose="020B0604020202020204" pitchFamily="34" charset="0"/>
            </a:endParaRPr>
          </a:p>
        </p:txBody>
      </p:sp>
      <p:sp>
        <p:nvSpPr>
          <p:cNvPr id="5" name="4 Rectángulo"/>
          <p:cNvSpPr/>
          <p:nvPr/>
        </p:nvSpPr>
        <p:spPr>
          <a:xfrm>
            <a:off x="1149927" y="1295400"/>
            <a:ext cx="9767455" cy="2222403"/>
          </a:xfrm>
          <a:prstGeom prst="rect">
            <a:avLst/>
          </a:prstGeom>
        </p:spPr>
        <p:txBody>
          <a:bodyPr wrap="square">
            <a:spAutoFit/>
          </a:bodyPr>
          <a:lstStyle/>
          <a:p>
            <a:pPr marL="285750" indent="-285750" algn="just">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Se </a:t>
            </a:r>
            <a:r>
              <a:rPr lang="es-EC" dirty="0">
                <a:latin typeface="Arial" panose="020B0604020202020204" pitchFamily="34" charset="0"/>
                <a:cs typeface="Arial" panose="020B0604020202020204" pitchFamily="34" charset="0"/>
              </a:rPr>
              <a:t>diseñó un sistema ajustable para el soporte y desplazamiento del brazo. </a:t>
            </a:r>
            <a:endParaRPr lang="es-EC" dirty="0" smtClean="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285750" indent="-285750" algn="just">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Esta </a:t>
            </a:r>
            <a:r>
              <a:rPr lang="es-EC" dirty="0">
                <a:latin typeface="Arial" panose="020B0604020202020204" pitchFamily="34" charset="0"/>
                <a:cs typeface="Arial" panose="020B0604020202020204" pitchFamily="34" charset="0"/>
              </a:rPr>
              <a:t>constituido por un canal en forma de T, y dos </a:t>
            </a:r>
            <a:r>
              <a:rPr lang="es-EC" dirty="0" smtClean="0">
                <a:latin typeface="Arial" panose="020B0604020202020204" pitchFamily="34" charset="0"/>
                <a:cs typeface="Arial" panose="020B0604020202020204" pitchFamily="34" charset="0"/>
              </a:rPr>
              <a:t>soportes móviles desmontables</a:t>
            </a:r>
            <a:r>
              <a:rPr lang="es-EC" dirty="0">
                <a:latin typeface="Arial" panose="020B0604020202020204" pitchFamily="34" charset="0"/>
                <a:cs typeface="Arial" panose="020B0604020202020204" pitchFamily="34" charset="0"/>
              </a:rPr>
              <a:t>, </a:t>
            </a:r>
            <a:r>
              <a:rPr lang="es-EC" dirty="0" smtClean="0">
                <a:latin typeface="Arial" panose="020B0604020202020204" pitchFamily="34" charset="0"/>
                <a:cs typeface="Arial" panose="020B0604020202020204" pitchFamily="34" charset="0"/>
              </a:rPr>
              <a:t>que facilitarán </a:t>
            </a:r>
            <a:r>
              <a:rPr lang="es-EC" dirty="0">
                <a:latin typeface="Arial" panose="020B0604020202020204" pitchFamily="34" charset="0"/>
                <a:cs typeface="Arial" panose="020B0604020202020204" pitchFamily="34" charset="0"/>
              </a:rPr>
              <a:t>la reubicación del brazo del paciente dependiendo el movimiento que realice. </a:t>
            </a:r>
            <a:endParaRPr lang="en-US" dirty="0">
              <a:latin typeface="Arial" panose="020B0604020202020204" pitchFamily="34" charset="0"/>
              <a:cs typeface="Arial" panose="020B0604020202020204" pitchFamily="34" charset="0"/>
            </a:endParaRPr>
          </a:p>
        </p:txBody>
      </p:sp>
      <p:pic>
        <p:nvPicPr>
          <p:cNvPr id="6" name="5 Imagen"/>
          <p:cNvPicPr/>
          <p:nvPr/>
        </p:nvPicPr>
        <p:blipFill rotWithShape="1">
          <a:blip r:embed="rId2"/>
          <a:srcRect l="40055" t="24452" r="28377" b="28154"/>
          <a:stretch/>
        </p:blipFill>
        <p:spPr bwMode="auto">
          <a:xfrm>
            <a:off x="7793182" y="3602580"/>
            <a:ext cx="3124200" cy="243840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149927" y="3613903"/>
            <a:ext cx="6400800" cy="1754326"/>
          </a:xfrm>
          <a:prstGeom prst="rect">
            <a:avLst/>
          </a:prstGeom>
        </p:spPr>
        <p:txBody>
          <a:bodyPr wrap="square">
            <a:spAutoFit/>
          </a:bodyPr>
          <a:lstStyle/>
          <a:p>
            <a:pPr marL="285750" indent="-285750" algn="just">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La </a:t>
            </a:r>
            <a:r>
              <a:rPr lang="es-EC" dirty="0">
                <a:latin typeface="Arial" panose="020B0604020202020204" pitchFamily="34" charset="0"/>
                <a:cs typeface="Arial" panose="020B0604020202020204" pitchFamily="34" charset="0"/>
              </a:rPr>
              <a:t>medida más relevante </a:t>
            </a:r>
            <a:r>
              <a:rPr lang="es-EC" dirty="0" smtClean="0">
                <a:latin typeface="Arial" panose="020B0604020202020204" pitchFamily="34" charset="0"/>
                <a:cs typeface="Arial" panose="020B0604020202020204" pitchFamily="34" charset="0"/>
              </a:rPr>
              <a:t>para el diseño de los canales es </a:t>
            </a:r>
            <a:r>
              <a:rPr lang="es-EC" dirty="0">
                <a:latin typeface="Arial" panose="020B0604020202020204" pitchFamily="34" charset="0"/>
                <a:cs typeface="Arial" panose="020B0604020202020204" pitchFamily="34" charset="0"/>
              </a:rPr>
              <a:t>la del antebrazo, ya que este debe estar apoyado durante el proceso de rehabilitación. </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351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66801" y="588815"/>
            <a:ext cx="10030690" cy="1708160"/>
          </a:xfrm>
          <a:prstGeom prst="rect">
            <a:avLst/>
          </a:prstGeom>
        </p:spPr>
        <p:txBody>
          <a:bodyPr wrap="square">
            <a:spAutoFit/>
          </a:bodyPr>
          <a:lstStyle/>
          <a:p>
            <a:pPr marL="171450" indent="-171450" algn="just">
              <a:lnSpc>
                <a:spcPct val="150000"/>
              </a:lnSpc>
              <a:buClr>
                <a:schemeClr val="bg2">
                  <a:lumMod val="50000"/>
                </a:schemeClr>
              </a:buClr>
              <a:buFont typeface="Arial" panose="020B0604020202020204" pitchFamily="34" charset="0"/>
              <a:buChar char="•"/>
            </a:pPr>
            <a:endParaRPr lang="es-EC" sz="10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La </a:t>
            </a:r>
            <a:r>
              <a:rPr lang="es-EC" dirty="0">
                <a:latin typeface="Arial" panose="020B0604020202020204" pitchFamily="34" charset="0"/>
                <a:cs typeface="Arial" panose="020B0604020202020204" pitchFamily="34" charset="0"/>
              </a:rPr>
              <a:t>medida mínima requerida para el canal </a:t>
            </a:r>
            <a:r>
              <a:rPr lang="es-EC" dirty="0" smtClean="0">
                <a:latin typeface="Arial" panose="020B0604020202020204" pitchFamily="34" charset="0"/>
                <a:cs typeface="Arial" panose="020B0604020202020204" pitchFamily="34" charset="0"/>
              </a:rPr>
              <a:t>principal corresponde </a:t>
            </a:r>
            <a:r>
              <a:rPr lang="es-EC" dirty="0">
                <a:latin typeface="Arial" panose="020B0604020202020204" pitchFamily="34" charset="0"/>
                <a:cs typeface="Arial" panose="020B0604020202020204" pitchFamily="34" charset="0"/>
              </a:rPr>
              <a:t>al doble de la longitud máxima del </a:t>
            </a:r>
            <a:r>
              <a:rPr lang="es-EC" dirty="0" smtClean="0">
                <a:latin typeface="Arial" panose="020B0604020202020204" pitchFamily="34" charset="0"/>
                <a:cs typeface="Arial" panose="020B0604020202020204" pitchFamily="34" charset="0"/>
              </a:rPr>
              <a:t>antebrazo</a:t>
            </a:r>
            <a:r>
              <a:rPr lang="es-EC" dirty="0" smtClean="0">
                <a:latin typeface="Arial" panose="020B0604020202020204" pitchFamily="34" charset="0"/>
                <a:cs typeface="Arial" panose="020B0604020202020204" pitchFamily="34" charset="0"/>
              </a:rPr>
              <a:t>.</a:t>
            </a:r>
            <a:endParaRPr lang="es-EC" dirty="0">
              <a:latin typeface="Arial" panose="020B0604020202020204" pitchFamily="34" charset="0"/>
              <a:cs typeface="Arial" panose="020B0604020202020204" pitchFamily="34" charset="0"/>
            </a:endParaRPr>
          </a:p>
          <a:p>
            <a:pPr algn="just"/>
            <a:endParaRPr lang="es-EC" dirty="0"/>
          </a:p>
          <a:p>
            <a:pPr algn="just"/>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607" t="32245" r="35569" b="44460"/>
          <a:stretch/>
        </p:blipFill>
        <p:spPr bwMode="auto">
          <a:xfrm>
            <a:off x="2549235" y="4232565"/>
            <a:ext cx="2189019" cy="1704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052943" y="2055945"/>
            <a:ext cx="10030691" cy="2585323"/>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Se adaptó un canal secundario, perpendicular al canal principal para realizar el movimiento de pronación y supinación. </a:t>
            </a: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La medida mínima requerida para el canal corresponde a la longitud máxima del antebrazo. </a:t>
            </a:r>
          </a:p>
          <a:p>
            <a:pPr algn="just">
              <a:lnSpc>
                <a:spcPct val="150000"/>
              </a:lnSpc>
            </a:pPr>
            <a:endParaRPr lang="es-EC" dirty="0"/>
          </a:p>
          <a:p>
            <a:pPr algn="just">
              <a:lnSpc>
                <a:spcPct val="150000"/>
              </a:lnSpc>
            </a:pPr>
            <a:endParaRPr lang="es-EC"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17" t="37868" r="36718" b="44251"/>
          <a:stretch/>
        </p:blipFill>
        <p:spPr bwMode="auto">
          <a:xfrm>
            <a:off x="6871087" y="4232565"/>
            <a:ext cx="2435706" cy="149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212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66799" y="685801"/>
            <a:ext cx="10002983" cy="1338828"/>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Los soportes poseen un apoyo en forma de U que sigue la anatomía del brazo, además presenta un sistema de desplazamiento y sujeción que permite colocar los soportes en cualquier posición de la </a:t>
            </a:r>
            <a:r>
              <a:rPr lang="es-EC" dirty="0" smtClean="0">
                <a:latin typeface="Arial" panose="020B0604020202020204" pitchFamily="34" charset="0"/>
                <a:cs typeface="Arial" panose="020B0604020202020204" pitchFamily="34" charset="0"/>
              </a:rPr>
              <a:t>riel. </a:t>
            </a:r>
            <a:endParaRPr lang="en-US" dirty="0">
              <a:latin typeface="Arial" panose="020B0604020202020204" pitchFamily="34" charset="0"/>
              <a:cs typeface="Arial" panose="020B0604020202020204" pitchFamily="34" charset="0"/>
            </a:endParaRPr>
          </a:p>
        </p:txBody>
      </p:sp>
      <p:sp>
        <p:nvSpPr>
          <p:cNvPr id="6" name="5 Rectángulo"/>
          <p:cNvSpPr/>
          <p:nvPr/>
        </p:nvSpPr>
        <p:spPr>
          <a:xfrm>
            <a:off x="1066798" y="2244433"/>
            <a:ext cx="10002983" cy="872034"/>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Para el diseño de la altura de los soportes verticales se tomó en cuenta la posición adecuada del paciente para realizar los ejercicios de rehabilitación planteados en el proyecto. </a:t>
            </a:r>
            <a:endParaRPr lang="en-US" dirty="0">
              <a:latin typeface="Arial" panose="020B0604020202020204" pitchFamily="34" charset="0"/>
              <a:cs typeface="Arial" panose="020B0604020202020204" pitchFamily="34" charset="0"/>
            </a:endParaRPr>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6590" y="3449782"/>
            <a:ext cx="3276600" cy="2310130"/>
          </a:xfrm>
          <a:prstGeom prst="rect">
            <a:avLst/>
          </a:prstGeom>
          <a:noFill/>
          <a:ln>
            <a:noFill/>
          </a:ln>
        </p:spPr>
      </p:pic>
      <p:sp>
        <p:nvSpPr>
          <p:cNvPr id="2" name="1 Rectángulo"/>
          <p:cNvSpPr/>
          <p:nvPr/>
        </p:nvSpPr>
        <p:spPr>
          <a:xfrm>
            <a:off x="1066798" y="3549287"/>
            <a:ext cx="6345384" cy="1338828"/>
          </a:xfrm>
          <a:prstGeom prst="rect">
            <a:avLst/>
          </a:prstGeom>
        </p:spPr>
        <p:txBody>
          <a:bodyPr wrap="square">
            <a:spAutoFit/>
          </a:bodyPr>
          <a:lstStyle/>
          <a:p>
            <a:pPr marL="342900" indent="-34290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Se determinó que la altura de los soportes es de 15 cm ya que se debe considerar también  la altura de la base del prototipo que es de 5 cm.</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163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546100" y="736600"/>
            <a:ext cx="10054936" cy="36598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3600" b="1" dirty="0" smtClean="0">
                <a:latin typeface="Arial" panose="020B0604020202020204" pitchFamily="34" charset="0"/>
                <a:cs typeface="Arial" panose="020B0604020202020204" pitchFamily="34" charset="0"/>
              </a:rPr>
              <a:t>ÍNDICE</a:t>
            </a:r>
            <a:endParaRPr lang="en-US" sz="3600" b="1" dirty="0">
              <a:latin typeface="Arial" panose="020B0604020202020204" pitchFamily="34" charset="0"/>
              <a:cs typeface="Arial" panose="020B0604020202020204" pitchFamily="34" charset="0"/>
            </a:endParaRPr>
          </a:p>
        </p:txBody>
      </p:sp>
      <p:sp>
        <p:nvSpPr>
          <p:cNvPr id="7" name="2 Subtítulo"/>
          <p:cNvSpPr txBox="1">
            <a:spLocks/>
          </p:cNvSpPr>
          <p:nvPr/>
        </p:nvSpPr>
        <p:spPr>
          <a:xfrm>
            <a:off x="1756064" y="968082"/>
            <a:ext cx="9926783" cy="5247412"/>
          </a:xfrm>
          <a:prstGeom prst="rect">
            <a:avLst/>
          </a:prstGeom>
        </p:spPr>
        <p:txBody>
          <a:bodyPr vert="horz" lIns="91440" tIns="45720" rIns="91440" bIns="45720" numCol="2" rtlCol="0" anchor="ctr" anchorCtr="0">
            <a:normAutofit fontScale="70000" lnSpcReduction="20000"/>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2" action="ppaction://hlinksldjump"/>
              </a:rPr>
              <a:t>Antecedentes</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3" action="ppaction://hlinksldjump"/>
              </a:rPr>
              <a:t>Justificación</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4" action="ppaction://hlinksldjump"/>
              </a:rPr>
              <a:t>Objetivos</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rPr>
              <a:t>Marco Teórico</a:t>
            </a: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5" action="ppaction://hlinksldjump"/>
              </a:rPr>
              <a:t>Rehabilitación</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6" action="ppaction://hlinksldjump"/>
              </a:rPr>
              <a:t>Biomecánica</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7" action="ppaction://hlinksldjump"/>
              </a:rPr>
              <a:t>Antropometría</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rPr>
              <a:t>Diseño</a:t>
            </a:r>
          </a:p>
          <a:p>
            <a:pPr lvl="1">
              <a:lnSpc>
                <a:spcPct val="170000"/>
              </a:lnSpc>
            </a:pPr>
            <a:r>
              <a:rPr lang="es-EC" sz="2100" dirty="0" smtClean="0">
                <a:solidFill>
                  <a:srgbClr val="255F93"/>
                </a:solidFill>
                <a:latin typeface="Arial" panose="020B0604020202020204" pitchFamily="34" charset="0"/>
                <a:cs typeface="Arial" panose="020B0604020202020204" pitchFamily="34" charset="0"/>
                <a:hlinkClick r:id="rId8" action="ppaction://hlinksldjump"/>
              </a:rPr>
              <a:t>Consideraciones de diseño</a:t>
            </a:r>
            <a:endParaRPr lang="es-EC" sz="2100" dirty="0" smtClean="0">
              <a:solidFill>
                <a:srgbClr val="255F93"/>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9" action="ppaction://hlinksldjump"/>
              </a:rPr>
              <a:t>Esquema general del sistema</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0" action="ppaction://hlinksldjump"/>
              </a:rPr>
              <a:t>Diseño Mecánico</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1" action="ppaction://hlinksldjump"/>
              </a:rPr>
              <a:t>Diseño Electrónico</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2" action="ppaction://hlinksldjump"/>
              </a:rPr>
              <a:t>Programación</a:t>
            </a:r>
            <a:endParaRPr lang="es-EC" sz="2100" dirty="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rPr>
              <a:t>Implementación</a:t>
            </a: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3" action="ppaction://hlinksldjump"/>
              </a:rPr>
              <a:t>Proceso de Construcción</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4" action="ppaction://hlinksldjump"/>
              </a:rPr>
              <a:t>Ensamblaje del Prototipo</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 action="ppaction://noaction"/>
              </a:rPr>
              <a:t>Implementación del Sistema Electrónico</a:t>
            </a:r>
            <a:endParaRPr lang="es-EC" sz="2100" dirty="0" smtClean="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5" action="ppaction://hlinksldjump"/>
              </a:rPr>
              <a:t>Interfaz Gráfica de Usuario</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rPr>
              <a:t>Validación del Prototipo de Rehabilitación</a:t>
            </a:r>
          </a:p>
          <a:p>
            <a:pPr lvl="1">
              <a:lnSpc>
                <a:spcPct val="170000"/>
              </a:lnSpc>
            </a:pPr>
            <a:r>
              <a:rPr lang="es-EC" sz="2100" dirty="0">
                <a:solidFill>
                  <a:schemeClr val="tx1"/>
                </a:solidFill>
                <a:latin typeface="Arial" panose="020B0604020202020204" pitchFamily="34" charset="0"/>
                <a:cs typeface="Arial" panose="020B0604020202020204" pitchFamily="34" charset="0"/>
                <a:hlinkClick r:id="rId16" action="ppaction://hlinkfile"/>
              </a:rPr>
              <a:t>Video</a:t>
            </a:r>
            <a:endParaRPr lang="es-EC" sz="2100" dirty="0">
              <a:solidFill>
                <a:schemeClr val="tx1"/>
              </a:solidFill>
              <a:latin typeface="Arial" panose="020B0604020202020204" pitchFamily="34" charset="0"/>
              <a:cs typeface="Arial" panose="020B0604020202020204" pitchFamily="34" charset="0"/>
            </a:endParaRPr>
          </a:p>
          <a:p>
            <a:pPr lvl="1">
              <a:lnSpc>
                <a:spcPct val="170000"/>
              </a:lnSpc>
            </a:pPr>
            <a:r>
              <a:rPr lang="es-EC" sz="2100" dirty="0" smtClean="0">
                <a:solidFill>
                  <a:schemeClr val="tx1"/>
                </a:solidFill>
                <a:latin typeface="Arial" panose="020B0604020202020204" pitchFamily="34" charset="0"/>
                <a:cs typeface="Arial" panose="020B0604020202020204" pitchFamily="34" charset="0"/>
                <a:hlinkClick r:id="rId17" action="ppaction://hlinksldjump"/>
              </a:rPr>
              <a:t>Pruebas</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18" action="ppaction://hlinksldjump"/>
              </a:rPr>
              <a:t>Análisis Económico y Financiero</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19" action="ppaction://hlinksldjump"/>
              </a:rPr>
              <a:t>Conclusiones </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r>
              <a:rPr lang="es-EC" sz="2100" dirty="0" smtClean="0">
                <a:solidFill>
                  <a:schemeClr val="tx1"/>
                </a:solidFill>
                <a:latin typeface="Arial" panose="020B0604020202020204" pitchFamily="34" charset="0"/>
                <a:cs typeface="Arial" panose="020B0604020202020204" pitchFamily="34" charset="0"/>
                <a:hlinkClick r:id="rId20" action="ppaction://hlinksldjump"/>
              </a:rPr>
              <a:t>Recomendaciones</a:t>
            </a:r>
            <a:endParaRPr lang="es-EC" sz="2100" dirty="0" smtClean="0">
              <a:solidFill>
                <a:schemeClr val="tx1"/>
              </a:solidFill>
              <a:latin typeface="Arial" panose="020B0604020202020204" pitchFamily="34" charset="0"/>
              <a:cs typeface="Arial" panose="020B0604020202020204" pitchFamily="34" charset="0"/>
            </a:endParaRPr>
          </a:p>
          <a:p>
            <a:pPr>
              <a:lnSpc>
                <a:spcPct val="170000"/>
              </a:lnSpc>
            </a:pPr>
            <a:endParaRPr lang="es-EC" sz="1800" dirty="0" smtClean="0">
              <a:solidFill>
                <a:schemeClr val="tx1"/>
              </a:solidFill>
              <a:latin typeface="Arial" panose="020B0604020202020204" pitchFamily="34" charset="0"/>
              <a:cs typeface="Arial" panose="020B0604020202020204" pitchFamily="34" charset="0"/>
            </a:endParaRPr>
          </a:p>
          <a:p>
            <a:pPr marL="0" indent="0">
              <a:lnSpc>
                <a:spcPct val="170000"/>
              </a:lnSpc>
              <a:buNone/>
            </a:pPr>
            <a:r>
              <a:rPr lang="es-EC" sz="1800" dirty="0" smtClean="0">
                <a:solidFill>
                  <a:schemeClr val="tx1"/>
                </a:solidFill>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83635" y="0"/>
            <a:ext cx="1104438" cy="1033623"/>
          </a:xfrm>
          <a:prstGeom prst="rect">
            <a:avLst/>
          </a:prstGeom>
        </p:spPr>
      </p:pic>
      <p:pic>
        <p:nvPicPr>
          <p:cNvPr id="16" name="Imagen 1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927" y="1"/>
            <a:ext cx="1028699" cy="857714"/>
          </a:xfrm>
          <a:prstGeom prst="rect">
            <a:avLst/>
          </a:prstGeom>
        </p:spPr>
      </p:pic>
    </p:spTree>
    <p:extLst>
      <p:ext uri="{BB962C8B-B14F-4D97-AF65-F5344CB8AC3E}">
        <p14:creationId xmlns:p14="http://schemas.microsoft.com/office/powerpoint/2010/main" val="2763042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52945" y="914401"/>
            <a:ext cx="10002982" cy="3366563"/>
          </a:xfrm>
          <a:prstGeom prst="rect">
            <a:avLst/>
          </a:prstGeom>
        </p:spPr>
        <p:txBody>
          <a:bodyPr wrap="square">
            <a:spAutoFit/>
          </a:bodyPr>
          <a:lstStyle/>
          <a:p>
            <a:pPr algn="just">
              <a:lnSpc>
                <a:spcPct val="150000"/>
              </a:lnSpc>
            </a:pPr>
            <a:r>
              <a:rPr lang="es-EC" dirty="0">
                <a:latin typeface="Arial" panose="020B0604020202020204" pitchFamily="34" charset="0"/>
                <a:cs typeface="Arial" panose="020B0604020202020204" pitchFamily="34" charset="0"/>
              </a:rPr>
              <a:t>El diseño de la apertura de los apoyos para el brazo están basadas en la medida de la circunferencia de la muñeca y  del antebrazo.</a:t>
            </a:r>
          </a:p>
          <a:p>
            <a:pPr algn="just">
              <a:lnSpc>
                <a:spcPct val="150000"/>
              </a:lnSpc>
            </a:pPr>
            <a:endParaRPr lang="es-EC"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Se determino que para su construcción el apoyo la muñeca tiene un diámetro de 8 cm y el apoyo para el antebrazo es de 10 cm.</a:t>
            </a: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Loa soportes contarán con correas de sujeción para asegurar el brazo del paciente, evitando posibles desplazamientos  durante la ejecución del ejercicio.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151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5859" y="641640"/>
            <a:ext cx="5149931" cy="390525"/>
          </a:xfrm>
        </p:spPr>
        <p:txBody>
          <a:bodyPr>
            <a:normAutofit/>
          </a:bodyPr>
          <a:lstStyle/>
          <a:p>
            <a:r>
              <a:rPr lang="en-US" sz="1800" b="1" dirty="0" smtClean="0">
                <a:latin typeface="Arial" panose="020B0604020202020204" pitchFamily="34" charset="0"/>
                <a:cs typeface="Arial" panose="020B0604020202020204" pitchFamily="34" charset="0"/>
              </a:rPr>
              <a:t>SISTEMA DE ACOPLE PARA EL ACTUADOR</a:t>
            </a:r>
            <a:endParaRPr lang="en-US" sz="1800" b="1" dirty="0">
              <a:latin typeface="Arial" panose="020B0604020202020204" pitchFamily="34" charset="0"/>
              <a:cs typeface="Arial" panose="020B0604020202020204" pitchFamily="34" charset="0"/>
            </a:endParaRPr>
          </a:p>
        </p:txBody>
      </p:sp>
      <p:sp>
        <p:nvSpPr>
          <p:cNvPr id="5" name="1 Título"/>
          <p:cNvSpPr txBox="1">
            <a:spLocks/>
          </p:cNvSpPr>
          <p:nvPr/>
        </p:nvSpPr>
        <p:spPr>
          <a:xfrm>
            <a:off x="1073727" y="2265716"/>
            <a:ext cx="7278624" cy="390525"/>
          </a:xfrm>
          <a:prstGeom prst="rect">
            <a:avLst/>
          </a:prstGeom>
          <a:ln>
            <a:noFill/>
          </a:ln>
        </p:spPr>
        <p:txBody>
          <a:bodyPr vert="horz" lIns="91440" tIns="45720" rIns="91440" bIns="45720" rtlCol="0" anchor="t">
            <a:normAutofit/>
          </a:bodyPr>
          <a:lstStyle>
            <a:lvl1pPr algn="l" defTabSz="914400" rtl="0" eaLnBrk="1" latinLnBrk="0" hangingPunct="1">
              <a:spcBef>
                <a:spcPct val="0"/>
              </a:spcBef>
              <a:buNone/>
              <a:defRPr sz="1800" b="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Clr>
                <a:schemeClr val="bg2">
                  <a:lumMod val="50000"/>
                </a:schemeClr>
              </a:buClr>
              <a:buFont typeface="Arial" panose="020B0604020202020204" pitchFamily="34" charset="0"/>
              <a:buChar char="•"/>
            </a:pPr>
            <a:r>
              <a:rPr lang="es-EC" cap="none" dirty="0" smtClean="0">
                <a:latin typeface="Arial" panose="020B0604020202020204" pitchFamily="34" charset="0"/>
                <a:cs typeface="Arial" panose="020B0604020202020204" pitchFamily="34" charset="0"/>
              </a:rPr>
              <a:t>Selección</a:t>
            </a:r>
            <a:r>
              <a:rPr lang="en-US" cap="none" dirty="0" smtClean="0">
                <a:latin typeface="Arial" panose="020B0604020202020204" pitchFamily="34" charset="0"/>
                <a:cs typeface="Arial" panose="020B0604020202020204" pitchFamily="34" charset="0"/>
              </a:rPr>
              <a:t> del motor</a:t>
            </a:r>
            <a:endParaRPr lang="en-US" cap="none" dirty="0">
              <a:latin typeface="Arial" panose="020B0604020202020204" pitchFamily="34" charset="0"/>
              <a:cs typeface="Arial" panose="020B0604020202020204" pitchFamily="34" charset="0"/>
            </a:endParaRPr>
          </a:p>
        </p:txBody>
      </p:sp>
      <p:sp>
        <p:nvSpPr>
          <p:cNvPr id="8" name="7 Rectángulo"/>
          <p:cNvSpPr/>
          <p:nvPr/>
        </p:nvSpPr>
        <p:spPr>
          <a:xfrm>
            <a:off x="1073727" y="1177637"/>
            <a:ext cx="10037618" cy="872034"/>
          </a:xfrm>
          <a:prstGeom prst="rect">
            <a:avLst/>
          </a:prstGeom>
        </p:spPr>
        <p:txBody>
          <a:bodyPr wrap="square">
            <a:spAutoFit/>
          </a:bodyPr>
          <a:lstStyle/>
          <a:p>
            <a:pPr algn="just">
              <a:lnSpc>
                <a:spcPct val="150000"/>
              </a:lnSpc>
            </a:pPr>
            <a:r>
              <a:rPr lang="es-EC" dirty="0">
                <a:latin typeface="Arial" panose="020B0604020202020204" pitchFamily="34" charset="0"/>
                <a:cs typeface="Arial" panose="020B0604020202020204" pitchFamily="34" charset="0"/>
              </a:rPr>
              <a:t>El actuador del sistema es el motor quien provee de la fuerza y velocidad necesarias para el efectuar el movimiento que se desee. </a:t>
            </a:r>
            <a:endParaRPr lang="en-US" dirty="0">
              <a:latin typeface="Arial" panose="020B0604020202020204" pitchFamily="34" charset="0"/>
              <a:cs typeface="Arial" panose="020B0604020202020204" pitchFamily="34" charset="0"/>
            </a:endParaRPr>
          </a:p>
        </p:txBody>
      </p:sp>
      <p:sp>
        <p:nvSpPr>
          <p:cNvPr id="9" name="8 Rectángulo"/>
          <p:cNvSpPr/>
          <p:nvPr/>
        </p:nvSpPr>
        <p:spPr>
          <a:xfrm>
            <a:off x="1129144" y="2826319"/>
            <a:ext cx="9982201" cy="923330"/>
          </a:xfrm>
          <a:prstGeom prst="rect">
            <a:avLst/>
          </a:prstGeom>
        </p:spPr>
        <p:txBody>
          <a:bodyPr wrap="square">
            <a:spAutoFit/>
          </a:bodyPr>
          <a:lstStyle/>
          <a:p>
            <a:pPr algn="just">
              <a:lnSpc>
                <a:spcPct val="150000"/>
              </a:lnSpc>
            </a:pPr>
            <a:r>
              <a:rPr lang="es-EC" dirty="0">
                <a:latin typeface="Arial" panose="020B0604020202020204" pitchFamily="34" charset="0"/>
                <a:cs typeface="Arial" panose="020B0604020202020204" pitchFamily="34" charset="0"/>
              </a:rPr>
              <a:t>De acuerdo a las necesidades de torque, facilidad de acople y costo para el presente proyecto, se optó por el servomotor de marca Torxis de modelo I00600.</a:t>
            </a:r>
            <a:endParaRPr lang="en-US" dirty="0">
              <a:latin typeface="Arial" panose="020B0604020202020204" pitchFamily="34" charset="0"/>
              <a:cs typeface="Arial" panose="020B0604020202020204" pitchFamily="34" charset="0"/>
            </a:endParaRPr>
          </a:p>
        </p:txBody>
      </p:sp>
      <p:pic>
        <p:nvPicPr>
          <p:cNvPr id="10"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4339" t="47048" r="39751" b="28820"/>
          <a:stretch/>
        </p:blipFill>
        <p:spPr bwMode="auto">
          <a:xfrm>
            <a:off x="7103181" y="3843973"/>
            <a:ext cx="2498339" cy="213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0 Imagen"/>
          <p:cNvPicPr/>
          <p:nvPr/>
        </p:nvPicPr>
        <p:blipFill>
          <a:blip r:embed="rId3">
            <a:extLst>
              <a:ext uri="{28A0092B-C50C-407E-A947-70E740481C1C}">
                <a14:useLocalDpi xmlns:a14="http://schemas.microsoft.com/office/drawing/2010/main" val="0"/>
              </a:ext>
            </a:extLst>
          </a:blip>
          <a:srcRect/>
          <a:stretch>
            <a:fillRect/>
          </a:stretch>
        </p:blipFill>
        <p:spPr bwMode="auto">
          <a:xfrm>
            <a:off x="2835661" y="3853803"/>
            <a:ext cx="3284583" cy="2110824"/>
          </a:xfrm>
          <a:prstGeom prst="rect">
            <a:avLst/>
          </a:prstGeom>
          <a:noFill/>
          <a:ln>
            <a:noFill/>
          </a:ln>
        </p:spPr>
      </p:pic>
    </p:spTree>
    <p:extLst>
      <p:ext uri="{BB962C8B-B14F-4D97-AF65-F5344CB8AC3E}">
        <p14:creationId xmlns:p14="http://schemas.microsoft.com/office/powerpoint/2010/main" val="972825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1812" y="516948"/>
            <a:ext cx="5678424" cy="411307"/>
          </a:xfrm>
        </p:spPr>
        <p:txBody>
          <a:bodyPr>
            <a:normAutofit/>
          </a:bodyPr>
          <a:lstStyle/>
          <a:p>
            <a:r>
              <a:rPr lang="es-EC" sz="1800" b="1" dirty="0" smtClean="0">
                <a:latin typeface="Arial" panose="020B0604020202020204" pitchFamily="34" charset="0"/>
                <a:cs typeface="Arial" panose="020B0604020202020204" pitchFamily="34" charset="0"/>
              </a:rPr>
              <a:t>MECANISMO DE ACOPLE</a:t>
            </a:r>
            <a:endParaRPr lang="en-US" sz="1800" b="1" dirty="0">
              <a:latin typeface="Arial" panose="020B0604020202020204" pitchFamily="34" charset="0"/>
              <a:cs typeface="Arial" panose="020B0604020202020204" pitchFamily="34" charset="0"/>
            </a:endParaRPr>
          </a:p>
        </p:txBody>
      </p:sp>
      <p:sp>
        <p:nvSpPr>
          <p:cNvPr id="5" name="4 Rectángulo"/>
          <p:cNvSpPr/>
          <p:nvPr/>
        </p:nvSpPr>
        <p:spPr>
          <a:xfrm>
            <a:off x="1087581" y="969810"/>
            <a:ext cx="9968345" cy="1581202"/>
          </a:xfrm>
          <a:prstGeom prst="rect">
            <a:avLst/>
          </a:prstGeom>
        </p:spPr>
        <p:txBody>
          <a:bodyPr wrap="square">
            <a:spAutoFit/>
          </a:bodyPr>
          <a:lstStyle/>
          <a:p>
            <a:pPr algn="just">
              <a:lnSpc>
                <a:spcPct val="150000"/>
              </a:lnSpc>
            </a:pPr>
            <a:r>
              <a:rPr lang="es-EC" dirty="0">
                <a:latin typeface="Arial" panose="020B0604020202020204" pitchFamily="34" charset="0"/>
                <a:cs typeface="Arial" panose="020B0604020202020204" pitchFamily="34" charset="0"/>
              </a:rPr>
              <a:t>El acople del motor está conformado por el disco de duraluminio y un perfil metálico cuadrado, que conjuntamente permitirán instalar las diferentes adaptaciones para realizar cada movimiento. </a:t>
            </a:r>
          </a:p>
          <a:p>
            <a:pPr algn="just">
              <a:lnSpc>
                <a:spcPct val="150000"/>
              </a:lnSpc>
            </a:pPr>
            <a:endParaRPr lang="es-EC" sz="1050" dirty="0">
              <a:latin typeface="Arial" panose="020B0604020202020204" pitchFamily="34" charset="0"/>
              <a:cs typeface="Arial" panose="020B0604020202020204" pitchFamily="34" charset="0"/>
            </a:endParaRPr>
          </a:p>
        </p:txBody>
      </p:sp>
      <p:pic>
        <p:nvPicPr>
          <p:cNvPr id="7" name="6 Imagen"/>
          <p:cNvPicPr/>
          <p:nvPr/>
        </p:nvPicPr>
        <p:blipFill>
          <a:blip r:embed="rId2">
            <a:extLst>
              <a:ext uri="{28A0092B-C50C-407E-A947-70E740481C1C}">
                <a14:useLocalDpi xmlns:a14="http://schemas.microsoft.com/office/drawing/2010/main" val="0"/>
              </a:ext>
            </a:extLst>
          </a:blip>
          <a:srcRect/>
          <a:stretch>
            <a:fillRect/>
          </a:stretch>
        </p:blipFill>
        <p:spPr bwMode="auto">
          <a:xfrm>
            <a:off x="4239490" y="2551011"/>
            <a:ext cx="3893128" cy="3073933"/>
          </a:xfrm>
          <a:prstGeom prst="rect">
            <a:avLst/>
          </a:prstGeom>
          <a:noFill/>
          <a:ln>
            <a:noFill/>
          </a:ln>
        </p:spPr>
      </p:pic>
    </p:spTree>
    <p:extLst>
      <p:ext uri="{BB962C8B-B14F-4D97-AF65-F5344CB8AC3E}">
        <p14:creationId xmlns:p14="http://schemas.microsoft.com/office/powerpoint/2010/main" val="561732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7958" y="600075"/>
            <a:ext cx="6516624" cy="425161"/>
          </a:xfrm>
        </p:spPr>
        <p:txBody>
          <a:bodyPr>
            <a:normAutofit/>
          </a:bodyPr>
          <a:lstStyle/>
          <a:p>
            <a:r>
              <a:rPr lang="es-EC" sz="2000" b="1" dirty="0" smtClean="0">
                <a:latin typeface="Arial" panose="020B0604020202020204" pitchFamily="34" charset="0"/>
                <a:cs typeface="Arial" panose="020B0604020202020204" pitchFamily="34" charset="0"/>
              </a:rPr>
              <a:t>BASE PARA MONTAJE DEL MOTOR</a:t>
            </a:r>
            <a:endParaRPr lang="en-US" sz="2000" b="1" dirty="0">
              <a:latin typeface="Arial" panose="020B0604020202020204" pitchFamily="34" charset="0"/>
              <a:cs typeface="Arial" panose="020B0604020202020204" pitchFamily="34" charset="0"/>
            </a:endParaRPr>
          </a:p>
        </p:txBody>
      </p:sp>
      <p:sp>
        <p:nvSpPr>
          <p:cNvPr id="5" name="4 Rectángulo"/>
          <p:cNvSpPr/>
          <p:nvPr/>
        </p:nvSpPr>
        <p:spPr>
          <a:xfrm>
            <a:off x="1080654" y="1046007"/>
            <a:ext cx="9947563" cy="3208571"/>
          </a:xfrm>
          <a:prstGeom prst="rect">
            <a:avLst/>
          </a:prstGeom>
        </p:spPr>
        <p:txBody>
          <a:bodyPr wrap="square">
            <a:spAutoFit/>
          </a:bodyPr>
          <a:lstStyle/>
          <a:p>
            <a:pPr algn="just">
              <a:lnSpc>
                <a:spcPct val="150000"/>
              </a:lnSpc>
            </a:pPr>
            <a:r>
              <a:rPr lang="es-EC" dirty="0">
                <a:latin typeface="Arial" panose="020B0604020202020204" pitchFamily="34" charset="0"/>
                <a:cs typeface="Arial" panose="020B0604020202020204" pitchFamily="34" charset="0"/>
              </a:rPr>
              <a:t>Es importante fijar el motor en el prototipo ya que su eje es el punto de referencia a partir del cual se diseñan las adaptaciones para que cumplan con los movimientos propuestos.</a:t>
            </a:r>
          </a:p>
          <a:p>
            <a:pPr algn="just">
              <a:lnSpc>
                <a:spcPct val="150000"/>
              </a:lnSpc>
            </a:pPr>
            <a:endParaRPr lang="es-EC" sz="1100" dirty="0">
              <a:latin typeface="Arial" panose="020B0604020202020204" pitchFamily="34" charset="0"/>
              <a:cs typeface="Arial" panose="020B0604020202020204" pitchFamily="34" charset="0"/>
            </a:endParaRPr>
          </a:p>
          <a:p>
            <a:pPr algn="just">
              <a:lnSpc>
                <a:spcPct val="150000"/>
              </a:lnSpc>
            </a:pPr>
            <a:r>
              <a:rPr lang="es-EC" dirty="0">
                <a:latin typeface="Arial" panose="020B0604020202020204" pitchFamily="34" charset="0"/>
                <a:cs typeface="Arial" panose="020B0604020202020204" pitchFamily="34" charset="0"/>
              </a:rPr>
              <a:t>Para el montaje del motor se consideró una base rectangular, cuyas dimensiones </a:t>
            </a:r>
            <a:r>
              <a:rPr lang="es-EC" dirty="0" smtClean="0">
                <a:latin typeface="Arial" panose="020B0604020202020204" pitchFamily="34" charset="0"/>
                <a:cs typeface="Arial" panose="020B0604020202020204" pitchFamily="34" charset="0"/>
              </a:rPr>
              <a:t>dependieron </a:t>
            </a:r>
            <a:r>
              <a:rPr lang="es-EC" dirty="0">
                <a:latin typeface="Arial" panose="020B0604020202020204" pitchFamily="34" charset="0"/>
                <a:cs typeface="Arial" panose="020B0604020202020204" pitchFamily="34" charset="0"/>
              </a:rPr>
              <a:t>tanto del armazón del motor como de los soportes móviles.</a:t>
            </a:r>
          </a:p>
          <a:p>
            <a:pPr algn="just">
              <a:lnSpc>
                <a:spcPct val="150000"/>
              </a:lnSpc>
            </a:pPr>
            <a:endParaRPr lang="es-EC" sz="1100" dirty="0">
              <a:latin typeface="Arial" panose="020B0604020202020204" pitchFamily="34" charset="0"/>
              <a:cs typeface="Arial" panose="020B0604020202020204" pitchFamily="34" charset="0"/>
            </a:endParaRPr>
          </a:p>
          <a:p>
            <a:pPr algn="just">
              <a:lnSpc>
                <a:spcPct val="150000"/>
              </a:lnSpc>
            </a:pPr>
            <a:r>
              <a:rPr lang="es-EC" dirty="0">
                <a:latin typeface="Arial" panose="020B0604020202020204" pitchFamily="34" charset="0"/>
                <a:cs typeface="Arial" panose="020B0604020202020204" pitchFamily="34" charset="0"/>
              </a:rPr>
              <a:t>La base tiene un ancho de 10 cm  y un largo de 15 cm que permitirá fijar el motor y una altura de 12 cm.</a:t>
            </a:r>
            <a:endParaRPr lang="en-US" dirty="0">
              <a:latin typeface="Arial" panose="020B0604020202020204" pitchFamily="34" charset="0"/>
              <a:cs typeface="Arial" panose="020B0604020202020204" pitchFamily="34" charset="0"/>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5179465" y="3857777"/>
            <a:ext cx="2468243" cy="2224368"/>
          </a:xfrm>
          <a:prstGeom prst="rect">
            <a:avLst/>
          </a:prstGeom>
          <a:noFill/>
          <a:ln>
            <a:noFill/>
          </a:ln>
        </p:spPr>
      </p:pic>
    </p:spTree>
    <p:extLst>
      <p:ext uri="{BB962C8B-B14F-4D97-AF65-F5344CB8AC3E}">
        <p14:creationId xmlns:p14="http://schemas.microsoft.com/office/powerpoint/2010/main" val="59998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18308" y="1154953"/>
            <a:ext cx="10065328" cy="1939637"/>
          </a:xfrm>
        </p:spPr>
        <p:txBody>
          <a:bodyPr>
            <a:normAutofit/>
          </a:bodyPr>
          <a:lstStyle/>
          <a:p>
            <a:pPr algn="just">
              <a:lnSpc>
                <a:spcPct val="150000"/>
              </a:lnSpc>
            </a:pPr>
            <a:r>
              <a:rPr lang="es-EC" sz="1900" dirty="0" smtClean="0">
                <a:solidFill>
                  <a:schemeClr val="tx1"/>
                </a:solidFill>
                <a:latin typeface="Arial" panose="020B0604020202020204" pitchFamily="34" charset="0"/>
                <a:cs typeface="Arial" panose="020B0604020202020204" pitchFamily="34" charset="0"/>
              </a:rPr>
              <a:t>Se tomó en cuenta la longitud del antebrazo y la distancia del doblez de la muñeca al centro del mango, por lo que esta debe ser adaptable para el rango de medida mínima y máxima</a:t>
            </a:r>
            <a:r>
              <a:rPr lang="es-EC" sz="1900" dirty="0" smtClean="0">
                <a:solidFill>
                  <a:schemeClr val="tx1"/>
                </a:solidFill>
                <a:latin typeface="Arial" panose="020B0604020202020204" pitchFamily="34" charset="0"/>
                <a:cs typeface="Arial" panose="020B0604020202020204" pitchFamily="34" charset="0"/>
              </a:rPr>
              <a:t>.</a:t>
            </a:r>
            <a:endParaRPr lang="es-EC" sz="1900" dirty="0" smtClean="0">
              <a:solidFill>
                <a:schemeClr val="tx1"/>
              </a:solidFill>
              <a:latin typeface="Arial" panose="020B0604020202020204" pitchFamily="34" charset="0"/>
              <a:cs typeface="Arial" panose="020B0604020202020204" pitchFamily="34" charset="0"/>
            </a:endParaRPr>
          </a:p>
        </p:txBody>
      </p:sp>
      <p:pic>
        <p:nvPicPr>
          <p:cNvPr id="6" name="Imagen 5"/>
          <p:cNvPicPr/>
          <p:nvPr/>
        </p:nvPicPr>
        <p:blipFill rotWithShape="1">
          <a:blip r:embed="rId2"/>
          <a:srcRect l="24658" t="20502" r="11820" b="15344"/>
          <a:stretch/>
        </p:blipFill>
        <p:spPr>
          <a:xfrm>
            <a:off x="1695015" y="3682572"/>
            <a:ext cx="3555857" cy="2261027"/>
          </a:xfrm>
          <a:prstGeom prst="rect">
            <a:avLst/>
          </a:prstGeom>
        </p:spPr>
      </p:pic>
      <p:sp>
        <p:nvSpPr>
          <p:cNvPr id="4" name="3 Rectángulo"/>
          <p:cNvSpPr/>
          <p:nvPr/>
        </p:nvSpPr>
        <p:spPr>
          <a:xfrm>
            <a:off x="1011382" y="639726"/>
            <a:ext cx="10072254" cy="400110"/>
          </a:xfrm>
          <a:prstGeom prst="rect">
            <a:avLst/>
          </a:prstGeom>
        </p:spPr>
        <p:txBody>
          <a:bodyPr wrap="square">
            <a:spAutoFit/>
          </a:bodyPr>
          <a:lstStyle/>
          <a:p>
            <a:r>
              <a:rPr lang="es-EC" sz="2000" b="1" dirty="0" smtClean="0">
                <a:latin typeface="Arial" panose="020B0604020202020204" pitchFamily="34" charset="0"/>
                <a:cs typeface="Arial" panose="020B0604020202020204" pitchFamily="34" charset="0"/>
              </a:rPr>
              <a:t>ADAPTACIÓNES </a:t>
            </a:r>
            <a:r>
              <a:rPr lang="es-EC" sz="2000" b="1" dirty="0" smtClean="0">
                <a:latin typeface="Arial" panose="020B0604020202020204" pitchFamily="34" charset="0"/>
                <a:cs typeface="Arial" panose="020B0604020202020204" pitchFamily="34" charset="0"/>
              </a:rPr>
              <a:t>PARA </a:t>
            </a:r>
            <a:r>
              <a:rPr lang="es-EC" sz="2000" b="1" dirty="0" smtClean="0">
                <a:latin typeface="Arial" panose="020B0604020202020204" pitchFamily="34" charset="0"/>
                <a:cs typeface="Arial" panose="020B0604020202020204" pitchFamily="34" charset="0"/>
              </a:rPr>
              <a:t>LOS MECANISMOS DEL </a:t>
            </a:r>
            <a:r>
              <a:rPr lang="es-EC" sz="2000" b="1" dirty="0" smtClean="0">
                <a:latin typeface="Arial" panose="020B0604020202020204" pitchFamily="34" charset="0"/>
                <a:cs typeface="Arial" panose="020B0604020202020204" pitchFamily="34" charset="0"/>
              </a:rPr>
              <a:t>CODO.</a:t>
            </a:r>
            <a:endParaRPr lang="es-EC" sz="2000" b="1" dirty="0">
              <a:latin typeface="Arial" panose="020B0604020202020204" pitchFamily="34" charset="0"/>
              <a:cs typeface="Arial" panose="020B0604020202020204" pitchFamily="34" charset="0"/>
            </a:endParaRPr>
          </a:p>
        </p:txBody>
      </p:sp>
      <p:pic>
        <p:nvPicPr>
          <p:cNvPr id="7" name="Imagen 5"/>
          <p:cNvPicPr/>
          <p:nvPr/>
        </p:nvPicPr>
        <p:blipFill rotWithShape="1">
          <a:blip r:embed="rId3"/>
          <a:srcRect l="23848" t="20920" r="20397" b="18364"/>
          <a:stretch/>
        </p:blipFill>
        <p:spPr>
          <a:xfrm>
            <a:off x="7495742" y="3682572"/>
            <a:ext cx="2543175" cy="2314575"/>
          </a:xfrm>
          <a:prstGeom prst="rect">
            <a:avLst/>
          </a:prstGeom>
        </p:spPr>
      </p:pic>
      <p:sp>
        <p:nvSpPr>
          <p:cNvPr id="8" name="7 Rectángulo"/>
          <p:cNvSpPr/>
          <p:nvPr/>
        </p:nvSpPr>
        <p:spPr>
          <a:xfrm>
            <a:off x="2258396" y="3125368"/>
            <a:ext cx="2429094" cy="338554"/>
          </a:xfrm>
          <a:prstGeom prst="rect">
            <a:avLst/>
          </a:prstGeom>
        </p:spPr>
        <p:txBody>
          <a:bodyPr wrap="square">
            <a:spAutoFit/>
          </a:bodyPr>
          <a:lstStyle/>
          <a:p>
            <a:r>
              <a:rPr lang="es-EC" sz="1600" b="1" dirty="0" smtClean="0">
                <a:latin typeface="Arial" panose="020B0604020202020204" pitchFamily="34" charset="0"/>
                <a:cs typeface="Arial" panose="020B0604020202020204" pitchFamily="34" charset="0"/>
              </a:rPr>
              <a:t>FLEXION - EXTENSION</a:t>
            </a:r>
            <a:endParaRPr lang="es-EC" sz="1600" b="1" dirty="0">
              <a:latin typeface="Arial" panose="020B0604020202020204" pitchFamily="34" charset="0"/>
              <a:cs typeface="Arial" panose="020B0604020202020204" pitchFamily="34" charset="0"/>
            </a:endParaRPr>
          </a:p>
        </p:txBody>
      </p:sp>
      <p:sp>
        <p:nvSpPr>
          <p:cNvPr id="9" name="8 Rectángulo"/>
          <p:cNvSpPr/>
          <p:nvPr/>
        </p:nvSpPr>
        <p:spPr>
          <a:xfrm>
            <a:off x="7257399" y="3157749"/>
            <a:ext cx="3019859" cy="338554"/>
          </a:xfrm>
          <a:prstGeom prst="rect">
            <a:avLst/>
          </a:prstGeom>
        </p:spPr>
        <p:txBody>
          <a:bodyPr wrap="square">
            <a:spAutoFit/>
          </a:bodyPr>
          <a:lstStyle/>
          <a:p>
            <a:r>
              <a:rPr lang="es-EC" sz="1600" b="1" dirty="0" smtClean="0">
                <a:latin typeface="Arial" panose="020B0604020202020204" pitchFamily="34" charset="0"/>
                <a:cs typeface="Arial" panose="020B0604020202020204" pitchFamily="34" charset="0"/>
              </a:rPr>
              <a:t>PRONACIÓN - SUPINACIÓN</a:t>
            </a:r>
            <a:endParaRPr lang="es-EC"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800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9" y="577633"/>
            <a:ext cx="2766291" cy="450273"/>
          </a:xfrm>
        </p:spPr>
        <p:txBody>
          <a:bodyPr>
            <a:noAutofit/>
          </a:bodyPr>
          <a:lstStyle/>
          <a:p>
            <a:pPr marL="285750" indent="-285750" algn="just">
              <a:lnSpc>
                <a:spcPct val="150000"/>
              </a:lnSpc>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Selección del mango</a:t>
            </a:r>
            <a:endParaRPr lang="es-EC" sz="1800"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29855" y="1077190"/>
            <a:ext cx="10058400" cy="4353791"/>
          </a:xfrm>
        </p:spPr>
        <p:txBody>
          <a:bodyPr>
            <a:normAutofit/>
          </a:bodyPr>
          <a:lstStyle/>
          <a:p>
            <a:pPr marL="0" indent="0">
              <a:lnSpc>
                <a:spcPct val="150000"/>
              </a:lnSpc>
              <a:buNone/>
            </a:pPr>
            <a:r>
              <a:rPr lang="es-EC" sz="1800" dirty="0">
                <a:latin typeface="Arial" panose="020B0604020202020204" pitchFamily="34" charset="0"/>
                <a:cs typeface="Arial" panose="020B0604020202020204" pitchFamily="34" charset="0"/>
              </a:rPr>
              <a:t> </a:t>
            </a:r>
            <a:r>
              <a:rPr lang="es-EC" sz="1800" dirty="0" smtClean="0">
                <a:latin typeface="Arial" panose="020B0604020202020204" pitchFamily="34" charset="0"/>
                <a:cs typeface="Arial" panose="020B0604020202020204" pitchFamily="34" charset="0"/>
              </a:rPr>
              <a:t>    Se lo seleccionó considerando:</a:t>
            </a:r>
          </a:p>
          <a:p>
            <a:pPr lvl="2">
              <a:lnSpc>
                <a:spcPct val="200000"/>
              </a:lnSpc>
              <a:buFont typeface="Wingdings" panose="05000000000000000000" pitchFamily="2" charset="2"/>
              <a:buChar char="§"/>
            </a:pPr>
            <a:r>
              <a:rPr lang="es-EC" sz="1800" dirty="0" smtClean="0">
                <a:latin typeface="Arial" panose="020B0604020202020204" pitchFamily="34" charset="0"/>
                <a:cs typeface="Arial" panose="020B0604020202020204" pitchFamily="34" charset="0"/>
              </a:rPr>
              <a:t>Longitud</a:t>
            </a:r>
          </a:p>
          <a:p>
            <a:pPr lvl="2">
              <a:lnSpc>
                <a:spcPct val="200000"/>
              </a:lnSpc>
              <a:buFont typeface="Wingdings" panose="05000000000000000000" pitchFamily="2" charset="2"/>
              <a:buChar char="§"/>
            </a:pPr>
            <a:r>
              <a:rPr lang="es-EC" sz="1800" dirty="0" smtClean="0">
                <a:latin typeface="Arial" panose="020B0604020202020204" pitchFamily="34" charset="0"/>
                <a:cs typeface="Arial" panose="020B0604020202020204" pitchFamily="34" charset="0"/>
              </a:rPr>
              <a:t>Diámetro</a:t>
            </a:r>
          </a:p>
          <a:p>
            <a:pPr lvl="2">
              <a:lnSpc>
                <a:spcPct val="200000"/>
              </a:lnSpc>
              <a:buFont typeface="Wingdings" panose="05000000000000000000" pitchFamily="2" charset="2"/>
              <a:buChar char="§"/>
            </a:pPr>
            <a:r>
              <a:rPr lang="es-EC" sz="1800" dirty="0" smtClean="0">
                <a:latin typeface="Arial" panose="020B0604020202020204" pitchFamily="34" charset="0"/>
                <a:cs typeface="Arial" panose="020B0604020202020204" pitchFamily="34" charset="0"/>
              </a:rPr>
              <a:t>Superficie de contacto</a:t>
            </a:r>
          </a:p>
          <a:p>
            <a:pPr marL="0" indent="0">
              <a:lnSpc>
                <a:spcPct val="200000"/>
              </a:lnSpc>
              <a:buNone/>
            </a:pPr>
            <a:r>
              <a:rPr lang="es-EC" sz="1800" dirty="0" smtClean="0">
                <a:latin typeface="Arial" panose="020B0604020202020204" pitchFamily="34" charset="0"/>
                <a:cs typeface="Arial" panose="020B0604020202020204" pitchFamily="34" charset="0"/>
              </a:rPr>
              <a:t>      </a:t>
            </a:r>
          </a:p>
          <a:p>
            <a:pPr marL="0" indent="0">
              <a:lnSpc>
                <a:spcPct val="150000"/>
              </a:lnSpc>
              <a:buNone/>
            </a:pPr>
            <a:r>
              <a:rPr lang="es-EC" sz="1800" dirty="0" smtClean="0">
                <a:latin typeface="Arial" panose="020B0604020202020204" pitchFamily="34" charset="0"/>
                <a:cs typeface="Arial" panose="020B0604020202020204" pitchFamily="34" charset="0"/>
              </a:rPr>
              <a:t>      El mango utilizado es un mango standard , por lo que sus dimensiones son de 10 cm de    </a:t>
            </a:r>
          </a:p>
          <a:p>
            <a:pPr marL="0" indent="0">
              <a:lnSpc>
                <a:spcPct val="150000"/>
              </a:lnSpc>
              <a:buNone/>
            </a:pPr>
            <a:r>
              <a:rPr lang="es-EC" sz="1800" dirty="0">
                <a:latin typeface="Arial" panose="020B0604020202020204" pitchFamily="34" charset="0"/>
                <a:cs typeface="Arial" panose="020B0604020202020204" pitchFamily="34" charset="0"/>
              </a:rPr>
              <a:t> </a:t>
            </a:r>
            <a:r>
              <a:rPr lang="es-EC" sz="1800" dirty="0" smtClean="0">
                <a:latin typeface="Arial" panose="020B0604020202020204" pitchFamily="34" charset="0"/>
                <a:cs typeface="Arial" panose="020B0604020202020204" pitchFamily="34" charset="0"/>
              </a:rPr>
              <a:t>     Largo y 3,5 cm de diámetro.</a:t>
            </a:r>
          </a:p>
        </p:txBody>
      </p:sp>
      <p:pic>
        <p:nvPicPr>
          <p:cNvPr id="4" name="Imagen 3"/>
          <p:cNvPicPr>
            <a:picLocks noChangeAspect="1"/>
          </p:cNvPicPr>
          <p:nvPr/>
        </p:nvPicPr>
        <p:blipFill rotWithShape="1">
          <a:blip r:embed="rId2"/>
          <a:srcRect l="33016" t="23437" r="29063" b="23958"/>
          <a:stretch/>
        </p:blipFill>
        <p:spPr>
          <a:xfrm>
            <a:off x="6587835" y="1623148"/>
            <a:ext cx="2857226" cy="2228416"/>
          </a:xfrm>
          <a:prstGeom prst="rect">
            <a:avLst/>
          </a:prstGeom>
        </p:spPr>
      </p:pic>
    </p:spTree>
    <p:extLst>
      <p:ext uri="{BB962C8B-B14F-4D97-AF65-F5344CB8AC3E}">
        <p14:creationId xmlns:p14="http://schemas.microsoft.com/office/powerpoint/2010/main" val="14951647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25949" t="23785" r="19370" b="22111"/>
          <a:stretch/>
        </p:blipFill>
        <p:spPr>
          <a:xfrm>
            <a:off x="1860619" y="3778044"/>
            <a:ext cx="3843337" cy="2124075"/>
          </a:xfrm>
          <a:prstGeom prst="rect">
            <a:avLst/>
          </a:prstGeom>
        </p:spPr>
      </p:pic>
      <p:sp>
        <p:nvSpPr>
          <p:cNvPr id="2" name="1 Rectángulo"/>
          <p:cNvSpPr/>
          <p:nvPr/>
        </p:nvSpPr>
        <p:spPr>
          <a:xfrm>
            <a:off x="1025236" y="566778"/>
            <a:ext cx="10058399" cy="400110"/>
          </a:xfrm>
          <a:prstGeom prst="rect">
            <a:avLst/>
          </a:prstGeom>
        </p:spPr>
        <p:txBody>
          <a:bodyPr wrap="square">
            <a:spAutoFit/>
          </a:bodyPr>
          <a:lstStyle/>
          <a:p>
            <a:pPr algn="just"/>
            <a:r>
              <a:rPr lang="es-EC" sz="2000" b="1" dirty="0" smtClean="0">
                <a:latin typeface="Arial" panose="020B0604020202020204" pitchFamily="34" charset="0"/>
                <a:cs typeface="Arial" panose="020B0604020202020204" pitchFamily="34" charset="0"/>
              </a:rPr>
              <a:t>ADAPTACIONES </a:t>
            </a:r>
            <a:r>
              <a:rPr lang="es-EC" sz="2000" b="1" dirty="0" smtClean="0">
                <a:latin typeface="Arial" panose="020B0604020202020204" pitchFamily="34" charset="0"/>
                <a:cs typeface="Arial" panose="020B0604020202020204" pitchFamily="34" charset="0"/>
              </a:rPr>
              <a:t>PARA </a:t>
            </a:r>
            <a:r>
              <a:rPr lang="es-EC" sz="2000" b="1" dirty="0" smtClean="0">
                <a:latin typeface="Arial" panose="020B0604020202020204" pitchFamily="34" charset="0"/>
                <a:cs typeface="Arial" panose="020B0604020202020204" pitchFamily="34" charset="0"/>
              </a:rPr>
              <a:t>LOS MECANISMOS DE </a:t>
            </a:r>
            <a:r>
              <a:rPr lang="es-EC" sz="2000" b="1" dirty="0" smtClean="0">
                <a:latin typeface="Arial" panose="020B0604020202020204" pitchFamily="34" charset="0"/>
                <a:cs typeface="Arial" panose="020B0604020202020204" pitchFamily="34" charset="0"/>
              </a:rPr>
              <a:t>LA MUÑECA</a:t>
            </a:r>
            <a:endParaRPr lang="es-EC" sz="2000" b="1" dirty="0">
              <a:latin typeface="Arial" panose="020B0604020202020204" pitchFamily="34" charset="0"/>
              <a:cs typeface="Arial" panose="020B0604020202020204" pitchFamily="34" charset="0"/>
            </a:endParaRPr>
          </a:p>
        </p:txBody>
      </p:sp>
      <p:sp>
        <p:nvSpPr>
          <p:cNvPr id="5" name="Marcador de contenido 2"/>
          <p:cNvSpPr txBox="1">
            <a:spLocks/>
          </p:cNvSpPr>
          <p:nvPr/>
        </p:nvSpPr>
        <p:spPr>
          <a:xfrm>
            <a:off x="1025236" y="1141098"/>
            <a:ext cx="10065328" cy="1879193"/>
          </a:xfrm>
          <a:prstGeom prst="rect">
            <a:avLst/>
          </a:prstGeom>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lgn="just">
              <a:lnSpc>
                <a:spcPct val="150000"/>
              </a:lnSpc>
            </a:pPr>
            <a:r>
              <a:rPr lang="es-EC" sz="1800" dirty="0" smtClean="0">
                <a:solidFill>
                  <a:schemeClr val="tx1"/>
                </a:solidFill>
                <a:latin typeface="Arial" panose="020B0604020202020204" pitchFamily="34" charset="0"/>
                <a:cs typeface="Arial" panose="020B0604020202020204" pitchFamily="34" charset="0"/>
              </a:rPr>
              <a:t>Se tomó en cuenta la longitud del doblez de la muñeca al centro del mango, por lo que esta debe ser adaptable para el rango de medida mínima y máxima.</a:t>
            </a:r>
          </a:p>
          <a:p>
            <a:pPr algn="just">
              <a:lnSpc>
                <a:spcPct val="150000"/>
              </a:lnSpc>
            </a:pPr>
            <a:endParaRPr lang="es-EC" sz="1100" dirty="0" smtClean="0">
              <a:solidFill>
                <a:schemeClr val="tx1"/>
              </a:solidFill>
              <a:latin typeface="Arial" panose="020B0604020202020204" pitchFamily="34" charset="0"/>
              <a:cs typeface="Arial" panose="020B0604020202020204" pitchFamily="34" charset="0"/>
            </a:endParaRPr>
          </a:p>
          <a:p>
            <a:pPr algn="just">
              <a:lnSpc>
                <a:spcPct val="150000"/>
              </a:lnSpc>
            </a:pPr>
            <a:r>
              <a:rPr lang="es-EC" sz="1800" dirty="0">
                <a:solidFill>
                  <a:schemeClr val="tx1"/>
                </a:solidFill>
                <a:latin typeface="Arial" panose="020B0604020202020204" pitchFamily="34" charset="0"/>
                <a:cs typeface="Arial" panose="020B0604020202020204" pitchFamily="34" charset="0"/>
              </a:rPr>
              <a:t>Es necesaria la alineación de la articulación de la muñeca con el eje del motor</a:t>
            </a:r>
            <a:r>
              <a:rPr lang="es-EC" sz="1800" dirty="0" smtClean="0">
                <a:solidFill>
                  <a:schemeClr val="tx1"/>
                </a:solidFill>
                <a:latin typeface="Arial" panose="020B0604020202020204" pitchFamily="34" charset="0"/>
                <a:cs typeface="Arial" panose="020B0604020202020204" pitchFamily="34" charset="0"/>
              </a:rPr>
              <a:t>.</a:t>
            </a:r>
            <a:endParaRPr lang="es-EC" sz="1800" dirty="0">
              <a:solidFill>
                <a:schemeClr val="tx1"/>
              </a:solidFill>
              <a:latin typeface="Arial" panose="020B0604020202020204" pitchFamily="34" charset="0"/>
              <a:cs typeface="Arial" panose="020B0604020202020204" pitchFamily="34" charset="0"/>
            </a:endParaRPr>
          </a:p>
        </p:txBody>
      </p:sp>
      <p:pic>
        <p:nvPicPr>
          <p:cNvPr id="6" name="Imagen 3"/>
          <p:cNvPicPr/>
          <p:nvPr/>
        </p:nvPicPr>
        <p:blipFill rotWithShape="1">
          <a:blip r:embed="rId3"/>
          <a:srcRect l="26601" t="20960" r="10774" b="11368"/>
          <a:stretch/>
        </p:blipFill>
        <p:spPr>
          <a:xfrm>
            <a:off x="7482318" y="3778044"/>
            <a:ext cx="3343275" cy="2205037"/>
          </a:xfrm>
          <a:prstGeom prst="rect">
            <a:avLst/>
          </a:prstGeom>
        </p:spPr>
      </p:pic>
      <p:sp>
        <p:nvSpPr>
          <p:cNvPr id="7" name="6 Rectángulo"/>
          <p:cNvSpPr/>
          <p:nvPr/>
        </p:nvSpPr>
        <p:spPr>
          <a:xfrm>
            <a:off x="7939408" y="3327026"/>
            <a:ext cx="2429094" cy="338554"/>
          </a:xfrm>
          <a:prstGeom prst="rect">
            <a:avLst/>
          </a:prstGeom>
        </p:spPr>
        <p:txBody>
          <a:bodyPr wrap="square">
            <a:spAutoFit/>
          </a:bodyPr>
          <a:lstStyle/>
          <a:p>
            <a:r>
              <a:rPr lang="es-EC" sz="1600" b="1" dirty="0" smtClean="0">
                <a:latin typeface="Arial" panose="020B0604020202020204" pitchFamily="34" charset="0"/>
                <a:cs typeface="Arial" panose="020B0604020202020204" pitchFamily="34" charset="0"/>
              </a:rPr>
              <a:t>FLEXION - EXTENSION</a:t>
            </a:r>
            <a:endParaRPr lang="es-EC" sz="1600" b="1" dirty="0">
              <a:latin typeface="Arial" panose="020B0604020202020204" pitchFamily="34" charset="0"/>
              <a:cs typeface="Arial" panose="020B0604020202020204" pitchFamily="34" charset="0"/>
            </a:endParaRPr>
          </a:p>
        </p:txBody>
      </p:sp>
      <p:sp>
        <p:nvSpPr>
          <p:cNvPr id="8" name="7 Rectángulo"/>
          <p:cNvSpPr/>
          <p:nvPr/>
        </p:nvSpPr>
        <p:spPr>
          <a:xfrm>
            <a:off x="2500847" y="3328961"/>
            <a:ext cx="2562879" cy="338554"/>
          </a:xfrm>
          <a:prstGeom prst="rect">
            <a:avLst/>
          </a:prstGeom>
        </p:spPr>
        <p:txBody>
          <a:bodyPr wrap="square">
            <a:spAutoFit/>
          </a:bodyPr>
          <a:lstStyle/>
          <a:p>
            <a:r>
              <a:rPr lang="es-EC" sz="1600" b="1" dirty="0" smtClean="0">
                <a:latin typeface="Arial" panose="020B0604020202020204" pitchFamily="34" charset="0"/>
                <a:cs typeface="Arial" panose="020B0604020202020204" pitchFamily="34" charset="0"/>
              </a:rPr>
              <a:t>ADUCCIÓN - ADUCCIÓN</a:t>
            </a:r>
            <a:endParaRPr lang="es-EC"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921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033703"/>
            <a:ext cx="10273145" cy="1086047"/>
          </a:xfrm>
        </p:spPr>
        <p:txBody>
          <a:bodyPr>
            <a:normAutofit/>
          </a:bodyPr>
          <a:lstStyle/>
          <a:p>
            <a:pPr lvl="1" algn="just">
              <a:lnSpc>
                <a:spcPct val="150000"/>
              </a:lnSpc>
            </a:pPr>
            <a:r>
              <a:rPr lang="es-EC" sz="1800" dirty="0" smtClean="0">
                <a:solidFill>
                  <a:schemeClr val="tx1"/>
                </a:solidFill>
                <a:latin typeface="Arial" panose="020B0604020202020204" pitchFamily="34" charset="0"/>
                <a:cs typeface="Arial" panose="020B0604020202020204" pitchFamily="34" charset="0"/>
              </a:rPr>
              <a:t>La cubierta debe proteger a elementos importantes como el motor, sensores, circuitos.</a:t>
            </a:r>
          </a:p>
        </p:txBody>
      </p:sp>
      <p:pic>
        <p:nvPicPr>
          <p:cNvPr id="4" name="Imagen 3"/>
          <p:cNvPicPr/>
          <p:nvPr/>
        </p:nvPicPr>
        <p:blipFill rotWithShape="1">
          <a:blip r:embed="rId2"/>
          <a:srcRect l="43696" t="17744" r="32337" b="46468"/>
          <a:stretch/>
        </p:blipFill>
        <p:spPr>
          <a:xfrm>
            <a:off x="8021781" y="2876550"/>
            <a:ext cx="2793857" cy="2200275"/>
          </a:xfrm>
          <a:prstGeom prst="rect">
            <a:avLst/>
          </a:prstGeom>
        </p:spPr>
      </p:pic>
      <p:sp>
        <p:nvSpPr>
          <p:cNvPr id="2" name="1 Rectángulo"/>
          <p:cNvSpPr/>
          <p:nvPr/>
        </p:nvSpPr>
        <p:spPr>
          <a:xfrm>
            <a:off x="1073952" y="681243"/>
            <a:ext cx="5124223"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DISEÑO DE CUBIERTA DEL PROTOTIPO</a:t>
            </a:r>
            <a:endParaRPr lang="es-EC" sz="2000" b="1" dirty="0">
              <a:latin typeface="Arial" panose="020B0604020202020204" pitchFamily="34" charset="0"/>
              <a:cs typeface="Arial" panose="020B0604020202020204" pitchFamily="34" charset="0"/>
            </a:endParaRPr>
          </a:p>
        </p:txBody>
      </p:sp>
      <p:sp>
        <p:nvSpPr>
          <p:cNvPr id="5" name="4 Rectángulo"/>
          <p:cNvSpPr/>
          <p:nvPr/>
        </p:nvSpPr>
        <p:spPr>
          <a:xfrm>
            <a:off x="1170936" y="1914935"/>
            <a:ext cx="6407499" cy="3831818"/>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Cubierta frontal:</a:t>
            </a: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Permite el paso del eje del motor para ser montado posteriormente con el sistema de acople.</a:t>
            </a: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Sus medidas tienen el suficiente espacio para abarcar sensores, cableado ,tarjetas electrónicas y fuente.</a:t>
            </a: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Contiene espacio para la colocación del switch para energizar el sistema, y el botón de paro de emergencia.</a:t>
            </a:r>
          </a:p>
        </p:txBody>
      </p:sp>
    </p:spTree>
    <p:extLst>
      <p:ext uri="{BB962C8B-B14F-4D97-AF65-F5344CB8AC3E}">
        <p14:creationId xmlns:p14="http://schemas.microsoft.com/office/powerpoint/2010/main" val="2843366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39090" y="434341"/>
            <a:ext cx="9947565" cy="3057004"/>
          </a:xfrm>
        </p:spPr>
        <p:txBody>
          <a:bodyPr>
            <a:normAutofit/>
          </a:bodyPr>
          <a:lstStyle/>
          <a:p>
            <a:pPr algn="just">
              <a:lnSpc>
                <a:spcPct val="150000"/>
              </a:lnSpc>
            </a:pPr>
            <a:r>
              <a:rPr lang="es-EC" sz="1800" dirty="0" smtClean="0">
                <a:solidFill>
                  <a:schemeClr val="tx1"/>
                </a:solidFill>
                <a:latin typeface="Arial" panose="020B0604020202020204" pitchFamily="34" charset="0"/>
                <a:cs typeface="Arial" panose="020B0604020202020204" pitchFamily="34" charset="0"/>
              </a:rPr>
              <a:t>Cubierta posterior</a:t>
            </a:r>
          </a:p>
          <a:p>
            <a:pPr lvl="1" algn="just">
              <a:lnSpc>
                <a:spcPct val="20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Protege a los elementos colocados en el área posterior de  base de la cubierta frontal.</a:t>
            </a:r>
          </a:p>
          <a:p>
            <a:pPr lvl="1" algn="just">
              <a:lnSpc>
                <a:spcPct val="20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Consta de un espacio requerido para permitir la salida de cables de energía y de comunicación USB.</a:t>
            </a:r>
          </a:p>
        </p:txBody>
      </p:sp>
      <p:pic>
        <p:nvPicPr>
          <p:cNvPr id="6" name="Imagen 5"/>
          <p:cNvPicPr/>
          <p:nvPr/>
        </p:nvPicPr>
        <p:blipFill rotWithShape="1">
          <a:blip r:embed="rId2"/>
          <a:srcRect l="55302" t="24406" r="7015" b="22496"/>
          <a:stretch/>
        </p:blipFill>
        <p:spPr>
          <a:xfrm>
            <a:off x="6770757" y="3082397"/>
            <a:ext cx="3277251" cy="2410777"/>
          </a:xfrm>
          <a:prstGeom prst="rect">
            <a:avLst/>
          </a:prstGeom>
        </p:spPr>
      </p:pic>
      <p:pic>
        <p:nvPicPr>
          <p:cNvPr id="7" name="Imagen 6"/>
          <p:cNvPicPr/>
          <p:nvPr/>
        </p:nvPicPr>
        <p:blipFill rotWithShape="1">
          <a:blip r:embed="rId2"/>
          <a:srcRect l="15293" t="37396" r="50939" b="24343"/>
          <a:stretch/>
        </p:blipFill>
        <p:spPr>
          <a:xfrm>
            <a:off x="2517738" y="3235036"/>
            <a:ext cx="3295976" cy="2105501"/>
          </a:xfrm>
          <a:prstGeom prst="rect">
            <a:avLst/>
          </a:prstGeom>
        </p:spPr>
      </p:pic>
    </p:spTree>
    <p:extLst>
      <p:ext uri="{BB962C8B-B14F-4D97-AF65-F5344CB8AC3E}">
        <p14:creationId xmlns:p14="http://schemas.microsoft.com/office/powerpoint/2010/main" val="1546008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64672" y="1740936"/>
            <a:ext cx="4876800" cy="2664814"/>
          </a:xfrm>
        </p:spPr>
        <p:txBody>
          <a:bodyPr>
            <a:noAutofit/>
          </a:bodyPr>
          <a:lstStyle/>
          <a:p>
            <a:pPr>
              <a:lnSpc>
                <a:spcPct val="150000"/>
              </a:lnSpc>
              <a:buClr>
                <a:schemeClr val="bg2">
                  <a:lumMod val="25000"/>
                </a:schemeClr>
              </a:buClr>
              <a:buFont typeface="Wingdings" panose="05000000000000000000" pitchFamily="2" charset="2"/>
              <a:buChar char="§"/>
            </a:pPr>
            <a:r>
              <a:rPr lang="es-EC" sz="1600" dirty="0" smtClean="0">
                <a:solidFill>
                  <a:schemeClr val="tx1"/>
                </a:solidFill>
                <a:latin typeface="Arial" panose="020B0604020202020204" pitchFamily="34" charset="0"/>
                <a:cs typeface="Arial" panose="020B0604020202020204" pitchFamily="34" charset="0"/>
              </a:rPr>
              <a:t>Consideraciones:</a:t>
            </a:r>
          </a:p>
          <a:p>
            <a:pPr lvl="1">
              <a:lnSpc>
                <a:spcPct val="150000"/>
              </a:lnSpc>
              <a:buClr>
                <a:schemeClr val="bg2">
                  <a:lumMod val="25000"/>
                </a:schemeClr>
              </a:buClr>
            </a:pPr>
            <a:r>
              <a:rPr lang="es-EC" sz="1600" dirty="0" smtClean="0">
                <a:solidFill>
                  <a:schemeClr val="tx1"/>
                </a:solidFill>
                <a:latin typeface="Arial" panose="020B0604020202020204" pitchFamily="34" charset="0"/>
                <a:cs typeface="Arial" panose="020B0604020202020204" pitchFamily="34" charset="0"/>
              </a:rPr>
              <a:t>Propiedades </a:t>
            </a:r>
            <a:r>
              <a:rPr lang="es-EC" sz="1600" dirty="0" smtClean="0">
                <a:solidFill>
                  <a:schemeClr val="tx1"/>
                </a:solidFill>
                <a:latin typeface="Arial" panose="020B0604020202020204" pitchFamily="34" charset="0"/>
                <a:cs typeface="Arial" panose="020B0604020202020204" pitchFamily="34" charset="0"/>
              </a:rPr>
              <a:t>Físicas</a:t>
            </a:r>
          </a:p>
          <a:p>
            <a:pPr lvl="1">
              <a:lnSpc>
                <a:spcPct val="150000"/>
              </a:lnSpc>
              <a:buClr>
                <a:schemeClr val="bg2">
                  <a:lumMod val="25000"/>
                </a:schemeClr>
              </a:buClr>
            </a:pPr>
            <a:r>
              <a:rPr lang="es-EC" sz="1600" dirty="0" smtClean="0">
                <a:solidFill>
                  <a:schemeClr val="tx1"/>
                </a:solidFill>
                <a:latin typeface="Arial" panose="020B0604020202020204" pitchFamily="34" charset="0"/>
                <a:cs typeface="Arial" panose="020B0604020202020204" pitchFamily="34" charset="0"/>
              </a:rPr>
              <a:t>Mecánicas</a:t>
            </a:r>
            <a:endParaRPr lang="es-EC" sz="1600" b="1" dirty="0" smtClean="0">
              <a:solidFill>
                <a:schemeClr val="tx1"/>
              </a:solidFill>
              <a:latin typeface="Arial" panose="020B0604020202020204" pitchFamily="34" charset="0"/>
              <a:cs typeface="Arial" panose="020B0604020202020204" pitchFamily="34" charset="0"/>
            </a:endParaRPr>
          </a:p>
          <a:p>
            <a:pPr lvl="1">
              <a:lnSpc>
                <a:spcPct val="150000"/>
              </a:lnSpc>
              <a:buClr>
                <a:schemeClr val="bg2">
                  <a:lumMod val="25000"/>
                </a:schemeClr>
              </a:buClr>
            </a:pPr>
            <a:r>
              <a:rPr lang="es-EC" sz="1600" dirty="0" smtClean="0">
                <a:solidFill>
                  <a:schemeClr val="tx1"/>
                </a:solidFill>
                <a:latin typeface="Arial" panose="020B0604020202020204" pitchFamily="34" charset="0"/>
                <a:cs typeface="Arial" panose="020B0604020202020204" pitchFamily="34" charset="0"/>
              </a:rPr>
              <a:t>Costo </a:t>
            </a:r>
          </a:p>
          <a:p>
            <a:pPr lvl="1">
              <a:lnSpc>
                <a:spcPct val="150000"/>
              </a:lnSpc>
              <a:buClr>
                <a:schemeClr val="bg2">
                  <a:lumMod val="25000"/>
                </a:schemeClr>
              </a:buClr>
            </a:pPr>
            <a:r>
              <a:rPr lang="es-EC" sz="1600" dirty="0" smtClean="0">
                <a:solidFill>
                  <a:schemeClr val="tx1"/>
                </a:solidFill>
                <a:latin typeface="Arial" panose="020B0604020202020204" pitchFamily="34" charset="0"/>
                <a:cs typeface="Arial" panose="020B0604020202020204" pitchFamily="34" charset="0"/>
              </a:rPr>
              <a:t>Accesibilidad en el mercado </a:t>
            </a:r>
            <a:r>
              <a:rPr lang="es-EC" sz="1600" dirty="0" smtClean="0">
                <a:solidFill>
                  <a:schemeClr val="tx1"/>
                </a:solidFill>
                <a:latin typeface="Arial" panose="020B0604020202020204" pitchFamily="34" charset="0"/>
                <a:cs typeface="Arial" panose="020B0604020202020204" pitchFamily="34" charset="0"/>
              </a:rPr>
              <a:t>ecuatoriano</a:t>
            </a:r>
          </a:p>
          <a:p>
            <a:pPr>
              <a:lnSpc>
                <a:spcPct val="150000"/>
              </a:lnSpc>
              <a:buClr>
                <a:schemeClr val="bg2">
                  <a:lumMod val="25000"/>
                </a:schemeClr>
              </a:buClr>
            </a:pPr>
            <a:r>
              <a:rPr lang="es-EC" sz="1600" dirty="0" smtClean="0">
                <a:solidFill>
                  <a:schemeClr val="tx1"/>
                </a:solidFill>
                <a:latin typeface="Arial" panose="020B0604020202020204" pitchFamily="34" charset="0"/>
                <a:cs typeface="Arial" panose="020B0604020202020204" pitchFamily="34" charset="0"/>
              </a:rPr>
              <a:t>Material Seleccionado: Acero</a:t>
            </a:r>
            <a:endParaRPr lang="es-EC" sz="1600" dirty="0">
              <a:solidFill>
                <a:schemeClr val="tx1"/>
              </a:solidFill>
              <a:latin typeface="Arial" panose="020B0604020202020204" pitchFamily="34" charset="0"/>
              <a:cs typeface="Arial" panose="020B0604020202020204" pitchFamily="34" charset="0"/>
            </a:endParaRPr>
          </a:p>
          <a:p>
            <a:pPr lvl="1">
              <a:lnSpc>
                <a:spcPct val="150000"/>
              </a:lnSpc>
              <a:buClr>
                <a:schemeClr val="bg2">
                  <a:lumMod val="25000"/>
                </a:schemeClr>
              </a:buClr>
            </a:pPr>
            <a:endParaRPr lang="es-EC" sz="1600" dirty="0" smtClean="0">
              <a:solidFill>
                <a:schemeClr val="tx1"/>
              </a:solidFill>
              <a:latin typeface="Arial" panose="020B0604020202020204" pitchFamily="34" charset="0"/>
              <a:cs typeface="Arial" panose="020B0604020202020204" pitchFamily="34" charset="0"/>
            </a:endParaRPr>
          </a:p>
        </p:txBody>
      </p:sp>
      <p:sp>
        <p:nvSpPr>
          <p:cNvPr id="8" name="Título 1"/>
          <p:cNvSpPr txBox="1">
            <a:spLocks/>
          </p:cNvSpPr>
          <p:nvPr/>
        </p:nvSpPr>
        <p:spPr>
          <a:xfrm>
            <a:off x="3434196" y="597048"/>
            <a:ext cx="4741718" cy="455902"/>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sz="2400" b="1" dirty="0" smtClean="0">
                <a:solidFill>
                  <a:schemeClr val="accent4">
                    <a:lumMod val="75000"/>
                  </a:schemeClr>
                </a:solidFill>
                <a:latin typeface="Arial" panose="020B0604020202020204" pitchFamily="34" charset="0"/>
                <a:cs typeface="Arial" panose="020B0604020202020204" pitchFamily="34" charset="0"/>
              </a:rPr>
              <a:t>SELECCIÓN DE MATERIAL </a:t>
            </a:r>
            <a:endParaRPr lang="es-EC" sz="2400" b="1" dirty="0">
              <a:solidFill>
                <a:schemeClr val="accent4">
                  <a:lumMod val="75000"/>
                </a:schemeClr>
              </a:solidFill>
              <a:latin typeface="Arial" panose="020B0604020202020204" pitchFamily="34" charset="0"/>
              <a:cs typeface="Arial" panose="020B0604020202020204" pitchFamily="34" charset="0"/>
            </a:endParaRPr>
          </a:p>
        </p:txBody>
      </p:sp>
      <p:sp>
        <p:nvSpPr>
          <p:cNvPr id="7" name="6 Rectángulo"/>
          <p:cNvSpPr/>
          <p:nvPr/>
        </p:nvSpPr>
        <p:spPr>
          <a:xfrm>
            <a:off x="984498" y="1246907"/>
            <a:ext cx="5077096" cy="369332"/>
          </a:xfrm>
          <a:prstGeom prst="rect">
            <a:avLst/>
          </a:prstGeom>
        </p:spPr>
        <p:txBody>
          <a:bodyPr wrap="none">
            <a:spAutoFit/>
          </a:bodyPr>
          <a:lstStyle/>
          <a:p>
            <a:pPr marL="285750" indent="-285750">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Selección de Material para las Adaptaciones:</a:t>
            </a:r>
            <a:endParaRPr lang="en-US" dirty="0"/>
          </a:p>
        </p:txBody>
      </p:sp>
      <p:pic>
        <p:nvPicPr>
          <p:cNvPr id="9" name="Imagen 4"/>
          <p:cNvPicPr/>
          <p:nvPr/>
        </p:nvPicPr>
        <p:blipFill rotWithShape="1">
          <a:blip r:embed="rId2"/>
          <a:srcRect l="25816" t="46122" r="60847" b="32024"/>
          <a:stretch/>
        </p:blipFill>
        <p:spPr bwMode="auto">
          <a:xfrm>
            <a:off x="1417498" y="4392280"/>
            <a:ext cx="1588944" cy="1379495"/>
          </a:xfrm>
          <a:prstGeom prst="rect">
            <a:avLst/>
          </a:prstGeom>
          <a:ln>
            <a:no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41" t="53030" r="53254" b="28977"/>
          <a:stretch/>
        </p:blipFill>
        <p:spPr bwMode="auto">
          <a:xfrm>
            <a:off x="3198164" y="4426213"/>
            <a:ext cx="2904995" cy="131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ítulo 1"/>
          <p:cNvSpPr txBox="1">
            <a:spLocks/>
          </p:cNvSpPr>
          <p:nvPr/>
        </p:nvSpPr>
        <p:spPr>
          <a:xfrm>
            <a:off x="6283037" y="1233050"/>
            <a:ext cx="4791941" cy="3693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Selección de Material para Estructura</a:t>
            </a:r>
            <a:r>
              <a:rPr lang="es-EC" sz="1800" dirty="0" smtClean="0">
                <a:latin typeface="Arial" panose="020B0604020202020204" pitchFamily="34" charset="0"/>
                <a:cs typeface="Arial" panose="020B0604020202020204" pitchFamily="34" charset="0"/>
              </a:rPr>
              <a:t>:</a:t>
            </a:r>
            <a:endParaRPr lang="es-EC" sz="1800" dirty="0">
              <a:latin typeface="Arial" panose="020B0604020202020204" pitchFamily="34" charset="0"/>
              <a:cs typeface="Arial" panose="020B0604020202020204" pitchFamily="34" charset="0"/>
            </a:endParaRPr>
          </a:p>
        </p:txBody>
      </p:sp>
      <p:sp>
        <p:nvSpPr>
          <p:cNvPr id="12" name="Marcador de contenido 2"/>
          <p:cNvSpPr txBox="1">
            <a:spLocks/>
          </p:cNvSpPr>
          <p:nvPr/>
        </p:nvSpPr>
        <p:spPr>
          <a:xfrm>
            <a:off x="6671304" y="1643947"/>
            <a:ext cx="4620157" cy="20731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bg2">
                  <a:lumMod val="25000"/>
                </a:schemeClr>
              </a:buClr>
              <a:buFont typeface="Wingdings" panose="05000000000000000000" pitchFamily="2" charset="2"/>
              <a:buChar char="§"/>
            </a:pPr>
            <a:r>
              <a:rPr lang="es-EC" sz="1600" dirty="0" smtClean="0">
                <a:latin typeface="Arial" panose="020B0604020202020204" pitchFamily="34" charset="0"/>
                <a:cs typeface="Arial" panose="020B0604020202020204" pitchFamily="34" charset="0"/>
              </a:rPr>
              <a:t>Consideraciones:</a:t>
            </a:r>
          </a:p>
          <a:p>
            <a:pPr lvl="1">
              <a:lnSpc>
                <a:spcPct val="150000"/>
              </a:lnSpc>
              <a:buClr>
                <a:schemeClr val="bg2">
                  <a:lumMod val="25000"/>
                </a:schemeClr>
              </a:buClr>
            </a:pPr>
            <a:r>
              <a:rPr lang="es-EC" sz="1600" dirty="0" smtClean="0">
                <a:latin typeface="Arial" panose="020B0604020202020204" pitchFamily="34" charset="0"/>
                <a:cs typeface="Arial" panose="020B0604020202020204" pitchFamily="34" charset="0"/>
              </a:rPr>
              <a:t>Facilidad de doblado, cortado, soldado</a:t>
            </a:r>
          </a:p>
          <a:p>
            <a:pPr lvl="1">
              <a:lnSpc>
                <a:spcPct val="150000"/>
              </a:lnSpc>
              <a:buClr>
                <a:schemeClr val="bg2">
                  <a:lumMod val="25000"/>
                </a:schemeClr>
              </a:buClr>
            </a:pPr>
            <a:r>
              <a:rPr lang="es-EC" sz="1600" dirty="0" smtClean="0">
                <a:latin typeface="Arial" panose="020B0604020202020204" pitchFamily="34" charset="0"/>
                <a:cs typeface="Arial" panose="020B0604020202020204" pitchFamily="34" charset="0"/>
              </a:rPr>
              <a:t>Estructura que brinde estabilidad</a:t>
            </a:r>
          </a:p>
          <a:p>
            <a:pPr marL="285750" lvl="1" indent="-285750">
              <a:lnSpc>
                <a:spcPct val="150000"/>
              </a:lnSpc>
              <a:spcBef>
                <a:spcPts val="1000"/>
              </a:spcBef>
              <a:buClr>
                <a:schemeClr val="bg2">
                  <a:lumMod val="25000"/>
                </a:schemeClr>
              </a:buClr>
              <a:buFont typeface="Wingdings" panose="05000000000000000000" pitchFamily="2" charset="2"/>
              <a:buChar char="§"/>
            </a:pPr>
            <a:r>
              <a:rPr lang="es-EC" sz="1600" dirty="0" smtClean="0">
                <a:latin typeface="Arial" panose="020B0604020202020204" pitchFamily="34" charset="0"/>
                <a:cs typeface="Arial" panose="020B0604020202020204" pitchFamily="34" charset="0"/>
              </a:rPr>
              <a:t>Material Seleccionado</a:t>
            </a:r>
            <a:r>
              <a:rPr lang="es-EC" sz="1600" dirty="0">
                <a:latin typeface="Arial" panose="020B0604020202020204" pitchFamily="34" charset="0"/>
                <a:cs typeface="Arial" panose="020B0604020202020204" pitchFamily="34" charset="0"/>
              </a:rPr>
              <a:t>: Acero Galvanizado</a:t>
            </a:r>
          </a:p>
          <a:p>
            <a:pPr marL="0" indent="0">
              <a:lnSpc>
                <a:spcPct val="150000"/>
              </a:lnSpc>
              <a:buNone/>
            </a:pPr>
            <a:endParaRPr lang="es-EC" sz="1600" dirty="0" smtClean="0">
              <a:latin typeface="Arial" panose="020B0604020202020204" pitchFamily="34" charset="0"/>
              <a:cs typeface="Arial" panose="020B0604020202020204" pitchFamily="34" charset="0"/>
            </a:endParaRPr>
          </a:p>
          <a:p>
            <a:pPr lvl="1">
              <a:lnSpc>
                <a:spcPct val="150000"/>
              </a:lnSpc>
            </a:pPr>
            <a:endParaRPr lang="es-EC" sz="1600" dirty="0" smtClean="0">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550" t="59375" r="62459" b="25852"/>
          <a:stretch/>
        </p:blipFill>
        <p:spPr bwMode="auto">
          <a:xfrm>
            <a:off x="7966373" y="4335713"/>
            <a:ext cx="2189017" cy="139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928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58301" y="723886"/>
            <a:ext cx="2286203"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ANTECEDENTES</a:t>
            </a:r>
            <a:endParaRPr lang="es-EC" sz="2000" b="1" dirty="0">
              <a:latin typeface="Arial" panose="020B0604020202020204" pitchFamily="34" charset="0"/>
              <a:cs typeface="Arial" panose="020B0604020202020204" pitchFamily="34" charset="0"/>
            </a:endParaRPr>
          </a:p>
        </p:txBody>
      </p:sp>
      <p:sp>
        <p:nvSpPr>
          <p:cNvPr id="3" name="2 Rectángulo"/>
          <p:cNvSpPr/>
          <p:nvPr/>
        </p:nvSpPr>
        <p:spPr>
          <a:xfrm>
            <a:off x="1163781" y="1397675"/>
            <a:ext cx="6982691" cy="4662815"/>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Hospitales con máquinas de rehabilitación de última tecnología</a:t>
            </a:r>
          </a:p>
          <a:p>
            <a:pPr marL="285750" indent="-285750" algn="just">
              <a:lnSpc>
                <a:spcPct val="150000"/>
              </a:lnSpc>
              <a:buClr>
                <a:schemeClr val="bg2">
                  <a:lumMod val="50000"/>
                </a:schemeClr>
              </a:buClr>
              <a:buFont typeface="Arial" panose="020B0604020202020204" pitchFamily="34" charset="0"/>
              <a:buChar char="•"/>
            </a:pPr>
            <a:r>
              <a:rPr lang="es-ES" dirty="0" smtClean="0">
                <a:latin typeface="Arial" panose="020B0604020202020204" pitchFamily="34" charset="0"/>
                <a:cs typeface="Arial" panose="020B0604020202020204" pitchFamily="34" charset="0"/>
              </a:rPr>
              <a:t>Rehabilitación </a:t>
            </a:r>
            <a:r>
              <a:rPr lang="es-ES" dirty="0">
                <a:latin typeface="Arial" panose="020B0604020202020204" pitchFamily="34" charset="0"/>
                <a:cs typeface="Arial" panose="020B0604020202020204" pitchFamily="34" charset="0"/>
              </a:rPr>
              <a:t>de músculos y tejidos por distintas causas de lesiones</a:t>
            </a:r>
          </a:p>
          <a:p>
            <a:pPr marL="285750" indent="-285750" algn="just">
              <a:lnSpc>
                <a:spcPct val="150000"/>
              </a:lnSpc>
              <a:buClr>
                <a:schemeClr val="bg2">
                  <a:lumMod val="50000"/>
                </a:schemeClr>
              </a:buClr>
              <a:buFont typeface="Arial" panose="020B0604020202020204" pitchFamily="34" charset="0"/>
              <a:buChar char="•"/>
            </a:pPr>
            <a:r>
              <a:rPr lang="es-ES" dirty="0" smtClean="0">
                <a:latin typeface="Arial" panose="020B0604020202020204" pitchFamily="34" charset="0"/>
                <a:cs typeface="Arial" panose="020B0604020202020204" pitchFamily="34" charset="0"/>
              </a:rPr>
              <a:t>Recuperación </a:t>
            </a:r>
            <a:r>
              <a:rPr lang="es-ES" dirty="0">
                <a:latin typeface="Arial" panose="020B0604020202020204" pitchFamily="34" charset="0"/>
                <a:cs typeface="Arial" panose="020B0604020202020204" pitchFamily="34" charset="0"/>
              </a:rPr>
              <a:t>significativa del movimiento y funcionalidad de la parte </a:t>
            </a:r>
            <a:r>
              <a:rPr lang="es-ES" dirty="0" smtClean="0">
                <a:latin typeface="Arial" panose="020B0604020202020204" pitchFamily="34" charset="0"/>
                <a:cs typeface="Arial" panose="020B0604020202020204" pitchFamily="34" charset="0"/>
              </a:rPr>
              <a:t>afectada</a:t>
            </a:r>
          </a:p>
          <a:p>
            <a:pPr marL="285750" indent="-285750" algn="just">
              <a:lnSpc>
                <a:spcPct val="150000"/>
              </a:lnSpc>
              <a:buClr>
                <a:schemeClr val="bg2">
                  <a:lumMod val="50000"/>
                </a:schemeClr>
              </a:buClr>
              <a:buFont typeface="Arial" panose="020B0604020202020204" pitchFamily="34" charset="0"/>
              <a:buChar char="•"/>
            </a:pPr>
            <a:r>
              <a:rPr lang="es-ES" dirty="0" smtClean="0">
                <a:latin typeface="Arial" panose="020B0604020202020204" pitchFamily="34" charset="0"/>
                <a:cs typeface="Arial" panose="020B0604020202020204" pitchFamily="34" charset="0"/>
              </a:rPr>
              <a:t>El </a:t>
            </a:r>
            <a:r>
              <a:rPr lang="es-ES" dirty="0">
                <a:latin typeface="Arial" panose="020B0604020202020204" pitchFamily="34" charset="0"/>
                <a:cs typeface="Arial" panose="020B0604020202020204" pitchFamily="34" charset="0"/>
              </a:rPr>
              <a:t>paciente presenta dificultad a realizar ejercicios por presencia de dolor.</a:t>
            </a:r>
          </a:p>
          <a:p>
            <a:pPr marL="285750" indent="-285750" algn="just">
              <a:lnSpc>
                <a:spcPct val="150000"/>
              </a:lnSpc>
              <a:buClr>
                <a:schemeClr val="bg2">
                  <a:lumMod val="50000"/>
                </a:schemeClr>
              </a:buClr>
              <a:buFont typeface="Arial" panose="020B0604020202020204" pitchFamily="34" charset="0"/>
              <a:buChar char="•"/>
            </a:pPr>
            <a:r>
              <a:rPr lang="es-ES" dirty="0" smtClean="0">
                <a:latin typeface="Arial" panose="020B0604020202020204" pitchFamily="34" charset="0"/>
                <a:cs typeface="Arial" panose="020B0604020202020204" pitchFamily="34" charset="0"/>
              </a:rPr>
              <a:t>Los </a:t>
            </a:r>
            <a:r>
              <a:rPr lang="es-ES" dirty="0">
                <a:latin typeface="Arial" panose="020B0604020202020204" pitchFamily="34" charset="0"/>
                <a:cs typeface="Arial" panose="020B0604020202020204" pitchFamily="34" charset="0"/>
              </a:rPr>
              <a:t>pacientes muestran respuesta positiva a los ejercicios pasivos y repetitivos.</a:t>
            </a:r>
          </a:p>
          <a:p>
            <a:pPr marL="285750" indent="-285750" algn="just">
              <a:lnSpc>
                <a:spcPct val="150000"/>
              </a:lnSpc>
              <a:buClr>
                <a:schemeClr val="bg2">
                  <a:lumMod val="50000"/>
                </a:schemeClr>
              </a:buClr>
              <a:buFont typeface="Arial" panose="020B0604020202020204" pitchFamily="34" charset="0"/>
              <a:buChar char="•"/>
            </a:pPr>
            <a:r>
              <a:rPr lang="es-ES" dirty="0" smtClean="0">
                <a:latin typeface="Arial" panose="020B0604020202020204" pitchFamily="34" charset="0"/>
                <a:cs typeface="Arial" panose="020B0604020202020204" pitchFamily="34" charset="0"/>
              </a:rPr>
              <a:t>El </a:t>
            </a:r>
            <a:r>
              <a:rPr lang="es-ES" dirty="0">
                <a:latin typeface="Arial" panose="020B0604020202020204" pitchFamily="34" charset="0"/>
                <a:cs typeface="Arial" panose="020B0604020202020204" pitchFamily="34" charset="0"/>
              </a:rPr>
              <a:t>objetivo de la rehabilitación es que los pacientes retomen sus actividades cotidianas.</a:t>
            </a:r>
            <a:endParaRPr lang="en-US" dirty="0">
              <a:latin typeface="Arial" panose="020B0604020202020204" pitchFamily="34" charset="0"/>
              <a:cs typeface="Arial" panose="020B0604020202020204"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460" y="3319829"/>
            <a:ext cx="2423776" cy="2491324"/>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053" y="1299269"/>
            <a:ext cx="2545183" cy="1703265"/>
          </a:xfrm>
          <a:prstGeom prst="rect">
            <a:avLst/>
          </a:prstGeom>
        </p:spPr>
      </p:pic>
      <p:sp>
        <p:nvSpPr>
          <p:cNvPr id="6" name="Rectángulo 5"/>
          <p:cNvSpPr/>
          <p:nvPr/>
        </p:nvSpPr>
        <p:spPr>
          <a:xfrm>
            <a:off x="9940517" y="6135496"/>
            <a:ext cx="1197764" cy="369332"/>
          </a:xfrm>
          <a:prstGeom prst="rect">
            <a:avLst/>
          </a:prstGeom>
        </p:spPr>
        <p:txBody>
          <a:bodyPr wrap="none">
            <a:spAutoFit/>
          </a:bodyPr>
          <a:lstStyle/>
          <a:p>
            <a:r>
              <a:rPr lang="es-ES" dirty="0" smtClean="0">
                <a:latin typeface="Arial" panose="020B0604020202020204" pitchFamily="34" charset="0"/>
                <a:cs typeface="Arial" panose="020B0604020202020204" pitchFamily="34" charset="0"/>
                <a:hlinkClick r:id="rId4" action="ppaction://hlinksldjump"/>
              </a:rPr>
              <a:t>Ir a índice</a:t>
            </a:r>
            <a:endParaRPr lang="es-EC" dirty="0"/>
          </a:p>
        </p:txBody>
      </p:sp>
    </p:spTree>
    <p:extLst>
      <p:ext uri="{BB962C8B-B14F-4D97-AF65-F5344CB8AC3E}">
        <p14:creationId xmlns:p14="http://schemas.microsoft.com/office/powerpoint/2010/main" val="435784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73" y="678873"/>
            <a:ext cx="9042400" cy="401782"/>
          </a:xfrm>
        </p:spPr>
        <p:txBody>
          <a:bodyPr>
            <a:normAutofit/>
          </a:bodyPr>
          <a:lstStyle/>
          <a:p>
            <a:r>
              <a:rPr lang="es-EC" sz="2000" b="1" dirty="0" smtClean="0">
                <a:latin typeface="Arial" panose="020B0604020202020204" pitchFamily="34" charset="0"/>
                <a:cs typeface="Arial" panose="020B0604020202020204" pitchFamily="34" charset="0"/>
              </a:rPr>
              <a:t>ANÁLISIS Y SIMULACIÓN DE LAS ADAPTACIONES:</a:t>
            </a:r>
            <a:endParaRPr lang="es-EC" sz="20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2223221" y="1174458"/>
            <a:ext cx="7738198" cy="4911966"/>
          </a:xfrm>
          <a:prstGeom prst="rect">
            <a:avLst/>
          </a:prstGeom>
        </p:spPr>
      </p:pic>
    </p:spTree>
    <p:extLst>
      <p:ext uri="{BB962C8B-B14F-4D97-AF65-F5344CB8AC3E}">
        <p14:creationId xmlns:p14="http://schemas.microsoft.com/office/powerpoint/2010/main" val="36416680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289589" y="531380"/>
            <a:ext cx="5553255" cy="5412220"/>
          </a:xfrm>
          <a:prstGeom prst="rect">
            <a:avLst/>
          </a:prstGeom>
        </p:spPr>
      </p:pic>
      <p:sp>
        <p:nvSpPr>
          <p:cNvPr id="2" name="Rectángulo 1"/>
          <p:cNvSpPr/>
          <p:nvPr/>
        </p:nvSpPr>
        <p:spPr>
          <a:xfrm>
            <a:off x="10056418" y="62288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3" action="ppaction://hlinksldjump"/>
              </a:rPr>
              <a:t>Ir a índice</a:t>
            </a:r>
            <a:endParaRPr lang="es-EC" dirty="0"/>
          </a:p>
        </p:txBody>
      </p:sp>
    </p:spTree>
    <p:extLst>
      <p:ext uri="{BB962C8B-B14F-4D97-AF65-F5344CB8AC3E}">
        <p14:creationId xmlns:p14="http://schemas.microsoft.com/office/powerpoint/2010/main" val="3541617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5258" y="1155168"/>
            <a:ext cx="7354824" cy="383598"/>
          </a:xfrm>
        </p:spPr>
        <p:txBody>
          <a:bodyPr>
            <a:normAutofit fontScale="90000"/>
          </a:bodyPr>
          <a:lstStyle/>
          <a:p>
            <a:r>
              <a:rPr lang="es-EC" sz="2000" b="1" dirty="0" smtClean="0">
                <a:latin typeface="Arial" panose="020B0604020202020204" pitchFamily="34" charset="0"/>
                <a:cs typeface="Arial" panose="020B0604020202020204" pitchFamily="34" charset="0"/>
              </a:rPr>
              <a:t>ESQUEMA GENERAL DEL SISTEMA ELECTRÓNICO</a:t>
            </a:r>
            <a:endParaRPr lang="en-US" sz="2000" b="1" dirty="0">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5 Objeto"/>
          <p:cNvGraphicFramePr>
            <a:graphicFrameLocks noChangeAspect="1"/>
          </p:cNvGraphicFramePr>
          <p:nvPr>
            <p:extLst>
              <p:ext uri="{D42A27DB-BD31-4B8C-83A1-F6EECF244321}">
                <p14:modId xmlns:p14="http://schemas.microsoft.com/office/powerpoint/2010/main" val="1924686942"/>
              </p:ext>
            </p:extLst>
          </p:nvPr>
        </p:nvGraphicFramePr>
        <p:xfrm>
          <a:off x="1616366" y="2057401"/>
          <a:ext cx="9133600" cy="1184563"/>
        </p:xfrm>
        <a:graphic>
          <a:graphicData uri="http://schemas.openxmlformats.org/presentationml/2006/ole">
            <mc:AlternateContent xmlns:mc="http://schemas.openxmlformats.org/markup-compatibility/2006">
              <mc:Choice xmlns:v="urn:schemas-microsoft-com:vml" Requires="v">
                <p:oleObj spid="_x0000_s22614" name="Visio" r:id="rId3" imgW="8189050" imgH="1061134" progId="Visio.Drawing.11">
                  <p:embed/>
                </p:oleObj>
              </mc:Choice>
              <mc:Fallback>
                <p:oleObj name="Visio" r:id="rId3" imgW="8189050" imgH="106113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366" y="2057401"/>
                        <a:ext cx="9133600" cy="1184563"/>
                      </a:xfrm>
                      <a:prstGeom prst="rect">
                        <a:avLst/>
                      </a:prstGeom>
                      <a:noFill/>
                    </p:spPr>
                  </p:pic>
                </p:oleObj>
              </mc:Fallback>
            </mc:AlternateContent>
          </a:graphicData>
        </a:graphic>
      </p:graphicFrame>
      <p:sp>
        <p:nvSpPr>
          <p:cNvPr id="7" name="6 Rectángulo"/>
          <p:cNvSpPr/>
          <p:nvPr/>
        </p:nvSpPr>
        <p:spPr>
          <a:xfrm>
            <a:off x="1246908" y="3895636"/>
            <a:ext cx="9628909" cy="1754326"/>
          </a:xfrm>
          <a:prstGeom prst="rect">
            <a:avLst/>
          </a:prstGeom>
        </p:spPr>
        <p:txBody>
          <a:bodyPr wrap="square">
            <a:spAutoFit/>
          </a:bodyPr>
          <a:lstStyle/>
          <a:p>
            <a:pPr>
              <a:lnSpc>
                <a:spcPct val="150000"/>
              </a:lnSpc>
            </a:pPr>
            <a:r>
              <a:rPr lang="es-EC" dirty="0" smtClean="0">
                <a:latin typeface="Arial" panose="020B0604020202020204" pitchFamily="34" charset="0"/>
                <a:cs typeface="Arial" panose="020B0604020202020204" pitchFamily="34" charset="0"/>
              </a:rPr>
              <a:t>El </a:t>
            </a:r>
            <a:r>
              <a:rPr lang="es-EC" dirty="0">
                <a:latin typeface="Arial" panose="020B0604020202020204" pitchFamily="34" charset="0"/>
                <a:cs typeface="Arial" panose="020B0604020202020204" pitchFamily="34" charset="0"/>
              </a:rPr>
              <a:t>diseño del sistema electrónico se subdivide en dos partes</a:t>
            </a:r>
            <a:r>
              <a:rPr lang="es-EC" dirty="0" smtClean="0">
                <a:latin typeface="Arial" panose="020B0604020202020204" pitchFamily="34" charset="0"/>
                <a:cs typeface="Arial" panose="020B0604020202020204" pitchFamily="34" charset="0"/>
              </a:rPr>
              <a:t>:</a:t>
            </a:r>
          </a:p>
          <a:p>
            <a:pPr>
              <a:lnSpc>
                <a:spcPct val="150000"/>
              </a:lnSpc>
            </a:pPr>
            <a:endParaRPr lang="en-US" dirty="0">
              <a:latin typeface="Arial" panose="020B0604020202020204" pitchFamily="34" charset="0"/>
              <a:cs typeface="Arial" panose="020B0604020202020204" pitchFamily="34" charset="0"/>
            </a:endParaRPr>
          </a:p>
          <a:p>
            <a:pPr marL="285750" lvl="0" indent="-285750">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Tarjeta de Interfaz de Sensores.</a:t>
            </a:r>
            <a:endParaRPr lang="en-US" dirty="0">
              <a:latin typeface="Arial" panose="020B0604020202020204" pitchFamily="34" charset="0"/>
              <a:cs typeface="Arial" panose="020B0604020202020204" pitchFamily="34" charset="0"/>
            </a:endParaRPr>
          </a:p>
          <a:p>
            <a:pPr marL="285750" lvl="0" indent="-285750">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Tarjeta de Control.</a:t>
            </a:r>
            <a:endParaRPr lang="en-US" dirty="0">
              <a:latin typeface="Arial" panose="020B0604020202020204" pitchFamily="34" charset="0"/>
              <a:cs typeface="Arial" panose="020B0604020202020204" pitchFamily="34" charset="0"/>
            </a:endParaRPr>
          </a:p>
        </p:txBody>
      </p:sp>
      <p:sp>
        <p:nvSpPr>
          <p:cNvPr id="8" name="1 Título"/>
          <p:cNvSpPr txBox="1">
            <a:spLocks/>
          </p:cNvSpPr>
          <p:nvPr/>
        </p:nvSpPr>
        <p:spPr>
          <a:xfrm>
            <a:off x="1035258" y="703301"/>
            <a:ext cx="7354824" cy="383598"/>
          </a:xfrm>
          <a:prstGeom prst="rect">
            <a:avLst/>
          </a:prstGeom>
        </p:spPr>
        <p:txBody>
          <a:bodyPr vert="horz" lIns="91440" tIns="45720" rIns="91440" bIns="45720" rtlCol="0" anchor="b" anchorCtr="0">
            <a:normAutofit fontScale="97500" lnSpcReduction="10000"/>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000" b="1" dirty="0" smtClean="0">
                <a:latin typeface="Arial" panose="020B0604020202020204" pitchFamily="34" charset="0"/>
                <a:cs typeface="Arial" panose="020B0604020202020204" pitchFamily="34" charset="0"/>
              </a:rPr>
              <a:t>DISEÑO ELECTRÓNICO</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67302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59872" y="1301692"/>
            <a:ext cx="9843655" cy="923330"/>
          </a:xfrm>
          <a:prstGeom prst="rect">
            <a:avLst/>
          </a:prstGeom>
        </p:spPr>
        <p:txBody>
          <a:bodyPr wrap="square">
            <a:spAutoFit/>
          </a:bodyPr>
          <a:lstStyle/>
          <a:p>
            <a:pPr algn="just">
              <a:lnSpc>
                <a:spcPct val="150000"/>
              </a:lnSpc>
            </a:pPr>
            <a:r>
              <a:rPr lang="es-EC" dirty="0" smtClean="0">
                <a:latin typeface="Arial" panose="020B0604020202020204" pitchFamily="34" charset="0"/>
                <a:cs typeface="Arial" panose="020B0604020202020204" pitchFamily="34" charset="0"/>
              </a:rPr>
              <a:t>En </a:t>
            </a:r>
            <a:r>
              <a:rPr lang="es-EC" dirty="0">
                <a:latin typeface="Arial" panose="020B0604020202020204" pitchFamily="34" charset="0"/>
                <a:cs typeface="Arial" panose="020B0604020202020204" pitchFamily="34" charset="0"/>
              </a:rPr>
              <a:t>la presente tarjeta se diseñó los circuitos de acondicionamiento de señal de los sensores que se </a:t>
            </a:r>
            <a:r>
              <a:rPr lang="es-EC" dirty="0" smtClean="0">
                <a:latin typeface="Arial" panose="020B0604020202020204" pitchFamily="34" charset="0"/>
                <a:cs typeface="Arial" panose="020B0604020202020204" pitchFamily="34" charset="0"/>
              </a:rPr>
              <a:t>ubicaron </a:t>
            </a:r>
            <a:r>
              <a:rPr lang="es-EC" dirty="0">
                <a:latin typeface="Arial" panose="020B0604020202020204" pitchFamily="34" charset="0"/>
                <a:cs typeface="Arial" panose="020B0604020202020204" pitchFamily="34" charset="0"/>
              </a:rPr>
              <a:t>en el prototipo</a:t>
            </a:r>
            <a:endParaRPr lang="en-US" dirty="0">
              <a:latin typeface="Arial" panose="020B0604020202020204" pitchFamily="34" charset="0"/>
              <a:cs typeface="Arial" panose="020B0604020202020204" pitchFamily="34" charset="0"/>
            </a:endParaRPr>
          </a:p>
        </p:txBody>
      </p:sp>
      <p:sp>
        <p:nvSpPr>
          <p:cNvPr id="6" name="5 Rectángulo"/>
          <p:cNvSpPr/>
          <p:nvPr/>
        </p:nvSpPr>
        <p:spPr>
          <a:xfrm>
            <a:off x="1212273" y="2479968"/>
            <a:ext cx="9691254" cy="1200329"/>
          </a:xfrm>
          <a:prstGeom prst="rect">
            <a:avLst/>
          </a:prstGeom>
        </p:spPr>
        <p:txBody>
          <a:bodyPr wrap="square">
            <a:spAutoFit/>
          </a:bodyPr>
          <a:lstStyle/>
          <a:p>
            <a:pPr marL="285750" indent="-285750" algn="just">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Ángulo y sentido de giro</a:t>
            </a:r>
            <a:endParaRPr lang="en-US" dirty="0">
              <a:latin typeface="Arial" panose="020B0604020202020204" pitchFamily="34" charset="0"/>
              <a:cs typeface="Arial" panose="020B0604020202020204" pitchFamily="34" charset="0"/>
            </a:endParaRPr>
          </a:p>
          <a:p>
            <a:pPr algn="just"/>
            <a:r>
              <a:rPr lang="es-EC" dirty="0">
                <a:latin typeface="Arial" panose="020B0604020202020204" pitchFamily="34" charset="0"/>
                <a:cs typeface="Arial" panose="020B0604020202020204" pitchFamily="34" charset="0"/>
              </a:rPr>
              <a:t>     </a:t>
            </a:r>
          </a:p>
          <a:p>
            <a:pPr marL="742950" lvl="1" indent="-285750" algn="just">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Se seleccionó  un encoder óptico incrementa para la medición del ángulo y sentido de giro</a:t>
            </a:r>
            <a:r>
              <a:rPr lang="es-EC" dirty="0" smtClean="0">
                <a:latin typeface="Arial" panose="020B0604020202020204" pitchFamily="34" charset="0"/>
                <a:cs typeface="Arial" panose="020B0604020202020204" pitchFamily="34" charset="0"/>
              </a:rPr>
              <a:t>.</a:t>
            </a:r>
            <a:endParaRPr lang="es-EC" dirty="0">
              <a:latin typeface="Arial" panose="020B0604020202020204" pitchFamily="34" charset="0"/>
              <a:cs typeface="Arial" panose="020B0604020202020204" pitchFamily="34" charset="0"/>
            </a:endParaRPr>
          </a:p>
        </p:txBody>
      </p:sp>
      <p:sp>
        <p:nvSpPr>
          <p:cNvPr id="2" name="1 Rectángulo"/>
          <p:cNvSpPr/>
          <p:nvPr/>
        </p:nvSpPr>
        <p:spPr>
          <a:xfrm>
            <a:off x="1034192" y="704399"/>
            <a:ext cx="5435881" cy="400110"/>
          </a:xfrm>
          <a:prstGeom prst="rect">
            <a:avLst/>
          </a:prstGeom>
        </p:spPr>
        <p:txBody>
          <a:bodyPr wrap="square">
            <a:spAutoFit/>
          </a:bodyPr>
          <a:lstStyle/>
          <a:p>
            <a:r>
              <a:rPr lang="es-EC" sz="2000" b="1" dirty="0" smtClean="0">
                <a:latin typeface="Arial" panose="020B0604020202020204" pitchFamily="34" charset="0"/>
                <a:cs typeface="Arial" panose="020B0604020202020204" pitchFamily="34" charset="0"/>
              </a:rPr>
              <a:t>TARJETA DE INTERFAZ DE SENSORES </a:t>
            </a:r>
            <a:endParaRPr lang="en-US" sz="2000" b="1" dirty="0">
              <a:latin typeface="Arial" panose="020B0604020202020204" pitchFamily="34" charset="0"/>
              <a:cs typeface="Arial" panose="020B0604020202020204" pitchFamily="34" charset="0"/>
            </a:endParaRPr>
          </a:p>
        </p:txBody>
      </p:sp>
      <p:pic>
        <p:nvPicPr>
          <p:cNvPr id="7" name="6 Imagen"/>
          <p:cNvPicPr/>
          <p:nvPr/>
        </p:nvPicPr>
        <p:blipFill rotWithShape="1">
          <a:blip r:embed="rId2"/>
          <a:srcRect l="28618" t="20155" r="34049" b="11111"/>
          <a:stretch/>
        </p:blipFill>
        <p:spPr bwMode="auto">
          <a:xfrm>
            <a:off x="2781878" y="3615446"/>
            <a:ext cx="2413577" cy="2480553"/>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3"/>
          <a:srcRect l="26874" t="34884" r="7466" b="18605"/>
          <a:stretch/>
        </p:blipFill>
        <p:spPr bwMode="auto">
          <a:xfrm>
            <a:off x="6470073" y="4091216"/>
            <a:ext cx="3621233" cy="15290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10577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3757" y="1115292"/>
            <a:ext cx="9990608" cy="507831"/>
          </a:xfrm>
          <a:prstGeom prst="rect">
            <a:avLst/>
          </a:prstGeom>
        </p:spPr>
        <p:txBody>
          <a:bodyPr wrap="square">
            <a:spAutoFit/>
          </a:bodyPr>
          <a:lstStyle/>
          <a:p>
            <a:pPr>
              <a:lnSpc>
                <a:spcPct val="150000"/>
              </a:lnSpc>
            </a:pPr>
            <a:r>
              <a:rPr lang="es-EC" dirty="0">
                <a:latin typeface="Arial" panose="020B0604020202020204" pitchFamily="34" charset="0"/>
                <a:cs typeface="Arial" panose="020B0604020202020204" pitchFamily="34" charset="0"/>
              </a:rPr>
              <a:t>Se utilizó foto barreras las mismas que trabajarán en conjunto con el disco dentado.</a:t>
            </a:r>
            <a:endParaRPr lang="en-US" dirty="0">
              <a:latin typeface="Arial" panose="020B0604020202020204" pitchFamily="34" charset="0"/>
              <a:cs typeface="Arial" panose="020B0604020202020204" pitchFamily="34" charset="0"/>
            </a:endParaRPr>
          </a:p>
        </p:txBody>
      </p:sp>
      <p:sp>
        <p:nvSpPr>
          <p:cNvPr id="6" name="5 Rectángulo"/>
          <p:cNvSpPr/>
          <p:nvPr/>
        </p:nvSpPr>
        <p:spPr>
          <a:xfrm>
            <a:off x="1023757" y="621269"/>
            <a:ext cx="4143988" cy="369332"/>
          </a:xfrm>
          <a:prstGeom prst="rect">
            <a:avLst/>
          </a:prstGeom>
        </p:spPr>
        <p:txBody>
          <a:bodyPr wrap="square">
            <a:spAutoFit/>
          </a:bodyPr>
          <a:lstStyle/>
          <a:p>
            <a:pPr marL="285750" indent="-285750">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Finales de Carrera </a:t>
            </a:r>
            <a:endParaRPr lang="en-US" dirty="0">
              <a:latin typeface="Arial" panose="020B0604020202020204" pitchFamily="34" charset="0"/>
              <a:cs typeface="Arial" panose="020B0604020202020204" pitchFamily="34" charset="0"/>
            </a:endParaRPr>
          </a:p>
        </p:txBody>
      </p:sp>
      <p:pic>
        <p:nvPicPr>
          <p:cNvPr id="7" name="6 Imagen"/>
          <p:cNvPicPr/>
          <p:nvPr/>
        </p:nvPicPr>
        <p:blipFill rotWithShape="1">
          <a:blip r:embed="rId2"/>
          <a:srcRect l="22371" t="11112" r="14438" b="10852"/>
          <a:stretch/>
        </p:blipFill>
        <p:spPr bwMode="auto">
          <a:xfrm>
            <a:off x="3435927" y="1986575"/>
            <a:ext cx="4519249" cy="29594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55906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66801" y="762001"/>
            <a:ext cx="9989126" cy="2585323"/>
          </a:xfrm>
          <a:prstGeom prst="rect">
            <a:avLst/>
          </a:prstGeom>
        </p:spPr>
        <p:txBody>
          <a:bodyPr wrap="square">
            <a:spAutoFit/>
          </a:bodyPr>
          <a:lstStyle/>
          <a:p>
            <a:pPr marL="285750" indent="-285750">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Alimentación</a:t>
            </a:r>
          </a:p>
          <a:p>
            <a:pPr>
              <a:lnSpc>
                <a:spcPct val="150000"/>
              </a:lnSpc>
            </a:pPr>
            <a:r>
              <a:rPr lang="es-EC" dirty="0" smtClean="0">
                <a:latin typeface="Arial" panose="020B0604020202020204" pitchFamily="34" charset="0"/>
                <a:cs typeface="Arial" panose="020B0604020202020204" pitchFamily="34" charset="0"/>
              </a:rPr>
              <a:t>El </a:t>
            </a:r>
            <a:r>
              <a:rPr lang="es-EC" dirty="0">
                <a:latin typeface="Arial" panose="020B0604020202020204" pitchFamily="34" charset="0"/>
                <a:cs typeface="Arial" panose="020B0604020202020204" pitchFamily="34" charset="0"/>
              </a:rPr>
              <a:t>servomotor necesita una fuente de 12V y 2A para su funcionamiento, se decidió adquirir una fuente externa con dichas características, esta a su vez alimentará a la tarjeta de interfaz de sensores.</a:t>
            </a:r>
          </a:p>
          <a:p>
            <a:pPr>
              <a:lnSpc>
                <a:spcPct val="150000"/>
              </a:lnSpc>
            </a:pPr>
            <a:endParaRPr lang="en-US" dirty="0">
              <a:latin typeface="Arial" panose="020B0604020202020204" pitchFamily="34" charset="0"/>
              <a:cs typeface="Arial" panose="020B0604020202020204" pitchFamily="34" charset="0"/>
            </a:endParaRPr>
          </a:p>
          <a:p>
            <a:pPr>
              <a:lnSpc>
                <a:spcPct val="150000"/>
              </a:lnSpc>
            </a:pPr>
            <a:r>
              <a:rPr lang="es-EC" dirty="0">
                <a:latin typeface="Arial" panose="020B0604020202020204" pitchFamily="34" charset="0"/>
                <a:cs typeface="Arial" panose="020B0604020202020204" pitchFamily="34" charset="0"/>
              </a:rPr>
              <a:t>Para la alimentación de la tarjeta, se utilizará un regular de voltaje LM7805.</a:t>
            </a:r>
            <a:endParaRPr lang="en-US" dirty="0">
              <a:latin typeface="Arial" panose="020B0604020202020204" pitchFamily="34" charset="0"/>
              <a:cs typeface="Arial" panose="020B0604020202020204" pitchFamily="34" charset="0"/>
            </a:endParaRPr>
          </a:p>
        </p:txBody>
      </p:sp>
      <p:pic>
        <p:nvPicPr>
          <p:cNvPr id="6" name="5 Imagen"/>
          <p:cNvPicPr/>
          <p:nvPr/>
        </p:nvPicPr>
        <p:blipFill rotWithShape="1">
          <a:blip r:embed="rId2"/>
          <a:srcRect l="15891" t="22480" r="13220" b="26873"/>
          <a:stretch/>
        </p:blipFill>
        <p:spPr bwMode="auto">
          <a:xfrm>
            <a:off x="3574473" y="3671452"/>
            <a:ext cx="4973781" cy="2216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8063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07208" y="762001"/>
            <a:ext cx="9962573" cy="4662815"/>
          </a:xfrm>
          <a:prstGeom prst="rect">
            <a:avLst/>
          </a:prstGeom>
        </p:spPr>
        <p:txBody>
          <a:bodyPr wrap="square">
            <a:spAutoFit/>
          </a:bodyPr>
          <a:lstStyle/>
          <a:p>
            <a:pPr lvl="3" algn="just">
              <a:lnSpc>
                <a:spcPct val="150000"/>
              </a:lnSpc>
            </a:pPr>
            <a:endParaRPr lang="en-US" b="1"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Actualmente </a:t>
            </a:r>
            <a:r>
              <a:rPr lang="es-EC" dirty="0">
                <a:latin typeface="Arial" panose="020B0604020202020204" pitchFamily="34" charset="0"/>
                <a:cs typeface="Arial" panose="020B0604020202020204" pitchFamily="34" charset="0"/>
              </a:rPr>
              <a:t>se encuentran en el mercado placas electrónicas programables, diseñadas para facilitar el uso de la electrónica en proyectos multidisciplinares, tal es el caso de la tecnología Arduino.</a:t>
            </a: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Arduino es una plataforma de hardware libre, basada en una placa con un microcontrolador Atmel AVR, puertos de entrada/salida y un entorno de </a:t>
            </a:r>
            <a:r>
              <a:rPr lang="es-EC" dirty="0" smtClean="0">
                <a:latin typeface="Arial" panose="020B0604020202020204" pitchFamily="34" charset="0"/>
                <a:cs typeface="Arial" panose="020B0604020202020204" pitchFamily="34" charset="0"/>
              </a:rPr>
              <a:t>desarrollo. </a:t>
            </a:r>
            <a:endParaRPr lang="es-EC"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Por </a:t>
            </a:r>
            <a:r>
              <a:rPr lang="es-EC" dirty="0">
                <a:latin typeface="Arial" panose="020B0604020202020204" pitchFamily="34" charset="0"/>
                <a:cs typeface="Arial" panose="020B0604020202020204" pitchFamily="34" charset="0"/>
              </a:rPr>
              <a:t>su facilidad de uso y bajo costo se seleccionó esta tarjeta para realizar el control del prototipo de rehabilitación.</a:t>
            </a:r>
          </a:p>
          <a:p>
            <a:pPr algn="just">
              <a:lnSpc>
                <a:spcPct val="150000"/>
              </a:lnSpc>
            </a:pPr>
            <a:endParaRPr lang="es-EC" dirty="0">
              <a:latin typeface="Arial" panose="020B0604020202020204" pitchFamily="34" charset="0"/>
              <a:cs typeface="Arial" panose="020B0604020202020204" pitchFamily="34" charset="0"/>
            </a:endParaRPr>
          </a:p>
        </p:txBody>
      </p:sp>
      <p:sp>
        <p:nvSpPr>
          <p:cNvPr id="2" name="1 Rectángulo"/>
          <p:cNvSpPr/>
          <p:nvPr/>
        </p:nvSpPr>
        <p:spPr>
          <a:xfrm>
            <a:off x="1107208" y="570426"/>
            <a:ext cx="3157339" cy="553998"/>
          </a:xfrm>
          <a:prstGeom prst="rect">
            <a:avLst/>
          </a:prstGeom>
        </p:spPr>
        <p:txBody>
          <a:bodyPr wrap="none">
            <a:spAutoFit/>
          </a:bodyPr>
          <a:lstStyle/>
          <a:p>
            <a:pPr algn="just">
              <a:lnSpc>
                <a:spcPct val="150000"/>
              </a:lnSpc>
            </a:pPr>
            <a:r>
              <a:rPr lang="es-EC" sz="2000" b="1" dirty="0" smtClean="0">
                <a:latin typeface="Arial" panose="020B0604020202020204" pitchFamily="34" charset="0"/>
                <a:cs typeface="Arial" panose="020B0604020202020204" pitchFamily="34" charset="0"/>
              </a:rPr>
              <a:t>TARJETA DE CONTROL </a:t>
            </a:r>
            <a:endParaRPr lang="es-EC"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668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01" t="31944" r="32650" b="22223"/>
          <a:stretch/>
        </p:blipFill>
        <p:spPr bwMode="auto">
          <a:xfrm>
            <a:off x="1349635" y="1286102"/>
            <a:ext cx="5494510" cy="461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17712" y="582074"/>
            <a:ext cx="2922723" cy="369332"/>
          </a:xfrm>
          <a:prstGeom prst="rect">
            <a:avLst/>
          </a:prstGeom>
        </p:spPr>
        <p:txBody>
          <a:bodyPr wrap="none">
            <a:spAutoFit/>
          </a:bodyPr>
          <a:lstStyle/>
          <a:p>
            <a:pPr marL="285750" indent="-285750">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Tarjeta </a:t>
            </a:r>
            <a:r>
              <a:rPr lang="es-EC" dirty="0">
                <a:latin typeface="Arial" panose="020B0604020202020204" pitchFamily="34" charset="0"/>
                <a:cs typeface="Arial" panose="020B0604020202020204" pitchFamily="34" charset="0"/>
              </a:rPr>
              <a:t>Arduino Uno R3 </a:t>
            </a:r>
            <a:endParaRPr lang="en-US" dirty="0">
              <a:latin typeface="Arial" panose="020B0604020202020204" pitchFamily="34" charset="0"/>
              <a:cs typeface="Arial" panose="020B0604020202020204" pitchFamily="34" charset="0"/>
            </a:endParaRPr>
          </a:p>
        </p:txBody>
      </p:sp>
      <p:pic>
        <p:nvPicPr>
          <p:cNvPr id="4" name="3 Imagen"/>
          <p:cNvPicPr/>
          <p:nvPr/>
        </p:nvPicPr>
        <p:blipFill rotWithShape="1">
          <a:blip r:embed="rId3"/>
          <a:srcRect l="1162" t="23256" r="63684" b="31524"/>
          <a:stretch/>
        </p:blipFill>
        <p:spPr bwMode="auto">
          <a:xfrm>
            <a:off x="7343572" y="2266953"/>
            <a:ext cx="3490683" cy="26578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001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1475" y="534615"/>
            <a:ext cx="4474302" cy="369332"/>
          </a:xfrm>
          <a:prstGeom prst="rect">
            <a:avLst/>
          </a:prstGeom>
        </p:spPr>
        <p:txBody>
          <a:bodyPr wrap="none">
            <a:spAutoFit/>
          </a:bodyPr>
          <a:lstStyle/>
          <a:p>
            <a:pPr marL="285750" indent="-285750">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Distribución de pines para la aplicación</a:t>
            </a:r>
            <a:endParaRPr lang="en-US" dirty="0">
              <a:latin typeface="Arial" panose="020B0604020202020204" pitchFamily="34" charset="0"/>
              <a:cs typeface="Arial" panose="020B0604020202020204" pitchFamily="34" charset="0"/>
            </a:endParaRPr>
          </a:p>
        </p:txBody>
      </p:sp>
      <p:sp>
        <p:nvSpPr>
          <p:cNvPr id="3" name="Rectángulo 2"/>
          <p:cNvSpPr/>
          <p:nvPr/>
        </p:nvSpPr>
        <p:spPr>
          <a:xfrm>
            <a:off x="10005618" y="62542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15" t="26215" r="61835" b="11979"/>
          <a:stretch/>
        </p:blipFill>
        <p:spPr bwMode="auto">
          <a:xfrm>
            <a:off x="4775200" y="1018247"/>
            <a:ext cx="2781300" cy="5026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232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5998" y="637306"/>
            <a:ext cx="2489200" cy="477982"/>
          </a:xfrm>
        </p:spPr>
        <p:txBody>
          <a:bodyPr>
            <a:noAutofit/>
          </a:bodyPr>
          <a:lstStyle/>
          <a:p>
            <a:r>
              <a:rPr lang="es-EC" sz="2000" b="1" dirty="0" smtClean="0">
                <a:latin typeface="Arial" panose="020B0604020202020204" pitchFamily="34" charset="0"/>
                <a:cs typeface="Arial" panose="020B0604020202020204" pitchFamily="34" charset="0"/>
              </a:rPr>
              <a:t>PROGRAMACIÓN</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115294" y="1440875"/>
            <a:ext cx="5645724" cy="4682837"/>
          </a:xfrm>
        </p:spPr>
        <p:txBody>
          <a:bodyPr>
            <a:normAutofit fontScale="92500" lnSpcReduction="10000"/>
          </a:bodyPr>
          <a:lstStyle/>
          <a:p>
            <a:pPr algn="just">
              <a:lnSpc>
                <a:spcPct val="150000"/>
              </a:lnSpc>
            </a:pPr>
            <a:r>
              <a:rPr lang="es-EC" sz="1900" dirty="0" smtClean="0">
                <a:solidFill>
                  <a:schemeClr val="tx1"/>
                </a:solidFill>
                <a:latin typeface="Arial" panose="020B0604020202020204" pitchFamily="34" charset="0"/>
                <a:cs typeface="Arial" panose="020B0604020202020204" pitchFamily="34" charset="0"/>
              </a:rPr>
              <a:t>Consideraciones:</a:t>
            </a:r>
          </a:p>
          <a:p>
            <a:pPr algn="just">
              <a:lnSpc>
                <a:spcPct val="150000"/>
              </a:lnSpc>
            </a:pPr>
            <a:endParaRPr lang="es-EC" sz="18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Permitir ingreso de datos de rehabilitación.</a:t>
            </a:r>
          </a:p>
          <a:p>
            <a:pPr lvl="1" algn="just">
              <a:lnSpc>
                <a:spcPct val="150000"/>
              </a:lnSpc>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Seleccionar tipo de movimiento</a:t>
            </a:r>
          </a:p>
          <a:p>
            <a:pPr lvl="1" algn="just">
              <a:lnSpc>
                <a:spcPct val="150000"/>
              </a:lnSpc>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Realizar una interfaz hombre/máquina amigable y fácil de usar.</a:t>
            </a:r>
          </a:p>
          <a:p>
            <a:pPr lvl="1" algn="just">
              <a:lnSpc>
                <a:spcPct val="150000"/>
              </a:lnSpc>
              <a:buClr>
                <a:schemeClr val="bg2">
                  <a:lumMod val="25000"/>
                </a:schemeClr>
              </a:buClr>
              <a:buFont typeface="Wingdings" panose="05000000000000000000" pitchFamily="2" charset="2"/>
              <a:buChar char="§"/>
            </a:pPr>
            <a:endParaRPr lang="es-EC" sz="18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Tomar en cuenta los límites angulares de cada movimiento</a:t>
            </a:r>
          </a:p>
          <a:p>
            <a:pPr lvl="1" algn="just"/>
            <a:endParaRPr lang="es-EC" sz="1800" dirty="0">
              <a:solidFill>
                <a:schemeClr val="tx1"/>
              </a:solidFill>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6457950" y="36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4069883962"/>
              </p:ext>
            </p:extLst>
          </p:nvPr>
        </p:nvGraphicFramePr>
        <p:xfrm>
          <a:off x="7718731" y="503670"/>
          <a:ext cx="2469444" cy="5523057"/>
        </p:xfrm>
        <a:graphic>
          <a:graphicData uri="http://schemas.openxmlformats.org/presentationml/2006/ole">
            <mc:AlternateContent xmlns:mc="http://schemas.openxmlformats.org/markup-compatibility/2006">
              <mc:Choice xmlns:v="urn:schemas-microsoft-com:vml" Requires="v">
                <p:oleObj spid="_x0000_s6243" name="Visio" r:id="rId3" imgW="2310694" imgH="5138186" progId="Visio.Drawing.11">
                  <p:embed/>
                </p:oleObj>
              </mc:Choice>
              <mc:Fallback>
                <p:oleObj name="Visio" r:id="rId3" imgW="2310694" imgH="513818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731" y="503670"/>
                        <a:ext cx="2469444" cy="5523057"/>
                      </a:xfrm>
                      <a:prstGeom prst="rect">
                        <a:avLst/>
                      </a:prstGeom>
                      <a:noFill/>
                      <a:extLst/>
                    </p:spPr>
                  </p:pic>
                </p:oleObj>
              </mc:Fallback>
            </mc:AlternateContent>
          </a:graphicData>
        </a:graphic>
      </p:graphicFrame>
    </p:spTree>
    <p:extLst>
      <p:ext uri="{BB962C8B-B14F-4D97-AF65-F5344CB8AC3E}">
        <p14:creationId xmlns:p14="http://schemas.microsoft.com/office/powerpoint/2010/main" val="1823846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58301" y="723886"/>
            <a:ext cx="2153154"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JUSTIFICACIÓN</a:t>
            </a:r>
            <a:endParaRPr lang="es-EC" sz="2000" b="1" dirty="0">
              <a:latin typeface="Arial" panose="020B0604020202020204" pitchFamily="34" charset="0"/>
              <a:cs typeface="Arial" panose="020B0604020202020204" pitchFamily="34" charset="0"/>
            </a:endParaRPr>
          </a:p>
        </p:txBody>
      </p:sp>
      <p:sp>
        <p:nvSpPr>
          <p:cNvPr id="3" name="2 Rectángulo"/>
          <p:cNvSpPr/>
          <p:nvPr/>
        </p:nvSpPr>
        <p:spPr>
          <a:xfrm>
            <a:off x="1058301" y="1346630"/>
            <a:ext cx="9928354" cy="4847481"/>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La robótica terapéutica provee una rehabilitación acelerada a los pacientes ayudándoles significativamente a mejorar los movimientos y desenvolverse en sus actividades cotidianas.</a:t>
            </a:r>
          </a:p>
          <a:p>
            <a:pPr marL="285750" indent="-285750" algn="just">
              <a:lnSpc>
                <a:spcPct val="150000"/>
              </a:lnSpc>
              <a:buClr>
                <a:schemeClr val="bg2">
                  <a:lumMod val="50000"/>
                </a:schemeClr>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Gran cantidad de pacientes afectados por accidentes o enfermedades en las articulaciones de codo y muñeca.</a:t>
            </a:r>
          </a:p>
          <a:p>
            <a:pPr marL="285750" indent="-285750" algn="just">
              <a:lnSpc>
                <a:spcPct val="150000"/>
              </a:lnSpc>
              <a:buClr>
                <a:schemeClr val="bg2">
                  <a:lumMod val="50000"/>
                </a:schemeClr>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Los pacientes requieren de un largo tiempo de recuperación para lograr su completa mejoría</a:t>
            </a:r>
            <a:r>
              <a:rPr lang="es-ES" dirty="0" smtClean="0">
                <a:latin typeface="Arial" panose="020B0604020202020204" pitchFamily="34" charset="0"/>
                <a:cs typeface="Arial" panose="020B0604020202020204" pitchFamily="34" charset="0"/>
              </a:rPr>
              <a:t>.</a:t>
            </a:r>
          </a:p>
          <a:p>
            <a:pPr marL="285750" indent="-285750" algn="just">
              <a:lnSpc>
                <a:spcPct val="150000"/>
              </a:lnSpc>
              <a:buClr>
                <a:schemeClr val="bg2">
                  <a:lumMod val="50000"/>
                </a:schemeClr>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Con el presente proyecto se desea acelerar el proceso de recuperación del paciente a través de ejercicios repetitivos y progresivos.</a:t>
            </a:r>
          </a:p>
          <a:p>
            <a:pPr marL="285750" indent="-285750" algn="just">
              <a:lnSpc>
                <a:spcPct val="150000"/>
              </a:lnSpc>
              <a:buClr>
                <a:schemeClr val="bg2">
                  <a:lumMod val="50000"/>
                </a:schemeClr>
              </a:buClr>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dirty="0">
                <a:latin typeface="Arial" panose="020B0604020202020204" pitchFamily="34" charset="0"/>
                <a:cs typeface="Arial" panose="020B0604020202020204" pitchFamily="34" charset="0"/>
              </a:rPr>
              <a:t>No se pretende eliminar la presencia del fisioterapeuta a cargo de la rehabilitación de pacientes</a:t>
            </a:r>
            <a:endParaRPr lang="en-US" dirty="0">
              <a:latin typeface="Arial" panose="020B0604020202020204" pitchFamily="34" charset="0"/>
              <a:cs typeface="Arial" panose="020B0604020202020204" pitchFamily="34" charset="0"/>
            </a:endParaRPr>
          </a:p>
        </p:txBody>
      </p:sp>
      <p:sp>
        <p:nvSpPr>
          <p:cNvPr id="4" name="Rectángulo 3"/>
          <p:cNvSpPr/>
          <p:nvPr/>
        </p:nvSpPr>
        <p:spPr>
          <a:xfrm>
            <a:off x="9788891" y="6232079"/>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spTree>
    <p:extLst>
      <p:ext uri="{BB962C8B-B14F-4D97-AF65-F5344CB8AC3E}">
        <p14:creationId xmlns:p14="http://schemas.microsoft.com/office/powerpoint/2010/main" val="3772092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1419" y="637312"/>
            <a:ext cx="9042400" cy="484909"/>
          </a:xfrm>
        </p:spPr>
        <p:txBody>
          <a:bodyPr>
            <a:normAutofit/>
          </a:bodyPr>
          <a:lstStyle/>
          <a:p>
            <a:r>
              <a:rPr lang="es-EC" sz="2000" b="1" dirty="0" smtClean="0">
                <a:latin typeface="Arial" panose="020B0604020202020204" pitchFamily="34" charset="0"/>
                <a:cs typeface="Arial" panose="020B0604020202020204" pitchFamily="34" charset="0"/>
              </a:rPr>
              <a:t>DISEÑO DEL SOFTWARE DEL SISTEMA ELECTRÓNICO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71418" y="1371606"/>
            <a:ext cx="10058400" cy="3422074"/>
          </a:xfrm>
        </p:spPr>
        <p:txBody>
          <a:bodyPr>
            <a:noAutofit/>
          </a:bodyPr>
          <a:lstStyle/>
          <a:p>
            <a:pPr lvl="0">
              <a:lnSpc>
                <a:spcPct val="150000"/>
              </a:lnSpc>
            </a:pPr>
            <a:r>
              <a:rPr lang="es-EC" sz="1800" dirty="0">
                <a:solidFill>
                  <a:schemeClr val="tx1"/>
                </a:solidFill>
                <a:latin typeface="Arial" panose="020B0604020202020204" pitchFamily="34" charset="0"/>
                <a:cs typeface="Arial" panose="020B0604020202020204" pitchFamily="34" charset="0"/>
              </a:rPr>
              <a:t>Requisitos del software del sistema </a:t>
            </a:r>
            <a:r>
              <a:rPr lang="es-EC" sz="1800" dirty="0" smtClean="0">
                <a:solidFill>
                  <a:schemeClr val="tx1"/>
                </a:solidFill>
                <a:latin typeface="Arial" panose="020B0604020202020204" pitchFamily="34" charset="0"/>
                <a:cs typeface="Arial" panose="020B0604020202020204" pitchFamily="34" charset="0"/>
              </a:rPr>
              <a:t>electrónico</a:t>
            </a:r>
          </a:p>
          <a:p>
            <a:pPr lvl="0">
              <a:lnSpc>
                <a:spcPct val="150000"/>
              </a:lnSpc>
            </a:pPr>
            <a:endParaRPr lang="es-EC" sz="1800" dirty="0" smtClean="0">
              <a:solidFill>
                <a:schemeClr val="tx1"/>
              </a:solidFill>
              <a:latin typeface="Arial" panose="020B0604020202020204" pitchFamily="34" charset="0"/>
              <a:cs typeface="Arial" panose="020B0604020202020204" pitchFamily="34" charset="0"/>
            </a:endParaRPr>
          </a:p>
          <a:p>
            <a:pPr lvl="1">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Establecimiento </a:t>
            </a:r>
            <a:r>
              <a:rPr lang="es-EC" sz="1800" dirty="0">
                <a:solidFill>
                  <a:schemeClr val="tx1"/>
                </a:solidFill>
                <a:latin typeface="Arial" panose="020B0604020202020204" pitchFamily="34" charset="0"/>
                <a:cs typeface="Arial" panose="020B0604020202020204" pitchFamily="34" charset="0"/>
              </a:rPr>
              <a:t>de comunicación con </a:t>
            </a:r>
            <a:r>
              <a:rPr lang="es-EC" sz="1800" dirty="0" smtClean="0">
                <a:solidFill>
                  <a:schemeClr val="tx1"/>
                </a:solidFill>
                <a:latin typeface="Arial" panose="020B0604020202020204" pitchFamily="34" charset="0"/>
                <a:cs typeface="Arial" panose="020B0604020202020204" pitchFamily="34" charset="0"/>
              </a:rPr>
              <a:t>la tarjeta Arduino.</a:t>
            </a:r>
          </a:p>
          <a:p>
            <a:pPr lvl="1">
              <a:lnSpc>
                <a:spcPct val="150000"/>
              </a:lnSpc>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1">
              <a:lnSpc>
                <a:spcPct val="150000"/>
              </a:lnSpc>
              <a:buClr>
                <a:schemeClr val="bg2">
                  <a:lumMod val="25000"/>
                </a:schemeClr>
              </a:buClr>
              <a:buFont typeface="Wingdings" panose="05000000000000000000" pitchFamily="2" charset="2"/>
              <a:buChar char="§"/>
            </a:pPr>
            <a:r>
              <a:rPr lang="es-EC" sz="1800" dirty="0">
                <a:solidFill>
                  <a:schemeClr val="tx1"/>
                </a:solidFill>
                <a:latin typeface="Arial" panose="020B0604020202020204" pitchFamily="34" charset="0"/>
                <a:cs typeface="Arial" panose="020B0604020202020204" pitchFamily="34" charset="0"/>
              </a:rPr>
              <a:t>Calibración del </a:t>
            </a:r>
            <a:r>
              <a:rPr lang="es-EC" sz="1800" dirty="0" smtClean="0">
                <a:solidFill>
                  <a:schemeClr val="tx1"/>
                </a:solidFill>
                <a:latin typeface="Arial" panose="020B0604020202020204" pitchFamily="34" charset="0"/>
                <a:cs typeface="Arial" panose="020B0604020202020204" pitchFamily="34" charset="0"/>
              </a:rPr>
              <a:t>prototipo.</a:t>
            </a:r>
          </a:p>
          <a:p>
            <a:pPr lvl="1">
              <a:lnSpc>
                <a:spcPct val="150000"/>
              </a:lnSpc>
              <a:buClr>
                <a:schemeClr val="bg2">
                  <a:lumMod val="25000"/>
                </a:schemeClr>
              </a:buClr>
              <a:buFont typeface="Wingdings" panose="05000000000000000000" pitchFamily="2" charset="2"/>
              <a:buChar char="§"/>
            </a:pPr>
            <a:endParaRPr lang="es-EC" sz="1800" dirty="0">
              <a:solidFill>
                <a:schemeClr val="tx1"/>
              </a:solidFill>
              <a:latin typeface="Arial" panose="020B0604020202020204" pitchFamily="34" charset="0"/>
              <a:cs typeface="Arial" panose="020B0604020202020204" pitchFamily="34" charset="0"/>
            </a:endParaRPr>
          </a:p>
          <a:p>
            <a:pPr lvl="1">
              <a:lnSpc>
                <a:spcPct val="150000"/>
              </a:lnSpc>
              <a:buClr>
                <a:schemeClr val="bg2">
                  <a:lumMod val="25000"/>
                </a:schemeClr>
              </a:buClr>
              <a:buFont typeface="Wingdings" panose="05000000000000000000" pitchFamily="2" charset="2"/>
              <a:buChar char="§"/>
            </a:pPr>
            <a:r>
              <a:rPr lang="es-EC" sz="1800" dirty="0">
                <a:solidFill>
                  <a:schemeClr val="tx1"/>
                </a:solidFill>
                <a:latin typeface="Arial" panose="020B0604020202020204" pitchFamily="34" charset="0"/>
                <a:cs typeface="Arial" panose="020B0604020202020204" pitchFamily="34" charset="0"/>
              </a:rPr>
              <a:t>Proceso de rehabilitación de acuerdo a lo ingresado por el </a:t>
            </a:r>
            <a:r>
              <a:rPr lang="es-EC" sz="1800" dirty="0" smtClean="0">
                <a:solidFill>
                  <a:schemeClr val="tx1"/>
                </a:solidFill>
                <a:latin typeface="Arial" panose="020B0604020202020204" pitchFamily="34" charset="0"/>
                <a:cs typeface="Arial" panose="020B0604020202020204" pitchFamily="34" charset="0"/>
              </a:rPr>
              <a:t>usuario.</a:t>
            </a:r>
            <a:endParaRPr lang="es-EC"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33528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9" y="623455"/>
            <a:ext cx="3860800" cy="436418"/>
          </a:xfrm>
        </p:spPr>
        <p:txBody>
          <a:bodyPr>
            <a:normAutofit/>
          </a:bodyPr>
          <a:lstStyle/>
          <a:p>
            <a:r>
              <a:rPr lang="es-EC" sz="1800" b="1" dirty="0" smtClean="0">
                <a:latin typeface="Arial" panose="020B0604020202020204" pitchFamily="34" charset="0"/>
                <a:cs typeface="Arial" panose="020B0604020202020204" pitchFamily="34" charset="0"/>
              </a:rPr>
              <a:t>CALIBRACIÓN DEL PROTOTIPO</a:t>
            </a:r>
            <a:endParaRPr lang="es-EC" sz="18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87582" y="1257589"/>
            <a:ext cx="10037618" cy="936625"/>
          </a:xfrm>
        </p:spPr>
        <p:txBody>
          <a:bodyPr>
            <a:normAutofit/>
          </a:bodyPr>
          <a:lstStyle/>
          <a:p>
            <a:pPr algn="just">
              <a:lnSpc>
                <a:spcPct val="150000"/>
              </a:lnSpc>
            </a:pPr>
            <a:r>
              <a:rPr lang="es-EC" sz="1800" dirty="0" smtClean="0">
                <a:solidFill>
                  <a:schemeClr val="tx1"/>
                </a:solidFill>
                <a:latin typeface="Arial" panose="020B0604020202020204" pitchFamily="34" charset="0"/>
                <a:cs typeface="Arial" panose="020B0604020202020204" pitchFamily="34" charset="0"/>
              </a:rPr>
              <a:t>El usuario debe tener acceso para calibrar el giro del motor y comprobar el estado de sensores.</a:t>
            </a:r>
            <a:endParaRPr lang="es-EC" sz="1800" dirty="0">
              <a:solidFill>
                <a:schemeClr val="tx1"/>
              </a:solidFill>
              <a:latin typeface="Arial" panose="020B0604020202020204" pitchFamily="34" charset="0"/>
              <a:cs typeface="Arial" panose="020B0604020202020204" pitchFamily="34" charset="0"/>
            </a:endParaRPr>
          </a:p>
        </p:txBody>
      </p:sp>
      <p:sp>
        <p:nvSpPr>
          <p:cNvPr id="4" name="Título 1"/>
          <p:cNvSpPr txBox="1">
            <a:spLocks/>
          </p:cNvSpPr>
          <p:nvPr/>
        </p:nvSpPr>
        <p:spPr>
          <a:xfrm>
            <a:off x="1087582" y="2582129"/>
            <a:ext cx="9441873" cy="521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s-EC" sz="1800" b="1" dirty="0" smtClean="0">
                <a:latin typeface="Arial" panose="020B0604020202020204" pitchFamily="34" charset="0"/>
                <a:cs typeface="Arial" panose="020B0604020202020204" pitchFamily="34" charset="0"/>
              </a:rPr>
              <a:t>PROCESO DE REHABILITACIÓN DE ACUERDO A LO INGRESADO POR EL USUARIO</a:t>
            </a:r>
            <a:endParaRPr lang="es-EC" sz="1800" b="1" dirty="0">
              <a:latin typeface="Arial" panose="020B0604020202020204" pitchFamily="34" charset="0"/>
              <a:cs typeface="Arial" panose="020B0604020202020204" pitchFamily="34" charset="0"/>
            </a:endParaRPr>
          </a:p>
        </p:txBody>
      </p:sp>
      <p:sp>
        <p:nvSpPr>
          <p:cNvPr id="5" name="Marcador de contenido 2"/>
          <p:cNvSpPr txBox="1">
            <a:spLocks/>
          </p:cNvSpPr>
          <p:nvPr/>
        </p:nvSpPr>
        <p:spPr>
          <a:xfrm>
            <a:off x="1087582" y="3422058"/>
            <a:ext cx="10051473" cy="2175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70000"/>
              </a:lnSpc>
              <a:buClr>
                <a:schemeClr val="bg2">
                  <a:lumMod val="50000"/>
                </a:schemeClr>
              </a:buClr>
            </a:pPr>
            <a:r>
              <a:rPr lang="es-EC" sz="1800" dirty="0" smtClean="0">
                <a:latin typeface="Arial" panose="020B0604020202020204" pitchFamily="34" charset="0"/>
                <a:cs typeface="Arial" panose="020B0604020202020204" pitchFamily="34" charset="0"/>
              </a:rPr>
              <a:t>El proceso de rehabilitación debe ser ejecutado en base a la información ingresada por el usuario a través de la interfaz.</a:t>
            </a:r>
          </a:p>
          <a:p>
            <a:pPr algn="just">
              <a:lnSpc>
                <a:spcPct val="170000"/>
              </a:lnSpc>
              <a:buClr>
                <a:schemeClr val="bg2">
                  <a:lumMod val="50000"/>
                </a:schemeClr>
              </a:buClr>
            </a:pPr>
            <a:r>
              <a:rPr lang="es-EC" sz="1800" dirty="0" smtClean="0">
                <a:latin typeface="Arial" panose="020B0604020202020204" pitchFamily="34" charset="0"/>
                <a:cs typeface="Arial" panose="020B0604020202020204" pitchFamily="34" charset="0"/>
              </a:rPr>
              <a:t>Para la ejecución del proceso, la tarjeta Arduino es la encargada de enviar y recibir la información.</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140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6000" y="681038"/>
            <a:ext cx="7255164" cy="662854"/>
          </a:xfrm>
        </p:spPr>
        <p:txBody>
          <a:bodyPr>
            <a:noAutofit/>
          </a:bodyPr>
          <a:lstStyle/>
          <a:p>
            <a:pPr lvl="0" algn="just"/>
            <a:r>
              <a:rPr lang="es-EC" sz="2000" b="1" dirty="0" smtClean="0">
                <a:latin typeface="Arial" panose="020B0604020202020204" pitchFamily="34" charset="0"/>
                <a:cs typeface="Arial" panose="020B0604020202020204" pitchFamily="34" charset="0"/>
              </a:rPr>
              <a:t>PROCESO DE REHABILITACIÓN DE ACUERDO A LA SELECCIÓN DEL USUARIO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58141" y="1662979"/>
            <a:ext cx="7559386" cy="997094"/>
          </a:xfrm>
        </p:spPr>
        <p:txBody>
          <a:bodyPr>
            <a:normAutofit/>
          </a:bodyPr>
          <a:lstStyle/>
          <a:p>
            <a:r>
              <a:rPr lang="es-EC" sz="1800" dirty="0" smtClean="0">
                <a:latin typeface="Arial" panose="020B0604020202020204" pitchFamily="34" charset="0"/>
                <a:cs typeface="Arial" panose="020B0604020202020204" pitchFamily="34" charset="0"/>
              </a:rPr>
              <a:t>Ubicación del servomotor en posición inicial</a:t>
            </a:r>
            <a:endParaRPr lang="es-EC" sz="1800"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9258300" y="681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2717765913"/>
              </p:ext>
            </p:extLst>
          </p:nvPr>
        </p:nvGraphicFramePr>
        <p:xfrm>
          <a:off x="8682609" y="500841"/>
          <a:ext cx="2090226" cy="5539741"/>
        </p:xfrm>
        <a:graphic>
          <a:graphicData uri="http://schemas.openxmlformats.org/presentationml/2006/ole">
            <mc:AlternateContent xmlns:mc="http://schemas.openxmlformats.org/markup-compatibility/2006">
              <mc:Choice xmlns:v="urn:schemas-microsoft-com:vml" Requires="v">
                <p:oleObj spid="_x0000_s9314" name="Visio" r:id="rId3" imgW="1982176" imgH="6407143" progId="Visio.Drawing.11">
                  <p:embed/>
                </p:oleObj>
              </mc:Choice>
              <mc:Fallback>
                <p:oleObj name="Visio" r:id="rId3" imgW="1982176" imgH="6407143"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609" y="500841"/>
                        <a:ext cx="2090226" cy="5539741"/>
                      </a:xfrm>
                      <a:prstGeom prst="rect">
                        <a:avLst/>
                      </a:prstGeom>
                      <a:noFill/>
                    </p:spPr>
                  </p:pic>
                </p:oleObj>
              </mc:Fallback>
            </mc:AlternateContent>
          </a:graphicData>
        </a:graphic>
      </p:graphicFrame>
      <p:pic>
        <p:nvPicPr>
          <p:cNvPr id="9273" name="Picture 57"/>
          <p:cNvPicPr>
            <a:picLocks noChangeAspect="1" noChangeArrowheads="1"/>
          </p:cNvPicPr>
          <p:nvPr/>
        </p:nvPicPr>
        <p:blipFill rotWithShape="1">
          <a:blip r:embed="rId5">
            <a:extLst>
              <a:ext uri="{28A0092B-C50C-407E-A947-70E740481C1C}">
                <a14:useLocalDpi xmlns:a14="http://schemas.microsoft.com/office/drawing/2010/main" val="0"/>
              </a:ext>
            </a:extLst>
          </a:blip>
          <a:srcRect l="24385" t="51326" r="48676" b="19697"/>
          <a:stretch/>
        </p:blipFill>
        <p:spPr bwMode="auto">
          <a:xfrm>
            <a:off x="2147454" y="2694709"/>
            <a:ext cx="4685057" cy="283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936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14664" y="3206182"/>
            <a:ext cx="4407568" cy="423733"/>
          </a:xfrm>
        </p:spPr>
        <p:txBody>
          <a:bodyPr>
            <a:normAutofit/>
          </a:bodyPr>
          <a:lstStyle/>
          <a:p>
            <a:r>
              <a:rPr lang="es-EC" sz="2000" b="1" dirty="0" smtClean="0">
                <a:latin typeface="Arial" panose="020B0604020202020204" pitchFamily="34" charset="0"/>
                <a:cs typeface="Arial" panose="020B0604020202020204" pitchFamily="34" charset="0"/>
              </a:rPr>
              <a:t>CULMINACIÓN DEL PROCESO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14663" y="1344325"/>
            <a:ext cx="6009592" cy="1385020"/>
          </a:xfrm>
        </p:spPr>
        <p:txBody>
          <a:bodyPr>
            <a:normAutofit lnSpcReduction="10000"/>
          </a:bodyPr>
          <a:lstStyle/>
          <a:p>
            <a:pPr>
              <a:lnSpc>
                <a:spcPct val="150000"/>
              </a:lnSpc>
            </a:pPr>
            <a:r>
              <a:rPr lang="es-EC" sz="1800" dirty="0" smtClean="0">
                <a:solidFill>
                  <a:schemeClr val="tx1"/>
                </a:solidFill>
                <a:latin typeface="Arial" panose="020B0604020202020204" pitchFamily="34" charset="0"/>
                <a:cs typeface="Arial" panose="020B0604020202020204" pitchFamily="34" charset="0"/>
              </a:rPr>
              <a:t>Lectura de estado de sensores de fin de carrera.</a:t>
            </a:r>
          </a:p>
          <a:p>
            <a:pPr>
              <a:lnSpc>
                <a:spcPct val="150000"/>
              </a:lnSpc>
            </a:pPr>
            <a:endParaRPr lang="es-EC" sz="1800" dirty="0" smtClean="0">
              <a:solidFill>
                <a:schemeClr val="tx1"/>
              </a:solidFill>
              <a:latin typeface="Arial" panose="020B0604020202020204" pitchFamily="34" charset="0"/>
              <a:cs typeface="Arial" panose="020B0604020202020204" pitchFamily="34" charset="0"/>
            </a:endParaRPr>
          </a:p>
          <a:p>
            <a:pPr>
              <a:lnSpc>
                <a:spcPct val="150000"/>
              </a:lnSpc>
            </a:pPr>
            <a:r>
              <a:rPr lang="es-EC" sz="1800" dirty="0" smtClean="0">
                <a:solidFill>
                  <a:schemeClr val="tx1"/>
                </a:solidFill>
                <a:latin typeface="Arial" panose="020B0604020202020204" pitchFamily="34" charset="0"/>
                <a:cs typeface="Arial" panose="020B0604020202020204" pitchFamily="34" charset="0"/>
              </a:rPr>
              <a:t>Envío y recepción del valor de ángulo del servomotor.</a:t>
            </a:r>
            <a:endParaRPr lang="es-EC" sz="1800" dirty="0">
              <a:solidFill>
                <a:schemeClr val="tx1"/>
              </a:solidFill>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51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4267357908"/>
              </p:ext>
            </p:extLst>
          </p:nvPr>
        </p:nvGraphicFramePr>
        <p:xfrm>
          <a:off x="8810396" y="1312734"/>
          <a:ext cx="1802936" cy="4700141"/>
        </p:xfrm>
        <a:graphic>
          <a:graphicData uri="http://schemas.openxmlformats.org/presentationml/2006/ole">
            <mc:AlternateContent xmlns:mc="http://schemas.openxmlformats.org/markup-compatibility/2006">
              <mc:Choice xmlns:v="urn:schemas-microsoft-com:vml" Requires="v">
                <p:oleObj spid="_x0000_s11359" name="Visio" r:id="rId3" imgW="1635032" imgH="4301122" progId="Visio.Drawing.11">
                  <p:embed/>
                </p:oleObj>
              </mc:Choice>
              <mc:Fallback>
                <p:oleObj name="Visio" r:id="rId3" imgW="1635032" imgH="4301122" progId="Visio.Drawing.11">
                  <p:embed/>
                  <p:pic>
                    <p:nvPicPr>
                      <p:cNvPr id="0" name="Object 1"/>
                      <p:cNvPicPr>
                        <a:picLocks noChangeAspect="1" noChangeArrowheads="1"/>
                      </p:cNvPicPr>
                      <p:nvPr/>
                    </p:nvPicPr>
                    <p:blipFill>
                      <a:blip r:embed="rId4"/>
                      <a:srcRect/>
                      <a:stretch>
                        <a:fillRect/>
                      </a:stretch>
                    </p:blipFill>
                    <p:spPr bwMode="auto">
                      <a:xfrm>
                        <a:off x="8810396" y="1312734"/>
                        <a:ext cx="1802936" cy="4700141"/>
                      </a:xfrm>
                      <a:prstGeom prst="rect">
                        <a:avLst/>
                      </a:prstGeom>
                      <a:noFill/>
                    </p:spPr>
                  </p:pic>
                </p:oleObj>
              </mc:Fallback>
            </mc:AlternateContent>
          </a:graphicData>
        </a:graphic>
      </p:graphicFrame>
      <p:sp>
        <p:nvSpPr>
          <p:cNvPr id="6" name="Título 1"/>
          <p:cNvSpPr txBox="1">
            <a:spLocks/>
          </p:cNvSpPr>
          <p:nvPr/>
        </p:nvSpPr>
        <p:spPr>
          <a:xfrm>
            <a:off x="1014663" y="836179"/>
            <a:ext cx="9875010" cy="2998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latin typeface="Arial" panose="020B0604020202020204" pitchFamily="34" charset="0"/>
                <a:cs typeface="Arial" panose="020B0604020202020204" pitchFamily="34" charset="0"/>
              </a:rPr>
              <a:t>ENVÍO Y RECEPCIÓN DE SEÑALES PARA EL PROCESO DE REHABILITACIÓN</a:t>
            </a:r>
            <a:endParaRPr lang="es-EC" sz="2000" b="1" dirty="0">
              <a:latin typeface="Arial" panose="020B0604020202020204" pitchFamily="34" charset="0"/>
              <a:cs typeface="Arial" panose="020B0604020202020204" pitchFamily="34" charset="0"/>
            </a:endParaRPr>
          </a:p>
        </p:txBody>
      </p:sp>
      <p:sp>
        <p:nvSpPr>
          <p:cNvPr id="7" name="Marcador de contenido 2"/>
          <p:cNvSpPr txBox="1">
            <a:spLocks/>
          </p:cNvSpPr>
          <p:nvPr/>
        </p:nvSpPr>
        <p:spPr>
          <a:xfrm>
            <a:off x="1014662" y="3926032"/>
            <a:ext cx="7395047" cy="182360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Clr>
                <a:schemeClr val="bg2">
                  <a:lumMod val="50000"/>
                </a:schemeClr>
              </a:buClr>
            </a:pPr>
            <a:r>
              <a:rPr lang="es-EC" sz="1800" dirty="0" smtClean="0">
                <a:latin typeface="Arial" panose="020B0604020202020204" pitchFamily="34" charset="0"/>
                <a:cs typeface="Arial" panose="020B0604020202020204" pitchFamily="34" charset="0"/>
              </a:rPr>
              <a:t>El usuario puede terminar el proceso y salir de la interfaz.</a:t>
            </a:r>
          </a:p>
          <a:p>
            <a:pPr algn="just">
              <a:lnSpc>
                <a:spcPct val="150000"/>
              </a:lnSpc>
              <a:buClr>
                <a:schemeClr val="bg2">
                  <a:lumMod val="50000"/>
                </a:schemeClr>
              </a:buClr>
            </a:pPr>
            <a:endParaRPr lang="es-EC" sz="1200" dirty="0" smtClean="0">
              <a:latin typeface="Arial" panose="020B0604020202020204" pitchFamily="34" charset="0"/>
              <a:cs typeface="Arial" panose="020B0604020202020204" pitchFamily="34" charset="0"/>
            </a:endParaRPr>
          </a:p>
          <a:p>
            <a:pPr algn="just">
              <a:lnSpc>
                <a:spcPct val="150000"/>
              </a:lnSpc>
              <a:buClr>
                <a:schemeClr val="bg2">
                  <a:lumMod val="50000"/>
                </a:schemeClr>
              </a:buClr>
            </a:pPr>
            <a:r>
              <a:rPr lang="es-EC" sz="1800" dirty="0" smtClean="0">
                <a:latin typeface="Arial" panose="020B0604020202020204" pitchFamily="34" charset="0"/>
                <a:cs typeface="Arial" panose="020B0604020202020204" pitchFamily="34" charset="0"/>
              </a:rPr>
              <a:t>Al terminar el proceso, el motor se colocará en la posición de seguridad (0°).</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8285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563" y="581893"/>
            <a:ext cx="5620328" cy="457199"/>
          </a:xfrm>
        </p:spPr>
        <p:txBody>
          <a:bodyPr>
            <a:normAutofit/>
          </a:bodyPr>
          <a:lstStyle/>
          <a:p>
            <a:r>
              <a:rPr lang="es-EC" sz="2000" b="1" dirty="0" smtClean="0">
                <a:latin typeface="Arial" panose="020B0604020202020204" pitchFamily="34" charset="0"/>
                <a:cs typeface="Arial" panose="020B0604020202020204" pitchFamily="34" charset="0"/>
              </a:rPr>
              <a:t>DISEÑO DEL SOFTWARE DEL PROTOTIPO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80658" y="942206"/>
            <a:ext cx="8243451" cy="5403168"/>
          </a:xfrm>
        </p:spPr>
        <p:txBody>
          <a:bodyPr>
            <a:normAutofit lnSpcReduction="10000"/>
          </a:bodyPr>
          <a:lstStyle/>
          <a:p>
            <a:pPr>
              <a:lnSpc>
                <a:spcPct val="150000"/>
              </a:lnSpc>
            </a:pPr>
            <a:r>
              <a:rPr lang="es-EC" sz="1800" dirty="0" smtClean="0">
                <a:solidFill>
                  <a:schemeClr val="tx1"/>
                </a:solidFill>
                <a:latin typeface="Arial" panose="020B0604020202020204" pitchFamily="34" charset="0"/>
                <a:cs typeface="Arial" panose="020B0604020202020204" pitchFamily="34" charset="0"/>
              </a:rPr>
              <a:t>Diagrama de flujo general:</a:t>
            </a:r>
          </a:p>
          <a:p>
            <a:pPr lvl="1">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Selección del proceso:</a:t>
            </a:r>
          </a:p>
          <a:p>
            <a:pPr lvl="2" algn="just">
              <a:lnSpc>
                <a:spcPct val="150000"/>
              </a:lnSpc>
            </a:pPr>
            <a:r>
              <a:rPr lang="es-EC" sz="1800" dirty="0" smtClean="0">
                <a:solidFill>
                  <a:schemeClr val="tx1"/>
                </a:solidFill>
                <a:latin typeface="Arial" panose="020B0604020202020204" pitchFamily="34" charset="0"/>
                <a:cs typeface="Arial" panose="020B0604020202020204" pitchFamily="34" charset="0"/>
              </a:rPr>
              <a:t>El fisioterapeuta ingresa el tratamiento de rehabilitación personalizado para cada paciente.</a:t>
            </a:r>
          </a:p>
          <a:p>
            <a:pPr lvl="2" algn="just">
              <a:lnSpc>
                <a:spcPct val="150000"/>
              </a:lnSpc>
            </a:pPr>
            <a:r>
              <a:rPr lang="es-EC" sz="1800" dirty="0" smtClean="0">
                <a:solidFill>
                  <a:schemeClr val="tx1"/>
                </a:solidFill>
                <a:latin typeface="Arial" panose="020B0604020202020204" pitchFamily="34" charset="0"/>
                <a:cs typeface="Arial" panose="020B0604020202020204" pitchFamily="34" charset="0"/>
              </a:rPr>
              <a:t>El usuario de mantenimiento puede realizar la calibración del sistema.</a:t>
            </a:r>
          </a:p>
          <a:p>
            <a:pPr lvl="1">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Ejecución:</a:t>
            </a:r>
          </a:p>
          <a:p>
            <a:pPr lvl="2">
              <a:lnSpc>
                <a:spcPct val="150000"/>
              </a:lnSpc>
            </a:pPr>
            <a:r>
              <a:rPr lang="es-EC" sz="1800" dirty="0" smtClean="0">
                <a:solidFill>
                  <a:schemeClr val="tx1"/>
                </a:solidFill>
                <a:latin typeface="Arial" panose="020B0604020202020204" pitchFamily="34" charset="0"/>
                <a:cs typeface="Arial" panose="020B0604020202020204" pitchFamily="34" charset="0"/>
              </a:rPr>
              <a:t>Se efectúa el proceso de rehabilitación controlando lo siguiente:</a:t>
            </a:r>
          </a:p>
          <a:p>
            <a:pPr lvl="3">
              <a:lnSpc>
                <a:spcPct val="150000"/>
              </a:lnSpc>
              <a:buFont typeface="Wingdings" panose="05000000000000000000" pitchFamily="2" charset="2"/>
              <a:buChar char="v"/>
            </a:pPr>
            <a:r>
              <a:rPr lang="es-EC" dirty="0" smtClean="0">
                <a:solidFill>
                  <a:schemeClr val="tx1"/>
                </a:solidFill>
                <a:latin typeface="Arial" panose="020B0604020202020204" pitchFamily="34" charset="0"/>
                <a:cs typeface="Arial" panose="020B0604020202020204" pitchFamily="34" charset="0"/>
              </a:rPr>
              <a:t>Estado  de sensores de fin de carrera.</a:t>
            </a:r>
          </a:p>
          <a:p>
            <a:pPr lvl="3">
              <a:lnSpc>
                <a:spcPct val="150000"/>
              </a:lnSpc>
              <a:buFont typeface="Wingdings" panose="05000000000000000000" pitchFamily="2" charset="2"/>
              <a:buChar char="v"/>
            </a:pPr>
            <a:r>
              <a:rPr lang="es-EC" dirty="0" smtClean="0">
                <a:solidFill>
                  <a:schemeClr val="tx1"/>
                </a:solidFill>
                <a:latin typeface="Arial" panose="020B0604020202020204" pitchFamily="34" charset="0"/>
                <a:cs typeface="Arial" panose="020B0604020202020204" pitchFamily="34" charset="0"/>
              </a:rPr>
              <a:t>Contador de ángulo de giro del motor.</a:t>
            </a:r>
          </a:p>
          <a:p>
            <a:pPr lvl="3">
              <a:lnSpc>
                <a:spcPct val="150000"/>
              </a:lnSpc>
              <a:buFont typeface="Wingdings" panose="05000000000000000000" pitchFamily="2" charset="2"/>
              <a:buChar char="v"/>
            </a:pPr>
            <a:r>
              <a:rPr lang="es-EC" dirty="0" smtClean="0">
                <a:solidFill>
                  <a:schemeClr val="tx1"/>
                </a:solidFill>
                <a:latin typeface="Arial" panose="020B0604020202020204" pitchFamily="34" charset="0"/>
                <a:cs typeface="Arial" panose="020B0604020202020204" pitchFamily="34" charset="0"/>
              </a:rPr>
              <a:t>Sentido de giro del motor.</a:t>
            </a:r>
          </a:p>
          <a:p>
            <a:pPr lvl="3">
              <a:lnSpc>
                <a:spcPct val="150000"/>
              </a:lnSpc>
              <a:buFont typeface="Wingdings" panose="05000000000000000000" pitchFamily="2" charset="2"/>
              <a:buChar char="v"/>
            </a:pPr>
            <a:r>
              <a:rPr lang="es-EC" dirty="0" smtClean="0">
                <a:solidFill>
                  <a:schemeClr val="tx1"/>
                </a:solidFill>
                <a:latin typeface="Arial" panose="020B0604020202020204" pitchFamily="34" charset="0"/>
                <a:cs typeface="Arial" panose="020B0604020202020204" pitchFamily="34" charset="0"/>
              </a:rPr>
              <a:t>Cumplimiento de número de series y repeticiones ingresadas por el usuario.</a:t>
            </a:r>
          </a:p>
        </p:txBody>
      </p:sp>
      <p:sp>
        <p:nvSpPr>
          <p:cNvPr id="4" name="Rectangle 2"/>
          <p:cNvSpPr>
            <a:spLocks noChangeArrowheads="1"/>
          </p:cNvSpPr>
          <p:nvPr/>
        </p:nvSpPr>
        <p:spPr bwMode="auto">
          <a:xfrm>
            <a:off x="-76200" y="-2045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3179463467"/>
              </p:ext>
            </p:extLst>
          </p:nvPr>
        </p:nvGraphicFramePr>
        <p:xfrm>
          <a:off x="9566201" y="1356023"/>
          <a:ext cx="1351182" cy="4194295"/>
        </p:xfrm>
        <a:graphic>
          <a:graphicData uri="http://schemas.openxmlformats.org/presentationml/2006/ole">
            <mc:AlternateContent xmlns:mc="http://schemas.openxmlformats.org/markup-compatibility/2006">
              <mc:Choice xmlns:v="urn:schemas-microsoft-com:vml" Requires="v">
                <p:oleObj spid="_x0000_s12383" name="Visio" r:id="rId3" imgW="953161" imgH="2897197" progId="Visio.Drawing.11">
                  <p:embed/>
                </p:oleObj>
              </mc:Choice>
              <mc:Fallback>
                <p:oleObj name="Visio" r:id="rId3" imgW="953161" imgH="2897197"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201" y="1356023"/>
                        <a:ext cx="1351182" cy="4194295"/>
                      </a:xfrm>
                      <a:prstGeom prst="rect">
                        <a:avLst/>
                      </a:prstGeom>
                      <a:noFill/>
                    </p:spPr>
                  </p:pic>
                </p:oleObj>
              </mc:Fallback>
            </mc:AlternateContent>
          </a:graphicData>
        </a:graphic>
      </p:graphicFrame>
    </p:spTree>
    <p:extLst>
      <p:ext uri="{BB962C8B-B14F-4D97-AF65-F5344CB8AC3E}">
        <p14:creationId xmlns:p14="http://schemas.microsoft.com/office/powerpoint/2010/main" val="18276987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4575" y="500064"/>
            <a:ext cx="4170363" cy="428625"/>
          </a:xfrm>
        </p:spPr>
        <p:txBody>
          <a:bodyPr>
            <a:normAutofit/>
          </a:bodyPr>
          <a:lstStyle/>
          <a:p>
            <a:r>
              <a:rPr lang="es-EC" sz="2000" b="1" dirty="0" smtClean="0">
                <a:latin typeface="Arial" panose="020B0604020202020204" pitchFamily="34" charset="0"/>
                <a:cs typeface="Arial" panose="020B0604020202020204" pitchFamily="34" charset="0"/>
              </a:rPr>
              <a:t>SELECCIÓN DEL PROCESO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23938" y="938209"/>
            <a:ext cx="6834187" cy="5191129"/>
          </a:xfrm>
        </p:spPr>
        <p:txBody>
          <a:bodyPr>
            <a:noAutofit/>
          </a:bodyPr>
          <a:lstStyle/>
          <a:p>
            <a:pPr algn="just">
              <a:lnSpc>
                <a:spcPct val="150000"/>
              </a:lnSpc>
            </a:pPr>
            <a:r>
              <a:rPr lang="es-EC" sz="1800" dirty="0" smtClean="0">
                <a:solidFill>
                  <a:schemeClr val="tx1"/>
                </a:solidFill>
                <a:latin typeface="Arial" panose="020B0604020202020204" pitchFamily="34" charset="0"/>
                <a:cs typeface="Arial" panose="020B0604020202020204" pitchFamily="34" charset="0"/>
              </a:rPr>
              <a:t>Consiste en el ingreso de datos tanto para el proceso de mantenimiento como para el proceso de rehabilitación.</a:t>
            </a:r>
          </a:p>
          <a:p>
            <a:pPr algn="just">
              <a:lnSpc>
                <a:spcPct val="150000"/>
              </a:lnSpc>
            </a:pPr>
            <a:endParaRPr lang="es-EC" sz="12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MANTENIMIENTO:</a:t>
            </a:r>
          </a:p>
          <a:p>
            <a:pPr lvl="2" algn="just">
              <a:lnSpc>
                <a:spcPct val="150000"/>
              </a:lnSpc>
              <a:buFont typeface="Wingdings" panose="05000000000000000000" pitchFamily="2" charset="2"/>
              <a:buChar char="v"/>
            </a:pPr>
            <a:r>
              <a:rPr lang="es-EC" sz="1800" dirty="0" smtClean="0">
                <a:solidFill>
                  <a:schemeClr val="tx1"/>
                </a:solidFill>
                <a:latin typeface="Arial" panose="020B0604020202020204" pitchFamily="34" charset="0"/>
                <a:cs typeface="Arial" panose="020B0604020202020204" pitchFamily="34" charset="0"/>
              </a:rPr>
              <a:t> Verificación de estado de sensores</a:t>
            </a:r>
          </a:p>
          <a:p>
            <a:pPr lvl="2" algn="just">
              <a:lnSpc>
                <a:spcPct val="150000"/>
              </a:lnSpc>
              <a:buFont typeface="Wingdings" panose="05000000000000000000" pitchFamily="2" charset="2"/>
              <a:buChar char="v"/>
            </a:pPr>
            <a:r>
              <a:rPr lang="es-EC" sz="1800" dirty="0" smtClean="0">
                <a:solidFill>
                  <a:schemeClr val="tx1"/>
                </a:solidFill>
                <a:latin typeface="Arial" panose="020B0604020202020204" pitchFamily="34" charset="0"/>
                <a:cs typeface="Arial" panose="020B0604020202020204" pitchFamily="34" charset="0"/>
              </a:rPr>
              <a:t> Calibración del motor </a:t>
            </a:r>
          </a:p>
          <a:p>
            <a:pPr lvl="1" algn="just">
              <a:lnSpc>
                <a:spcPct val="150000"/>
              </a:lnSpc>
              <a:buClr>
                <a:schemeClr val="bg2">
                  <a:lumMod val="25000"/>
                </a:schemeClr>
              </a:buClr>
              <a:buFont typeface="Wingdings" panose="05000000000000000000" pitchFamily="2" charset="2"/>
              <a:buChar char="§"/>
            </a:pPr>
            <a:endParaRPr lang="es-EC" sz="1200" dirty="0" smtClean="0">
              <a:solidFill>
                <a:schemeClr val="tx1"/>
              </a:solidFill>
              <a:latin typeface="Arial" panose="020B0604020202020204" pitchFamily="34" charset="0"/>
              <a:cs typeface="Arial" panose="020B0604020202020204" pitchFamily="34" charset="0"/>
            </a:endParaRPr>
          </a:p>
          <a:p>
            <a:pPr lvl="1" algn="just">
              <a:lnSpc>
                <a:spcPct val="150000"/>
              </a:lnSpc>
              <a:buClr>
                <a:schemeClr val="bg2">
                  <a:lumMod val="25000"/>
                </a:schemeClr>
              </a:buClr>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REHABILITACIÓN:</a:t>
            </a:r>
          </a:p>
          <a:p>
            <a:pPr lvl="2" algn="just">
              <a:lnSpc>
                <a:spcPct val="150000"/>
              </a:lnSpc>
              <a:buFont typeface="Wingdings" panose="05000000000000000000" pitchFamily="2" charset="2"/>
              <a:buChar char="v"/>
            </a:pPr>
            <a:r>
              <a:rPr lang="es-EC" sz="1800" dirty="0" smtClean="0">
                <a:solidFill>
                  <a:schemeClr val="tx1"/>
                </a:solidFill>
                <a:latin typeface="Arial" panose="020B0604020202020204" pitchFamily="34" charset="0"/>
                <a:cs typeface="Arial" panose="020B0604020202020204" pitchFamily="34" charset="0"/>
              </a:rPr>
              <a:t> Ingreso de datos para el proceso de rehabilitación</a:t>
            </a:r>
          </a:p>
          <a:p>
            <a:pPr lvl="2" algn="just">
              <a:lnSpc>
                <a:spcPct val="150000"/>
              </a:lnSpc>
              <a:buFont typeface="Wingdings" panose="05000000000000000000" pitchFamily="2" charset="2"/>
              <a:buChar char="v"/>
            </a:pPr>
            <a:r>
              <a:rPr lang="es-EC" sz="1800" dirty="0" smtClean="0">
                <a:solidFill>
                  <a:schemeClr val="tx1"/>
                </a:solidFill>
                <a:latin typeface="Arial" panose="020B0604020202020204" pitchFamily="34" charset="0"/>
                <a:cs typeface="Arial" panose="020B0604020202020204" pitchFamily="34" charset="0"/>
              </a:rPr>
              <a:t> Ejecución del proceso, tomando en cuenta la velocidad   	seleccionada, ángulo y sentido de giro, movimiento 	seleccionado, zona y brazo a rehabilitar.</a:t>
            </a:r>
            <a:endParaRPr lang="es-EC" sz="1800" dirty="0">
              <a:solidFill>
                <a:schemeClr val="tx1"/>
              </a:solidFill>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flipV="1">
            <a:off x="8140700" y="1523999"/>
            <a:ext cx="152891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graphicFrame>
        <p:nvGraphicFramePr>
          <p:cNvPr id="5" name="Objeto 4"/>
          <p:cNvGraphicFramePr>
            <a:graphicFrameLocks noChangeAspect="1"/>
          </p:cNvGraphicFramePr>
          <p:nvPr>
            <p:extLst>
              <p:ext uri="{D42A27DB-BD31-4B8C-83A1-F6EECF244321}">
                <p14:modId xmlns:p14="http://schemas.microsoft.com/office/powerpoint/2010/main" val="598282801"/>
              </p:ext>
            </p:extLst>
          </p:nvPr>
        </p:nvGraphicFramePr>
        <p:xfrm>
          <a:off x="8026400" y="1321815"/>
          <a:ext cx="3213100" cy="4132835"/>
        </p:xfrm>
        <a:graphic>
          <a:graphicData uri="http://schemas.openxmlformats.org/presentationml/2006/ole">
            <mc:AlternateContent xmlns:mc="http://schemas.openxmlformats.org/markup-compatibility/2006">
              <mc:Choice xmlns:v="urn:schemas-microsoft-com:vml" Requires="v">
                <p:oleObj spid="_x0000_s16477" name="Visio" r:id="rId3" imgW="2609248" imgH="3293190" progId="Visio.Drawing.11">
                  <p:embed/>
                </p:oleObj>
              </mc:Choice>
              <mc:Fallback>
                <p:oleObj name="Visio" r:id="rId3" imgW="2609248" imgH="329319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1321815"/>
                        <a:ext cx="3213100" cy="4132835"/>
                      </a:xfrm>
                      <a:prstGeom prst="rect">
                        <a:avLst/>
                      </a:prstGeom>
                      <a:noFill/>
                    </p:spPr>
                  </p:pic>
                </p:oleObj>
              </mc:Fallback>
            </mc:AlternateContent>
          </a:graphicData>
        </a:graphic>
      </p:graphicFrame>
    </p:spTree>
    <p:extLst>
      <p:ext uri="{BB962C8B-B14F-4D97-AF65-F5344CB8AC3E}">
        <p14:creationId xmlns:p14="http://schemas.microsoft.com/office/powerpoint/2010/main" val="27957048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4575" y="561976"/>
            <a:ext cx="2855913" cy="423862"/>
          </a:xfrm>
        </p:spPr>
        <p:txBody>
          <a:bodyPr>
            <a:normAutofit/>
          </a:bodyPr>
          <a:lstStyle/>
          <a:p>
            <a:pPr marL="285750" indent="-285750">
              <a:buClr>
                <a:schemeClr val="bg2">
                  <a:lumMod val="25000"/>
                </a:schemeClr>
              </a:buClr>
              <a:buFont typeface="Wingdings" panose="05000000000000000000" pitchFamily="2" charset="2"/>
              <a:buChar char="§"/>
            </a:pPr>
            <a:r>
              <a:rPr lang="es-EC" sz="1800" dirty="0" smtClean="0">
                <a:latin typeface="Arial" panose="020B0604020202020204" pitchFamily="34" charset="0"/>
                <a:cs typeface="Arial" panose="020B0604020202020204" pitchFamily="34" charset="0"/>
              </a:rPr>
              <a:t>Rehabilitación</a:t>
            </a:r>
            <a:r>
              <a:rPr lang="es-EC" sz="2000" dirty="0" smtClean="0">
                <a:latin typeface="Arial" panose="020B0604020202020204" pitchFamily="34" charset="0"/>
                <a:cs typeface="Arial" panose="020B0604020202020204" pitchFamily="34" charset="0"/>
              </a:rPr>
              <a:t> </a:t>
            </a:r>
            <a:endParaRPr lang="es-EC" sz="2000"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flipV="1">
            <a:off x="5892800" y="-409576"/>
            <a:ext cx="90875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pic>
        <p:nvPicPr>
          <p:cNvPr id="6" name="Imagen 5"/>
          <p:cNvPicPr>
            <a:picLocks noChangeAspect="1"/>
          </p:cNvPicPr>
          <p:nvPr/>
        </p:nvPicPr>
        <p:blipFill>
          <a:blip r:embed="rId2"/>
          <a:stretch>
            <a:fillRect/>
          </a:stretch>
        </p:blipFill>
        <p:spPr>
          <a:xfrm>
            <a:off x="1926455" y="1104901"/>
            <a:ext cx="4445795" cy="4757363"/>
          </a:xfrm>
          <a:prstGeom prst="rect">
            <a:avLst/>
          </a:prstGeom>
        </p:spPr>
      </p:pic>
      <p:pic>
        <p:nvPicPr>
          <p:cNvPr id="7" name="Imagen 6"/>
          <p:cNvPicPr>
            <a:picLocks noChangeAspect="1"/>
          </p:cNvPicPr>
          <p:nvPr/>
        </p:nvPicPr>
        <p:blipFill>
          <a:blip r:embed="rId3"/>
          <a:stretch>
            <a:fillRect/>
          </a:stretch>
        </p:blipFill>
        <p:spPr>
          <a:xfrm>
            <a:off x="8211856" y="447233"/>
            <a:ext cx="1669003" cy="5657921"/>
          </a:xfrm>
          <a:prstGeom prst="rect">
            <a:avLst/>
          </a:prstGeom>
        </p:spPr>
      </p:pic>
    </p:spTree>
    <p:extLst>
      <p:ext uri="{BB962C8B-B14F-4D97-AF65-F5344CB8AC3E}">
        <p14:creationId xmlns:p14="http://schemas.microsoft.com/office/powerpoint/2010/main" val="2447951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67608" y="1200703"/>
            <a:ext cx="4136069"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PROCESO DE CONSTRUCCIÓN </a:t>
            </a:r>
            <a:endParaRPr lang="en-US" sz="2000" b="1" dirty="0">
              <a:latin typeface="Arial" panose="020B0604020202020204" pitchFamily="34" charset="0"/>
              <a:cs typeface="Arial" panose="020B0604020202020204" pitchFamily="34" charset="0"/>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5" name="4 Objeto"/>
          <p:cNvGraphicFramePr>
            <a:graphicFrameLocks noChangeAspect="1"/>
          </p:cNvGraphicFramePr>
          <p:nvPr>
            <p:extLst>
              <p:ext uri="{D42A27DB-BD31-4B8C-83A1-F6EECF244321}">
                <p14:modId xmlns:p14="http://schemas.microsoft.com/office/powerpoint/2010/main" val="5110496"/>
              </p:ext>
            </p:extLst>
          </p:nvPr>
        </p:nvGraphicFramePr>
        <p:xfrm>
          <a:off x="1067608" y="1925641"/>
          <a:ext cx="10183813" cy="4252912"/>
        </p:xfrm>
        <a:graphic>
          <a:graphicData uri="http://schemas.openxmlformats.org/presentationml/2006/ole">
            <mc:AlternateContent xmlns:mc="http://schemas.openxmlformats.org/markup-compatibility/2006">
              <mc:Choice xmlns:v="urn:schemas-microsoft-com:vml" Requires="v">
                <p:oleObj spid="_x0000_s24664" name="Visio" r:id="rId3" imgW="9953110" imgH="4157185" progId="Visio.Drawing.11">
                  <p:embed/>
                </p:oleObj>
              </mc:Choice>
              <mc:Fallback>
                <p:oleObj name="Visio" r:id="rId3" imgW="9953110" imgH="4157185" progId="Visio.Drawing.11">
                  <p:embed/>
                  <p:pic>
                    <p:nvPicPr>
                      <p:cNvPr id="0" name="Object 1"/>
                      <p:cNvPicPr>
                        <a:picLocks noChangeAspect="1" noChangeArrowheads="1"/>
                      </p:cNvPicPr>
                      <p:nvPr/>
                    </p:nvPicPr>
                    <p:blipFill>
                      <a:blip r:embed="rId4"/>
                      <a:srcRect/>
                      <a:stretch>
                        <a:fillRect/>
                      </a:stretch>
                    </p:blipFill>
                    <p:spPr bwMode="auto">
                      <a:xfrm>
                        <a:off x="1067608" y="1925641"/>
                        <a:ext cx="10183813" cy="4252912"/>
                      </a:xfrm>
                      <a:prstGeom prst="rect">
                        <a:avLst/>
                      </a:prstGeom>
                      <a:noFill/>
                    </p:spPr>
                  </p:pic>
                </p:oleObj>
              </mc:Fallback>
            </mc:AlternateContent>
          </a:graphicData>
        </a:graphic>
      </p:graphicFrame>
      <p:sp>
        <p:nvSpPr>
          <p:cNvPr id="6" name="5 Rectángulo"/>
          <p:cNvSpPr/>
          <p:nvPr/>
        </p:nvSpPr>
        <p:spPr>
          <a:xfrm>
            <a:off x="4501110" y="501133"/>
            <a:ext cx="2965492" cy="461665"/>
          </a:xfrm>
          <a:prstGeom prst="rect">
            <a:avLst/>
          </a:prstGeom>
        </p:spPr>
        <p:txBody>
          <a:bodyPr wrap="none">
            <a:spAutoFit/>
          </a:bodyPr>
          <a:lstStyle/>
          <a:p>
            <a:r>
              <a:rPr lang="es-EC" sz="2400" b="1" dirty="0" smtClean="0">
                <a:solidFill>
                  <a:schemeClr val="accent4">
                    <a:lumMod val="75000"/>
                  </a:schemeClr>
                </a:solidFill>
                <a:latin typeface="Arial" panose="020B0604020202020204" pitchFamily="34" charset="0"/>
                <a:cs typeface="Arial" panose="020B0604020202020204" pitchFamily="34" charset="0"/>
              </a:rPr>
              <a:t>IMPLEMENTACIÓN</a:t>
            </a:r>
            <a:endParaRPr lang="en-US" sz="2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033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3" name="2 Objeto"/>
          <p:cNvGraphicFramePr>
            <a:graphicFrameLocks noChangeAspect="1"/>
          </p:cNvGraphicFramePr>
          <p:nvPr>
            <p:extLst>
              <p:ext uri="{D42A27DB-BD31-4B8C-83A1-F6EECF244321}">
                <p14:modId xmlns:p14="http://schemas.microsoft.com/office/powerpoint/2010/main" val="866877693"/>
              </p:ext>
            </p:extLst>
          </p:nvPr>
        </p:nvGraphicFramePr>
        <p:xfrm>
          <a:off x="1083693" y="1847636"/>
          <a:ext cx="6195840" cy="2835199"/>
        </p:xfrm>
        <a:graphic>
          <a:graphicData uri="http://schemas.openxmlformats.org/presentationml/2006/ole">
            <mc:AlternateContent xmlns:mc="http://schemas.openxmlformats.org/markup-compatibility/2006">
              <mc:Choice xmlns:v="urn:schemas-microsoft-com:vml" Requires="v">
                <p:oleObj spid="_x0000_s25685" name="Visio" r:id="rId3" imgW="6425410" imgH="2918765" progId="Visio.Drawing.11">
                  <p:embed/>
                </p:oleObj>
              </mc:Choice>
              <mc:Fallback>
                <p:oleObj name="Visio" r:id="rId3" imgW="6425410" imgH="2918765" progId="Visio.Drawing.11">
                  <p:embed/>
                  <p:pic>
                    <p:nvPicPr>
                      <p:cNvPr id="0" name="Object 1"/>
                      <p:cNvPicPr>
                        <a:picLocks noChangeAspect="1" noChangeArrowheads="1"/>
                      </p:cNvPicPr>
                      <p:nvPr/>
                    </p:nvPicPr>
                    <p:blipFill>
                      <a:blip r:embed="rId4"/>
                      <a:srcRect/>
                      <a:stretch>
                        <a:fillRect/>
                      </a:stretch>
                    </p:blipFill>
                    <p:spPr bwMode="auto">
                      <a:xfrm>
                        <a:off x="1083693" y="1847636"/>
                        <a:ext cx="6195840" cy="2835199"/>
                      </a:xfrm>
                      <a:prstGeom prst="rect">
                        <a:avLst/>
                      </a:prstGeom>
                      <a:noFill/>
                    </p:spPr>
                  </p:pic>
                </p:oleObj>
              </mc:Fallback>
            </mc:AlternateContent>
          </a:graphicData>
        </a:graphic>
      </p:graphicFrame>
      <p:pic>
        <p:nvPicPr>
          <p:cNvPr id="2560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4226" t="25694" r="18595" b="35243"/>
          <a:stretch/>
        </p:blipFill>
        <p:spPr bwMode="auto">
          <a:xfrm>
            <a:off x="7626927" y="1108363"/>
            <a:ext cx="3200400" cy="409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ángulo 3"/>
          <p:cNvSpPr/>
          <p:nvPr/>
        </p:nvSpPr>
        <p:spPr>
          <a:xfrm>
            <a:off x="9878618" y="6308145"/>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6" action="ppaction://hlinksldjump"/>
              </a:rPr>
              <a:t>Ir a índice</a:t>
            </a:r>
            <a:endParaRPr lang="es-EC" dirty="0"/>
          </a:p>
        </p:txBody>
      </p:sp>
    </p:spTree>
    <p:extLst>
      <p:ext uri="{BB962C8B-B14F-4D97-AF65-F5344CB8AC3E}">
        <p14:creationId xmlns:p14="http://schemas.microsoft.com/office/powerpoint/2010/main" val="813881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58135" y="682982"/>
            <a:ext cx="4095757" cy="400110"/>
          </a:xfrm>
          <a:prstGeom prst="rect">
            <a:avLst/>
          </a:prstGeom>
        </p:spPr>
        <p:txBody>
          <a:bodyPr wrap="square">
            <a:spAutoFit/>
          </a:bodyPr>
          <a:lstStyle/>
          <a:p>
            <a:r>
              <a:rPr lang="es-EC" sz="2000" b="1" dirty="0" smtClean="0">
                <a:latin typeface="Arial" panose="020B0604020202020204" pitchFamily="34" charset="0"/>
                <a:cs typeface="Arial" panose="020B0604020202020204" pitchFamily="34" charset="0"/>
              </a:rPr>
              <a:t>ENSAMBLAJE DEL PROTOTIPO</a:t>
            </a:r>
            <a:endParaRPr lang="en-US" sz="2000" b="1" dirty="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15" t="25173" r="21815" b="22570"/>
          <a:stretch/>
        </p:blipFill>
        <p:spPr bwMode="auto">
          <a:xfrm>
            <a:off x="1058135" y="1923336"/>
            <a:ext cx="6007100" cy="382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10018318" y="62796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3" action="ppaction://hlinksldjump"/>
              </a:rPr>
              <a:t>Ir a índice</a:t>
            </a:r>
            <a:endParaRPr lang="es-EC" dirty="0"/>
          </a:p>
        </p:txBody>
      </p:sp>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22388" t="241" r="13568"/>
          <a:stretch/>
        </p:blipFill>
        <p:spPr>
          <a:xfrm>
            <a:off x="7065235" y="1909516"/>
            <a:ext cx="4378630" cy="3836520"/>
          </a:xfrm>
          <a:prstGeom prst="rect">
            <a:avLst/>
          </a:prstGeom>
        </p:spPr>
      </p:pic>
    </p:spTree>
    <p:extLst>
      <p:ext uri="{BB962C8B-B14F-4D97-AF65-F5344CB8AC3E}">
        <p14:creationId xmlns:p14="http://schemas.microsoft.com/office/powerpoint/2010/main" val="1411306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3422" y="1253846"/>
            <a:ext cx="1441420"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GENERAL</a:t>
            </a:r>
            <a:endParaRPr lang="es-EC" sz="2000" b="1" dirty="0">
              <a:latin typeface="Arial" panose="020B0604020202020204" pitchFamily="34" charset="0"/>
              <a:cs typeface="Arial" panose="020B0604020202020204" pitchFamily="34" charset="0"/>
            </a:endParaRPr>
          </a:p>
        </p:txBody>
      </p:sp>
      <p:sp>
        <p:nvSpPr>
          <p:cNvPr id="3" name="2 Rectángulo"/>
          <p:cNvSpPr/>
          <p:nvPr/>
        </p:nvSpPr>
        <p:spPr>
          <a:xfrm>
            <a:off x="4923719" y="527281"/>
            <a:ext cx="2238113" cy="523220"/>
          </a:xfrm>
          <a:prstGeom prst="rect">
            <a:avLst/>
          </a:prstGeom>
        </p:spPr>
        <p:txBody>
          <a:bodyPr wrap="none">
            <a:spAutoFit/>
          </a:bodyPr>
          <a:lstStyle/>
          <a:p>
            <a:r>
              <a:rPr lang="es-EC" sz="2800" b="1" dirty="0" smtClean="0">
                <a:solidFill>
                  <a:schemeClr val="accent4">
                    <a:lumMod val="75000"/>
                  </a:schemeClr>
                </a:solidFill>
                <a:latin typeface="Arial" panose="020B0604020202020204" pitchFamily="34" charset="0"/>
                <a:cs typeface="Arial" panose="020B0604020202020204" pitchFamily="34" charset="0"/>
              </a:rPr>
              <a:t>OBJETIVOS</a:t>
            </a:r>
            <a:endParaRPr lang="es-EC" sz="2800" b="1" dirty="0">
              <a:solidFill>
                <a:schemeClr val="accent4">
                  <a:lumMod val="75000"/>
                </a:schemeClr>
              </a:solidFill>
              <a:latin typeface="Arial" panose="020B0604020202020204" pitchFamily="34" charset="0"/>
              <a:cs typeface="Arial" panose="020B0604020202020204" pitchFamily="34" charset="0"/>
            </a:endParaRPr>
          </a:p>
        </p:txBody>
      </p:sp>
      <p:sp>
        <p:nvSpPr>
          <p:cNvPr id="4" name="3 Rectángulo"/>
          <p:cNvSpPr/>
          <p:nvPr/>
        </p:nvSpPr>
        <p:spPr>
          <a:xfrm>
            <a:off x="1866402" y="1253846"/>
            <a:ext cx="9857379" cy="1537024"/>
          </a:xfrm>
          <a:prstGeom prst="rect">
            <a:avLst/>
          </a:prstGeom>
        </p:spPr>
        <p:txBody>
          <a:bodyPr wrap="square">
            <a:spAutoFit/>
          </a:bodyPr>
          <a:lstStyle/>
          <a:p>
            <a:pPr algn="just">
              <a:lnSpc>
                <a:spcPct val="200000"/>
              </a:lnSpc>
            </a:pPr>
            <a:r>
              <a:rPr lang="es-ES" sz="1650" dirty="0">
                <a:latin typeface="Arial" panose="020B0604020202020204" pitchFamily="34" charset="0"/>
                <a:cs typeface="Arial" panose="020B0604020202020204" pitchFamily="34" charset="0"/>
              </a:rPr>
              <a:t>Diseñar e implementar un prototipo funcional controlado por computadora para la rehabilitación de codo y muñeca, el cual desarrollará una mayor habilidad en los movimientos de flexión, extensión, aducción, abducción, pronación y supinación del paciente para su desenvolvimiento en actividades </a:t>
            </a:r>
            <a:r>
              <a:rPr lang="es-ES" sz="1650" dirty="0" smtClean="0">
                <a:latin typeface="Arial" panose="020B0604020202020204" pitchFamily="34" charset="0"/>
                <a:cs typeface="Arial" panose="020B0604020202020204" pitchFamily="34" charset="0"/>
              </a:rPr>
              <a:t>cotidianas.</a:t>
            </a:r>
            <a:endParaRPr lang="en-US" sz="1650" dirty="0">
              <a:latin typeface="Arial" panose="020B0604020202020204" pitchFamily="34" charset="0"/>
              <a:cs typeface="Arial" panose="020B0604020202020204" pitchFamily="34" charset="0"/>
            </a:endParaRPr>
          </a:p>
        </p:txBody>
      </p:sp>
      <p:sp>
        <p:nvSpPr>
          <p:cNvPr id="5" name="1 Rectángulo"/>
          <p:cNvSpPr/>
          <p:nvPr/>
        </p:nvSpPr>
        <p:spPr>
          <a:xfrm>
            <a:off x="181861" y="2790870"/>
            <a:ext cx="1911101" cy="400110"/>
          </a:xfrm>
          <a:prstGeom prst="rect">
            <a:avLst/>
          </a:prstGeom>
        </p:spPr>
        <p:txBody>
          <a:bodyPr wrap="none">
            <a:spAutoFit/>
          </a:bodyPr>
          <a:lstStyle/>
          <a:p>
            <a:r>
              <a:rPr lang="es-EC" sz="2000" b="1" dirty="0" smtClean="0">
                <a:latin typeface="Arial" panose="020B0604020202020204" pitchFamily="34" charset="0"/>
                <a:cs typeface="Arial" panose="020B0604020202020204" pitchFamily="34" charset="0"/>
              </a:rPr>
              <a:t>ESPECÍFICOS</a:t>
            </a:r>
            <a:endParaRPr lang="es-EC" sz="2000" b="1" dirty="0">
              <a:latin typeface="Arial" panose="020B0604020202020204" pitchFamily="34" charset="0"/>
              <a:cs typeface="Arial" panose="020B0604020202020204" pitchFamily="34" charset="0"/>
            </a:endParaRPr>
          </a:p>
        </p:txBody>
      </p:sp>
      <p:sp>
        <p:nvSpPr>
          <p:cNvPr id="6" name="2 Rectángulo"/>
          <p:cNvSpPr/>
          <p:nvPr/>
        </p:nvSpPr>
        <p:spPr>
          <a:xfrm>
            <a:off x="1866402" y="3065639"/>
            <a:ext cx="9849098" cy="3208571"/>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S" sz="1700" dirty="0">
                <a:latin typeface="Arial" panose="020B0604020202020204" pitchFamily="34" charset="0"/>
                <a:cs typeface="Arial" panose="020B0604020202020204" pitchFamily="34" charset="0"/>
              </a:rPr>
              <a:t>Profundizar el estudio de la  biomecánica de la extremidad superior priorizando ángulos y movimientos propios de esta, con el fin de lograr adaptar y combinar las características del prototipo con las capacidades del paciente.</a:t>
            </a:r>
            <a:endParaRPr lang="en-US" sz="17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endParaRPr lang="es-ES" sz="800" dirty="0" smtClean="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sz="1700" dirty="0" smtClean="0">
                <a:latin typeface="Arial" panose="020B0604020202020204" pitchFamily="34" charset="0"/>
                <a:cs typeface="Arial" panose="020B0604020202020204" pitchFamily="34" charset="0"/>
              </a:rPr>
              <a:t>Diseñar </a:t>
            </a:r>
            <a:r>
              <a:rPr lang="es-ES" sz="1700" dirty="0">
                <a:latin typeface="Arial" panose="020B0604020202020204" pitchFamily="34" charset="0"/>
                <a:cs typeface="Arial" panose="020B0604020202020204" pitchFamily="34" charset="0"/>
              </a:rPr>
              <a:t>mecanismos para movimientos repetitivos de flexión, extensión, pronación, supinación, aducción y abducción para el tratamiento de rehabilitación de codo y muñeca. </a:t>
            </a:r>
          </a:p>
          <a:p>
            <a:pPr marL="285750" indent="-285750">
              <a:lnSpc>
                <a:spcPct val="150000"/>
              </a:lnSpc>
              <a:buClr>
                <a:schemeClr val="bg2">
                  <a:lumMod val="50000"/>
                </a:schemeClr>
              </a:buClr>
              <a:buFont typeface="Arial" panose="020B0604020202020204" pitchFamily="34" charset="0"/>
              <a:buChar char="•"/>
            </a:pPr>
            <a:endParaRPr lang="es-ES" sz="800" dirty="0">
              <a:latin typeface="Arial" panose="020B0604020202020204" pitchFamily="34" charset="0"/>
              <a:cs typeface="Arial" panose="020B0604020202020204" pitchFamily="34" charset="0"/>
            </a:endParaRPr>
          </a:p>
          <a:p>
            <a:pPr marL="285750" indent="-285750" algn="just">
              <a:lnSpc>
                <a:spcPct val="150000"/>
              </a:lnSpc>
              <a:buClr>
                <a:schemeClr val="bg2">
                  <a:lumMod val="50000"/>
                </a:schemeClr>
              </a:buClr>
              <a:buFont typeface="Arial" panose="020B0604020202020204" pitchFamily="34" charset="0"/>
              <a:buChar char="•"/>
            </a:pPr>
            <a:r>
              <a:rPr lang="es-ES" sz="1700" dirty="0" smtClean="0">
                <a:latin typeface="Arial" panose="020B0604020202020204" pitchFamily="34" charset="0"/>
                <a:cs typeface="Arial" panose="020B0604020202020204" pitchFamily="34" charset="0"/>
              </a:rPr>
              <a:t>Implementar </a:t>
            </a:r>
            <a:r>
              <a:rPr lang="es-ES" sz="1700" dirty="0">
                <a:latin typeface="Arial" panose="020B0604020202020204" pitchFamily="34" charset="0"/>
                <a:cs typeface="Arial" panose="020B0604020202020204" pitchFamily="34" charset="0"/>
              </a:rPr>
              <a:t>un prototipo para el tratamiento de rehabilitación de codo y muñeca utilizando dispositivos, materiales y equipos disponibles en el mercado al menor costo.</a:t>
            </a:r>
            <a:endParaRPr lang="en-US" sz="1700" dirty="0">
              <a:latin typeface="Arial" panose="020B0604020202020204" pitchFamily="34" charset="0"/>
              <a:cs typeface="Arial" panose="020B0604020202020204" pitchFamily="34" charset="0"/>
            </a:endParaRPr>
          </a:p>
        </p:txBody>
      </p:sp>
      <p:sp>
        <p:nvSpPr>
          <p:cNvPr id="7" name="Rectángulo 6"/>
          <p:cNvSpPr/>
          <p:nvPr/>
        </p:nvSpPr>
        <p:spPr>
          <a:xfrm>
            <a:off x="10517736" y="6274210"/>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spTree>
    <p:extLst>
      <p:ext uri="{BB962C8B-B14F-4D97-AF65-F5344CB8AC3E}">
        <p14:creationId xmlns:p14="http://schemas.microsoft.com/office/powerpoint/2010/main" val="34230956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5272" y="651166"/>
            <a:ext cx="8732146" cy="387927"/>
          </a:xfrm>
        </p:spPr>
        <p:txBody>
          <a:bodyPr>
            <a:normAutofit fontScale="90000"/>
          </a:bodyPr>
          <a:lstStyle/>
          <a:p>
            <a:r>
              <a:rPr lang="es-EC" sz="2000" b="1" dirty="0" smtClean="0">
                <a:latin typeface="Arial" panose="020B0604020202020204" pitchFamily="34" charset="0"/>
                <a:cs typeface="Arial" panose="020B0604020202020204" pitchFamily="34" charset="0"/>
              </a:rPr>
              <a:t>INTERFAZ GRAFICA DE USUARIO</a:t>
            </a:r>
            <a:endParaRPr lang="es-EC" sz="2000" b="1" dirty="0">
              <a:latin typeface="Arial" panose="020B0604020202020204" pitchFamily="34" charset="0"/>
              <a:cs typeface="Arial" panose="020B0604020202020204" pitchFamily="34" charset="0"/>
            </a:endParaRPr>
          </a:p>
        </p:txBody>
      </p:sp>
      <p:pic>
        <p:nvPicPr>
          <p:cNvPr id="4" name="Imagen 3"/>
          <p:cNvPicPr/>
          <p:nvPr/>
        </p:nvPicPr>
        <p:blipFill rotWithShape="1">
          <a:blip r:embed="rId2"/>
          <a:srcRect l="23931" t="9660" r="22947" b="16080"/>
          <a:stretch/>
        </p:blipFill>
        <p:spPr bwMode="auto">
          <a:xfrm>
            <a:off x="1385147" y="1534681"/>
            <a:ext cx="4627721" cy="3633066"/>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1215" t="7244" r="20400" b="12156"/>
          <a:stretch/>
        </p:blipFill>
        <p:spPr bwMode="auto">
          <a:xfrm>
            <a:off x="6357933" y="1534681"/>
            <a:ext cx="4559443" cy="36330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91624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9"/>
          <p:cNvPicPr/>
          <p:nvPr/>
        </p:nvPicPr>
        <p:blipFill>
          <a:blip r:embed="rId2">
            <a:extLst>
              <a:ext uri="{28A0092B-C50C-407E-A947-70E740481C1C}">
                <a14:useLocalDpi xmlns:a14="http://schemas.microsoft.com/office/drawing/2010/main" val="0"/>
              </a:ext>
            </a:extLst>
          </a:blip>
          <a:srcRect/>
          <a:stretch>
            <a:fillRect/>
          </a:stretch>
        </p:blipFill>
        <p:spPr bwMode="auto">
          <a:xfrm>
            <a:off x="5922300" y="1440973"/>
            <a:ext cx="4551736" cy="3542544"/>
          </a:xfrm>
          <a:prstGeom prst="rect">
            <a:avLst/>
          </a:prstGeom>
          <a:noFill/>
          <a:ln>
            <a:noFill/>
          </a:ln>
        </p:spPr>
      </p:pic>
      <p:pic>
        <p:nvPicPr>
          <p:cNvPr id="3" name="Imagen 10"/>
          <p:cNvPicPr/>
          <p:nvPr/>
        </p:nvPicPr>
        <p:blipFill rotWithShape="1">
          <a:blip r:embed="rId3"/>
          <a:srcRect l="37339" t="5735" r="36864" b="62870"/>
          <a:stretch/>
        </p:blipFill>
        <p:spPr bwMode="auto">
          <a:xfrm>
            <a:off x="1848153" y="2198854"/>
            <a:ext cx="2668428" cy="2026782"/>
          </a:xfrm>
          <a:prstGeom prst="rect">
            <a:avLst/>
          </a:prstGeom>
          <a:ln>
            <a:noFill/>
          </a:ln>
          <a:extLst>
            <a:ext uri="{53640926-AAD7-44D8-BBD7-CCE9431645EC}">
              <a14:shadowObscured xmlns:a14="http://schemas.microsoft.com/office/drawing/2010/main"/>
            </a:ext>
          </a:extLst>
        </p:spPr>
      </p:pic>
      <p:sp>
        <p:nvSpPr>
          <p:cNvPr id="4" name="Título 1"/>
          <p:cNvSpPr txBox="1">
            <a:spLocks/>
          </p:cNvSpPr>
          <p:nvPr/>
        </p:nvSpPr>
        <p:spPr>
          <a:xfrm>
            <a:off x="1043709" y="637310"/>
            <a:ext cx="9042400" cy="339436"/>
          </a:xfrm>
          <a:prstGeom prst="rect">
            <a:avLst/>
          </a:prstGeom>
        </p:spPr>
        <p:txBody>
          <a:bodyPr>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Pantallas de mantenimiento:</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75145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6"/>
          <p:cNvPicPr/>
          <p:nvPr/>
        </p:nvPicPr>
        <p:blipFill rotWithShape="1">
          <a:blip r:embed="rId2"/>
          <a:srcRect l="21384" t="6038" r="20401" b="12155"/>
          <a:stretch/>
        </p:blipFill>
        <p:spPr bwMode="auto">
          <a:xfrm>
            <a:off x="6401869" y="1783231"/>
            <a:ext cx="4256895" cy="3278296"/>
          </a:xfrm>
          <a:prstGeom prst="rect">
            <a:avLst/>
          </a:prstGeom>
          <a:ln>
            <a:noFill/>
          </a:ln>
          <a:extLst>
            <a:ext uri="{53640926-AAD7-44D8-BBD7-CCE9431645EC}">
              <a14:shadowObscured xmlns:a14="http://schemas.microsoft.com/office/drawing/2010/main"/>
            </a:ext>
          </a:extLst>
        </p:spPr>
      </p:pic>
      <p:pic>
        <p:nvPicPr>
          <p:cNvPr id="5" name="Marcador de contenido 5"/>
          <p:cNvPicPr>
            <a:picLocks/>
          </p:cNvPicPr>
          <p:nvPr/>
        </p:nvPicPr>
        <p:blipFill rotWithShape="1">
          <a:blip r:embed="rId3"/>
          <a:srcRect l="21554" t="6339" r="20570" b="12759"/>
          <a:stretch/>
        </p:blipFill>
        <p:spPr bwMode="auto">
          <a:xfrm>
            <a:off x="1728356" y="1783231"/>
            <a:ext cx="4249880" cy="3278296"/>
          </a:xfrm>
          <a:prstGeom prst="rect">
            <a:avLst/>
          </a:prstGeom>
          <a:ln>
            <a:noFill/>
          </a:ln>
          <a:extLst>
            <a:ext uri="{53640926-AAD7-44D8-BBD7-CCE9431645EC}">
              <a14:shadowObscured xmlns:a14="http://schemas.microsoft.com/office/drawing/2010/main"/>
            </a:ext>
          </a:extLst>
        </p:spPr>
      </p:pic>
      <p:sp>
        <p:nvSpPr>
          <p:cNvPr id="6" name="Título 1"/>
          <p:cNvSpPr txBox="1">
            <a:spLocks/>
          </p:cNvSpPr>
          <p:nvPr/>
        </p:nvSpPr>
        <p:spPr>
          <a:xfrm>
            <a:off x="1043709" y="637310"/>
            <a:ext cx="9042400" cy="339436"/>
          </a:xfrm>
          <a:prstGeom prst="rect">
            <a:avLst/>
          </a:prstGeom>
        </p:spPr>
        <p:txBody>
          <a:bodyPr>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Pantallas de ejecución de ciclo:</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18614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8"/>
          <p:cNvPicPr/>
          <p:nvPr/>
        </p:nvPicPr>
        <p:blipFill rotWithShape="1">
          <a:blip r:embed="rId2"/>
          <a:srcRect l="21384" t="6339" r="20741" b="12155"/>
          <a:stretch/>
        </p:blipFill>
        <p:spPr bwMode="auto">
          <a:xfrm>
            <a:off x="6341129" y="1720126"/>
            <a:ext cx="4174460" cy="3203575"/>
          </a:xfrm>
          <a:prstGeom prst="rect">
            <a:avLst/>
          </a:prstGeom>
          <a:ln>
            <a:noFill/>
          </a:ln>
          <a:extLst>
            <a:ext uri="{53640926-AAD7-44D8-BBD7-CCE9431645EC}">
              <a14:shadowObscured xmlns:a14="http://schemas.microsoft.com/office/drawing/2010/main"/>
            </a:ext>
          </a:extLst>
        </p:spPr>
      </p:pic>
      <p:pic>
        <p:nvPicPr>
          <p:cNvPr id="3" name="Imagen 7"/>
          <p:cNvPicPr/>
          <p:nvPr/>
        </p:nvPicPr>
        <p:blipFill rotWithShape="1">
          <a:blip r:embed="rId3"/>
          <a:srcRect l="21554" t="6038" r="20232" b="12759"/>
          <a:stretch/>
        </p:blipFill>
        <p:spPr bwMode="auto">
          <a:xfrm>
            <a:off x="1399905" y="1720126"/>
            <a:ext cx="4400898" cy="3203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39998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9" y="637310"/>
            <a:ext cx="9042400" cy="339436"/>
          </a:xfrm>
        </p:spPr>
        <p:txBody>
          <a:bodyPr>
            <a:noAutofit/>
          </a:bodyPr>
          <a:lstStyle/>
          <a:p>
            <a:pPr marL="285750" indent="-285750">
              <a:buClr>
                <a:schemeClr val="bg2">
                  <a:lumMod val="50000"/>
                </a:schemeClr>
              </a:buClr>
              <a:buFont typeface="Arial" panose="020B0604020202020204" pitchFamily="34" charset="0"/>
              <a:buChar char="•"/>
            </a:pPr>
            <a:r>
              <a:rPr lang="es-EC" sz="1800" dirty="0" smtClean="0">
                <a:latin typeface="Arial" panose="020B0604020202020204" pitchFamily="34" charset="0"/>
                <a:cs typeface="Arial" panose="020B0604020202020204" pitchFamily="34" charset="0"/>
              </a:rPr>
              <a:t>Pantallas de ayuda para el usuario</a:t>
            </a:r>
            <a:endParaRPr lang="es-EC" sz="1800" dirty="0">
              <a:latin typeface="Arial" panose="020B0604020202020204" pitchFamily="34" charset="0"/>
              <a:cs typeface="Arial" panose="020B0604020202020204" pitchFamily="34" charset="0"/>
            </a:endParaRPr>
          </a:p>
        </p:txBody>
      </p:sp>
      <p:pic>
        <p:nvPicPr>
          <p:cNvPr id="4" name="Imagen 3"/>
          <p:cNvPicPr/>
          <p:nvPr/>
        </p:nvPicPr>
        <p:blipFill rotWithShape="1">
          <a:blip r:embed="rId2"/>
          <a:srcRect l="37385" t="3627" r="13164" b="28974"/>
          <a:stretch/>
        </p:blipFill>
        <p:spPr bwMode="auto">
          <a:xfrm>
            <a:off x="1015798" y="1401909"/>
            <a:ext cx="3362238" cy="2629767"/>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37046" t="3022" r="12994" b="28975"/>
          <a:stretch/>
        </p:blipFill>
        <p:spPr bwMode="auto">
          <a:xfrm>
            <a:off x="4378036" y="3355390"/>
            <a:ext cx="3519833" cy="2629767"/>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36876" t="3022" r="12994" b="28975"/>
          <a:stretch/>
        </p:blipFill>
        <p:spPr bwMode="auto">
          <a:xfrm>
            <a:off x="7897869" y="1401908"/>
            <a:ext cx="3241532" cy="2629767"/>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0086109" y="62669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5" action="ppaction://hlinksldjump"/>
              </a:rPr>
              <a:t>Ir a índice</a:t>
            </a:r>
            <a:endParaRPr lang="es-EC" dirty="0"/>
          </a:p>
        </p:txBody>
      </p:sp>
    </p:spTree>
    <p:extLst>
      <p:ext uri="{BB962C8B-B14F-4D97-AF65-F5344CB8AC3E}">
        <p14:creationId xmlns:p14="http://schemas.microsoft.com/office/powerpoint/2010/main" val="250417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39090" y="688263"/>
            <a:ext cx="9892145" cy="400110"/>
          </a:xfrm>
          <a:prstGeom prst="rect">
            <a:avLst/>
          </a:prstGeom>
        </p:spPr>
        <p:txBody>
          <a:bodyPr wrap="square">
            <a:spAutoFit/>
          </a:bodyPr>
          <a:lstStyle/>
          <a:p>
            <a:r>
              <a:rPr lang="es-EC" sz="2000" b="1" dirty="0" smtClean="0">
                <a:latin typeface="Arial" panose="020B0604020202020204" pitchFamily="34" charset="0"/>
                <a:cs typeface="Arial" panose="020B0604020202020204" pitchFamily="34" charset="0"/>
              </a:rPr>
              <a:t>VALIDACIÓN DEL PROTOTIPO DE REHABILITACIÓN PARA CODO Y MUÑECA</a:t>
            </a:r>
            <a:endParaRPr lang="en-US" sz="2000" b="1" dirty="0">
              <a:latin typeface="Arial" panose="020B0604020202020204" pitchFamily="34" charset="0"/>
              <a:cs typeface="Arial" panose="020B0604020202020204" pitchFamily="34" charset="0"/>
            </a:endParaRPr>
          </a:p>
        </p:txBody>
      </p:sp>
      <p:sp>
        <p:nvSpPr>
          <p:cNvPr id="3" name="2 Rectángulo"/>
          <p:cNvSpPr/>
          <p:nvPr/>
        </p:nvSpPr>
        <p:spPr>
          <a:xfrm>
            <a:off x="1039091" y="1484463"/>
            <a:ext cx="7675418" cy="4662815"/>
          </a:xfrm>
          <a:prstGeom prst="rect">
            <a:avLst/>
          </a:prstGeom>
        </p:spPr>
        <p:txBody>
          <a:bodyPr wrap="square">
            <a:spAutoFit/>
          </a:bodyPr>
          <a:lstStyle/>
          <a:p>
            <a:pPr>
              <a:lnSpc>
                <a:spcPct val="150000"/>
              </a:lnSpc>
            </a:pPr>
            <a:r>
              <a:rPr lang="es-EC" b="1" dirty="0" smtClean="0">
                <a:latin typeface="Arial" panose="020B0604020202020204" pitchFamily="34" charset="0"/>
                <a:cs typeface="Arial" panose="020B0604020202020204" pitchFamily="34" charset="0"/>
              </a:rPr>
              <a:t>PRUEBAS</a:t>
            </a:r>
            <a:r>
              <a:rPr lang="es-EC" dirty="0" smtClean="0">
                <a:latin typeface="Arial" panose="020B0604020202020204" pitchFamily="34" charset="0"/>
                <a:cs typeface="Arial" panose="020B0604020202020204" pitchFamily="34" charset="0"/>
              </a:rPr>
              <a:t> </a:t>
            </a:r>
          </a:p>
          <a:p>
            <a:pPr>
              <a:lnSpc>
                <a:spcPct val="150000"/>
              </a:lnSpc>
            </a:pPr>
            <a:r>
              <a:rPr lang="es-EC" dirty="0" smtClean="0">
                <a:latin typeface="Arial" panose="020B0604020202020204" pitchFamily="34" charset="0"/>
                <a:cs typeface="Arial" panose="020B0604020202020204" pitchFamily="34" charset="0"/>
              </a:rPr>
              <a:t>Las pruebas que se realizaron son:</a:t>
            </a:r>
          </a:p>
          <a:p>
            <a:pPr>
              <a:lnSpc>
                <a:spcPct val="150000"/>
              </a:lnSpc>
            </a:pP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Calibración.</a:t>
            </a: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sin adaptación y sin paciente.</a:t>
            </a: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sin paciente.</a:t>
            </a: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paciente.</a:t>
            </a: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paciente sano.</a:t>
            </a:r>
            <a:endParaRPr lang="en-US" dirty="0">
              <a:latin typeface="Arial" panose="020B0604020202020204" pitchFamily="34" charset="0"/>
              <a:cs typeface="Arial" panose="020B0604020202020204" pitchFamily="34" charset="0"/>
            </a:endParaRPr>
          </a:p>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Ergonomía y adaptabilidad.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9905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5731" t="31913" r="35306" b="15814"/>
          <a:stretch/>
        </p:blipFill>
        <p:spPr bwMode="auto">
          <a:xfrm>
            <a:off x="2299855" y="1436346"/>
            <a:ext cx="3768436" cy="382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2565" t="28504" r="16565" b="24905"/>
          <a:stretch/>
        </p:blipFill>
        <p:spPr bwMode="auto">
          <a:xfrm>
            <a:off x="6830290" y="1052943"/>
            <a:ext cx="3657601" cy="459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11381" y="602235"/>
            <a:ext cx="6096000" cy="560410"/>
          </a:xfrm>
          <a:prstGeom prst="rect">
            <a:avLst/>
          </a:prstGeom>
        </p:spPr>
        <p:txBody>
          <a:bodyPr>
            <a:spAutoFit/>
          </a:bodyPr>
          <a:lstStyle/>
          <a:p>
            <a:pPr marL="285750" lvl="0" indent="-285750">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Calibración motor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131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89" t="28976" r="57194" b="18751"/>
          <a:stretch/>
        </p:blipFill>
        <p:spPr bwMode="auto">
          <a:xfrm>
            <a:off x="1593274" y="1162645"/>
            <a:ext cx="4087090" cy="482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43" t="33570" r="28704" b="32860"/>
          <a:stretch/>
        </p:blipFill>
        <p:spPr bwMode="auto">
          <a:xfrm>
            <a:off x="6151419" y="2345122"/>
            <a:ext cx="5029200" cy="245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1011381" y="602235"/>
            <a:ext cx="6096000" cy="560410"/>
          </a:xfrm>
          <a:prstGeom prst="rect">
            <a:avLst/>
          </a:prstGeom>
        </p:spPr>
        <p:txBody>
          <a:bodyPr>
            <a:spAutoFit/>
          </a:bodyPr>
          <a:lstStyle/>
          <a:p>
            <a:pPr marL="285750" lvl="0" indent="-285750">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Calibración sensores y  varios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7884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3359" t="23390" r="33282" b="12026"/>
          <a:stretch/>
        </p:blipFill>
        <p:spPr bwMode="auto">
          <a:xfrm>
            <a:off x="1146030" y="1219205"/>
            <a:ext cx="434037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3359" t="23201" r="33282" b="9375"/>
          <a:stretch/>
        </p:blipFill>
        <p:spPr bwMode="auto">
          <a:xfrm>
            <a:off x="6211816" y="1237478"/>
            <a:ext cx="4248930" cy="4828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146029" y="466635"/>
            <a:ext cx="4340371" cy="646331"/>
          </a:xfrm>
          <a:prstGeom prst="rect">
            <a:avLst/>
          </a:prstGeom>
        </p:spPr>
        <p:txBody>
          <a:bodyPr wrap="square">
            <a:spAutoFit/>
          </a:bodyPr>
          <a:lstStyle/>
          <a:p>
            <a:pPr marL="285750" lvl="0" indent="-285750" algn="just">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sin adaptación y sin paciente.</a:t>
            </a:r>
            <a:endParaRPr lang="en-US" dirty="0">
              <a:latin typeface="Arial" panose="020B0604020202020204" pitchFamily="34" charset="0"/>
              <a:cs typeface="Arial" panose="020B0604020202020204" pitchFamily="34" charset="0"/>
            </a:endParaRPr>
          </a:p>
        </p:txBody>
      </p:sp>
      <p:sp>
        <p:nvSpPr>
          <p:cNvPr id="4" name="3 Rectángulo"/>
          <p:cNvSpPr/>
          <p:nvPr/>
        </p:nvSpPr>
        <p:spPr>
          <a:xfrm>
            <a:off x="6211816" y="466635"/>
            <a:ext cx="4248930" cy="646331"/>
          </a:xfrm>
          <a:prstGeom prst="rect">
            <a:avLst/>
          </a:prstGeom>
        </p:spPr>
        <p:txBody>
          <a:bodyPr wrap="square">
            <a:spAutoFit/>
          </a:bodyPr>
          <a:lstStyle/>
          <a:p>
            <a:pPr marL="285750" lvl="0" indent="-285750" algn="just">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sin paciente.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5832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76" t="47538" r="33661" b="28977"/>
          <a:stretch/>
        </p:blipFill>
        <p:spPr bwMode="auto">
          <a:xfrm>
            <a:off x="1547368" y="2285999"/>
            <a:ext cx="4801719" cy="2189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861" t="27557" r="34347" b="42329"/>
          <a:stretch/>
        </p:blipFill>
        <p:spPr bwMode="auto">
          <a:xfrm>
            <a:off x="6885709" y="1440870"/>
            <a:ext cx="3616036" cy="2202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7861" t="26231" r="33921" b="44602"/>
          <a:stretch/>
        </p:blipFill>
        <p:spPr bwMode="auto">
          <a:xfrm>
            <a:off x="6830291" y="3927763"/>
            <a:ext cx="3671454"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80655" y="570545"/>
            <a:ext cx="9421090" cy="646331"/>
          </a:xfrm>
          <a:prstGeom prst="rect">
            <a:avLst/>
          </a:prstGeom>
        </p:spPr>
        <p:txBody>
          <a:bodyPr wrap="square">
            <a:spAutoFit/>
          </a:bodyPr>
          <a:lstStyle/>
          <a:p>
            <a:pPr marL="285750" lvl="0" indent="-285750">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paciente.</a:t>
            </a:r>
            <a:endParaRPr lang="en-US" dirty="0">
              <a:latin typeface="Arial" panose="020B0604020202020204" pitchFamily="34" charset="0"/>
              <a:cs typeface="Arial" panose="020B0604020202020204" pitchFamily="34" charset="0"/>
            </a:endParaRPr>
          </a:p>
        </p:txBody>
      </p:sp>
      <p:sp>
        <p:nvSpPr>
          <p:cNvPr id="6" name="5 Rectángulo"/>
          <p:cNvSpPr/>
          <p:nvPr/>
        </p:nvSpPr>
        <p:spPr>
          <a:xfrm>
            <a:off x="1258455" y="5117145"/>
            <a:ext cx="1891145" cy="560410"/>
          </a:xfrm>
          <a:prstGeom prst="rect">
            <a:avLst/>
          </a:prstGeom>
        </p:spPr>
        <p:txBody>
          <a:bodyPr wrap="square">
            <a:spAutoFit/>
          </a:bodyPr>
          <a:lstStyle/>
          <a:p>
            <a:pPr marL="285750" lvl="0" indent="-285750">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hlinkClick r:id="rId5" action="ppaction://hlinkfile"/>
              </a:rPr>
              <a:t>Video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509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54093" y="1573188"/>
            <a:ext cx="9906000" cy="4662815"/>
          </a:xfrm>
          <a:prstGeom prst="rect">
            <a:avLst/>
          </a:prstGeom>
        </p:spPr>
        <p:txBody>
          <a:bodyPr wrap="square">
            <a:spAutoFit/>
          </a:bodyPr>
          <a:lstStyle/>
          <a:p>
            <a:pPr algn="just">
              <a:lnSpc>
                <a:spcPct val="150000"/>
              </a:lnSpc>
              <a:buClr>
                <a:schemeClr val="bg2">
                  <a:lumMod val="50000"/>
                </a:schemeClr>
              </a:buClr>
            </a:pPr>
            <a:r>
              <a:rPr lang="es-EC" b="1" dirty="0" smtClean="0">
                <a:latin typeface="Arial" panose="020B0604020202020204" pitchFamily="34" charset="0"/>
                <a:cs typeface="Arial" panose="020B0604020202020204" pitchFamily="34" charset="0"/>
              </a:rPr>
              <a:t>REHABILITACIÓN</a:t>
            </a:r>
          </a:p>
          <a:p>
            <a:pPr algn="just">
              <a:lnSpc>
                <a:spcPct val="150000"/>
              </a:lnSpc>
              <a:buClr>
                <a:schemeClr val="bg2">
                  <a:lumMod val="50000"/>
                </a:schemeClr>
              </a:buClr>
            </a:pPr>
            <a:r>
              <a:rPr lang="es-EC" dirty="0" smtClean="0">
                <a:latin typeface="Arial" panose="020B0604020202020204" pitchFamily="34" charset="0"/>
                <a:cs typeface="Arial" panose="020B0604020202020204" pitchFamily="34" charset="0"/>
              </a:rPr>
              <a:t>Consiste </a:t>
            </a:r>
            <a:r>
              <a:rPr lang="es-EC" dirty="0">
                <a:latin typeface="Arial" panose="020B0604020202020204" pitchFamily="34" charset="0"/>
                <a:cs typeface="Arial" panose="020B0604020202020204" pitchFamily="34" charset="0"/>
              </a:rPr>
              <a:t>en un conjunto de procedimientos con el fin de ayudar al paciente a alcanzar su potencial físico de acuerdo con su deficiencia fisiológica o anatómica</a:t>
            </a:r>
            <a:r>
              <a:rPr lang="es-EC" dirty="0" smtClean="0">
                <a:latin typeface="Arial" panose="020B0604020202020204" pitchFamily="34" charset="0"/>
                <a:cs typeface="Arial" panose="020B0604020202020204" pitchFamily="34" charset="0"/>
              </a:rPr>
              <a:t>.</a:t>
            </a: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285750" indent="-285750">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Tipos de movimientos en Rehabilitación:</a:t>
            </a:r>
          </a:p>
          <a:p>
            <a:pPr marL="285750" indent="-285750">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742950" lvl="1" indent="-285750">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Pasivos: Movimiento que se ejecuta mediante la acción de una fuerza externa, sin que la persona ponga resistencia. </a:t>
            </a:r>
          </a:p>
          <a:p>
            <a:pPr marL="742950" lvl="1" indent="-285750">
              <a:lnSpc>
                <a:spcPct val="150000"/>
              </a:lnSpc>
              <a:buClr>
                <a:schemeClr val="bg2">
                  <a:lumMod val="25000"/>
                </a:schemeClr>
              </a:buClr>
              <a:buFont typeface="Wingdings" panose="05000000000000000000" pitchFamily="2" charset="2"/>
              <a:buChar char="§"/>
            </a:pPr>
            <a:endParaRPr lang="es-EC" dirty="0">
              <a:latin typeface="Arial" panose="020B0604020202020204" pitchFamily="34" charset="0"/>
              <a:cs typeface="Arial" panose="020B0604020202020204" pitchFamily="34" charset="0"/>
            </a:endParaRPr>
          </a:p>
          <a:p>
            <a:pPr marL="742950" lvl="1" indent="-285750">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Activos: Movimientos ejecutados con la voluntad del paciente, restablece </a:t>
            </a:r>
            <a:r>
              <a:rPr lang="es-EC" dirty="0" smtClean="0">
                <a:latin typeface="Arial" panose="020B0604020202020204" pitchFamily="34" charset="0"/>
                <a:cs typeface="Arial" panose="020B0604020202020204" pitchFamily="34" charset="0"/>
              </a:rPr>
              <a:t>funciones </a:t>
            </a:r>
            <a:r>
              <a:rPr lang="es-EC" dirty="0">
                <a:latin typeface="Arial" panose="020B0604020202020204" pitchFamily="34" charset="0"/>
                <a:cs typeface="Arial" panose="020B0604020202020204" pitchFamily="34" charset="0"/>
              </a:rPr>
              <a:t>de movimiento deterioradas por alguna </a:t>
            </a:r>
            <a:r>
              <a:rPr lang="es-EC" dirty="0" smtClean="0">
                <a:latin typeface="Arial" panose="020B0604020202020204" pitchFamily="34" charset="0"/>
                <a:cs typeface="Arial" panose="020B0604020202020204" pitchFamily="34" charset="0"/>
              </a:rPr>
              <a:t>enfermedad.</a:t>
            </a:r>
            <a:endParaRPr lang="es-EC" dirty="0">
              <a:latin typeface="Arial" panose="020B0604020202020204" pitchFamily="34" charset="0"/>
              <a:cs typeface="Arial" panose="020B0604020202020204" pitchFamily="34" charset="0"/>
            </a:endParaRPr>
          </a:p>
        </p:txBody>
      </p:sp>
      <p:sp>
        <p:nvSpPr>
          <p:cNvPr id="5" name="4 Rectángulo"/>
          <p:cNvSpPr/>
          <p:nvPr/>
        </p:nvSpPr>
        <p:spPr>
          <a:xfrm>
            <a:off x="1045601" y="1031511"/>
            <a:ext cx="3047822" cy="400110"/>
          </a:xfrm>
          <a:prstGeom prst="rect">
            <a:avLst/>
          </a:prstGeom>
        </p:spPr>
        <p:txBody>
          <a:bodyPr wrap="none">
            <a:spAutoFit/>
          </a:bodyPr>
          <a:lstStyle/>
          <a:p>
            <a:r>
              <a:rPr lang="es-EC" sz="2000" b="1" dirty="0">
                <a:latin typeface="Arial" panose="020B0604020202020204" pitchFamily="34" charset="0"/>
                <a:cs typeface="Arial" panose="020B0604020202020204" pitchFamily="34" charset="0"/>
              </a:rPr>
              <a:t>CONCEPTOS BÁSICOS</a:t>
            </a:r>
          </a:p>
        </p:txBody>
      </p:sp>
      <p:sp>
        <p:nvSpPr>
          <p:cNvPr id="6" name="5 Rectángulo"/>
          <p:cNvSpPr/>
          <p:nvPr/>
        </p:nvSpPr>
        <p:spPr>
          <a:xfrm>
            <a:off x="4495882" y="508291"/>
            <a:ext cx="3276859" cy="523220"/>
          </a:xfrm>
          <a:prstGeom prst="rect">
            <a:avLst/>
          </a:prstGeom>
        </p:spPr>
        <p:txBody>
          <a:bodyPr wrap="none">
            <a:spAutoFit/>
          </a:bodyPr>
          <a:lstStyle/>
          <a:p>
            <a:r>
              <a:rPr lang="es-EC" sz="2800" b="1" dirty="0" smtClean="0">
                <a:solidFill>
                  <a:schemeClr val="bg2">
                    <a:lumMod val="25000"/>
                  </a:schemeClr>
                </a:solidFill>
                <a:latin typeface="Arial" panose="020B0604020202020204" pitchFamily="34" charset="0"/>
                <a:cs typeface="Arial" panose="020B0604020202020204" pitchFamily="34" charset="0"/>
              </a:rPr>
              <a:t>MARCO TEÓRICO</a:t>
            </a:r>
            <a:endParaRPr lang="es-EC" sz="2800" b="1"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9503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72" t="41666" r="35259" b="26894"/>
          <a:stretch/>
        </p:blipFill>
        <p:spPr bwMode="auto">
          <a:xfrm>
            <a:off x="1669472" y="2701636"/>
            <a:ext cx="3352800" cy="229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1066800" y="603270"/>
            <a:ext cx="4558145" cy="1114408"/>
          </a:xfrm>
          <a:prstGeom prst="rect">
            <a:avLst/>
          </a:prstGeom>
        </p:spPr>
        <p:txBody>
          <a:bodyPr wrap="square">
            <a:spAutoFit/>
          </a:bodyPr>
          <a:lstStyle/>
          <a:p>
            <a:pPr marL="285750" lvl="0" indent="-285750" algn="just">
              <a:lnSpc>
                <a:spcPct val="20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Ejecución de la Rehabilitación con adaptación y paciente sano.</a:t>
            </a:r>
            <a:endParaRPr lang="en-US" dirty="0">
              <a:latin typeface="Arial" panose="020B0604020202020204" pitchFamily="34" charset="0"/>
              <a:cs typeface="Arial" panose="020B0604020202020204" pitchFamily="34" charset="0"/>
            </a:endParaRPr>
          </a:p>
        </p:txBody>
      </p:sp>
      <p:sp>
        <p:nvSpPr>
          <p:cNvPr id="5" name="4 Rectángulo"/>
          <p:cNvSpPr/>
          <p:nvPr/>
        </p:nvSpPr>
        <p:spPr>
          <a:xfrm>
            <a:off x="6225670" y="603270"/>
            <a:ext cx="3597203" cy="646331"/>
          </a:xfrm>
          <a:prstGeom prst="rect">
            <a:avLst/>
          </a:prstGeom>
        </p:spPr>
        <p:txBody>
          <a:bodyPr wrap="square">
            <a:spAutoFit/>
          </a:bodyPr>
          <a:lstStyle/>
          <a:p>
            <a:pPr marL="285750" lvl="0" indent="-285750">
              <a:lnSpc>
                <a:spcPct val="200000"/>
              </a:lnSpc>
              <a:buClr>
                <a:schemeClr val="bg2">
                  <a:lumMod val="50000"/>
                </a:schemeClr>
              </a:buClr>
              <a:buFont typeface="Arial" panose="020B0604020202020204" pitchFamily="34" charset="0"/>
              <a:buChar char="•"/>
            </a:pPr>
            <a:r>
              <a:rPr lang="es-EC" dirty="0" smtClean="0">
                <a:latin typeface="Arial" panose="020B0604020202020204" pitchFamily="34" charset="0"/>
                <a:cs typeface="Arial" panose="020B0604020202020204" pitchFamily="34" charset="0"/>
              </a:rPr>
              <a:t>Ergonomía </a:t>
            </a:r>
            <a:r>
              <a:rPr lang="es-EC" dirty="0">
                <a:latin typeface="Arial" panose="020B0604020202020204" pitchFamily="34" charset="0"/>
                <a:cs typeface="Arial" panose="020B0604020202020204" pitchFamily="34" charset="0"/>
              </a:rPr>
              <a:t>y adaptabilidad.</a:t>
            </a:r>
            <a:endParaRPr lang="en-US" dirty="0">
              <a:latin typeface="Arial" panose="020B0604020202020204" pitchFamily="34" charset="0"/>
              <a:cs typeface="Arial" panose="020B0604020202020204" pitchFamily="34" charset="0"/>
            </a:endParaRPr>
          </a:p>
        </p:txBody>
      </p:sp>
      <p:sp>
        <p:nvSpPr>
          <p:cNvPr id="3" name="Rectángulo 2"/>
          <p:cNvSpPr/>
          <p:nvPr/>
        </p:nvSpPr>
        <p:spPr>
          <a:xfrm>
            <a:off x="9822873" y="62288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3" action="ppaction://hlinksldjump"/>
              </a:rPr>
              <a:t>Ir a índice</a:t>
            </a:r>
            <a:endParaRPr lang="es-EC" dirty="0"/>
          </a:p>
        </p:txBody>
      </p:sp>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139" t="22050" r="31186" b="8507"/>
          <a:stretch/>
        </p:blipFill>
        <p:spPr bwMode="auto">
          <a:xfrm>
            <a:off x="6766137" y="1249601"/>
            <a:ext cx="3949272" cy="457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9667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1419" y="554182"/>
            <a:ext cx="4886036" cy="443345"/>
          </a:xfrm>
        </p:spPr>
        <p:txBody>
          <a:bodyPr>
            <a:normAutofit fontScale="90000"/>
          </a:bodyPr>
          <a:lstStyle/>
          <a:p>
            <a:r>
              <a:rPr lang="es-EC" sz="2000" b="1" dirty="0" smtClean="0">
                <a:latin typeface="Arial" panose="020B0604020202020204" pitchFamily="34" charset="0"/>
                <a:cs typeface="Arial" panose="020B0604020202020204" pitchFamily="34" charset="0"/>
              </a:rPr>
              <a:t>ANALISIS ECONÓMICO Y FINANCIERO</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71414" y="1136073"/>
            <a:ext cx="10058400" cy="4890653"/>
          </a:xfrm>
        </p:spPr>
        <p:txBody>
          <a:bodyPr>
            <a:normAutofit fontScale="70000" lnSpcReduction="20000"/>
          </a:bodyPr>
          <a:lstStyle/>
          <a:p>
            <a:pPr marL="0" lvl="0" indent="0" algn="just">
              <a:lnSpc>
                <a:spcPct val="170000"/>
              </a:lnSpc>
              <a:buNone/>
            </a:pPr>
            <a:r>
              <a:rPr lang="es-EC" dirty="0" smtClean="0">
                <a:latin typeface="Arial" panose="020B0604020202020204" pitchFamily="34" charset="0"/>
                <a:cs typeface="Arial" panose="020B0604020202020204" pitchFamily="34" charset="0"/>
              </a:rPr>
              <a:t>El análisis determinará la inversión que representa el proyecto tomando en cuenta como empresa ya constituida al Centro Médico de la ESPE, específicamente de la Unidad de Fisioterapia.</a:t>
            </a:r>
            <a:r>
              <a:rPr lang="es-EC" b="1" dirty="0">
                <a:latin typeface="Arial" panose="020B0604020202020204" pitchFamily="34" charset="0"/>
                <a:cs typeface="Arial" panose="020B0604020202020204" pitchFamily="34" charset="0"/>
              </a:rPr>
              <a:t> </a:t>
            </a:r>
            <a:endParaRPr lang="es-EC" b="1" dirty="0" smtClean="0">
              <a:latin typeface="Arial" panose="020B0604020202020204" pitchFamily="34" charset="0"/>
              <a:cs typeface="Arial" panose="020B0604020202020204" pitchFamily="34" charset="0"/>
            </a:endParaRPr>
          </a:p>
          <a:p>
            <a:pPr marL="0" lvl="0" indent="0" algn="just">
              <a:lnSpc>
                <a:spcPct val="170000"/>
              </a:lnSpc>
              <a:buNone/>
            </a:pPr>
            <a:endParaRPr lang="es-EC" b="1" dirty="0">
              <a:latin typeface="Arial" panose="020B0604020202020204" pitchFamily="34" charset="0"/>
              <a:cs typeface="Arial" panose="020B0604020202020204" pitchFamily="34" charset="0"/>
            </a:endParaRPr>
          </a:p>
          <a:p>
            <a:pPr algn="just">
              <a:lnSpc>
                <a:spcPct val="170000"/>
              </a:lnSpc>
            </a:pPr>
            <a:r>
              <a:rPr lang="es-EC" b="1" dirty="0" smtClean="0">
                <a:latin typeface="Arial" panose="020B0604020202020204" pitchFamily="34" charset="0"/>
                <a:cs typeface="Arial" panose="020B0604020202020204" pitchFamily="34" charset="0"/>
              </a:rPr>
              <a:t>Misión</a:t>
            </a:r>
            <a:r>
              <a:rPr lang="es-EC" b="1"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rPr>
              <a:t>Realizar tratamientos de fisioterapia (electroterapia, magnetoterapia, kinesiterapia, masoterapia y técnicas de manipulación) a deportistas y miembros de la ESPE tomando en cuenta prescripciones y coordinación médica; a fin de reestablecer la salud y el bienestar de la comunidad politécnica, deportistas, público en general y familiares en el menor tiempo posible</a:t>
            </a:r>
            <a:r>
              <a:rPr lang="es-EC" dirty="0" smtClean="0">
                <a:latin typeface="Arial" panose="020B0604020202020204" pitchFamily="34" charset="0"/>
                <a:cs typeface="Arial" panose="020B0604020202020204" pitchFamily="34" charset="0"/>
              </a:rPr>
              <a:t>.</a:t>
            </a:r>
          </a:p>
          <a:p>
            <a:pPr algn="just">
              <a:lnSpc>
                <a:spcPct val="170000"/>
              </a:lnSpc>
            </a:pPr>
            <a:endParaRPr lang="es-EC" dirty="0">
              <a:latin typeface="Arial" panose="020B0604020202020204" pitchFamily="34" charset="0"/>
              <a:cs typeface="Arial" panose="020B0604020202020204" pitchFamily="34" charset="0"/>
            </a:endParaRPr>
          </a:p>
          <a:p>
            <a:pPr algn="just">
              <a:lnSpc>
                <a:spcPct val="170000"/>
              </a:lnSpc>
            </a:pPr>
            <a:r>
              <a:rPr lang="es-EC" b="1" dirty="0">
                <a:latin typeface="Arial" panose="020B0604020202020204" pitchFamily="34" charset="0"/>
                <a:cs typeface="Arial" panose="020B0604020202020204" pitchFamily="34" charset="0"/>
              </a:rPr>
              <a:t>Visión: </a:t>
            </a:r>
            <a:r>
              <a:rPr lang="es-EC" dirty="0">
                <a:latin typeface="Arial" panose="020B0604020202020204" pitchFamily="34" charset="0"/>
                <a:cs typeface="Arial" panose="020B0604020202020204" pitchFamily="34" charset="0"/>
              </a:rPr>
              <a:t>Ser un servicio que brinde atención necesaria, contando con profesionales de alto nivel de conocimientos y equipamiento de última tecnología con el espacio físico adecuado, con la aplicación de valores éticos, cívicos y de servicio a la sociedad.</a:t>
            </a:r>
          </a:p>
          <a:p>
            <a:endParaRPr lang="es-EC" dirty="0"/>
          </a:p>
        </p:txBody>
      </p:sp>
    </p:spTree>
    <p:extLst>
      <p:ext uri="{BB962C8B-B14F-4D97-AF65-F5344CB8AC3E}">
        <p14:creationId xmlns:p14="http://schemas.microsoft.com/office/powerpoint/2010/main" val="18549832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564" y="512619"/>
            <a:ext cx="4110182" cy="401782"/>
          </a:xfrm>
        </p:spPr>
        <p:txBody>
          <a:bodyPr>
            <a:normAutofit/>
          </a:bodyPr>
          <a:lstStyle/>
          <a:p>
            <a:r>
              <a:rPr lang="es-EC" sz="1800" b="1" dirty="0" smtClean="0">
                <a:latin typeface="Arial" panose="020B0604020202020204" pitchFamily="34" charset="0"/>
                <a:cs typeface="Arial" panose="020B0604020202020204" pitchFamily="34" charset="0"/>
              </a:rPr>
              <a:t>PRESUPUESTO DE INVERSIÓN</a:t>
            </a:r>
            <a:endParaRPr lang="es-EC" sz="1800" b="1" dirty="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69" t="25000" r="61773" b="9091"/>
          <a:stretch/>
        </p:blipFill>
        <p:spPr bwMode="auto">
          <a:xfrm>
            <a:off x="2452253" y="1080654"/>
            <a:ext cx="2741847" cy="491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417" t="25284" r="61181" b="31155"/>
          <a:stretch/>
        </p:blipFill>
        <p:spPr bwMode="auto">
          <a:xfrm>
            <a:off x="6359236" y="1330036"/>
            <a:ext cx="3602182" cy="412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88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9872" y="665019"/>
            <a:ext cx="2195945" cy="447935"/>
          </a:xfrm>
        </p:spPr>
        <p:txBody>
          <a:bodyPr/>
          <a:lstStyle/>
          <a:p>
            <a:r>
              <a:rPr lang="es-EC" sz="2000" b="1" dirty="0" smtClean="0">
                <a:latin typeface="Arial" panose="020B0604020202020204" pitchFamily="34" charset="0"/>
                <a:cs typeface="Arial" panose="020B0604020202020204" pitchFamily="34" charset="0"/>
              </a:rPr>
              <a:t>COSTOS FIJOS</a:t>
            </a:r>
            <a:endParaRPr lang="es-EC" sz="2000" b="1" dirty="0">
              <a:latin typeface="Arial" panose="020B0604020202020204" pitchFamily="34" charset="0"/>
              <a:cs typeface="Arial" panose="020B0604020202020204" pitchFamily="34" charset="0"/>
            </a:endParaRPr>
          </a:p>
        </p:txBody>
      </p:sp>
      <p:sp>
        <p:nvSpPr>
          <p:cNvPr id="5" name="Título 1"/>
          <p:cNvSpPr txBox="1">
            <a:spLocks/>
          </p:cNvSpPr>
          <p:nvPr/>
        </p:nvSpPr>
        <p:spPr>
          <a:xfrm>
            <a:off x="1059872" y="3344179"/>
            <a:ext cx="2833255" cy="449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latin typeface="Arial" panose="020B0604020202020204" pitchFamily="34" charset="0"/>
                <a:cs typeface="Arial" panose="020B0604020202020204" pitchFamily="34" charset="0"/>
              </a:rPr>
              <a:t>COSTOS VARIABLES</a:t>
            </a:r>
            <a:endParaRPr lang="es-EC" sz="2000" b="1" dirty="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00" t="32197" r="33661" b="50000"/>
          <a:stretch/>
        </p:blipFill>
        <p:spPr bwMode="auto">
          <a:xfrm>
            <a:off x="3137320" y="1399309"/>
            <a:ext cx="5584850" cy="1590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59" t="50661" r="33495" b="35132"/>
          <a:stretch/>
        </p:blipFill>
        <p:spPr bwMode="auto">
          <a:xfrm>
            <a:off x="3224278" y="4100947"/>
            <a:ext cx="5410933" cy="1226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6958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55031" y="744945"/>
            <a:ext cx="3294102" cy="424639"/>
          </a:xfrm>
        </p:spPr>
        <p:txBody>
          <a:bodyPr>
            <a:normAutofit/>
          </a:bodyPr>
          <a:lstStyle/>
          <a:p>
            <a:r>
              <a:rPr lang="es-EC" sz="2000" b="1" dirty="0" smtClean="0">
                <a:latin typeface="Arial" panose="020B0604020202020204" pitchFamily="34" charset="0"/>
                <a:cs typeface="Arial" panose="020B0604020202020204" pitchFamily="34" charset="0"/>
              </a:rPr>
              <a:t>GASTOS GENERALES</a:t>
            </a:r>
            <a:endParaRPr lang="es-EC" sz="2000" b="1" dirty="0">
              <a:latin typeface="Arial" panose="020B0604020202020204" pitchFamily="34" charset="0"/>
              <a:cs typeface="Arial" panose="020B0604020202020204" pitchFamily="34" charset="0"/>
            </a:endParaRPr>
          </a:p>
        </p:txBody>
      </p:sp>
      <p:sp>
        <p:nvSpPr>
          <p:cNvPr id="5" name="Título 1"/>
          <p:cNvSpPr txBox="1">
            <a:spLocks/>
          </p:cNvSpPr>
          <p:nvPr/>
        </p:nvSpPr>
        <p:spPr>
          <a:xfrm>
            <a:off x="1332552" y="744945"/>
            <a:ext cx="3830782" cy="4246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latin typeface="Arial" panose="020B0604020202020204" pitchFamily="34" charset="0"/>
                <a:cs typeface="Arial" panose="020B0604020202020204" pitchFamily="34" charset="0"/>
              </a:rPr>
              <a:t>GASTOS ADMINISTRATIVOS</a:t>
            </a:r>
            <a:endParaRPr lang="es-EC" sz="2000" b="1" dirty="0">
              <a:latin typeface="Arial" panose="020B0604020202020204" pitchFamily="34" charset="0"/>
              <a:cs typeface="Arial" panose="020B0604020202020204" pitchFamily="34" charset="0"/>
            </a:endParaRP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99" t="46780" r="32384" b="36553"/>
          <a:stretch/>
        </p:blipFill>
        <p:spPr bwMode="auto">
          <a:xfrm>
            <a:off x="801670" y="2938093"/>
            <a:ext cx="4892546" cy="125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33" t="30398" r="31579" b="17330"/>
          <a:stretch/>
        </p:blipFill>
        <p:spPr bwMode="auto">
          <a:xfrm>
            <a:off x="5964378" y="1427016"/>
            <a:ext cx="5475409" cy="428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945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9875" y="2916438"/>
            <a:ext cx="3124200" cy="422506"/>
          </a:xfrm>
        </p:spPr>
        <p:txBody>
          <a:bodyPr>
            <a:normAutofit/>
          </a:bodyPr>
          <a:lstStyle/>
          <a:p>
            <a:r>
              <a:rPr lang="es-EC" sz="2000" b="1" dirty="0" smtClean="0">
                <a:latin typeface="Arial" panose="020B0604020202020204" pitchFamily="34" charset="0"/>
                <a:cs typeface="Arial" panose="020B0604020202020204" pitchFamily="34" charset="0"/>
              </a:rPr>
              <a:t>DEMANDA ESPERADA</a:t>
            </a:r>
            <a:endParaRPr lang="es-EC" sz="2000" b="1" dirty="0">
              <a:latin typeface="Arial" panose="020B0604020202020204" pitchFamily="34" charset="0"/>
              <a:cs typeface="Arial" panose="020B0604020202020204" pitchFamily="34" charset="0"/>
            </a:endParaRPr>
          </a:p>
        </p:txBody>
      </p:sp>
      <p:sp>
        <p:nvSpPr>
          <p:cNvPr id="6" name="Título 1"/>
          <p:cNvSpPr txBox="1">
            <a:spLocks/>
          </p:cNvSpPr>
          <p:nvPr/>
        </p:nvSpPr>
        <p:spPr>
          <a:xfrm>
            <a:off x="1059875" y="517526"/>
            <a:ext cx="3124200" cy="4225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latin typeface="Arial" panose="020B0604020202020204" pitchFamily="34" charset="0"/>
                <a:cs typeface="Arial" panose="020B0604020202020204" pitchFamily="34" charset="0"/>
              </a:rPr>
              <a:t>DEPRECIACIÓN</a:t>
            </a:r>
            <a:endParaRPr lang="es-EC" sz="2000" b="1" dirty="0">
              <a:latin typeface="Arial" panose="020B0604020202020204" pitchFamily="34" charset="0"/>
              <a:cs typeface="Arial" panose="020B0604020202020204" pitchFamily="34" charset="0"/>
            </a:endParaRP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99" t="57386" r="31745" b="21307"/>
          <a:stretch/>
        </p:blipFill>
        <p:spPr bwMode="auto">
          <a:xfrm>
            <a:off x="3228109" y="965664"/>
            <a:ext cx="5417127" cy="1751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153" t="45549" r="28384" b="21685"/>
          <a:stretch/>
        </p:blipFill>
        <p:spPr bwMode="auto">
          <a:xfrm>
            <a:off x="3167364" y="3519054"/>
            <a:ext cx="5538616" cy="252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5128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564" y="651164"/>
            <a:ext cx="5911273" cy="394854"/>
          </a:xfrm>
        </p:spPr>
        <p:txBody>
          <a:bodyPr>
            <a:noAutofit/>
          </a:bodyPr>
          <a:lstStyle/>
          <a:p>
            <a:r>
              <a:rPr lang="es-EC" sz="2000" b="1" dirty="0" smtClean="0">
                <a:latin typeface="Arial" panose="020B0604020202020204" pitchFamily="34" charset="0"/>
                <a:cs typeface="Arial" panose="020B0604020202020204" pitchFamily="34" charset="0"/>
              </a:rPr>
              <a:t>PROYECCIÓN DE INGRESOS Y EGRESOS</a:t>
            </a:r>
            <a:endParaRPr lang="es-EC" sz="2000" b="1" dirty="0">
              <a:latin typeface="Arial" panose="020B0604020202020204" pitchFamily="34" charset="0"/>
              <a:cs typeface="Arial" panose="020B0604020202020204" pitchFamily="34" charset="0"/>
            </a:endParaRPr>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45" t="25947" r="19712" b="53261"/>
          <a:stretch/>
        </p:blipFill>
        <p:spPr bwMode="auto">
          <a:xfrm>
            <a:off x="1323973" y="2563954"/>
            <a:ext cx="4694167" cy="216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45" t="46739" r="19712" b="10606"/>
          <a:stretch/>
        </p:blipFill>
        <p:spPr bwMode="auto">
          <a:xfrm>
            <a:off x="6331960" y="1549542"/>
            <a:ext cx="4431992" cy="4194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68849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9856" y="581890"/>
            <a:ext cx="3472872" cy="477982"/>
          </a:xfrm>
        </p:spPr>
        <p:txBody>
          <a:bodyPr>
            <a:normAutofit/>
          </a:bodyPr>
          <a:lstStyle/>
          <a:p>
            <a:r>
              <a:rPr lang="es-EC" sz="2000" b="1" dirty="0" smtClean="0">
                <a:latin typeface="Arial" panose="020B0604020202020204" pitchFamily="34" charset="0"/>
                <a:cs typeface="Arial" panose="020B0604020202020204" pitchFamily="34" charset="0"/>
              </a:rPr>
              <a:t>ESTADO DE RESULTADOS</a:t>
            </a:r>
            <a:endParaRPr lang="es-EC" sz="2000" b="1" dirty="0">
              <a:latin typeface="Arial" panose="020B0604020202020204" pitchFamily="34" charset="0"/>
              <a:cs typeface="Arial" panose="020B0604020202020204" pitchFamily="34" charset="0"/>
            </a:endParaRP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61" t="22538" r="53574" b="10417"/>
          <a:stretch/>
        </p:blipFill>
        <p:spPr bwMode="auto">
          <a:xfrm>
            <a:off x="3740726" y="1052946"/>
            <a:ext cx="5185473" cy="5029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5719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10" y="484908"/>
            <a:ext cx="3611418" cy="457200"/>
          </a:xfrm>
        </p:spPr>
        <p:txBody>
          <a:bodyPr>
            <a:normAutofit/>
          </a:bodyPr>
          <a:lstStyle/>
          <a:p>
            <a:r>
              <a:rPr lang="es-EC" sz="2000" b="1" dirty="0" smtClean="0">
                <a:latin typeface="Arial" panose="020B0604020202020204" pitchFamily="34" charset="0"/>
                <a:cs typeface="Arial" panose="020B0604020202020204" pitchFamily="34" charset="0"/>
              </a:rPr>
              <a:t>FLUJO LIBRE DE CAJA</a:t>
            </a:r>
            <a:endParaRPr lang="es-EC" sz="2000" b="1" dirty="0">
              <a:latin typeface="Arial" panose="020B0604020202020204" pitchFamily="34" charset="0"/>
              <a:cs typeface="Arial" panose="020B0604020202020204" pitchFamily="34" charset="0"/>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810" t="25379" r="33387" b="9659"/>
          <a:stretch/>
        </p:blipFill>
        <p:spPr bwMode="auto">
          <a:xfrm>
            <a:off x="3034145" y="983671"/>
            <a:ext cx="5860474" cy="512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94672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4455" y="1194160"/>
            <a:ext cx="10515600" cy="1881549"/>
          </a:xfrm>
        </p:spPr>
        <p:txBody>
          <a:bodyPr>
            <a:normAutofit fontScale="90000"/>
          </a:bodyPr>
          <a:lstStyle/>
          <a:p>
            <a:pPr lvl="0">
              <a:lnSpc>
                <a:spcPct val="150000"/>
              </a:lnSpc>
            </a:pPr>
            <a:r>
              <a:rPr lang="es-EC" sz="1800" dirty="0" smtClean="0">
                <a:solidFill>
                  <a:schemeClr val="tx1"/>
                </a:solidFill>
                <a:latin typeface="Arial" panose="020B0604020202020204" pitchFamily="34" charset="0"/>
                <a:cs typeface="Arial" panose="020B0604020202020204" pitchFamily="34" charset="0"/>
              </a:rPr>
              <a:t>Para determinar si el presente proyecto es viable, se han tomado en cuenta las siguientes consideraciones:</a:t>
            </a:r>
            <a:br>
              <a:rPr lang="es-EC" sz="1800" dirty="0" smtClean="0">
                <a:solidFill>
                  <a:schemeClr val="tx1"/>
                </a:solidFill>
                <a:latin typeface="Arial" panose="020B0604020202020204" pitchFamily="34" charset="0"/>
                <a:cs typeface="Arial" panose="020B0604020202020204" pitchFamily="34" charset="0"/>
              </a:rPr>
            </a:br>
            <a:r>
              <a:rPr lang="es-EC" sz="1800" dirty="0">
                <a:solidFill>
                  <a:schemeClr val="tx1"/>
                </a:solidFill>
                <a:latin typeface="Arial" panose="020B0604020202020204" pitchFamily="34" charset="0"/>
                <a:cs typeface="Arial" panose="020B0604020202020204" pitchFamily="34" charset="0"/>
              </a:rPr>
              <a:t/>
            </a:r>
            <a:br>
              <a:rPr lang="es-EC" sz="1800" dirty="0">
                <a:solidFill>
                  <a:schemeClr val="tx1"/>
                </a:solidFill>
                <a:latin typeface="Arial" panose="020B0604020202020204" pitchFamily="34" charset="0"/>
                <a:cs typeface="Arial" panose="020B0604020202020204" pitchFamily="34" charset="0"/>
              </a:rPr>
            </a:br>
            <a:r>
              <a:rPr lang="es-EC" sz="1800" dirty="0" smtClean="0">
                <a:solidFill>
                  <a:schemeClr val="tx1"/>
                </a:solidFill>
                <a:latin typeface="Arial" panose="020B0604020202020204" pitchFamily="34" charset="0"/>
                <a:cs typeface="Arial" panose="020B0604020202020204" pitchFamily="34" charset="0"/>
              </a:rPr>
              <a:t>				TIR </a:t>
            </a:r>
            <a:r>
              <a:rPr lang="es-EC" sz="1800" dirty="0">
                <a:solidFill>
                  <a:schemeClr val="tx1"/>
                </a:solidFill>
                <a:latin typeface="Arial" panose="020B0604020202020204" pitchFamily="34" charset="0"/>
                <a:cs typeface="Arial" panose="020B0604020202020204" pitchFamily="34" charset="0"/>
              </a:rPr>
              <a:t>&gt; TMAR</a:t>
            </a:r>
            <a:br>
              <a:rPr lang="es-EC" sz="1800" dirty="0">
                <a:solidFill>
                  <a:schemeClr val="tx1"/>
                </a:solidFill>
                <a:latin typeface="Arial" panose="020B0604020202020204" pitchFamily="34" charset="0"/>
                <a:cs typeface="Arial" panose="020B0604020202020204" pitchFamily="34" charset="0"/>
              </a:rPr>
            </a:br>
            <a:r>
              <a:rPr lang="es-EC" sz="1800" dirty="0" smtClean="0">
                <a:solidFill>
                  <a:schemeClr val="tx1"/>
                </a:solidFill>
                <a:latin typeface="Arial" panose="020B0604020202020204" pitchFamily="34" charset="0"/>
                <a:cs typeface="Arial" panose="020B0604020202020204" pitchFamily="34" charset="0"/>
              </a:rPr>
              <a:t>				VAN </a:t>
            </a:r>
            <a:r>
              <a:rPr lang="es-EC" sz="1800" dirty="0">
                <a:solidFill>
                  <a:schemeClr val="tx1"/>
                </a:solidFill>
                <a:latin typeface="Arial" panose="020B0604020202020204" pitchFamily="34" charset="0"/>
                <a:cs typeface="Arial" panose="020B0604020202020204" pitchFamily="34" charset="0"/>
              </a:rPr>
              <a:t>&gt; 0</a:t>
            </a:r>
            <a:br>
              <a:rPr lang="es-EC" sz="1800" dirty="0">
                <a:solidFill>
                  <a:schemeClr val="tx1"/>
                </a:solidFill>
                <a:latin typeface="Arial" panose="020B0604020202020204" pitchFamily="34" charset="0"/>
                <a:cs typeface="Arial" panose="020B0604020202020204" pitchFamily="34" charset="0"/>
              </a:rPr>
            </a:br>
            <a:r>
              <a:rPr lang="es-EC" sz="1800" dirty="0" smtClean="0">
                <a:solidFill>
                  <a:schemeClr val="tx1"/>
                </a:solidFill>
                <a:latin typeface="Arial" panose="020B0604020202020204" pitchFamily="34" charset="0"/>
                <a:cs typeface="Arial" panose="020B0604020202020204" pitchFamily="34" charset="0"/>
              </a:rPr>
              <a:t>				BENEFICIO </a:t>
            </a:r>
            <a:r>
              <a:rPr lang="es-EC" sz="1800" dirty="0">
                <a:solidFill>
                  <a:schemeClr val="tx1"/>
                </a:solidFill>
                <a:latin typeface="Arial" panose="020B0604020202020204" pitchFamily="34" charset="0"/>
                <a:cs typeface="Arial" panose="020B0604020202020204" pitchFamily="34" charset="0"/>
              </a:rPr>
              <a:t>/ COSTO &gt;</a:t>
            </a:r>
            <a:r>
              <a:rPr lang="es-EC" sz="1800" dirty="0" smtClean="0">
                <a:solidFill>
                  <a:schemeClr val="tx1"/>
                </a:solidFill>
                <a:latin typeface="Arial" panose="020B0604020202020204" pitchFamily="34" charset="0"/>
                <a:cs typeface="Arial" panose="020B0604020202020204" pitchFamily="34" charset="0"/>
              </a:rPr>
              <a:t>1</a:t>
            </a:r>
            <a:endParaRPr lang="es-EC" sz="1800" dirty="0">
              <a:solidFill>
                <a:schemeClr val="tx1"/>
              </a:solidFill>
              <a:latin typeface="Arial" panose="020B0604020202020204" pitchFamily="34" charset="0"/>
              <a:cs typeface="Arial" panose="020B0604020202020204" pitchFamily="34" charset="0"/>
            </a:endParaRPr>
          </a:p>
        </p:txBody>
      </p:sp>
      <p:sp>
        <p:nvSpPr>
          <p:cNvPr id="9" name="Título 1"/>
          <p:cNvSpPr txBox="1">
            <a:spLocks/>
          </p:cNvSpPr>
          <p:nvPr/>
        </p:nvSpPr>
        <p:spPr>
          <a:xfrm>
            <a:off x="990600" y="531380"/>
            <a:ext cx="3539836" cy="6627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smtClean="0">
                <a:latin typeface="Arial" panose="020B0604020202020204" pitchFamily="34" charset="0"/>
                <a:cs typeface="Arial" panose="020B0604020202020204" pitchFamily="34" charset="0"/>
              </a:rPr>
              <a:t>EVALUACIÓN FINANCIERA</a:t>
            </a:r>
            <a:endParaRPr lang="es-EC" sz="2000" b="1" dirty="0">
              <a:latin typeface="Arial" panose="020B0604020202020204" pitchFamily="34" charset="0"/>
              <a:cs typeface="Arial" panose="020B0604020202020204" pitchFamily="34" charset="0"/>
            </a:endParaRP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91" t="39205" r="48782" b="38068"/>
          <a:stretch/>
        </p:blipFill>
        <p:spPr bwMode="auto">
          <a:xfrm>
            <a:off x="3643744" y="3477491"/>
            <a:ext cx="478155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9992918" y="62288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3" action="ppaction://hlinksldjump"/>
              </a:rPr>
              <a:t>Ir a índice</a:t>
            </a:r>
            <a:endParaRPr lang="es-EC" dirty="0"/>
          </a:p>
        </p:txBody>
      </p:sp>
    </p:spTree>
    <p:extLst>
      <p:ext uri="{BB962C8B-B14F-4D97-AF65-F5344CB8AC3E}">
        <p14:creationId xmlns:p14="http://schemas.microsoft.com/office/powerpoint/2010/main" val="3192069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94502" y="1109513"/>
            <a:ext cx="9531927" cy="5078313"/>
          </a:xfrm>
          <a:prstGeom prst="rect">
            <a:avLst/>
          </a:prstGeom>
        </p:spPr>
        <p:txBody>
          <a:bodyPr wrap="square">
            <a:spAutoFit/>
          </a:bodyPr>
          <a:lstStyle/>
          <a:p>
            <a:pPr marL="285750" indent="-285750" algn="just">
              <a:lnSpc>
                <a:spcPct val="15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Fases de Rehabilitación</a:t>
            </a:r>
            <a:r>
              <a:rPr lang="es-EC" dirty="0" smtClean="0">
                <a:latin typeface="Arial" panose="020B0604020202020204" pitchFamily="34" charset="0"/>
                <a:cs typeface="Arial" panose="020B0604020202020204" pitchFamily="34" charset="0"/>
              </a:rPr>
              <a:t>:</a:t>
            </a:r>
          </a:p>
          <a:p>
            <a:pPr marL="285750" indent="-285750" algn="just">
              <a:lnSpc>
                <a:spcPct val="150000"/>
              </a:lnSpc>
              <a:buClr>
                <a:schemeClr val="bg2">
                  <a:lumMod val="50000"/>
                </a:schemeClr>
              </a:buClr>
              <a:buFont typeface="Arial" panose="020B0604020202020204" pitchFamily="34" charset="0"/>
              <a:buChar char="•"/>
            </a:pPr>
            <a:endParaRPr lang="es-EC" dirty="0">
              <a:latin typeface="Arial" panose="020B0604020202020204" pitchFamily="34" charset="0"/>
              <a:cs typeface="Arial" panose="020B0604020202020204" pitchFamily="34" charset="0"/>
            </a:endParaRP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Primera: Debido a la pérdida de movilidad e inflamación, se aplican compresas calientes, 	ultrasonido, parafina y unos primeros movimientos</a:t>
            </a:r>
            <a:r>
              <a:rPr lang="es-EC" dirty="0" smtClean="0">
                <a:latin typeface="Arial" panose="020B0604020202020204" pitchFamily="34" charset="0"/>
                <a:cs typeface="Arial" panose="020B0604020202020204" pitchFamily="34" charset="0"/>
              </a:rPr>
              <a:t>.</a:t>
            </a:r>
          </a:p>
          <a:p>
            <a:pPr marL="742950" lvl="1" indent="-285750" algn="just">
              <a:lnSpc>
                <a:spcPct val="150000"/>
              </a:lnSpc>
              <a:buClr>
                <a:schemeClr val="bg2">
                  <a:lumMod val="25000"/>
                </a:schemeClr>
              </a:buClr>
              <a:buFont typeface="Wingdings" panose="05000000000000000000" pitchFamily="2" charset="2"/>
              <a:buChar char="§"/>
            </a:pPr>
            <a:endParaRPr lang="es-EC" dirty="0">
              <a:latin typeface="Arial" panose="020B0604020202020204" pitchFamily="34" charset="0"/>
              <a:cs typeface="Arial" panose="020B0604020202020204" pitchFamily="34" charset="0"/>
            </a:endParaRP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Segunda: Existe mayor movilidad por parte del paciente, el objetivo es que el paciente alcance la movilidad completa de la articulación afectada</a:t>
            </a:r>
            <a:r>
              <a:rPr lang="es-EC" dirty="0" smtClean="0">
                <a:latin typeface="Arial" panose="020B0604020202020204" pitchFamily="34" charset="0"/>
                <a:cs typeface="Arial" panose="020B0604020202020204" pitchFamily="34" charset="0"/>
              </a:rPr>
              <a:t>.</a:t>
            </a:r>
          </a:p>
          <a:p>
            <a:pPr marL="742950" lvl="1" indent="-285750" algn="just">
              <a:lnSpc>
                <a:spcPct val="150000"/>
              </a:lnSpc>
              <a:buClr>
                <a:schemeClr val="bg2">
                  <a:lumMod val="25000"/>
                </a:schemeClr>
              </a:buClr>
              <a:buFont typeface="Wingdings" panose="05000000000000000000" pitchFamily="2" charset="2"/>
              <a:buChar char="§"/>
            </a:pPr>
            <a:endParaRPr lang="es-EC" dirty="0">
              <a:latin typeface="Arial" panose="020B0604020202020204" pitchFamily="34" charset="0"/>
              <a:cs typeface="Arial" panose="020B0604020202020204" pitchFamily="34" charset="0"/>
            </a:endParaRPr>
          </a:p>
          <a:p>
            <a:pPr marL="742950" lvl="1" indent="-285750" algn="just">
              <a:lnSpc>
                <a:spcPct val="150000"/>
              </a:lnSpc>
              <a:buClr>
                <a:schemeClr val="bg2">
                  <a:lumMod val="25000"/>
                </a:schemeClr>
              </a:buClr>
              <a:buFont typeface="Wingdings" panose="05000000000000000000" pitchFamily="2" charset="2"/>
              <a:buChar char="§"/>
            </a:pPr>
            <a:r>
              <a:rPr lang="es-EC" dirty="0">
                <a:latin typeface="Arial" panose="020B0604020202020204" pitchFamily="34" charset="0"/>
                <a:cs typeface="Arial" panose="020B0604020202020204" pitchFamily="34" charset="0"/>
              </a:rPr>
              <a:t>Tercera: El paciente comienza con ejercicios en los que tiene que aplicar fuerza, para progresivamente lograr realizar sus actividades cotidianas sin problemas ni dolor.</a:t>
            </a:r>
          </a:p>
          <a:p>
            <a:pPr marL="285750" indent="-285750">
              <a:lnSpc>
                <a:spcPct val="150000"/>
              </a:lnSpc>
              <a:buClr>
                <a:schemeClr val="bg2">
                  <a:lumMod val="50000"/>
                </a:schemeClr>
              </a:buClr>
              <a:buFont typeface="Arial" panose="020B0604020202020204" pitchFamily="34" charset="0"/>
              <a:buChar char="•"/>
            </a:pPr>
            <a:endParaRPr lang="es-EC" dirty="0" smtClean="0">
              <a:latin typeface="Arial" panose="020B0604020202020204" pitchFamily="34" charset="0"/>
              <a:cs typeface="Arial" panose="020B0604020202020204" pitchFamily="34" charset="0"/>
            </a:endParaRPr>
          </a:p>
        </p:txBody>
      </p:sp>
      <p:sp>
        <p:nvSpPr>
          <p:cNvPr id="2" name="Rectángulo 1"/>
          <p:cNvSpPr/>
          <p:nvPr/>
        </p:nvSpPr>
        <p:spPr>
          <a:xfrm>
            <a:off x="10027547" y="62923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spTree>
    <p:extLst>
      <p:ext uri="{BB962C8B-B14F-4D97-AF65-F5344CB8AC3E}">
        <p14:creationId xmlns:p14="http://schemas.microsoft.com/office/powerpoint/2010/main" val="3130992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564" y="637309"/>
            <a:ext cx="2807855" cy="443345"/>
          </a:xfrm>
        </p:spPr>
        <p:txBody>
          <a:bodyPr>
            <a:normAutofit/>
          </a:bodyPr>
          <a:lstStyle/>
          <a:p>
            <a:r>
              <a:rPr lang="es-EC" sz="2000" b="1" dirty="0" smtClean="0">
                <a:latin typeface="Arial" panose="020B0604020202020204" pitchFamily="34" charset="0"/>
                <a:cs typeface="Arial" panose="020B0604020202020204" pitchFamily="34" charset="0"/>
              </a:rPr>
              <a:t>CONCLUSIONES </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71418" y="1233056"/>
            <a:ext cx="10058400" cy="4364180"/>
          </a:xfrm>
        </p:spPr>
        <p:txBody>
          <a:bodyPr>
            <a:normAutofit fontScale="92500"/>
          </a:bodyPr>
          <a:lstStyle/>
          <a:p>
            <a:pPr lvl="0" algn="just">
              <a:lnSpc>
                <a:spcPct val="150000"/>
              </a:lnSpc>
            </a:pPr>
            <a:r>
              <a:rPr lang="es-EC" sz="1900" dirty="0">
                <a:latin typeface="Arial" panose="020B0604020202020204" pitchFamily="34" charset="0"/>
                <a:cs typeface="Arial" panose="020B0604020202020204" pitchFamily="34" charset="0"/>
              </a:rPr>
              <a:t>El prototipo es capaz de efectuar los movimientos propuestos de flexión-extensión, pronación-supinación de codo y  flexión-extensión, aducción - abducción de muñeca, dentro de los límites antropomórficos establecidos en los requerimientos del presente proyecto realizándolos de tal manera que el paciente al recibir la terapia de rehabilitación efectúa movimientos pasivos para lograr alcanzar la movilidad completa de la articulación afectada</a:t>
            </a:r>
            <a:r>
              <a:rPr lang="es-EC" sz="1900" dirty="0" smtClean="0">
                <a:latin typeface="Arial" panose="020B0604020202020204" pitchFamily="34" charset="0"/>
                <a:cs typeface="Arial" panose="020B0604020202020204" pitchFamily="34" charset="0"/>
              </a:rPr>
              <a:t>.</a:t>
            </a:r>
          </a:p>
          <a:p>
            <a:pPr lvl="0" algn="just">
              <a:lnSpc>
                <a:spcPct val="150000"/>
              </a:lnSpc>
            </a:pPr>
            <a:endParaRPr lang="es-EC" sz="1900" dirty="0">
              <a:latin typeface="Arial" panose="020B0604020202020204" pitchFamily="34" charset="0"/>
              <a:cs typeface="Arial" panose="020B0604020202020204" pitchFamily="34" charset="0"/>
            </a:endParaRPr>
          </a:p>
          <a:p>
            <a:pPr lvl="0" algn="just">
              <a:lnSpc>
                <a:spcPct val="150000"/>
              </a:lnSpc>
            </a:pPr>
            <a:r>
              <a:rPr lang="es-EC" sz="1900" dirty="0">
                <a:latin typeface="Arial" panose="020B0604020202020204" pitchFamily="34" charset="0"/>
                <a:cs typeface="Arial" panose="020B0604020202020204" pitchFamily="34" charset="0"/>
              </a:rPr>
              <a:t>Considerando todos los requerimientos del proyecto, se diseñó un sistema adaptable el cual utiliza un solo actuador y un sistema de acople que permita realizar todos los movimientos propuestos mediante el intercambio de adaptaciones reduciendo así espacio y recursos.</a:t>
            </a:r>
          </a:p>
          <a:p>
            <a:endParaRPr lang="es-EC" dirty="0"/>
          </a:p>
        </p:txBody>
      </p:sp>
    </p:spTree>
    <p:extLst>
      <p:ext uri="{BB962C8B-B14F-4D97-AF65-F5344CB8AC3E}">
        <p14:creationId xmlns:p14="http://schemas.microsoft.com/office/powerpoint/2010/main" val="34386395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9872" y="711699"/>
            <a:ext cx="2694709" cy="355104"/>
          </a:xfrm>
        </p:spPr>
        <p:txBody>
          <a:bodyPr>
            <a:noAutofit/>
          </a:bodyPr>
          <a:lstStyle/>
          <a:p>
            <a:r>
              <a:rPr lang="es-EC" sz="2000" b="1" dirty="0" smtClean="0">
                <a:latin typeface="Arial" panose="020B0604020202020204" pitchFamily="34" charset="0"/>
                <a:cs typeface="Arial" panose="020B0604020202020204" pitchFamily="34" charset="0"/>
              </a:rPr>
              <a:t>CONCLUSIONES</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71419" y="1253836"/>
            <a:ext cx="10058400" cy="3886200"/>
          </a:xfrm>
        </p:spPr>
        <p:txBody>
          <a:bodyPr/>
          <a:lstStyle/>
          <a:p>
            <a:pPr lvl="0" algn="just">
              <a:lnSpc>
                <a:spcPct val="150000"/>
              </a:lnSpc>
            </a:pPr>
            <a:r>
              <a:rPr lang="es-EC" sz="1800" dirty="0">
                <a:latin typeface="Arial" panose="020B0604020202020204" pitchFamily="34" charset="0"/>
                <a:cs typeface="Arial" panose="020B0604020202020204" pitchFamily="34" charset="0"/>
              </a:rPr>
              <a:t>Con la finalidad de facilitar el reemplazo de piezas o partes del prototipo en caso de ser necesario durante un mantenimiento, el prototipo fue construido con materiales nacionales a bajo costo, alta calidad y disponibilidad en el mercado. </a:t>
            </a:r>
          </a:p>
          <a:p>
            <a:pPr marL="0" indent="0" algn="just">
              <a:lnSpc>
                <a:spcPct val="150000"/>
              </a:lnSpc>
              <a:buNone/>
            </a:pPr>
            <a:r>
              <a:rPr lang="es-EC" sz="1800" dirty="0">
                <a:latin typeface="Arial" panose="020B0604020202020204" pitchFamily="34" charset="0"/>
                <a:cs typeface="Arial" panose="020B0604020202020204" pitchFamily="34" charset="0"/>
              </a:rPr>
              <a:t> </a:t>
            </a:r>
          </a:p>
          <a:p>
            <a:pPr lvl="0" algn="just">
              <a:lnSpc>
                <a:spcPct val="150000"/>
              </a:lnSpc>
            </a:pPr>
            <a:r>
              <a:rPr lang="es-EC" sz="1800" dirty="0">
                <a:latin typeface="Arial" panose="020B0604020202020204" pitchFamily="34" charset="0"/>
                <a:cs typeface="Arial" panose="020B0604020202020204" pitchFamily="34" charset="0"/>
              </a:rPr>
              <a:t>Para evitar señales erróneas por parte de los sensores, se diseñaron circuitos de acondicionamiento para los sensores de fin de carrera y de sentido de giro respectivamente, tal que se obtengan señales apropiadas para ser enviadas a la tarjeta de control.</a:t>
            </a:r>
          </a:p>
          <a:p>
            <a:endParaRPr lang="es-EC" dirty="0"/>
          </a:p>
        </p:txBody>
      </p:sp>
    </p:spTree>
    <p:extLst>
      <p:ext uri="{BB962C8B-B14F-4D97-AF65-F5344CB8AC3E}">
        <p14:creationId xmlns:p14="http://schemas.microsoft.com/office/powerpoint/2010/main" val="21966636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9" y="720436"/>
            <a:ext cx="9042400" cy="415637"/>
          </a:xfrm>
        </p:spPr>
        <p:txBody>
          <a:bodyPr>
            <a:normAutofit/>
          </a:bodyPr>
          <a:lstStyle/>
          <a:p>
            <a:r>
              <a:rPr lang="es-EC" sz="2000" b="1" dirty="0" smtClean="0">
                <a:latin typeface="Arial" panose="020B0604020202020204" pitchFamily="34" charset="0"/>
                <a:cs typeface="Arial" panose="020B0604020202020204" pitchFamily="34" charset="0"/>
              </a:rPr>
              <a:t>CONCLUSIONES</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085272" y="1330036"/>
            <a:ext cx="10058400" cy="4045527"/>
          </a:xfrm>
        </p:spPr>
        <p:txBody>
          <a:bodyPr>
            <a:normAutofit lnSpcReduction="10000"/>
          </a:bodyPr>
          <a:lstStyle/>
          <a:p>
            <a:pPr lvl="0" algn="just">
              <a:lnSpc>
                <a:spcPct val="150000"/>
              </a:lnSpc>
            </a:pPr>
            <a:r>
              <a:rPr lang="es-EC" sz="1800" dirty="0">
                <a:latin typeface="Arial" panose="020B0604020202020204" pitchFamily="34" charset="0"/>
                <a:cs typeface="Arial" panose="020B0604020202020204" pitchFamily="34" charset="0"/>
              </a:rPr>
              <a:t>Mediante la utilización del módulo gráfico de Matlab, llamado Guide, se  desarrolló una amigable interfaz gráfica, la cual por medio de la programación pertinente se controla las señales enviadas y recibidas por parte de la tarjeta de control para asegurar el correcto ingreso de datos por parte del usuario, control de sentido y ángulo de giro del servomotor, control de estado de sensores de fin de carrera, y  visualización del proceso de rehabilitación.</a:t>
            </a:r>
          </a:p>
          <a:p>
            <a:pPr algn="just">
              <a:lnSpc>
                <a:spcPct val="150000"/>
              </a:lnSpc>
            </a:pPr>
            <a:endParaRPr lang="es-EC" sz="1800" dirty="0">
              <a:latin typeface="Arial" panose="020B0604020202020204" pitchFamily="34" charset="0"/>
              <a:cs typeface="Arial" panose="020B0604020202020204" pitchFamily="34" charset="0"/>
            </a:endParaRPr>
          </a:p>
          <a:p>
            <a:pPr lvl="0" algn="just">
              <a:lnSpc>
                <a:spcPct val="150000"/>
              </a:lnSpc>
            </a:pPr>
            <a:r>
              <a:rPr lang="es-EC" sz="1800" dirty="0">
                <a:latin typeface="Arial" panose="020B0604020202020204" pitchFamily="34" charset="0"/>
                <a:cs typeface="Arial" panose="020B0604020202020204" pitchFamily="34" charset="0"/>
              </a:rPr>
              <a:t>Con el objetivo de comprobar la adaptabilidad prestada por el presente proyecto de realizaron una serie de pruebas con personas sanas de diferentes estaturas y géneros notando que puede ser utilizada por cualquier persona adulta debido a que el sistema de desplazamiento y los soportes permiten acomodarse a cada paciente sin ningún problema</a:t>
            </a:r>
            <a:r>
              <a:rPr lang="es-EC" sz="1800" dirty="0" smtClean="0">
                <a:latin typeface="Arial" panose="020B0604020202020204" pitchFamily="34" charset="0"/>
                <a:cs typeface="Arial" panose="020B0604020202020204" pitchFamily="34" charset="0"/>
              </a:rPr>
              <a:t>.</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5415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8292" y="526475"/>
            <a:ext cx="2475345" cy="526473"/>
          </a:xfrm>
        </p:spPr>
        <p:txBody>
          <a:bodyPr>
            <a:normAutofit/>
          </a:bodyPr>
          <a:lstStyle/>
          <a:p>
            <a:r>
              <a:rPr lang="es-EC" sz="2000" b="1" dirty="0" smtClean="0">
                <a:latin typeface="Arial" panose="020B0604020202020204" pitchFamily="34" charset="0"/>
                <a:cs typeface="Arial" panose="020B0604020202020204" pitchFamily="34" charset="0"/>
              </a:rPr>
              <a:t>CONCLUSIONES</a:t>
            </a:r>
            <a:endParaRPr lang="es-EC" sz="2000" b="1" dirty="0">
              <a:latin typeface="Arial" panose="020B0604020202020204" pitchFamily="34" charset="0"/>
              <a:cs typeface="Arial" panose="020B0604020202020204" pitchFamily="34" charset="0"/>
            </a:endParaRPr>
          </a:p>
        </p:txBody>
      </p:sp>
      <p:sp>
        <p:nvSpPr>
          <p:cNvPr id="4" name="3 Rectángulo"/>
          <p:cNvSpPr/>
          <p:nvPr/>
        </p:nvSpPr>
        <p:spPr>
          <a:xfrm>
            <a:off x="1039093" y="1312906"/>
            <a:ext cx="10016836" cy="3637919"/>
          </a:xfrm>
          <a:prstGeom prst="rect">
            <a:avLst/>
          </a:prstGeom>
        </p:spPr>
        <p:txBody>
          <a:bodyPr wrap="square">
            <a:spAutoFit/>
          </a:bodyPr>
          <a:lstStyle/>
          <a:p>
            <a:pPr marL="285750" lvl="0" indent="-285750" algn="just">
              <a:lnSpc>
                <a:spcPct val="160000"/>
              </a:lnSpc>
              <a:buClr>
                <a:schemeClr val="bg2">
                  <a:lumMod val="50000"/>
                </a:schemeClr>
              </a:buClr>
              <a:buFont typeface="Arial" panose="020B0604020202020204" pitchFamily="34" charset="0"/>
              <a:buChar char="•"/>
            </a:pPr>
            <a:r>
              <a:rPr lang="es-EC" dirty="0">
                <a:latin typeface="Arial" panose="020B0604020202020204" pitchFamily="34" charset="0"/>
                <a:cs typeface="Arial" panose="020B0604020202020204" pitchFamily="34" charset="0"/>
              </a:rPr>
              <a:t>Analizando las pruebas de campo del prototipo realizadas en el Centro Médico de la ESPE con una paciente con diagnóstico de fractura de codo y muñeca se observó una mejoría en la movilidad de ambas articulaciones mediante varias sesiones de rehabilitación, por lo que se concluye que el presente proyecto cumple con los objetivos propuestos ya que se comprobó que la paciente tuvo una mayor movilidad permitiéndole alcanzar progresivamente ángulos cada vez más cercanos a los límites angulares de los movimientos de pronación-supinación de codo y de flexión-extensión de muñeca que fue capaz de realizar utilizando el presente prototipo de rehabilitación debido a su lesión.</a:t>
            </a:r>
          </a:p>
        </p:txBody>
      </p:sp>
    </p:spTree>
    <p:extLst>
      <p:ext uri="{BB962C8B-B14F-4D97-AF65-F5344CB8AC3E}">
        <p14:creationId xmlns:p14="http://schemas.microsoft.com/office/powerpoint/2010/main" val="39071696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1033610" y="1091334"/>
            <a:ext cx="10515600" cy="2801794"/>
          </a:xfrm>
        </p:spPr>
        <p:txBody>
          <a:bodyPr>
            <a:normAutofit/>
          </a:bodyPr>
          <a:lstStyle/>
          <a:p>
            <a:pPr lvl="0" algn="just">
              <a:lnSpc>
                <a:spcPct val="150000"/>
              </a:lnSpc>
            </a:pPr>
            <a:r>
              <a:rPr lang="es-EC" sz="1800" dirty="0">
                <a:latin typeface="Arial" panose="020B0604020202020204" pitchFamily="34" charset="0"/>
                <a:cs typeface="Arial" panose="020B0604020202020204" pitchFamily="34" charset="0"/>
              </a:rPr>
              <a:t>Al analizar el estudio financiero de la unidad de fisioterapia de la ESPE, se obtuvo un Valor Actual Neto (VAN) de $ 450,38, Tasa Interna de Retorno (TIR) del 19,44% y un Beneficio/Costo de 1,10, resultados que muestran la viabilidad de inversión del presente proyecto por parte de la unidad de fisioterapia, ya que al ser una inversión relativamente baja el centro médico recuperaría este valor en el período intermedio de los años dos y tres luego de la adquisición del prototipo</a:t>
            </a:r>
            <a:r>
              <a:rPr lang="es-EC" sz="1800" dirty="0" smtClean="0">
                <a:latin typeface="Arial" panose="020B0604020202020204" pitchFamily="34" charset="0"/>
                <a:cs typeface="Arial" panose="020B0604020202020204" pitchFamily="34" charset="0"/>
              </a:rPr>
              <a:t>.</a:t>
            </a:r>
            <a:endParaRPr lang="es-EC" dirty="0"/>
          </a:p>
        </p:txBody>
      </p:sp>
      <p:sp>
        <p:nvSpPr>
          <p:cNvPr id="6" name="Título 1"/>
          <p:cNvSpPr>
            <a:spLocks noGrp="1"/>
          </p:cNvSpPr>
          <p:nvPr>
            <p:ph type="title"/>
          </p:nvPr>
        </p:nvSpPr>
        <p:spPr>
          <a:xfrm>
            <a:off x="988292" y="526475"/>
            <a:ext cx="2475345" cy="526473"/>
          </a:xfrm>
        </p:spPr>
        <p:txBody>
          <a:bodyPr>
            <a:normAutofit/>
          </a:bodyPr>
          <a:lstStyle/>
          <a:p>
            <a:r>
              <a:rPr lang="es-EC" sz="2000" b="1" dirty="0" smtClean="0">
                <a:latin typeface="Arial" panose="020B0604020202020204" pitchFamily="34" charset="0"/>
                <a:cs typeface="Arial" panose="020B0604020202020204" pitchFamily="34" charset="0"/>
              </a:rPr>
              <a:t>CONCLUSIONES</a:t>
            </a:r>
            <a:endParaRPr lang="es-EC" sz="2000" b="1" dirty="0">
              <a:latin typeface="Arial" panose="020B0604020202020204" pitchFamily="34" charset="0"/>
              <a:cs typeface="Arial" panose="020B0604020202020204" pitchFamily="34" charset="0"/>
            </a:endParaRPr>
          </a:p>
        </p:txBody>
      </p:sp>
      <p:sp>
        <p:nvSpPr>
          <p:cNvPr id="2" name="Rectángulo 1"/>
          <p:cNvSpPr/>
          <p:nvPr/>
        </p:nvSpPr>
        <p:spPr>
          <a:xfrm>
            <a:off x="10351446" y="63304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spTree>
    <p:extLst>
      <p:ext uri="{BB962C8B-B14F-4D97-AF65-F5344CB8AC3E}">
        <p14:creationId xmlns:p14="http://schemas.microsoft.com/office/powerpoint/2010/main" val="1739304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7563" y="692727"/>
            <a:ext cx="2877128" cy="408709"/>
          </a:xfrm>
        </p:spPr>
        <p:txBody>
          <a:bodyPr>
            <a:noAutofit/>
          </a:bodyPr>
          <a:lstStyle/>
          <a:p>
            <a:r>
              <a:rPr lang="es-EC" sz="2000" b="1" dirty="0" smtClean="0">
                <a:latin typeface="Arial" panose="020B0604020202020204" pitchFamily="34" charset="0"/>
                <a:cs typeface="Arial" panose="020B0604020202020204" pitchFamily="34" charset="0"/>
              </a:rPr>
              <a:t>RECOMENDACIONES</a:t>
            </a:r>
            <a:endParaRPr lang="es-EC" sz="2000" b="1"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182253" y="1080651"/>
            <a:ext cx="10058400" cy="4516583"/>
          </a:xfrm>
        </p:spPr>
        <p:txBody>
          <a:bodyPr>
            <a:normAutofit/>
          </a:bodyPr>
          <a:lstStyle/>
          <a:p>
            <a:pPr lvl="0" algn="just">
              <a:lnSpc>
                <a:spcPct val="150000"/>
              </a:lnSpc>
            </a:pPr>
            <a:r>
              <a:rPr lang="es-EC" sz="1800" dirty="0">
                <a:latin typeface="Arial" panose="020B0604020202020204" pitchFamily="34" charset="0"/>
                <a:cs typeface="Arial" panose="020B0604020202020204" pitchFamily="34" charset="0"/>
              </a:rPr>
              <a:t>Es de vital importancia que la persona a cargo del manejo del prototipo sea una persona capacitada en el área de  fisioterapia, para que con sus conocimientos y por medio de la utilización del goniómetro, instrumento de medición, ingrese el rango angular y el procedimiento de rehabilitación propio de cada paciente para que este no sufra dolor ni sea afectado durante el proceso</a:t>
            </a:r>
            <a:r>
              <a:rPr lang="es-EC" sz="1800" dirty="0" smtClean="0">
                <a:latin typeface="Arial" panose="020B0604020202020204" pitchFamily="34" charset="0"/>
                <a:cs typeface="Arial" panose="020B0604020202020204" pitchFamily="34" charset="0"/>
              </a:rPr>
              <a:t>.</a:t>
            </a:r>
          </a:p>
          <a:p>
            <a:pPr lvl="0" algn="just">
              <a:lnSpc>
                <a:spcPct val="150000"/>
              </a:lnSpc>
            </a:pPr>
            <a:endParaRPr lang="es-EC" sz="1800" dirty="0" smtClean="0">
              <a:latin typeface="Arial" panose="020B0604020202020204" pitchFamily="34" charset="0"/>
              <a:cs typeface="Arial" panose="020B0604020202020204" pitchFamily="34" charset="0"/>
            </a:endParaRPr>
          </a:p>
          <a:p>
            <a:pPr algn="just">
              <a:lnSpc>
                <a:spcPct val="150000"/>
              </a:lnSpc>
            </a:pPr>
            <a:r>
              <a:rPr lang="es-EC" sz="1800" dirty="0">
                <a:latin typeface="Arial" panose="020B0604020202020204" pitchFamily="34" charset="0"/>
                <a:cs typeface="Arial" panose="020B0604020202020204" pitchFamily="34" charset="0"/>
              </a:rPr>
              <a:t>Se recomienda que previo al uso y aplicación del presente proyecto, el fisioterapeuta tena pleno conocimiento del funcionamiento del prototipo, además que pueda acudir al manual de usuario donde se presentan  detalles más específicos del mismo</a:t>
            </a:r>
            <a:r>
              <a:rPr lang="es-EC" sz="1800" dirty="0" smtClean="0">
                <a:latin typeface="Arial" panose="020B0604020202020204" pitchFamily="34" charset="0"/>
                <a:cs typeface="Arial" panose="020B0604020202020204" pitchFamily="34" charset="0"/>
              </a:rPr>
              <a:t>.</a:t>
            </a:r>
            <a:endParaRPr lang="es-EC"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063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9" y="678871"/>
            <a:ext cx="3611418" cy="450273"/>
          </a:xfrm>
        </p:spPr>
        <p:txBody>
          <a:bodyPr>
            <a:normAutofit/>
          </a:bodyPr>
          <a:lstStyle/>
          <a:p>
            <a:r>
              <a:rPr lang="es-EC" sz="2000" b="1" dirty="0" smtClean="0">
                <a:solidFill>
                  <a:schemeClr val="tx1"/>
                </a:solidFill>
                <a:latin typeface="Arial" panose="020B0604020202020204" pitchFamily="34" charset="0"/>
                <a:cs typeface="Arial" panose="020B0604020202020204" pitchFamily="34" charset="0"/>
              </a:rPr>
              <a:t>RECOMENDACIONES</a:t>
            </a:r>
            <a:endParaRPr lang="es-EC" sz="2000" b="1" dirty="0">
              <a:solidFill>
                <a:schemeClr val="tx1"/>
              </a:solidFill>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168403" y="1281547"/>
            <a:ext cx="10058400" cy="3193471"/>
          </a:xfrm>
        </p:spPr>
        <p:txBody>
          <a:bodyPr>
            <a:normAutofit/>
          </a:bodyPr>
          <a:lstStyle/>
          <a:p>
            <a:pPr lvl="0" algn="just">
              <a:lnSpc>
                <a:spcPct val="150000"/>
              </a:lnSpc>
            </a:pPr>
            <a:r>
              <a:rPr lang="es-EC" sz="1800" dirty="0" smtClean="0">
                <a:latin typeface="Arial" panose="020B0604020202020204" pitchFamily="34" charset="0"/>
                <a:cs typeface="Arial" panose="020B0604020202020204" pitchFamily="34" charset="0"/>
              </a:rPr>
              <a:t>Una opción de mejora del presente prototipo es el reemplazo de la computadora por un panel táctil integrado al sistema de rehabilitación lo que facilitaría su portabilidad reduciendo el espacio requerido para el mismo.</a:t>
            </a:r>
          </a:p>
          <a:p>
            <a:pPr lvl="0" algn="just">
              <a:lnSpc>
                <a:spcPct val="150000"/>
              </a:lnSpc>
            </a:pPr>
            <a:endParaRPr lang="es-EC" sz="1800" dirty="0" smtClean="0">
              <a:latin typeface="Arial" panose="020B0604020202020204" pitchFamily="34" charset="0"/>
              <a:cs typeface="Arial" panose="020B0604020202020204" pitchFamily="34" charset="0"/>
            </a:endParaRPr>
          </a:p>
          <a:p>
            <a:pPr algn="just">
              <a:lnSpc>
                <a:spcPct val="150000"/>
              </a:lnSpc>
            </a:pPr>
            <a:r>
              <a:rPr lang="es-EC" sz="1800" dirty="0" smtClean="0">
                <a:latin typeface="Arial" panose="020B0604020202020204" pitchFamily="34" charset="0"/>
                <a:cs typeface="Arial" panose="020B0604020202020204" pitchFamily="34" charset="0"/>
              </a:rPr>
              <a:t>Debido a la alta demanda de equipamiento médico en el país y la visión de una mayor tecnología en el área médica, se recomienda el incentivo al desarrollo de proyectos relacionados para así fomentar el interés en este campo.</a:t>
            </a:r>
          </a:p>
        </p:txBody>
      </p:sp>
      <p:sp>
        <p:nvSpPr>
          <p:cNvPr id="4" name="Rectángulo 3"/>
          <p:cNvSpPr/>
          <p:nvPr/>
        </p:nvSpPr>
        <p:spPr>
          <a:xfrm>
            <a:off x="10029039" y="62923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2" action="ppaction://hlinksldjump"/>
              </a:rPr>
              <a:t>Ir a índice</a:t>
            </a:r>
            <a:endParaRPr lang="es-EC" dirty="0"/>
          </a:p>
        </p:txBody>
      </p:sp>
    </p:spTree>
    <p:extLst>
      <p:ext uri="{BB962C8B-B14F-4D97-AF65-F5344CB8AC3E}">
        <p14:creationId xmlns:p14="http://schemas.microsoft.com/office/powerpoint/2010/main" val="2998923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40960" y="958172"/>
            <a:ext cx="10023763" cy="2078682"/>
          </a:xfrm>
        </p:spPr>
        <p:txBody>
          <a:bodyPr/>
          <a:lstStyle/>
          <a:p>
            <a:pPr marL="0" indent="0">
              <a:lnSpc>
                <a:spcPct val="150000"/>
              </a:lnSpc>
              <a:buNone/>
            </a:pPr>
            <a:r>
              <a:rPr lang="es-EC" sz="1800" dirty="0" smtClean="0">
                <a:solidFill>
                  <a:schemeClr val="tx1"/>
                </a:solidFill>
                <a:latin typeface="Arial" panose="020B0604020202020204" pitchFamily="34" charset="0"/>
                <a:cs typeface="Arial" panose="020B0604020202020204" pitchFamily="34" charset="0"/>
              </a:rPr>
              <a:t>Disciplina que estudia las estructuras del cuerpo humano  utilizando conocimientos de mecánica, anatomía, fisiología y otras disciplinas.</a:t>
            </a:r>
          </a:p>
          <a:p>
            <a:pPr>
              <a:lnSpc>
                <a:spcPct val="150000"/>
              </a:lnSpc>
            </a:pPr>
            <a:r>
              <a:rPr lang="es-EC" sz="1800" dirty="0" smtClean="0">
                <a:solidFill>
                  <a:schemeClr val="tx1"/>
                </a:solidFill>
                <a:latin typeface="Arial" panose="020B0604020202020204" pitchFamily="34" charset="0"/>
                <a:cs typeface="Arial" panose="020B0604020202020204" pitchFamily="34" charset="0"/>
              </a:rPr>
              <a:t>Movimientos del Miembro Superior Humano</a:t>
            </a:r>
          </a:p>
          <a:p>
            <a:pPr lvl="1">
              <a:lnSpc>
                <a:spcPct val="150000"/>
              </a:lnSpc>
              <a:buFont typeface="Wingdings" panose="05000000000000000000" pitchFamily="2" charset="2"/>
              <a:buChar char="§"/>
            </a:pPr>
            <a:r>
              <a:rPr lang="es-EC" sz="1800" dirty="0" smtClean="0">
                <a:solidFill>
                  <a:schemeClr val="tx1"/>
                </a:solidFill>
                <a:latin typeface="Arial" panose="020B0604020202020204" pitchFamily="34" charset="0"/>
                <a:cs typeface="Arial" panose="020B0604020202020204" pitchFamily="34" charset="0"/>
              </a:rPr>
              <a:t>Codo:</a:t>
            </a:r>
          </a:p>
        </p:txBody>
      </p:sp>
      <p:pic>
        <p:nvPicPr>
          <p:cNvPr id="2" name="Imagen 1"/>
          <p:cNvPicPr>
            <a:picLocks noChangeAspect="1"/>
          </p:cNvPicPr>
          <p:nvPr/>
        </p:nvPicPr>
        <p:blipFill>
          <a:blip r:embed="rId2"/>
          <a:stretch>
            <a:fillRect/>
          </a:stretch>
        </p:blipFill>
        <p:spPr>
          <a:xfrm>
            <a:off x="3236937" y="3515197"/>
            <a:ext cx="2292138" cy="2582848"/>
          </a:xfrm>
          <a:prstGeom prst="rect">
            <a:avLst/>
          </a:prstGeom>
        </p:spPr>
      </p:pic>
      <p:pic>
        <p:nvPicPr>
          <p:cNvPr id="6" name="Imagen 5"/>
          <p:cNvPicPr>
            <a:picLocks noChangeAspect="1"/>
          </p:cNvPicPr>
          <p:nvPr/>
        </p:nvPicPr>
        <p:blipFill>
          <a:blip r:embed="rId3"/>
          <a:stretch>
            <a:fillRect/>
          </a:stretch>
        </p:blipFill>
        <p:spPr>
          <a:xfrm>
            <a:off x="7269783" y="3883128"/>
            <a:ext cx="3429000" cy="1819275"/>
          </a:xfrm>
          <a:prstGeom prst="rect">
            <a:avLst/>
          </a:prstGeom>
        </p:spPr>
      </p:pic>
      <p:sp>
        <p:nvSpPr>
          <p:cNvPr id="4" name="3 Rectángulo"/>
          <p:cNvSpPr/>
          <p:nvPr/>
        </p:nvSpPr>
        <p:spPr>
          <a:xfrm>
            <a:off x="2862864" y="2578012"/>
            <a:ext cx="3366654" cy="923330"/>
          </a:xfrm>
          <a:prstGeom prst="rect">
            <a:avLst/>
          </a:prstGeom>
        </p:spPr>
        <p:txBody>
          <a:bodyPr wrap="square">
            <a:spAutoFit/>
          </a:bodyPr>
          <a:lstStyle/>
          <a:p>
            <a:pPr>
              <a:lnSpc>
                <a:spcPct val="150000"/>
              </a:lnSpc>
            </a:pPr>
            <a:r>
              <a:rPr lang="es-EC" dirty="0">
                <a:latin typeface="Arial" panose="020B0604020202020204" pitchFamily="34" charset="0"/>
                <a:cs typeface="Arial" panose="020B0604020202020204" pitchFamily="34" charset="0"/>
              </a:rPr>
              <a:t>Flexión - Extensión:</a:t>
            </a:r>
          </a:p>
          <a:p>
            <a:pPr>
              <a:lnSpc>
                <a:spcPct val="150000"/>
              </a:lnSpc>
            </a:pPr>
            <a:r>
              <a:rPr lang="es-EC" dirty="0">
                <a:latin typeface="Arial" panose="020B0604020202020204" pitchFamily="34" charset="0"/>
                <a:cs typeface="Arial" panose="020B0604020202020204" pitchFamily="34" charset="0"/>
              </a:rPr>
              <a:t>Rango de Movilidad: 0° – 130°</a:t>
            </a:r>
          </a:p>
        </p:txBody>
      </p:sp>
      <p:sp>
        <p:nvSpPr>
          <p:cNvPr id="5" name="4 Rectángulo"/>
          <p:cNvSpPr/>
          <p:nvPr/>
        </p:nvSpPr>
        <p:spPr>
          <a:xfrm>
            <a:off x="7197047" y="2580053"/>
            <a:ext cx="3629891" cy="923330"/>
          </a:xfrm>
          <a:prstGeom prst="rect">
            <a:avLst/>
          </a:prstGeom>
        </p:spPr>
        <p:txBody>
          <a:bodyPr wrap="square">
            <a:spAutoFit/>
          </a:bodyPr>
          <a:lstStyle/>
          <a:p>
            <a:pPr>
              <a:lnSpc>
                <a:spcPct val="150000"/>
              </a:lnSpc>
            </a:pPr>
            <a:r>
              <a:rPr lang="es-EC" dirty="0">
                <a:latin typeface="Arial" panose="020B0604020202020204" pitchFamily="34" charset="0"/>
                <a:cs typeface="Arial" panose="020B0604020202020204" pitchFamily="34" charset="0"/>
              </a:rPr>
              <a:t>Pronación - Supinación:</a:t>
            </a:r>
          </a:p>
          <a:p>
            <a:pPr>
              <a:lnSpc>
                <a:spcPct val="150000"/>
              </a:lnSpc>
            </a:pPr>
            <a:r>
              <a:rPr lang="es-EC" dirty="0">
                <a:latin typeface="Arial" panose="020B0604020202020204" pitchFamily="34" charset="0"/>
                <a:cs typeface="Arial" panose="020B0604020202020204" pitchFamily="34" charset="0"/>
              </a:rPr>
              <a:t>Rango de Movilidad: -90° – 90°</a:t>
            </a:r>
          </a:p>
        </p:txBody>
      </p:sp>
      <p:sp>
        <p:nvSpPr>
          <p:cNvPr id="7" name="6 Rectángulo"/>
          <p:cNvSpPr/>
          <p:nvPr/>
        </p:nvSpPr>
        <p:spPr>
          <a:xfrm>
            <a:off x="1002410" y="487304"/>
            <a:ext cx="2031733" cy="553998"/>
          </a:xfrm>
          <a:prstGeom prst="rect">
            <a:avLst/>
          </a:prstGeom>
        </p:spPr>
        <p:txBody>
          <a:bodyPr wrap="square">
            <a:spAutoFit/>
          </a:bodyPr>
          <a:lstStyle/>
          <a:p>
            <a:pPr>
              <a:lnSpc>
                <a:spcPct val="150000"/>
              </a:lnSpc>
            </a:pPr>
            <a:r>
              <a:rPr lang="es-EC" sz="2000" b="1" dirty="0" smtClean="0">
                <a:latin typeface="Arial" panose="020B0604020202020204" pitchFamily="34" charset="0"/>
                <a:cs typeface="Arial" panose="020B0604020202020204" pitchFamily="34" charset="0"/>
              </a:rPr>
              <a:t>BIOMECÁNICA</a:t>
            </a:r>
            <a:endParaRPr lang="es-EC"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373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32170" y="886692"/>
            <a:ext cx="3775364" cy="1233053"/>
          </a:xfrm>
        </p:spPr>
        <p:txBody>
          <a:bodyPr>
            <a:normAutofit/>
          </a:bodyPr>
          <a:lstStyle/>
          <a:p>
            <a:pPr>
              <a:lnSpc>
                <a:spcPct val="150000"/>
              </a:lnSpc>
            </a:pPr>
            <a:r>
              <a:rPr lang="es-EC" sz="1800" dirty="0" smtClean="0">
                <a:solidFill>
                  <a:schemeClr val="tx1"/>
                </a:solidFill>
                <a:latin typeface="Arial" panose="020B0604020202020204" pitchFamily="34" charset="0"/>
                <a:cs typeface="Arial" panose="020B0604020202020204" pitchFamily="34" charset="0"/>
              </a:rPr>
              <a:t>Muñeca</a:t>
            </a:r>
          </a:p>
          <a:p>
            <a:pPr marL="0" indent="0">
              <a:buNone/>
            </a:pPr>
            <a:endParaRPr lang="es-EC" sz="1800" dirty="0" smtClean="0">
              <a:latin typeface="Arial" panose="020B0604020202020204" pitchFamily="34" charset="0"/>
              <a:cs typeface="Arial" panose="020B0604020202020204" pitchFamily="34" charset="0"/>
            </a:endParaRPr>
          </a:p>
          <a:p>
            <a:pPr marL="0" indent="0">
              <a:buNone/>
            </a:pPr>
            <a:endParaRPr lang="es-EC" sz="18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1752166" y="3038993"/>
            <a:ext cx="3076575" cy="2466975"/>
          </a:xfrm>
          <a:prstGeom prst="rect">
            <a:avLst/>
          </a:prstGeom>
        </p:spPr>
      </p:pic>
      <p:pic>
        <p:nvPicPr>
          <p:cNvPr id="5" name="Imagen 4"/>
          <p:cNvPicPr>
            <a:picLocks noChangeAspect="1"/>
          </p:cNvPicPr>
          <p:nvPr/>
        </p:nvPicPr>
        <p:blipFill>
          <a:blip r:embed="rId3"/>
          <a:stretch>
            <a:fillRect/>
          </a:stretch>
        </p:blipFill>
        <p:spPr>
          <a:xfrm>
            <a:off x="7177513" y="2915169"/>
            <a:ext cx="3171825" cy="2714625"/>
          </a:xfrm>
          <a:prstGeom prst="rect">
            <a:avLst/>
          </a:prstGeom>
        </p:spPr>
      </p:pic>
      <p:sp>
        <p:nvSpPr>
          <p:cNvPr id="6" name="5 Rectángulo"/>
          <p:cNvSpPr/>
          <p:nvPr/>
        </p:nvSpPr>
        <p:spPr>
          <a:xfrm>
            <a:off x="1551710" y="1554171"/>
            <a:ext cx="6096000" cy="923330"/>
          </a:xfrm>
          <a:prstGeom prst="rect">
            <a:avLst/>
          </a:prstGeom>
        </p:spPr>
        <p:txBody>
          <a:bodyPr>
            <a:spAutoFit/>
          </a:bodyPr>
          <a:lstStyle/>
          <a:p>
            <a:pPr>
              <a:lnSpc>
                <a:spcPct val="150000"/>
              </a:lnSpc>
            </a:pPr>
            <a:r>
              <a:rPr lang="es-EC" dirty="0">
                <a:latin typeface="Arial" panose="020B0604020202020204" pitchFamily="34" charset="0"/>
                <a:cs typeface="Arial" panose="020B0604020202020204" pitchFamily="34" charset="0"/>
              </a:rPr>
              <a:t>Flexión – Extensión:</a:t>
            </a:r>
          </a:p>
          <a:p>
            <a:pPr>
              <a:lnSpc>
                <a:spcPct val="150000"/>
              </a:lnSpc>
            </a:pPr>
            <a:r>
              <a:rPr lang="es-EC" dirty="0">
                <a:latin typeface="Arial" panose="020B0604020202020204" pitchFamily="34" charset="0"/>
                <a:cs typeface="Arial" panose="020B0604020202020204" pitchFamily="34" charset="0"/>
              </a:rPr>
              <a:t>Rango de Movilidad: -70° – 70°</a:t>
            </a:r>
          </a:p>
        </p:txBody>
      </p:sp>
      <p:sp>
        <p:nvSpPr>
          <p:cNvPr id="7" name="6 Rectángulo"/>
          <p:cNvSpPr/>
          <p:nvPr/>
        </p:nvSpPr>
        <p:spPr>
          <a:xfrm>
            <a:off x="6857299" y="1554171"/>
            <a:ext cx="3492039" cy="923330"/>
          </a:xfrm>
          <a:prstGeom prst="rect">
            <a:avLst/>
          </a:prstGeom>
        </p:spPr>
        <p:txBody>
          <a:bodyPr wrap="square">
            <a:spAutoFit/>
          </a:bodyPr>
          <a:lstStyle/>
          <a:p>
            <a:pPr>
              <a:lnSpc>
                <a:spcPct val="150000"/>
              </a:lnSpc>
            </a:pPr>
            <a:r>
              <a:rPr lang="es-EC" dirty="0">
                <a:latin typeface="Arial" panose="020B0604020202020204" pitchFamily="34" charset="0"/>
                <a:cs typeface="Arial" panose="020B0604020202020204" pitchFamily="34" charset="0"/>
              </a:rPr>
              <a:t>Abducción – Aducción:</a:t>
            </a:r>
          </a:p>
          <a:p>
            <a:pPr>
              <a:lnSpc>
                <a:spcPct val="150000"/>
              </a:lnSpc>
            </a:pPr>
            <a:r>
              <a:rPr lang="es-EC" dirty="0">
                <a:latin typeface="Arial" panose="020B0604020202020204" pitchFamily="34" charset="0"/>
                <a:cs typeface="Arial" panose="020B0604020202020204" pitchFamily="34" charset="0"/>
              </a:rPr>
              <a:t>Rango de Movilidad: -30° – 15°</a:t>
            </a:r>
          </a:p>
        </p:txBody>
      </p:sp>
      <p:sp>
        <p:nvSpPr>
          <p:cNvPr id="4" name="Rectángulo 3"/>
          <p:cNvSpPr/>
          <p:nvPr/>
        </p:nvSpPr>
        <p:spPr>
          <a:xfrm>
            <a:off x="10005618" y="6292334"/>
            <a:ext cx="1197764" cy="369332"/>
          </a:xfrm>
          <a:prstGeom prst="rect">
            <a:avLst/>
          </a:prstGeom>
        </p:spPr>
        <p:txBody>
          <a:bodyPr wrap="none">
            <a:spAutoFit/>
          </a:bodyPr>
          <a:lstStyle/>
          <a:p>
            <a:r>
              <a:rPr lang="es-ES" dirty="0">
                <a:latin typeface="Arial" panose="020B0604020202020204" pitchFamily="34" charset="0"/>
                <a:cs typeface="Arial" panose="020B0604020202020204" pitchFamily="34" charset="0"/>
                <a:hlinkClick r:id="rId4" action="ppaction://hlinksldjump"/>
              </a:rPr>
              <a:t>Ir a índice</a:t>
            </a:r>
            <a:endParaRPr lang="es-EC" dirty="0"/>
          </a:p>
        </p:txBody>
      </p:sp>
    </p:spTree>
    <p:extLst>
      <p:ext uri="{BB962C8B-B14F-4D97-AF65-F5344CB8AC3E}">
        <p14:creationId xmlns:p14="http://schemas.microsoft.com/office/powerpoint/2010/main" val="16336390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Personalizado 2">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21798F"/>
      </a:hlink>
      <a:folHlink>
        <a:srgbClr val="8F8F8F"/>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2651</TotalTime>
  <Words>3097</Words>
  <Application>Microsoft Office PowerPoint</Application>
  <PresentationFormat>Personalizado</PresentationFormat>
  <Paragraphs>350</Paragraphs>
  <Slides>76</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78" baseType="lpstr">
      <vt:lpstr>NewsPrint</vt:lpstr>
      <vt:lpstr>Visio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Medidas mano y muñeca </vt:lpstr>
      <vt:lpstr>Medidas mano sosteniendo el mango</vt:lpstr>
      <vt:lpstr>Medidas del antebrazo.</vt:lpstr>
      <vt:lpstr>Presentación de PowerPoint</vt:lpstr>
      <vt:lpstr>Presentación de PowerPoint</vt:lpstr>
      <vt:lpstr>ESQUEMA GENERAL  DEL SISTEMA</vt:lpstr>
      <vt:lpstr>DISEÑO MECÁNICO</vt:lpstr>
      <vt:lpstr>SISTEMA DE SOPORTE Y DESPLAZAMIENTO</vt:lpstr>
      <vt:lpstr>Presentación de PowerPoint</vt:lpstr>
      <vt:lpstr>Presentación de PowerPoint</vt:lpstr>
      <vt:lpstr>Presentación de PowerPoint</vt:lpstr>
      <vt:lpstr>SISTEMA DE ACOPLE PARA EL ACTUADOR</vt:lpstr>
      <vt:lpstr>MECANISMO DE ACOPLE</vt:lpstr>
      <vt:lpstr>BASE PARA MONTAJE DEL MOTOR</vt:lpstr>
      <vt:lpstr>Presentación de PowerPoint</vt:lpstr>
      <vt:lpstr>Selección del mango</vt:lpstr>
      <vt:lpstr>Presentación de PowerPoint</vt:lpstr>
      <vt:lpstr>Presentación de PowerPoint</vt:lpstr>
      <vt:lpstr>Presentación de PowerPoint</vt:lpstr>
      <vt:lpstr>Presentación de PowerPoint</vt:lpstr>
      <vt:lpstr>ANÁLISIS Y SIMULACIÓN DE LAS ADAPTACIONES:</vt:lpstr>
      <vt:lpstr>Presentación de PowerPoint</vt:lpstr>
      <vt:lpstr>ESQUEMA GENERAL DEL SISTEMA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PROGRAMACIÓN</vt:lpstr>
      <vt:lpstr>DISEÑO DEL SOFTWARE DEL SISTEMA ELECTRÓNICO</vt:lpstr>
      <vt:lpstr>CALIBRACIÓN DEL PROTOTIPO</vt:lpstr>
      <vt:lpstr>PROCESO DE REHABILITACIÓN DE ACUERDO A LA SELECCIÓN DEL USUARIO</vt:lpstr>
      <vt:lpstr>CULMINACIÓN DEL PROCESO</vt:lpstr>
      <vt:lpstr>DISEÑO DEL SOFTWARE DEL PROTOTIPO</vt:lpstr>
      <vt:lpstr>SELECCIÓN DEL PROCESO</vt:lpstr>
      <vt:lpstr>Rehabilitación </vt:lpstr>
      <vt:lpstr>Presentación de PowerPoint</vt:lpstr>
      <vt:lpstr>Presentación de PowerPoint</vt:lpstr>
      <vt:lpstr>Presentación de PowerPoint</vt:lpstr>
      <vt:lpstr>INTERFAZ GRAFICA DE USUARIO</vt:lpstr>
      <vt:lpstr>Presentación de PowerPoint</vt:lpstr>
      <vt:lpstr>Presentación de PowerPoint</vt:lpstr>
      <vt:lpstr>Presentación de PowerPoint</vt:lpstr>
      <vt:lpstr>Pantallas de ayuda para el usuario</vt:lpstr>
      <vt:lpstr>Presentación de PowerPoint</vt:lpstr>
      <vt:lpstr>Presentación de PowerPoint</vt:lpstr>
      <vt:lpstr>Presentación de PowerPoint</vt:lpstr>
      <vt:lpstr>Presentación de PowerPoint</vt:lpstr>
      <vt:lpstr>Presentación de PowerPoint</vt:lpstr>
      <vt:lpstr>Presentación de PowerPoint</vt:lpstr>
      <vt:lpstr>ANALISIS ECONÓMICO Y FINANCIERO</vt:lpstr>
      <vt:lpstr>PRESUPUESTO DE INVERSIÓN</vt:lpstr>
      <vt:lpstr>COSTOS FIJOS</vt:lpstr>
      <vt:lpstr>GASTOS GENERALES</vt:lpstr>
      <vt:lpstr>DEMANDA ESPERADA</vt:lpstr>
      <vt:lpstr>PROYECCIÓN DE INGRESOS Y EGRESOS</vt:lpstr>
      <vt:lpstr>ESTADO DE RESULTADOS</vt:lpstr>
      <vt:lpstr>FLUJO LIBRE DE CAJA</vt:lpstr>
      <vt:lpstr>Para determinar si el presente proyecto es viable, se han tomado en cuenta las siguientes consideraciones:      TIR &gt; TMAR     VAN &gt; 0     BENEFICIO / COSTO &gt;1</vt:lpstr>
      <vt:lpstr>CONCLUSIONES </vt:lpstr>
      <vt:lpstr>CONCLUSIONES</vt:lpstr>
      <vt:lpstr>CONCLUSIONES</vt:lpstr>
      <vt:lpstr>CONCLUSIONES</vt:lpstr>
      <vt:lpstr>CONCLUSIONES</vt:lpstr>
      <vt:lpstr>RECOMENDACIONES</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Stephanie</dc:creator>
  <cp:lastModifiedBy>Gabucha Moya</cp:lastModifiedBy>
  <cp:revision>139</cp:revision>
  <dcterms:created xsi:type="dcterms:W3CDTF">2014-02-21T23:21:19Z</dcterms:created>
  <dcterms:modified xsi:type="dcterms:W3CDTF">2014-02-28T00:17:25Z</dcterms:modified>
</cp:coreProperties>
</file>