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8" r:id="rId1"/>
  </p:sldMasterIdLst>
  <p:notesMasterIdLst>
    <p:notesMasterId r:id="rId39"/>
  </p:notesMasterIdLst>
  <p:sldIdLst>
    <p:sldId id="258" r:id="rId2"/>
    <p:sldId id="272" r:id="rId3"/>
    <p:sldId id="310" r:id="rId4"/>
    <p:sldId id="312" r:id="rId5"/>
    <p:sldId id="315" r:id="rId6"/>
    <p:sldId id="319" r:id="rId7"/>
    <p:sldId id="313" r:id="rId8"/>
    <p:sldId id="316" r:id="rId9"/>
    <p:sldId id="317" r:id="rId10"/>
    <p:sldId id="320" r:id="rId11"/>
    <p:sldId id="321" r:id="rId12"/>
    <p:sldId id="322" r:id="rId13"/>
    <p:sldId id="323" r:id="rId14"/>
    <p:sldId id="324" r:id="rId15"/>
    <p:sldId id="325" r:id="rId16"/>
    <p:sldId id="326" r:id="rId17"/>
    <p:sldId id="328" r:id="rId18"/>
    <p:sldId id="330" r:id="rId19"/>
    <p:sldId id="331" r:id="rId20"/>
    <p:sldId id="332" r:id="rId21"/>
    <p:sldId id="333" r:id="rId22"/>
    <p:sldId id="334" r:id="rId23"/>
    <p:sldId id="335" r:id="rId24"/>
    <p:sldId id="336" r:id="rId25"/>
    <p:sldId id="337" r:id="rId26"/>
    <p:sldId id="338" r:id="rId27"/>
    <p:sldId id="339" r:id="rId28"/>
    <p:sldId id="340" r:id="rId29"/>
    <p:sldId id="342" r:id="rId30"/>
    <p:sldId id="343" r:id="rId31"/>
    <p:sldId id="327" r:id="rId32"/>
    <p:sldId id="344" r:id="rId33"/>
    <p:sldId id="318" r:id="rId34"/>
    <p:sldId id="345" r:id="rId35"/>
    <p:sldId id="346" r:id="rId36"/>
    <p:sldId id="348" r:id="rId37"/>
    <p:sldId id="347" r:id="rId3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CCFF"/>
    <a:srgbClr val="FFFF66"/>
    <a:srgbClr val="FBFB9F"/>
    <a:srgbClr val="3366FF"/>
    <a:srgbClr val="5F5F5F"/>
    <a:srgbClr val="003366"/>
    <a:srgbClr val="B3B3B3"/>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1" autoAdjust="0"/>
    <p:restoredTop sz="92359" autoAdjust="0"/>
  </p:normalViewPr>
  <p:slideViewPr>
    <p:cSldViewPr>
      <p:cViewPr>
        <p:scale>
          <a:sx n="66" d="100"/>
          <a:sy n="66" d="100"/>
        </p:scale>
        <p:origin x="-1512" y="-72"/>
      </p:cViewPr>
      <p:guideLst>
        <p:guide orient="horz" pos="2160"/>
        <p:guide pos="2880"/>
      </p:guideLst>
    </p:cSldViewPr>
  </p:slideViewPr>
  <p:outlineViewPr>
    <p:cViewPr>
      <p:scale>
        <a:sx n="33" d="100"/>
        <a:sy n="33" d="100"/>
      </p:scale>
      <p:origin x="0" y="2730"/>
    </p:cViewPr>
  </p:outlineViewPr>
  <p:notesTextViewPr>
    <p:cViewPr>
      <p:scale>
        <a:sx n="100" d="100"/>
        <a:sy n="100" d="100"/>
      </p:scale>
      <p:origin x="0" y="0"/>
    </p:cViewPr>
  </p:notesTextViewPr>
  <p:notesViewPr>
    <p:cSldViewPr>
      <p:cViewPr varScale="1">
        <p:scale>
          <a:sx n="59" d="100"/>
          <a:sy n="59" d="100"/>
        </p:scale>
        <p:origin x="-255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4C9174-3799-4437-9C9E-7DF4758139EC}" type="doc">
      <dgm:prSet loTypeId="urn:microsoft.com/office/officeart/2005/8/layout/process2" loCatId="process" qsTypeId="urn:microsoft.com/office/officeart/2005/8/quickstyle/simple4" qsCatId="simple" csTypeId="urn:microsoft.com/office/officeart/2005/8/colors/accent1_2" csCatId="accent1" phldr="1"/>
      <dgm:spPr/>
    </dgm:pt>
    <dgm:pt modelId="{A9F4A4A7-305F-4B0D-BC1B-34A9BB572939}">
      <dgm:prSet phldrT="[Texto]"/>
      <dgm:spPr/>
      <dgm:t>
        <a:bodyPr/>
        <a:lstStyle/>
        <a:p>
          <a:pPr algn="ctr"/>
          <a:r>
            <a:rPr lang="es-EC"/>
            <a:t>Apilamiento del Alambrón</a:t>
          </a:r>
        </a:p>
      </dgm:t>
    </dgm:pt>
    <dgm:pt modelId="{8643AE9A-3ECC-4F71-95D9-24BDB0E942DE}" type="parTrans" cxnId="{6D3487FA-FA51-43F1-937D-BF37BBA11FF8}">
      <dgm:prSet/>
      <dgm:spPr/>
      <dgm:t>
        <a:bodyPr/>
        <a:lstStyle/>
        <a:p>
          <a:pPr algn="ctr"/>
          <a:endParaRPr lang="es-EC"/>
        </a:p>
      </dgm:t>
    </dgm:pt>
    <dgm:pt modelId="{B9646BE4-26B4-4805-BEA0-E1C2DE333628}" type="sibTrans" cxnId="{6D3487FA-FA51-43F1-937D-BF37BBA11FF8}">
      <dgm:prSet/>
      <dgm:spPr/>
      <dgm:t>
        <a:bodyPr/>
        <a:lstStyle/>
        <a:p>
          <a:pPr algn="ctr"/>
          <a:endParaRPr lang="es-EC"/>
        </a:p>
      </dgm:t>
    </dgm:pt>
    <dgm:pt modelId="{92384785-BD6D-4A0E-8AB0-75ED084F1080}">
      <dgm:prSet phldrT="[Texto]"/>
      <dgm:spPr/>
      <dgm:t>
        <a:bodyPr/>
        <a:lstStyle/>
        <a:p>
          <a:pPr algn="ctr"/>
          <a:r>
            <a:rPr lang="es-EC"/>
            <a:t>Ingreso del Alambrón </a:t>
          </a:r>
        </a:p>
      </dgm:t>
    </dgm:pt>
    <dgm:pt modelId="{4503396A-630B-4169-A85F-F929550C281C}" type="parTrans" cxnId="{1BCFEE92-DB9B-4274-8539-FEC6376D0428}">
      <dgm:prSet/>
      <dgm:spPr/>
      <dgm:t>
        <a:bodyPr/>
        <a:lstStyle/>
        <a:p>
          <a:pPr algn="ctr"/>
          <a:endParaRPr lang="es-EC"/>
        </a:p>
      </dgm:t>
    </dgm:pt>
    <dgm:pt modelId="{D3FC00D0-428C-41B7-B85B-6419A04E7E44}" type="sibTrans" cxnId="{1BCFEE92-DB9B-4274-8539-FEC6376D0428}">
      <dgm:prSet/>
      <dgm:spPr/>
      <dgm:t>
        <a:bodyPr/>
        <a:lstStyle/>
        <a:p>
          <a:pPr algn="ctr"/>
          <a:endParaRPr lang="es-EC"/>
        </a:p>
      </dgm:t>
    </dgm:pt>
    <dgm:pt modelId="{DEEEEA78-53A8-4B6D-A4A9-824CB47C90FD}">
      <dgm:prSet phldrT="[Texto]"/>
      <dgm:spPr/>
      <dgm:t>
        <a:bodyPr/>
        <a:lstStyle/>
        <a:p>
          <a:pPr algn="ctr"/>
          <a:r>
            <a:rPr lang="es-EC"/>
            <a:t>Paso Alambrón rodillos enderezadores</a:t>
          </a:r>
        </a:p>
      </dgm:t>
    </dgm:pt>
    <dgm:pt modelId="{0A30A713-4335-4151-9891-ED46321F04FF}" type="parTrans" cxnId="{AB4ACCAC-22D7-4131-BF2E-BFDDD65A2592}">
      <dgm:prSet/>
      <dgm:spPr/>
      <dgm:t>
        <a:bodyPr/>
        <a:lstStyle/>
        <a:p>
          <a:pPr algn="ctr"/>
          <a:endParaRPr lang="es-EC"/>
        </a:p>
      </dgm:t>
    </dgm:pt>
    <dgm:pt modelId="{5A64BBAD-8836-410B-93F7-4813E2654C44}" type="sibTrans" cxnId="{AB4ACCAC-22D7-4131-BF2E-BFDDD65A2592}">
      <dgm:prSet/>
      <dgm:spPr/>
      <dgm:t>
        <a:bodyPr/>
        <a:lstStyle/>
        <a:p>
          <a:pPr algn="ctr"/>
          <a:endParaRPr lang="es-EC"/>
        </a:p>
      </dgm:t>
    </dgm:pt>
    <dgm:pt modelId="{C15CE264-A465-4636-A2E0-481CA40D4E44}">
      <dgm:prSet phldrT="[Texto]"/>
      <dgm:spPr/>
      <dgm:t>
        <a:bodyPr/>
        <a:lstStyle/>
        <a:p>
          <a:pPr algn="ctr"/>
          <a:r>
            <a:rPr lang="es-EC"/>
            <a:t>Ingreso al Horno</a:t>
          </a:r>
        </a:p>
      </dgm:t>
    </dgm:pt>
    <dgm:pt modelId="{F4DC122A-4C0F-4D4A-B3AE-EAD6926E6CDC}" type="parTrans" cxnId="{5725B283-5FCB-41C1-B39A-CF29D03766DD}">
      <dgm:prSet/>
      <dgm:spPr/>
      <dgm:t>
        <a:bodyPr/>
        <a:lstStyle/>
        <a:p>
          <a:pPr algn="ctr"/>
          <a:endParaRPr lang="es-EC"/>
        </a:p>
      </dgm:t>
    </dgm:pt>
    <dgm:pt modelId="{0B78B3B5-3170-48E8-B9C3-77FCA1CA0B81}" type="sibTrans" cxnId="{5725B283-5FCB-41C1-B39A-CF29D03766DD}">
      <dgm:prSet/>
      <dgm:spPr/>
      <dgm:t>
        <a:bodyPr/>
        <a:lstStyle/>
        <a:p>
          <a:pPr algn="ctr"/>
          <a:endParaRPr lang="es-EC"/>
        </a:p>
      </dgm:t>
    </dgm:pt>
    <dgm:pt modelId="{5DC93D9C-6689-4B52-AECD-4EA537D2B727}">
      <dgm:prSet phldrT="[Texto]"/>
      <dgm:spPr/>
      <dgm:t>
        <a:bodyPr/>
        <a:lstStyle/>
        <a:p>
          <a:pPr algn="ctr"/>
          <a:r>
            <a:rPr lang="es-EC"/>
            <a:t>Ingreso del Alambrón a casetas de Laminación</a:t>
          </a:r>
        </a:p>
      </dgm:t>
    </dgm:pt>
    <dgm:pt modelId="{F7B218C0-F6DE-4E98-B40B-3BE5E9299C4E}" type="parTrans" cxnId="{B6F82FBB-0C89-44A3-A256-75BFA92C5716}">
      <dgm:prSet/>
      <dgm:spPr/>
      <dgm:t>
        <a:bodyPr/>
        <a:lstStyle/>
        <a:p>
          <a:pPr algn="ctr"/>
          <a:endParaRPr lang="es-EC"/>
        </a:p>
      </dgm:t>
    </dgm:pt>
    <dgm:pt modelId="{AA4E48B0-FF44-4125-B9EA-D454F5E457AD}" type="sibTrans" cxnId="{B6F82FBB-0C89-44A3-A256-75BFA92C5716}">
      <dgm:prSet/>
      <dgm:spPr/>
      <dgm:t>
        <a:bodyPr/>
        <a:lstStyle/>
        <a:p>
          <a:pPr algn="ctr"/>
          <a:endParaRPr lang="es-EC"/>
        </a:p>
      </dgm:t>
    </dgm:pt>
    <dgm:pt modelId="{993FED28-2F3A-453F-AB05-C0AB9EAE6849}">
      <dgm:prSet phldrT="[Texto]"/>
      <dgm:spPr/>
      <dgm:t>
        <a:bodyPr/>
        <a:lstStyle/>
        <a:p>
          <a:pPr algn="ctr"/>
          <a:r>
            <a:rPr lang="es-EC"/>
            <a:t>Corte de Producto Terminado</a:t>
          </a:r>
        </a:p>
      </dgm:t>
    </dgm:pt>
    <dgm:pt modelId="{C3307B45-CD93-4AAD-97C5-FB48D7971628}" type="parTrans" cxnId="{C22A109E-298F-42E9-9C9D-E30D7BE32BC3}">
      <dgm:prSet/>
      <dgm:spPr/>
      <dgm:t>
        <a:bodyPr/>
        <a:lstStyle/>
        <a:p>
          <a:pPr algn="ctr"/>
          <a:endParaRPr lang="es-EC"/>
        </a:p>
      </dgm:t>
    </dgm:pt>
    <dgm:pt modelId="{FD839A61-B2D7-4262-9F48-8F659D58C077}" type="sibTrans" cxnId="{C22A109E-298F-42E9-9C9D-E30D7BE32BC3}">
      <dgm:prSet/>
      <dgm:spPr/>
      <dgm:t>
        <a:bodyPr/>
        <a:lstStyle/>
        <a:p>
          <a:pPr algn="ctr"/>
          <a:endParaRPr lang="es-EC"/>
        </a:p>
      </dgm:t>
    </dgm:pt>
    <dgm:pt modelId="{A7A56C46-040C-40C1-927F-C30585D20B0D}">
      <dgm:prSet phldrT="[Texto]"/>
      <dgm:spPr/>
      <dgm:t>
        <a:bodyPr/>
        <a:lstStyle/>
        <a:p>
          <a:pPr algn="ctr"/>
          <a:r>
            <a:rPr lang="es-EC"/>
            <a:t>Ingreso de Producto Terminado Mesa de Enfriamiento</a:t>
          </a:r>
        </a:p>
      </dgm:t>
    </dgm:pt>
    <dgm:pt modelId="{F065D6E3-C020-45DD-816F-216D9BDA7386}" type="parTrans" cxnId="{2534017B-E5BA-4065-89B1-17DAFB233881}">
      <dgm:prSet/>
      <dgm:spPr/>
      <dgm:t>
        <a:bodyPr/>
        <a:lstStyle/>
        <a:p>
          <a:pPr algn="ctr"/>
          <a:endParaRPr lang="es-EC"/>
        </a:p>
      </dgm:t>
    </dgm:pt>
    <dgm:pt modelId="{E897116A-90FD-4CBD-B4C7-733EA1CED792}" type="sibTrans" cxnId="{2534017B-E5BA-4065-89B1-17DAFB233881}">
      <dgm:prSet/>
      <dgm:spPr/>
      <dgm:t>
        <a:bodyPr/>
        <a:lstStyle/>
        <a:p>
          <a:pPr algn="ctr"/>
          <a:endParaRPr lang="es-EC"/>
        </a:p>
      </dgm:t>
    </dgm:pt>
    <dgm:pt modelId="{1647D916-D2BF-4540-A0FC-47D54B2A9073}">
      <dgm:prSet phldrT="[Texto]"/>
      <dgm:spPr/>
      <dgm:t>
        <a:bodyPr/>
        <a:lstStyle/>
        <a:p>
          <a:pPr algn="ctr"/>
          <a:r>
            <a:rPr lang="es-EC"/>
            <a:t>Empaque de Producto Terminado</a:t>
          </a:r>
        </a:p>
      </dgm:t>
    </dgm:pt>
    <dgm:pt modelId="{868F1C81-ADAC-4D52-AB2A-0A8774411C4B}" type="parTrans" cxnId="{58EB4F8C-03D0-41A1-85EA-2A0BDAA6B955}">
      <dgm:prSet/>
      <dgm:spPr/>
      <dgm:t>
        <a:bodyPr/>
        <a:lstStyle/>
        <a:p>
          <a:pPr algn="ctr"/>
          <a:endParaRPr lang="es-EC"/>
        </a:p>
      </dgm:t>
    </dgm:pt>
    <dgm:pt modelId="{5101059B-A39B-4CE2-BBE9-524BC3648450}" type="sibTrans" cxnId="{58EB4F8C-03D0-41A1-85EA-2A0BDAA6B955}">
      <dgm:prSet/>
      <dgm:spPr/>
      <dgm:t>
        <a:bodyPr/>
        <a:lstStyle/>
        <a:p>
          <a:pPr algn="ctr"/>
          <a:endParaRPr lang="es-EC"/>
        </a:p>
      </dgm:t>
    </dgm:pt>
    <dgm:pt modelId="{B5D18A25-022D-4624-B683-8D5968682E2D}" type="pres">
      <dgm:prSet presAssocID="{B74C9174-3799-4437-9C9E-7DF4758139EC}" presName="linearFlow" presStyleCnt="0">
        <dgm:presLayoutVars>
          <dgm:resizeHandles val="exact"/>
        </dgm:presLayoutVars>
      </dgm:prSet>
      <dgm:spPr/>
    </dgm:pt>
    <dgm:pt modelId="{128F503B-420D-41AB-840E-9BC0F3163CAC}" type="pres">
      <dgm:prSet presAssocID="{A9F4A4A7-305F-4B0D-BC1B-34A9BB572939}" presName="node" presStyleLbl="node1" presStyleIdx="0" presStyleCnt="8">
        <dgm:presLayoutVars>
          <dgm:bulletEnabled val="1"/>
        </dgm:presLayoutVars>
      </dgm:prSet>
      <dgm:spPr/>
      <dgm:t>
        <a:bodyPr/>
        <a:lstStyle/>
        <a:p>
          <a:endParaRPr lang="es-EC"/>
        </a:p>
      </dgm:t>
    </dgm:pt>
    <dgm:pt modelId="{FD36B4A5-D410-4FF2-8082-5EA97F7AD1D1}" type="pres">
      <dgm:prSet presAssocID="{B9646BE4-26B4-4805-BEA0-E1C2DE333628}" presName="sibTrans" presStyleLbl="sibTrans2D1" presStyleIdx="0" presStyleCnt="7"/>
      <dgm:spPr/>
      <dgm:t>
        <a:bodyPr/>
        <a:lstStyle/>
        <a:p>
          <a:endParaRPr lang="es-EC"/>
        </a:p>
      </dgm:t>
    </dgm:pt>
    <dgm:pt modelId="{33042EDE-AB35-494C-9BE7-96F41923F18B}" type="pres">
      <dgm:prSet presAssocID="{B9646BE4-26B4-4805-BEA0-E1C2DE333628}" presName="connectorText" presStyleLbl="sibTrans2D1" presStyleIdx="0" presStyleCnt="7"/>
      <dgm:spPr/>
      <dgm:t>
        <a:bodyPr/>
        <a:lstStyle/>
        <a:p>
          <a:endParaRPr lang="es-EC"/>
        </a:p>
      </dgm:t>
    </dgm:pt>
    <dgm:pt modelId="{3B7BE6BC-56C5-489E-AD24-9FB55336F689}" type="pres">
      <dgm:prSet presAssocID="{92384785-BD6D-4A0E-8AB0-75ED084F1080}" presName="node" presStyleLbl="node1" presStyleIdx="1" presStyleCnt="8" custLinFactNeighborX="-1386" custLinFactNeighborY="-15761">
        <dgm:presLayoutVars>
          <dgm:bulletEnabled val="1"/>
        </dgm:presLayoutVars>
      </dgm:prSet>
      <dgm:spPr/>
      <dgm:t>
        <a:bodyPr/>
        <a:lstStyle/>
        <a:p>
          <a:endParaRPr lang="es-EC"/>
        </a:p>
      </dgm:t>
    </dgm:pt>
    <dgm:pt modelId="{7D41CA36-1783-473D-AFE8-31A2AC7542FF}" type="pres">
      <dgm:prSet presAssocID="{D3FC00D0-428C-41B7-B85B-6419A04E7E44}" presName="sibTrans" presStyleLbl="sibTrans2D1" presStyleIdx="1" presStyleCnt="7"/>
      <dgm:spPr/>
      <dgm:t>
        <a:bodyPr/>
        <a:lstStyle/>
        <a:p>
          <a:endParaRPr lang="es-EC"/>
        </a:p>
      </dgm:t>
    </dgm:pt>
    <dgm:pt modelId="{F2E5FCDF-F853-4BF3-9DAE-B767BC820EC5}" type="pres">
      <dgm:prSet presAssocID="{D3FC00D0-428C-41B7-B85B-6419A04E7E44}" presName="connectorText" presStyleLbl="sibTrans2D1" presStyleIdx="1" presStyleCnt="7"/>
      <dgm:spPr/>
      <dgm:t>
        <a:bodyPr/>
        <a:lstStyle/>
        <a:p>
          <a:endParaRPr lang="es-EC"/>
        </a:p>
      </dgm:t>
    </dgm:pt>
    <dgm:pt modelId="{F64463F6-0721-41A5-B170-26F0D82BF495}" type="pres">
      <dgm:prSet presAssocID="{DEEEEA78-53A8-4B6D-A4A9-824CB47C90FD}" presName="node" presStyleLbl="node1" presStyleIdx="2" presStyleCnt="8">
        <dgm:presLayoutVars>
          <dgm:bulletEnabled val="1"/>
        </dgm:presLayoutVars>
      </dgm:prSet>
      <dgm:spPr/>
      <dgm:t>
        <a:bodyPr/>
        <a:lstStyle/>
        <a:p>
          <a:endParaRPr lang="es-EC"/>
        </a:p>
      </dgm:t>
    </dgm:pt>
    <dgm:pt modelId="{1503CD64-DB8B-49C1-B6C5-193D02DC7488}" type="pres">
      <dgm:prSet presAssocID="{5A64BBAD-8836-410B-93F7-4813E2654C44}" presName="sibTrans" presStyleLbl="sibTrans2D1" presStyleIdx="2" presStyleCnt="7"/>
      <dgm:spPr/>
      <dgm:t>
        <a:bodyPr/>
        <a:lstStyle/>
        <a:p>
          <a:endParaRPr lang="es-EC"/>
        </a:p>
      </dgm:t>
    </dgm:pt>
    <dgm:pt modelId="{413247D9-6712-4865-BAFF-DC963D842A78}" type="pres">
      <dgm:prSet presAssocID="{5A64BBAD-8836-410B-93F7-4813E2654C44}" presName="connectorText" presStyleLbl="sibTrans2D1" presStyleIdx="2" presStyleCnt="7"/>
      <dgm:spPr/>
      <dgm:t>
        <a:bodyPr/>
        <a:lstStyle/>
        <a:p>
          <a:endParaRPr lang="es-EC"/>
        </a:p>
      </dgm:t>
    </dgm:pt>
    <dgm:pt modelId="{D072E322-8EBC-4CE2-8162-01BEB492E55F}" type="pres">
      <dgm:prSet presAssocID="{C15CE264-A465-4636-A2E0-481CA40D4E44}" presName="node" presStyleLbl="node1" presStyleIdx="3" presStyleCnt="8">
        <dgm:presLayoutVars>
          <dgm:bulletEnabled val="1"/>
        </dgm:presLayoutVars>
      </dgm:prSet>
      <dgm:spPr/>
      <dgm:t>
        <a:bodyPr/>
        <a:lstStyle/>
        <a:p>
          <a:endParaRPr lang="es-EC"/>
        </a:p>
      </dgm:t>
    </dgm:pt>
    <dgm:pt modelId="{15251C7A-1E80-44DA-8F64-C37F80E2F0CD}" type="pres">
      <dgm:prSet presAssocID="{0B78B3B5-3170-48E8-B9C3-77FCA1CA0B81}" presName="sibTrans" presStyleLbl="sibTrans2D1" presStyleIdx="3" presStyleCnt="7"/>
      <dgm:spPr/>
      <dgm:t>
        <a:bodyPr/>
        <a:lstStyle/>
        <a:p>
          <a:endParaRPr lang="es-EC"/>
        </a:p>
      </dgm:t>
    </dgm:pt>
    <dgm:pt modelId="{8D83D1DA-EF60-4232-BA85-A92A2E0233CC}" type="pres">
      <dgm:prSet presAssocID="{0B78B3B5-3170-48E8-B9C3-77FCA1CA0B81}" presName="connectorText" presStyleLbl="sibTrans2D1" presStyleIdx="3" presStyleCnt="7"/>
      <dgm:spPr/>
      <dgm:t>
        <a:bodyPr/>
        <a:lstStyle/>
        <a:p>
          <a:endParaRPr lang="es-EC"/>
        </a:p>
      </dgm:t>
    </dgm:pt>
    <dgm:pt modelId="{EEF12F3F-AA2E-4F08-B992-DDB5CD3A18BF}" type="pres">
      <dgm:prSet presAssocID="{5DC93D9C-6689-4B52-AECD-4EA537D2B727}" presName="node" presStyleLbl="node1" presStyleIdx="4" presStyleCnt="8">
        <dgm:presLayoutVars>
          <dgm:bulletEnabled val="1"/>
        </dgm:presLayoutVars>
      </dgm:prSet>
      <dgm:spPr/>
      <dgm:t>
        <a:bodyPr/>
        <a:lstStyle/>
        <a:p>
          <a:endParaRPr lang="es-EC"/>
        </a:p>
      </dgm:t>
    </dgm:pt>
    <dgm:pt modelId="{199CF170-C4EA-45C8-BF10-CF4C663321F8}" type="pres">
      <dgm:prSet presAssocID="{AA4E48B0-FF44-4125-B9EA-D454F5E457AD}" presName="sibTrans" presStyleLbl="sibTrans2D1" presStyleIdx="4" presStyleCnt="7"/>
      <dgm:spPr/>
      <dgm:t>
        <a:bodyPr/>
        <a:lstStyle/>
        <a:p>
          <a:endParaRPr lang="es-EC"/>
        </a:p>
      </dgm:t>
    </dgm:pt>
    <dgm:pt modelId="{67D48415-3684-4D41-94AB-C4727994CDD0}" type="pres">
      <dgm:prSet presAssocID="{AA4E48B0-FF44-4125-B9EA-D454F5E457AD}" presName="connectorText" presStyleLbl="sibTrans2D1" presStyleIdx="4" presStyleCnt="7"/>
      <dgm:spPr/>
      <dgm:t>
        <a:bodyPr/>
        <a:lstStyle/>
        <a:p>
          <a:endParaRPr lang="es-EC"/>
        </a:p>
      </dgm:t>
    </dgm:pt>
    <dgm:pt modelId="{97D71A4B-4809-41D0-A115-632CFA71B12F}" type="pres">
      <dgm:prSet presAssocID="{993FED28-2F3A-453F-AB05-C0AB9EAE6849}" presName="node" presStyleLbl="node1" presStyleIdx="5" presStyleCnt="8" custLinFactNeighborX="2219" custLinFactNeighborY="-10644">
        <dgm:presLayoutVars>
          <dgm:bulletEnabled val="1"/>
        </dgm:presLayoutVars>
      </dgm:prSet>
      <dgm:spPr/>
      <dgm:t>
        <a:bodyPr/>
        <a:lstStyle/>
        <a:p>
          <a:endParaRPr lang="es-EC"/>
        </a:p>
      </dgm:t>
    </dgm:pt>
    <dgm:pt modelId="{22987301-8D72-4214-99C1-FE3B8816CABF}" type="pres">
      <dgm:prSet presAssocID="{FD839A61-B2D7-4262-9F48-8F659D58C077}" presName="sibTrans" presStyleLbl="sibTrans2D1" presStyleIdx="5" presStyleCnt="7"/>
      <dgm:spPr/>
      <dgm:t>
        <a:bodyPr/>
        <a:lstStyle/>
        <a:p>
          <a:endParaRPr lang="es-EC"/>
        </a:p>
      </dgm:t>
    </dgm:pt>
    <dgm:pt modelId="{2CE9504B-D137-4850-8F70-A9BE0B5E0380}" type="pres">
      <dgm:prSet presAssocID="{FD839A61-B2D7-4262-9F48-8F659D58C077}" presName="connectorText" presStyleLbl="sibTrans2D1" presStyleIdx="5" presStyleCnt="7"/>
      <dgm:spPr/>
      <dgm:t>
        <a:bodyPr/>
        <a:lstStyle/>
        <a:p>
          <a:endParaRPr lang="es-EC"/>
        </a:p>
      </dgm:t>
    </dgm:pt>
    <dgm:pt modelId="{FC68AEB2-7574-47BD-9EDD-F471988E5E9D}" type="pres">
      <dgm:prSet presAssocID="{A7A56C46-040C-40C1-927F-C30585D20B0D}" presName="node" presStyleLbl="node1" presStyleIdx="6" presStyleCnt="8" custLinFactNeighborX="-1818" custLinFactNeighborY="-21466">
        <dgm:presLayoutVars>
          <dgm:bulletEnabled val="1"/>
        </dgm:presLayoutVars>
      </dgm:prSet>
      <dgm:spPr/>
      <dgm:t>
        <a:bodyPr/>
        <a:lstStyle/>
        <a:p>
          <a:endParaRPr lang="es-EC"/>
        </a:p>
      </dgm:t>
    </dgm:pt>
    <dgm:pt modelId="{8D686F47-CA03-4BD4-B8CE-31E0A3EC0E87}" type="pres">
      <dgm:prSet presAssocID="{E897116A-90FD-4CBD-B4C7-733EA1CED792}" presName="sibTrans" presStyleLbl="sibTrans2D1" presStyleIdx="6" presStyleCnt="7"/>
      <dgm:spPr/>
      <dgm:t>
        <a:bodyPr/>
        <a:lstStyle/>
        <a:p>
          <a:endParaRPr lang="es-EC"/>
        </a:p>
      </dgm:t>
    </dgm:pt>
    <dgm:pt modelId="{6792E0B5-8A70-4ECA-AD9D-B137FC45DF47}" type="pres">
      <dgm:prSet presAssocID="{E897116A-90FD-4CBD-B4C7-733EA1CED792}" presName="connectorText" presStyleLbl="sibTrans2D1" presStyleIdx="6" presStyleCnt="7"/>
      <dgm:spPr/>
      <dgm:t>
        <a:bodyPr/>
        <a:lstStyle/>
        <a:p>
          <a:endParaRPr lang="es-EC"/>
        </a:p>
      </dgm:t>
    </dgm:pt>
    <dgm:pt modelId="{33658CE1-CAE8-414E-A8B5-43F6B7D8A3D6}" type="pres">
      <dgm:prSet presAssocID="{1647D916-D2BF-4540-A0FC-47D54B2A9073}" presName="node" presStyleLbl="node1" presStyleIdx="7" presStyleCnt="8">
        <dgm:presLayoutVars>
          <dgm:bulletEnabled val="1"/>
        </dgm:presLayoutVars>
      </dgm:prSet>
      <dgm:spPr/>
      <dgm:t>
        <a:bodyPr/>
        <a:lstStyle/>
        <a:p>
          <a:endParaRPr lang="es-EC"/>
        </a:p>
      </dgm:t>
    </dgm:pt>
  </dgm:ptLst>
  <dgm:cxnLst>
    <dgm:cxn modelId="{3B66CCC4-5B6B-4A3F-9A2F-5045E008DC38}" type="presOf" srcId="{0B78B3B5-3170-48E8-B9C3-77FCA1CA0B81}" destId="{8D83D1DA-EF60-4232-BA85-A92A2E0233CC}" srcOrd="1" destOrd="0" presId="urn:microsoft.com/office/officeart/2005/8/layout/process2"/>
    <dgm:cxn modelId="{5725B283-5FCB-41C1-B39A-CF29D03766DD}" srcId="{B74C9174-3799-4437-9C9E-7DF4758139EC}" destId="{C15CE264-A465-4636-A2E0-481CA40D4E44}" srcOrd="3" destOrd="0" parTransId="{F4DC122A-4C0F-4D4A-B3AE-EAD6926E6CDC}" sibTransId="{0B78B3B5-3170-48E8-B9C3-77FCA1CA0B81}"/>
    <dgm:cxn modelId="{3E0BA31B-F45C-4C85-9311-C52FE33B9E3B}" type="presOf" srcId="{E897116A-90FD-4CBD-B4C7-733EA1CED792}" destId="{6792E0B5-8A70-4ECA-AD9D-B137FC45DF47}" srcOrd="1" destOrd="0" presId="urn:microsoft.com/office/officeart/2005/8/layout/process2"/>
    <dgm:cxn modelId="{0FB36ADD-B2FD-47CA-A93E-16B4E9D3D01B}" type="presOf" srcId="{92384785-BD6D-4A0E-8AB0-75ED084F1080}" destId="{3B7BE6BC-56C5-489E-AD24-9FB55336F689}" srcOrd="0" destOrd="0" presId="urn:microsoft.com/office/officeart/2005/8/layout/process2"/>
    <dgm:cxn modelId="{E4812091-E057-48EA-82A9-3FFC3F6C425B}" type="presOf" srcId="{E897116A-90FD-4CBD-B4C7-733EA1CED792}" destId="{8D686F47-CA03-4BD4-B8CE-31E0A3EC0E87}" srcOrd="0" destOrd="0" presId="urn:microsoft.com/office/officeart/2005/8/layout/process2"/>
    <dgm:cxn modelId="{4C6B1F43-9719-4956-974C-5CBB209003D8}" type="presOf" srcId="{A7A56C46-040C-40C1-927F-C30585D20B0D}" destId="{FC68AEB2-7574-47BD-9EDD-F471988E5E9D}" srcOrd="0" destOrd="0" presId="urn:microsoft.com/office/officeart/2005/8/layout/process2"/>
    <dgm:cxn modelId="{AB4ACCAC-22D7-4131-BF2E-BFDDD65A2592}" srcId="{B74C9174-3799-4437-9C9E-7DF4758139EC}" destId="{DEEEEA78-53A8-4B6D-A4A9-824CB47C90FD}" srcOrd="2" destOrd="0" parTransId="{0A30A713-4335-4151-9891-ED46321F04FF}" sibTransId="{5A64BBAD-8836-410B-93F7-4813E2654C44}"/>
    <dgm:cxn modelId="{6D3487FA-FA51-43F1-937D-BF37BBA11FF8}" srcId="{B74C9174-3799-4437-9C9E-7DF4758139EC}" destId="{A9F4A4A7-305F-4B0D-BC1B-34A9BB572939}" srcOrd="0" destOrd="0" parTransId="{8643AE9A-3ECC-4F71-95D9-24BDB0E942DE}" sibTransId="{B9646BE4-26B4-4805-BEA0-E1C2DE333628}"/>
    <dgm:cxn modelId="{4FBB2066-3E46-4FFF-B58F-1A4ABFC2BC27}" type="presOf" srcId="{B9646BE4-26B4-4805-BEA0-E1C2DE333628}" destId="{33042EDE-AB35-494C-9BE7-96F41923F18B}" srcOrd="1" destOrd="0" presId="urn:microsoft.com/office/officeart/2005/8/layout/process2"/>
    <dgm:cxn modelId="{D5FFCE4A-7BD0-49E7-A72F-8A88743B52A4}" type="presOf" srcId="{B74C9174-3799-4437-9C9E-7DF4758139EC}" destId="{B5D18A25-022D-4624-B683-8D5968682E2D}" srcOrd="0" destOrd="0" presId="urn:microsoft.com/office/officeart/2005/8/layout/process2"/>
    <dgm:cxn modelId="{26A91832-C08D-4B5D-97DC-A3FBF1599E3A}" type="presOf" srcId="{D3FC00D0-428C-41B7-B85B-6419A04E7E44}" destId="{7D41CA36-1783-473D-AFE8-31A2AC7542FF}" srcOrd="0" destOrd="0" presId="urn:microsoft.com/office/officeart/2005/8/layout/process2"/>
    <dgm:cxn modelId="{90BF7976-8ED3-4267-93F9-FE9B8CAEECCA}" type="presOf" srcId="{5DC93D9C-6689-4B52-AECD-4EA537D2B727}" destId="{EEF12F3F-AA2E-4F08-B992-DDB5CD3A18BF}" srcOrd="0" destOrd="0" presId="urn:microsoft.com/office/officeart/2005/8/layout/process2"/>
    <dgm:cxn modelId="{B6F82FBB-0C89-44A3-A256-75BFA92C5716}" srcId="{B74C9174-3799-4437-9C9E-7DF4758139EC}" destId="{5DC93D9C-6689-4B52-AECD-4EA537D2B727}" srcOrd="4" destOrd="0" parTransId="{F7B218C0-F6DE-4E98-B40B-3BE5E9299C4E}" sibTransId="{AA4E48B0-FF44-4125-B9EA-D454F5E457AD}"/>
    <dgm:cxn modelId="{83FB3BB3-43E4-418A-88B2-5CBA8814D685}" type="presOf" srcId="{D3FC00D0-428C-41B7-B85B-6419A04E7E44}" destId="{F2E5FCDF-F853-4BF3-9DAE-B767BC820EC5}" srcOrd="1" destOrd="0" presId="urn:microsoft.com/office/officeart/2005/8/layout/process2"/>
    <dgm:cxn modelId="{02E6BD36-D57C-4395-B367-697B1DBEE56A}" type="presOf" srcId="{AA4E48B0-FF44-4125-B9EA-D454F5E457AD}" destId="{199CF170-C4EA-45C8-BF10-CF4C663321F8}" srcOrd="0" destOrd="0" presId="urn:microsoft.com/office/officeart/2005/8/layout/process2"/>
    <dgm:cxn modelId="{9C89FBF2-271F-4DE2-ACA1-5BD79AD3DFDC}" type="presOf" srcId="{5A64BBAD-8836-410B-93F7-4813E2654C44}" destId="{1503CD64-DB8B-49C1-B6C5-193D02DC7488}" srcOrd="0" destOrd="0" presId="urn:microsoft.com/office/officeart/2005/8/layout/process2"/>
    <dgm:cxn modelId="{EC30F5B5-FB71-43AB-9FE2-7B3F2A7FD958}" type="presOf" srcId="{A9F4A4A7-305F-4B0D-BC1B-34A9BB572939}" destId="{128F503B-420D-41AB-840E-9BC0F3163CAC}" srcOrd="0" destOrd="0" presId="urn:microsoft.com/office/officeart/2005/8/layout/process2"/>
    <dgm:cxn modelId="{1BCFEE92-DB9B-4274-8539-FEC6376D0428}" srcId="{B74C9174-3799-4437-9C9E-7DF4758139EC}" destId="{92384785-BD6D-4A0E-8AB0-75ED084F1080}" srcOrd="1" destOrd="0" parTransId="{4503396A-630B-4169-A85F-F929550C281C}" sibTransId="{D3FC00D0-428C-41B7-B85B-6419A04E7E44}"/>
    <dgm:cxn modelId="{58EB4F8C-03D0-41A1-85EA-2A0BDAA6B955}" srcId="{B74C9174-3799-4437-9C9E-7DF4758139EC}" destId="{1647D916-D2BF-4540-A0FC-47D54B2A9073}" srcOrd="7" destOrd="0" parTransId="{868F1C81-ADAC-4D52-AB2A-0A8774411C4B}" sibTransId="{5101059B-A39B-4CE2-BBE9-524BC3648450}"/>
    <dgm:cxn modelId="{DE7316DE-0AE0-4C45-8868-FF9884CCE397}" type="presOf" srcId="{FD839A61-B2D7-4262-9F48-8F659D58C077}" destId="{22987301-8D72-4214-99C1-FE3B8816CABF}" srcOrd="0" destOrd="0" presId="urn:microsoft.com/office/officeart/2005/8/layout/process2"/>
    <dgm:cxn modelId="{C125623F-642C-4F8C-BA97-4606290C04ED}" type="presOf" srcId="{5A64BBAD-8836-410B-93F7-4813E2654C44}" destId="{413247D9-6712-4865-BAFF-DC963D842A78}" srcOrd="1" destOrd="0" presId="urn:microsoft.com/office/officeart/2005/8/layout/process2"/>
    <dgm:cxn modelId="{B7F67E5E-F7BB-45A6-B873-409FC39B8AD8}" type="presOf" srcId="{1647D916-D2BF-4540-A0FC-47D54B2A9073}" destId="{33658CE1-CAE8-414E-A8B5-43F6B7D8A3D6}" srcOrd="0" destOrd="0" presId="urn:microsoft.com/office/officeart/2005/8/layout/process2"/>
    <dgm:cxn modelId="{941D10AA-D6CB-45D7-A472-B8C0B388726B}" type="presOf" srcId="{AA4E48B0-FF44-4125-B9EA-D454F5E457AD}" destId="{67D48415-3684-4D41-94AB-C4727994CDD0}" srcOrd="1" destOrd="0" presId="urn:microsoft.com/office/officeart/2005/8/layout/process2"/>
    <dgm:cxn modelId="{5C0E5C79-4821-449B-A441-1A7C3F96C5B6}" type="presOf" srcId="{0B78B3B5-3170-48E8-B9C3-77FCA1CA0B81}" destId="{15251C7A-1E80-44DA-8F64-C37F80E2F0CD}" srcOrd="0" destOrd="0" presId="urn:microsoft.com/office/officeart/2005/8/layout/process2"/>
    <dgm:cxn modelId="{AEA29317-AB13-4368-BF06-1308DAE16D1C}" type="presOf" srcId="{FD839A61-B2D7-4262-9F48-8F659D58C077}" destId="{2CE9504B-D137-4850-8F70-A9BE0B5E0380}" srcOrd="1" destOrd="0" presId="urn:microsoft.com/office/officeart/2005/8/layout/process2"/>
    <dgm:cxn modelId="{9E1BC633-73F9-4E5B-A93C-9BB8E4E05EFC}" type="presOf" srcId="{DEEEEA78-53A8-4B6D-A4A9-824CB47C90FD}" destId="{F64463F6-0721-41A5-B170-26F0D82BF495}" srcOrd="0" destOrd="0" presId="urn:microsoft.com/office/officeart/2005/8/layout/process2"/>
    <dgm:cxn modelId="{A6221C11-BF2B-4195-A381-0C653A6CE923}" type="presOf" srcId="{993FED28-2F3A-453F-AB05-C0AB9EAE6849}" destId="{97D71A4B-4809-41D0-A115-632CFA71B12F}" srcOrd="0" destOrd="0" presId="urn:microsoft.com/office/officeart/2005/8/layout/process2"/>
    <dgm:cxn modelId="{28A7EB0B-6B97-4779-837E-316611A8E9F8}" type="presOf" srcId="{C15CE264-A465-4636-A2E0-481CA40D4E44}" destId="{D072E322-8EBC-4CE2-8162-01BEB492E55F}" srcOrd="0" destOrd="0" presId="urn:microsoft.com/office/officeart/2005/8/layout/process2"/>
    <dgm:cxn modelId="{2534017B-E5BA-4065-89B1-17DAFB233881}" srcId="{B74C9174-3799-4437-9C9E-7DF4758139EC}" destId="{A7A56C46-040C-40C1-927F-C30585D20B0D}" srcOrd="6" destOrd="0" parTransId="{F065D6E3-C020-45DD-816F-216D9BDA7386}" sibTransId="{E897116A-90FD-4CBD-B4C7-733EA1CED792}"/>
    <dgm:cxn modelId="{86ABDBE5-FDF1-4321-B562-203F68B504F2}" type="presOf" srcId="{B9646BE4-26B4-4805-BEA0-E1C2DE333628}" destId="{FD36B4A5-D410-4FF2-8082-5EA97F7AD1D1}" srcOrd="0" destOrd="0" presId="urn:microsoft.com/office/officeart/2005/8/layout/process2"/>
    <dgm:cxn modelId="{C22A109E-298F-42E9-9C9D-E30D7BE32BC3}" srcId="{B74C9174-3799-4437-9C9E-7DF4758139EC}" destId="{993FED28-2F3A-453F-AB05-C0AB9EAE6849}" srcOrd="5" destOrd="0" parTransId="{C3307B45-CD93-4AAD-97C5-FB48D7971628}" sibTransId="{FD839A61-B2D7-4262-9F48-8F659D58C077}"/>
    <dgm:cxn modelId="{F2336517-EF89-463D-8C46-10E7382CC165}" type="presParOf" srcId="{B5D18A25-022D-4624-B683-8D5968682E2D}" destId="{128F503B-420D-41AB-840E-9BC0F3163CAC}" srcOrd="0" destOrd="0" presId="urn:microsoft.com/office/officeart/2005/8/layout/process2"/>
    <dgm:cxn modelId="{5B1EBFF7-B507-4810-A503-4320FD087448}" type="presParOf" srcId="{B5D18A25-022D-4624-B683-8D5968682E2D}" destId="{FD36B4A5-D410-4FF2-8082-5EA97F7AD1D1}" srcOrd="1" destOrd="0" presId="urn:microsoft.com/office/officeart/2005/8/layout/process2"/>
    <dgm:cxn modelId="{74DC3032-3F3D-465E-A7D8-9AFCC4EC152E}" type="presParOf" srcId="{FD36B4A5-D410-4FF2-8082-5EA97F7AD1D1}" destId="{33042EDE-AB35-494C-9BE7-96F41923F18B}" srcOrd="0" destOrd="0" presId="urn:microsoft.com/office/officeart/2005/8/layout/process2"/>
    <dgm:cxn modelId="{D12E6D12-A26F-4D26-8939-A414DF974068}" type="presParOf" srcId="{B5D18A25-022D-4624-B683-8D5968682E2D}" destId="{3B7BE6BC-56C5-489E-AD24-9FB55336F689}" srcOrd="2" destOrd="0" presId="urn:microsoft.com/office/officeart/2005/8/layout/process2"/>
    <dgm:cxn modelId="{610A2F98-48E5-44AA-9573-CA2FCB6216B0}" type="presParOf" srcId="{B5D18A25-022D-4624-B683-8D5968682E2D}" destId="{7D41CA36-1783-473D-AFE8-31A2AC7542FF}" srcOrd="3" destOrd="0" presId="urn:microsoft.com/office/officeart/2005/8/layout/process2"/>
    <dgm:cxn modelId="{60AFB3E5-B419-45F5-AEAB-D122842ACF42}" type="presParOf" srcId="{7D41CA36-1783-473D-AFE8-31A2AC7542FF}" destId="{F2E5FCDF-F853-4BF3-9DAE-B767BC820EC5}" srcOrd="0" destOrd="0" presId="urn:microsoft.com/office/officeart/2005/8/layout/process2"/>
    <dgm:cxn modelId="{1357F47A-C793-44CB-AADC-B395032634D5}" type="presParOf" srcId="{B5D18A25-022D-4624-B683-8D5968682E2D}" destId="{F64463F6-0721-41A5-B170-26F0D82BF495}" srcOrd="4" destOrd="0" presId="urn:microsoft.com/office/officeart/2005/8/layout/process2"/>
    <dgm:cxn modelId="{6F4D2578-6DA4-4D18-A08C-A766316161FE}" type="presParOf" srcId="{B5D18A25-022D-4624-B683-8D5968682E2D}" destId="{1503CD64-DB8B-49C1-B6C5-193D02DC7488}" srcOrd="5" destOrd="0" presId="urn:microsoft.com/office/officeart/2005/8/layout/process2"/>
    <dgm:cxn modelId="{5C6958DD-AC8F-427D-B2DA-3048DD5BE327}" type="presParOf" srcId="{1503CD64-DB8B-49C1-B6C5-193D02DC7488}" destId="{413247D9-6712-4865-BAFF-DC963D842A78}" srcOrd="0" destOrd="0" presId="urn:microsoft.com/office/officeart/2005/8/layout/process2"/>
    <dgm:cxn modelId="{3B486935-2ACC-4E24-8AD0-7BA8984FCA21}" type="presParOf" srcId="{B5D18A25-022D-4624-B683-8D5968682E2D}" destId="{D072E322-8EBC-4CE2-8162-01BEB492E55F}" srcOrd="6" destOrd="0" presId="urn:microsoft.com/office/officeart/2005/8/layout/process2"/>
    <dgm:cxn modelId="{0ECFEF61-F179-4D15-937E-3DA410BECADE}" type="presParOf" srcId="{B5D18A25-022D-4624-B683-8D5968682E2D}" destId="{15251C7A-1E80-44DA-8F64-C37F80E2F0CD}" srcOrd="7" destOrd="0" presId="urn:microsoft.com/office/officeart/2005/8/layout/process2"/>
    <dgm:cxn modelId="{90F7F0BD-853C-4F2B-B1B0-B65515BC2F58}" type="presParOf" srcId="{15251C7A-1E80-44DA-8F64-C37F80E2F0CD}" destId="{8D83D1DA-EF60-4232-BA85-A92A2E0233CC}" srcOrd="0" destOrd="0" presId="urn:microsoft.com/office/officeart/2005/8/layout/process2"/>
    <dgm:cxn modelId="{CEA66974-92C4-46BF-A86A-664D21F5D2AF}" type="presParOf" srcId="{B5D18A25-022D-4624-B683-8D5968682E2D}" destId="{EEF12F3F-AA2E-4F08-B992-DDB5CD3A18BF}" srcOrd="8" destOrd="0" presId="urn:microsoft.com/office/officeart/2005/8/layout/process2"/>
    <dgm:cxn modelId="{D6851233-DB02-488D-9B87-571F4778E7E7}" type="presParOf" srcId="{B5D18A25-022D-4624-B683-8D5968682E2D}" destId="{199CF170-C4EA-45C8-BF10-CF4C663321F8}" srcOrd="9" destOrd="0" presId="urn:microsoft.com/office/officeart/2005/8/layout/process2"/>
    <dgm:cxn modelId="{14755301-D5A8-40E6-A1AA-CBA7FFCC1F6B}" type="presParOf" srcId="{199CF170-C4EA-45C8-BF10-CF4C663321F8}" destId="{67D48415-3684-4D41-94AB-C4727994CDD0}" srcOrd="0" destOrd="0" presId="urn:microsoft.com/office/officeart/2005/8/layout/process2"/>
    <dgm:cxn modelId="{34C1D192-8C39-4ED4-81DE-AA36E2DE64BB}" type="presParOf" srcId="{B5D18A25-022D-4624-B683-8D5968682E2D}" destId="{97D71A4B-4809-41D0-A115-632CFA71B12F}" srcOrd="10" destOrd="0" presId="urn:microsoft.com/office/officeart/2005/8/layout/process2"/>
    <dgm:cxn modelId="{B362B1B5-3CB4-4801-896D-A10F02EDB7C8}" type="presParOf" srcId="{B5D18A25-022D-4624-B683-8D5968682E2D}" destId="{22987301-8D72-4214-99C1-FE3B8816CABF}" srcOrd="11" destOrd="0" presId="urn:microsoft.com/office/officeart/2005/8/layout/process2"/>
    <dgm:cxn modelId="{91698155-B54F-41B9-B712-52D754A6458B}" type="presParOf" srcId="{22987301-8D72-4214-99C1-FE3B8816CABF}" destId="{2CE9504B-D137-4850-8F70-A9BE0B5E0380}" srcOrd="0" destOrd="0" presId="urn:microsoft.com/office/officeart/2005/8/layout/process2"/>
    <dgm:cxn modelId="{020D9380-93EC-4D78-B906-645DD5EAD740}" type="presParOf" srcId="{B5D18A25-022D-4624-B683-8D5968682E2D}" destId="{FC68AEB2-7574-47BD-9EDD-F471988E5E9D}" srcOrd="12" destOrd="0" presId="urn:microsoft.com/office/officeart/2005/8/layout/process2"/>
    <dgm:cxn modelId="{E7644353-F308-4CFB-A5F8-55E1DC26191C}" type="presParOf" srcId="{B5D18A25-022D-4624-B683-8D5968682E2D}" destId="{8D686F47-CA03-4BD4-B8CE-31E0A3EC0E87}" srcOrd="13" destOrd="0" presId="urn:microsoft.com/office/officeart/2005/8/layout/process2"/>
    <dgm:cxn modelId="{A96135A3-FDE4-4012-BD04-D3E1A47D2069}" type="presParOf" srcId="{8D686F47-CA03-4BD4-B8CE-31E0A3EC0E87}" destId="{6792E0B5-8A70-4ECA-AD9D-B137FC45DF47}" srcOrd="0" destOrd="0" presId="urn:microsoft.com/office/officeart/2005/8/layout/process2"/>
    <dgm:cxn modelId="{7142A6C7-64F9-4480-A6A9-3CCC52C0E5CC}" type="presParOf" srcId="{B5D18A25-022D-4624-B683-8D5968682E2D}" destId="{33658CE1-CAE8-414E-A8B5-43F6B7D8A3D6}" srcOrd="14"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8F503B-420D-41AB-840E-9BC0F3163CAC}">
      <dsp:nvSpPr>
        <dsp:cNvPr id="0" name=""/>
        <dsp:cNvSpPr/>
      </dsp:nvSpPr>
      <dsp:spPr>
        <a:xfrm>
          <a:off x="1009104" y="1280"/>
          <a:ext cx="1683965" cy="455883"/>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a:t>Apilamiento del Alambrón</a:t>
          </a:r>
        </a:p>
      </dsp:txBody>
      <dsp:txXfrm>
        <a:off x="1009104" y="1280"/>
        <a:ext cx="1683965" cy="455883"/>
      </dsp:txXfrm>
    </dsp:sp>
    <dsp:sp modelId="{FD36B4A5-D410-4FF2-8082-5EA97F7AD1D1}">
      <dsp:nvSpPr>
        <dsp:cNvPr id="0" name=""/>
        <dsp:cNvSpPr/>
      </dsp:nvSpPr>
      <dsp:spPr>
        <a:xfrm rot="5523787">
          <a:off x="1767364" y="450598"/>
          <a:ext cx="144105" cy="205147"/>
        </a:xfrm>
        <a:prstGeom prst="rightArrow">
          <a:avLst>
            <a:gd name="adj1" fmla="val 60000"/>
            <a:gd name="adj2" fmla="val 50000"/>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C" sz="700" kern="1200"/>
        </a:p>
      </dsp:txBody>
      <dsp:txXfrm rot="5523787">
        <a:off x="1767364" y="450598"/>
        <a:ext cx="144105" cy="205147"/>
      </dsp:txXfrm>
    </dsp:sp>
    <dsp:sp modelId="{3B7BE6BC-56C5-489E-AD24-9FB55336F689}">
      <dsp:nvSpPr>
        <dsp:cNvPr id="0" name=""/>
        <dsp:cNvSpPr/>
      </dsp:nvSpPr>
      <dsp:spPr>
        <a:xfrm>
          <a:off x="985764" y="649180"/>
          <a:ext cx="1683965" cy="455883"/>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a:t>Ingreso del Alambrón </a:t>
          </a:r>
        </a:p>
      </dsp:txBody>
      <dsp:txXfrm>
        <a:off x="985764" y="649180"/>
        <a:ext cx="1683965" cy="455883"/>
      </dsp:txXfrm>
    </dsp:sp>
    <dsp:sp modelId="{7D41CA36-1783-473D-AFE8-31A2AC7542FF}">
      <dsp:nvSpPr>
        <dsp:cNvPr id="0" name=""/>
        <dsp:cNvSpPr/>
      </dsp:nvSpPr>
      <dsp:spPr>
        <a:xfrm rot="5288561">
          <a:off x="1740414" y="1134424"/>
          <a:ext cx="198004" cy="205147"/>
        </a:xfrm>
        <a:prstGeom prst="rightArrow">
          <a:avLst>
            <a:gd name="adj1" fmla="val 60000"/>
            <a:gd name="adj2" fmla="val 50000"/>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rot="5288561">
        <a:off x="1740414" y="1134424"/>
        <a:ext cx="198004" cy="205147"/>
      </dsp:txXfrm>
    </dsp:sp>
    <dsp:sp modelId="{F64463F6-0721-41A5-B170-26F0D82BF495}">
      <dsp:nvSpPr>
        <dsp:cNvPr id="0" name=""/>
        <dsp:cNvSpPr/>
      </dsp:nvSpPr>
      <dsp:spPr>
        <a:xfrm>
          <a:off x="1009104" y="1368931"/>
          <a:ext cx="1683965" cy="455883"/>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a:t>Paso Alambrón rodillos enderezadores</a:t>
          </a:r>
        </a:p>
      </dsp:txBody>
      <dsp:txXfrm>
        <a:off x="1009104" y="1368931"/>
        <a:ext cx="1683965" cy="455883"/>
      </dsp:txXfrm>
    </dsp:sp>
    <dsp:sp modelId="{1503CD64-DB8B-49C1-B6C5-193D02DC7488}">
      <dsp:nvSpPr>
        <dsp:cNvPr id="0" name=""/>
        <dsp:cNvSpPr/>
      </dsp:nvSpPr>
      <dsp:spPr>
        <a:xfrm rot="5400000">
          <a:off x="1765608" y="1836212"/>
          <a:ext cx="170956" cy="205147"/>
        </a:xfrm>
        <a:prstGeom prst="rightArrow">
          <a:avLst>
            <a:gd name="adj1" fmla="val 60000"/>
            <a:gd name="adj2" fmla="val 50000"/>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rot="5400000">
        <a:off x="1765608" y="1836212"/>
        <a:ext cx="170956" cy="205147"/>
      </dsp:txXfrm>
    </dsp:sp>
    <dsp:sp modelId="{D072E322-8EBC-4CE2-8162-01BEB492E55F}">
      <dsp:nvSpPr>
        <dsp:cNvPr id="0" name=""/>
        <dsp:cNvSpPr/>
      </dsp:nvSpPr>
      <dsp:spPr>
        <a:xfrm>
          <a:off x="1009104" y="2052757"/>
          <a:ext cx="1683965" cy="455883"/>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a:t>Ingreso al Horno</a:t>
          </a:r>
        </a:p>
      </dsp:txBody>
      <dsp:txXfrm>
        <a:off x="1009104" y="2052757"/>
        <a:ext cx="1683965" cy="455883"/>
      </dsp:txXfrm>
    </dsp:sp>
    <dsp:sp modelId="{15251C7A-1E80-44DA-8F64-C37F80E2F0CD}">
      <dsp:nvSpPr>
        <dsp:cNvPr id="0" name=""/>
        <dsp:cNvSpPr/>
      </dsp:nvSpPr>
      <dsp:spPr>
        <a:xfrm rot="5400000">
          <a:off x="1765608" y="2520038"/>
          <a:ext cx="170956" cy="205147"/>
        </a:xfrm>
        <a:prstGeom prst="rightArrow">
          <a:avLst>
            <a:gd name="adj1" fmla="val 60000"/>
            <a:gd name="adj2" fmla="val 50000"/>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rot="5400000">
        <a:off x="1765608" y="2520038"/>
        <a:ext cx="170956" cy="205147"/>
      </dsp:txXfrm>
    </dsp:sp>
    <dsp:sp modelId="{EEF12F3F-AA2E-4F08-B992-DDB5CD3A18BF}">
      <dsp:nvSpPr>
        <dsp:cNvPr id="0" name=""/>
        <dsp:cNvSpPr/>
      </dsp:nvSpPr>
      <dsp:spPr>
        <a:xfrm>
          <a:off x="1009104" y="2736582"/>
          <a:ext cx="1683965" cy="455883"/>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a:t>Ingreso del Alambrón a casetas de Laminación</a:t>
          </a:r>
        </a:p>
      </dsp:txBody>
      <dsp:txXfrm>
        <a:off x="1009104" y="2736582"/>
        <a:ext cx="1683965" cy="455883"/>
      </dsp:txXfrm>
    </dsp:sp>
    <dsp:sp modelId="{199CF170-C4EA-45C8-BF10-CF4C663321F8}">
      <dsp:nvSpPr>
        <dsp:cNvPr id="0" name=""/>
        <dsp:cNvSpPr/>
      </dsp:nvSpPr>
      <dsp:spPr>
        <a:xfrm rot="5205444">
          <a:off x="1793268" y="3191732"/>
          <a:ext cx="153004" cy="205147"/>
        </a:xfrm>
        <a:prstGeom prst="rightArrow">
          <a:avLst>
            <a:gd name="adj1" fmla="val 60000"/>
            <a:gd name="adj2" fmla="val 50000"/>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C" sz="700" kern="1200"/>
        </a:p>
      </dsp:txBody>
      <dsp:txXfrm rot="5205444">
        <a:off x="1793268" y="3191732"/>
        <a:ext cx="153004" cy="205147"/>
      </dsp:txXfrm>
    </dsp:sp>
    <dsp:sp modelId="{97D71A4B-4809-41D0-A115-632CFA71B12F}">
      <dsp:nvSpPr>
        <dsp:cNvPr id="0" name=""/>
        <dsp:cNvSpPr/>
      </dsp:nvSpPr>
      <dsp:spPr>
        <a:xfrm>
          <a:off x="1046471" y="3396146"/>
          <a:ext cx="1683965" cy="455883"/>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a:t>Corte de Producto Terminado</a:t>
          </a:r>
        </a:p>
      </dsp:txBody>
      <dsp:txXfrm>
        <a:off x="1046471" y="3396146"/>
        <a:ext cx="1683965" cy="455883"/>
      </dsp:txXfrm>
    </dsp:sp>
    <dsp:sp modelId="{22987301-8D72-4214-99C1-FE3B8816CABF}">
      <dsp:nvSpPr>
        <dsp:cNvPr id="0" name=""/>
        <dsp:cNvSpPr/>
      </dsp:nvSpPr>
      <dsp:spPr>
        <a:xfrm rot="5753300">
          <a:off x="1777831" y="3851093"/>
          <a:ext cx="153264" cy="205147"/>
        </a:xfrm>
        <a:prstGeom prst="rightArrow">
          <a:avLst>
            <a:gd name="adj1" fmla="val 60000"/>
            <a:gd name="adj2" fmla="val 50000"/>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C" sz="700" kern="1200"/>
        </a:p>
      </dsp:txBody>
      <dsp:txXfrm rot="5753300">
        <a:off x="1777831" y="3851093"/>
        <a:ext cx="153264" cy="205147"/>
      </dsp:txXfrm>
    </dsp:sp>
    <dsp:sp modelId="{FC68AEB2-7574-47BD-9EDD-F471988E5E9D}">
      <dsp:nvSpPr>
        <dsp:cNvPr id="0" name=""/>
        <dsp:cNvSpPr/>
      </dsp:nvSpPr>
      <dsp:spPr>
        <a:xfrm>
          <a:off x="978489" y="4055304"/>
          <a:ext cx="1683965" cy="455883"/>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a:t>Ingreso de Producto Terminado Mesa de Enfriamiento</a:t>
          </a:r>
        </a:p>
      </dsp:txBody>
      <dsp:txXfrm>
        <a:off x="978489" y="4055304"/>
        <a:ext cx="1683965" cy="455883"/>
      </dsp:txXfrm>
    </dsp:sp>
    <dsp:sp modelId="{8D686F47-CA03-4BD4-B8CE-31E0A3EC0E87}">
      <dsp:nvSpPr>
        <dsp:cNvPr id="0" name=""/>
        <dsp:cNvSpPr/>
      </dsp:nvSpPr>
      <dsp:spPr>
        <a:xfrm rot="5256455">
          <a:off x="1731862" y="4547049"/>
          <a:ext cx="207835" cy="205147"/>
        </a:xfrm>
        <a:prstGeom prst="rightArrow">
          <a:avLst>
            <a:gd name="adj1" fmla="val 60000"/>
            <a:gd name="adj2" fmla="val 50000"/>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rot="5256455">
        <a:off x="1731862" y="4547049"/>
        <a:ext cx="207835" cy="205147"/>
      </dsp:txXfrm>
    </dsp:sp>
    <dsp:sp modelId="{33658CE1-CAE8-414E-A8B5-43F6B7D8A3D6}">
      <dsp:nvSpPr>
        <dsp:cNvPr id="0" name=""/>
        <dsp:cNvSpPr/>
      </dsp:nvSpPr>
      <dsp:spPr>
        <a:xfrm>
          <a:off x="1009104" y="4788059"/>
          <a:ext cx="1683965" cy="455883"/>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a:t>Empaque de Producto Terminado</a:t>
          </a:r>
        </a:p>
      </dsp:txBody>
      <dsp:txXfrm>
        <a:off x="1009104" y="4788059"/>
        <a:ext cx="1683965" cy="4558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4135B3D-2513-4B8A-8BC7-02AD9AC4C0AC}" type="datetimeFigureOut">
              <a:rPr lang="es-ES"/>
              <a:pPr>
                <a:defRPr/>
              </a:pPr>
              <a:t>13/04/2014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7503A6D-7657-4556-B310-B4CABBF82CBC}"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40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C" smtClean="0"/>
          </a:p>
        </p:txBody>
      </p:sp>
      <p:sp>
        <p:nvSpPr>
          <p:cNvPr id="4403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7ACE6D-7011-445E-A5AE-0D02C5D75874}" type="slidenum">
              <a:rPr lang="es-ES" smtClean="0"/>
              <a:pPr/>
              <a:t>4</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50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C" smtClean="0"/>
          </a:p>
        </p:txBody>
      </p:sp>
      <p:sp>
        <p:nvSpPr>
          <p:cNvPr id="450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C3B930-957E-4F76-AA66-9B0732B68885}" type="slidenum">
              <a:rPr lang="es-ES" smtClean="0"/>
              <a:pPr/>
              <a:t>5</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60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C" smtClean="0"/>
          </a:p>
        </p:txBody>
      </p:sp>
      <p:sp>
        <p:nvSpPr>
          <p:cNvPr id="4608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A28187-D0D1-410E-85F1-1F40FFA68F41}" type="slidenum">
              <a:rPr lang="es-ES" smtClean="0"/>
              <a:pPr/>
              <a:t>6</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71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C" smtClean="0"/>
          </a:p>
        </p:txBody>
      </p:sp>
      <p:sp>
        <p:nvSpPr>
          <p:cNvPr id="4710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399913-0806-4D91-9A67-CCE8674FC4A4}" type="slidenum">
              <a:rPr lang="es-ES" smtClean="0"/>
              <a:pPr/>
              <a:t>7</a:t>
            </a:fld>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81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C" smtClean="0"/>
          </a:p>
        </p:txBody>
      </p:sp>
      <p:sp>
        <p:nvSpPr>
          <p:cNvPr id="481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417624-07E5-4720-A78A-7D4C8EC023A6}" type="slidenum">
              <a:rPr lang="es-ES" smtClean="0"/>
              <a:pPr/>
              <a:t>8</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29 Marcador de fecha"/>
          <p:cNvSpPr>
            <a:spLocks noGrp="1"/>
          </p:cNvSpPr>
          <p:nvPr>
            <p:ph type="dt" sz="half" idx="10"/>
          </p:nvPr>
        </p:nvSpPr>
        <p:spPr/>
        <p:txBody>
          <a:bodyPr/>
          <a:lstStyle>
            <a:lvl1pPr>
              <a:defRPr/>
            </a:lvl1pPr>
          </a:lstStyle>
          <a:p>
            <a:pPr>
              <a:defRPr/>
            </a:pPr>
            <a:endParaRPr lang="es-ES"/>
          </a:p>
        </p:txBody>
      </p:sp>
      <p:sp>
        <p:nvSpPr>
          <p:cNvPr id="5" name="18 Marcador de pie de página"/>
          <p:cNvSpPr>
            <a:spLocks noGrp="1"/>
          </p:cNvSpPr>
          <p:nvPr>
            <p:ph type="ftr" sz="quarter" idx="11"/>
          </p:nvPr>
        </p:nvSpPr>
        <p:spPr/>
        <p:txBody>
          <a:bodyPr/>
          <a:lstStyle>
            <a:lvl1pPr>
              <a:defRPr/>
            </a:lvl1pPr>
          </a:lstStyle>
          <a:p>
            <a:pPr>
              <a:defRPr/>
            </a:pPr>
            <a:endParaRPr lang="es-ES"/>
          </a:p>
        </p:txBody>
      </p:sp>
      <p:sp>
        <p:nvSpPr>
          <p:cNvPr id="6" name="26 Marcador de número de diapositiva"/>
          <p:cNvSpPr>
            <a:spLocks noGrp="1"/>
          </p:cNvSpPr>
          <p:nvPr>
            <p:ph type="sldNum" sz="quarter" idx="12"/>
          </p:nvPr>
        </p:nvSpPr>
        <p:spPr/>
        <p:txBody>
          <a:bodyPr/>
          <a:lstStyle>
            <a:lvl1pPr>
              <a:defRPr/>
            </a:lvl1pPr>
          </a:lstStyle>
          <a:p>
            <a:pPr>
              <a:defRPr/>
            </a:pPr>
            <a:fld id="{E346D221-E931-4D5B-BD93-07425A1831E5}"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B88BB650-D85E-4EB2-9793-4D6402DA4241}"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629061E9-47C6-4F02-9E99-87C0683F85B3}"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72C1984A-E879-42C6-8C93-5359E2E91373}"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FDBB98D-B41B-400E-8E21-51B7930C749B}"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endParaRPr lang="es-ES"/>
          </a:p>
        </p:txBody>
      </p:sp>
      <p:sp>
        <p:nvSpPr>
          <p:cNvPr id="6" name="21 Marcador de pie de página"/>
          <p:cNvSpPr>
            <a:spLocks noGrp="1"/>
          </p:cNvSpPr>
          <p:nvPr>
            <p:ph type="ftr" sz="quarter" idx="11"/>
          </p:nvPr>
        </p:nvSpPr>
        <p:spPr/>
        <p:txBody>
          <a:bodyPr/>
          <a:lstStyle>
            <a:lvl1pPr>
              <a:defRPr/>
            </a:lvl1pPr>
          </a:lstStyle>
          <a:p>
            <a:pPr>
              <a:defRPr/>
            </a:pP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26B3CF54-5970-4D1A-9A0B-D3726B30C989}"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9 Marcador de fecha"/>
          <p:cNvSpPr>
            <a:spLocks noGrp="1"/>
          </p:cNvSpPr>
          <p:nvPr>
            <p:ph type="dt" sz="half" idx="10"/>
          </p:nvPr>
        </p:nvSpPr>
        <p:spPr/>
        <p:txBody>
          <a:bodyPr/>
          <a:lstStyle>
            <a:lvl1pPr>
              <a:defRPr/>
            </a:lvl1pPr>
          </a:lstStyle>
          <a:p>
            <a:pPr>
              <a:defRPr/>
            </a:pPr>
            <a:endParaRPr lang="es-ES"/>
          </a:p>
        </p:txBody>
      </p:sp>
      <p:sp>
        <p:nvSpPr>
          <p:cNvPr id="8" name="21 Marcador de pie de página"/>
          <p:cNvSpPr>
            <a:spLocks noGrp="1"/>
          </p:cNvSpPr>
          <p:nvPr>
            <p:ph type="ftr" sz="quarter" idx="11"/>
          </p:nvPr>
        </p:nvSpPr>
        <p:spPr/>
        <p:txBody>
          <a:bodyPr/>
          <a:lstStyle>
            <a:lvl1pPr>
              <a:defRPr/>
            </a:lvl1pPr>
          </a:lstStyle>
          <a:p>
            <a:pPr>
              <a:defRPr/>
            </a:pPr>
            <a:endParaRPr lang="es-ES"/>
          </a:p>
        </p:txBody>
      </p:sp>
      <p:sp>
        <p:nvSpPr>
          <p:cNvPr id="9" name="17 Marcador de número de diapositiva"/>
          <p:cNvSpPr>
            <a:spLocks noGrp="1"/>
          </p:cNvSpPr>
          <p:nvPr>
            <p:ph type="sldNum" sz="quarter" idx="12"/>
          </p:nvPr>
        </p:nvSpPr>
        <p:spPr/>
        <p:txBody>
          <a:bodyPr/>
          <a:lstStyle>
            <a:lvl1pPr>
              <a:defRPr/>
            </a:lvl1pPr>
          </a:lstStyle>
          <a:p>
            <a:pPr>
              <a:defRPr/>
            </a:pPr>
            <a:fld id="{ECF29436-4859-49A7-824C-0B361073757C}"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endParaRPr lang="es-ES"/>
          </a:p>
        </p:txBody>
      </p:sp>
      <p:sp>
        <p:nvSpPr>
          <p:cNvPr id="4" name="21 Marcador de pie de página"/>
          <p:cNvSpPr>
            <a:spLocks noGrp="1"/>
          </p:cNvSpPr>
          <p:nvPr>
            <p:ph type="ftr" sz="quarter" idx="11"/>
          </p:nvPr>
        </p:nvSpPr>
        <p:spPr/>
        <p:txBody>
          <a:bodyPr/>
          <a:lstStyle>
            <a:lvl1pPr>
              <a:defRPr/>
            </a:lvl1pPr>
          </a:lstStyle>
          <a:p>
            <a:pPr>
              <a:defRPr/>
            </a:pPr>
            <a:endParaRPr lang="es-ES"/>
          </a:p>
        </p:txBody>
      </p:sp>
      <p:sp>
        <p:nvSpPr>
          <p:cNvPr id="5" name="17 Marcador de número de diapositiva"/>
          <p:cNvSpPr>
            <a:spLocks noGrp="1"/>
          </p:cNvSpPr>
          <p:nvPr>
            <p:ph type="sldNum" sz="quarter" idx="12"/>
          </p:nvPr>
        </p:nvSpPr>
        <p:spPr/>
        <p:txBody>
          <a:bodyPr/>
          <a:lstStyle>
            <a:lvl1pPr>
              <a:defRPr/>
            </a:lvl1pPr>
          </a:lstStyle>
          <a:p>
            <a:pPr>
              <a:defRPr/>
            </a:pPr>
            <a:fld id="{5565861B-77BD-403A-967C-CE6D5E9E71B1}"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endParaRPr lang="es-ES"/>
          </a:p>
        </p:txBody>
      </p:sp>
      <p:sp>
        <p:nvSpPr>
          <p:cNvPr id="3" name="21 Marcador de pie de página"/>
          <p:cNvSpPr>
            <a:spLocks noGrp="1"/>
          </p:cNvSpPr>
          <p:nvPr>
            <p:ph type="ftr" sz="quarter" idx="11"/>
          </p:nvPr>
        </p:nvSpPr>
        <p:spPr/>
        <p:txBody>
          <a:bodyPr/>
          <a:lstStyle>
            <a:lvl1pPr>
              <a:defRPr/>
            </a:lvl1pPr>
          </a:lstStyle>
          <a:p>
            <a:pPr>
              <a:defRPr/>
            </a:pPr>
            <a:endParaRPr lang="es-ES"/>
          </a:p>
        </p:txBody>
      </p:sp>
      <p:sp>
        <p:nvSpPr>
          <p:cNvPr id="4" name="17 Marcador de número de diapositiva"/>
          <p:cNvSpPr>
            <a:spLocks noGrp="1"/>
          </p:cNvSpPr>
          <p:nvPr>
            <p:ph type="sldNum" sz="quarter" idx="12"/>
          </p:nvPr>
        </p:nvSpPr>
        <p:spPr/>
        <p:txBody>
          <a:bodyPr/>
          <a:lstStyle>
            <a:lvl1pPr>
              <a:defRPr/>
            </a:lvl1pPr>
          </a:lstStyle>
          <a:p>
            <a:pPr>
              <a:defRPr/>
            </a:pPr>
            <a:fld id="{3D0433E8-34D7-4DB3-B8B1-386424FD40F9}"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endParaRPr lang="es-ES"/>
          </a:p>
        </p:txBody>
      </p:sp>
      <p:sp>
        <p:nvSpPr>
          <p:cNvPr id="6" name="21 Marcador de pie de página"/>
          <p:cNvSpPr>
            <a:spLocks noGrp="1"/>
          </p:cNvSpPr>
          <p:nvPr>
            <p:ph type="ftr" sz="quarter" idx="11"/>
          </p:nvPr>
        </p:nvSpPr>
        <p:spPr/>
        <p:txBody>
          <a:bodyPr/>
          <a:lstStyle>
            <a:lvl1pPr>
              <a:defRPr/>
            </a:lvl1pPr>
          </a:lstStyle>
          <a:p>
            <a:pPr>
              <a:defRPr/>
            </a:pP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5A973192-B26E-4C73-92AA-06E0735439DC}"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ortar y redondear rectángulo de esquina sencilla"/>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5 Triángulo rectángulo"/>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6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7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1 Título"/>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4 Marcador de fecha"/>
          <p:cNvSpPr>
            <a:spLocks noGrp="1"/>
          </p:cNvSpPr>
          <p:nvPr>
            <p:ph type="dt" sz="half" idx="10"/>
          </p:nvPr>
        </p:nvSpPr>
        <p:spPr/>
        <p:txBody>
          <a:bodyPr/>
          <a:lstStyle>
            <a:lvl1pPr>
              <a:defRPr/>
            </a:lvl1pPr>
          </a:lstStyle>
          <a:p>
            <a:pPr>
              <a:defRPr/>
            </a:pPr>
            <a:endParaRPr lang="es-ES"/>
          </a:p>
        </p:txBody>
      </p:sp>
      <p:sp>
        <p:nvSpPr>
          <p:cNvPr id="10" name="5 Marcador de pie de página"/>
          <p:cNvSpPr>
            <a:spLocks noGrp="1"/>
          </p:cNvSpPr>
          <p:nvPr>
            <p:ph type="ftr" sz="quarter" idx="11"/>
          </p:nvPr>
        </p:nvSpPr>
        <p:spPr/>
        <p:txBody>
          <a:bodyPr/>
          <a:lstStyle>
            <a:lvl1pPr>
              <a:defRPr/>
            </a:lvl1pPr>
          </a:lstStyle>
          <a:p>
            <a:pPr>
              <a:defRPr/>
            </a:pPr>
            <a:endParaRPr lang="es-ES"/>
          </a:p>
        </p:txBody>
      </p:sp>
      <p:sp>
        <p:nvSpPr>
          <p:cNvPr id="11" name="6 Marcador de número de diapositiva"/>
          <p:cNvSpPr>
            <a:spLocks noGrp="1"/>
          </p:cNvSpPr>
          <p:nvPr>
            <p:ph type="sldNum" sz="quarter" idx="12"/>
          </p:nvPr>
        </p:nvSpPr>
        <p:spPr>
          <a:xfrm>
            <a:off x="8077200" y="6356350"/>
            <a:ext cx="609600" cy="365125"/>
          </a:xfrm>
        </p:spPr>
        <p:txBody>
          <a:bodyPr/>
          <a:lstStyle>
            <a:lvl1pPr>
              <a:defRPr/>
            </a:lvl1pPr>
          </a:lstStyle>
          <a:p>
            <a:pPr>
              <a:defRPr/>
            </a:pPr>
            <a:fld id="{118EFBAB-F5AB-4504-8F81-6AF1402F7BEB}"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7 Forma libre"/>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8 Marcador de título"/>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FF00FBE9-CC72-4081-92E1-72DEBB4FCE06}" type="slidenum">
              <a:rPr lang="es-ES"/>
              <a:pPr>
                <a:defRPr/>
              </a:pPr>
              <a:t>‹Nº›</a:t>
            </a:fld>
            <a:endParaRPr lang="es-ES"/>
          </a:p>
        </p:txBody>
      </p:sp>
      <p:grpSp>
        <p:nvGrpSpPr>
          <p:cNvPr id="1033" name="1 Grupo"/>
          <p:cNvGrpSpPr>
            <a:grpSpLocks/>
          </p:cNvGrpSpPr>
          <p:nvPr/>
        </p:nvGrpSpPr>
        <p:grpSpPr bwMode="auto">
          <a:xfrm>
            <a:off x="-19050" y="203200"/>
            <a:ext cx="9180513" cy="647700"/>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283" r:id="rId1"/>
    <p:sldLayoutId id="2147484275" r:id="rId2"/>
    <p:sldLayoutId id="2147484284" r:id="rId3"/>
    <p:sldLayoutId id="2147484276" r:id="rId4"/>
    <p:sldLayoutId id="2147484277" r:id="rId5"/>
    <p:sldLayoutId id="2147484278" r:id="rId6"/>
    <p:sldLayoutId id="2147484279" r:id="rId7"/>
    <p:sldLayoutId id="2147484280" r:id="rId8"/>
    <p:sldLayoutId id="2147484285" r:id="rId9"/>
    <p:sldLayoutId id="2147484281" r:id="rId10"/>
    <p:sldLayoutId id="2147484282"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14"/>
          <p:cNvSpPr>
            <a:spLocks noGrp="1" noChangeArrowheads="1"/>
          </p:cNvSpPr>
          <p:nvPr>
            <p:ph sz="half" idx="1"/>
          </p:nvPr>
        </p:nvSpPr>
        <p:spPr>
          <a:xfrm>
            <a:off x="1187450" y="1844675"/>
            <a:ext cx="6889750" cy="5013325"/>
          </a:xfrm>
        </p:spPr>
        <p:txBody>
          <a:bodyPr>
            <a:noAutofit/>
          </a:bodyPr>
          <a:lstStyle/>
          <a:p>
            <a:pPr marL="274320" indent="-274320" algn="ctr" eaLnBrk="1" fontAlgn="auto" hangingPunct="1">
              <a:spcAft>
                <a:spcPts val="0"/>
              </a:spcAft>
              <a:buClr>
                <a:schemeClr val="accent3"/>
              </a:buClr>
              <a:buFont typeface="Wingdings" pitchFamily="2" charset="2"/>
              <a:buNone/>
              <a:defRPr/>
            </a:pPr>
            <a:r>
              <a:rPr lang="es-ES_tradnl" sz="2400" b="1" dirty="0" smtClean="0">
                <a:solidFill>
                  <a:schemeClr val="accent5">
                    <a:lumMod val="50000"/>
                  </a:schemeClr>
                </a:solidFill>
                <a:effectLst>
                  <a:outerShdw blurRad="38100" dist="38100" dir="2700000" algn="tl">
                    <a:srgbClr val="000000">
                      <a:alpha val="43137"/>
                    </a:srgbClr>
                  </a:outerShdw>
                </a:effectLst>
                <a:latin typeface="Times New Roman" pitchFamily="18" charset="0"/>
              </a:rPr>
              <a:t>MAESTRIA DE GESTIÓN DE LA CALIDAD Y PRODUCTIVIDAD</a:t>
            </a:r>
          </a:p>
          <a:p>
            <a:pPr marL="274320" indent="-274320" algn="ctr" eaLnBrk="1" fontAlgn="auto" hangingPunct="1">
              <a:spcAft>
                <a:spcPts val="0"/>
              </a:spcAft>
              <a:buClr>
                <a:schemeClr val="accent3"/>
              </a:buClr>
              <a:buFont typeface="Wingdings" pitchFamily="2" charset="2"/>
              <a:buNone/>
              <a:defRPr/>
            </a:pPr>
            <a:endParaRPr lang="es-ES_tradnl" sz="2400" b="1" dirty="0" smtClean="0">
              <a:solidFill>
                <a:schemeClr val="accent5">
                  <a:lumMod val="50000"/>
                </a:schemeClr>
              </a:solidFill>
              <a:effectLst>
                <a:outerShdw blurRad="38100" dist="38100" dir="2700000" algn="tl">
                  <a:srgbClr val="000000">
                    <a:alpha val="43137"/>
                  </a:srgbClr>
                </a:outerShdw>
              </a:effectLst>
              <a:latin typeface="Times New Roman" pitchFamily="18" charset="0"/>
            </a:endParaRPr>
          </a:p>
          <a:p>
            <a:pPr marL="274320" indent="-274320" algn="ctr" eaLnBrk="1" fontAlgn="auto" hangingPunct="1">
              <a:spcAft>
                <a:spcPts val="0"/>
              </a:spcAft>
              <a:buClr>
                <a:schemeClr val="accent3"/>
              </a:buClr>
              <a:buFont typeface="Wingdings 2" pitchFamily="18" charset="2"/>
              <a:buNone/>
              <a:defRPr/>
            </a:pPr>
            <a:r>
              <a:rPr lang="es-EC" sz="2800" b="1" i="1" dirty="0" smtClean="0"/>
              <a:t>“</a:t>
            </a:r>
            <a:r>
              <a:rPr lang="es-EC" sz="2800" b="1" dirty="0" smtClean="0"/>
              <a:t>MEJORAMIENTO DEL PROCESO DE FABRICACIÓN DE PERFILES LAMINADOS EN EL LPP DE LA EMPRESA NOVACERO PLANTA LASSO</a:t>
            </a:r>
            <a:r>
              <a:rPr lang="es-EC" sz="2800" b="1" i="1" dirty="0" smtClean="0"/>
              <a:t>”</a:t>
            </a:r>
            <a:endParaRPr lang="es-EC" sz="1800" b="1" dirty="0" smtClean="0">
              <a:latin typeface="Times New Roman" pitchFamily="18" charset="0"/>
            </a:endParaRPr>
          </a:p>
          <a:p>
            <a:pPr marL="274320" indent="-274320" eaLnBrk="1" fontAlgn="auto" hangingPunct="1">
              <a:spcAft>
                <a:spcPts val="0"/>
              </a:spcAft>
              <a:buClr>
                <a:schemeClr val="accent3"/>
              </a:buClr>
              <a:buFont typeface="Wingdings" pitchFamily="2" charset="2"/>
              <a:buNone/>
              <a:defRPr/>
            </a:pPr>
            <a:r>
              <a:rPr lang="es-EC" sz="1800" b="1" dirty="0" smtClean="0">
                <a:latin typeface="Times New Roman" pitchFamily="18" charset="0"/>
              </a:rPr>
              <a:t>TUTOR: ING. CARLOS NARANJO</a:t>
            </a:r>
          </a:p>
          <a:p>
            <a:pPr marL="274320" indent="-274320" eaLnBrk="1" fontAlgn="auto" hangingPunct="1">
              <a:spcAft>
                <a:spcPts val="0"/>
              </a:spcAft>
              <a:buClr>
                <a:schemeClr val="accent3"/>
              </a:buClr>
              <a:buFont typeface="Wingdings" pitchFamily="2" charset="2"/>
              <a:buNone/>
              <a:defRPr/>
            </a:pPr>
            <a:r>
              <a:rPr lang="es-EC" sz="1800" b="1" dirty="0" smtClean="0">
                <a:latin typeface="Times New Roman" pitchFamily="18" charset="0"/>
              </a:rPr>
              <a:t>OPONENTE: ING VICTOR PACHACAMA</a:t>
            </a:r>
            <a:endParaRPr lang="es-ES_tradnl" sz="1600" b="1" dirty="0" smtClean="0">
              <a:latin typeface="Times New Roman" pitchFamily="18" charset="0"/>
            </a:endParaRPr>
          </a:p>
          <a:p>
            <a:pPr marL="274320" indent="-274320" eaLnBrk="1" fontAlgn="auto" hangingPunct="1">
              <a:spcAft>
                <a:spcPts val="0"/>
              </a:spcAft>
              <a:buClr>
                <a:schemeClr val="accent3"/>
              </a:buClr>
              <a:buFont typeface="Wingdings" pitchFamily="2" charset="2"/>
              <a:buNone/>
              <a:defRPr/>
            </a:pPr>
            <a:r>
              <a:rPr lang="es-EC" sz="1800" b="1" dirty="0" smtClean="0">
                <a:latin typeface="Times New Roman" pitchFamily="18" charset="0"/>
              </a:rPr>
              <a:t>AUTOR: CRISTINA CHANGOLUISA</a:t>
            </a:r>
          </a:p>
          <a:p>
            <a:pPr marL="274320" indent="-274320" eaLnBrk="1" fontAlgn="auto" hangingPunct="1">
              <a:spcAft>
                <a:spcPts val="0"/>
              </a:spcAft>
              <a:buClr>
                <a:schemeClr val="accent3"/>
              </a:buClr>
              <a:buFont typeface="Wingdings" pitchFamily="2" charset="2"/>
              <a:buNone/>
              <a:defRPr/>
            </a:pPr>
            <a:r>
              <a:rPr lang="es-ES_tradnl" sz="1800" b="1" dirty="0" smtClean="0">
                <a:latin typeface="Times New Roman" pitchFamily="18" charset="0"/>
              </a:rPr>
              <a:t>			</a:t>
            </a:r>
          </a:p>
          <a:p>
            <a:pPr marL="274320" indent="-274320" eaLnBrk="1" fontAlgn="auto" hangingPunct="1">
              <a:spcAft>
                <a:spcPts val="0"/>
              </a:spcAft>
              <a:buClr>
                <a:schemeClr val="accent3"/>
              </a:buClr>
              <a:buFont typeface="Wingdings" pitchFamily="2" charset="2"/>
              <a:buNone/>
              <a:defRPr/>
            </a:pPr>
            <a:r>
              <a:rPr lang="es-ES_tradnl" sz="1800" b="1" dirty="0" smtClean="0">
                <a:latin typeface="Times New Roman" pitchFamily="18" charset="0"/>
              </a:rPr>
              <a:t>			</a:t>
            </a:r>
            <a:endParaRPr lang="es-ES" sz="1800" b="1" dirty="0" smtClean="0">
              <a:latin typeface="Times New Roman" pitchFamily="18" charset="0"/>
            </a:endParaRPr>
          </a:p>
          <a:p>
            <a:pPr marL="274320" indent="-274320" eaLnBrk="1" fontAlgn="auto" hangingPunct="1">
              <a:spcAft>
                <a:spcPts val="0"/>
              </a:spcAft>
              <a:buClr>
                <a:schemeClr val="accent3"/>
              </a:buClr>
              <a:buFont typeface="Wingdings" pitchFamily="2" charset="2"/>
              <a:buNone/>
              <a:defRPr/>
            </a:pPr>
            <a:r>
              <a:rPr lang="es-EC" sz="1600" b="1" dirty="0" smtClean="0">
                <a:solidFill>
                  <a:srgbClr val="003366"/>
                </a:solidFill>
                <a:latin typeface="Times New Roman" pitchFamily="18" charset="0"/>
              </a:rPr>
              <a:t>|</a:t>
            </a:r>
            <a:endParaRPr lang="es-ES" sz="1600" b="1" dirty="0" smtClean="0">
              <a:solidFill>
                <a:srgbClr val="003366"/>
              </a:solidFill>
              <a:latin typeface="Times New Roman" pitchFamily="18" charset="0"/>
            </a:endParaRPr>
          </a:p>
        </p:txBody>
      </p:sp>
      <p:sp>
        <p:nvSpPr>
          <p:cNvPr id="5123" name="Text Box 11"/>
          <p:cNvSpPr txBox="1">
            <a:spLocks noChangeArrowheads="1"/>
          </p:cNvSpPr>
          <p:nvPr/>
        </p:nvSpPr>
        <p:spPr bwMode="auto">
          <a:xfrm>
            <a:off x="5292725" y="2708275"/>
            <a:ext cx="3167063" cy="366713"/>
          </a:xfrm>
          <a:prstGeom prst="rect">
            <a:avLst/>
          </a:prstGeom>
          <a:noFill/>
          <a:ln w="9525">
            <a:noFill/>
            <a:miter lim="800000"/>
            <a:headEnd/>
            <a:tailEnd/>
          </a:ln>
        </p:spPr>
        <p:txBody>
          <a:bodyPr>
            <a:spAutoFit/>
          </a:bodyPr>
          <a:lstStyle/>
          <a:p>
            <a:pPr>
              <a:spcBef>
                <a:spcPct val="50000"/>
              </a:spcBef>
            </a:pPr>
            <a:endParaRPr lang="es-EC"/>
          </a:p>
        </p:txBody>
      </p:sp>
      <p:pic>
        <p:nvPicPr>
          <p:cNvPr id="5124" name="Picture 6"/>
          <p:cNvPicPr>
            <a:picLocks noChangeAspect="1" noChangeArrowheads="1"/>
          </p:cNvPicPr>
          <p:nvPr/>
        </p:nvPicPr>
        <p:blipFill>
          <a:blip r:embed="rId2" cstate="print"/>
          <a:srcRect/>
          <a:stretch>
            <a:fillRect/>
          </a:stretch>
        </p:blipFill>
        <p:spPr bwMode="auto">
          <a:xfrm>
            <a:off x="1692275" y="260350"/>
            <a:ext cx="5448300" cy="1408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rPr>
              <a:t>OBJETIVOS ESPECÍFICOS</a:t>
            </a:r>
          </a:p>
        </p:txBody>
      </p:sp>
      <p:sp>
        <p:nvSpPr>
          <p:cNvPr id="14339" name="2 Marcador de contenido"/>
          <p:cNvSpPr>
            <a:spLocks noGrp="1"/>
          </p:cNvSpPr>
          <p:nvPr>
            <p:ph idx="1"/>
          </p:nvPr>
        </p:nvSpPr>
        <p:spPr>
          <a:xfrm>
            <a:off x="611188" y="1989138"/>
            <a:ext cx="8064500" cy="4389437"/>
          </a:xfrm>
        </p:spPr>
        <p:txBody>
          <a:bodyPr/>
          <a:lstStyle/>
          <a:p>
            <a:pPr latinLnBrk="1"/>
            <a:r>
              <a:rPr lang="es-EC" smtClean="0"/>
              <a:t>Investigar la información sobre metodologías para     solución de problemas y determinar la más adecuada para este caso. Investigar los pasos que deben seguirse para la aplicación  de la metodología escogida para    establecer la base teórica  del método a utilizarse.</a:t>
            </a:r>
          </a:p>
          <a:p>
            <a:pPr latinLnBrk="1"/>
            <a:r>
              <a:rPr lang="es-EC" smtClean="0"/>
              <a:t>Caracterizar el proceso del LPP para poder analizarlo.</a:t>
            </a:r>
          </a:p>
          <a:p>
            <a:pPr latinLnBrk="1"/>
            <a:r>
              <a:rPr lang="es-EC" smtClean="0"/>
              <a:t>Definir un indicador mediante el cual se pueda          determinar la efectividad del presente trabajo</a:t>
            </a:r>
          </a:p>
        </p:txBody>
      </p:sp>
      <p:pic>
        <p:nvPicPr>
          <p:cNvPr id="14340" name="Picture 5"/>
          <p:cNvPicPr>
            <a:picLocks noChangeAspect="1" noChangeArrowheads="1"/>
          </p:cNvPicPr>
          <p:nvPr/>
        </p:nvPicPr>
        <p:blipFill>
          <a:blip r:embed="rId2" cstate="print"/>
          <a:srcRect/>
          <a:stretch>
            <a:fillRect/>
          </a:stretch>
        </p:blipFill>
        <p:spPr bwMode="auto">
          <a:xfrm>
            <a:off x="0" y="0"/>
            <a:ext cx="1346200" cy="141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rPr>
              <a:t>OBJETIVOS ESPECÍFICOS</a:t>
            </a:r>
          </a:p>
        </p:txBody>
      </p:sp>
      <p:sp>
        <p:nvSpPr>
          <p:cNvPr id="15363" name="2 Marcador de contenido"/>
          <p:cNvSpPr>
            <a:spLocks noGrp="1"/>
          </p:cNvSpPr>
          <p:nvPr>
            <p:ph idx="1"/>
          </p:nvPr>
        </p:nvSpPr>
        <p:spPr>
          <a:xfrm>
            <a:off x="457200" y="1935163"/>
            <a:ext cx="8362950" cy="4389437"/>
          </a:xfrm>
        </p:spPr>
        <p:txBody>
          <a:bodyPr/>
          <a:lstStyle/>
          <a:p>
            <a:pPr latinLnBrk="1"/>
            <a:r>
              <a:rPr lang="es-EC" smtClean="0"/>
              <a:t>Determinar cuáles son las causas raíces que provoca la  variabilidad de las características dimensionales en el   LPP para poder realizar un plan de acción para               disminuirlas o eliminarlas usando como metodología la ruta de calidad.</a:t>
            </a:r>
          </a:p>
          <a:p>
            <a:pPr latinLnBrk="1"/>
            <a:r>
              <a:rPr lang="es-EC" smtClean="0"/>
              <a:t>Determinar si es viable el plan de acción propuesto en el ámbito técnico económico para analizar la factibilidad de implementarlo en NOVACERO Planta Lasso</a:t>
            </a:r>
          </a:p>
          <a:p>
            <a:r>
              <a:rPr lang="es-EC" smtClean="0"/>
              <a:t>Implementar el plan de acción para disminuir la variabilidad del proceso de producción de perfiles laminados en el LPP. </a:t>
            </a:r>
          </a:p>
        </p:txBody>
      </p:sp>
      <p:pic>
        <p:nvPicPr>
          <p:cNvPr id="15364" name="Picture 5"/>
          <p:cNvPicPr>
            <a:picLocks noChangeAspect="1" noChangeArrowheads="1"/>
          </p:cNvPicPr>
          <p:nvPr/>
        </p:nvPicPr>
        <p:blipFill>
          <a:blip r:embed="rId2" cstate="print"/>
          <a:srcRect/>
          <a:stretch>
            <a:fillRect/>
          </a:stretch>
        </p:blipFill>
        <p:spPr bwMode="auto">
          <a:xfrm>
            <a:off x="0" y="0"/>
            <a:ext cx="1346200" cy="141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rPr>
              <a:t>RUTA DE LA CALIDAD</a:t>
            </a:r>
          </a:p>
        </p:txBody>
      </p:sp>
      <p:sp>
        <p:nvSpPr>
          <p:cNvPr id="16387" name="2 Marcador de contenido"/>
          <p:cNvSpPr>
            <a:spLocks noGrp="1"/>
          </p:cNvSpPr>
          <p:nvPr>
            <p:ph idx="1"/>
          </p:nvPr>
        </p:nvSpPr>
        <p:spPr>
          <a:xfrm>
            <a:off x="457200" y="1935163"/>
            <a:ext cx="8362950" cy="4389437"/>
          </a:xfrm>
        </p:spPr>
        <p:txBody>
          <a:bodyPr/>
          <a:lstStyle/>
          <a:p>
            <a:pPr latinLnBrk="1"/>
            <a:r>
              <a:rPr lang="es-EC" smtClean="0"/>
              <a:t>“Secuencia de actividades utilizadas para solucionar      problemas o llevar a cabo mejoras en cualquier área de  trabajo” (Instituto Tecnológico y de Estudios Superiores de Monterrey. Campus Monterrey, 1996).</a:t>
            </a:r>
          </a:p>
        </p:txBody>
      </p:sp>
      <p:pic>
        <p:nvPicPr>
          <p:cNvPr id="16388" name="Picture 5"/>
          <p:cNvPicPr>
            <a:picLocks noChangeAspect="1" noChangeArrowheads="1"/>
          </p:cNvPicPr>
          <p:nvPr/>
        </p:nvPicPr>
        <p:blipFill>
          <a:blip r:embed="rId2" cstate="print"/>
          <a:srcRect/>
          <a:stretch>
            <a:fillRect/>
          </a:stretch>
        </p:blipFill>
        <p:spPr bwMode="auto">
          <a:xfrm>
            <a:off x="0" y="0"/>
            <a:ext cx="1346200" cy="141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548680"/>
            <a:ext cx="8229600" cy="494928"/>
          </a:xfrm>
        </p:spPr>
        <p:txBody>
          <a:bodyPr/>
          <a:lstStyle/>
          <a:p>
            <a:pPr algn="ctr">
              <a:defRPr/>
            </a:pPr>
            <a:r>
              <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rPr>
              <a:t>APLICACIÓN DE LA RUTA DE LA CALIDAD</a:t>
            </a:r>
          </a:p>
        </p:txBody>
      </p:sp>
      <p:sp>
        <p:nvSpPr>
          <p:cNvPr id="17411" name="2 Marcador de contenido"/>
          <p:cNvSpPr>
            <a:spLocks noGrp="1"/>
          </p:cNvSpPr>
          <p:nvPr>
            <p:ph idx="1"/>
          </p:nvPr>
        </p:nvSpPr>
        <p:spPr>
          <a:xfrm>
            <a:off x="250825" y="1412875"/>
            <a:ext cx="5113338" cy="4911725"/>
          </a:xfrm>
        </p:spPr>
        <p:txBody>
          <a:bodyPr/>
          <a:lstStyle/>
          <a:p>
            <a:pPr latinLnBrk="1"/>
            <a:r>
              <a:rPr lang="es-EC" b="1" smtClean="0"/>
              <a:t>Reconocimiento de las             características del problema </a:t>
            </a:r>
          </a:p>
          <a:p>
            <a:pPr latinLnBrk="1">
              <a:buFont typeface="Wingdings 2" pitchFamily="18" charset="2"/>
              <a:buNone/>
            </a:pPr>
            <a:r>
              <a:rPr lang="es-EC" b="1" smtClean="0"/>
              <a:t>    Descripción de la situación    actual.</a:t>
            </a:r>
          </a:p>
          <a:p>
            <a:pPr latinLnBrk="1"/>
            <a:endParaRPr lang="es-EC" b="1" smtClean="0"/>
          </a:p>
          <a:p>
            <a:pPr latinLnBrk="1"/>
            <a:endParaRPr lang="es-EC" smtClean="0"/>
          </a:p>
          <a:p>
            <a:pPr latinLnBrk="1"/>
            <a:endParaRPr lang="es-EC" smtClean="0"/>
          </a:p>
        </p:txBody>
      </p:sp>
      <p:pic>
        <p:nvPicPr>
          <p:cNvPr id="17412" name="Picture 5"/>
          <p:cNvPicPr>
            <a:picLocks noChangeAspect="1" noChangeArrowheads="1"/>
          </p:cNvPicPr>
          <p:nvPr/>
        </p:nvPicPr>
        <p:blipFill>
          <a:blip r:embed="rId2" cstate="print"/>
          <a:srcRect/>
          <a:stretch>
            <a:fillRect/>
          </a:stretch>
        </p:blipFill>
        <p:spPr bwMode="auto">
          <a:xfrm>
            <a:off x="0" y="0"/>
            <a:ext cx="1346200" cy="1412875"/>
          </a:xfrm>
          <a:prstGeom prst="rect">
            <a:avLst/>
          </a:prstGeom>
          <a:noFill/>
          <a:ln w="9525">
            <a:noFill/>
            <a:miter lim="800000"/>
            <a:headEnd/>
            <a:tailEnd/>
          </a:ln>
        </p:spPr>
      </p:pic>
      <p:graphicFrame>
        <p:nvGraphicFramePr>
          <p:cNvPr id="8" name="7 Diagrama"/>
          <p:cNvGraphicFramePr/>
          <p:nvPr/>
        </p:nvGraphicFramePr>
        <p:xfrm>
          <a:off x="4716016" y="1268760"/>
          <a:ext cx="3702174" cy="5245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rPr>
              <a:t>APLICACIÓN DE LA RUTA DE LA CALIDAD</a:t>
            </a:r>
          </a:p>
        </p:txBody>
      </p:sp>
      <p:sp>
        <p:nvSpPr>
          <p:cNvPr id="18435" name="2 Marcador de contenido"/>
          <p:cNvSpPr>
            <a:spLocks noGrp="1"/>
          </p:cNvSpPr>
          <p:nvPr>
            <p:ph idx="1"/>
          </p:nvPr>
        </p:nvSpPr>
        <p:spPr>
          <a:xfrm>
            <a:off x="457200" y="1700213"/>
            <a:ext cx="8507413" cy="4624387"/>
          </a:xfrm>
        </p:spPr>
        <p:txBody>
          <a:bodyPr/>
          <a:lstStyle/>
          <a:p>
            <a:pPr latinLnBrk="1">
              <a:buFont typeface="Wingdings 2" pitchFamily="18" charset="2"/>
              <a:buNone/>
            </a:pPr>
            <a:endParaRPr lang="es-EC" b="1" smtClean="0"/>
          </a:p>
          <a:p>
            <a:pPr latinLnBrk="1"/>
            <a:endParaRPr lang="es-EC" smtClean="0"/>
          </a:p>
          <a:p>
            <a:pPr latinLnBrk="1"/>
            <a:endParaRPr lang="es-EC" smtClean="0"/>
          </a:p>
        </p:txBody>
      </p:sp>
      <p:pic>
        <p:nvPicPr>
          <p:cNvPr id="18436" name="Picture 5"/>
          <p:cNvPicPr>
            <a:picLocks noChangeAspect="1" noChangeArrowheads="1"/>
          </p:cNvPicPr>
          <p:nvPr/>
        </p:nvPicPr>
        <p:blipFill>
          <a:blip r:embed="rId2" cstate="print"/>
          <a:srcRect/>
          <a:stretch>
            <a:fillRect/>
          </a:stretch>
        </p:blipFill>
        <p:spPr bwMode="auto">
          <a:xfrm>
            <a:off x="0" y="0"/>
            <a:ext cx="1346200" cy="1412875"/>
          </a:xfrm>
          <a:prstGeom prst="rect">
            <a:avLst/>
          </a:prstGeom>
          <a:noFill/>
          <a:ln w="9525">
            <a:noFill/>
            <a:miter lim="800000"/>
            <a:headEnd/>
            <a:tailEnd/>
          </a:ln>
        </p:spPr>
      </p:pic>
      <p:pic>
        <p:nvPicPr>
          <p:cNvPr id="18437" name="Picture 5"/>
          <p:cNvPicPr>
            <a:picLocks noChangeAspect="1" noChangeArrowheads="1"/>
          </p:cNvPicPr>
          <p:nvPr/>
        </p:nvPicPr>
        <p:blipFill>
          <a:blip r:embed="rId3" cstate="print"/>
          <a:srcRect l="37354" t="28172" r="34976" b="32452"/>
          <a:stretch>
            <a:fillRect/>
          </a:stretch>
        </p:blipFill>
        <p:spPr bwMode="auto">
          <a:xfrm>
            <a:off x="2484438" y="1989138"/>
            <a:ext cx="4229100"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rPr>
              <a:t>APLICACIÓN DE LA RUTA DE LA CALIDAD</a:t>
            </a:r>
          </a:p>
        </p:txBody>
      </p:sp>
      <p:pic>
        <p:nvPicPr>
          <p:cNvPr id="19459" name="Picture 5"/>
          <p:cNvPicPr>
            <a:picLocks noChangeAspect="1" noChangeArrowheads="1"/>
          </p:cNvPicPr>
          <p:nvPr/>
        </p:nvPicPr>
        <p:blipFill>
          <a:blip r:embed="rId2" cstate="print"/>
          <a:srcRect/>
          <a:stretch>
            <a:fillRect/>
          </a:stretch>
        </p:blipFill>
        <p:spPr bwMode="auto">
          <a:xfrm>
            <a:off x="0" y="0"/>
            <a:ext cx="1346200" cy="1412875"/>
          </a:xfrm>
          <a:prstGeom prst="rect">
            <a:avLst/>
          </a:prstGeom>
          <a:noFill/>
          <a:ln w="9525">
            <a:noFill/>
            <a:miter lim="800000"/>
            <a:headEnd/>
            <a:tailEnd/>
          </a:ln>
        </p:spPr>
      </p:pic>
      <p:pic>
        <p:nvPicPr>
          <p:cNvPr id="19460" name="Picture 2"/>
          <p:cNvPicPr>
            <a:picLocks noGrp="1" noChangeAspect="1" noChangeArrowheads="1"/>
          </p:cNvPicPr>
          <p:nvPr>
            <p:ph idx="1"/>
          </p:nvPr>
        </p:nvPicPr>
        <p:blipFill>
          <a:blip r:embed="rId3" cstate="print"/>
          <a:srcRect l="34303" t="40498" r="29802" b="22130"/>
          <a:stretch>
            <a:fillRect/>
          </a:stretch>
        </p:blipFill>
        <p:spPr>
          <a:xfrm>
            <a:off x="1908175" y="1993900"/>
            <a:ext cx="5526088" cy="3235325"/>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rPr>
              <a:t>APLICACIÓN DE LA RUTA DE LA CALIDAD</a:t>
            </a:r>
          </a:p>
        </p:txBody>
      </p:sp>
      <p:pic>
        <p:nvPicPr>
          <p:cNvPr id="20483" name="Picture 5"/>
          <p:cNvPicPr>
            <a:picLocks noChangeAspect="1" noChangeArrowheads="1"/>
          </p:cNvPicPr>
          <p:nvPr/>
        </p:nvPicPr>
        <p:blipFill>
          <a:blip r:embed="rId2" cstate="print"/>
          <a:srcRect/>
          <a:stretch>
            <a:fillRect/>
          </a:stretch>
        </p:blipFill>
        <p:spPr bwMode="auto">
          <a:xfrm>
            <a:off x="0" y="0"/>
            <a:ext cx="1346200" cy="1412875"/>
          </a:xfrm>
          <a:prstGeom prst="rect">
            <a:avLst/>
          </a:prstGeom>
          <a:noFill/>
          <a:ln w="9525">
            <a:noFill/>
            <a:miter lim="800000"/>
            <a:headEnd/>
            <a:tailEnd/>
          </a:ln>
        </p:spPr>
      </p:pic>
      <p:sp>
        <p:nvSpPr>
          <p:cNvPr id="20484" name="4 Marcador de contenido"/>
          <p:cNvSpPr>
            <a:spLocks noGrp="1"/>
          </p:cNvSpPr>
          <p:nvPr>
            <p:ph idx="1"/>
          </p:nvPr>
        </p:nvSpPr>
        <p:spPr/>
        <p:txBody>
          <a:bodyPr/>
          <a:lstStyle/>
          <a:p>
            <a:pPr marL="273050" lvl="2" indent="-273050">
              <a:buClr>
                <a:srgbClr val="0BD0D9"/>
              </a:buClr>
              <a:buSzPct val="95000"/>
            </a:pPr>
            <a:r>
              <a:rPr lang="es-EC" sz="2400" b="1" smtClean="0"/>
              <a:t>Reconocimiento de las características del problema. Analizar hechos y datos para aislar las causas raíces.                   </a:t>
            </a:r>
          </a:p>
          <a:p>
            <a:endParaRPr lang="es-EC" smtClean="0"/>
          </a:p>
        </p:txBody>
      </p:sp>
      <p:pic>
        <p:nvPicPr>
          <p:cNvPr id="20485" name="Picture 4"/>
          <p:cNvPicPr>
            <a:picLocks noChangeAspect="1" noChangeArrowheads="1"/>
          </p:cNvPicPr>
          <p:nvPr/>
        </p:nvPicPr>
        <p:blipFill>
          <a:blip r:embed="rId3" cstate="print"/>
          <a:srcRect l="22330" t="24190" r="22331" b="16753"/>
          <a:stretch>
            <a:fillRect/>
          </a:stretch>
        </p:blipFill>
        <p:spPr bwMode="auto">
          <a:xfrm>
            <a:off x="1979613" y="2997200"/>
            <a:ext cx="5256212" cy="3154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rPr>
              <a:t>APLICACIÓN DE LA RUTA DE LA CALIDAD</a:t>
            </a:r>
          </a:p>
        </p:txBody>
      </p:sp>
      <p:pic>
        <p:nvPicPr>
          <p:cNvPr id="21507" name="Picture 5"/>
          <p:cNvPicPr>
            <a:picLocks noChangeAspect="1" noChangeArrowheads="1"/>
          </p:cNvPicPr>
          <p:nvPr/>
        </p:nvPicPr>
        <p:blipFill>
          <a:blip r:embed="rId2" cstate="print"/>
          <a:srcRect/>
          <a:stretch>
            <a:fillRect/>
          </a:stretch>
        </p:blipFill>
        <p:spPr bwMode="auto">
          <a:xfrm>
            <a:off x="0" y="0"/>
            <a:ext cx="1346200" cy="1412875"/>
          </a:xfrm>
          <a:prstGeom prst="rect">
            <a:avLst/>
          </a:prstGeom>
          <a:noFill/>
          <a:ln w="9525">
            <a:noFill/>
            <a:miter lim="800000"/>
            <a:headEnd/>
            <a:tailEnd/>
          </a:ln>
        </p:spPr>
      </p:pic>
      <p:sp>
        <p:nvSpPr>
          <p:cNvPr id="21508" name="4 Marcador de contenido"/>
          <p:cNvSpPr>
            <a:spLocks noGrp="1"/>
          </p:cNvSpPr>
          <p:nvPr>
            <p:ph idx="1"/>
          </p:nvPr>
        </p:nvSpPr>
        <p:spPr/>
        <p:txBody>
          <a:bodyPr/>
          <a:lstStyle/>
          <a:p>
            <a:pPr marL="273050" lvl="2" indent="-273050">
              <a:buClr>
                <a:srgbClr val="0BD0D9"/>
              </a:buClr>
              <a:buSzPct val="95000"/>
            </a:pPr>
            <a:r>
              <a:rPr lang="es-EC" sz="2400" b="1" smtClean="0"/>
              <a:t>Reconocimiento de las características del problema. Analizar hechos y datos para aislar las causas raíces.                   </a:t>
            </a:r>
          </a:p>
          <a:p>
            <a:endParaRPr lang="es-EC" smtClean="0"/>
          </a:p>
        </p:txBody>
      </p:sp>
      <p:pic>
        <p:nvPicPr>
          <p:cNvPr id="21509" name="5 Imagen"/>
          <p:cNvPicPr>
            <a:picLocks noChangeAspect="1" noChangeArrowheads="1"/>
          </p:cNvPicPr>
          <p:nvPr/>
        </p:nvPicPr>
        <p:blipFill>
          <a:blip r:embed="rId3" cstate="print"/>
          <a:srcRect l="2449" t="24706" r="32130" b="13823"/>
          <a:stretch>
            <a:fillRect/>
          </a:stretch>
        </p:blipFill>
        <p:spPr bwMode="auto">
          <a:xfrm>
            <a:off x="1835150" y="3141663"/>
            <a:ext cx="5492750"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rPr>
              <a:t>APLICACIÓN DE LA RUTA DE LA CALIDAD</a:t>
            </a:r>
          </a:p>
        </p:txBody>
      </p:sp>
      <p:pic>
        <p:nvPicPr>
          <p:cNvPr id="22531" name="Picture 5"/>
          <p:cNvPicPr>
            <a:picLocks noChangeAspect="1" noChangeArrowheads="1"/>
          </p:cNvPicPr>
          <p:nvPr/>
        </p:nvPicPr>
        <p:blipFill>
          <a:blip r:embed="rId2" cstate="print"/>
          <a:srcRect/>
          <a:stretch>
            <a:fillRect/>
          </a:stretch>
        </p:blipFill>
        <p:spPr bwMode="auto">
          <a:xfrm>
            <a:off x="0" y="0"/>
            <a:ext cx="1346200" cy="1412875"/>
          </a:xfrm>
          <a:prstGeom prst="rect">
            <a:avLst/>
          </a:prstGeom>
          <a:noFill/>
          <a:ln w="9525">
            <a:noFill/>
            <a:miter lim="800000"/>
            <a:headEnd/>
            <a:tailEnd/>
          </a:ln>
        </p:spPr>
      </p:pic>
      <p:sp>
        <p:nvSpPr>
          <p:cNvPr id="22532" name="4 Marcador de contenido"/>
          <p:cNvSpPr>
            <a:spLocks noGrp="1"/>
          </p:cNvSpPr>
          <p:nvPr>
            <p:ph idx="1"/>
          </p:nvPr>
        </p:nvSpPr>
        <p:spPr/>
        <p:txBody>
          <a:bodyPr/>
          <a:lstStyle/>
          <a:p>
            <a:pPr marL="273050" lvl="2" indent="-273050">
              <a:buClr>
                <a:srgbClr val="0BD0D9"/>
              </a:buClr>
              <a:buSzPct val="95000"/>
            </a:pPr>
            <a:r>
              <a:rPr lang="es-EC" sz="2400" b="1" smtClean="0"/>
              <a:t>Determinación de Plan de Acción para eliminar las causas raíces.</a:t>
            </a:r>
          </a:p>
          <a:p>
            <a:pPr marL="273050" lvl="2" indent="-273050">
              <a:buClr>
                <a:srgbClr val="0BD0D9"/>
              </a:buClr>
              <a:buSzPct val="95000"/>
              <a:buFont typeface="Wingdings 2" pitchFamily="18" charset="2"/>
              <a:buNone/>
            </a:pPr>
            <a:r>
              <a:rPr lang="es-EC" sz="2400" b="1" smtClean="0"/>
              <a:t>                  </a:t>
            </a:r>
          </a:p>
          <a:p>
            <a:endParaRPr lang="es-EC" smtClean="0"/>
          </a:p>
        </p:txBody>
      </p:sp>
      <p:pic>
        <p:nvPicPr>
          <p:cNvPr id="22533" name="Picture 6"/>
          <p:cNvPicPr>
            <a:picLocks noChangeAspect="1" noChangeArrowheads="1"/>
          </p:cNvPicPr>
          <p:nvPr/>
        </p:nvPicPr>
        <p:blipFill>
          <a:blip r:embed="rId3" cstate="print"/>
          <a:srcRect l="25826" t="34450" r="25291" b="17976"/>
          <a:stretch>
            <a:fillRect/>
          </a:stretch>
        </p:blipFill>
        <p:spPr bwMode="auto">
          <a:xfrm>
            <a:off x="1547813" y="2852738"/>
            <a:ext cx="5400675" cy="266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rPr>
              <a:t>APLICACIÓN DE LA RUTA DE LA CALIDAD</a:t>
            </a:r>
          </a:p>
        </p:txBody>
      </p:sp>
      <p:pic>
        <p:nvPicPr>
          <p:cNvPr id="23555" name="Picture 5"/>
          <p:cNvPicPr>
            <a:picLocks noChangeAspect="1" noChangeArrowheads="1"/>
          </p:cNvPicPr>
          <p:nvPr/>
        </p:nvPicPr>
        <p:blipFill>
          <a:blip r:embed="rId2" cstate="print"/>
          <a:srcRect/>
          <a:stretch>
            <a:fillRect/>
          </a:stretch>
        </p:blipFill>
        <p:spPr bwMode="auto">
          <a:xfrm>
            <a:off x="0" y="0"/>
            <a:ext cx="1346200" cy="1412875"/>
          </a:xfrm>
          <a:prstGeom prst="rect">
            <a:avLst/>
          </a:prstGeom>
          <a:noFill/>
          <a:ln w="9525">
            <a:noFill/>
            <a:miter lim="800000"/>
            <a:headEnd/>
            <a:tailEnd/>
          </a:ln>
        </p:spPr>
      </p:pic>
      <p:sp>
        <p:nvSpPr>
          <p:cNvPr id="23556" name="4 Marcador de contenido"/>
          <p:cNvSpPr>
            <a:spLocks noGrp="1"/>
          </p:cNvSpPr>
          <p:nvPr>
            <p:ph idx="1"/>
          </p:nvPr>
        </p:nvSpPr>
        <p:spPr/>
        <p:txBody>
          <a:bodyPr/>
          <a:lstStyle/>
          <a:p>
            <a:pPr marL="273050" lvl="2" indent="-273050">
              <a:buClr>
                <a:srgbClr val="0BD0D9"/>
              </a:buClr>
              <a:buSzPct val="95000"/>
            </a:pPr>
            <a:r>
              <a:rPr lang="es-EC" sz="2400" b="1" smtClean="0"/>
              <a:t>Determinación de Plan de Acción para eliminar las causas raíces. Diagrama de Afinidad</a:t>
            </a:r>
          </a:p>
          <a:p>
            <a:pPr marL="273050" lvl="2" indent="-273050">
              <a:buClr>
                <a:srgbClr val="0BD0D9"/>
              </a:buClr>
              <a:buSzPct val="95000"/>
              <a:buFont typeface="Wingdings 2" pitchFamily="18" charset="2"/>
              <a:buNone/>
            </a:pPr>
            <a:endParaRPr lang="es-EC" sz="2400" b="1" smtClean="0"/>
          </a:p>
          <a:p>
            <a:pPr marL="273050" lvl="2" indent="-273050">
              <a:buClr>
                <a:srgbClr val="0BD0D9"/>
              </a:buClr>
              <a:buSzPct val="95000"/>
              <a:buFont typeface="Wingdings 2" pitchFamily="18" charset="2"/>
              <a:buNone/>
            </a:pPr>
            <a:r>
              <a:rPr lang="es-EC" sz="2400" b="1" smtClean="0"/>
              <a:t>                  </a:t>
            </a:r>
          </a:p>
          <a:p>
            <a:endParaRPr lang="es-EC" smtClean="0"/>
          </a:p>
        </p:txBody>
      </p:sp>
      <p:pic>
        <p:nvPicPr>
          <p:cNvPr id="23557" name="Picture 7"/>
          <p:cNvPicPr>
            <a:picLocks noChangeAspect="1" noChangeArrowheads="1"/>
          </p:cNvPicPr>
          <p:nvPr/>
        </p:nvPicPr>
        <p:blipFill>
          <a:blip r:embed="rId3" cstate="print"/>
          <a:srcRect l="28787" t="35672" r="27864" b="21675"/>
          <a:stretch>
            <a:fillRect/>
          </a:stretch>
        </p:blipFill>
        <p:spPr bwMode="auto">
          <a:xfrm>
            <a:off x="1763713" y="2792413"/>
            <a:ext cx="5256212" cy="290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971600" y="1124744"/>
            <a:ext cx="7946855" cy="584775"/>
          </a:xfrm>
          <a:prstGeom prst="rect">
            <a:avLst/>
          </a:prstGeom>
          <a:noFill/>
        </p:spPr>
        <p:txBody>
          <a:bodyPr>
            <a:spAutoFit/>
          </a:bodyPr>
          <a:lstStyle/>
          <a:p>
            <a:pPr algn="ctr">
              <a:defRPr/>
            </a:pPr>
            <a:r>
              <a:rPr lang="es-EC" sz="3200" b="1" dirty="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rPr>
              <a:t>PLANTEAMIENTO DEL PROBLEMA</a:t>
            </a:r>
            <a:endParaRPr lang="es-ES" sz="3200" b="1" dirty="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endParaRPr>
          </a:p>
        </p:txBody>
      </p:sp>
      <p:sp>
        <p:nvSpPr>
          <p:cNvPr id="6147" name="Content Placeholder 8"/>
          <p:cNvSpPr>
            <a:spLocks noGrp="1"/>
          </p:cNvSpPr>
          <p:nvPr>
            <p:ph idx="1"/>
          </p:nvPr>
        </p:nvSpPr>
        <p:spPr>
          <a:xfrm>
            <a:off x="457200" y="1935163"/>
            <a:ext cx="8291513" cy="4389437"/>
          </a:xfrm>
        </p:spPr>
        <p:txBody>
          <a:bodyPr/>
          <a:lstStyle/>
          <a:p>
            <a:pPr algn="just">
              <a:buFont typeface="Wingdings 2" pitchFamily="18" charset="2"/>
              <a:buNone/>
            </a:pPr>
            <a:r>
              <a:rPr lang="es-EC" smtClean="0"/>
              <a:t>    A partir del cambio de línea de producción de perfiles pequeños del Tren 2 al LPP, se registran 5 reclamos en los que los clientes indican que las pletinas no cumplen las medidas esperadas. Esta situación se considera alarmante, si se toma en cuenta que no se habían presentado reclamos por medidas geométricas en los dos últimos años en que las pletinas fueron fabricadas por el Tren 2.</a:t>
            </a:r>
          </a:p>
          <a:p>
            <a:endParaRPr lang="es-EC" smtClean="0"/>
          </a:p>
        </p:txBody>
      </p:sp>
      <p:pic>
        <p:nvPicPr>
          <p:cNvPr id="6148" name="Picture 5"/>
          <p:cNvPicPr>
            <a:picLocks noChangeAspect="1" noChangeArrowheads="1"/>
          </p:cNvPicPr>
          <p:nvPr/>
        </p:nvPicPr>
        <p:blipFill>
          <a:blip r:embed="rId2" cstate="print"/>
          <a:srcRect/>
          <a:stretch>
            <a:fillRect/>
          </a:stretch>
        </p:blipFill>
        <p:spPr bwMode="auto">
          <a:xfrm>
            <a:off x="0" y="0"/>
            <a:ext cx="1346200" cy="141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rPr>
              <a:t>APLICACIÓN DE LA RUTA DE LA CALIDAD</a:t>
            </a:r>
          </a:p>
        </p:txBody>
      </p:sp>
      <p:pic>
        <p:nvPicPr>
          <p:cNvPr id="24579" name="Picture 5"/>
          <p:cNvPicPr>
            <a:picLocks noChangeAspect="1" noChangeArrowheads="1"/>
          </p:cNvPicPr>
          <p:nvPr/>
        </p:nvPicPr>
        <p:blipFill>
          <a:blip r:embed="rId2" cstate="print"/>
          <a:srcRect/>
          <a:stretch>
            <a:fillRect/>
          </a:stretch>
        </p:blipFill>
        <p:spPr bwMode="auto">
          <a:xfrm>
            <a:off x="0" y="0"/>
            <a:ext cx="1346200" cy="1412875"/>
          </a:xfrm>
          <a:prstGeom prst="rect">
            <a:avLst/>
          </a:prstGeom>
          <a:noFill/>
          <a:ln w="9525">
            <a:noFill/>
            <a:miter lim="800000"/>
            <a:headEnd/>
            <a:tailEnd/>
          </a:ln>
        </p:spPr>
      </p:pic>
      <p:sp>
        <p:nvSpPr>
          <p:cNvPr id="24580" name="4 Marcador de contenido"/>
          <p:cNvSpPr>
            <a:spLocks noGrp="1"/>
          </p:cNvSpPr>
          <p:nvPr>
            <p:ph idx="1"/>
          </p:nvPr>
        </p:nvSpPr>
        <p:spPr/>
        <p:txBody>
          <a:bodyPr/>
          <a:lstStyle/>
          <a:p>
            <a:pPr marL="273050" lvl="2" indent="-273050">
              <a:buClr>
                <a:srgbClr val="0BD0D9"/>
              </a:buClr>
              <a:buSzPct val="95000"/>
            </a:pPr>
            <a:r>
              <a:rPr lang="es-EC" sz="2400" b="1" smtClean="0"/>
              <a:t>Determinación de Plan de Acción para eliminar las causas raíces. Diagrama de Relación</a:t>
            </a:r>
          </a:p>
          <a:p>
            <a:pPr marL="273050" lvl="2" indent="-273050">
              <a:buClr>
                <a:srgbClr val="0BD0D9"/>
              </a:buClr>
              <a:buSzPct val="95000"/>
              <a:buFont typeface="Wingdings 2" pitchFamily="18" charset="2"/>
              <a:buNone/>
            </a:pPr>
            <a:endParaRPr lang="es-EC" sz="2400" b="1" smtClean="0"/>
          </a:p>
          <a:p>
            <a:pPr marL="273050" lvl="2" indent="-273050">
              <a:buClr>
                <a:srgbClr val="0BD0D9"/>
              </a:buClr>
              <a:buSzPct val="95000"/>
              <a:buFont typeface="Wingdings 2" pitchFamily="18" charset="2"/>
              <a:buNone/>
            </a:pPr>
            <a:r>
              <a:rPr lang="es-EC" sz="2400" b="1" smtClean="0"/>
              <a:t>                  </a:t>
            </a:r>
          </a:p>
          <a:p>
            <a:endParaRPr lang="es-EC" smtClean="0"/>
          </a:p>
        </p:txBody>
      </p:sp>
      <p:pic>
        <p:nvPicPr>
          <p:cNvPr id="24581" name="15 Marcador de contenido"/>
          <p:cNvPicPr>
            <a:picLocks/>
          </p:cNvPicPr>
          <p:nvPr/>
        </p:nvPicPr>
        <p:blipFill>
          <a:blip r:embed="rId3" cstate="print"/>
          <a:srcRect/>
          <a:stretch>
            <a:fillRect/>
          </a:stretch>
        </p:blipFill>
        <p:spPr bwMode="auto">
          <a:xfrm>
            <a:off x="1908175" y="2852738"/>
            <a:ext cx="5435600" cy="374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rPr>
              <a:t>APLICACIÓN DE LA RUTA DE LA CALIDAD</a:t>
            </a:r>
          </a:p>
        </p:txBody>
      </p:sp>
      <p:pic>
        <p:nvPicPr>
          <p:cNvPr id="25603" name="Picture 5"/>
          <p:cNvPicPr>
            <a:picLocks noChangeAspect="1" noChangeArrowheads="1"/>
          </p:cNvPicPr>
          <p:nvPr/>
        </p:nvPicPr>
        <p:blipFill>
          <a:blip r:embed="rId2" cstate="print"/>
          <a:srcRect/>
          <a:stretch>
            <a:fillRect/>
          </a:stretch>
        </p:blipFill>
        <p:spPr bwMode="auto">
          <a:xfrm>
            <a:off x="0" y="0"/>
            <a:ext cx="1346200" cy="1412875"/>
          </a:xfrm>
          <a:prstGeom prst="rect">
            <a:avLst/>
          </a:prstGeom>
          <a:noFill/>
          <a:ln w="9525">
            <a:noFill/>
            <a:miter lim="800000"/>
            <a:headEnd/>
            <a:tailEnd/>
          </a:ln>
        </p:spPr>
      </p:pic>
      <p:sp>
        <p:nvSpPr>
          <p:cNvPr id="25604" name="4 Marcador de contenido"/>
          <p:cNvSpPr>
            <a:spLocks noGrp="1"/>
          </p:cNvSpPr>
          <p:nvPr>
            <p:ph idx="1"/>
          </p:nvPr>
        </p:nvSpPr>
        <p:spPr/>
        <p:txBody>
          <a:bodyPr/>
          <a:lstStyle/>
          <a:p>
            <a:pPr marL="273050" lvl="2" indent="-273050">
              <a:buClr>
                <a:srgbClr val="0BD0D9"/>
              </a:buClr>
              <a:buSzPct val="95000"/>
            </a:pPr>
            <a:r>
              <a:rPr lang="es-EC" sz="2400" b="1" smtClean="0"/>
              <a:t>Determinación de Plan de Acción para eliminar las causas raíces. Diagrama de Relación</a:t>
            </a:r>
          </a:p>
          <a:p>
            <a:pPr marL="273050" lvl="2" indent="-273050">
              <a:buClr>
                <a:srgbClr val="0BD0D9"/>
              </a:buClr>
              <a:buSzPct val="95000"/>
            </a:pPr>
            <a:endParaRPr lang="es-EC" sz="2400" b="1" smtClean="0"/>
          </a:p>
          <a:p>
            <a:pPr marL="273050" lvl="2" indent="-273050">
              <a:buClr>
                <a:srgbClr val="0BD0D9"/>
              </a:buClr>
              <a:buSzPct val="95000"/>
            </a:pPr>
            <a:endParaRPr lang="es-EC" sz="2400" b="1" smtClean="0"/>
          </a:p>
          <a:p>
            <a:pPr marL="273050" lvl="2" indent="-273050">
              <a:buClr>
                <a:srgbClr val="0BD0D9"/>
              </a:buClr>
              <a:buSzPct val="95000"/>
              <a:buFont typeface="Wingdings 2" pitchFamily="18" charset="2"/>
              <a:buNone/>
            </a:pPr>
            <a:endParaRPr lang="es-EC" sz="2400" b="1" smtClean="0"/>
          </a:p>
          <a:p>
            <a:pPr marL="273050" lvl="2" indent="-273050">
              <a:buClr>
                <a:srgbClr val="0BD0D9"/>
              </a:buClr>
              <a:buSzPct val="95000"/>
              <a:buFont typeface="Wingdings 2" pitchFamily="18" charset="2"/>
              <a:buNone/>
            </a:pPr>
            <a:r>
              <a:rPr lang="es-EC" sz="2400" b="1" smtClean="0"/>
              <a:t>                  </a:t>
            </a:r>
          </a:p>
          <a:p>
            <a:endParaRPr lang="es-EC" smtClean="0"/>
          </a:p>
        </p:txBody>
      </p:sp>
      <p:pic>
        <p:nvPicPr>
          <p:cNvPr id="25605" name="Picture 9"/>
          <p:cNvPicPr>
            <a:picLocks noChangeAspect="1" noChangeArrowheads="1"/>
          </p:cNvPicPr>
          <p:nvPr/>
        </p:nvPicPr>
        <p:blipFill>
          <a:blip r:embed="rId3" cstate="print"/>
          <a:srcRect l="25177" t="43922" r="25568" b="9813"/>
          <a:stretch>
            <a:fillRect/>
          </a:stretch>
        </p:blipFill>
        <p:spPr bwMode="auto">
          <a:xfrm>
            <a:off x="1258888" y="2852738"/>
            <a:ext cx="6408737"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rPr>
              <a:t>APLICACIÓN DE LA RUTA DE LA CALIDAD</a:t>
            </a:r>
          </a:p>
        </p:txBody>
      </p:sp>
      <p:pic>
        <p:nvPicPr>
          <p:cNvPr id="26627" name="Picture 5"/>
          <p:cNvPicPr>
            <a:picLocks noChangeAspect="1" noChangeArrowheads="1"/>
          </p:cNvPicPr>
          <p:nvPr/>
        </p:nvPicPr>
        <p:blipFill>
          <a:blip r:embed="rId2" cstate="print"/>
          <a:srcRect/>
          <a:stretch>
            <a:fillRect/>
          </a:stretch>
        </p:blipFill>
        <p:spPr bwMode="auto">
          <a:xfrm>
            <a:off x="0" y="0"/>
            <a:ext cx="1346200" cy="1412875"/>
          </a:xfrm>
          <a:prstGeom prst="rect">
            <a:avLst/>
          </a:prstGeom>
          <a:noFill/>
          <a:ln w="9525">
            <a:noFill/>
            <a:miter lim="800000"/>
            <a:headEnd/>
            <a:tailEnd/>
          </a:ln>
        </p:spPr>
      </p:pic>
      <p:sp>
        <p:nvSpPr>
          <p:cNvPr id="26628" name="4 Marcador de contenido"/>
          <p:cNvSpPr>
            <a:spLocks noGrp="1"/>
          </p:cNvSpPr>
          <p:nvPr>
            <p:ph idx="1"/>
          </p:nvPr>
        </p:nvSpPr>
        <p:spPr>
          <a:xfrm>
            <a:off x="457200" y="1557338"/>
            <a:ext cx="8229600" cy="4767262"/>
          </a:xfrm>
        </p:spPr>
        <p:txBody>
          <a:bodyPr/>
          <a:lstStyle/>
          <a:p>
            <a:pPr marL="273050" lvl="2" indent="-273050">
              <a:buClr>
                <a:srgbClr val="0BD0D9"/>
              </a:buClr>
              <a:buSzPct val="95000"/>
            </a:pPr>
            <a:r>
              <a:rPr lang="es-EC" sz="2400" b="1" smtClean="0"/>
              <a:t>Determinación de Plan de Acción para eliminar las causas raíces. Diagrama de Árbol</a:t>
            </a:r>
          </a:p>
          <a:p>
            <a:pPr marL="273050" lvl="2" indent="-273050">
              <a:buClr>
                <a:srgbClr val="0BD0D9"/>
              </a:buClr>
              <a:buSzPct val="95000"/>
            </a:pPr>
            <a:endParaRPr lang="es-EC" sz="2400" b="1" smtClean="0"/>
          </a:p>
          <a:p>
            <a:pPr marL="273050" lvl="2" indent="-273050">
              <a:buClr>
                <a:srgbClr val="0BD0D9"/>
              </a:buClr>
              <a:buSzPct val="95000"/>
            </a:pPr>
            <a:endParaRPr lang="es-EC" sz="2400" b="1" smtClean="0"/>
          </a:p>
          <a:p>
            <a:pPr marL="273050" lvl="2" indent="-273050">
              <a:buClr>
                <a:srgbClr val="0BD0D9"/>
              </a:buClr>
              <a:buSzPct val="95000"/>
            </a:pPr>
            <a:endParaRPr lang="es-EC" sz="2400" b="1" smtClean="0"/>
          </a:p>
          <a:p>
            <a:pPr marL="273050" lvl="2" indent="-273050">
              <a:buClr>
                <a:srgbClr val="0BD0D9"/>
              </a:buClr>
              <a:buSzPct val="95000"/>
              <a:buFont typeface="Wingdings 2" pitchFamily="18" charset="2"/>
              <a:buNone/>
            </a:pPr>
            <a:endParaRPr lang="es-EC" sz="2400" b="1" smtClean="0"/>
          </a:p>
          <a:p>
            <a:pPr marL="273050" lvl="2" indent="-273050">
              <a:buClr>
                <a:srgbClr val="0BD0D9"/>
              </a:buClr>
              <a:buSzPct val="95000"/>
              <a:buFont typeface="Wingdings 2" pitchFamily="18" charset="2"/>
              <a:buNone/>
            </a:pPr>
            <a:r>
              <a:rPr lang="es-EC" sz="2400" b="1" smtClean="0"/>
              <a:t>                  </a:t>
            </a:r>
          </a:p>
          <a:p>
            <a:endParaRPr lang="es-EC" smtClean="0"/>
          </a:p>
        </p:txBody>
      </p:sp>
      <p:pic>
        <p:nvPicPr>
          <p:cNvPr id="26629" name="Picture 10"/>
          <p:cNvPicPr>
            <a:picLocks noChangeAspect="1" noChangeArrowheads="1"/>
          </p:cNvPicPr>
          <p:nvPr/>
        </p:nvPicPr>
        <p:blipFill>
          <a:blip r:embed="rId3" cstate="print"/>
          <a:srcRect l="26012" t="28172" r="16432" b="8829"/>
          <a:stretch>
            <a:fillRect/>
          </a:stretch>
        </p:blipFill>
        <p:spPr bwMode="auto">
          <a:xfrm>
            <a:off x="611188" y="2349500"/>
            <a:ext cx="7489825" cy="3887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rPr>
              <a:t>APLICACIÓN DE LA RUTA DE LA CALIDAD</a:t>
            </a:r>
          </a:p>
        </p:txBody>
      </p:sp>
      <p:pic>
        <p:nvPicPr>
          <p:cNvPr id="27651" name="Picture 5"/>
          <p:cNvPicPr>
            <a:picLocks noChangeAspect="1" noChangeArrowheads="1"/>
          </p:cNvPicPr>
          <p:nvPr/>
        </p:nvPicPr>
        <p:blipFill>
          <a:blip r:embed="rId2" cstate="print"/>
          <a:srcRect/>
          <a:stretch>
            <a:fillRect/>
          </a:stretch>
        </p:blipFill>
        <p:spPr bwMode="auto">
          <a:xfrm>
            <a:off x="0" y="0"/>
            <a:ext cx="1346200" cy="1412875"/>
          </a:xfrm>
          <a:prstGeom prst="rect">
            <a:avLst/>
          </a:prstGeom>
          <a:noFill/>
          <a:ln w="9525">
            <a:noFill/>
            <a:miter lim="800000"/>
            <a:headEnd/>
            <a:tailEnd/>
          </a:ln>
        </p:spPr>
      </p:pic>
      <p:sp>
        <p:nvSpPr>
          <p:cNvPr id="27652" name="4 Marcador de contenido"/>
          <p:cNvSpPr>
            <a:spLocks noGrp="1"/>
          </p:cNvSpPr>
          <p:nvPr>
            <p:ph idx="1"/>
          </p:nvPr>
        </p:nvSpPr>
        <p:spPr>
          <a:xfrm>
            <a:off x="457200" y="1557338"/>
            <a:ext cx="8229600" cy="4767262"/>
          </a:xfrm>
        </p:spPr>
        <p:txBody>
          <a:bodyPr/>
          <a:lstStyle/>
          <a:p>
            <a:pPr marL="273050" lvl="2" indent="-273050">
              <a:buClr>
                <a:srgbClr val="0BD0D9"/>
              </a:buClr>
              <a:buSzPct val="95000"/>
            </a:pPr>
            <a:r>
              <a:rPr lang="es-EC" sz="2400" b="1" smtClean="0"/>
              <a:t>Plan de acción 1</a:t>
            </a:r>
          </a:p>
          <a:p>
            <a:pPr marL="273050" lvl="2" indent="-273050">
              <a:buClr>
                <a:srgbClr val="0BD0D9"/>
              </a:buClr>
              <a:buSzPct val="95000"/>
            </a:pPr>
            <a:endParaRPr lang="es-EC" sz="2400" b="1" smtClean="0"/>
          </a:p>
          <a:p>
            <a:pPr marL="273050" lvl="2" indent="-273050">
              <a:buClr>
                <a:srgbClr val="0BD0D9"/>
              </a:buClr>
              <a:buSzPct val="95000"/>
            </a:pPr>
            <a:endParaRPr lang="es-EC" sz="2400" b="1" smtClean="0"/>
          </a:p>
          <a:p>
            <a:pPr marL="273050" lvl="2" indent="-273050">
              <a:buClr>
                <a:srgbClr val="0BD0D9"/>
              </a:buClr>
              <a:buSzPct val="95000"/>
            </a:pPr>
            <a:endParaRPr lang="es-EC" sz="2400" b="1" smtClean="0"/>
          </a:p>
          <a:p>
            <a:pPr marL="273050" lvl="2" indent="-273050">
              <a:buClr>
                <a:srgbClr val="0BD0D9"/>
              </a:buClr>
              <a:buSzPct val="95000"/>
              <a:buFont typeface="Wingdings 2" pitchFamily="18" charset="2"/>
              <a:buNone/>
            </a:pPr>
            <a:endParaRPr lang="es-EC" sz="2400" b="1" smtClean="0"/>
          </a:p>
          <a:p>
            <a:pPr marL="273050" lvl="2" indent="-273050">
              <a:buClr>
                <a:srgbClr val="0BD0D9"/>
              </a:buClr>
              <a:buSzPct val="95000"/>
              <a:buFont typeface="Wingdings 2" pitchFamily="18" charset="2"/>
              <a:buNone/>
            </a:pPr>
            <a:r>
              <a:rPr lang="es-EC" sz="2400" b="1" smtClean="0"/>
              <a:t>                  </a:t>
            </a:r>
          </a:p>
          <a:p>
            <a:endParaRPr lang="es-EC" smtClean="0"/>
          </a:p>
        </p:txBody>
      </p:sp>
      <p:pic>
        <p:nvPicPr>
          <p:cNvPr id="27653" name="Picture 11"/>
          <p:cNvPicPr>
            <a:picLocks noChangeAspect="1" noChangeArrowheads="1"/>
          </p:cNvPicPr>
          <p:nvPr/>
        </p:nvPicPr>
        <p:blipFill>
          <a:blip r:embed="rId3" cstate="print"/>
          <a:srcRect l="12448" t="23567" r="15605" b="16704"/>
          <a:stretch>
            <a:fillRect/>
          </a:stretch>
        </p:blipFill>
        <p:spPr bwMode="auto">
          <a:xfrm>
            <a:off x="611188" y="2420938"/>
            <a:ext cx="8064500" cy="3763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rPr>
              <a:t>APLICACIÓN DE LA RUTA DE LA CALIDAD</a:t>
            </a:r>
          </a:p>
        </p:txBody>
      </p:sp>
      <p:pic>
        <p:nvPicPr>
          <p:cNvPr id="28675" name="Picture 5"/>
          <p:cNvPicPr>
            <a:picLocks noChangeAspect="1" noChangeArrowheads="1"/>
          </p:cNvPicPr>
          <p:nvPr/>
        </p:nvPicPr>
        <p:blipFill>
          <a:blip r:embed="rId2" cstate="print"/>
          <a:srcRect/>
          <a:stretch>
            <a:fillRect/>
          </a:stretch>
        </p:blipFill>
        <p:spPr bwMode="auto">
          <a:xfrm>
            <a:off x="0" y="0"/>
            <a:ext cx="1346200" cy="1412875"/>
          </a:xfrm>
          <a:prstGeom prst="rect">
            <a:avLst/>
          </a:prstGeom>
          <a:noFill/>
          <a:ln w="9525">
            <a:noFill/>
            <a:miter lim="800000"/>
            <a:headEnd/>
            <a:tailEnd/>
          </a:ln>
        </p:spPr>
      </p:pic>
      <p:sp>
        <p:nvSpPr>
          <p:cNvPr id="28676" name="4 Marcador de contenido"/>
          <p:cNvSpPr>
            <a:spLocks noGrp="1"/>
          </p:cNvSpPr>
          <p:nvPr>
            <p:ph idx="1"/>
          </p:nvPr>
        </p:nvSpPr>
        <p:spPr>
          <a:xfrm>
            <a:off x="457200" y="1557338"/>
            <a:ext cx="8229600" cy="4767262"/>
          </a:xfrm>
        </p:spPr>
        <p:txBody>
          <a:bodyPr/>
          <a:lstStyle/>
          <a:p>
            <a:pPr marL="273050" lvl="2" indent="-273050">
              <a:buClr>
                <a:srgbClr val="0BD0D9"/>
              </a:buClr>
              <a:buSzPct val="95000"/>
            </a:pPr>
            <a:r>
              <a:rPr lang="es-EC" sz="2400" b="1" smtClean="0"/>
              <a:t>Plan de acción 2</a:t>
            </a:r>
          </a:p>
          <a:p>
            <a:pPr marL="273050" lvl="2" indent="-273050">
              <a:buClr>
                <a:srgbClr val="0BD0D9"/>
              </a:buClr>
              <a:buSzPct val="95000"/>
            </a:pPr>
            <a:endParaRPr lang="es-EC" sz="2400" b="1" smtClean="0"/>
          </a:p>
          <a:p>
            <a:pPr marL="273050" lvl="2" indent="-273050">
              <a:buClr>
                <a:srgbClr val="0BD0D9"/>
              </a:buClr>
              <a:buSzPct val="95000"/>
            </a:pPr>
            <a:endParaRPr lang="es-EC" sz="2400" b="1" smtClean="0"/>
          </a:p>
          <a:p>
            <a:pPr marL="273050" lvl="2" indent="-273050">
              <a:buClr>
                <a:srgbClr val="0BD0D9"/>
              </a:buClr>
              <a:buSzPct val="95000"/>
            </a:pPr>
            <a:endParaRPr lang="es-EC" sz="2400" b="1" smtClean="0"/>
          </a:p>
          <a:p>
            <a:pPr marL="273050" lvl="2" indent="-273050">
              <a:buClr>
                <a:srgbClr val="0BD0D9"/>
              </a:buClr>
              <a:buSzPct val="95000"/>
              <a:buFont typeface="Wingdings 2" pitchFamily="18" charset="2"/>
              <a:buNone/>
            </a:pPr>
            <a:endParaRPr lang="es-EC" sz="2400" b="1" smtClean="0"/>
          </a:p>
          <a:p>
            <a:pPr marL="273050" lvl="2" indent="-273050">
              <a:buClr>
                <a:srgbClr val="0BD0D9"/>
              </a:buClr>
              <a:buSzPct val="95000"/>
              <a:buFont typeface="Wingdings 2" pitchFamily="18" charset="2"/>
              <a:buNone/>
            </a:pPr>
            <a:r>
              <a:rPr lang="es-EC" sz="2400" b="1" smtClean="0"/>
              <a:t>                  </a:t>
            </a:r>
          </a:p>
          <a:p>
            <a:endParaRPr lang="es-EC" smtClean="0"/>
          </a:p>
        </p:txBody>
      </p:sp>
      <p:pic>
        <p:nvPicPr>
          <p:cNvPr id="28677" name="Picture 12"/>
          <p:cNvPicPr>
            <a:picLocks noChangeAspect="1" noChangeArrowheads="1"/>
          </p:cNvPicPr>
          <p:nvPr/>
        </p:nvPicPr>
        <p:blipFill>
          <a:blip r:embed="rId3" cstate="print"/>
          <a:srcRect l="10788" t="37032" r="16711" b="18672"/>
          <a:stretch>
            <a:fillRect/>
          </a:stretch>
        </p:blipFill>
        <p:spPr bwMode="auto">
          <a:xfrm>
            <a:off x="539750" y="2276475"/>
            <a:ext cx="8064500" cy="2770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rPr>
              <a:t>APLICACIÓN DE LA RUTA DE LA CALIDAD</a:t>
            </a:r>
          </a:p>
        </p:txBody>
      </p:sp>
      <p:pic>
        <p:nvPicPr>
          <p:cNvPr id="29699" name="Picture 5"/>
          <p:cNvPicPr>
            <a:picLocks noChangeAspect="1" noChangeArrowheads="1"/>
          </p:cNvPicPr>
          <p:nvPr/>
        </p:nvPicPr>
        <p:blipFill>
          <a:blip r:embed="rId2" cstate="print"/>
          <a:srcRect/>
          <a:stretch>
            <a:fillRect/>
          </a:stretch>
        </p:blipFill>
        <p:spPr bwMode="auto">
          <a:xfrm>
            <a:off x="0" y="0"/>
            <a:ext cx="1346200" cy="1412875"/>
          </a:xfrm>
          <a:prstGeom prst="rect">
            <a:avLst/>
          </a:prstGeom>
          <a:noFill/>
          <a:ln w="9525">
            <a:noFill/>
            <a:miter lim="800000"/>
            <a:headEnd/>
            <a:tailEnd/>
          </a:ln>
        </p:spPr>
      </p:pic>
      <p:sp>
        <p:nvSpPr>
          <p:cNvPr id="29700" name="4 Marcador de contenido"/>
          <p:cNvSpPr>
            <a:spLocks noGrp="1"/>
          </p:cNvSpPr>
          <p:nvPr>
            <p:ph idx="1"/>
          </p:nvPr>
        </p:nvSpPr>
        <p:spPr/>
        <p:txBody>
          <a:bodyPr/>
          <a:lstStyle/>
          <a:p>
            <a:pPr marL="273050" lvl="2" indent="-273050">
              <a:buClr>
                <a:srgbClr val="0BD0D9"/>
              </a:buClr>
              <a:buSzPct val="95000"/>
            </a:pPr>
            <a:r>
              <a:rPr lang="es-EC" sz="2400" b="1" smtClean="0"/>
              <a:t>Ejecutar las acciones establecidas. Implementación</a:t>
            </a:r>
          </a:p>
          <a:p>
            <a:pPr marL="273050" lvl="2" indent="-273050">
              <a:buClr>
                <a:srgbClr val="0BD0D9"/>
              </a:buClr>
              <a:buSzPct val="95000"/>
            </a:pPr>
            <a:r>
              <a:rPr lang="es-EC" sz="2400" b="1" smtClean="0"/>
              <a:t>Ejecución Curso de Capacitación:</a:t>
            </a:r>
          </a:p>
          <a:p>
            <a:pPr>
              <a:buFont typeface="Wingdings 2" pitchFamily="18" charset="2"/>
              <a:buNone/>
            </a:pPr>
            <a:r>
              <a:rPr lang="es-EC" sz="2800" smtClean="0"/>
              <a:t>   Una vez aprobado el plan de capacitación se procedió a la ejecución del mismo. De acuerdo al Sistema de Gestión de Calidad las capacitaciones deben registrarse el  formato F-RH.09 y ser enviadas a Recursos Humanos</a:t>
            </a:r>
            <a:endParaRPr lang="es-EC" sz="4800" b="1" smtClean="0"/>
          </a:p>
          <a:p>
            <a:pPr marL="273050" lvl="2" indent="-273050">
              <a:buClr>
                <a:srgbClr val="0BD0D9"/>
              </a:buClr>
              <a:buSzPct val="95000"/>
              <a:buFont typeface="Wingdings 2" pitchFamily="18" charset="2"/>
              <a:buNone/>
            </a:pPr>
            <a:endParaRPr lang="es-EC" sz="2400" b="1" smtClean="0"/>
          </a:p>
          <a:p>
            <a:pPr marL="273050" lvl="2" indent="-273050">
              <a:buClr>
                <a:srgbClr val="0BD0D9"/>
              </a:buClr>
              <a:buSzPct val="95000"/>
              <a:buFont typeface="Wingdings 2" pitchFamily="18" charset="2"/>
              <a:buNone/>
            </a:pPr>
            <a:r>
              <a:rPr lang="es-EC" sz="2400" b="1" smtClean="0"/>
              <a:t>                  </a:t>
            </a:r>
          </a:p>
          <a:p>
            <a:endParaRPr lang="es-EC"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rPr>
              <a:t>APLICACIÓN DE LA RUTA DE LA CALIDAD</a:t>
            </a:r>
          </a:p>
        </p:txBody>
      </p:sp>
      <p:pic>
        <p:nvPicPr>
          <p:cNvPr id="30723" name="Picture 5"/>
          <p:cNvPicPr>
            <a:picLocks noChangeAspect="1" noChangeArrowheads="1"/>
          </p:cNvPicPr>
          <p:nvPr/>
        </p:nvPicPr>
        <p:blipFill>
          <a:blip r:embed="rId2" cstate="print"/>
          <a:srcRect/>
          <a:stretch>
            <a:fillRect/>
          </a:stretch>
        </p:blipFill>
        <p:spPr bwMode="auto">
          <a:xfrm>
            <a:off x="0" y="0"/>
            <a:ext cx="1346200" cy="1412875"/>
          </a:xfrm>
          <a:prstGeom prst="rect">
            <a:avLst/>
          </a:prstGeom>
          <a:noFill/>
          <a:ln w="9525">
            <a:noFill/>
            <a:miter lim="800000"/>
            <a:headEnd/>
            <a:tailEnd/>
          </a:ln>
        </p:spPr>
      </p:pic>
      <p:sp>
        <p:nvSpPr>
          <p:cNvPr id="30724" name="4 Marcador de contenido"/>
          <p:cNvSpPr>
            <a:spLocks noGrp="1"/>
          </p:cNvSpPr>
          <p:nvPr>
            <p:ph idx="1"/>
          </p:nvPr>
        </p:nvSpPr>
        <p:spPr/>
        <p:txBody>
          <a:bodyPr/>
          <a:lstStyle/>
          <a:p>
            <a:pPr marL="273050" lvl="2" indent="-273050">
              <a:buClr>
                <a:srgbClr val="0BD0D9"/>
              </a:buClr>
              <a:buSzPct val="95000"/>
            </a:pPr>
            <a:r>
              <a:rPr lang="es-EC" sz="2400" b="1" smtClean="0"/>
              <a:t>Ejecutar las acciones establecidas. Implementación</a:t>
            </a:r>
          </a:p>
          <a:p>
            <a:pPr marL="273050" lvl="2" indent="-273050">
              <a:buClr>
                <a:srgbClr val="0BD0D9"/>
              </a:buClr>
              <a:buSzPct val="95000"/>
            </a:pPr>
            <a:r>
              <a:rPr lang="es-EC" sz="2400" b="1" smtClean="0"/>
              <a:t>Evaluación Curso de Capacitación.</a:t>
            </a:r>
          </a:p>
          <a:p>
            <a:pPr latinLnBrk="1">
              <a:buFont typeface="Wingdings 2" pitchFamily="18" charset="2"/>
              <a:buNone/>
            </a:pPr>
            <a:r>
              <a:rPr lang="es-EC" sz="2800" smtClean="0"/>
              <a:t>   Una vez terminada la capacitación se realizó una   nueva evaluación al mes teniéndose los siguientes resultados.</a:t>
            </a:r>
          </a:p>
          <a:p>
            <a:pPr marL="273050" lvl="2" indent="-273050">
              <a:buClr>
                <a:srgbClr val="0BD0D9"/>
              </a:buClr>
              <a:buSzPct val="95000"/>
              <a:buFont typeface="Wingdings 2" pitchFamily="18" charset="2"/>
              <a:buNone/>
            </a:pPr>
            <a:r>
              <a:rPr lang="es-EC" sz="2400" b="1" smtClean="0"/>
              <a:t> </a:t>
            </a:r>
          </a:p>
          <a:p>
            <a:pPr marL="273050" lvl="2" indent="-273050">
              <a:buClr>
                <a:srgbClr val="0BD0D9"/>
              </a:buClr>
              <a:buSzPct val="95000"/>
              <a:buFont typeface="Wingdings 2" pitchFamily="18" charset="2"/>
              <a:buNone/>
            </a:pPr>
            <a:r>
              <a:rPr lang="es-EC" sz="2400" b="1" smtClean="0"/>
              <a:t>                  </a:t>
            </a:r>
          </a:p>
          <a:p>
            <a:endParaRPr lang="es-EC" smtClean="0"/>
          </a:p>
        </p:txBody>
      </p:sp>
      <p:pic>
        <p:nvPicPr>
          <p:cNvPr id="30725" name="Picture 13"/>
          <p:cNvPicPr>
            <a:picLocks noChangeAspect="1" noChangeArrowheads="1"/>
          </p:cNvPicPr>
          <p:nvPr/>
        </p:nvPicPr>
        <p:blipFill>
          <a:blip r:embed="rId3" cstate="print"/>
          <a:srcRect l="27118" t="60657" r="28607" b="17688"/>
          <a:stretch>
            <a:fillRect/>
          </a:stretch>
        </p:blipFill>
        <p:spPr bwMode="auto">
          <a:xfrm>
            <a:off x="1835150" y="4365625"/>
            <a:ext cx="5761038"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rPr>
              <a:t>APLICACIÓN DE LA RUTA DE LA CALIDAD</a:t>
            </a:r>
          </a:p>
        </p:txBody>
      </p:sp>
      <p:pic>
        <p:nvPicPr>
          <p:cNvPr id="31747" name="Picture 5"/>
          <p:cNvPicPr>
            <a:picLocks noChangeAspect="1" noChangeArrowheads="1"/>
          </p:cNvPicPr>
          <p:nvPr/>
        </p:nvPicPr>
        <p:blipFill>
          <a:blip r:embed="rId2" cstate="print"/>
          <a:srcRect/>
          <a:stretch>
            <a:fillRect/>
          </a:stretch>
        </p:blipFill>
        <p:spPr bwMode="auto">
          <a:xfrm>
            <a:off x="0" y="0"/>
            <a:ext cx="1346200" cy="1412875"/>
          </a:xfrm>
          <a:prstGeom prst="rect">
            <a:avLst/>
          </a:prstGeom>
          <a:noFill/>
          <a:ln w="9525">
            <a:noFill/>
            <a:miter lim="800000"/>
            <a:headEnd/>
            <a:tailEnd/>
          </a:ln>
        </p:spPr>
      </p:pic>
      <p:sp>
        <p:nvSpPr>
          <p:cNvPr id="31748" name="4 Marcador de contenido"/>
          <p:cNvSpPr>
            <a:spLocks noGrp="1"/>
          </p:cNvSpPr>
          <p:nvPr>
            <p:ph idx="1"/>
          </p:nvPr>
        </p:nvSpPr>
        <p:spPr>
          <a:xfrm>
            <a:off x="457200" y="1935163"/>
            <a:ext cx="8291513" cy="4389437"/>
          </a:xfrm>
        </p:spPr>
        <p:txBody>
          <a:bodyPr/>
          <a:lstStyle/>
          <a:p>
            <a:pPr marL="273050" lvl="2" indent="-273050">
              <a:buClr>
                <a:srgbClr val="0BD0D9"/>
              </a:buClr>
              <a:buSzPct val="95000"/>
            </a:pPr>
            <a:r>
              <a:rPr lang="es-EC" sz="2400" b="1" smtClean="0"/>
              <a:t>Ejecutar las acciones establecidas. Implementación</a:t>
            </a:r>
          </a:p>
          <a:p>
            <a:pPr marL="273050" lvl="2" indent="-273050">
              <a:buClr>
                <a:srgbClr val="0BD0D9"/>
              </a:buClr>
              <a:buSzPct val="95000"/>
            </a:pPr>
            <a:r>
              <a:rPr lang="es-EC" sz="2400" b="1" smtClean="0"/>
              <a:t>Seguimiento del Proceso</a:t>
            </a:r>
            <a:endParaRPr lang="es-EC" sz="2400" smtClean="0"/>
          </a:p>
          <a:p>
            <a:pPr latinLnBrk="1">
              <a:buFont typeface="Wingdings 2" pitchFamily="18" charset="2"/>
              <a:buNone/>
            </a:pPr>
            <a:r>
              <a:rPr lang="es-EC" sz="2800" smtClean="0"/>
              <a:t>   Se realizó una auditoria por parte de Control de     Calidad al cumplimiento del nuevo plan de control, uso de instrumento de medición, encontrándose    que se cumple y las mediciones son adecuadas.</a:t>
            </a:r>
          </a:p>
          <a:p>
            <a:pPr latinLnBrk="1">
              <a:buFont typeface="Wingdings 2" pitchFamily="18" charset="2"/>
              <a:buNone/>
            </a:pPr>
            <a:r>
              <a:rPr lang="es-EC" sz="2800" smtClean="0"/>
              <a:t>    Se realizaron auditorias semanales a las pletinas en la bodega de producto terminado verificándose que los datos coinciden con los registrado en las cartas de control  </a:t>
            </a:r>
            <a:r>
              <a:rPr lang="es-EC" sz="2800" smtClean="0">
                <a:latin typeface="Arial" charset="0"/>
                <a:cs typeface="Arial" charset="0"/>
              </a:rPr>
              <a:t>F-PCC.08.01</a:t>
            </a:r>
          </a:p>
          <a:p>
            <a:pPr marL="273050" lvl="2" indent="-273050">
              <a:buClr>
                <a:srgbClr val="0BD0D9"/>
              </a:buClr>
              <a:buSzPct val="95000"/>
              <a:buFont typeface="Wingdings 2" pitchFamily="18" charset="2"/>
              <a:buNone/>
            </a:pPr>
            <a:r>
              <a:rPr lang="es-EC" sz="2400" b="1" smtClean="0"/>
              <a:t> </a:t>
            </a:r>
          </a:p>
          <a:p>
            <a:pPr marL="273050" lvl="2" indent="-273050">
              <a:buClr>
                <a:srgbClr val="0BD0D9"/>
              </a:buClr>
              <a:buSzPct val="95000"/>
              <a:buFont typeface="Wingdings 2" pitchFamily="18" charset="2"/>
              <a:buNone/>
            </a:pPr>
            <a:r>
              <a:rPr lang="es-EC" sz="2400" b="1" smtClean="0"/>
              <a:t>                  </a:t>
            </a:r>
          </a:p>
          <a:p>
            <a:endParaRPr lang="es-EC"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rPr>
              <a:t>APLICACIÓN DE LA RUTA DE LA CALIDAD</a:t>
            </a:r>
          </a:p>
        </p:txBody>
      </p:sp>
      <p:pic>
        <p:nvPicPr>
          <p:cNvPr id="32771" name="Picture 5"/>
          <p:cNvPicPr>
            <a:picLocks noChangeAspect="1" noChangeArrowheads="1"/>
          </p:cNvPicPr>
          <p:nvPr/>
        </p:nvPicPr>
        <p:blipFill>
          <a:blip r:embed="rId2" cstate="print"/>
          <a:srcRect/>
          <a:stretch>
            <a:fillRect/>
          </a:stretch>
        </p:blipFill>
        <p:spPr bwMode="auto">
          <a:xfrm>
            <a:off x="0" y="0"/>
            <a:ext cx="1346200" cy="1412875"/>
          </a:xfrm>
          <a:prstGeom prst="rect">
            <a:avLst/>
          </a:prstGeom>
          <a:noFill/>
          <a:ln w="9525">
            <a:noFill/>
            <a:miter lim="800000"/>
            <a:headEnd/>
            <a:tailEnd/>
          </a:ln>
        </p:spPr>
      </p:pic>
      <p:sp>
        <p:nvSpPr>
          <p:cNvPr id="32772" name="4 Marcador de contenido"/>
          <p:cNvSpPr>
            <a:spLocks noGrp="1"/>
          </p:cNvSpPr>
          <p:nvPr>
            <p:ph idx="1"/>
          </p:nvPr>
        </p:nvSpPr>
        <p:spPr>
          <a:xfrm>
            <a:off x="457200" y="1935163"/>
            <a:ext cx="8507413" cy="4389437"/>
          </a:xfrm>
        </p:spPr>
        <p:txBody>
          <a:bodyPr/>
          <a:lstStyle/>
          <a:p>
            <a:pPr marL="273050" lvl="2" indent="-273050">
              <a:buClr>
                <a:srgbClr val="0BD0D9"/>
              </a:buClr>
              <a:buSzPct val="95000"/>
            </a:pPr>
            <a:r>
              <a:rPr lang="es-EC" sz="2400" b="1" smtClean="0"/>
              <a:t>Ejecutar las acciones establecidas. Implementación</a:t>
            </a:r>
          </a:p>
          <a:p>
            <a:pPr marL="273050" lvl="2" indent="-273050">
              <a:buClr>
                <a:srgbClr val="0BD0D9"/>
              </a:buClr>
              <a:buSzPct val="95000"/>
            </a:pPr>
            <a:r>
              <a:rPr lang="es-EC" sz="2400" smtClean="0"/>
              <a:t>Modificación Planes de Control.</a:t>
            </a:r>
            <a:endParaRPr lang="es-EC" sz="2400" b="1" smtClean="0"/>
          </a:p>
          <a:p>
            <a:pPr latinLnBrk="1">
              <a:buFont typeface="Wingdings 2" pitchFamily="18" charset="2"/>
              <a:buNone/>
            </a:pPr>
            <a:r>
              <a:rPr lang="es-EC" sz="2800" smtClean="0"/>
              <a:t>	Se revisó el plan de Control P-CC.08 Ed.0 siendo el  principal cambio la disminución de las tolerancias   aceptadas para pletinas, las cuales anteriormente      estaban de acuerdo a la Norma NTE INEN 2222:2012.</a:t>
            </a:r>
          </a:p>
          <a:p>
            <a:pPr latinLnBrk="1">
              <a:buFont typeface="Wingdings 2" pitchFamily="18" charset="2"/>
              <a:buNone/>
            </a:pPr>
            <a:r>
              <a:rPr lang="es-EC" sz="2800" smtClean="0"/>
              <a:t>	Para definir los nuevos valores se basó en los límites de control del Tren 2 determinadas en el proyecto     “Control Estadístico de Proceso de Fabricación de    Perfiles en NOVACERO Planta Lasso”</a:t>
            </a:r>
          </a:p>
          <a:p>
            <a:pPr latinLnBrk="1">
              <a:buFont typeface="Wingdings 2" pitchFamily="18" charset="2"/>
              <a:buNone/>
            </a:pPr>
            <a:r>
              <a:rPr lang="es-EC" sz="2400" b="1" smtClean="0"/>
              <a:t>                  </a:t>
            </a:r>
          </a:p>
          <a:p>
            <a:endParaRPr lang="es-EC"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rPr>
              <a:t>APLICACIÓN DE LA RUTA DE LA CALIDAD</a:t>
            </a:r>
          </a:p>
        </p:txBody>
      </p:sp>
      <p:pic>
        <p:nvPicPr>
          <p:cNvPr id="33795" name="Picture 5"/>
          <p:cNvPicPr>
            <a:picLocks noChangeAspect="1" noChangeArrowheads="1"/>
          </p:cNvPicPr>
          <p:nvPr/>
        </p:nvPicPr>
        <p:blipFill>
          <a:blip r:embed="rId2" cstate="print"/>
          <a:srcRect/>
          <a:stretch>
            <a:fillRect/>
          </a:stretch>
        </p:blipFill>
        <p:spPr bwMode="auto">
          <a:xfrm>
            <a:off x="0" y="0"/>
            <a:ext cx="1346200" cy="1412875"/>
          </a:xfrm>
          <a:prstGeom prst="rect">
            <a:avLst/>
          </a:prstGeom>
          <a:noFill/>
          <a:ln w="9525">
            <a:noFill/>
            <a:miter lim="800000"/>
            <a:headEnd/>
            <a:tailEnd/>
          </a:ln>
        </p:spPr>
      </p:pic>
      <p:sp>
        <p:nvSpPr>
          <p:cNvPr id="33796" name="4 Marcador de contenido"/>
          <p:cNvSpPr>
            <a:spLocks noGrp="1"/>
          </p:cNvSpPr>
          <p:nvPr>
            <p:ph idx="1"/>
          </p:nvPr>
        </p:nvSpPr>
        <p:spPr>
          <a:xfrm>
            <a:off x="457200" y="1935163"/>
            <a:ext cx="8291513" cy="4389437"/>
          </a:xfrm>
        </p:spPr>
        <p:txBody>
          <a:bodyPr/>
          <a:lstStyle/>
          <a:p>
            <a:pPr marL="273050" lvl="3" indent="-273050" latinLnBrk="1">
              <a:buSzPct val="95000"/>
              <a:buFont typeface="Wingdings 2" pitchFamily="18" charset="2"/>
              <a:buNone/>
            </a:pPr>
            <a:r>
              <a:rPr lang="es-EC" b="1" smtClean="0"/>
              <a:t>Verificar los resultados. LPP ANTES</a:t>
            </a:r>
          </a:p>
          <a:p>
            <a:pPr latinLnBrk="1">
              <a:buFont typeface="Wingdings 2" pitchFamily="18" charset="2"/>
              <a:buNone/>
            </a:pPr>
            <a:r>
              <a:rPr lang="es-EC" sz="2400" b="1" smtClean="0"/>
              <a:t>                  </a:t>
            </a:r>
          </a:p>
          <a:p>
            <a:endParaRPr lang="es-EC" smtClean="0"/>
          </a:p>
        </p:txBody>
      </p:sp>
      <p:pic>
        <p:nvPicPr>
          <p:cNvPr id="33797" name="Picture 57"/>
          <p:cNvPicPr>
            <a:picLocks noChangeAspect="1" noChangeArrowheads="1"/>
          </p:cNvPicPr>
          <p:nvPr/>
        </p:nvPicPr>
        <p:blipFill>
          <a:blip r:embed="rId3" cstate="print"/>
          <a:srcRect/>
          <a:stretch>
            <a:fillRect/>
          </a:stretch>
        </p:blipFill>
        <p:spPr bwMode="auto">
          <a:xfrm>
            <a:off x="1835150" y="2349500"/>
            <a:ext cx="5297488" cy="3598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539552" y="1116033"/>
            <a:ext cx="7946855" cy="584775"/>
          </a:xfrm>
          <a:prstGeom prst="rect">
            <a:avLst/>
          </a:prstGeom>
          <a:noFill/>
        </p:spPr>
        <p:txBody>
          <a:bodyPr>
            <a:spAutoFit/>
          </a:bodyPr>
          <a:lstStyle/>
          <a:p>
            <a:pPr algn="ctr">
              <a:defRPr/>
            </a:pPr>
            <a:r>
              <a:rPr lang="es-EC" sz="3200" b="1" dirty="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rPr>
              <a:t>PLANTEAMIENTO DEL PROBLEMA</a:t>
            </a:r>
            <a:endParaRPr lang="es-ES" sz="3200" b="1" dirty="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endParaRPr>
          </a:p>
        </p:txBody>
      </p:sp>
      <p:sp>
        <p:nvSpPr>
          <p:cNvPr id="7171" name="Content Placeholder 8"/>
          <p:cNvSpPr>
            <a:spLocks noGrp="1"/>
          </p:cNvSpPr>
          <p:nvPr>
            <p:ph idx="1"/>
          </p:nvPr>
        </p:nvSpPr>
        <p:spPr>
          <a:xfrm>
            <a:off x="457200" y="1935163"/>
            <a:ext cx="8291513" cy="4389437"/>
          </a:xfrm>
        </p:spPr>
        <p:txBody>
          <a:bodyPr/>
          <a:lstStyle/>
          <a:p>
            <a:pPr algn="just">
              <a:buFont typeface="Wingdings 2" pitchFamily="18" charset="2"/>
              <a:buNone/>
            </a:pPr>
            <a:r>
              <a:rPr lang="es-EC" smtClean="0"/>
              <a:t>   Se reviso el producto devuelto por los clientes, determinándose que las medidas cumplen las tolerancias aceptadas por la Norma Nacional para estos productos NTE INEN 2222:2012. Ante esta situación se decidió comparar las dos líneas de producción para determinar el origen del problema mediante el uso de herramientas de Control Estadístico de Procesos.</a:t>
            </a:r>
          </a:p>
        </p:txBody>
      </p:sp>
      <p:pic>
        <p:nvPicPr>
          <p:cNvPr id="7172" name="Picture 5"/>
          <p:cNvPicPr>
            <a:picLocks noChangeAspect="1" noChangeArrowheads="1"/>
          </p:cNvPicPr>
          <p:nvPr/>
        </p:nvPicPr>
        <p:blipFill>
          <a:blip r:embed="rId2" cstate="print"/>
          <a:srcRect/>
          <a:stretch>
            <a:fillRect/>
          </a:stretch>
        </p:blipFill>
        <p:spPr bwMode="auto">
          <a:xfrm>
            <a:off x="0" y="0"/>
            <a:ext cx="1346200" cy="141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rPr>
              <a:t>APLICACIÓN DE LA RUTA DE LA CALIDAD</a:t>
            </a:r>
          </a:p>
        </p:txBody>
      </p:sp>
      <p:pic>
        <p:nvPicPr>
          <p:cNvPr id="34819" name="Picture 5"/>
          <p:cNvPicPr>
            <a:picLocks noChangeAspect="1" noChangeArrowheads="1"/>
          </p:cNvPicPr>
          <p:nvPr/>
        </p:nvPicPr>
        <p:blipFill>
          <a:blip r:embed="rId2" cstate="print"/>
          <a:srcRect/>
          <a:stretch>
            <a:fillRect/>
          </a:stretch>
        </p:blipFill>
        <p:spPr bwMode="auto">
          <a:xfrm>
            <a:off x="0" y="0"/>
            <a:ext cx="1346200" cy="1412875"/>
          </a:xfrm>
          <a:prstGeom prst="rect">
            <a:avLst/>
          </a:prstGeom>
          <a:noFill/>
          <a:ln w="9525">
            <a:noFill/>
            <a:miter lim="800000"/>
            <a:headEnd/>
            <a:tailEnd/>
          </a:ln>
        </p:spPr>
      </p:pic>
      <p:sp>
        <p:nvSpPr>
          <p:cNvPr id="34820" name="4 Marcador de contenido"/>
          <p:cNvSpPr>
            <a:spLocks noGrp="1"/>
          </p:cNvSpPr>
          <p:nvPr>
            <p:ph idx="1"/>
          </p:nvPr>
        </p:nvSpPr>
        <p:spPr>
          <a:xfrm>
            <a:off x="457200" y="1935163"/>
            <a:ext cx="8291513" cy="4389437"/>
          </a:xfrm>
        </p:spPr>
        <p:txBody>
          <a:bodyPr/>
          <a:lstStyle/>
          <a:p>
            <a:pPr marL="273050" lvl="3" indent="-273050" latinLnBrk="1">
              <a:buSzPct val="95000"/>
              <a:buFont typeface="Wingdings 2" pitchFamily="18" charset="2"/>
              <a:buNone/>
            </a:pPr>
            <a:r>
              <a:rPr lang="es-EC" b="1" smtClean="0"/>
              <a:t>Verificar los resultados. LPP  DESPUÉS</a:t>
            </a:r>
          </a:p>
          <a:p>
            <a:pPr latinLnBrk="1">
              <a:buFont typeface="Wingdings 2" pitchFamily="18" charset="2"/>
              <a:buNone/>
            </a:pPr>
            <a:r>
              <a:rPr lang="es-EC" sz="2400" b="1" smtClean="0"/>
              <a:t>                  </a:t>
            </a:r>
          </a:p>
          <a:p>
            <a:endParaRPr lang="es-EC" smtClean="0"/>
          </a:p>
        </p:txBody>
      </p:sp>
      <p:pic>
        <p:nvPicPr>
          <p:cNvPr id="34821" name="Picture 15"/>
          <p:cNvPicPr>
            <a:picLocks noChangeAspect="1" noChangeArrowheads="1"/>
          </p:cNvPicPr>
          <p:nvPr/>
        </p:nvPicPr>
        <p:blipFill>
          <a:blip r:embed="rId3" cstate="print"/>
          <a:srcRect/>
          <a:stretch>
            <a:fillRect/>
          </a:stretch>
        </p:blipFill>
        <p:spPr bwMode="auto">
          <a:xfrm>
            <a:off x="1547813" y="2276475"/>
            <a:ext cx="54864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rPr>
              <a:t>APLICACIÓN DE LA RUTA DE LA CALIDAD</a:t>
            </a:r>
          </a:p>
        </p:txBody>
      </p:sp>
      <p:pic>
        <p:nvPicPr>
          <p:cNvPr id="35843" name="Picture 5"/>
          <p:cNvPicPr>
            <a:picLocks noChangeAspect="1" noChangeArrowheads="1"/>
          </p:cNvPicPr>
          <p:nvPr/>
        </p:nvPicPr>
        <p:blipFill>
          <a:blip r:embed="rId2" cstate="print"/>
          <a:srcRect/>
          <a:stretch>
            <a:fillRect/>
          </a:stretch>
        </p:blipFill>
        <p:spPr bwMode="auto">
          <a:xfrm>
            <a:off x="0" y="0"/>
            <a:ext cx="1346200" cy="1412875"/>
          </a:xfrm>
          <a:prstGeom prst="rect">
            <a:avLst/>
          </a:prstGeom>
          <a:noFill/>
          <a:ln w="9525">
            <a:noFill/>
            <a:miter lim="800000"/>
            <a:headEnd/>
            <a:tailEnd/>
          </a:ln>
        </p:spPr>
      </p:pic>
      <p:sp>
        <p:nvSpPr>
          <p:cNvPr id="35844" name="24 Marcador de contenido"/>
          <p:cNvSpPr>
            <a:spLocks noGrp="1"/>
          </p:cNvSpPr>
          <p:nvPr>
            <p:ph idx="1"/>
          </p:nvPr>
        </p:nvSpPr>
        <p:spPr/>
        <p:txBody>
          <a:bodyPr/>
          <a:lstStyle/>
          <a:p>
            <a:r>
              <a:rPr lang="es-EC" b="1" smtClean="0"/>
              <a:t>Estandarizar</a:t>
            </a:r>
          </a:p>
          <a:p>
            <a:pPr>
              <a:buFont typeface="Wingdings 2" pitchFamily="18" charset="2"/>
              <a:buNone/>
            </a:pPr>
            <a:r>
              <a:rPr lang="es-EC" smtClean="0"/>
              <a:t>	 En este caso se documento las capacitaciones dadas y los resultados de evaluaciones y auditorias. Estos registros se mantienen de acuerdo al procedimiento de Control Documental de NOVACERO S.A.</a:t>
            </a:r>
            <a:endParaRPr lang="es-EC" b="1" smtClean="0"/>
          </a:p>
          <a:p>
            <a:pPr>
              <a:buFont typeface="Wingdings 2" pitchFamily="18" charset="2"/>
              <a:buNone/>
            </a:pPr>
            <a:r>
              <a:rPr lang="es-EC" smtClean="0"/>
              <a:t>.</a:t>
            </a:r>
          </a:p>
          <a:p>
            <a:pPr>
              <a:buFont typeface="Wingdings 2" pitchFamily="18" charset="2"/>
              <a:buNone/>
            </a:pPr>
            <a:endParaRPr lang="es-EC" smtClean="0"/>
          </a:p>
          <a:p>
            <a:pPr>
              <a:buFont typeface="Wingdings 2" pitchFamily="18" charset="2"/>
              <a:buNone/>
            </a:pPr>
            <a:endParaRPr lang="es-EC" b="1" smtClean="0"/>
          </a:p>
          <a:p>
            <a:pPr>
              <a:buFont typeface="Wingdings 2" pitchFamily="18" charset="2"/>
              <a:buNone/>
            </a:pPr>
            <a:endParaRPr lang="es-EC"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rPr>
              <a:t>APLICACIÓN DE LA RUTA DE LA CALIDAD</a:t>
            </a:r>
          </a:p>
        </p:txBody>
      </p:sp>
      <p:pic>
        <p:nvPicPr>
          <p:cNvPr id="36867" name="Picture 5"/>
          <p:cNvPicPr>
            <a:picLocks noChangeAspect="1" noChangeArrowheads="1"/>
          </p:cNvPicPr>
          <p:nvPr/>
        </p:nvPicPr>
        <p:blipFill>
          <a:blip r:embed="rId2" cstate="print"/>
          <a:srcRect/>
          <a:stretch>
            <a:fillRect/>
          </a:stretch>
        </p:blipFill>
        <p:spPr bwMode="auto">
          <a:xfrm>
            <a:off x="0" y="0"/>
            <a:ext cx="1346200" cy="1412875"/>
          </a:xfrm>
          <a:prstGeom prst="rect">
            <a:avLst/>
          </a:prstGeom>
          <a:noFill/>
          <a:ln w="9525">
            <a:noFill/>
            <a:miter lim="800000"/>
            <a:headEnd/>
            <a:tailEnd/>
          </a:ln>
        </p:spPr>
      </p:pic>
      <p:sp>
        <p:nvSpPr>
          <p:cNvPr id="36868" name="24 Marcador de contenido"/>
          <p:cNvSpPr>
            <a:spLocks noGrp="1"/>
          </p:cNvSpPr>
          <p:nvPr>
            <p:ph idx="1"/>
          </p:nvPr>
        </p:nvSpPr>
        <p:spPr/>
        <p:txBody>
          <a:bodyPr/>
          <a:lstStyle/>
          <a:p>
            <a:r>
              <a:rPr lang="es-EC" b="1" smtClean="0"/>
              <a:t>Documentar y definir nuevos proyectos</a:t>
            </a:r>
          </a:p>
          <a:p>
            <a:pPr>
              <a:buFont typeface="Wingdings 2" pitchFamily="18" charset="2"/>
              <a:buNone/>
            </a:pPr>
            <a:r>
              <a:rPr lang="es-EC" smtClean="0"/>
              <a:t>   Se estableció y difundió los cambios realizados en el plan de control.</a:t>
            </a:r>
          </a:p>
          <a:p>
            <a:pPr>
              <a:buFont typeface="Wingdings 2" pitchFamily="18" charset="2"/>
              <a:buNone/>
            </a:pPr>
            <a:r>
              <a:rPr lang="es-EC" smtClean="0"/>
              <a:t>	</a:t>
            </a:r>
          </a:p>
          <a:p>
            <a:pPr>
              <a:buFont typeface="Wingdings 2" pitchFamily="18" charset="2"/>
              <a:buNone/>
            </a:pPr>
            <a:endParaRPr lang="es-EC" smtClean="0"/>
          </a:p>
          <a:p>
            <a:pPr>
              <a:buFont typeface="Wingdings 2" pitchFamily="18" charset="2"/>
              <a:buNone/>
            </a:pPr>
            <a:endParaRPr lang="es-EC" b="1" smtClean="0"/>
          </a:p>
          <a:p>
            <a:pPr>
              <a:buFont typeface="Wingdings 2" pitchFamily="18" charset="2"/>
              <a:buNone/>
            </a:pPr>
            <a:endParaRPr lang="es-EC"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rPr>
              <a:t>CONCLUSIONES</a:t>
            </a:r>
          </a:p>
        </p:txBody>
      </p:sp>
      <p:sp>
        <p:nvSpPr>
          <p:cNvPr id="37891" name="2 Marcador de contenido"/>
          <p:cNvSpPr>
            <a:spLocks noGrp="1"/>
          </p:cNvSpPr>
          <p:nvPr>
            <p:ph idx="1"/>
          </p:nvPr>
        </p:nvSpPr>
        <p:spPr/>
        <p:txBody>
          <a:bodyPr/>
          <a:lstStyle/>
          <a:p>
            <a:pPr algn="just"/>
            <a:r>
              <a:rPr lang="es-EC" smtClean="0"/>
              <a:t>Se definió la metodología de Ruta de Calidad e investigo los pasos deben seguirse para aplicarla, esta investigación se detalla en el Capitulo 2 y su aplicabilidad en el Capitulo 3.</a:t>
            </a:r>
          </a:p>
          <a:p>
            <a:pPr algn="just"/>
            <a:r>
              <a:rPr lang="es-EC" smtClean="0"/>
              <a:t>Se definió a la Capacidad de Proceso como indicador para determinar si la aplicación de la metodología de ruta de calidad es efectiva para disminuir la variabilidad en el LPP</a:t>
            </a:r>
          </a:p>
          <a:p>
            <a:pPr algn="just"/>
            <a:r>
              <a:rPr lang="es-EC" smtClean="0"/>
              <a:t>Se caracterizo el proceso del LPP para poder analizarlo y mejorarlo. </a:t>
            </a:r>
          </a:p>
          <a:p>
            <a:pPr algn="just"/>
            <a:endParaRPr lang="es-EC" smtClean="0"/>
          </a:p>
        </p:txBody>
      </p:sp>
      <p:pic>
        <p:nvPicPr>
          <p:cNvPr id="37892" name="Picture 5"/>
          <p:cNvPicPr>
            <a:picLocks noChangeAspect="1" noChangeArrowheads="1"/>
          </p:cNvPicPr>
          <p:nvPr/>
        </p:nvPicPr>
        <p:blipFill>
          <a:blip r:embed="rId2" cstate="print"/>
          <a:srcRect/>
          <a:stretch>
            <a:fillRect/>
          </a:stretch>
        </p:blipFill>
        <p:spPr bwMode="auto">
          <a:xfrm>
            <a:off x="0" y="0"/>
            <a:ext cx="1346200" cy="141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rPr>
              <a:t>CONCLUSIONES</a:t>
            </a:r>
          </a:p>
        </p:txBody>
      </p:sp>
      <p:sp>
        <p:nvSpPr>
          <p:cNvPr id="38915" name="2 Marcador de contenido"/>
          <p:cNvSpPr>
            <a:spLocks noGrp="1"/>
          </p:cNvSpPr>
          <p:nvPr>
            <p:ph idx="1"/>
          </p:nvPr>
        </p:nvSpPr>
        <p:spPr/>
        <p:txBody>
          <a:bodyPr/>
          <a:lstStyle/>
          <a:p>
            <a:pPr>
              <a:buFont typeface="Wingdings 2" pitchFamily="18" charset="2"/>
              <a:buNone/>
            </a:pPr>
            <a:r>
              <a:rPr lang="es-EC" smtClean="0"/>
              <a:t>   Se determinaron las causas raíces para la alta variabilidad en el LPP son:</a:t>
            </a:r>
          </a:p>
          <a:p>
            <a:pPr latinLnBrk="1"/>
            <a:r>
              <a:rPr lang="es-EC" smtClean="0"/>
              <a:t>Falta de capacitación al personal de Control de Calidad</a:t>
            </a:r>
          </a:p>
          <a:p>
            <a:pPr latinLnBrk="1"/>
            <a:r>
              <a:rPr lang="es-EC" smtClean="0"/>
              <a:t>Los limites de tolerancia dados por el Plan de Control son muy amplios</a:t>
            </a:r>
          </a:p>
          <a:p>
            <a:pPr latinLnBrk="1"/>
            <a:r>
              <a:rPr lang="es-EC" smtClean="0"/>
              <a:t>El proceso de corte, ya que se hace una a una.</a:t>
            </a:r>
          </a:p>
          <a:p>
            <a:pPr latinLnBrk="1"/>
            <a:r>
              <a:rPr lang="es-EC" smtClean="0"/>
              <a:t>El alambrón (materia prima no es uniforme)</a:t>
            </a:r>
          </a:p>
          <a:p>
            <a:pPr>
              <a:buFont typeface="Wingdings 2" pitchFamily="18" charset="2"/>
              <a:buNone/>
            </a:pPr>
            <a:endParaRPr lang="es-EC" smtClean="0"/>
          </a:p>
        </p:txBody>
      </p:sp>
      <p:pic>
        <p:nvPicPr>
          <p:cNvPr id="38916" name="Picture 5"/>
          <p:cNvPicPr>
            <a:picLocks noChangeAspect="1" noChangeArrowheads="1"/>
          </p:cNvPicPr>
          <p:nvPr/>
        </p:nvPicPr>
        <p:blipFill>
          <a:blip r:embed="rId2" cstate="print"/>
          <a:srcRect/>
          <a:stretch>
            <a:fillRect/>
          </a:stretch>
        </p:blipFill>
        <p:spPr bwMode="auto">
          <a:xfrm>
            <a:off x="0" y="0"/>
            <a:ext cx="1346200" cy="141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rPr>
              <a:t>CONCLUSIONES</a:t>
            </a:r>
          </a:p>
        </p:txBody>
      </p:sp>
      <p:sp>
        <p:nvSpPr>
          <p:cNvPr id="39939" name="2 Marcador de contenido"/>
          <p:cNvSpPr>
            <a:spLocks noGrp="1"/>
          </p:cNvSpPr>
          <p:nvPr>
            <p:ph idx="1"/>
          </p:nvPr>
        </p:nvSpPr>
        <p:spPr/>
        <p:txBody>
          <a:bodyPr/>
          <a:lstStyle/>
          <a:p>
            <a:r>
              <a:rPr lang="es-EC" smtClean="0"/>
              <a:t> Se determinó que los planes para eliminar las causas raíces Tabla  6  y Tabla 7  son económicamente y técnicamente viables por lo que se procedió a su implementación obteniéndose los siguientes resultados.</a:t>
            </a:r>
          </a:p>
          <a:p>
            <a:endParaRPr lang="es-EC" smtClean="0"/>
          </a:p>
          <a:p>
            <a:pPr>
              <a:buFont typeface="Wingdings 2" pitchFamily="18" charset="2"/>
              <a:buNone/>
            </a:pPr>
            <a:endParaRPr lang="es-EC" smtClean="0"/>
          </a:p>
          <a:p>
            <a:pPr>
              <a:buFont typeface="Wingdings 2" pitchFamily="18" charset="2"/>
              <a:buNone/>
            </a:pPr>
            <a:endParaRPr lang="es-EC" smtClean="0"/>
          </a:p>
        </p:txBody>
      </p:sp>
      <p:pic>
        <p:nvPicPr>
          <p:cNvPr id="39940" name="Picture 5"/>
          <p:cNvPicPr>
            <a:picLocks noChangeAspect="1" noChangeArrowheads="1"/>
          </p:cNvPicPr>
          <p:nvPr/>
        </p:nvPicPr>
        <p:blipFill>
          <a:blip r:embed="rId2" cstate="print"/>
          <a:srcRect/>
          <a:stretch>
            <a:fillRect/>
          </a:stretch>
        </p:blipFill>
        <p:spPr bwMode="auto">
          <a:xfrm>
            <a:off x="0" y="0"/>
            <a:ext cx="1346200" cy="1412875"/>
          </a:xfrm>
          <a:prstGeom prst="rect">
            <a:avLst/>
          </a:prstGeom>
          <a:noFill/>
          <a:ln w="9525">
            <a:noFill/>
            <a:miter lim="800000"/>
            <a:headEnd/>
            <a:tailEnd/>
          </a:ln>
        </p:spPr>
      </p:pic>
      <p:pic>
        <p:nvPicPr>
          <p:cNvPr id="39941" name="Picture 2"/>
          <p:cNvPicPr>
            <a:picLocks noChangeAspect="1" noChangeArrowheads="1"/>
          </p:cNvPicPr>
          <p:nvPr/>
        </p:nvPicPr>
        <p:blipFill>
          <a:blip r:embed="rId3" cstate="print"/>
          <a:srcRect l="27669" t="44293" r="27138" b="31100"/>
          <a:stretch>
            <a:fillRect/>
          </a:stretch>
        </p:blipFill>
        <p:spPr bwMode="auto">
          <a:xfrm>
            <a:off x="1835150" y="4005263"/>
            <a:ext cx="5175250"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rPr>
              <a:t>CONCLUSIONES</a:t>
            </a:r>
          </a:p>
        </p:txBody>
      </p:sp>
      <p:pic>
        <p:nvPicPr>
          <p:cNvPr id="40963" name="Picture 5"/>
          <p:cNvPicPr>
            <a:picLocks noChangeAspect="1" noChangeArrowheads="1"/>
          </p:cNvPicPr>
          <p:nvPr/>
        </p:nvPicPr>
        <p:blipFill>
          <a:blip r:embed="rId2" cstate="print"/>
          <a:srcRect/>
          <a:stretch>
            <a:fillRect/>
          </a:stretch>
        </p:blipFill>
        <p:spPr bwMode="auto">
          <a:xfrm>
            <a:off x="0" y="0"/>
            <a:ext cx="1346200" cy="1412875"/>
          </a:xfrm>
          <a:prstGeom prst="rect">
            <a:avLst/>
          </a:prstGeom>
          <a:noFill/>
          <a:ln w="9525">
            <a:noFill/>
            <a:miter lim="800000"/>
            <a:headEnd/>
            <a:tailEnd/>
          </a:ln>
        </p:spPr>
      </p:pic>
      <p:pic>
        <p:nvPicPr>
          <p:cNvPr id="40964" name="Picture 2"/>
          <p:cNvPicPr>
            <a:picLocks noGrp="1" noChangeAspect="1" noChangeArrowheads="1"/>
          </p:cNvPicPr>
          <p:nvPr>
            <p:ph idx="1"/>
          </p:nvPr>
        </p:nvPicPr>
        <p:blipFill>
          <a:blip r:embed="rId3" cstate="print"/>
          <a:srcRect l="29514" t="47574" r="29904" b="29459"/>
          <a:stretch>
            <a:fillRect/>
          </a:stretch>
        </p:blipFill>
        <p:spPr>
          <a:xfrm>
            <a:off x="1692275" y="2636838"/>
            <a:ext cx="6408738" cy="2039937"/>
          </a:xfr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rPr>
              <a:t>RECOMENDACIONES</a:t>
            </a:r>
          </a:p>
        </p:txBody>
      </p:sp>
      <p:pic>
        <p:nvPicPr>
          <p:cNvPr id="41987" name="Picture 5"/>
          <p:cNvPicPr>
            <a:picLocks noChangeAspect="1" noChangeArrowheads="1"/>
          </p:cNvPicPr>
          <p:nvPr/>
        </p:nvPicPr>
        <p:blipFill>
          <a:blip r:embed="rId2" cstate="print"/>
          <a:srcRect/>
          <a:stretch>
            <a:fillRect/>
          </a:stretch>
        </p:blipFill>
        <p:spPr bwMode="auto">
          <a:xfrm>
            <a:off x="0" y="0"/>
            <a:ext cx="1346200" cy="1412875"/>
          </a:xfrm>
          <a:prstGeom prst="rect">
            <a:avLst/>
          </a:prstGeom>
          <a:noFill/>
          <a:ln w="9525">
            <a:noFill/>
            <a:miter lim="800000"/>
            <a:headEnd/>
            <a:tailEnd/>
          </a:ln>
        </p:spPr>
      </p:pic>
      <p:sp>
        <p:nvSpPr>
          <p:cNvPr id="41988" name="5 Marcador de contenido"/>
          <p:cNvSpPr>
            <a:spLocks noGrp="1"/>
          </p:cNvSpPr>
          <p:nvPr>
            <p:ph idx="1"/>
          </p:nvPr>
        </p:nvSpPr>
        <p:spPr>
          <a:xfrm>
            <a:off x="457200" y="1935163"/>
            <a:ext cx="8291513" cy="4389437"/>
          </a:xfrm>
        </p:spPr>
        <p:txBody>
          <a:bodyPr/>
          <a:lstStyle/>
          <a:p>
            <a:pPr latinLnBrk="1"/>
            <a:r>
              <a:rPr lang="es-EC" smtClean="0"/>
              <a:t>Se debe realizar seguimiento en las próximas campañas de pletinas para verificar la eficacia de las medidas       propuestas.</a:t>
            </a:r>
          </a:p>
          <a:p>
            <a:pPr latinLnBrk="1"/>
            <a:r>
              <a:rPr lang="es-EC" smtClean="0"/>
              <a:t>Se debe realizar un seguimiento y evaluación al             personal de la línea de LPP.</a:t>
            </a:r>
          </a:p>
          <a:p>
            <a:pPr latinLnBrk="1"/>
            <a:r>
              <a:rPr lang="es-EC" smtClean="0"/>
              <a:t>Al establecer nuevos planes de control no solo se debe  tomar en cuenta la Normativa Nacional sino                  considerar también la capacidad de los procesos de la   Empresa y el uso que se dará al producto final.</a:t>
            </a:r>
          </a:p>
          <a:p>
            <a:pPr latinLnBrk="1"/>
            <a:r>
              <a:rPr lang="es-EC" smtClean="0"/>
              <a:t>Esta metodología es una opción para ser aplicada en      proyectos de Mejora en NOVACERO S.A</a:t>
            </a:r>
          </a:p>
          <a:p>
            <a:endParaRPr lang="es-EC"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620688"/>
            <a:ext cx="7946855" cy="1384995"/>
          </a:xfrm>
          <a:prstGeom prst="rect">
            <a:avLst/>
          </a:prstGeom>
          <a:noFill/>
        </p:spPr>
        <p:txBody>
          <a:bodyPr>
            <a:spAutoFit/>
          </a:bodyPr>
          <a:lstStyle/>
          <a:p>
            <a:pPr algn="ctr">
              <a:defRPr/>
            </a:pPr>
            <a:r>
              <a:rPr lang="es-ES" sz="2800" b="1" dirty="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rPr>
              <a:t>RESULTADOS ANALISIS PL19X3                       RESUMEN MEDIDAS DE TENDENCIA CENTRAL</a:t>
            </a:r>
          </a:p>
        </p:txBody>
      </p:sp>
      <p:pic>
        <p:nvPicPr>
          <p:cNvPr id="8195" name="Picture 2"/>
          <p:cNvPicPr>
            <a:picLocks noGrp="1" noChangeAspect="1" noChangeArrowheads="1"/>
          </p:cNvPicPr>
          <p:nvPr>
            <p:ph idx="1"/>
          </p:nvPr>
        </p:nvPicPr>
        <p:blipFill>
          <a:blip r:embed="rId3" cstate="print"/>
          <a:srcRect/>
          <a:stretch>
            <a:fillRect/>
          </a:stretch>
        </p:blipFill>
        <p:spPr>
          <a:xfrm>
            <a:off x="900113" y="2276475"/>
            <a:ext cx="7343775" cy="2317750"/>
          </a:xfrm>
          <a:noFill/>
        </p:spPr>
      </p:pic>
      <p:pic>
        <p:nvPicPr>
          <p:cNvPr id="8196" name="Picture 5"/>
          <p:cNvPicPr>
            <a:picLocks noChangeAspect="1" noChangeArrowheads="1"/>
          </p:cNvPicPr>
          <p:nvPr/>
        </p:nvPicPr>
        <p:blipFill>
          <a:blip r:embed="rId4" cstate="print"/>
          <a:srcRect/>
          <a:stretch>
            <a:fillRect/>
          </a:stretch>
        </p:blipFill>
        <p:spPr bwMode="auto">
          <a:xfrm>
            <a:off x="0" y="0"/>
            <a:ext cx="1346200" cy="1412875"/>
          </a:xfrm>
          <a:prstGeom prst="rect">
            <a:avLst/>
          </a:prstGeom>
          <a:noFill/>
          <a:ln w="9525">
            <a:noFill/>
            <a:miter lim="800000"/>
            <a:headEnd/>
            <a:tailEnd/>
          </a:ln>
        </p:spPr>
      </p:pic>
      <p:pic>
        <p:nvPicPr>
          <p:cNvPr id="8197" name="Picture 3"/>
          <p:cNvPicPr>
            <a:picLocks noChangeAspect="1" noChangeArrowheads="1"/>
          </p:cNvPicPr>
          <p:nvPr/>
        </p:nvPicPr>
        <p:blipFill>
          <a:blip r:embed="rId5" cstate="print"/>
          <a:srcRect/>
          <a:stretch>
            <a:fillRect/>
          </a:stretch>
        </p:blipFill>
        <p:spPr bwMode="auto">
          <a:xfrm>
            <a:off x="1692275" y="4868863"/>
            <a:ext cx="5535613" cy="906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620688"/>
            <a:ext cx="7946855" cy="1384995"/>
          </a:xfrm>
          <a:prstGeom prst="rect">
            <a:avLst/>
          </a:prstGeom>
          <a:noFill/>
        </p:spPr>
        <p:txBody>
          <a:bodyPr>
            <a:spAutoFit/>
          </a:bodyPr>
          <a:lstStyle/>
          <a:p>
            <a:pPr algn="ctr">
              <a:defRPr/>
            </a:pPr>
            <a:r>
              <a:rPr lang="es-ES" sz="2800" b="1" dirty="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rPr>
              <a:t>RESULTADOS ANALISIS PL19X3                            GRAFICOS DE CONTROL Y CAPACIDAD DE PROCESO TREN 2</a:t>
            </a:r>
          </a:p>
        </p:txBody>
      </p:sp>
      <p:pic>
        <p:nvPicPr>
          <p:cNvPr id="9219" name="Picture 5"/>
          <p:cNvPicPr>
            <a:picLocks noChangeAspect="1" noChangeArrowheads="1"/>
          </p:cNvPicPr>
          <p:nvPr/>
        </p:nvPicPr>
        <p:blipFill>
          <a:blip r:embed="rId3" cstate="print"/>
          <a:srcRect/>
          <a:stretch>
            <a:fillRect/>
          </a:stretch>
        </p:blipFill>
        <p:spPr bwMode="auto">
          <a:xfrm>
            <a:off x="0" y="0"/>
            <a:ext cx="1346200" cy="1412875"/>
          </a:xfrm>
          <a:prstGeom prst="rect">
            <a:avLst/>
          </a:prstGeom>
          <a:noFill/>
          <a:ln w="9525">
            <a:noFill/>
            <a:miter lim="800000"/>
            <a:headEnd/>
            <a:tailEnd/>
          </a:ln>
        </p:spPr>
      </p:pic>
      <p:pic>
        <p:nvPicPr>
          <p:cNvPr id="9220" name="Picture 58"/>
          <p:cNvPicPr>
            <a:picLocks noChangeAspect="1" noChangeArrowheads="1"/>
          </p:cNvPicPr>
          <p:nvPr/>
        </p:nvPicPr>
        <p:blipFill>
          <a:blip r:embed="rId4" cstate="print"/>
          <a:srcRect/>
          <a:stretch>
            <a:fillRect/>
          </a:stretch>
        </p:blipFill>
        <p:spPr bwMode="auto">
          <a:xfrm>
            <a:off x="1835150" y="2057400"/>
            <a:ext cx="5651500"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620688"/>
            <a:ext cx="7946855" cy="1384995"/>
          </a:xfrm>
          <a:prstGeom prst="rect">
            <a:avLst/>
          </a:prstGeom>
          <a:noFill/>
        </p:spPr>
        <p:txBody>
          <a:bodyPr>
            <a:spAutoFit/>
          </a:bodyPr>
          <a:lstStyle/>
          <a:p>
            <a:pPr algn="ctr">
              <a:defRPr/>
            </a:pPr>
            <a:r>
              <a:rPr lang="es-ES" sz="2800" b="1" dirty="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rPr>
              <a:t>RESULTADOS ANALISIS PL19X3                            GRAFICOS DE CONTROL Y CAPACIDAD DE PROCESO  LPP</a:t>
            </a:r>
          </a:p>
        </p:txBody>
      </p:sp>
      <p:pic>
        <p:nvPicPr>
          <p:cNvPr id="10243" name="Picture 5"/>
          <p:cNvPicPr>
            <a:picLocks noChangeAspect="1" noChangeArrowheads="1"/>
          </p:cNvPicPr>
          <p:nvPr/>
        </p:nvPicPr>
        <p:blipFill>
          <a:blip r:embed="rId3" cstate="print"/>
          <a:srcRect/>
          <a:stretch>
            <a:fillRect/>
          </a:stretch>
        </p:blipFill>
        <p:spPr bwMode="auto">
          <a:xfrm>
            <a:off x="0" y="0"/>
            <a:ext cx="1346200" cy="1412875"/>
          </a:xfrm>
          <a:prstGeom prst="rect">
            <a:avLst/>
          </a:prstGeom>
          <a:noFill/>
          <a:ln w="9525">
            <a:noFill/>
            <a:miter lim="800000"/>
            <a:headEnd/>
            <a:tailEnd/>
          </a:ln>
        </p:spPr>
      </p:pic>
      <p:pic>
        <p:nvPicPr>
          <p:cNvPr id="10244" name="Picture 57"/>
          <p:cNvPicPr>
            <a:picLocks noChangeAspect="1" noChangeArrowheads="1"/>
          </p:cNvPicPr>
          <p:nvPr/>
        </p:nvPicPr>
        <p:blipFill>
          <a:blip r:embed="rId4" cstate="print"/>
          <a:srcRect/>
          <a:stretch>
            <a:fillRect/>
          </a:stretch>
        </p:blipFill>
        <p:spPr bwMode="auto">
          <a:xfrm>
            <a:off x="1908175" y="2205038"/>
            <a:ext cx="5295900"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620688"/>
            <a:ext cx="7946855" cy="1384995"/>
          </a:xfrm>
          <a:prstGeom prst="rect">
            <a:avLst/>
          </a:prstGeom>
          <a:noFill/>
        </p:spPr>
        <p:txBody>
          <a:bodyPr>
            <a:spAutoFit/>
          </a:bodyPr>
          <a:lstStyle/>
          <a:p>
            <a:pPr algn="ctr">
              <a:defRPr/>
            </a:pPr>
            <a:r>
              <a:rPr lang="es-ES" sz="2800" b="1" dirty="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rPr>
              <a:t>RESULTADOS ANALISIS PL19X3                            RESUMEN GRAFICOS DE CONTROL Y CAPACIDAD DE PROCESO</a:t>
            </a:r>
          </a:p>
        </p:txBody>
      </p:sp>
      <p:pic>
        <p:nvPicPr>
          <p:cNvPr id="11267" name="Picture 5"/>
          <p:cNvPicPr>
            <a:picLocks noChangeAspect="1" noChangeArrowheads="1"/>
          </p:cNvPicPr>
          <p:nvPr/>
        </p:nvPicPr>
        <p:blipFill>
          <a:blip r:embed="rId3" cstate="print"/>
          <a:srcRect/>
          <a:stretch>
            <a:fillRect/>
          </a:stretch>
        </p:blipFill>
        <p:spPr bwMode="auto">
          <a:xfrm>
            <a:off x="0" y="0"/>
            <a:ext cx="1346200" cy="1412875"/>
          </a:xfrm>
          <a:prstGeom prst="rect">
            <a:avLst/>
          </a:prstGeom>
          <a:noFill/>
          <a:ln w="9525">
            <a:noFill/>
            <a:miter lim="800000"/>
            <a:headEnd/>
            <a:tailEnd/>
          </a:ln>
        </p:spPr>
      </p:pic>
      <p:graphicFrame>
        <p:nvGraphicFramePr>
          <p:cNvPr id="9" name="8 Tabla"/>
          <p:cNvGraphicFramePr>
            <a:graphicFrameLocks noGrp="1"/>
          </p:cNvGraphicFramePr>
          <p:nvPr/>
        </p:nvGraphicFramePr>
        <p:xfrm>
          <a:off x="1524000" y="2165350"/>
          <a:ext cx="6216352" cy="2528393"/>
        </p:xfrm>
        <a:graphic>
          <a:graphicData uri="http://schemas.openxmlformats.org/drawingml/2006/table">
            <a:tbl>
              <a:tblPr/>
              <a:tblGrid>
                <a:gridCol w="782388"/>
                <a:gridCol w="382742"/>
                <a:gridCol w="450360"/>
                <a:gridCol w="431722"/>
                <a:gridCol w="385775"/>
                <a:gridCol w="456862"/>
                <a:gridCol w="600769"/>
                <a:gridCol w="2725734"/>
              </a:tblGrid>
              <a:tr h="148729">
                <a:tc>
                  <a:txBody>
                    <a:bodyPr/>
                    <a:lstStyle/>
                    <a:p>
                      <a:pPr algn="ctr" latinLnBrk="1">
                        <a:lnSpc>
                          <a:spcPct val="115000"/>
                        </a:lnSpc>
                        <a:spcAft>
                          <a:spcPts val="0"/>
                        </a:spcAft>
                      </a:pPr>
                      <a:r>
                        <a:rPr lang="es-EC" sz="800" b="1" kern="100" dirty="0">
                          <a:latin typeface="Times New Roman"/>
                          <a:ea typeface="바탕"/>
                          <a:cs typeface="Times New Roman"/>
                        </a:rPr>
                        <a:t>Producto</a:t>
                      </a:r>
                      <a:endParaRPr lang="es-EC" sz="800" kern="100" dirty="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latinLnBrk="1">
                        <a:lnSpc>
                          <a:spcPct val="115000"/>
                        </a:lnSpc>
                        <a:spcAft>
                          <a:spcPts val="0"/>
                        </a:spcAft>
                      </a:pPr>
                      <a:r>
                        <a:rPr lang="es-EC" sz="800" b="1" kern="100">
                          <a:latin typeface="Times New Roman"/>
                          <a:ea typeface="바탕"/>
                          <a:cs typeface="Times New Roman"/>
                        </a:rPr>
                        <a:t>PL19X3 Tren 2</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latinLnBrk="1">
                        <a:lnSpc>
                          <a:spcPct val="115000"/>
                        </a:lnSpc>
                        <a:spcAft>
                          <a:spcPts val="0"/>
                        </a:spcAft>
                      </a:pPr>
                      <a:r>
                        <a:rPr lang="es-EC" sz="800" b="1" kern="100">
                          <a:latin typeface="Times New Roman"/>
                          <a:ea typeface="바탕"/>
                          <a:cs typeface="Times New Roman"/>
                        </a:rPr>
                        <a:t>PL19X3 LPP</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rowSpan="2">
                  <a:txBody>
                    <a:bodyPr/>
                    <a:lstStyle/>
                    <a:p>
                      <a:pPr algn="ctr" latinLnBrk="1">
                        <a:lnSpc>
                          <a:spcPct val="115000"/>
                        </a:lnSpc>
                        <a:spcAft>
                          <a:spcPts val="0"/>
                        </a:spcAft>
                      </a:pPr>
                      <a:r>
                        <a:rPr lang="es-EC" sz="800" b="1" kern="100">
                          <a:latin typeface="Times New Roman"/>
                          <a:ea typeface="바탕"/>
                          <a:cs typeface="Times New Roman"/>
                        </a:rPr>
                        <a:t>Análisis</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729">
                <a:tc>
                  <a:txBody>
                    <a:bodyPr/>
                    <a:lstStyle/>
                    <a:p>
                      <a:pPr algn="just" latinLnBrk="1">
                        <a:lnSpc>
                          <a:spcPct val="115000"/>
                        </a:lnSpc>
                        <a:spcAft>
                          <a:spcPts val="0"/>
                        </a:spcAft>
                      </a:pPr>
                      <a:r>
                        <a:rPr lang="es-EC" sz="800" b="1" kern="100">
                          <a:latin typeface="Times New Roman"/>
                          <a:ea typeface="바탕"/>
                          <a:cs typeface="Times New Roman"/>
                        </a:rPr>
                        <a:t>Dimensión</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b="1" kern="100">
                          <a:latin typeface="Times New Roman"/>
                          <a:ea typeface="바탕"/>
                          <a:cs typeface="Times New Roman"/>
                        </a:rPr>
                        <a:t>Ancho</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b="1" kern="100">
                          <a:latin typeface="Times New Roman"/>
                          <a:ea typeface="바탕"/>
                          <a:cs typeface="Times New Roman"/>
                        </a:rPr>
                        <a:t>Espesor</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b="1" kern="100">
                          <a:latin typeface="Times New Roman"/>
                          <a:ea typeface="바탕"/>
                          <a:cs typeface="Times New Roman"/>
                        </a:rPr>
                        <a:t>Largo</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b="1" kern="100">
                          <a:latin typeface="Times New Roman"/>
                          <a:ea typeface="바탕"/>
                          <a:cs typeface="Times New Roman"/>
                        </a:rPr>
                        <a:t>Ancho</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b="1" kern="100">
                          <a:latin typeface="Times New Roman"/>
                          <a:ea typeface="바탕"/>
                          <a:cs typeface="Times New Roman"/>
                        </a:rPr>
                        <a:t>Espesor</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b="1" kern="100">
                          <a:latin typeface="Times New Roman"/>
                          <a:ea typeface="바탕"/>
                          <a:cs typeface="Times New Roman"/>
                        </a:rPr>
                        <a:t>Largo</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148729">
                <a:tc>
                  <a:txBody>
                    <a:bodyPr/>
                    <a:lstStyle/>
                    <a:p>
                      <a:pPr algn="just" latinLnBrk="1">
                        <a:lnSpc>
                          <a:spcPct val="115000"/>
                        </a:lnSpc>
                        <a:spcAft>
                          <a:spcPts val="0"/>
                        </a:spcAft>
                      </a:pPr>
                      <a:r>
                        <a:rPr lang="es-EC" sz="800" b="1" kern="100">
                          <a:latin typeface="Times New Roman"/>
                          <a:ea typeface="바탕"/>
                          <a:cs typeface="Times New Roman"/>
                        </a:rPr>
                        <a:t>LCS</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19.14</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3.13</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6031.25</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19.42</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3.27</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6045.24</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latinLnBrk="1">
                        <a:lnSpc>
                          <a:spcPct val="115000"/>
                        </a:lnSpc>
                        <a:spcAft>
                          <a:spcPts val="0"/>
                        </a:spcAft>
                      </a:pPr>
                      <a:r>
                        <a:rPr lang="es-EC" sz="800" kern="100">
                          <a:latin typeface="Times New Roman"/>
                          <a:ea typeface="바탕"/>
                          <a:cs typeface="Times New Roman"/>
                        </a:rPr>
                        <a:t>El rango entre el LCS y el LCI en todos los casos es menor en el Tren 2 lo que confirma que este proceso tiene una menor variabilidad que el LPP</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729">
                <a:tc>
                  <a:txBody>
                    <a:bodyPr/>
                    <a:lstStyle/>
                    <a:p>
                      <a:pPr algn="just" latinLnBrk="1">
                        <a:lnSpc>
                          <a:spcPct val="115000"/>
                        </a:lnSpc>
                        <a:spcAft>
                          <a:spcPts val="0"/>
                        </a:spcAft>
                      </a:pPr>
                      <a:r>
                        <a:rPr lang="es-EC" sz="800" b="1" kern="100">
                          <a:latin typeface="Times New Roman"/>
                          <a:ea typeface="바탕"/>
                          <a:cs typeface="Times New Roman"/>
                        </a:rPr>
                        <a:t>LCI</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18.84</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2.88</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6028.77</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18.6</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2.78</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5982.72</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148729">
                <a:tc>
                  <a:txBody>
                    <a:bodyPr/>
                    <a:lstStyle/>
                    <a:p>
                      <a:pPr algn="just" latinLnBrk="1">
                        <a:lnSpc>
                          <a:spcPct val="115000"/>
                        </a:lnSpc>
                        <a:spcAft>
                          <a:spcPts val="0"/>
                        </a:spcAft>
                      </a:pPr>
                      <a:r>
                        <a:rPr lang="es-EC" sz="800" b="1" kern="100">
                          <a:latin typeface="Times New Roman"/>
                          <a:ea typeface="바탕"/>
                          <a:cs typeface="Times New Roman"/>
                        </a:rPr>
                        <a:t>Rango</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0.30</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0.25</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2.48</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0.82</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0.49</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62.52</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594916">
                <a:tc>
                  <a:txBody>
                    <a:bodyPr/>
                    <a:lstStyle/>
                    <a:p>
                      <a:pPr algn="just" latinLnBrk="1">
                        <a:lnSpc>
                          <a:spcPct val="115000"/>
                        </a:lnSpc>
                        <a:spcAft>
                          <a:spcPts val="0"/>
                        </a:spcAft>
                      </a:pPr>
                      <a:r>
                        <a:rPr lang="es-EC" sz="800" b="1" kern="100">
                          <a:latin typeface="Times New Roman"/>
                          <a:ea typeface="바탕"/>
                          <a:cs typeface="Times New Roman"/>
                        </a:rPr>
                        <a:t>Test puntos anormales</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0</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0</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0</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0</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0</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2 grafica media </a:t>
                      </a:r>
                      <a:endParaRPr lang="es-EC" sz="800" kern="100">
                        <a:latin typeface="바탕"/>
                        <a:ea typeface="바탕"/>
                        <a:cs typeface="Times New Roman"/>
                      </a:endParaRPr>
                    </a:p>
                    <a:p>
                      <a:pPr algn="just" latinLnBrk="1">
                        <a:lnSpc>
                          <a:spcPct val="115000"/>
                        </a:lnSpc>
                        <a:spcAft>
                          <a:spcPts val="0"/>
                        </a:spcAft>
                      </a:pPr>
                      <a:r>
                        <a:rPr lang="es-EC" sz="800" kern="100">
                          <a:latin typeface="Times New Roman"/>
                          <a:ea typeface="바탕"/>
                          <a:cs typeface="Times New Roman"/>
                        </a:rPr>
                        <a:t>3 grafica rangos</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Solo para el largo se presentan puntos anormales lo que nos indica que su variabilidad se debe a causas especiales. En los otros casos la variabilidad es ocasionada por causas normales.</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187">
                <a:tc>
                  <a:txBody>
                    <a:bodyPr/>
                    <a:lstStyle/>
                    <a:p>
                      <a:pPr algn="just" latinLnBrk="1">
                        <a:lnSpc>
                          <a:spcPct val="115000"/>
                        </a:lnSpc>
                        <a:spcAft>
                          <a:spcPts val="0"/>
                        </a:spcAft>
                      </a:pPr>
                      <a:r>
                        <a:rPr lang="es-EC" sz="800" b="1" kern="100">
                          <a:latin typeface="Times New Roman"/>
                          <a:ea typeface="바탕"/>
                          <a:cs typeface="Times New Roman"/>
                        </a:rPr>
                        <a:t>Cp.</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1.30</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1.62</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20.12</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0.49</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0.81</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0.80</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Para las tres dimensiones el ancho, espesor y largo en el Proceso LPP, es incapaz de cumplir las especificaciones que cumple el Tren 2.</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187">
                <a:tc>
                  <a:txBody>
                    <a:bodyPr/>
                    <a:lstStyle/>
                    <a:p>
                      <a:pPr algn="just" latinLnBrk="1">
                        <a:lnSpc>
                          <a:spcPct val="115000"/>
                        </a:lnSpc>
                        <a:spcAft>
                          <a:spcPts val="0"/>
                        </a:spcAft>
                      </a:pPr>
                      <a:r>
                        <a:rPr lang="es-EC" sz="800" b="1" kern="100">
                          <a:latin typeface="Times New Roman"/>
                          <a:ea typeface="바탕"/>
                          <a:cs typeface="Times New Roman"/>
                        </a:rPr>
                        <a:t>Cpk.</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1.24</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1.56</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16.09</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0.47</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0.72</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0.45</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dirty="0">
                          <a:latin typeface="Times New Roman"/>
                          <a:ea typeface="바탕"/>
                          <a:cs typeface="Times New Roman"/>
                        </a:rPr>
                        <a:t>El proceso está prácticamente centrado en las tolerancias para el Tren 2 y descentrado en el LPP para espesor y largo</a:t>
                      </a:r>
                      <a:endParaRPr lang="es-EC" sz="800" kern="100" dirty="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458">
                <a:tc>
                  <a:txBody>
                    <a:bodyPr/>
                    <a:lstStyle/>
                    <a:p>
                      <a:pPr algn="just" latinLnBrk="1">
                        <a:lnSpc>
                          <a:spcPct val="115000"/>
                        </a:lnSpc>
                        <a:spcAft>
                          <a:spcPts val="0"/>
                        </a:spcAft>
                      </a:pPr>
                      <a:r>
                        <a:rPr lang="es-EC" sz="800" b="1" kern="100">
                          <a:latin typeface="Times New Roman"/>
                          <a:ea typeface="바탕"/>
                          <a:cs typeface="Times New Roman"/>
                        </a:rPr>
                        <a:t>% Fuera de</a:t>
                      </a:r>
                      <a:endParaRPr lang="es-EC" sz="800" kern="100">
                        <a:latin typeface="바탕"/>
                        <a:ea typeface="바탕"/>
                        <a:cs typeface="Times New Roman"/>
                      </a:endParaRPr>
                    </a:p>
                    <a:p>
                      <a:pPr algn="just" latinLnBrk="1">
                        <a:lnSpc>
                          <a:spcPct val="115000"/>
                        </a:lnSpc>
                        <a:spcAft>
                          <a:spcPts val="0"/>
                        </a:spcAft>
                      </a:pPr>
                      <a:r>
                        <a:rPr lang="es-EC" sz="800" b="1" kern="100">
                          <a:latin typeface="Times New Roman"/>
                          <a:ea typeface="바탕"/>
                          <a:cs typeface="Times New Roman"/>
                        </a:rPr>
                        <a:t>Especificación</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0,05</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0,02</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0</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22.45</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6.89</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a:latin typeface="Times New Roman"/>
                          <a:ea typeface="바탕"/>
                          <a:cs typeface="Times New Roman"/>
                        </a:rPr>
                        <a:t>12.5</a:t>
                      </a:r>
                      <a:endParaRPr lang="es-EC" sz="800" kern="10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15000"/>
                        </a:lnSpc>
                        <a:spcAft>
                          <a:spcPts val="0"/>
                        </a:spcAft>
                      </a:pPr>
                      <a:r>
                        <a:rPr lang="es-EC" sz="800" kern="100" dirty="0">
                          <a:latin typeface="Times New Roman"/>
                          <a:ea typeface="바탕"/>
                          <a:cs typeface="Times New Roman"/>
                        </a:rPr>
                        <a:t>La cantidad de producto no conforme será mayor en todos los casos producida por el LPP.</a:t>
                      </a:r>
                      <a:endParaRPr lang="es-EC" sz="800" kern="100" dirty="0">
                        <a:latin typeface="바탕"/>
                        <a:ea typeface="바탕"/>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620688"/>
            <a:ext cx="7946855" cy="1384995"/>
          </a:xfrm>
          <a:prstGeom prst="rect">
            <a:avLst/>
          </a:prstGeom>
          <a:noFill/>
        </p:spPr>
        <p:txBody>
          <a:bodyPr>
            <a:spAutoFit/>
          </a:bodyPr>
          <a:lstStyle/>
          <a:p>
            <a:pPr algn="ctr">
              <a:defRPr/>
            </a:pPr>
            <a:r>
              <a:rPr lang="es-ES" sz="2800" b="1" dirty="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rPr>
              <a:t>RESULTADOS ANALISIS PL19X3 COMPARACION ENTRE LOS DOS PROCESOS</a:t>
            </a:r>
          </a:p>
        </p:txBody>
      </p:sp>
      <p:pic>
        <p:nvPicPr>
          <p:cNvPr id="12291" name="Picture 5"/>
          <p:cNvPicPr>
            <a:picLocks noChangeAspect="1" noChangeArrowheads="1"/>
          </p:cNvPicPr>
          <p:nvPr/>
        </p:nvPicPr>
        <p:blipFill>
          <a:blip r:embed="rId3" cstate="print"/>
          <a:srcRect/>
          <a:stretch>
            <a:fillRect/>
          </a:stretch>
        </p:blipFill>
        <p:spPr bwMode="auto">
          <a:xfrm>
            <a:off x="0" y="0"/>
            <a:ext cx="1346200" cy="1412875"/>
          </a:xfrm>
          <a:prstGeom prst="rect">
            <a:avLst/>
          </a:prstGeom>
          <a:noFill/>
          <a:ln w="9525">
            <a:noFill/>
            <a:miter lim="800000"/>
            <a:headEnd/>
            <a:tailEnd/>
          </a:ln>
        </p:spPr>
      </p:pic>
      <p:pic>
        <p:nvPicPr>
          <p:cNvPr id="12292" name="Picture 65"/>
          <p:cNvPicPr>
            <a:picLocks noChangeAspect="1" noChangeArrowheads="1"/>
          </p:cNvPicPr>
          <p:nvPr/>
        </p:nvPicPr>
        <p:blipFill>
          <a:blip r:embed="rId4" cstate="print"/>
          <a:srcRect/>
          <a:stretch>
            <a:fillRect/>
          </a:stretch>
        </p:blipFill>
        <p:spPr bwMode="auto">
          <a:xfrm>
            <a:off x="2051050" y="1916113"/>
            <a:ext cx="5329238" cy="435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rPr>
              <a:t>OBJETIVO GENERAL</a:t>
            </a:r>
          </a:p>
        </p:txBody>
      </p:sp>
      <p:sp>
        <p:nvSpPr>
          <p:cNvPr id="13315" name="2 Marcador de contenido"/>
          <p:cNvSpPr>
            <a:spLocks noGrp="1"/>
          </p:cNvSpPr>
          <p:nvPr>
            <p:ph idx="1"/>
          </p:nvPr>
        </p:nvSpPr>
        <p:spPr/>
        <p:txBody>
          <a:bodyPr/>
          <a:lstStyle/>
          <a:p>
            <a:r>
              <a:rPr lang="es-EC" smtClean="0"/>
              <a:t>Elaborar un proyecto de  mejora para disminuir la variabilidad del proceso de producción de perfiles laminados en el LPP. </a:t>
            </a:r>
          </a:p>
        </p:txBody>
      </p:sp>
      <p:pic>
        <p:nvPicPr>
          <p:cNvPr id="13316" name="Picture 5"/>
          <p:cNvPicPr>
            <a:picLocks noChangeAspect="1" noChangeArrowheads="1"/>
          </p:cNvPicPr>
          <p:nvPr/>
        </p:nvPicPr>
        <p:blipFill>
          <a:blip r:embed="rId2" cstate="print"/>
          <a:srcRect/>
          <a:stretch>
            <a:fillRect/>
          </a:stretch>
        </p:blipFill>
        <p:spPr bwMode="auto">
          <a:xfrm>
            <a:off x="0" y="0"/>
            <a:ext cx="1346200" cy="141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3939</TotalTime>
  <Words>1407</Words>
  <Application>Microsoft Office PowerPoint</Application>
  <PresentationFormat>Presentación en pantalla (4:3)</PresentationFormat>
  <Paragraphs>219</Paragraphs>
  <Slides>37</Slides>
  <Notes>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37</vt:i4>
      </vt:variant>
    </vt:vector>
  </HeadingPairs>
  <TitlesOfParts>
    <vt:vector size="45" baseType="lpstr">
      <vt:lpstr>Arial</vt:lpstr>
      <vt:lpstr>Calibri</vt:lpstr>
      <vt:lpstr>Constantia</vt:lpstr>
      <vt:lpstr>Wingdings 2</vt:lpstr>
      <vt:lpstr>Times New Roman</vt:lpstr>
      <vt:lpstr>Wingdings</vt:lpstr>
      <vt:lpstr>Batang</vt:lpstr>
      <vt:lpstr>Flujo</vt:lpstr>
      <vt:lpstr>Diapositiva 1</vt:lpstr>
      <vt:lpstr>Diapositiva 2</vt:lpstr>
      <vt:lpstr>Diapositiva 3</vt:lpstr>
      <vt:lpstr>Diapositiva 4</vt:lpstr>
      <vt:lpstr>Diapositiva 5</vt:lpstr>
      <vt:lpstr>Diapositiva 6</vt:lpstr>
      <vt:lpstr>Diapositiva 7</vt:lpstr>
      <vt:lpstr>Diapositiva 8</vt:lpstr>
      <vt:lpstr>OBJETIVO GENERAL</vt:lpstr>
      <vt:lpstr>OBJETIVOS ESPECÍFICOS</vt:lpstr>
      <vt:lpstr>OBJETIVOS ESPECÍFICOS</vt:lpstr>
      <vt:lpstr>RUTA DE LA CALIDAD</vt:lpstr>
      <vt:lpstr>APLICACIÓN DE LA RUTA DE LA CALIDAD</vt:lpstr>
      <vt:lpstr>APLICACIÓN DE LA RUTA DE LA CALIDAD</vt:lpstr>
      <vt:lpstr>APLICACIÓN DE LA RUTA DE LA CALIDAD</vt:lpstr>
      <vt:lpstr>APLICACIÓN DE LA RUTA DE LA CALIDAD</vt:lpstr>
      <vt:lpstr>APLICACIÓN DE LA RUTA DE LA CALIDAD</vt:lpstr>
      <vt:lpstr>APLICACIÓN DE LA RUTA DE LA CALIDAD</vt:lpstr>
      <vt:lpstr>APLICACIÓN DE LA RUTA DE LA CALIDAD</vt:lpstr>
      <vt:lpstr>APLICACIÓN DE LA RUTA DE LA CALIDAD</vt:lpstr>
      <vt:lpstr>APLICACIÓN DE LA RUTA DE LA CALIDAD</vt:lpstr>
      <vt:lpstr>APLICACIÓN DE LA RUTA DE LA CALIDAD</vt:lpstr>
      <vt:lpstr>APLICACIÓN DE LA RUTA DE LA CALIDAD</vt:lpstr>
      <vt:lpstr>APLICACIÓN DE LA RUTA DE LA CALIDAD</vt:lpstr>
      <vt:lpstr>APLICACIÓN DE LA RUTA DE LA CALIDAD</vt:lpstr>
      <vt:lpstr>APLICACIÓN DE LA RUTA DE LA CALIDAD</vt:lpstr>
      <vt:lpstr>APLICACIÓN DE LA RUTA DE LA CALIDAD</vt:lpstr>
      <vt:lpstr>APLICACIÓN DE LA RUTA DE LA CALIDAD</vt:lpstr>
      <vt:lpstr>APLICACIÓN DE LA RUTA DE LA CALIDAD</vt:lpstr>
      <vt:lpstr>APLICACIÓN DE LA RUTA DE LA CALIDAD</vt:lpstr>
      <vt:lpstr>APLICACIÓN DE LA RUTA DE LA CALIDAD</vt:lpstr>
      <vt:lpstr>APLICACIÓN DE LA RUTA DE LA CALIDAD</vt:lpstr>
      <vt:lpstr>CONCLUSIONES</vt:lpstr>
      <vt:lpstr>CONCLUSIONES</vt:lpstr>
      <vt:lpstr>CONCLUSIONES</vt:lpstr>
      <vt:lpstr>CONCLUSIONES</vt:lpstr>
      <vt:lpstr>RECOMENDACIONES</vt:lpstr>
    </vt:vector>
  </TitlesOfParts>
  <Company>ESPE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ORLANDO ZALDUMBIDE</dc:creator>
  <cp:lastModifiedBy>changoluisac</cp:lastModifiedBy>
  <cp:revision>269</cp:revision>
  <dcterms:created xsi:type="dcterms:W3CDTF">2006-08-03T18:14:40Z</dcterms:created>
  <dcterms:modified xsi:type="dcterms:W3CDTF">2014-04-14T00:40:06Z</dcterms:modified>
</cp:coreProperties>
</file>