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7"/>
  </p:notesMasterIdLst>
  <p:sldIdLst>
    <p:sldId id="256" r:id="rId2"/>
    <p:sldId id="290" r:id="rId3"/>
    <p:sldId id="291" r:id="rId4"/>
    <p:sldId id="257" r:id="rId5"/>
    <p:sldId id="258" r:id="rId6"/>
    <p:sldId id="259" r:id="rId7"/>
    <p:sldId id="267" r:id="rId8"/>
    <p:sldId id="292" r:id="rId9"/>
    <p:sldId id="269" r:id="rId10"/>
    <p:sldId id="270" r:id="rId11"/>
    <p:sldId id="271" r:id="rId12"/>
    <p:sldId id="272" r:id="rId13"/>
    <p:sldId id="273"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1774" autoAdjust="0"/>
    <p:restoredTop sz="94622" autoAdjust="0"/>
  </p:normalViewPr>
  <p:slideViewPr>
    <p:cSldViewPr>
      <p:cViewPr>
        <p:scale>
          <a:sx n="80" d="100"/>
          <a:sy n="80" d="100"/>
        </p:scale>
        <p:origin x="-594" y="-72"/>
      </p:cViewPr>
      <p:guideLst>
        <p:guide orient="horz" pos="2160"/>
        <p:guide pos="2880"/>
      </p:guideLst>
    </p:cSldViewPr>
  </p:slideViewPr>
  <p:outlineViewPr>
    <p:cViewPr>
      <p:scale>
        <a:sx n="33" d="100"/>
        <a:sy n="33" d="100"/>
      </p:scale>
      <p:origin x="0" y="154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086207-AC07-42C7-807F-34C7B8ACC1B0}" type="datetimeFigureOut">
              <a:rPr lang="es-EC" smtClean="0"/>
              <a:t>06/03/2014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CDA1C-78D5-4BD4-A974-2CD70AC1948E}" type="slidenum">
              <a:rPr lang="es-EC" smtClean="0"/>
              <a:t>‹Nº›</a:t>
            </a:fld>
            <a:endParaRPr lang="es-EC"/>
          </a:p>
        </p:txBody>
      </p:sp>
    </p:spTree>
    <p:extLst>
      <p:ext uri="{BB962C8B-B14F-4D97-AF65-F5344CB8AC3E}">
        <p14:creationId xmlns:p14="http://schemas.microsoft.com/office/powerpoint/2010/main" val="314810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ADE5661A-BDAA-4579-B2F5-AA9011776D83}" type="datetimeFigureOut">
              <a:rPr lang="en-US" smtClean="0"/>
              <a:t>3/6/2014</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B97E45AC-E90B-4869-BB4D-67EEE79EAA1C}" type="slidenum">
              <a:rPr lang="en-US" smtClean="0"/>
              <a:pPr/>
              <a:t>‹Nº›</a:t>
            </a:fld>
            <a:endParaRPr lang="en-US" dirty="0"/>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s-ES" smtClean="0"/>
              <a:t>Haga clic para modificar el estilo de título del patrón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7D698992-9F5B-4E9D-871D-4517B2EC8643}"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7D698992-9F5B-4E9D-871D-4517B2EC8643}"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EA1BFF28-7A78-4393-9577-5BAAAFE2503F}"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7D698992-9F5B-4E9D-871D-4517B2EC8643}"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s-ES" smtClean="0"/>
              <a:t>Haga clic para modificar el estilo de texto del patrón</a:t>
            </a:r>
          </a:p>
        </p:txBody>
      </p:sp>
      <p:sp>
        <p:nvSpPr>
          <p:cNvPr id="4" name="Date Placeholder 3"/>
          <p:cNvSpPr>
            <a:spLocks noGrp="1"/>
          </p:cNvSpPr>
          <p:nvPr>
            <p:ph type="dt" sz="half" idx="10"/>
          </p:nvPr>
        </p:nvSpPr>
        <p:spPr>
          <a:xfrm>
            <a:off x="6931152" y="6556248"/>
            <a:ext cx="1673352" cy="228600"/>
          </a:xfrm>
        </p:spPr>
        <p:txBody>
          <a:bodyPr/>
          <a:lstStyle/>
          <a:p>
            <a:fld id="{7D698992-9F5B-4E9D-871D-4517B2EC8643}" type="datetimeFigureOut">
              <a:rPr lang="en-US" smtClean="0"/>
              <a:t>3/6/2014</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EA1BFF28-7A78-4393-9577-5BAAAFE2503F}"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7D698992-9F5B-4E9D-871D-4517B2EC8643}"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s-ES" smtClean="0"/>
              <a:t>Haga clic para modificar el estilo de texto del patrón</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7D698992-9F5B-4E9D-871D-4517B2EC8643}" type="datetimeFigureOut">
              <a:rPr lang="en-US" smtClean="0"/>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7D698992-9F5B-4E9D-871D-4517B2EC8643}" type="datetimeFigureOut">
              <a:rPr lang="en-US" smtClean="0"/>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7D698992-9F5B-4E9D-871D-4517B2EC8643}"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D698992-9F5B-4E9D-871D-4517B2EC8643}"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D698992-9F5B-4E9D-871D-4517B2EC8643}"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BFF28-7A78-4393-9577-5BAAAFE2503F}"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7D698992-9F5B-4E9D-871D-4517B2EC8643}" type="datetimeFigureOut">
              <a:rPr lang="en-US" smtClean="0"/>
              <a:t>3/6/2014</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EA1BFF28-7A78-4393-9577-5BAAAFE2503F}"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9.xml"/><Relationship Id="rId18" Type="http://schemas.openxmlformats.org/officeDocument/2006/relationships/slide" Target="slide37.xml"/><Relationship Id="rId3" Type="http://schemas.openxmlformats.org/officeDocument/2006/relationships/slide" Target="slide5.xml"/><Relationship Id="rId21" Type="http://schemas.openxmlformats.org/officeDocument/2006/relationships/slide" Target="slide40.xml"/><Relationship Id="rId7" Type="http://schemas.openxmlformats.org/officeDocument/2006/relationships/slide" Target="slide11.xml"/><Relationship Id="rId12" Type="http://schemas.openxmlformats.org/officeDocument/2006/relationships/slide" Target="slide22.xml"/><Relationship Id="rId17" Type="http://schemas.openxmlformats.org/officeDocument/2006/relationships/slide" Target="slide35.xml"/><Relationship Id="rId2" Type="http://schemas.openxmlformats.org/officeDocument/2006/relationships/slide" Target="slide4.xml"/><Relationship Id="rId16" Type="http://schemas.openxmlformats.org/officeDocument/2006/relationships/slide" Target="slide34.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21.xml"/><Relationship Id="rId24" Type="http://schemas.openxmlformats.org/officeDocument/2006/relationships/slide" Target="slide43.xml"/><Relationship Id="rId5" Type="http://schemas.openxmlformats.org/officeDocument/2006/relationships/slide" Target="slide7.xml"/><Relationship Id="rId15" Type="http://schemas.openxmlformats.org/officeDocument/2006/relationships/slide" Target="slide32.xml"/><Relationship Id="rId23" Type="http://schemas.openxmlformats.org/officeDocument/2006/relationships/slide" Target="slide42.xml"/><Relationship Id="rId10" Type="http://schemas.openxmlformats.org/officeDocument/2006/relationships/slide" Target="slide14.xml"/><Relationship Id="rId19" Type="http://schemas.openxmlformats.org/officeDocument/2006/relationships/slide" Target="slide38.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31.xml"/><Relationship Id="rId22" Type="http://schemas.openxmlformats.org/officeDocument/2006/relationships/slide" Target="slide4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75856" y="4725144"/>
            <a:ext cx="4104456" cy="1512168"/>
          </a:xfrm>
        </p:spPr>
        <p:txBody>
          <a:bodyPr>
            <a:normAutofit fontScale="25000" lnSpcReduction="20000"/>
          </a:bodyPr>
          <a:lstStyle/>
          <a:p>
            <a:pPr algn="ctr"/>
            <a:r>
              <a:rPr lang="en-US" sz="4300" dirty="0" err="1" smtClean="0">
                <a:solidFill>
                  <a:schemeClr val="tx1"/>
                </a:solidFill>
                <a:latin typeface="Times New Roman" pitchFamily="18" charset="0"/>
                <a:cs typeface="Times New Roman" pitchFamily="18" charset="0"/>
              </a:rPr>
              <a:t>Maestría</a:t>
            </a:r>
            <a:r>
              <a:rPr lang="en-US" sz="4300" dirty="0" smtClean="0">
                <a:solidFill>
                  <a:schemeClr val="tx1"/>
                </a:solidFill>
                <a:latin typeface="Times New Roman" pitchFamily="18" charset="0"/>
                <a:cs typeface="Times New Roman" pitchFamily="18" charset="0"/>
              </a:rPr>
              <a:t> </a:t>
            </a:r>
            <a:r>
              <a:rPr lang="en-US" sz="4300" dirty="0" err="1" smtClean="0">
                <a:solidFill>
                  <a:schemeClr val="tx1"/>
                </a:solidFill>
                <a:latin typeface="Times New Roman" pitchFamily="18" charset="0"/>
                <a:cs typeface="Times New Roman" pitchFamily="18" charset="0"/>
              </a:rPr>
              <a:t>Gerencia</a:t>
            </a:r>
            <a:r>
              <a:rPr lang="en-US" sz="4300" dirty="0" smtClean="0">
                <a:solidFill>
                  <a:schemeClr val="tx1"/>
                </a:solidFill>
                <a:latin typeface="Times New Roman" pitchFamily="18" charset="0"/>
                <a:cs typeface="Times New Roman" pitchFamily="18" charset="0"/>
              </a:rPr>
              <a:t> </a:t>
            </a:r>
            <a:r>
              <a:rPr lang="en-US" sz="4300" dirty="0" err="1" smtClean="0">
                <a:solidFill>
                  <a:schemeClr val="tx1"/>
                </a:solidFill>
                <a:latin typeface="Times New Roman" pitchFamily="18" charset="0"/>
                <a:cs typeface="Times New Roman" pitchFamily="18" charset="0"/>
              </a:rPr>
              <a:t>Redes</a:t>
            </a:r>
            <a:r>
              <a:rPr lang="en-US" sz="4300" dirty="0" smtClean="0">
                <a:solidFill>
                  <a:schemeClr val="tx1"/>
                </a:solidFill>
                <a:latin typeface="Times New Roman" pitchFamily="18" charset="0"/>
                <a:cs typeface="Times New Roman" pitchFamily="18" charset="0"/>
              </a:rPr>
              <a:t> y </a:t>
            </a:r>
            <a:r>
              <a:rPr lang="en-US" sz="4300" dirty="0" err="1" smtClean="0">
                <a:solidFill>
                  <a:schemeClr val="tx1"/>
                </a:solidFill>
                <a:latin typeface="Times New Roman" pitchFamily="18" charset="0"/>
                <a:cs typeface="Times New Roman" pitchFamily="18" charset="0"/>
              </a:rPr>
              <a:t>Telecomunicaciones</a:t>
            </a:r>
            <a:r>
              <a:rPr lang="en-US" sz="4300" dirty="0" smtClean="0">
                <a:solidFill>
                  <a:schemeClr val="tx1"/>
                </a:solidFill>
                <a:latin typeface="Times New Roman" pitchFamily="18" charset="0"/>
                <a:cs typeface="Times New Roman" pitchFamily="18" charset="0"/>
              </a:rPr>
              <a:t> </a:t>
            </a:r>
          </a:p>
          <a:p>
            <a:pPr algn="ctr"/>
            <a:endParaRPr lang="en-US" sz="4300" dirty="0" smtClean="0">
              <a:solidFill>
                <a:schemeClr val="tx1"/>
              </a:solidFill>
              <a:latin typeface="Times New Roman" pitchFamily="18" charset="0"/>
              <a:cs typeface="Times New Roman" pitchFamily="18" charset="0"/>
            </a:endParaRPr>
          </a:p>
          <a:p>
            <a:pPr algn="ctr"/>
            <a:r>
              <a:rPr lang="en-US" sz="4300" dirty="0" err="1" smtClean="0">
                <a:solidFill>
                  <a:schemeClr val="tx1"/>
                </a:solidFill>
                <a:latin typeface="Times New Roman" pitchFamily="18" charset="0"/>
                <a:cs typeface="Times New Roman" pitchFamily="18" charset="0"/>
              </a:rPr>
              <a:t>Promoción</a:t>
            </a:r>
            <a:r>
              <a:rPr lang="en-US" sz="4300" dirty="0" smtClean="0">
                <a:solidFill>
                  <a:schemeClr val="tx1"/>
                </a:solidFill>
                <a:latin typeface="Times New Roman" pitchFamily="18" charset="0"/>
                <a:cs typeface="Times New Roman" pitchFamily="18" charset="0"/>
              </a:rPr>
              <a:t> V</a:t>
            </a:r>
          </a:p>
          <a:p>
            <a:pPr algn="ctr"/>
            <a:endParaRPr lang="en-US" sz="4300" dirty="0" smtClean="0">
              <a:solidFill>
                <a:schemeClr val="tx1"/>
              </a:solidFill>
              <a:latin typeface="Times New Roman" pitchFamily="18" charset="0"/>
              <a:cs typeface="Times New Roman" pitchFamily="18" charset="0"/>
            </a:endParaRPr>
          </a:p>
          <a:p>
            <a:pPr algn="ctr"/>
            <a:r>
              <a:rPr lang="en-US" sz="4300" dirty="0" err="1" smtClean="0">
                <a:solidFill>
                  <a:schemeClr val="tx1"/>
                </a:solidFill>
                <a:latin typeface="Times New Roman" pitchFamily="18" charset="0"/>
                <a:cs typeface="Times New Roman" pitchFamily="18" charset="0"/>
              </a:rPr>
              <a:t>Autor</a:t>
            </a:r>
            <a:r>
              <a:rPr lang="en-US" sz="4300" dirty="0" smtClean="0">
                <a:solidFill>
                  <a:schemeClr val="tx1"/>
                </a:solidFill>
                <a:latin typeface="Times New Roman" pitchFamily="18" charset="0"/>
                <a:cs typeface="Times New Roman" pitchFamily="18" charset="0"/>
              </a:rPr>
              <a:t>: </a:t>
            </a:r>
            <a:r>
              <a:rPr lang="en-US" sz="4300" dirty="0" err="1" smtClean="0">
                <a:solidFill>
                  <a:schemeClr val="tx1"/>
                </a:solidFill>
                <a:latin typeface="Times New Roman" pitchFamily="18" charset="0"/>
                <a:cs typeface="Times New Roman" pitchFamily="18" charset="0"/>
              </a:rPr>
              <a:t>Hernán</a:t>
            </a:r>
            <a:r>
              <a:rPr lang="en-US" sz="4300" dirty="0" smtClean="0">
                <a:solidFill>
                  <a:schemeClr val="tx1"/>
                </a:solidFill>
                <a:latin typeface="Times New Roman" pitchFamily="18" charset="0"/>
                <a:cs typeface="Times New Roman" pitchFamily="18" charset="0"/>
              </a:rPr>
              <a:t> Patricio Salazar </a:t>
            </a:r>
            <a:r>
              <a:rPr lang="en-US" sz="4300" dirty="0" err="1" smtClean="0">
                <a:solidFill>
                  <a:schemeClr val="tx1"/>
                </a:solidFill>
                <a:latin typeface="Times New Roman" pitchFamily="18" charset="0"/>
                <a:cs typeface="Times New Roman" pitchFamily="18" charset="0"/>
              </a:rPr>
              <a:t>Mejía</a:t>
            </a:r>
            <a:endParaRPr lang="en-US" sz="4300" dirty="0" smtClean="0">
              <a:solidFill>
                <a:schemeClr val="tx1"/>
              </a:solidFill>
              <a:latin typeface="Times New Roman" pitchFamily="18" charset="0"/>
              <a:cs typeface="Times New Roman" pitchFamily="18" charset="0"/>
            </a:endParaRPr>
          </a:p>
          <a:p>
            <a:pPr algn="ctr"/>
            <a:endParaRPr lang="en-US" sz="4300" dirty="0" smtClean="0">
              <a:solidFill>
                <a:schemeClr val="tx1"/>
              </a:solidFill>
              <a:latin typeface="Times New Roman" pitchFamily="18" charset="0"/>
              <a:cs typeface="Times New Roman" pitchFamily="18" charset="0"/>
            </a:endParaRPr>
          </a:p>
          <a:p>
            <a:pPr algn="ctr"/>
            <a:r>
              <a:rPr lang="en-US" sz="4300" dirty="0" smtClean="0">
                <a:solidFill>
                  <a:schemeClr val="tx1"/>
                </a:solidFill>
                <a:latin typeface="Times New Roman" pitchFamily="18" charset="0"/>
                <a:cs typeface="Times New Roman" pitchFamily="18" charset="0"/>
              </a:rPr>
              <a:t>Tutor: </a:t>
            </a:r>
            <a:r>
              <a:rPr lang="en-US" sz="4300" dirty="0" err="1" smtClean="0">
                <a:solidFill>
                  <a:schemeClr val="tx1"/>
                </a:solidFill>
                <a:latin typeface="Times New Roman" pitchFamily="18" charset="0"/>
                <a:cs typeface="Times New Roman" pitchFamily="18" charset="0"/>
              </a:rPr>
              <a:t>Ing</a:t>
            </a:r>
            <a:r>
              <a:rPr lang="en-US" sz="4300" dirty="0" smtClean="0">
                <a:solidFill>
                  <a:schemeClr val="tx1"/>
                </a:solidFill>
                <a:latin typeface="Times New Roman" pitchFamily="18" charset="0"/>
                <a:cs typeface="Times New Roman" pitchFamily="18" charset="0"/>
              </a:rPr>
              <a:t>. Mauricio </a:t>
            </a:r>
            <a:r>
              <a:rPr lang="en-US" sz="4300" dirty="0" err="1" smtClean="0">
                <a:solidFill>
                  <a:schemeClr val="tx1"/>
                </a:solidFill>
                <a:latin typeface="Times New Roman" pitchFamily="18" charset="0"/>
                <a:cs typeface="Times New Roman" pitchFamily="18" charset="0"/>
              </a:rPr>
              <a:t>Campa</a:t>
            </a:r>
            <a:r>
              <a:rPr lang="es-EC" sz="4300" dirty="0" err="1" smtClean="0">
                <a:solidFill>
                  <a:schemeClr val="tx1"/>
                </a:solidFill>
                <a:latin typeface="Times New Roman" pitchFamily="18" charset="0"/>
                <a:cs typeface="Times New Roman" pitchFamily="18" charset="0"/>
              </a:rPr>
              <a:t>ña</a:t>
            </a:r>
            <a:endParaRPr lang="es-EC" sz="4300" dirty="0" smtClean="0">
              <a:solidFill>
                <a:schemeClr val="tx1"/>
              </a:solidFill>
              <a:latin typeface="Times New Roman" pitchFamily="18" charset="0"/>
              <a:cs typeface="Times New Roman" pitchFamily="18" charset="0"/>
            </a:endParaRPr>
          </a:p>
          <a:p>
            <a:pPr algn="ctr"/>
            <a:endParaRPr lang="en-US" sz="4300" dirty="0" smtClean="0">
              <a:solidFill>
                <a:schemeClr val="tx1"/>
              </a:solidFill>
              <a:latin typeface="Times New Roman" pitchFamily="18" charset="0"/>
              <a:cs typeface="Times New Roman" pitchFamily="18" charset="0"/>
            </a:endParaRPr>
          </a:p>
          <a:p>
            <a:pPr algn="ctr"/>
            <a:r>
              <a:rPr lang="en-US" sz="4300" dirty="0" err="1" smtClean="0">
                <a:solidFill>
                  <a:schemeClr val="tx1"/>
                </a:solidFill>
                <a:latin typeface="Times New Roman" pitchFamily="18" charset="0"/>
                <a:cs typeface="Times New Roman" pitchFamily="18" charset="0"/>
              </a:rPr>
              <a:t>Sangolquí</a:t>
            </a:r>
            <a:r>
              <a:rPr lang="en-US" sz="4300" dirty="0" smtClean="0">
                <a:solidFill>
                  <a:schemeClr val="tx1"/>
                </a:solidFill>
                <a:latin typeface="Times New Roman" pitchFamily="18" charset="0"/>
                <a:cs typeface="Times New Roman" pitchFamily="18" charset="0"/>
              </a:rPr>
              <a:t>, 16 de </a:t>
            </a:r>
            <a:r>
              <a:rPr lang="en-US" sz="4300" smtClean="0">
                <a:solidFill>
                  <a:schemeClr val="tx1"/>
                </a:solidFill>
                <a:latin typeface="Times New Roman" pitchFamily="18" charset="0"/>
                <a:cs typeface="Times New Roman" pitchFamily="18" charset="0"/>
              </a:rPr>
              <a:t>Diciembre </a:t>
            </a:r>
            <a:r>
              <a:rPr lang="en-US" sz="4300" dirty="0" smtClean="0">
                <a:solidFill>
                  <a:schemeClr val="tx1"/>
                </a:solidFill>
                <a:latin typeface="Times New Roman" pitchFamily="18" charset="0"/>
                <a:cs typeface="Times New Roman" pitchFamily="18" charset="0"/>
              </a:rPr>
              <a:t>2013</a:t>
            </a:r>
          </a:p>
          <a:p>
            <a:endParaRPr lang="es-EC" dirty="0"/>
          </a:p>
        </p:txBody>
      </p:sp>
      <p:sp>
        <p:nvSpPr>
          <p:cNvPr id="2" name="1 Título"/>
          <p:cNvSpPr>
            <a:spLocks noGrp="1"/>
          </p:cNvSpPr>
          <p:nvPr>
            <p:ph type="ctrTitle"/>
          </p:nvPr>
        </p:nvSpPr>
        <p:spPr>
          <a:xfrm>
            <a:off x="2123728" y="476672"/>
            <a:ext cx="6696744" cy="3024336"/>
          </a:xfrm>
        </p:spPr>
        <p:txBody>
          <a:bodyPr>
            <a:noAutofit/>
          </a:bodyPr>
          <a:lstStyle/>
          <a:p>
            <a:pPr algn="ctr"/>
            <a:r>
              <a:rPr lang="es-EC" sz="2800" dirty="0" smtClean="0">
                <a:solidFill>
                  <a:schemeClr val="tx1"/>
                </a:solidFill>
                <a:latin typeface="Times New Roman" pitchFamily="18" charset="0"/>
                <a:cs typeface="Times New Roman" pitchFamily="18" charset="0"/>
              </a:rPr>
              <a:t>Estudio de Factibilidad para la Centralización de las Sedes Remotas e Implementación de la Solución de </a:t>
            </a:r>
            <a:r>
              <a:rPr lang="es-EC" sz="2800" dirty="0" err="1" smtClean="0">
                <a:solidFill>
                  <a:schemeClr val="tx1"/>
                </a:solidFill>
                <a:latin typeface="Times New Roman" pitchFamily="18" charset="0"/>
                <a:cs typeface="Times New Roman" pitchFamily="18" charset="0"/>
              </a:rPr>
              <a:t>Networking</a:t>
            </a:r>
            <a:r>
              <a:rPr lang="es-EC" sz="2800" dirty="0" smtClean="0">
                <a:solidFill>
                  <a:schemeClr val="tx1"/>
                </a:solidFill>
                <a:latin typeface="Times New Roman" pitchFamily="18" charset="0"/>
                <a:cs typeface="Times New Roman" pitchFamily="18" charset="0"/>
              </a:rPr>
              <a:t> para el Centro de Datos Principal de la EP PETROECUADOR</a:t>
            </a:r>
            <a:endParaRPr lang="es-EC"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29123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Marco </a:t>
            </a:r>
            <a:r>
              <a:rPr lang="en-US" dirty="0" err="1" smtClean="0"/>
              <a:t>teórico</a:t>
            </a:r>
            <a:endParaRPr lang="es-EC" dirty="0"/>
          </a:p>
        </p:txBody>
      </p:sp>
      <p:sp>
        <p:nvSpPr>
          <p:cNvPr id="3" name="2 Marcador de contenido"/>
          <p:cNvSpPr>
            <a:spLocks noGrp="1"/>
          </p:cNvSpPr>
          <p:nvPr>
            <p:ph idx="1"/>
          </p:nvPr>
        </p:nvSpPr>
        <p:spPr/>
        <p:txBody>
          <a:bodyPr/>
          <a:lstStyle/>
          <a:p>
            <a:r>
              <a:rPr lang="en-US" dirty="0" smtClean="0"/>
              <a:t>Durante los a</a:t>
            </a:r>
            <a:r>
              <a:rPr lang="es-EC" dirty="0" err="1" smtClean="0"/>
              <a:t>ño</a:t>
            </a:r>
            <a:r>
              <a:rPr lang="en-US" dirty="0" smtClean="0"/>
              <a:t>s 80 se </a:t>
            </a:r>
            <a:r>
              <a:rPr lang="en-US" dirty="0" err="1" smtClean="0"/>
              <a:t>marca</a:t>
            </a:r>
            <a:r>
              <a:rPr lang="en-US" dirty="0" smtClean="0"/>
              <a:t> la </a:t>
            </a:r>
            <a:r>
              <a:rPr lang="en-US" dirty="0" err="1" smtClean="0"/>
              <a:t>llegada</a:t>
            </a:r>
            <a:r>
              <a:rPr lang="en-US" dirty="0" smtClean="0"/>
              <a:t> de los </a:t>
            </a:r>
            <a:r>
              <a:rPr lang="en-US" dirty="0" err="1" smtClean="0"/>
              <a:t>protocolos</a:t>
            </a:r>
            <a:r>
              <a:rPr lang="en-US" dirty="0" smtClean="0"/>
              <a:t> Ethernet y la IEEE. El IEEE 802.3 </a:t>
            </a:r>
            <a:r>
              <a:rPr lang="en-US" dirty="0" err="1" smtClean="0"/>
              <a:t>fue</a:t>
            </a:r>
            <a:r>
              <a:rPr lang="en-US" dirty="0" smtClean="0"/>
              <a:t> </a:t>
            </a:r>
            <a:r>
              <a:rPr lang="en-US" dirty="0" err="1" smtClean="0"/>
              <a:t>empleado</a:t>
            </a:r>
            <a:r>
              <a:rPr lang="en-US" dirty="0" smtClean="0"/>
              <a:t> para </a:t>
            </a:r>
            <a:r>
              <a:rPr lang="en-US" dirty="0" err="1" smtClean="0"/>
              <a:t>redes</a:t>
            </a:r>
            <a:r>
              <a:rPr lang="en-US" dirty="0" smtClean="0"/>
              <a:t> </a:t>
            </a:r>
            <a:r>
              <a:rPr lang="en-US" dirty="0" err="1" smtClean="0"/>
              <a:t>que</a:t>
            </a:r>
            <a:r>
              <a:rPr lang="en-US" dirty="0" smtClean="0"/>
              <a:t> </a:t>
            </a:r>
            <a:r>
              <a:rPr lang="en-US" dirty="0" err="1" smtClean="0"/>
              <a:t>comprendian</a:t>
            </a:r>
            <a:r>
              <a:rPr lang="en-US" dirty="0" smtClean="0"/>
              <a:t> </a:t>
            </a:r>
            <a:r>
              <a:rPr lang="en-US" dirty="0" err="1" smtClean="0"/>
              <a:t>conexiones</a:t>
            </a:r>
            <a:r>
              <a:rPr lang="en-US" dirty="0" smtClean="0"/>
              <a:t> de </a:t>
            </a:r>
            <a:r>
              <a:rPr lang="en-US" dirty="0" err="1" smtClean="0"/>
              <a:t>máquinas</a:t>
            </a:r>
            <a:r>
              <a:rPr lang="en-US" dirty="0" smtClean="0"/>
              <a:t> de </a:t>
            </a:r>
            <a:r>
              <a:rPr lang="en-US" dirty="0" err="1" smtClean="0"/>
              <a:t>escritorio</a:t>
            </a:r>
            <a:r>
              <a:rPr lang="en-US" dirty="0" smtClean="0"/>
              <a:t>, </a:t>
            </a:r>
            <a:r>
              <a:rPr lang="en-US" dirty="0" err="1" smtClean="0"/>
              <a:t>servidores</a:t>
            </a:r>
            <a:r>
              <a:rPr lang="en-US" dirty="0" smtClean="0"/>
              <a:t> y la </a:t>
            </a:r>
            <a:r>
              <a:rPr lang="en-US" dirty="0" err="1" smtClean="0"/>
              <a:t>que</a:t>
            </a:r>
            <a:r>
              <a:rPr lang="en-US" dirty="0" smtClean="0"/>
              <a:t> </a:t>
            </a:r>
            <a:r>
              <a:rPr lang="en-US" dirty="0" err="1" smtClean="0"/>
              <a:t>provoc</a:t>
            </a:r>
            <a:r>
              <a:rPr lang="en-US" dirty="0" err="1"/>
              <a:t>ó</a:t>
            </a:r>
            <a:r>
              <a:rPr lang="en-US" dirty="0" smtClean="0"/>
              <a:t> la </a:t>
            </a:r>
            <a:r>
              <a:rPr lang="en-US" dirty="0" err="1" smtClean="0"/>
              <a:t>creación</a:t>
            </a:r>
            <a:r>
              <a:rPr lang="en-US" dirty="0" smtClean="0"/>
              <a:t> de </a:t>
            </a:r>
            <a:r>
              <a:rPr lang="en-US" dirty="0" err="1" smtClean="0"/>
              <a:t>las</a:t>
            </a:r>
            <a:r>
              <a:rPr lang="en-US" dirty="0" smtClean="0"/>
              <a:t> </a:t>
            </a:r>
            <a:r>
              <a:rPr lang="en-US" dirty="0" err="1" smtClean="0"/>
              <a:t>redes</a:t>
            </a:r>
            <a:r>
              <a:rPr lang="en-US" dirty="0" smtClean="0"/>
              <a:t> LAN. La IEEE 802.5 </a:t>
            </a:r>
            <a:r>
              <a:rPr lang="en-US" dirty="0" err="1" smtClean="0"/>
              <a:t>fue</a:t>
            </a:r>
            <a:r>
              <a:rPr lang="en-US" dirty="0" smtClean="0"/>
              <a:t> un </a:t>
            </a:r>
            <a:r>
              <a:rPr lang="en-US" dirty="0" err="1" smtClean="0"/>
              <a:t>protocolo</a:t>
            </a:r>
            <a:r>
              <a:rPr lang="en-US" dirty="0" smtClean="0"/>
              <a:t> de </a:t>
            </a:r>
            <a:r>
              <a:rPr lang="en-US" dirty="0" err="1" smtClean="0"/>
              <a:t>comunicación</a:t>
            </a:r>
            <a:r>
              <a:rPr lang="en-US" dirty="0" smtClean="0"/>
              <a:t> </a:t>
            </a:r>
            <a:r>
              <a:rPr lang="en-US" dirty="0" err="1" smtClean="0"/>
              <a:t>utilizada</a:t>
            </a:r>
            <a:r>
              <a:rPr lang="en-US" dirty="0" smtClean="0"/>
              <a:t> </a:t>
            </a:r>
            <a:r>
              <a:rPr lang="en-US" dirty="0" err="1" smtClean="0"/>
              <a:t>por</a:t>
            </a:r>
            <a:r>
              <a:rPr lang="en-US" dirty="0" smtClean="0"/>
              <a:t> IBM, </a:t>
            </a:r>
            <a:r>
              <a:rPr lang="en-US" dirty="0" err="1" smtClean="0"/>
              <a:t>pero</a:t>
            </a:r>
            <a:r>
              <a:rPr lang="en-US" dirty="0" smtClean="0"/>
              <a:t> </a:t>
            </a:r>
            <a:r>
              <a:rPr lang="en-US" dirty="0" err="1" smtClean="0"/>
              <a:t>esta</a:t>
            </a:r>
            <a:r>
              <a:rPr lang="en-US" dirty="0" smtClean="0"/>
              <a:t> </a:t>
            </a:r>
            <a:r>
              <a:rPr lang="en-US" dirty="0" err="1" smtClean="0"/>
              <a:t>fue</a:t>
            </a:r>
            <a:r>
              <a:rPr lang="en-US" dirty="0" smtClean="0"/>
              <a:t> </a:t>
            </a:r>
            <a:r>
              <a:rPr lang="en-US" dirty="0" err="1" smtClean="0"/>
              <a:t>perdiendo</a:t>
            </a:r>
            <a:r>
              <a:rPr lang="en-US" dirty="0" smtClean="0"/>
              <a:t> </a:t>
            </a:r>
            <a:r>
              <a:rPr lang="en-US" dirty="0" err="1" smtClean="0"/>
              <a:t>terreno</a:t>
            </a:r>
            <a:r>
              <a:rPr lang="en-US" dirty="0" smtClean="0"/>
              <a:t> </a:t>
            </a:r>
            <a:r>
              <a:rPr lang="en-US" dirty="0" err="1" smtClean="0"/>
              <a:t>debido</a:t>
            </a:r>
            <a:r>
              <a:rPr lang="en-US" dirty="0" smtClean="0"/>
              <a:t> al </a:t>
            </a:r>
            <a:r>
              <a:rPr lang="en-US" dirty="0" err="1" smtClean="0"/>
              <a:t>aumento</a:t>
            </a:r>
            <a:r>
              <a:rPr lang="en-US" dirty="0" smtClean="0"/>
              <a:t> de </a:t>
            </a:r>
            <a:r>
              <a:rPr lang="en-US" dirty="0" err="1" smtClean="0"/>
              <a:t>velocidad</a:t>
            </a:r>
            <a:r>
              <a:rPr lang="en-US" dirty="0" smtClean="0"/>
              <a:t> de </a:t>
            </a:r>
            <a:r>
              <a:rPr lang="en-US" dirty="0" err="1" smtClean="0"/>
              <a:t>transmisión</a:t>
            </a:r>
            <a:r>
              <a:rPr lang="en-US" dirty="0" smtClean="0"/>
              <a:t> </a:t>
            </a:r>
            <a:r>
              <a:rPr lang="en-US" dirty="0" err="1" smtClean="0"/>
              <a:t>que</a:t>
            </a:r>
            <a:r>
              <a:rPr lang="en-US" dirty="0" smtClean="0"/>
              <a:t> </a:t>
            </a:r>
            <a:r>
              <a:rPr lang="en-US" dirty="0" err="1" smtClean="0"/>
              <a:t>ofrecían</a:t>
            </a:r>
            <a:r>
              <a:rPr lang="en-US" dirty="0" smtClean="0"/>
              <a:t> </a:t>
            </a:r>
            <a:r>
              <a:rPr lang="en-US" dirty="0" err="1" smtClean="0"/>
              <a:t>las</a:t>
            </a:r>
            <a:r>
              <a:rPr lang="en-US" dirty="0" smtClean="0"/>
              <a:t> </a:t>
            </a:r>
            <a:r>
              <a:rPr lang="en-US" dirty="0" err="1" smtClean="0"/>
              <a:t>comunicaciones</a:t>
            </a:r>
            <a:r>
              <a:rPr lang="en-US" dirty="0" smtClean="0"/>
              <a:t> Ethernet.</a:t>
            </a: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565850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Protocolos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34161767"/>
              </p:ext>
            </p:extLst>
          </p:nvPr>
        </p:nvGraphicFramePr>
        <p:xfrm>
          <a:off x="3419872" y="2492896"/>
          <a:ext cx="4104456" cy="2448270"/>
        </p:xfrm>
        <a:graphic>
          <a:graphicData uri="http://schemas.openxmlformats.org/drawingml/2006/table">
            <a:tbl>
              <a:tblPr firstRow="1" firstCol="1" bandRow="1">
                <a:tableStyleId>{5C22544A-7EE6-4342-B048-85BDC9FD1C3A}</a:tableStyleId>
              </a:tblPr>
              <a:tblGrid>
                <a:gridCol w="1952279"/>
                <a:gridCol w="2152177"/>
              </a:tblGrid>
              <a:tr h="272030">
                <a:tc>
                  <a:txBody>
                    <a:bodyPr/>
                    <a:lstStyle/>
                    <a:p>
                      <a:pPr algn="ctr">
                        <a:lnSpc>
                          <a:spcPct val="115000"/>
                        </a:lnSpc>
                        <a:spcAft>
                          <a:spcPts val="0"/>
                        </a:spcAft>
                      </a:pPr>
                      <a:r>
                        <a:rPr lang="es-EC" sz="800">
                          <a:effectLst/>
                        </a:rPr>
                        <a:t>Protocolo</a:t>
                      </a:r>
                      <a:endParaRPr lang="es-EC"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800">
                          <a:effectLst/>
                        </a:rPr>
                        <a:t>Descripción</a:t>
                      </a:r>
                      <a:endParaRPr lang="es-EC"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802.1</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Network Management</a:t>
                      </a:r>
                      <a:endParaRPr lang="es-EC"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802.2</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Logical Link Control</a:t>
                      </a:r>
                      <a:endParaRPr lang="es-EC"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802.3</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dirty="0">
                          <a:effectLst/>
                        </a:rPr>
                        <a:t>Ethernet</a:t>
                      </a:r>
                      <a:endParaRPr lang="es-EC" sz="1100" dirty="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802.4</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dirty="0" err="1">
                          <a:effectLst/>
                        </a:rPr>
                        <a:t>Token</a:t>
                      </a:r>
                      <a:r>
                        <a:rPr lang="es-EC" sz="800" dirty="0">
                          <a:effectLst/>
                        </a:rPr>
                        <a:t> Bus</a:t>
                      </a:r>
                      <a:endParaRPr lang="es-EC" sz="1100" dirty="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802.5</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dirty="0" err="1">
                          <a:effectLst/>
                        </a:rPr>
                        <a:t>Token</a:t>
                      </a:r>
                      <a:r>
                        <a:rPr lang="es-EC" sz="800" dirty="0">
                          <a:effectLst/>
                        </a:rPr>
                        <a:t> Ring</a:t>
                      </a:r>
                      <a:endParaRPr lang="es-EC" sz="1100" dirty="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802.6</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Metropolitan Area Networks</a:t>
                      </a:r>
                      <a:endParaRPr lang="es-EC"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802.11</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Wireless</a:t>
                      </a:r>
                      <a:endParaRPr lang="es-EC" sz="1100">
                        <a:effectLst/>
                        <a:latin typeface="Calibri"/>
                        <a:ea typeface="Calibri"/>
                        <a:cs typeface="Times New Roman"/>
                      </a:endParaRPr>
                    </a:p>
                  </a:txBody>
                  <a:tcPr marL="68580" marR="68580" marT="0" marB="0"/>
                </a:tc>
              </a:tr>
              <a:tr h="272030">
                <a:tc>
                  <a:txBody>
                    <a:bodyPr/>
                    <a:lstStyle/>
                    <a:p>
                      <a:pPr>
                        <a:lnSpc>
                          <a:spcPct val="115000"/>
                        </a:lnSpc>
                        <a:spcAft>
                          <a:spcPts val="0"/>
                        </a:spcAft>
                      </a:pPr>
                      <a:r>
                        <a:rPr lang="es-EC" sz="800">
                          <a:effectLst/>
                        </a:rPr>
                        <a:t>IEEE 802.15</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dirty="0">
                          <a:effectLst/>
                        </a:rPr>
                        <a:t>Blue </a:t>
                      </a:r>
                      <a:r>
                        <a:rPr lang="es-EC" sz="800" dirty="0" err="1">
                          <a:effectLst/>
                        </a:rPr>
                        <a:t>Tooth</a:t>
                      </a:r>
                      <a:endParaRPr lang="es-EC" sz="1100" dirty="0">
                        <a:effectLst/>
                        <a:latin typeface="Calibri"/>
                        <a:ea typeface="Calibri"/>
                        <a:cs typeface="Times New Roman"/>
                      </a:endParaRPr>
                    </a:p>
                  </a:txBody>
                  <a:tcPr marL="68580" marR="68580" marT="0" marB="0"/>
                </a:tc>
              </a:tr>
            </a:tbl>
          </a:graphicData>
        </a:graphic>
      </p:graphicFrame>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364748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Desafío</a:t>
            </a:r>
            <a:r>
              <a:rPr lang="en-US" dirty="0" smtClean="0"/>
              <a:t> de los </a:t>
            </a:r>
            <a:r>
              <a:rPr lang="en-US" dirty="0" err="1" smtClean="0"/>
              <a:t>centros</a:t>
            </a:r>
            <a:r>
              <a:rPr lang="en-US" dirty="0" smtClean="0"/>
              <a:t> de </a:t>
            </a:r>
            <a:r>
              <a:rPr lang="en-US" dirty="0" err="1" smtClean="0"/>
              <a:t>datos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18020051"/>
              </p:ext>
            </p:extLst>
          </p:nvPr>
        </p:nvGraphicFramePr>
        <p:xfrm>
          <a:off x="2411760" y="2348880"/>
          <a:ext cx="6048671" cy="3744418"/>
        </p:xfrm>
        <a:graphic>
          <a:graphicData uri="http://schemas.openxmlformats.org/drawingml/2006/table">
            <a:tbl>
              <a:tblPr firstRow="1" firstCol="1" bandRow="1">
                <a:tableStyleId>{5C22544A-7EE6-4342-B048-85BDC9FD1C3A}</a:tableStyleId>
              </a:tblPr>
              <a:tblGrid>
                <a:gridCol w="1426115"/>
                <a:gridCol w="1323215"/>
                <a:gridCol w="3299341"/>
              </a:tblGrid>
              <a:tr h="221569">
                <a:tc>
                  <a:txBody>
                    <a:bodyPr/>
                    <a:lstStyle/>
                    <a:p>
                      <a:pPr algn="ctr">
                        <a:lnSpc>
                          <a:spcPct val="115000"/>
                        </a:lnSpc>
                        <a:spcAft>
                          <a:spcPts val="0"/>
                        </a:spcAft>
                      </a:pPr>
                      <a:r>
                        <a:rPr lang="es-EC" sz="1000">
                          <a:effectLst/>
                        </a:rPr>
                        <a:t>Área</a:t>
                      </a:r>
                      <a:endParaRPr lang="es-EC"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Problema</a:t>
                      </a:r>
                      <a:endParaRPr lang="es-EC"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Implicaciones</a:t>
                      </a:r>
                      <a:endParaRPr lang="es-EC" sz="1100">
                        <a:effectLst/>
                        <a:latin typeface="Calibri"/>
                        <a:ea typeface="Calibri"/>
                        <a:cs typeface="Times New Roman"/>
                      </a:endParaRPr>
                    </a:p>
                  </a:txBody>
                  <a:tcPr marL="68580" marR="68580" marT="0" marB="0"/>
                </a:tc>
              </a:tr>
              <a:tr h="365615">
                <a:tc>
                  <a:txBody>
                    <a:bodyPr/>
                    <a:lstStyle/>
                    <a:p>
                      <a:pPr>
                        <a:lnSpc>
                          <a:spcPct val="115000"/>
                        </a:lnSpc>
                        <a:spcAft>
                          <a:spcPts val="0"/>
                        </a:spcAft>
                      </a:pPr>
                      <a:r>
                        <a:rPr lang="es-EC" sz="800">
                          <a:effectLst/>
                        </a:rPr>
                        <a:t>Ingeniería, diseño y planeación</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Ciclo de tiempo largo y complicado</a:t>
                      </a:r>
                      <a:endParaRPr lang="es-EC"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SzPts val="1100"/>
                        <a:buFont typeface="Calibri"/>
                        <a:buChar char="-"/>
                      </a:pPr>
                      <a:r>
                        <a:rPr lang="es-EC" sz="800">
                          <a:effectLst/>
                        </a:rPr>
                        <a:t>Cableado estructurado VS punto a punto</a:t>
                      </a:r>
                      <a:endParaRPr lang="es-EC" sz="1100">
                        <a:effectLst/>
                      </a:endParaRPr>
                    </a:p>
                    <a:p>
                      <a:pPr marL="342900" lvl="0" indent="-342900">
                        <a:lnSpc>
                          <a:spcPct val="115000"/>
                        </a:lnSpc>
                        <a:spcAft>
                          <a:spcPts val="0"/>
                        </a:spcAft>
                        <a:buSzPts val="1100"/>
                        <a:buFont typeface="Calibri"/>
                        <a:buChar char="-"/>
                      </a:pPr>
                      <a:r>
                        <a:rPr lang="es-EC" sz="800">
                          <a:effectLst/>
                        </a:rPr>
                        <a:t>Varias soluciones de equipo y estructura de red</a:t>
                      </a:r>
                      <a:endParaRPr lang="es-EC" sz="1100">
                        <a:effectLst/>
                        <a:latin typeface="Calibri"/>
                        <a:ea typeface="Times New Roman"/>
                        <a:cs typeface="Calibri"/>
                      </a:endParaRPr>
                    </a:p>
                  </a:txBody>
                  <a:tcPr marL="68580" marR="68580" marT="0" marB="0"/>
                </a:tc>
              </a:tr>
              <a:tr h="742231">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Implementación de red</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Largo y difícil</a:t>
                      </a:r>
                      <a:endParaRPr lang="es-EC"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SzPts val="1100"/>
                        <a:buFont typeface="Calibri"/>
                        <a:buChar char="-"/>
                      </a:pPr>
                      <a:r>
                        <a:rPr lang="es-EC" sz="800">
                          <a:effectLst/>
                        </a:rPr>
                        <a:t>Mucha mano de obra, alta tasa de desperdicio, soluciones que exigen habilidades especiales</a:t>
                      </a:r>
                      <a:endParaRPr lang="es-EC" sz="1100">
                        <a:effectLst/>
                      </a:endParaRPr>
                    </a:p>
                    <a:p>
                      <a:pPr marL="342900" lvl="0" indent="-342900">
                        <a:lnSpc>
                          <a:spcPct val="115000"/>
                        </a:lnSpc>
                        <a:spcAft>
                          <a:spcPts val="0"/>
                        </a:spcAft>
                        <a:buSzPts val="1100"/>
                        <a:buFont typeface="Calibri"/>
                        <a:buChar char="-"/>
                      </a:pPr>
                      <a:r>
                        <a:rPr lang="es-EC" sz="800">
                          <a:effectLst/>
                        </a:rPr>
                        <a:t>Dificultades de tiempo de oportunidad, montaje, etiquetado y pruebas</a:t>
                      </a:r>
                      <a:endParaRPr lang="es-EC" sz="1100">
                        <a:effectLst/>
                        <a:latin typeface="Calibri"/>
                        <a:ea typeface="Times New Roman"/>
                        <a:cs typeface="Calibri"/>
                      </a:endParaRPr>
                    </a:p>
                  </a:txBody>
                  <a:tcPr marL="68580" marR="68580" marT="0" marB="0"/>
                </a:tc>
              </a:tr>
              <a:tr h="553924">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Infraestructura existente</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Subutilización de las vías para cables y el espacio</a:t>
                      </a:r>
                      <a:endParaRPr lang="es-EC"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SzPts val="1100"/>
                        <a:buFont typeface="Calibri"/>
                        <a:buChar char="-"/>
                      </a:pPr>
                      <a:r>
                        <a:rPr lang="es-EC" sz="800">
                          <a:effectLst/>
                        </a:rPr>
                        <a:t>Espacio limitado para la expansión del centro de datos</a:t>
                      </a:r>
                      <a:endParaRPr lang="es-EC" sz="1100">
                        <a:effectLst/>
                      </a:endParaRPr>
                    </a:p>
                    <a:p>
                      <a:pPr marL="342900" lvl="0" indent="-342900">
                        <a:lnSpc>
                          <a:spcPct val="115000"/>
                        </a:lnSpc>
                        <a:spcAft>
                          <a:spcPts val="0"/>
                        </a:spcAft>
                        <a:buSzPts val="1100"/>
                        <a:buFont typeface="Calibri"/>
                        <a:buChar char="-"/>
                      </a:pPr>
                      <a:r>
                        <a:rPr lang="es-EC" sz="800">
                          <a:effectLst/>
                        </a:rPr>
                        <a:t>Baja circulación del aire, puntos calientes, aumento del enfriamiento </a:t>
                      </a:r>
                      <a:endParaRPr lang="es-EC" sz="1100">
                        <a:effectLst/>
                        <a:latin typeface="Calibri"/>
                        <a:ea typeface="Times New Roman"/>
                        <a:cs typeface="Calibri"/>
                      </a:endParaRPr>
                    </a:p>
                  </a:txBody>
                  <a:tcPr marL="68580" marR="68580" marT="0" marB="0"/>
                </a:tc>
              </a:tr>
              <a:tr h="553924">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Administración del cable</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Administración del cable poco confiable y difícil</a:t>
                      </a:r>
                      <a:endParaRPr lang="es-EC"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SzPts val="1100"/>
                        <a:buFont typeface="Calibri"/>
                        <a:buChar char="-"/>
                      </a:pPr>
                      <a:r>
                        <a:rPr lang="es-EC" sz="800">
                          <a:effectLst/>
                        </a:rPr>
                        <a:t>Cable sobrante de los MAC’s</a:t>
                      </a:r>
                      <a:endParaRPr lang="es-EC" sz="1100">
                        <a:effectLst/>
                      </a:endParaRPr>
                    </a:p>
                    <a:p>
                      <a:pPr marL="342900" lvl="0" indent="-342900">
                        <a:lnSpc>
                          <a:spcPct val="115000"/>
                        </a:lnSpc>
                        <a:spcAft>
                          <a:spcPts val="0"/>
                        </a:spcAft>
                        <a:buSzPts val="1100"/>
                        <a:buFont typeface="Calibri"/>
                        <a:buChar char="-"/>
                      </a:pPr>
                      <a:r>
                        <a:rPr lang="es-EC" sz="800">
                          <a:effectLst/>
                        </a:rPr>
                        <a:t>Manejo ineficiente de las desconexiones en el centro de datos</a:t>
                      </a:r>
                      <a:endParaRPr lang="es-EC" sz="1100">
                        <a:effectLst/>
                        <a:latin typeface="Calibri"/>
                        <a:ea typeface="Times New Roman"/>
                        <a:cs typeface="Calibri"/>
                      </a:endParaRPr>
                    </a:p>
                  </a:txBody>
                  <a:tcPr marL="68580" marR="68580" marT="0" marB="0"/>
                </a:tc>
              </a:tr>
              <a:tr h="1307155">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Escalabilidad de la red</a:t>
                      </a:r>
                      <a:endParaRPr lang="es-EC" sz="1100">
                        <a:effectLst/>
                        <a:latin typeface="Calibri"/>
                        <a:ea typeface="Calibri"/>
                        <a:cs typeface="Times New Roman"/>
                      </a:endParaRPr>
                    </a:p>
                  </a:txBody>
                  <a:tcPr marL="68580" marR="68580" marT="0" marB="0"/>
                </a:tc>
                <a:tc>
                  <a:txBody>
                    <a:bodyPr/>
                    <a:lstStyle/>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 </a:t>
                      </a:r>
                      <a:endParaRPr lang="es-EC" sz="1100">
                        <a:effectLst/>
                      </a:endParaRPr>
                    </a:p>
                    <a:p>
                      <a:pPr>
                        <a:lnSpc>
                          <a:spcPct val="115000"/>
                        </a:lnSpc>
                        <a:spcAft>
                          <a:spcPts val="0"/>
                        </a:spcAft>
                      </a:pPr>
                      <a:r>
                        <a:rPr lang="es-EC" sz="800">
                          <a:effectLst/>
                        </a:rPr>
                        <a:t>Dificultad para actualizar la red a nuevas tecnologías </a:t>
                      </a:r>
                      <a:endParaRPr lang="es-EC"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SzPts val="1100"/>
                        <a:buFont typeface="Calibri"/>
                        <a:buChar char="-"/>
                      </a:pPr>
                      <a:r>
                        <a:rPr lang="es-EC" sz="800" dirty="0">
                          <a:effectLst/>
                        </a:rPr>
                        <a:t>Aumento del tiempo de inactividad de la red y de diagnóstico y resolución de problemas</a:t>
                      </a:r>
                      <a:endParaRPr lang="es-EC" sz="1100" dirty="0">
                        <a:effectLst/>
                      </a:endParaRPr>
                    </a:p>
                    <a:p>
                      <a:pPr marL="342900" lvl="0" indent="-342900">
                        <a:lnSpc>
                          <a:spcPct val="115000"/>
                        </a:lnSpc>
                        <a:spcAft>
                          <a:spcPts val="0"/>
                        </a:spcAft>
                        <a:buSzPts val="1100"/>
                        <a:buFont typeface="Calibri"/>
                        <a:buChar char="-"/>
                      </a:pPr>
                      <a:r>
                        <a:rPr lang="es-EC" sz="800" dirty="0">
                          <a:effectLst/>
                        </a:rPr>
                        <a:t>Reducción de la utilización de puertos</a:t>
                      </a:r>
                      <a:endParaRPr lang="es-EC" sz="1100" dirty="0">
                        <a:effectLst/>
                      </a:endParaRPr>
                    </a:p>
                    <a:p>
                      <a:pPr marL="342900" lvl="0" indent="-342900">
                        <a:lnSpc>
                          <a:spcPct val="115000"/>
                        </a:lnSpc>
                        <a:spcAft>
                          <a:spcPts val="0"/>
                        </a:spcAft>
                        <a:buSzPts val="1100"/>
                        <a:buFont typeface="Calibri"/>
                        <a:buChar char="-"/>
                      </a:pPr>
                      <a:r>
                        <a:rPr lang="en-US" sz="800" dirty="0">
                          <a:effectLst/>
                        </a:rPr>
                        <a:t>100G Ethernet, 32G </a:t>
                      </a:r>
                      <a:r>
                        <a:rPr lang="en-US" sz="800" dirty="0" err="1">
                          <a:effectLst/>
                        </a:rPr>
                        <a:t>Fibre</a:t>
                      </a:r>
                      <a:r>
                        <a:rPr lang="en-US" sz="800" dirty="0">
                          <a:effectLst/>
                        </a:rPr>
                        <a:t> Channel, 120G </a:t>
                      </a:r>
                      <a:r>
                        <a:rPr lang="en-US" sz="800" dirty="0" err="1">
                          <a:effectLst/>
                        </a:rPr>
                        <a:t>InfiniBand</a:t>
                      </a:r>
                      <a:endParaRPr lang="es-EC" sz="1100" dirty="0">
                        <a:effectLst/>
                      </a:endParaRPr>
                    </a:p>
                    <a:p>
                      <a:pPr marL="342900" lvl="0" indent="-342900">
                        <a:lnSpc>
                          <a:spcPct val="115000"/>
                        </a:lnSpc>
                        <a:spcAft>
                          <a:spcPts val="0"/>
                        </a:spcAft>
                        <a:buSzPts val="1100"/>
                        <a:buFont typeface="Calibri"/>
                        <a:buChar char="-"/>
                      </a:pPr>
                      <a:r>
                        <a:rPr lang="en-US" sz="800" dirty="0" err="1">
                          <a:effectLst/>
                        </a:rPr>
                        <a:t>Tecnología</a:t>
                      </a:r>
                      <a:r>
                        <a:rPr lang="en-US" sz="800" dirty="0">
                          <a:effectLst/>
                        </a:rPr>
                        <a:t> de </a:t>
                      </a:r>
                      <a:r>
                        <a:rPr lang="en-US" sz="800" dirty="0" err="1">
                          <a:effectLst/>
                        </a:rPr>
                        <a:t>óptica</a:t>
                      </a:r>
                      <a:r>
                        <a:rPr lang="en-US" sz="800" dirty="0">
                          <a:effectLst/>
                        </a:rPr>
                        <a:t> </a:t>
                      </a:r>
                      <a:r>
                        <a:rPr lang="en-US" sz="800" dirty="0" err="1">
                          <a:effectLst/>
                        </a:rPr>
                        <a:t>paralela</a:t>
                      </a:r>
                      <a:endParaRPr lang="es-EC" sz="1100" dirty="0">
                        <a:effectLst/>
                      </a:endParaRPr>
                    </a:p>
                    <a:p>
                      <a:pPr marL="342900" lvl="0" indent="-342900">
                        <a:lnSpc>
                          <a:spcPct val="115000"/>
                        </a:lnSpc>
                        <a:spcAft>
                          <a:spcPts val="0"/>
                        </a:spcAft>
                        <a:buSzPts val="1100"/>
                        <a:buFont typeface="Calibri"/>
                        <a:buChar char="-"/>
                      </a:pPr>
                      <a:r>
                        <a:rPr lang="es-EC" sz="800" dirty="0">
                          <a:effectLst/>
                        </a:rPr>
                        <a:t>Equipos de sistemas de alta densidad: Directores SAN y servidores </a:t>
                      </a:r>
                      <a:r>
                        <a:rPr lang="es-EC" sz="800" dirty="0" err="1">
                          <a:effectLst/>
                        </a:rPr>
                        <a:t>blade</a:t>
                      </a:r>
                      <a:endParaRPr lang="es-EC" sz="1100" dirty="0">
                        <a:effectLst/>
                        <a:latin typeface="Calibri"/>
                        <a:ea typeface="Times New Roman"/>
                        <a:cs typeface="Calibri"/>
                      </a:endParaRPr>
                    </a:p>
                  </a:txBody>
                  <a:tcPr marL="68580" marR="68580" marT="0" marB="0"/>
                </a:tc>
              </a:tr>
            </a:tbl>
          </a:graphicData>
        </a:graphic>
      </p:graphicFrame>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505369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Opciones</a:t>
            </a:r>
            <a:r>
              <a:rPr lang="en-US" dirty="0" smtClean="0"/>
              <a:t> de </a:t>
            </a:r>
            <a:r>
              <a:rPr lang="en-US" dirty="0" err="1" smtClean="0"/>
              <a:t>Centros</a:t>
            </a:r>
            <a:r>
              <a:rPr lang="en-US" dirty="0" smtClean="0"/>
              <a:t> de </a:t>
            </a:r>
            <a:r>
              <a:rPr lang="en-US" dirty="0" err="1" smtClean="0"/>
              <a:t>Datos</a:t>
            </a:r>
            <a:endParaRPr lang="es-EC" dirty="0"/>
          </a:p>
        </p:txBody>
      </p:sp>
      <p:sp>
        <p:nvSpPr>
          <p:cNvPr id="3" name="2 Marcador de contenido"/>
          <p:cNvSpPr>
            <a:spLocks noGrp="1"/>
          </p:cNvSpPr>
          <p:nvPr>
            <p:ph idx="1"/>
          </p:nvPr>
        </p:nvSpPr>
        <p:spPr/>
        <p:txBody>
          <a:bodyPr/>
          <a:lstStyle/>
          <a:p>
            <a:pPr lvl="0"/>
            <a:r>
              <a:rPr lang="es-EC" dirty="0"/>
              <a:t>Centro de Datos Empresarial</a:t>
            </a:r>
          </a:p>
          <a:p>
            <a:pPr lvl="0"/>
            <a:r>
              <a:rPr lang="es-EC" dirty="0"/>
              <a:t>Instalaciones de </a:t>
            </a:r>
            <a:r>
              <a:rPr lang="es-EC" dirty="0" err="1"/>
              <a:t>Hosting</a:t>
            </a:r>
            <a:r>
              <a:rPr lang="es-EC" dirty="0"/>
              <a:t> Gestionado</a:t>
            </a:r>
          </a:p>
          <a:p>
            <a:pPr lvl="0"/>
            <a:r>
              <a:rPr lang="es-EC" dirty="0"/>
              <a:t>Centro de Datos de Colocación</a:t>
            </a:r>
          </a:p>
          <a:p>
            <a:r>
              <a:rPr lang="es-EC" dirty="0"/>
              <a:t>Centro de datos </a:t>
            </a:r>
            <a:r>
              <a:rPr lang="es-EC" dirty="0" err="1"/>
              <a:t>Wholesale</a:t>
            </a:r>
            <a:r>
              <a:rPr lang="es-EC" dirty="0"/>
              <a:t> </a:t>
            </a:r>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020415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Computación</a:t>
            </a:r>
            <a:r>
              <a:rPr lang="en-US" dirty="0" smtClean="0"/>
              <a:t> en la </a:t>
            </a:r>
            <a:r>
              <a:rPr lang="en-US" dirty="0" err="1" smtClean="0"/>
              <a:t>nube</a:t>
            </a:r>
            <a:endParaRPr lang="es-EC" dirty="0"/>
          </a:p>
        </p:txBody>
      </p:sp>
      <p:sp>
        <p:nvSpPr>
          <p:cNvPr id="3" name="2 Marcador de contenido"/>
          <p:cNvSpPr>
            <a:spLocks noGrp="1"/>
          </p:cNvSpPr>
          <p:nvPr>
            <p:ph idx="1"/>
          </p:nvPr>
        </p:nvSpPr>
        <p:spPr/>
        <p:txBody>
          <a:bodyPr/>
          <a:lstStyle/>
          <a:p>
            <a:pPr>
              <a:lnSpc>
                <a:spcPct val="150000"/>
              </a:lnSpc>
            </a:pPr>
            <a:r>
              <a:rPr lang="en-US" dirty="0" smtClean="0"/>
              <a:t>La </a:t>
            </a:r>
            <a:r>
              <a:rPr lang="en-US" dirty="0" err="1" smtClean="0"/>
              <a:t>computación</a:t>
            </a:r>
            <a:r>
              <a:rPr lang="en-US" dirty="0" smtClean="0"/>
              <a:t> en la </a:t>
            </a:r>
            <a:r>
              <a:rPr lang="en-US" dirty="0" err="1" smtClean="0"/>
              <a:t>nube</a:t>
            </a:r>
            <a:r>
              <a:rPr lang="en-US" dirty="0" smtClean="0"/>
              <a:t> </a:t>
            </a:r>
            <a:r>
              <a:rPr lang="en-US" dirty="0" err="1" smtClean="0"/>
              <a:t>está</a:t>
            </a:r>
            <a:r>
              <a:rPr lang="en-US" dirty="0" smtClean="0"/>
              <a:t> </a:t>
            </a:r>
            <a:r>
              <a:rPr lang="en-US" dirty="0" err="1" smtClean="0"/>
              <a:t>basada</a:t>
            </a:r>
            <a:r>
              <a:rPr lang="en-US" dirty="0" smtClean="0"/>
              <a:t> en </a:t>
            </a:r>
            <a:r>
              <a:rPr lang="en-US" dirty="0" err="1" smtClean="0"/>
              <a:t>prestar</a:t>
            </a:r>
            <a:r>
              <a:rPr lang="en-US" dirty="0" smtClean="0"/>
              <a:t> </a:t>
            </a:r>
            <a:r>
              <a:rPr lang="en-US" dirty="0" err="1" smtClean="0"/>
              <a:t>servicios</a:t>
            </a:r>
            <a:r>
              <a:rPr lang="en-US" dirty="0" smtClean="0"/>
              <a:t> </a:t>
            </a:r>
            <a:r>
              <a:rPr lang="en-US" dirty="0" err="1" smtClean="0"/>
              <a:t>informáticos</a:t>
            </a:r>
            <a:r>
              <a:rPr lang="en-US" dirty="0" smtClean="0"/>
              <a:t> a </a:t>
            </a:r>
            <a:r>
              <a:rPr lang="en-US" dirty="0" err="1" smtClean="0"/>
              <a:t>través</a:t>
            </a:r>
            <a:r>
              <a:rPr lang="en-US" dirty="0" smtClean="0"/>
              <a:t> del Internet y </a:t>
            </a:r>
            <a:r>
              <a:rPr lang="en-US" dirty="0" err="1" smtClean="0"/>
              <a:t>conexiones</a:t>
            </a:r>
            <a:r>
              <a:rPr lang="en-US" dirty="0" smtClean="0"/>
              <a:t> </a:t>
            </a:r>
            <a:r>
              <a:rPr lang="en-US" dirty="0" err="1" smtClean="0"/>
              <a:t>remotas</a:t>
            </a:r>
            <a:r>
              <a:rPr lang="en-US" dirty="0" smtClean="0"/>
              <a:t> </a:t>
            </a:r>
            <a:r>
              <a:rPr lang="en-US" dirty="0" err="1" smtClean="0"/>
              <a:t>hacia</a:t>
            </a:r>
            <a:r>
              <a:rPr lang="en-US" dirty="0" smtClean="0"/>
              <a:t> </a:t>
            </a:r>
            <a:r>
              <a:rPr lang="en-US" dirty="0" err="1" smtClean="0"/>
              <a:t>sitios</a:t>
            </a:r>
            <a:r>
              <a:rPr lang="en-US" dirty="0" smtClean="0"/>
              <a:t> </a:t>
            </a:r>
            <a:r>
              <a:rPr lang="en-US" dirty="0" err="1" smtClean="0"/>
              <a:t>remotos</a:t>
            </a:r>
            <a:r>
              <a:rPr lang="en-US" dirty="0" smtClean="0"/>
              <a:t>. La </a:t>
            </a:r>
            <a:r>
              <a:rPr lang="en-US" dirty="0" err="1" smtClean="0"/>
              <a:t>tendencia</a:t>
            </a:r>
            <a:r>
              <a:rPr lang="en-US" dirty="0" smtClean="0"/>
              <a:t> de </a:t>
            </a:r>
            <a:r>
              <a:rPr lang="en-US" dirty="0" err="1" smtClean="0"/>
              <a:t>computación</a:t>
            </a:r>
            <a:r>
              <a:rPr lang="en-US" dirty="0" smtClean="0"/>
              <a:t> en la </a:t>
            </a:r>
            <a:r>
              <a:rPr lang="en-US" dirty="0" err="1" smtClean="0"/>
              <a:t>nube</a:t>
            </a:r>
            <a:r>
              <a:rPr lang="en-US" dirty="0" smtClean="0"/>
              <a:t> </a:t>
            </a:r>
            <a:r>
              <a:rPr lang="en-US" dirty="0" err="1" smtClean="0"/>
              <a:t>permite</a:t>
            </a:r>
            <a:r>
              <a:rPr lang="en-US" dirty="0" smtClean="0"/>
              <a:t> </a:t>
            </a:r>
            <a:r>
              <a:rPr lang="en-US" dirty="0" err="1" smtClean="0"/>
              <a:t>aprovechar</a:t>
            </a:r>
            <a:r>
              <a:rPr lang="en-US" dirty="0" smtClean="0"/>
              <a:t> de </a:t>
            </a:r>
            <a:r>
              <a:rPr lang="en-US" dirty="0" err="1" smtClean="0"/>
              <a:t>mejor</a:t>
            </a:r>
            <a:r>
              <a:rPr lang="en-US" dirty="0" smtClean="0"/>
              <a:t> </a:t>
            </a:r>
            <a:r>
              <a:rPr lang="en-US" dirty="0" err="1" smtClean="0"/>
              <a:t>manera</a:t>
            </a:r>
            <a:r>
              <a:rPr lang="en-US" dirty="0" smtClean="0"/>
              <a:t> la </a:t>
            </a:r>
            <a:r>
              <a:rPr lang="en-US" dirty="0" err="1" smtClean="0"/>
              <a:t>asignación</a:t>
            </a:r>
            <a:r>
              <a:rPr lang="en-US" dirty="0" smtClean="0"/>
              <a:t> y </a:t>
            </a:r>
            <a:r>
              <a:rPr lang="en-US" dirty="0" err="1" smtClean="0"/>
              <a:t>utilización</a:t>
            </a:r>
            <a:r>
              <a:rPr lang="en-US" dirty="0" smtClean="0"/>
              <a:t> de </a:t>
            </a:r>
            <a:r>
              <a:rPr lang="en-US" dirty="0" err="1" smtClean="0"/>
              <a:t>recursos</a:t>
            </a:r>
            <a:r>
              <a:rPr lang="en-US" dirty="0" smtClean="0"/>
              <a:t> tales </a:t>
            </a:r>
            <a:r>
              <a:rPr lang="en-US" dirty="0" err="1" smtClean="0"/>
              <a:t>como</a:t>
            </a:r>
            <a:r>
              <a:rPr lang="en-US" dirty="0" smtClean="0"/>
              <a:t> </a:t>
            </a:r>
            <a:r>
              <a:rPr lang="en-US" dirty="0" err="1" smtClean="0"/>
              <a:t>memoria</a:t>
            </a:r>
            <a:r>
              <a:rPr lang="en-US" dirty="0" smtClean="0"/>
              <a:t>, </a:t>
            </a:r>
            <a:r>
              <a:rPr lang="en-US" dirty="0" err="1" smtClean="0"/>
              <a:t>procesamiento</a:t>
            </a:r>
            <a:r>
              <a:rPr lang="en-US" dirty="0" smtClean="0"/>
              <a:t>, disco.</a:t>
            </a: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287788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El Software </a:t>
            </a:r>
            <a:r>
              <a:rPr lang="en-US" dirty="0" err="1" smtClean="0"/>
              <a:t>como</a:t>
            </a:r>
            <a:r>
              <a:rPr lang="en-US" dirty="0" smtClean="0"/>
              <a:t> </a:t>
            </a:r>
            <a:r>
              <a:rPr lang="en-US" dirty="0" err="1" smtClean="0"/>
              <a:t>Servicio</a:t>
            </a:r>
            <a:r>
              <a:rPr lang="en-US" dirty="0" smtClean="0"/>
              <a:t> (SaaS)</a:t>
            </a:r>
            <a:endParaRPr lang="es-EC" dirty="0"/>
          </a:p>
        </p:txBody>
      </p:sp>
      <p:sp>
        <p:nvSpPr>
          <p:cNvPr id="3" name="2 Marcador de contenido"/>
          <p:cNvSpPr>
            <a:spLocks noGrp="1"/>
          </p:cNvSpPr>
          <p:nvPr>
            <p:ph idx="1"/>
          </p:nvPr>
        </p:nvSpPr>
        <p:spPr>
          <a:xfrm>
            <a:off x="2411760" y="2132856"/>
            <a:ext cx="6248400" cy="3840163"/>
          </a:xfrm>
        </p:spPr>
        <p:txBody>
          <a:bodyPr/>
          <a:lstStyle/>
          <a:p>
            <a:pPr marL="0" indent="0">
              <a:buNone/>
            </a:pPr>
            <a:endParaRPr lang="es-EC" dirty="0" smtClean="0"/>
          </a:p>
          <a:p>
            <a:pPr marL="0" indent="0" algn="just">
              <a:lnSpc>
                <a:spcPct val="150000"/>
              </a:lnSpc>
              <a:buNone/>
            </a:pPr>
            <a:r>
              <a:rPr lang="es-EC" dirty="0" smtClean="0"/>
              <a:t>Los </a:t>
            </a:r>
            <a:r>
              <a:rPr lang="es-EC" dirty="0"/>
              <a:t>servicios de aplicaciones en la nube o software como servicio </a:t>
            </a:r>
            <a:r>
              <a:rPr lang="es-EC" dirty="0" err="1"/>
              <a:t>SaaS</a:t>
            </a:r>
            <a:r>
              <a:rPr lang="es-EC" dirty="0"/>
              <a:t> ofrecen el software como un servicio por internet eliminando así la necesidad de instalar y ejecutar aplicaciones en las máquinas locales de los clientes, de esta manera se logra reducir el mantenimiento y soporte de las mismas. </a:t>
            </a:r>
          </a:p>
          <a:p>
            <a:pPr>
              <a:lnSpc>
                <a:spcPct val="150000"/>
              </a:lnSpc>
            </a:pP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571597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Plataforma</a:t>
            </a:r>
            <a:r>
              <a:rPr lang="en-US" dirty="0" smtClean="0"/>
              <a:t> </a:t>
            </a:r>
            <a:r>
              <a:rPr lang="en-US" dirty="0" err="1" smtClean="0"/>
              <a:t>como</a:t>
            </a:r>
            <a:r>
              <a:rPr lang="en-US" dirty="0" smtClean="0"/>
              <a:t> </a:t>
            </a:r>
            <a:r>
              <a:rPr lang="en-US" dirty="0" err="1" smtClean="0"/>
              <a:t>Servicio</a:t>
            </a:r>
            <a:r>
              <a:rPr lang="en-US" dirty="0" smtClean="0"/>
              <a:t> (</a:t>
            </a:r>
            <a:r>
              <a:rPr lang="en-US" dirty="0" err="1" smtClean="0"/>
              <a:t>PaaS</a:t>
            </a:r>
            <a:r>
              <a:rPr lang="en-US" dirty="0" smtClean="0"/>
              <a:t>)</a:t>
            </a:r>
            <a:endParaRPr lang="es-EC" dirty="0"/>
          </a:p>
        </p:txBody>
      </p:sp>
      <p:sp>
        <p:nvSpPr>
          <p:cNvPr id="3" name="2 Marcador de contenido"/>
          <p:cNvSpPr>
            <a:spLocks noGrp="1"/>
          </p:cNvSpPr>
          <p:nvPr>
            <p:ph idx="1"/>
          </p:nvPr>
        </p:nvSpPr>
        <p:spPr/>
        <p:txBody>
          <a:bodyPr/>
          <a:lstStyle/>
          <a:p>
            <a:pPr marL="0" indent="0" algn="just">
              <a:lnSpc>
                <a:spcPct val="150000"/>
              </a:lnSpc>
              <a:buNone/>
            </a:pPr>
            <a:r>
              <a:rPr lang="es-EC" dirty="0"/>
              <a:t>Los servicios de plataforma en la nube o plataforma como servicio </a:t>
            </a:r>
            <a:r>
              <a:rPr lang="es-EC" dirty="0" err="1"/>
              <a:t>PaaS</a:t>
            </a:r>
            <a:r>
              <a:rPr lang="es-EC" dirty="0"/>
              <a:t> ofrecen una plataforma informática o pila de soluciones como servicio. Este servicio ofrece desplegar aplicaciones sin el costo y complejidad de gestión de hardware y capas relacionadas con el software.</a:t>
            </a:r>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66593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Infraestructura</a:t>
            </a:r>
            <a:r>
              <a:rPr lang="en-US" dirty="0" smtClean="0"/>
              <a:t> </a:t>
            </a:r>
            <a:r>
              <a:rPr lang="en-US" dirty="0" err="1" smtClean="0"/>
              <a:t>como</a:t>
            </a:r>
            <a:r>
              <a:rPr lang="en-US" dirty="0" smtClean="0"/>
              <a:t> </a:t>
            </a:r>
            <a:r>
              <a:rPr lang="en-US" dirty="0" err="1" smtClean="0"/>
              <a:t>Servicio</a:t>
            </a:r>
            <a:r>
              <a:rPr lang="en-US" dirty="0" smtClean="0"/>
              <a:t> (</a:t>
            </a:r>
            <a:r>
              <a:rPr lang="en-US" dirty="0" err="1" smtClean="0"/>
              <a:t>LaaS</a:t>
            </a:r>
            <a:r>
              <a:rPr lang="en-US" dirty="0" smtClean="0"/>
              <a:t>)</a:t>
            </a:r>
            <a:endParaRPr lang="es-EC" dirty="0"/>
          </a:p>
        </p:txBody>
      </p:sp>
      <p:sp>
        <p:nvSpPr>
          <p:cNvPr id="3" name="2 Marcador de contenido"/>
          <p:cNvSpPr>
            <a:spLocks noGrp="1"/>
          </p:cNvSpPr>
          <p:nvPr>
            <p:ph idx="1"/>
          </p:nvPr>
        </p:nvSpPr>
        <p:spPr>
          <a:xfrm>
            <a:off x="2438400" y="2286001"/>
            <a:ext cx="6310064" cy="2799184"/>
          </a:xfrm>
        </p:spPr>
        <p:txBody>
          <a:bodyPr>
            <a:normAutofit fontScale="92500" lnSpcReduction="10000"/>
          </a:bodyPr>
          <a:lstStyle/>
          <a:p>
            <a:pPr marL="0" indent="0" algn="just">
              <a:lnSpc>
                <a:spcPct val="150000"/>
              </a:lnSpc>
              <a:buNone/>
            </a:pPr>
            <a:r>
              <a:rPr lang="es-EC" dirty="0"/>
              <a:t>Los servicios de infraestructura en la nube o infraestructura como servicio </a:t>
            </a:r>
            <a:r>
              <a:rPr lang="es-EC" dirty="0" err="1"/>
              <a:t>L</a:t>
            </a:r>
            <a:r>
              <a:rPr lang="es-EC" dirty="0" err="1" smtClean="0"/>
              <a:t>aaS</a:t>
            </a:r>
            <a:r>
              <a:rPr lang="es-EC" dirty="0" smtClean="0"/>
              <a:t> </a:t>
            </a:r>
            <a:r>
              <a:rPr lang="es-EC" dirty="0"/>
              <a:t>ofrece un servicio de infraestructura informática en un entorno </a:t>
            </a:r>
            <a:r>
              <a:rPr lang="es-EC" dirty="0" err="1"/>
              <a:t>virtualizado</a:t>
            </a:r>
            <a:r>
              <a:rPr lang="es-EC" dirty="0"/>
              <a:t>. En lugar de comprar servidores, software, espacio de centro de datos o equipos de red, los clientes adquieren estos recursos como un servicio totalmente externalizado.</a:t>
            </a:r>
          </a:p>
          <a:p>
            <a:pPr algn="just"/>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583410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sz="2700" b="1" dirty="0"/>
              <a:t>Selección del Emplazamiento y Consideraciones Medioambientales</a:t>
            </a:r>
            <a:r>
              <a:rPr lang="es-EC" dirty="0"/>
              <a:t/>
            </a:r>
            <a:br>
              <a:rPr lang="es-EC" dirty="0"/>
            </a:br>
            <a:endParaRPr lang="es-EC" dirty="0"/>
          </a:p>
        </p:txBody>
      </p:sp>
      <p:sp>
        <p:nvSpPr>
          <p:cNvPr id="3" name="2 Marcador de contenido"/>
          <p:cNvSpPr>
            <a:spLocks noGrp="1"/>
          </p:cNvSpPr>
          <p:nvPr>
            <p:ph idx="1"/>
          </p:nvPr>
        </p:nvSpPr>
        <p:spPr/>
        <p:txBody>
          <a:bodyPr/>
          <a:lstStyle/>
          <a:p>
            <a:pPr marL="0" lvl="0" indent="0">
              <a:buNone/>
            </a:pPr>
            <a:r>
              <a:rPr lang="en-US" dirty="0" smtClean="0"/>
              <a:t>Para el </a:t>
            </a:r>
            <a:r>
              <a:rPr lang="en-US" dirty="0" err="1" smtClean="0"/>
              <a:t>emplazamiento</a:t>
            </a:r>
            <a:r>
              <a:rPr lang="en-US" dirty="0" smtClean="0"/>
              <a:t> de los </a:t>
            </a:r>
            <a:r>
              <a:rPr lang="en-US" dirty="0" err="1" smtClean="0"/>
              <a:t>centros</a:t>
            </a:r>
            <a:r>
              <a:rPr lang="en-US" dirty="0" smtClean="0"/>
              <a:t> de </a:t>
            </a:r>
            <a:r>
              <a:rPr lang="en-US" dirty="0" err="1" smtClean="0"/>
              <a:t>datos</a:t>
            </a:r>
            <a:r>
              <a:rPr lang="en-US" dirty="0" smtClean="0"/>
              <a:t> se </a:t>
            </a:r>
            <a:r>
              <a:rPr lang="en-US" dirty="0" err="1" smtClean="0"/>
              <a:t>debe</a:t>
            </a:r>
            <a:r>
              <a:rPr lang="en-US" dirty="0" smtClean="0"/>
              <a:t> </a:t>
            </a:r>
            <a:r>
              <a:rPr lang="en-US" dirty="0" err="1" smtClean="0"/>
              <a:t>considerar</a:t>
            </a:r>
            <a:r>
              <a:rPr lang="en-US" dirty="0" smtClean="0"/>
              <a:t> lo </a:t>
            </a:r>
            <a:r>
              <a:rPr lang="en-US" dirty="0" err="1" smtClean="0"/>
              <a:t>siguiente</a:t>
            </a:r>
            <a:r>
              <a:rPr lang="en-US" dirty="0" smtClean="0"/>
              <a:t>:</a:t>
            </a:r>
            <a:endParaRPr lang="es-EC" dirty="0" smtClean="0"/>
          </a:p>
          <a:p>
            <a:pPr lvl="0"/>
            <a:r>
              <a:rPr lang="es-EC" dirty="0" smtClean="0"/>
              <a:t>Riesgos </a:t>
            </a:r>
            <a:r>
              <a:rPr lang="es-EC" dirty="0"/>
              <a:t>ambientales</a:t>
            </a:r>
          </a:p>
          <a:p>
            <a:pPr lvl="0"/>
            <a:r>
              <a:rPr lang="es-EC" dirty="0"/>
              <a:t>Riesgos físicos</a:t>
            </a:r>
          </a:p>
          <a:p>
            <a:pPr lvl="0"/>
            <a:r>
              <a:rPr lang="es-EC" dirty="0"/>
              <a:t>Suministros de servicios</a:t>
            </a:r>
          </a:p>
          <a:p>
            <a:pPr lvl="0"/>
            <a:r>
              <a:rPr lang="es-EC" dirty="0"/>
              <a:t>Crecimiento a futuro</a:t>
            </a:r>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713439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r" rtl="0">
              <a:spcBef>
                <a:spcPct val="0"/>
              </a:spcBef>
            </a:pPr>
            <a:r>
              <a:rPr lang="es-EC" b="1" dirty="0"/>
              <a:t>Diseño Arquitectónico de los Centros de Datos</a:t>
            </a:r>
            <a:r>
              <a:rPr lang="es-EC" sz="1600" dirty="0"/>
              <a:t/>
            </a:r>
            <a:br>
              <a:rPr lang="es-EC" sz="1600" dirty="0"/>
            </a:br>
            <a:endParaRPr lang="es-EC" dirty="0"/>
          </a:p>
        </p:txBody>
      </p:sp>
      <p:sp>
        <p:nvSpPr>
          <p:cNvPr id="3" name="2 Marcador de contenido"/>
          <p:cNvSpPr>
            <a:spLocks noGrp="1"/>
          </p:cNvSpPr>
          <p:nvPr>
            <p:ph idx="1"/>
          </p:nvPr>
        </p:nvSpPr>
        <p:spPr>
          <a:xfrm>
            <a:off x="2438400" y="2286000"/>
            <a:ext cx="6248400" cy="4311352"/>
          </a:xfrm>
        </p:spPr>
        <p:txBody>
          <a:bodyPr/>
          <a:lstStyle/>
          <a:p>
            <a:pPr marL="0" lvl="0" indent="0">
              <a:buNone/>
            </a:pPr>
            <a:r>
              <a:rPr lang="en-US" dirty="0" smtClean="0"/>
              <a:t>Para el </a:t>
            </a:r>
            <a:r>
              <a:rPr lang="en-US" dirty="0" err="1" smtClean="0"/>
              <a:t>diseño</a:t>
            </a:r>
            <a:r>
              <a:rPr lang="en-US" dirty="0" smtClean="0"/>
              <a:t> </a:t>
            </a:r>
            <a:r>
              <a:rPr lang="en-US" dirty="0" err="1" smtClean="0"/>
              <a:t>arquitectónico</a:t>
            </a:r>
            <a:r>
              <a:rPr lang="en-US" dirty="0" smtClean="0"/>
              <a:t> de </a:t>
            </a:r>
            <a:r>
              <a:rPr lang="en-US" dirty="0" err="1" smtClean="0"/>
              <a:t>acuerdo</a:t>
            </a:r>
            <a:r>
              <a:rPr lang="en-US" dirty="0" smtClean="0"/>
              <a:t> a </a:t>
            </a:r>
            <a:r>
              <a:rPr lang="en-US" dirty="0" err="1" smtClean="0"/>
              <a:t>las</a:t>
            </a:r>
            <a:r>
              <a:rPr lang="en-US" dirty="0" smtClean="0"/>
              <a:t> </a:t>
            </a:r>
            <a:r>
              <a:rPr lang="en-US" dirty="0" err="1" smtClean="0"/>
              <a:t>mejores</a:t>
            </a:r>
            <a:r>
              <a:rPr lang="en-US" dirty="0" smtClean="0"/>
              <a:t> </a:t>
            </a:r>
            <a:r>
              <a:rPr lang="en-US" dirty="0" err="1" smtClean="0"/>
              <a:t>prácticas</a:t>
            </a:r>
            <a:r>
              <a:rPr lang="en-US" dirty="0" smtClean="0"/>
              <a:t>, se </a:t>
            </a:r>
            <a:r>
              <a:rPr lang="en-US" dirty="0" err="1" smtClean="0"/>
              <a:t>debe</a:t>
            </a:r>
            <a:r>
              <a:rPr lang="en-US" dirty="0" smtClean="0"/>
              <a:t> </a:t>
            </a:r>
            <a:r>
              <a:rPr lang="en-US" dirty="0" err="1" smtClean="0"/>
              <a:t>considerar</a:t>
            </a:r>
            <a:r>
              <a:rPr lang="en-US" dirty="0" smtClean="0"/>
              <a:t> lo </a:t>
            </a:r>
            <a:r>
              <a:rPr lang="en-US" dirty="0" err="1" smtClean="0"/>
              <a:t>siguiente</a:t>
            </a:r>
            <a:r>
              <a:rPr lang="en-US" dirty="0" smtClean="0"/>
              <a:t>:</a:t>
            </a:r>
            <a:endParaRPr lang="es-EC" dirty="0" smtClean="0"/>
          </a:p>
          <a:p>
            <a:pPr lvl="0"/>
            <a:r>
              <a:rPr lang="es-EC" dirty="0" smtClean="0"/>
              <a:t>Estructura </a:t>
            </a:r>
            <a:r>
              <a:rPr lang="es-EC" dirty="0"/>
              <a:t>Exterior</a:t>
            </a:r>
          </a:p>
          <a:p>
            <a:pPr lvl="0"/>
            <a:r>
              <a:rPr lang="es-EC" dirty="0"/>
              <a:t>Consideraciones de Espacio</a:t>
            </a:r>
          </a:p>
          <a:p>
            <a:pPr lvl="0"/>
            <a:r>
              <a:rPr lang="es-EC" dirty="0"/>
              <a:t>Especificaciones Estructurales</a:t>
            </a:r>
          </a:p>
          <a:p>
            <a:r>
              <a:rPr lang="es-EC" dirty="0"/>
              <a:t>Requisitos de espacio del Emplazamiento</a:t>
            </a:r>
          </a:p>
          <a:p>
            <a:pPr lvl="0"/>
            <a:r>
              <a:rPr lang="es-EC" dirty="0"/>
              <a:t>Consideraciones sobre el edificio</a:t>
            </a:r>
          </a:p>
          <a:p>
            <a:r>
              <a:rPr lang="es-EC" dirty="0"/>
              <a:t>Requisitos de espacio de la sala informática</a:t>
            </a:r>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3182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Agenda</a:t>
            </a:r>
            <a:endParaRPr lang="es-EC" dirty="0"/>
          </a:p>
        </p:txBody>
      </p:sp>
      <p:sp>
        <p:nvSpPr>
          <p:cNvPr id="3" name="2 Marcador de contenido"/>
          <p:cNvSpPr>
            <a:spLocks noGrp="1"/>
          </p:cNvSpPr>
          <p:nvPr>
            <p:ph idx="1"/>
          </p:nvPr>
        </p:nvSpPr>
        <p:spPr>
          <a:xfrm>
            <a:off x="2438400" y="1844824"/>
            <a:ext cx="6454080" cy="4752528"/>
          </a:xfrm>
        </p:spPr>
        <p:txBody>
          <a:bodyPr>
            <a:normAutofit fontScale="55000" lnSpcReduction="20000"/>
          </a:bodyPr>
          <a:lstStyle/>
          <a:p>
            <a:pPr>
              <a:lnSpc>
                <a:spcPct val="120000"/>
              </a:lnSpc>
              <a:spcBef>
                <a:spcPts val="0"/>
              </a:spcBef>
            </a:pPr>
            <a:r>
              <a:rPr lang="en-US" dirty="0" err="1" smtClean="0"/>
              <a:t>Capítulo</a:t>
            </a:r>
            <a:r>
              <a:rPr lang="en-US" dirty="0" smtClean="0"/>
              <a:t> I</a:t>
            </a:r>
          </a:p>
          <a:p>
            <a:pPr lvl="1">
              <a:lnSpc>
                <a:spcPct val="120000"/>
              </a:lnSpc>
              <a:spcBef>
                <a:spcPts val="0"/>
              </a:spcBef>
            </a:pPr>
            <a:r>
              <a:rPr lang="en-US" dirty="0" err="1" smtClean="0">
                <a:hlinkClick r:id="rId2" action="ppaction://hlinksldjump"/>
              </a:rPr>
              <a:t>Planteamiento</a:t>
            </a:r>
            <a:r>
              <a:rPr lang="en-US" dirty="0" smtClean="0">
                <a:hlinkClick r:id="rId2" action="ppaction://hlinksldjump"/>
              </a:rPr>
              <a:t> del </a:t>
            </a:r>
            <a:r>
              <a:rPr lang="en-US" dirty="0" err="1" smtClean="0">
                <a:hlinkClick r:id="rId2" action="ppaction://hlinksldjump"/>
              </a:rPr>
              <a:t>Problema</a:t>
            </a:r>
            <a:endParaRPr lang="en-US" dirty="0" smtClean="0"/>
          </a:p>
          <a:p>
            <a:pPr lvl="1">
              <a:lnSpc>
                <a:spcPct val="120000"/>
              </a:lnSpc>
              <a:spcBef>
                <a:spcPts val="0"/>
              </a:spcBef>
            </a:pPr>
            <a:r>
              <a:rPr lang="en-US" dirty="0" err="1" smtClean="0">
                <a:hlinkClick r:id="rId3" action="ppaction://hlinksldjump"/>
              </a:rPr>
              <a:t>Justificación</a:t>
            </a:r>
            <a:endParaRPr lang="en-US" dirty="0" smtClean="0"/>
          </a:p>
          <a:p>
            <a:pPr lvl="1">
              <a:lnSpc>
                <a:spcPct val="120000"/>
              </a:lnSpc>
              <a:spcBef>
                <a:spcPts val="0"/>
              </a:spcBef>
            </a:pPr>
            <a:r>
              <a:rPr lang="en-US" dirty="0" err="1" smtClean="0">
                <a:hlinkClick r:id="rId4" action="ppaction://hlinksldjump"/>
              </a:rPr>
              <a:t>Objetivo</a:t>
            </a:r>
            <a:r>
              <a:rPr lang="en-US" dirty="0" smtClean="0">
                <a:hlinkClick r:id="rId4" action="ppaction://hlinksldjump"/>
              </a:rPr>
              <a:t> General</a:t>
            </a:r>
            <a:endParaRPr lang="en-US" dirty="0" smtClean="0"/>
          </a:p>
          <a:p>
            <a:pPr lvl="1">
              <a:lnSpc>
                <a:spcPct val="120000"/>
              </a:lnSpc>
              <a:spcBef>
                <a:spcPts val="0"/>
              </a:spcBef>
            </a:pPr>
            <a:r>
              <a:rPr lang="en-US" dirty="0" err="1" smtClean="0">
                <a:hlinkClick r:id="rId5" action="ppaction://hlinksldjump"/>
              </a:rPr>
              <a:t>Objetivo</a:t>
            </a:r>
            <a:r>
              <a:rPr lang="en-US" dirty="0" smtClean="0">
                <a:hlinkClick r:id="rId5" action="ppaction://hlinksldjump"/>
              </a:rPr>
              <a:t> </a:t>
            </a:r>
            <a:r>
              <a:rPr lang="en-US" dirty="0" err="1" smtClean="0">
                <a:hlinkClick r:id="rId5" action="ppaction://hlinksldjump"/>
              </a:rPr>
              <a:t>específico</a:t>
            </a:r>
            <a:endParaRPr lang="es-EC" dirty="0" smtClean="0"/>
          </a:p>
          <a:p>
            <a:pPr>
              <a:lnSpc>
                <a:spcPct val="120000"/>
              </a:lnSpc>
              <a:spcBef>
                <a:spcPts val="0"/>
              </a:spcBef>
            </a:pPr>
            <a:r>
              <a:rPr lang="en-US" dirty="0" err="1" smtClean="0"/>
              <a:t>Capítulo</a:t>
            </a:r>
            <a:r>
              <a:rPr lang="en-US" dirty="0" smtClean="0"/>
              <a:t> II</a:t>
            </a:r>
          </a:p>
          <a:p>
            <a:pPr lvl="1">
              <a:lnSpc>
                <a:spcPct val="120000"/>
              </a:lnSpc>
              <a:spcBef>
                <a:spcPts val="0"/>
              </a:spcBef>
            </a:pPr>
            <a:r>
              <a:rPr lang="en-US" dirty="0" smtClean="0">
                <a:hlinkClick r:id="rId6" action="ppaction://hlinksldjump"/>
              </a:rPr>
              <a:t>Marco </a:t>
            </a:r>
            <a:r>
              <a:rPr lang="en-US" dirty="0" err="1" smtClean="0">
                <a:hlinkClick r:id="rId6" action="ppaction://hlinksldjump"/>
              </a:rPr>
              <a:t>Teórico</a:t>
            </a:r>
            <a:endParaRPr lang="en-US" dirty="0" smtClean="0"/>
          </a:p>
          <a:p>
            <a:pPr lvl="1">
              <a:lnSpc>
                <a:spcPct val="120000"/>
              </a:lnSpc>
              <a:spcBef>
                <a:spcPts val="0"/>
              </a:spcBef>
            </a:pPr>
            <a:r>
              <a:rPr lang="en-US" dirty="0" err="1" smtClean="0">
                <a:hlinkClick r:id="rId7" action="ppaction://hlinksldjump"/>
              </a:rPr>
              <a:t>Protocolos</a:t>
            </a:r>
            <a:endParaRPr lang="en-US" dirty="0" smtClean="0"/>
          </a:p>
          <a:p>
            <a:pPr lvl="1">
              <a:lnSpc>
                <a:spcPct val="120000"/>
              </a:lnSpc>
              <a:spcBef>
                <a:spcPts val="0"/>
              </a:spcBef>
            </a:pPr>
            <a:r>
              <a:rPr lang="en-US" dirty="0" err="1" smtClean="0">
                <a:hlinkClick r:id="rId8" action="ppaction://hlinksldjump"/>
              </a:rPr>
              <a:t>Desafío</a:t>
            </a:r>
            <a:r>
              <a:rPr lang="en-US" dirty="0" smtClean="0">
                <a:hlinkClick r:id="rId8" action="ppaction://hlinksldjump"/>
              </a:rPr>
              <a:t> de los </a:t>
            </a:r>
            <a:r>
              <a:rPr lang="en-US" dirty="0" err="1" smtClean="0">
                <a:hlinkClick r:id="rId8" action="ppaction://hlinksldjump"/>
              </a:rPr>
              <a:t>Centros</a:t>
            </a:r>
            <a:r>
              <a:rPr lang="en-US" dirty="0" smtClean="0">
                <a:hlinkClick r:id="rId8" action="ppaction://hlinksldjump"/>
              </a:rPr>
              <a:t> de </a:t>
            </a:r>
            <a:r>
              <a:rPr lang="en-US" dirty="0" err="1" smtClean="0">
                <a:hlinkClick r:id="rId8" action="ppaction://hlinksldjump"/>
              </a:rPr>
              <a:t>Datos</a:t>
            </a:r>
            <a:endParaRPr lang="en-US" dirty="0" smtClean="0"/>
          </a:p>
          <a:p>
            <a:pPr lvl="1">
              <a:lnSpc>
                <a:spcPct val="120000"/>
              </a:lnSpc>
              <a:spcBef>
                <a:spcPts val="0"/>
              </a:spcBef>
            </a:pPr>
            <a:r>
              <a:rPr lang="en-US" dirty="0" err="1" smtClean="0">
                <a:hlinkClick r:id="rId9" action="ppaction://hlinksldjump"/>
              </a:rPr>
              <a:t>Opciones</a:t>
            </a:r>
            <a:r>
              <a:rPr lang="en-US" dirty="0" smtClean="0">
                <a:hlinkClick r:id="rId9" action="ppaction://hlinksldjump"/>
              </a:rPr>
              <a:t> de </a:t>
            </a:r>
            <a:r>
              <a:rPr lang="en-US" dirty="0" err="1" smtClean="0">
                <a:hlinkClick r:id="rId9" action="ppaction://hlinksldjump"/>
              </a:rPr>
              <a:t>Centros</a:t>
            </a:r>
            <a:r>
              <a:rPr lang="en-US" dirty="0" smtClean="0">
                <a:hlinkClick r:id="rId9" action="ppaction://hlinksldjump"/>
              </a:rPr>
              <a:t> de </a:t>
            </a:r>
            <a:r>
              <a:rPr lang="en-US" dirty="0" err="1" smtClean="0">
                <a:hlinkClick r:id="rId9" action="ppaction://hlinksldjump"/>
              </a:rPr>
              <a:t>Datos</a:t>
            </a:r>
            <a:endParaRPr lang="en-US" dirty="0" smtClean="0"/>
          </a:p>
          <a:p>
            <a:pPr lvl="1">
              <a:lnSpc>
                <a:spcPct val="120000"/>
              </a:lnSpc>
              <a:spcBef>
                <a:spcPts val="0"/>
              </a:spcBef>
            </a:pPr>
            <a:r>
              <a:rPr lang="en-US" dirty="0" err="1" smtClean="0">
                <a:hlinkClick r:id="rId10" action="ppaction://hlinksldjump"/>
              </a:rPr>
              <a:t>Computación</a:t>
            </a:r>
            <a:r>
              <a:rPr lang="en-US" dirty="0" smtClean="0">
                <a:hlinkClick r:id="rId10" action="ppaction://hlinksldjump"/>
              </a:rPr>
              <a:t> en la </a:t>
            </a:r>
            <a:r>
              <a:rPr lang="en-US" dirty="0" err="1" smtClean="0">
                <a:hlinkClick r:id="rId10" action="ppaction://hlinksldjump"/>
              </a:rPr>
              <a:t>Nube</a:t>
            </a:r>
            <a:endParaRPr lang="en-US" dirty="0" smtClean="0"/>
          </a:p>
          <a:p>
            <a:pPr lvl="1">
              <a:lnSpc>
                <a:spcPct val="120000"/>
              </a:lnSpc>
              <a:spcBef>
                <a:spcPts val="0"/>
              </a:spcBef>
            </a:pPr>
            <a:r>
              <a:rPr lang="en-US" dirty="0" err="1" smtClean="0">
                <a:hlinkClick r:id="rId11" action="ppaction://hlinksldjump"/>
              </a:rPr>
              <a:t>Conectividad</a:t>
            </a:r>
            <a:r>
              <a:rPr lang="en-US" dirty="0" smtClean="0">
                <a:hlinkClick r:id="rId11" action="ppaction://hlinksldjump"/>
              </a:rPr>
              <a:t> de la </a:t>
            </a:r>
            <a:r>
              <a:rPr lang="en-US" dirty="0" err="1" smtClean="0">
                <a:hlinkClick r:id="rId11" action="ppaction://hlinksldjump"/>
              </a:rPr>
              <a:t>Infraestructura</a:t>
            </a:r>
            <a:r>
              <a:rPr lang="en-US" dirty="0" smtClean="0">
                <a:hlinkClick r:id="rId11" action="ppaction://hlinksldjump"/>
              </a:rPr>
              <a:t> de los </a:t>
            </a:r>
            <a:r>
              <a:rPr lang="en-US" dirty="0" err="1" smtClean="0">
                <a:hlinkClick r:id="rId11" action="ppaction://hlinksldjump"/>
              </a:rPr>
              <a:t>Centros</a:t>
            </a:r>
            <a:r>
              <a:rPr lang="en-US" dirty="0" smtClean="0">
                <a:hlinkClick r:id="rId11" action="ppaction://hlinksldjump"/>
              </a:rPr>
              <a:t> de </a:t>
            </a:r>
            <a:r>
              <a:rPr lang="en-US" dirty="0" err="1" smtClean="0">
                <a:hlinkClick r:id="rId11" action="ppaction://hlinksldjump"/>
              </a:rPr>
              <a:t>Datos</a:t>
            </a:r>
            <a:endParaRPr lang="en-US" dirty="0" smtClean="0"/>
          </a:p>
          <a:p>
            <a:pPr lvl="1">
              <a:lnSpc>
                <a:spcPct val="120000"/>
              </a:lnSpc>
              <a:spcBef>
                <a:spcPts val="0"/>
              </a:spcBef>
            </a:pPr>
            <a:r>
              <a:rPr lang="en-US" dirty="0" err="1" smtClean="0">
                <a:hlinkClick r:id="rId12" action="ppaction://hlinksldjump"/>
              </a:rPr>
              <a:t>Protocolos</a:t>
            </a:r>
            <a:r>
              <a:rPr lang="en-US" dirty="0" smtClean="0">
                <a:hlinkClick r:id="rId12" action="ppaction://hlinksldjump"/>
              </a:rPr>
              <a:t> de </a:t>
            </a:r>
            <a:r>
              <a:rPr lang="en-US" dirty="0" err="1" smtClean="0">
                <a:hlinkClick r:id="rId12" action="ppaction://hlinksldjump"/>
              </a:rPr>
              <a:t>Redes</a:t>
            </a:r>
            <a:r>
              <a:rPr lang="en-US" dirty="0" smtClean="0">
                <a:hlinkClick r:id="rId12" action="ppaction://hlinksldjump"/>
              </a:rPr>
              <a:t> </a:t>
            </a:r>
            <a:r>
              <a:rPr lang="en-US" dirty="0" err="1" smtClean="0">
                <a:hlinkClick r:id="rId12" action="ppaction://hlinksldjump"/>
              </a:rPr>
              <a:t>Lan</a:t>
            </a:r>
            <a:endParaRPr lang="en-US" dirty="0" smtClean="0"/>
          </a:p>
          <a:p>
            <a:pPr lvl="1">
              <a:lnSpc>
                <a:spcPct val="120000"/>
              </a:lnSpc>
              <a:spcBef>
                <a:spcPts val="0"/>
              </a:spcBef>
            </a:pPr>
            <a:r>
              <a:rPr lang="en-US" dirty="0" err="1" smtClean="0">
                <a:hlinkClick r:id="rId13" action="ppaction://hlinksldjump"/>
              </a:rPr>
              <a:t>Redundancia</a:t>
            </a:r>
            <a:r>
              <a:rPr lang="en-US" dirty="0" smtClean="0">
                <a:hlinkClick r:id="rId13" action="ppaction://hlinksldjump"/>
              </a:rPr>
              <a:t> en Centro de </a:t>
            </a:r>
            <a:r>
              <a:rPr lang="en-US" dirty="0" err="1" smtClean="0">
                <a:hlinkClick r:id="rId13" action="ppaction://hlinksldjump"/>
              </a:rPr>
              <a:t>Datos</a:t>
            </a:r>
            <a:endParaRPr lang="en-US" dirty="0" smtClean="0"/>
          </a:p>
          <a:p>
            <a:pPr>
              <a:lnSpc>
                <a:spcPct val="120000"/>
              </a:lnSpc>
              <a:spcBef>
                <a:spcPts val="0"/>
              </a:spcBef>
            </a:pPr>
            <a:r>
              <a:rPr lang="en-US" dirty="0" err="1" smtClean="0"/>
              <a:t>Capítulo</a:t>
            </a:r>
            <a:r>
              <a:rPr lang="en-US" dirty="0" smtClean="0"/>
              <a:t> III</a:t>
            </a:r>
          </a:p>
          <a:p>
            <a:pPr lvl="1">
              <a:lnSpc>
                <a:spcPct val="120000"/>
              </a:lnSpc>
              <a:spcBef>
                <a:spcPts val="0"/>
              </a:spcBef>
            </a:pPr>
            <a:r>
              <a:rPr lang="en-US" dirty="0" err="1" smtClean="0">
                <a:hlinkClick r:id="rId14" action="ppaction://hlinksldjump"/>
              </a:rPr>
              <a:t>Análisis</a:t>
            </a:r>
            <a:r>
              <a:rPr lang="en-US" dirty="0" smtClean="0">
                <a:hlinkClick r:id="rId14" action="ppaction://hlinksldjump"/>
              </a:rPr>
              <a:t> de </a:t>
            </a:r>
            <a:r>
              <a:rPr lang="en-US" dirty="0" err="1" smtClean="0">
                <a:hlinkClick r:id="rId14" action="ppaction://hlinksldjump"/>
              </a:rPr>
              <a:t>Situación</a:t>
            </a:r>
            <a:r>
              <a:rPr lang="en-US" dirty="0" smtClean="0">
                <a:hlinkClick r:id="rId14" action="ppaction://hlinksldjump"/>
              </a:rPr>
              <a:t> Actual </a:t>
            </a:r>
            <a:r>
              <a:rPr lang="en-US" dirty="0" err="1" smtClean="0">
                <a:hlinkClick r:id="rId14" action="ppaction://hlinksldjump"/>
              </a:rPr>
              <a:t>Infraestructura</a:t>
            </a:r>
            <a:r>
              <a:rPr lang="en-US" dirty="0" smtClean="0">
                <a:hlinkClick r:id="rId14" action="ppaction://hlinksldjump"/>
              </a:rPr>
              <a:t> </a:t>
            </a:r>
            <a:r>
              <a:rPr lang="en-US" dirty="0" err="1" smtClean="0">
                <a:hlinkClick r:id="rId14" action="ppaction://hlinksldjump"/>
              </a:rPr>
              <a:t>Servidores</a:t>
            </a:r>
            <a:endParaRPr lang="en-US" dirty="0" smtClean="0"/>
          </a:p>
          <a:p>
            <a:pPr lvl="1">
              <a:lnSpc>
                <a:spcPct val="120000"/>
              </a:lnSpc>
              <a:spcBef>
                <a:spcPts val="0"/>
              </a:spcBef>
            </a:pPr>
            <a:r>
              <a:rPr lang="en-US" dirty="0" err="1" smtClean="0">
                <a:hlinkClick r:id="rId15" action="ppaction://hlinksldjump"/>
              </a:rPr>
              <a:t>Topología</a:t>
            </a:r>
            <a:r>
              <a:rPr lang="en-US" dirty="0" smtClean="0">
                <a:hlinkClick r:id="rId15" action="ppaction://hlinksldjump"/>
              </a:rPr>
              <a:t> de la Red Actual  de </a:t>
            </a:r>
            <a:r>
              <a:rPr lang="en-US" dirty="0" err="1" smtClean="0">
                <a:hlinkClick r:id="rId15" action="ppaction://hlinksldjump"/>
              </a:rPr>
              <a:t>Petroecuador</a:t>
            </a:r>
            <a:endParaRPr lang="en-US" dirty="0" smtClean="0"/>
          </a:p>
          <a:p>
            <a:pPr lvl="1">
              <a:lnSpc>
                <a:spcPct val="120000"/>
              </a:lnSpc>
              <a:spcBef>
                <a:spcPts val="0"/>
              </a:spcBef>
            </a:pPr>
            <a:r>
              <a:rPr lang="en-US" dirty="0" err="1" smtClean="0">
                <a:hlinkClick r:id="rId16" action="ppaction://hlinksldjump"/>
              </a:rPr>
              <a:t>Factibilidad</a:t>
            </a:r>
            <a:r>
              <a:rPr lang="en-US" dirty="0" smtClean="0">
                <a:hlinkClick r:id="rId16" action="ppaction://hlinksldjump"/>
              </a:rPr>
              <a:t> </a:t>
            </a:r>
            <a:r>
              <a:rPr lang="en-US" dirty="0" err="1" smtClean="0">
                <a:hlinkClick r:id="rId16" action="ppaction://hlinksldjump"/>
              </a:rPr>
              <a:t>Operativa</a:t>
            </a:r>
            <a:endParaRPr lang="en-US" dirty="0" smtClean="0"/>
          </a:p>
          <a:p>
            <a:pPr lvl="1">
              <a:lnSpc>
                <a:spcPct val="120000"/>
              </a:lnSpc>
              <a:spcBef>
                <a:spcPts val="0"/>
              </a:spcBef>
            </a:pPr>
            <a:r>
              <a:rPr lang="en-US" dirty="0" err="1" smtClean="0">
                <a:hlinkClick r:id="rId17" action="ppaction://hlinksldjump"/>
              </a:rPr>
              <a:t>Factibilidad</a:t>
            </a:r>
            <a:r>
              <a:rPr lang="en-US" dirty="0" smtClean="0">
                <a:hlinkClick r:id="rId17" action="ppaction://hlinksldjump"/>
              </a:rPr>
              <a:t> </a:t>
            </a:r>
            <a:r>
              <a:rPr lang="en-US" dirty="0" err="1" smtClean="0">
                <a:hlinkClick r:id="rId17" action="ppaction://hlinksldjump"/>
              </a:rPr>
              <a:t>Financiera</a:t>
            </a:r>
            <a:endParaRPr lang="en-US" dirty="0" smtClean="0"/>
          </a:p>
          <a:p>
            <a:pPr>
              <a:lnSpc>
                <a:spcPct val="120000"/>
              </a:lnSpc>
              <a:spcBef>
                <a:spcPts val="0"/>
              </a:spcBef>
            </a:pPr>
            <a:r>
              <a:rPr lang="en-US" dirty="0" err="1" smtClean="0"/>
              <a:t>Capítulo</a:t>
            </a:r>
            <a:r>
              <a:rPr lang="en-US" dirty="0" smtClean="0"/>
              <a:t> IV</a:t>
            </a:r>
          </a:p>
          <a:p>
            <a:pPr lvl="1">
              <a:lnSpc>
                <a:spcPct val="120000"/>
              </a:lnSpc>
              <a:spcBef>
                <a:spcPts val="0"/>
              </a:spcBef>
            </a:pPr>
            <a:r>
              <a:rPr lang="en-US" dirty="0" err="1" smtClean="0">
                <a:hlinkClick r:id="rId18" action="ppaction://hlinksldjump"/>
              </a:rPr>
              <a:t>Metodología</a:t>
            </a:r>
            <a:endParaRPr lang="en-US" dirty="0" smtClean="0"/>
          </a:p>
          <a:p>
            <a:pPr lvl="1">
              <a:lnSpc>
                <a:spcPct val="120000"/>
              </a:lnSpc>
              <a:spcBef>
                <a:spcPts val="0"/>
              </a:spcBef>
            </a:pPr>
            <a:r>
              <a:rPr lang="en-US" dirty="0" err="1" smtClean="0">
                <a:hlinkClick r:id="rId19" action="ppaction://hlinksldjump"/>
              </a:rPr>
              <a:t>Diagrama</a:t>
            </a:r>
            <a:r>
              <a:rPr lang="en-US" dirty="0" smtClean="0">
                <a:hlinkClick r:id="rId19" action="ppaction://hlinksldjump"/>
              </a:rPr>
              <a:t> </a:t>
            </a:r>
            <a:r>
              <a:rPr lang="en-US" dirty="0" err="1" smtClean="0">
                <a:hlinkClick r:id="rId19" action="ppaction://hlinksldjump"/>
              </a:rPr>
              <a:t>Físico</a:t>
            </a:r>
            <a:r>
              <a:rPr lang="en-US" dirty="0" smtClean="0">
                <a:hlinkClick r:id="rId19" action="ppaction://hlinksldjump"/>
              </a:rPr>
              <a:t> entre  Switches Core</a:t>
            </a:r>
            <a:endParaRPr lang="en-US" dirty="0" smtClean="0"/>
          </a:p>
          <a:p>
            <a:pPr lvl="1">
              <a:lnSpc>
                <a:spcPct val="120000"/>
              </a:lnSpc>
              <a:spcBef>
                <a:spcPts val="0"/>
              </a:spcBef>
            </a:pPr>
            <a:r>
              <a:rPr lang="en-US" dirty="0" err="1" smtClean="0">
                <a:hlinkClick r:id="rId20" action="ppaction://hlinksldjump"/>
              </a:rPr>
              <a:t>Primera</a:t>
            </a:r>
            <a:r>
              <a:rPr lang="en-US" dirty="0" smtClean="0">
                <a:hlinkClick r:id="rId20" action="ppaction://hlinksldjump"/>
              </a:rPr>
              <a:t> </a:t>
            </a:r>
            <a:r>
              <a:rPr lang="en-US" dirty="0" err="1" smtClean="0">
                <a:hlinkClick r:id="rId20" action="ppaction://hlinksldjump"/>
              </a:rPr>
              <a:t>Fase</a:t>
            </a:r>
            <a:r>
              <a:rPr lang="en-US" dirty="0" smtClean="0">
                <a:hlinkClick r:id="rId20" action="ppaction://hlinksldjump"/>
              </a:rPr>
              <a:t> de </a:t>
            </a:r>
            <a:r>
              <a:rPr lang="en-US" dirty="0" err="1" smtClean="0">
                <a:hlinkClick r:id="rId20" action="ppaction://hlinksldjump"/>
              </a:rPr>
              <a:t>Migración</a:t>
            </a:r>
            <a:endParaRPr lang="en-US" dirty="0" smtClean="0"/>
          </a:p>
          <a:p>
            <a:pPr lvl="1">
              <a:lnSpc>
                <a:spcPct val="120000"/>
              </a:lnSpc>
              <a:spcBef>
                <a:spcPts val="0"/>
              </a:spcBef>
            </a:pPr>
            <a:r>
              <a:rPr lang="en-US" dirty="0" err="1" smtClean="0">
                <a:hlinkClick r:id="rId21" action="ppaction://hlinksldjump"/>
              </a:rPr>
              <a:t>Segunda</a:t>
            </a:r>
            <a:r>
              <a:rPr lang="en-US" dirty="0" smtClean="0">
                <a:hlinkClick r:id="rId21" action="ppaction://hlinksldjump"/>
              </a:rPr>
              <a:t> </a:t>
            </a:r>
            <a:r>
              <a:rPr lang="en-US" dirty="0" err="1" smtClean="0">
                <a:hlinkClick r:id="rId21" action="ppaction://hlinksldjump"/>
              </a:rPr>
              <a:t>Fase</a:t>
            </a:r>
            <a:r>
              <a:rPr lang="en-US" dirty="0" smtClean="0">
                <a:hlinkClick r:id="rId21" action="ppaction://hlinksldjump"/>
              </a:rPr>
              <a:t> de </a:t>
            </a:r>
            <a:r>
              <a:rPr lang="en-US" dirty="0" err="1" smtClean="0">
                <a:hlinkClick r:id="rId21" action="ppaction://hlinksldjump"/>
              </a:rPr>
              <a:t>Migración</a:t>
            </a:r>
            <a:endParaRPr lang="en-US" dirty="0" smtClean="0"/>
          </a:p>
          <a:p>
            <a:pPr lvl="1">
              <a:lnSpc>
                <a:spcPct val="120000"/>
              </a:lnSpc>
              <a:spcBef>
                <a:spcPts val="0"/>
              </a:spcBef>
            </a:pPr>
            <a:r>
              <a:rPr lang="en-US" dirty="0" err="1" smtClean="0">
                <a:hlinkClick r:id="rId22" action="ppaction://hlinksldjump"/>
              </a:rPr>
              <a:t>Cableado</a:t>
            </a:r>
            <a:r>
              <a:rPr lang="en-US" dirty="0" smtClean="0">
                <a:hlinkClick r:id="rId22" action="ppaction://hlinksldjump"/>
              </a:rPr>
              <a:t> </a:t>
            </a:r>
            <a:r>
              <a:rPr lang="en-US" dirty="0" err="1" smtClean="0">
                <a:hlinkClick r:id="rId22" action="ppaction://hlinksldjump"/>
              </a:rPr>
              <a:t>Fibra</a:t>
            </a:r>
            <a:r>
              <a:rPr lang="en-US" dirty="0" smtClean="0">
                <a:hlinkClick r:id="rId22" action="ppaction://hlinksldjump"/>
              </a:rPr>
              <a:t> para SAN</a:t>
            </a:r>
            <a:endParaRPr lang="en-US" dirty="0" smtClean="0"/>
          </a:p>
          <a:p>
            <a:pPr lvl="1">
              <a:lnSpc>
                <a:spcPct val="120000"/>
              </a:lnSpc>
              <a:spcBef>
                <a:spcPts val="0"/>
              </a:spcBef>
            </a:pPr>
            <a:r>
              <a:rPr lang="en-US" dirty="0" err="1" smtClean="0">
                <a:hlinkClick r:id="rId23" action="ppaction://hlinksldjump"/>
              </a:rPr>
              <a:t>Cableado</a:t>
            </a:r>
            <a:r>
              <a:rPr lang="en-US" dirty="0" smtClean="0">
                <a:hlinkClick r:id="rId23" action="ppaction://hlinksldjump"/>
              </a:rPr>
              <a:t> </a:t>
            </a:r>
            <a:r>
              <a:rPr lang="en-US" dirty="0" err="1" smtClean="0">
                <a:hlinkClick r:id="rId23" action="ppaction://hlinksldjump"/>
              </a:rPr>
              <a:t>Cobre</a:t>
            </a:r>
            <a:r>
              <a:rPr lang="en-US" dirty="0" smtClean="0">
                <a:hlinkClick r:id="rId23" action="ppaction://hlinksldjump"/>
              </a:rPr>
              <a:t> para SAN</a:t>
            </a:r>
            <a:endParaRPr lang="en-US" dirty="0" smtClean="0"/>
          </a:p>
          <a:p>
            <a:pPr lvl="1">
              <a:lnSpc>
                <a:spcPct val="120000"/>
              </a:lnSpc>
              <a:spcBef>
                <a:spcPts val="0"/>
              </a:spcBef>
            </a:pPr>
            <a:r>
              <a:rPr lang="en-US" dirty="0" err="1" smtClean="0">
                <a:hlinkClick r:id="rId24" action="ppaction://hlinksldjump"/>
              </a:rPr>
              <a:t>Cableado</a:t>
            </a:r>
            <a:r>
              <a:rPr lang="en-US" dirty="0" smtClean="0">
                <a:hlinkClick r:id="rId24" action="ppaction://hlinksldjump"/>
              </a:rPr>
              <a:t> </a:t>
            </a:r>
            <a:r>
              <a:rPr lang="en-US" dirty="0" err="1" smtClean="0">
                <a:hlinkClick r:id="rId24" action="ppaction://hlinksldjump"/>
              </a:rPr>
              <a:t>Cobre</a:t>
            </a:r>
            <a:r>
              <a:rPr lang="en-US" dirty="0" smtClean="0">
                <a:hlinkClick r:id="rId24" action="ppaction://hlinksldjump"/>
              </a:rPr>
              <a:t> para </a:t>
            </a:r>
            <a:r>
              <a:rPr lang="en-US" dirty="0" err="1" smtClean="0">
                <a:hlinkClick r:id="rId24" action="ppaction://hlinksldjump"/>
              </a:rPr>
              <a:t>Administración</a:t>
            </a:r>
            <a:endParaRPr lang="en-US" dirty="0" smtClean="0"/>
          </a:p>
          <a:p>
            <a:pPr lvl="1">
              <a:lnSpc>
                <a:spcPct val="120000"/>
              </a:lnSpc>
              <a:spcBef>
                <a:spcPts val="0"/>
              </a:spcBef>
            </a:pPr>
            <a:endParaRPr lang="en-US" dirty="0" smtClean="0"/>
          </a:p>
          <a:p>
            <a:pPr lvl="1">
              <a:lnSpc>
                <a:spcPct val="120000"/>
              </a:lnSpc>
              <a:spcBef>
                <a:spcPts val="0"/>
              </a:spcBef>
            </a:pPr>
            <a:endParaRPr lang="en-US" dirty="0" smtClean="0"/>
          </a:p>
          <a:p>
            <a:pPr lvl="1">
              <a:lnSpc>
                <a:spcPct val="120000"/>
              </a:lnSpc>
              <a:spcBef>
                <a:spcPts val="0"/>
              </a:spcBef>
            </a:pPr>
            <a:endParaRPr lang="en-US" dirty="0" smtClean="0"/>
          </a:p>
          <a:p>
            <a:pPr>
              <a:lnSpc>
                <a:spcPct val="120000"/>
              </a:lnSpc>
              <a:spcBef>
                <a:spcPts val="0"/>
              </a:spcBef>
            </a:pPr>
            <a:endParaRPr lang="en-US" dirty="0" smtClean="0"/>
          </a:p>
          <a:p>
            <a:pPr lvl="1">
              <a:lnSpc>
                <a:spcPct val="120000"/>
              </a:lnSpc>
              <a:spcBef>
                <a:spcPts val="0"/>
              </a:spcBef>
            </a:pPr>
            <a:endParaRPr lang="en-US" dirty="0" smtClean="0"/>
          </a:p>
          <a:p>
            <a:pPr marL="457200" lvl="1" indent="0">
              <a:lnSpc>
                <a:spcPct val="120000"/>
              </a:lnSpc>
              <a:spcBef>
                <a:spcPts val="0"/>
              </a:spcBef>
              <a:buNone/>
            </a:pPr>
            <a:endParaRPr lang="en-US" dirty="0" smtClean="0"/>
          </a:p>
          <a:p>
            <a:pPr lvl="1">
              <a:lnSpc>
                <a:spcPct val="120000"/>
              </a:lnSpc>
              <a:spcBef>
                <a:spcPts val="0"/>
              </a:spcBef>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329735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r" rtl="0">
              <a:spcBef>
                <a:spcPct val="0"/>
              </a:spcBef>
            </a:pPr>
            <a:r>
              <a:rPr lang="es-EC" b="1" dirty="0"/>
              <a:t>Diseño del Suelo Técnico</a:t>
            </a:r>
            <a:r>
              <a:rPr lang="es-EC" sz="1600" dirty="0"/>
              <a:t/>
            </a:r>
            <a:br>
              <a:rPr lang="es-EC" sz="1600" dirty="0"/>
            </a:br>
            <a:endParaRPr lang="es-EC" dirty="0"/>
          </a:p>
        </p:txBody>
      </p:sp>
      <p:sp>
        <p:nvSpPr>
          <p:cNvPr id="3" name="2 Marcador de contenido"/>
          <p:cNvSpPr>
            <a:spLocks noGrp="1"/>
          </p:cNvSpPr>
          <p:nvPr>
            <p:ph idx="1"/>
          </p:nvPr>
        </p:nvSpPr>
        <p:spPr/>
        <p:txBody>
          <a:bodyPr/>
          <a:lstStyle/>
          <a:p>
            <a:pPr marL="0" indent="0">
              <a:buNone/>
            </a:pPr>
            <a:r>
              <a:rPr lang="en-US" dirty="0" smtClean="0"/>
              <a:t>Para el </a:t>
            </a:r>
            <a:r>
              <a:rPr lang="en-US" dirty="0" err="1" smtClean="0"/>
              <a:t>diseño</a:t>
            </a:r>
            <a:r>
              <a:rPr lang="en-US" dirty="0" smtClean="0"/>
              <a:t> del </a:t>
            </a:r>
            <a:r>
              <a:rPr lang="en-US" dirty="0" err="1" smtClean="0"/>
              <a:t>técnico</a:t>
            </a:r>
            <a:r>
              <a:rPr lang="en-US" dirty="0" smtClean="0"/>
              <a:t> se </a:t>
            </a:r>
            <a:r>
              <a:rPr lang="en-US" dirty="0" err="1" smtClean="0"/>
              <a:t>considera</a:t>
            </a:r>
            <a:r>
              <a:rPr lang="en-US" dirty="0" smtClean="0"/>
              <a:t> lo </a:t>
            </a:r>
            <a:r>
              <a:rPr lang="en-US" dirty="0" err="1" smtClean="0"/>
              <a:t>siguiente</a:t>
            </a:r>
            <a:r>
              <a:rPr lang="en-US" dirty="0" smtClean="0"/>
              <a:t>:</a:t>
            </a:r>
          </a:p>
          <a:p>
            <a:pPr marL="457200" lvl="2">
              <a:spcBef>
                <a:spcPts val="1800"/>
              </a:spcBef>
              <a:buClr>
                <a:schemeClr val="accent1"/>
              </a:buClr>
              <a:buFont typeface="Wingdings" pitchFamily="2" charset="2"/>
              <a:buChar char=""/>
            </a:pPr>
            <a:r>
              <a:rPr lang="es-EC" b="1" dirty="0"/>
              <a:t>Construcción de un suelo típico</a:t>
            </a:r>
            <a:endParaRPr lang="es-EC" sz="1600" dirty="0"/>
          </a:p>
          <a:p>
            <a:pPr marL="457200" lvl="2">
              <a:spcBef>
                <a:spcPts val="1800"/>
              </a:spcBef>
              <a:buClr>
                <a:schemeClr val="accent1"/>
              </a:buClr>
              <a:buFont typeface="Wingdings" pitchFamily="2" charset="2"/>
              <a:buChar char=""/>
            </a:pPr>
            <a:r>
              <a:rPr lang="es-EC" b="1" dirty="0"/>
              <a:t>Carga del Suelo</a:t>
            </a:r>
            <a:endParaRPr lang="es-EC" sz="1600" dirty="0"/>
          </a:p>
          <a:p>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3116990612"/>
              </p:ext>
            </p:extLst>
          </p:nvPr>
        </p:nvGraphicFramePr>
        <p:xfrm>
          <a:off x="3275856" y="4077072"/>
          <a:ext cx="4680520" cy="1724025"/>
        </p:xfrm>
        <a:graphic>
          <a:graphicData uri="http://schemas.openxmlformats.org/drawingml/2006/table">
            <a:tbl>
              <a:tblPr firstRow="1" firstCol="1" bandRow="1">
                <a:tableStyleId>{5C22544A-7EE6-4342-B048-85BDC9FD1C3A}</a:tableStyleId>
              </a:tblPr>
              <a:tblGrid>
                <a:gridCol w="469519"/>
                <a:gridCol w="379724"/>
                <a:gridCol w="379724"/>
                <a:gridCol w="457195"/>
                <a:gridCol w="457195"/>
                <a:gridCol w="366812"/>
                <a:gridCol w="373267"/>
                <a:gridCol w="518818"/>
                <a:gridCol w="518818"/>
                <a:gridCol w="379724"/>
                <a:gridCol w="379724"/>
              </a:tblGrid>
              <a:tr h="381000">
                <a:tc rowSpan="2">
                  <a:txBody>
                    <a:bodyPr/>
                    <a:lstStyle/>
                    <a:p>
                      <a:pPr algn="ctr">
                        <a:lnSpc>
                          <a:spcPct val="115000"/>
                        </a:lnSpc>
                        <a:spcAft>
                          <a:spcPts val="0"/>
                        </a:spcAft>
                      </a:pPr>
                      <a:r>
                        <a:rPr lang="es-EC" sz="800" dirty="0">
                          <a:effectLst/>
                        </a:rPr>
                        <a:t>Tipo de Panel</a:t>
                      </a:r>
                      <a:endParaRPr lang="es-EC" sz="1100" dirty="0">
                        <a:effectLst/>
                        <a:latin typeface="Calibri"/>
                        <a:ea typeface="Calibri"/>
                        <a:cs typeface="Times New Roman"/>
                      </a:endParaRPr>
                    </a:p>
                  </a:txBody>
                  <a:tcPr marL="44450" marR="44450" marT="0" marB="0" anchor="ctr"/>
                </a:tc>
                <a:tc gridSpan="2">
                  <a:txBody>
                    <a:bodyPr/>
                    <a:lstStyle/>
                    <a:p>
                      <a:pPr algn="ctr">
                        <a:lnSpc>
                          <a:spcPct val="115000"/>
                        </a:lnSpc>
                        <a:spcAft>
                          <a:spcPts val="0"/>
                        </a:spcAft>
                      </a:pPr>
                      <a:r>
                        <a:rPr lang="es-EC" sz="800">
                          <a:effectLst/>
                        </a:rPr>
                        <a:t>Carga Ultima</a:t>
                      </a:r>
                      <a:endParaRPr lang="es-EC" sz="1100">
                        <a:effectLst/>
                        <a:latin typeface="Calibri"/>
                        <a:ea typeface="Calibri"/>
                        <a:cs typeface="Times New Roman"/>
                      </a:endParaRPr>
                    </a:p>
                  </a:txBody>
                  <a:tcPr marL="44450" marR="44450" marT="0" marB="0" anchor="ctr"/>
                </a:tc>
                <a:tc hMerge="1">
                  <a:txBody>
                    <a:bodyPr/>
                    <a:lstStyle/>
                    <a:p>
                      <a:endParaRPr lang="es-EC"/>
                    </a:p>
                  </a:txBody>
                  <a:tcPr/>
                </a:tc>
                <a:tc gridSpan="2">
                  <a:txBody>
                    <a:bodyPr/>
                    <a:lstStyle/>
                    <a:p>
                      <a:pPr algn="ctr">
                        <a:lnSpc>
                          <a:spcPct val="115000"/>
                        </a:lnSpc>
                        <a:spcAft>
                          <a:spcPts val="0"/>
                        </a:spcAft>
                      </a:pPr>
                      <a:r>
                        <a:rPr lang="es-EC" sz="800">
                          <a:effectLst/>
                        </a:rPr>
                        <a:t>Carga Concentrada</a:t>
                      </a:r>
                      <a:endParaRPr lang="es-EC" sz="1100">
                        <a:effectLst/>
                        <a:latin typeface="Calibri"/>
                        <a:ea typeface="Calibri"/>
                        <a:cs typeface="Times New Roman"/>
                      </a:endParaRPr>
                    </a:p>
                  </a:txBody>
                  <a:tcPr marL="44450" marR="44450" marT="0" marB="0" anchor="ctr"/>
                </a:tc>
                <a:tc hMerge="1">
                  <a:txBody>
                    <a:bodyPr/>
                    <a:lstStyle/>
                    <a:p>
                      <a:endParaRPr lang="es-EC"/>
                    </a:p>
                  </a:txBody>
                  <a:tcPr/>
                </a:tc>
                <a:tc gridSpan="2">
                  <a:txBody>
                    <a:bodyPr/>
                    <a:lstStyle/>
                    <a:p>
                      <a:pPr algn="ctr">
                        <a:lnSpc>
                          <a:spcPct val="115000"/>
                        </a:lnSpc>
                        <a:spcAft>
                          <a:spcPts val="0"/>
                        </a:spcAft>
                      </a:pPr>
                      <a:r>
                        <a:rPr lang="es-EC" sz="800">
                          <a:effectLst/>
                        </a:rPr>
                        <a:t>Carga Impacto</a:t>
                      </a:r>
                      <a:endParaRPr lang="es-EC" sz="1100">
                        <a:effectLst/>
                        <a:latin typeface="Calibri"/>
                        <a:ea typeface="Calibri"/>
                        <a:cs typeface="Times New Roman"/>
                      </a:endParaRPr>
                    </a:p>
                  </a:txBody>
                  <a:tcPr marL="44450" marR="44450" marT="0" marB="0" anchor="ctr"/>
                </a:tc>
                <a:tc hMerge="1">
                  <a:txBody>
                    <a:bodyPr/>
                    <a:lstStyle/>
                    <a:p>
                      <a:endParaRPr lang="es-EC"/>
                    </a:p>
                  </a:txBody>
                  <a:tcPr/>
                </a:tc>
                <a:tc gridSpan="2">
                  <a:txBody>
                    <a:bodyPr/>
                    <a:lstStyle/>
                    <a:p>
                      <a:pPr algn="ctr">
                        <a:lnSpc>
                          <a:spcPct val="115000"/>
                        </a:lnSpc>
                        <a:spcAft>
                          <a:spcPts val="0"/>
                        </a:spcAft>
                      </a:pPr>
                      <a:r>
                        <a:rPr lang="es-EC" sz="800">
                          <a:effectLst/>
                        </a:rPr>
                        <a:t>Carga Rodante 10 Pases</a:t>
                      </a:r>
                      <a:endParaRPr lang="es-EC" sz="1100">
                        <a:effectLst/>
                        <a:latin typeface="Calibri"/>
                        <a:ea typeface="Calibri"/>
                        <a:cs typeface="Times New Roman"/>
                      </a:endParaRPr>
                    </a:p>
                  </a:txBody>
                  <a:tcPr marL="44450" marR="44450" marT="0" marB="0" anchor="ctr"/>
                </a:tc>
                <a:tc hMerge="1">
                  <a:txBody>
                    <a:bodyPr/>
                    <a:lstStyle/>
                    <a:p>
                      <a:endParaRPr lang="es-EC"/>
                    </a:p>
                  </a:txBody>
                  <a:tcPr/>
                </a:tc>
                <a:tc gridSpan="2">
                  <a:txBody>
                    <a:bodyPr/>
                    <a:lstStyle/>
                    <a:p>
                      <a:pPr algn="ctr">
                        <a:lnSpc>
                          <a:spcPct val="115000"/>
                        </a:lnSpc>
                        <a:spcAft>
                          <a:spcPts val="0"/>
                        </a:spcAft>
                      </a:pPr>
                      <a:r>
                        <a:rPr lang="es-EC" sz="800">
                          <a:effectLst/>
                        </a:rPr>
                        <a:t>Carga Rodante 10.000 Pases</a:t>
                      </a:r>
                      <a:endParaRPr lang="es-EC" sz="1100">
                        <a:effectLst/>
                        <a:latin typeface="Calibri"/>
                        <a:ea typeface="Calibri"/>
                        <a:cs typeface="Times New Roman"/>
                      </a:endParaRPr>
                    </a:p>
                  </a:txBody>
                  <a:tcPr marL="44450" marR="44450" marT="0" marB="0" anchor="ctr"/>
                </a:tc>
                <a:tc hMerge="1">
                  <a:txBody>
                    <a:bodyPr/>
                    <a:lstStyle/>
                    <a:p>
                      <a:endParaRPr lang="es-EC"/>
                    </a:p>
                  </a:txBody>
                  <a:tcPr/>
                </a:tc>
              </a:tr>
              <a:tr h="190500">
                <a:tc vMerge="1">
                  <a:txBody>
                    <a:bodyPr/>
                    <a:lstStyle/>
                    <a:p>
                      <a:endParaRPr lang="es-EC"/>
                    </a:p>
                  </a:txBody>
                  <a:tcPr/>
                </a:tc>
                <a:tc>
                  <a:txBody>
                    <a:bodyPr/>
                    <a:lstStyle/>
                    <a:p>
                      <a:pPr>
                        <a:lnSpc>
                          <a:spcPct val="115000"/>
                        </a:lnSpc>
                        <a:spcAft>
                          <a:spcPts val="0"/>
                        </a:spcAft>
                      </a:pPr>
                      <a:r>
                        <a:rPr lang="es-EC" sz="800">
                          <a:effectLst/>
                        </a:rPr>
                        <a:t>lb.</a:t>
                      </a:r>
                      <a:endParaRPr lang="es-EC"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800">
                          <a:effectLst/>
                        </a:rPr>
                        <a:t>(kN)</a:t>
                      </a:r>
                      <a:endParaRPr lang="es-EC"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s-EC" sz="800">
                          <a:effectLst/>
                        </a:rPr>
                        <a:t>lb.</a:t>
                      </a:r>
                      <a:endParaRPr lang="es-EC"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800">
                          <a:effectLst/>
                        </a:rPr>
                        <a:t>(kN)</a:t>
                      </a:r>
                      <a:endParaRPr lang="es-EC"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s-EC" sz="800">
                          <a:effectLst/>
                        </a:rPr>
                        <a:t>lb.</a:t>
                      </a:r>
                      <a:endParaRPr lang="es-EC"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800">
                          <a:effectLst/>
                        </a:rPr>
                        <a:t>(kN)</a:t>
                      </a:r>
                      <a:endParaRPr lang="es-EC"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s-EC" sz="800">
                          <a:effectLst/>
                        </a:rPr>
                        <a:t>lb.</a:t>
                      </a:r>
                      <a:endParaRPr lang="es-EC"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800">
                          <a:effectLst/>
                        </a:rPr>
                        <a:t>(kN)</a:t>
                      </a:r>
                      <a:endParaRPr lang="es-EC"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s-EC" sz="800">
                          <a:effectLst/>
                        </a:rPr>
                        <a:t>lb.</a:t>
                      </a:r>
                      <a:endParaRPr lang="es-EC" sz="1100">
                        <a:effectLst/>
                        <a:latin typeface="Calibri"/>
                        <a:ea typeface="Calibri"/>
                        <a:cs typeface="Times New Roman"/>
                      </a:endParaRPr>
                    </a:p>
                  </a:txBody>
                  <a:tcPr marL="44450" marR="44450" marT="0" marB="0" anchor="b"/>
                </a:tc>
                <a:tc>
                  <a:txBody>
                    <a:bodyPr/>
                    <a:lstStyle/>
                    <a:p>
                      <a:pPr algn="r">
                        <a:lnSpc>
                          <a:spcPct val="115000"/>
                        </a:lnSpc>
                        <a:spcAft>
                          <a:spcPts val="0"/>
                        </a:spcAft>
                      </a:pPr>
                      <a:r>
                        <a:rPr lang="es-EC" sz="800">
                          <a:effectLst/>
                        </a:rPr>
                        <a:t>(kN)</a:t>
                      </a:r>
                      <a:endParaRPr lang="es-EC"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es-EC" sz="800">
                          <a:effectLst/>
                        </a:rPr>
                        <a:t>1</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3300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(14.68)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(4.45)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175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(0.78)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800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(3.55)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600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(2.67)</a:t>
                      </a:r>
                      <a:endParaRPr lang="es-EC"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es-EC" sz="800">
                          <a:effectLst/>
                        </a:rPr>
                        <a:t>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3900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(17.35)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1250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(5.56)</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175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(0.78)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(4.45)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800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(3.55)</a:t>
                      </a:r>
                      <a:endParaRPr lang="es-EC"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es-EC" sz="800">
                          <a:effectLst/>
                        </a:rPr>
                        <a:t>3</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5400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(24.02)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1500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(6.67)</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175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(0.78)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1250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(5.56)</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dirty="0">
                          <a:effectLst/>
                        </a:rPr>
                        <a:t>(4.45)</a:t>
                      </a:r>
                      <a:endParaRPr lang="es-EC" sz="1100" dirty="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es-EC" sz="800">
                          <a:effectLst/>
                        </a:rPr>
                        <a:t>4</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6300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(28.02)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(8.90)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(0.89)</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1500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(6.67)</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1200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(5.34)</a:t>
                      </a:r>
                      <a:endParaRPr lang="es-EC" sz="11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es-EC" sz="800">
                          <a:effectLst/>
                        </a:rPr>
                        <a:t>5</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7000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(31.14)</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2500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(11.12)</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(0.89)</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2000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(8.90)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1800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(8.01)</a:t>
                      </a:r>
                      <a:endParaRPr lang="es-EC" sz="1100">
                        <a:effectLst/>
                        <a:latin typeface="Calibri"/>
                        <a:ea typeface="Calibri"/>
                        <a:cs typeface="Times New Roman"/>
                      </a:endParaRPr>
                    </a:p>
                  </a:txBody>
                  <a:tcPr marL="44450" marR="44450" marT="0" marB="0" anchor="b"/>
                </a:tc>
              </a:tr>
              <a:tr h="200025">
                <a:tc>
                  <a:txBody>
                    <a:bodyPr/>
                    <a:lstStyle/>
                    <a:p>
                      <a:pPr algn="ctr">
                        <a:lnSpc>
                          <a:spcPct val="115000"/>
                        </a:lnSpc>
                        <a:spcAft>
                          <a:spcPts val="0"/>
                        </a:spcAft>
                      </a:pPr>
                      <a:r>
                        <a:rPr lang="es-EC" sz="800">
                          <a:effectLst/>
                        </a:rPr>
                        <a:t>6</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10000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(44.48)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(13.14)</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400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(1.78)</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(13.34)</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a:effectLst/>
                        </a:rPr>
                        <a:t>3000</a:t>
                      </a:r>
                      <a:endParaRPr lang="es-EC"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800" dirty="0">
                          <a:effectLst/>
                        </a:rPr>
                        <a:t>(13.34)</a:t>
                      </a:r>
                      <a:endParaRPr lang="es-EC" sz="1100" dirty="0">
                        <a:effectLst/>
                        <a:latin typeface="Calibri"/>
                        <a:ea typeface="Calibri"/>
                        <a:cs typeface="Times New Roman"/>
                      </a:endParaRPr>
                    </a:p>
                  </a:txBody>
                  <a:tcPr marL="44450" marR="44450" marT="0" marB="0" anchor="b"/>
                </a:tc>
              </a:tr>
            </a:tbl>
          </a:graphicData>
        </a:graphic>
      </p:graphicFrame>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568813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r" rtl="0">
              <a:spcBef>
                <a:spcPct val="0"/>
              </a:spcBef>
            </a:pPr>
            <a:r>
              <a:rPr lang="es-EC" b="1" dirty="0"/>
              <a:t>Conectividad de las infraestructuras de los Centros de Datos</a:t>
            </a:r>
            <a:r>
              <a:rPr lang="es-EC" sz="1600" dirty="0"/>
              <a:t/>
            </a:r>
            <a:br>
              <a:rPr lang="es-EC" sz="1600" dirty="0"/>
            </a:br>
            <a:endParaRPr lang="es-EC" dirty="0"/>
          </a:p>
        </p:txBody>
      </p:sp>
      <p:sp>
        <p:nvSpPr>
          <p:cNvPr id="3" name="2 Marcador de contenido"/>
          <p:cNvSpPr>
            <a:spLocks noGrp="1"/>
          </p:cNvSpPr>
          <p:nvPr>
            <p:ph idx="1"/>
          </p:nvPr>
        </p:nvSpPr>
        <p:spPr/>
        <p:txBody>
          <a:bodyPr/>
          <a:lstStyle/>
          <a:p>
            <a:pPr marL="0" indent="0">
              <a:buNone/>
            </a:pPr>
            <a:r>
              <a:rPr lang="en-US" dirty="0" smtClean="0"/>
              <a:t>Los </a:t>
            </a:r>
            <a:r>
              <a:rPr lang="en-US" dirty="0" err="1" smtClean="0"/>
              <a:t>centros</a:t>
            </a:r>
            <a:r>
              <a:rPr lang="en-US" dirty="0" smtClean="0"/>
              <a:t> de </a:t>
            </a:r>
            <a:r>
              <a:rPr lang="en-US" dirty="0" err="1" smtClean="0"/>
              <a:t>datos</a:t>
            </a:r>
            <a:r>
              <a:rPr lang="en-US" dirty="0" smtClean="0"/>
              <a:t> al </a:t>
            </a:r>
            <a:r>
              <a:rPr lang="en-US" dirty="0" err="1" smtClean="0"/>
              <a:t>ser</a:t>
            </a:r>
            <a:r>
              <a:rPr lang="en-US" dirty="0" smtClean="0"/>
              <a:t> un </a:t>
            </a:r>
            <a:r>
              <a:rPr lang="en-US" dirty="0" err="1" smtClean="0"/>
              <a:t>punto</a:t>
            </a:r>
            <a:r>
              <a:rPr lang="en-US" dirty="0" smtClean="0"/>
              <a:t> </a:t>
            </a:r>
            <a:r>
              <a:rPr lang="en-US" dirty="0" err="1" smtClean="0"/>
              <a:t>importante</a:t>
            </a:r>
            <a:r>
              <a:rPr lang="en-US" dirty="0" smtClean="0"/>
              <a:t> en la </a:t>
            </a:r>
            <a:r>
              <a:rPr lang="en-US" dirty="0" err="1" smtClean="0"/>
              <a:t>transaccionalidad</a:t>
            </a:r>
            <a:r>
              <a:rPr lang="en-US" dirty="0" smtClean="0"/>
              <a:t> de </a:t>
            </a:r>
            <a:r>
              <a:rPr lang="en-US" dirty="0" err="1" smtClean="0"/>
              <a:t>procesamiento</a:t>
            </a:r>
            <a:r>
              <a:rPr lang="en-US" dirty="0" smtClean="0"/>
              <a:t> de </a:t>
            </a:r>
            <a:r>
              <a:rPr lang="en-US" dirty="0" err="1" smtClean="0"/>
              <a:t>datos</a:t>
            </a:r>
            <a:r>
              <a:rPr lang="en-US" dirty="0" smtClean="0"/>
              <a:t> </a:t>
            </a:r>
            <a:r>
              <a:rPr lang="en-US" dirty="0" err="1" smtClean="0"/>
              <a:t>dentro</a:t>
            </a:r>
            <a:r>
              <a:rPr lang="en-US" dirty="0" smtClean="0"/>
              <a:t> de </a:t>
            </a:r>
            <a:r>
              <a:rPr lang="en-US" dirty="0" err="1" smtClean="0"/>
              <a:t>una</a:t>
            </a:r>
            <a:r>
              <a:rPr lang="en-US" dirty="0" smtClean="0"/>
              <a:t> </a:t>
            </a:r>
            <a:r>
              <a:rPr lang="en-US" dirty="0" err="1" smtClean="0"/>
              <a:t>empresa</a:t>
            </a:r>
            <a:r>
              <a:rPr lang="en-US" dirty="0" smtClean="0"/>
              <a:t>, se </a:t>
            </a:r>
            <a:r>
              <a:rPr lang="en-US" dirty="0" err="1" smtClean="0"/>
              <a:t>debe</a:t>
            </a:r>
            <a:r>
              <a:rPr lang="en-US" dirty="0" smtClean="0"/>
              <a:t> </a:t>
            </a:r>
            <a:r>
              <a:rPr lang="en-US" dirty="0" err="1" smtClean="0"/>
              <a:t>considerar</a:t>
            </a:r>
            <a:r>
              <a:rPr lang="en-US" dirty="0" smtClean="0"/>
              <a:t> a la </a:t>
            </a:r>
            <a:r>
              <a:rPr lang="en-US" dirty="0" err="1" smtClean="0"/>
              <a:t>conectividad</a:t>
            </a:r>
            <a:r>
              <a:rPr lang="en-US" dirty="0" smtClean="0"/>
              <a:t> </a:t>
            </a:r>
            <a:r>
              <a:rPr lang="en-US" dirty="0" err="1" smtClean="0"/>
              <a:t>como</a:t>
            </a:r>
            <a:r>
              <a:rPr lang="en-US" dirty="0" smtClean="0"/>
              <a:t> un factor primordial al </a:t>
            </a:r>
            <a:r>
              <a:rPr lang="en-US" dirty="0" err="1" smtClean="0"/>
              <a:t>momento</a:t>
            </a:r>
            <a:r>
              <a:rPr lang="en-US" dirty="0" smtClean="0"/>
              <a:t> de </a:t>
            </a:r>
            <a:r>
              <a:rPr lang="en-US" dirty="0" err="1" smtClean="0"/>
              <a:t>disenar</a:t>
            </a:r>
            <a:r>
              <a:rPr lang="en-US" dirty="0" smtClean="0"/>
              <a:t> e </a:t>
            </a:r>
            <a:r>
              <a:rPr lang="en-US" dirty="0" err="1" smtClean="0"/>
              <a:t>implementar</a:t>
            </a:r>
            <a:r>
              <a:rPr lang="en-US" dirty="0" smtClean="0"/>
              <a:t> un </a:t>
            </a:r>
            <a:r>
              <a:rPr lang="en-US" dirty="0" err="1" smtClean="0"/>
              <a:t>centro</a:t>
            </a:r>
            <a:r>
              <a:rPr lang="en-US" dirty="0" smtClean="0"/>
              <a:t> de </a:t>
            </a:r>
            <a:r>
              <a:rPr lang="en-US" dirty="0" err="1" smtClean="0"/>
              <a:t>datos</a:t>
            </a:r>
            <a:r>
              <a:rPr lang="en-US" dirty="0" smtClean="0"/>
              <a:t>. </a:t>
            </a:r>
            <a:endParaRPr lang="es-EC" dirty="0" smtClean="0"/>
          </a:p>
          <a:p>
            <a:pPr marL="0" indent="0">
              <a:buNone/>
            </a:pPr>
            <a:r>
              <a:rPr lang="en-US" dirty="0" err="1" smtClean="0"/>
              <a:t>Por</a:t>
            </a:r>
            <a:r>
              <a:rPr lang="en-US" dirty="0" smtClean="0"/>
              <a:t> </a:t>
            </a:r>
            <a:r>
              <a:rPr lang="en-US" dirty="0" err="1" smtClean="0"/>
              <a:t>tal</a:t>
            </a:r>
            <a:r>
              <a:rPr lang="en-US" dirty="0" smtClean="0"/>
              <a:t> </a:t>
            </a:r>
            <a:r>
              <a:rPr lang="en-US" dirty="0" err="1" smtClean="0"/>
              <a:t>razón</a:t>
            </a:r>
            <a:r>
              <a:rPr lang="en-US" dirty="0" smtClean="0"/>
              <a:t> a </a:t>
            </a:r>
            <a:r>
              <a:rPr lang="en-US" dirty="0" err="1" smtClean="0"/>
              <a:t>continuación</a:t>
            </a:r>
            <a:r>
              <a:rPr lang="en-US" dirty="0" smtClean="0"/>
              <a:t> se </a:t>
            </a:r>
            <a:r>
              <a:rPr lang="en-US" dirty="0" err="1" smtClean="0"/>
              <a:t>revisará</a:t>
            </a:r>
            <a:r>
              <a:rPr lang="en-US" dirty="0" smtClean="0"/>
              <a:t> </a:t>
            </a:r>
            <a:r>
              <a:rPr lang="en-US" dirty="0" err="1" smtClean="0"/>
              <a:t>las</a:t>
            </a:r>
            <a:r>
              <a:rPr lang="en-US" dirty="0" smtClean="0"/>
              <a:t> </a:t>
            </a:r>
            <a:r>
              <a:rPr lang="en-US" dirty="0" err="1" smtClean="0"/>
              <a:t>diferentes</a:t>
            </a:r>
            <a:r>
              <a:rPr lang="en-US" dirty="0" smtClean="0"/>
              <a:t> </a:t>
            </a:r>
            <a:r>
              <a:rPr lang="en-US" dirty="0" err="1" smtClean="0"/>
              <a:t>opciones</a:t>
            </a:r>
            <a:r>
              <a:rPr lang="en-US" dirty="0" smtClean="0"/>
              <a:t> </a:t>
            </a:r>
            <a:r>
              <a:rPr lang="en-US" dirty="0" err="1" smtClean="0"/>
              <a:t>que</a:t>
            </a:r>
            <a:r>
              <a:rPr lang="en-US" dirty="0" smtClean="0"/>
              <a:t> se </a:t>
            </a:r>
            <a:r>
              <a:rPr lang="en-US" dirty="0" err="1" smtClean="0"/>
              <a:t>tiene</a:t>
            </a:r>
            <a:r>
              <a:rPr lang="en-US" dirty="0" smtClean="0"/>
              <a:t> al </a:t>
            </a:r>
            <a:r>
              <a:rPr lang="en-US" dirty="0" err="1" smtClean="0"/>
              <a:t>momento</a:t>
            </a:r>
            <a:r>
              <a:rPr lang="en-US" dirty="0"/>
              <a:t> </a:t>
            </a:r>
            <a:r>
              <a:rPr lang="en-US" dirty="0" smtClean="0"/>
              <a:t>de la </a:t>
            </a:r>
            <a:r>
              <a:rPr lang="en-US" dirty="0" err="1" smtClean="0"/>
              <a:t>implementación</a:t>
            </a:r>
            <a:r>
              <a:rPr lang="en-US" dirty="0" smtClean="0"/>
              <a:t> de la </a:t>
            </a:r>
            <a:r>
              <a:rPr lang="en-US" dirty="0" err="1" smtClean="0"/>
              <a:t>conectividad</a:t>
            </a:r>
            <a:r>
              <a:rPr lang="en-US" dirty="0" smtClean="0"/>
              <a:t> en el interior de un </a:t>
            </a:r>
            <a:r>
              <a:rPr lang="en-US" dirty="0" err="1" smtClean="0"/>
              <a:t>centro</a:t>
            </a:r>
            <a:r>
              <a:rPr lang="en-US" dirty="0" smtClean="0"/>
              <a:t> de </a:t>
            </a:r>
            <a:r>
              <a:rPr lang="en-US" dirty="0" err="1" smtClean="0"/>
              <a:t>datos</a:t>
            </a:r>
            <a:endParaRPr lang="en-US" dirty="0" smtClean="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015814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r" rtl="0">
              <a:spcBef>
                <a:spcPct val="0"/>
              </a:spcBef>
            </a:pPr>
            <a:r>
              <a:rPr lang="es-EC" b="1" dirty="0"/>
              <a:t>Protocolos de Redes de los Centros de Datos</a:t>
            </a:r>
            <a:r>
              <a:rPr lang="es-EC" sz="1600" dirty="0"/>
              <a:t/>
            </a:r>
            <a:br>
              <a:rPr lang="es-EC" sz="1600" dirty="0"/>
            </a:br>
            <a:endParaRPr lang="es-EC" dirty="0"/>
          </a:p>
        </p:txBody>
      </p:sp>
      <p:sp>
        <p:nvSpPr>
          <p:cNvPr id="3" name="2 Marcador de contenido"/>
          <p:cNvSpPr>
            <a:spLocks noGrp="1"/>
          </p:cNvSpPr>
          <p:nvPr>
            <p:ph idx="1"/>
          </p:nvPr>
        </p:nvSpPr>
        <p:spPr>
          <a:xfrm>
            <a:off x="2411760" y="1916832"/>
            <a:ext cx="6248400" cy="4680520"/>
          </a:xfrm>
        </p:spPr>
        <p:txBody>
          <a:bodyPr/>
          <a:lstStyle/>
          <a:p>
            <a:pPr marL="0" indent="0">
              <a:buNone/>
            </a:pPr>
            <a:r>
              <a:rPr lang="en-US" sz="1800" dirty="0" err="1" smtClean="0"/>
              <a:t>Redes</a:t>
            </a:r>
            <a:r>
              <a:rPr lang="en-US" sz="1800" dirty="0" smtClean="0"/>
              <a:t> LAN</a:t>
            </a:r>
          </a:p>
          <a:p>
            <a:pPr marL="0" indent="0">
              <a:buNone/>
            </a:pPr>
            <a:r>
              <a:rPr lang="en-US" sz="1800" dirty="0" smtClean="0"/>
              <a:t>Las </a:t>
            </a:r>
            <a:r>
              <a:rPr lang="en-US" sz="1800" dirty="0" err="1" smtClean="0"/>
              <a:t>redes</a:t>
            </a:r>
            <a:r>
              <a:rPr lang="en-US" sz="1800" dirty="0" smtClean="0"/>
              <a:t> LAN son </a:t>
            </a:r>
            <a:r>
              <a:rPr lang="en-US" sz="1800" dirty="0" err="1" smtClean="0"/>
              <a:t>aquellas</a:t>
            </a:r>
            <a:r>
              <a:rPr lang="en-US" sz="1800" dirty="0" smtClean="0"/>
              <a:t> </a:t>
            </a:r>
            <a:r>
              <a:rPr lang="en-US" sz="1800" dirty="0" err="1" smtClean="0"/>
              <a:t>redes</a:t>
            </a:r>
            <a:r>
              <a:rPr lang="en-US" sz="1800" dirty="0" smtClean="0"/>
              <a:t> </a:t>
            </a:r>
            <a:r>
              <a:rPr lang="en-US" sz="1800" dirty="0" err="1" smtClean="0"/>
              <a:t>que</a:t>
            </a:r>
            <a:r>
              <a:rPr lang="en-US" sz="1800" dirty="0" smtClean="0"/>
              <a:t> </a:t>
            </a:r>
            <a:r>
              <a:rPr lang="en-US" sz="1800" dirty="0" err="1" smtClean="0"/>
              <a:t>permiten</a:t>
            </a:r>
            <a:r>
              <a:rPr lang="en-US" sz="1800" dirty="0" smtClean="0"/>
              <a:t> la </a:t>
            </a:r>
            <a:r>
              <a:rPr lang="en-US" sz="1800" dirty="0" err="1" smtClean="0"/>
              <a:t>conmutación</a:t>
            </a:r>
            <a:r>
              <a:rPr lang="en-US" sz="1800" dirty="0" smtClean="0"/>
              <a:t> entre el </a:t>
            </a:r>
            <a:r>
              <a:rPr lang="en-US" sz="1800" dirty="0" err="1" smtClean="0"/>
              <a:t>usuario</a:t>
            </a:r>
            <a:r>
              <a:rPr lang="en-US" sz="1800" dirty="0" smtClean="0"/>
              <a:t> final y la </a:t>
            </a:r>
            <a:r>
              <a:rPr lang="en-US" sz="1800" dirty="0" err="1" smtClean="0"/>
              <a:t>infraestructura</a:t>
            </a:r>
            <a:r>
              <a:rPr lang="en-US" sz="1800" dirty="0" smtClean="0"/>
              <a:t> de </a:t>
            </a:r>
            <a:r>
              <a:rPr lang="en-US" sz="1800" dirty="0" err="1" smtClean="0"/>
              <a:t>computación</a:t>
            </a:r>
            <a:r>
              <a:rPr lang="en-US" sz="1800" dirty="0" smtClean="0"/>
              <a:t>. La </a:t>
            </a:r>
            <a:r>
              <a:rPr lang="en-US" sz="1800" dirty="0" err="1" smtClean="0"/>
              <a:t>transmisión</a:t>
            </a:r>
            <a:r>
              <a:rPr lang="en-US" sz="1800" dirty="0" smtClean="0"/>
              <a:t> de </a:t>
            </a:r>
            <a:r>
              <a:rPr lang="en-US" sz="1800" dirty="0" err="1" smtClean="0"/>
              <a:t>flujo</a:t>
            </a:r>
            <a:r>
              <a:rPr lang="en-US" sz="1800" dirty="0" smtClean="0"/>
              <a:t> de </a:t>
            </a:r>
            <a:r>
              <a:rPr lang="en-US" sz="1800" dirty="0" err="1" smtClean="0"/>
              <a:t>datos</a:t>
            </a:r>
            <a:r>
              <a:rPr lang="en-US" sz="1800" dirty="0" smtClean="0"/>
              <a:t> se da </a:t>
            </a:r>
            <a:r>
              <a:rPr lang="en-US" sz="1800" dirty="0" err="1" smtClean="0"/>
              <a:t>desde</a:t>
            </a:r>
            <a:r>
              <a:rPr lang="en-US" sz="1800" dirty="0" smtClean="0"/>
              <a:t> un </a:t>
            </a:r>
            <a:r>
              <a:rPr lang="en-US" sz="1800" dirty="0" err="1" smtClean="0"/>
              <a:t>conmutador</a:t>
            </a:r>
            <a:r>
              <a:rPr lang="en-US" sz="1800" dirty="0" smtClean="0"/>
              <a:t>, sea </a:t>
            </a:r>
            <a:r>
              <a:rPr lang="en-US" sz="1800" dirty="0" err="1" smtClean="0"/>
              <a:t>este</a:t>
            </a:r>
            <a:r>
              <a:rPr lang="en-US" sz="1800" dirty="0" smtClean="0"/>
              <a:t> un switch de core, </a:t>
            </a:r>
            <a:r>
              <a:rPr lang="en-US" sz="1800" dirty="0" err="1" smtClean="0"/>
              <a:t>hacia</a:t>
            </a:r>
            <a:r>
              <a:rPr lang="en-US" sz="1800" dirty="0" smtClean="0"/>
              <a:t> el </a:t>
            </a:r>
            <a:r>
              <a:rPr lang="en-US" sz="1800" dirty="0" err="1" smtClean="0"/>
              <a:t>conmutador</a:t>
            </a:r>
            <a:r>
              <a:rPr lang="en-US" sz="1800" dirty="0" smtClean="0"/>
              <a:t> de </a:t>
            </a:r>
            <a:r>
              <a:rPr lang="en-US" sz="1800" dirty="0" err="1" smtClean="0"/>
              <a:t>acceso</a:t>
            </a:r>
            <a:r>
              <a:rPr lang="en-US" sz="1800" dirty="0"/>
              <a:t> </a:t>
            </a:r>
            <a:r>
              <a:rPr lang="en-US" sz="1800" dirty="0" err="1" smtClean="0"/>
              <a:t>llegando</a:t>
            </a:r>
            <a:r>
              <a:rPr lang="en-US" sz="1800" dirty="0" smtClean="0"/>
              <a:t> </a:t>
            </a:r>
            <a:r>
              <a:rPr lang="en-US" sz="1800" dirty="0" err="1" smtClean="0"/>
              <a:t>finalmente</a:t>
            </a:r>
            <a:r>
              <a:rPr lang="en-US" sz="1800" dirty="0" smtClean="0"/>
              <a:t> a la NIC del </a:t>
            </a:r>
            <a:r>
              <a:rPr lang="en-US" sz="1800" dirty="0" err="1" smtClean="0"/>
              <a:t>computador</a:t>
            </a:r>
            <a:r>
              <a:rPr lang="en-US" sz="1800" dirty="0" smtClean="0"/>
              <a:t>.</a:t>
            </a:r>
          </a:p>
          <a:p>
            <a:pPr marL="0" indent="0">
              <a:buNone/>
            </a:pPr>
            <a:endParaRPr lang="es-EC"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149080"/>
            <a:ext cx="3122295" cy="2390775"/>
          </a:xfrm>
          <a:prstGeom prst="rect">
            <a:avLst/>
          </a:prstGeom>
          <a:noFill/>
          <a:ln>
            <a:no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38317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400" b="1" dirty="0"/>
              <a:t>Protocolos de Redes de los Centros de Datos</a:t>
            </a:r>
            <a:endParaRPr lang="es-EC" sz="2400" dirty="0"/>
          </a:p>
        </p:txBody>
      </p:sp>
      <p:sp>
        <p:nvSpPr>
          <p:cNvPr id="3" name="2 Marcador de contenido"/>
          <p:cNvSpPr>
            <a:spLocks noGrp="1"/>
          </p:cNvSpPr>
          <p:nvPr>
            <p:ph idx="1"/>
          </p:nvPr>
        </p:nvSpPr>
        <p:spPr/>
        <p:txBody>
          <a:bodyPr/>
          <a:lstStyle/>
          <a:p>
            <a:pPr marL="0" indent="0">
              <a:buNone/>
            </a:pPr>
            <a:r>
              <a:rPr lang="en-US" dirty="0" err="1" smtClean="0"/>
              <a:t>Redes</a:t>
            </a:r>
            <a:r>
              <a:rPr lang="en-US" dirty="0" smtClean="0"/>
              <a:t> SAN</a:t>
            </a:r>
          </a:p>
          <a:p>
            <a:pPr marL="0" indent="0">
              <a:buNone/>
            </a:pPr>
            <a:r>
              <a:rPr lang="en-US" dirty="0" smtClean="0"/>
              <a:t>Las </a:t>
            </a:r>
            <a:r>
              <a:rPr lang="en-US" dirty="0" err="1" smtClean="0"/>
              <a:t>redes</a:t>
            </a:r>
            <a:r>
              <a:rPr lang="en-US" dirty="0" smtClean="0"/>
              <a:t> SAN son </a:t>
            </a:r>
            <a:r>
              <a:rPr lang="en-US" dirty="0" err="1" smtClean="0"/>
              <a:t>redes</a:t>
            </a:r>
            <a:r>
              <a:rPr lang="en-US" dirty="0" smtClean="0"/>
              <a:t> </a:t>
            </a:r>
            <a:r>
              <a:rPr lang="en-US" dirty="0" err="1" smtClean="0"/>
              <a:t>que</a:t>
            </a:r>
            <a:r>
              <a:rPr lang="en-US" dirty="0" smtClean="0"/>
              <a:t> </a:t>
            </a:r>
            <a:r>
              <a:rPr lang="en-US" dirty="0" err="1" smtClean="0"/>
              <a:t>permiten</a:t>
            </a:r>
            <a:r>
              <a:rPr lang="en-US" dirty="0" smtClean="0"/>
              <a:t> la </a:t>
            </a:r>
            <a:r>
              <a:rPr lang="en-US" dirty="0" err="1" smtClean="0"/>
              <a:t>comunicación</a:t>
            </a:r>
            <a:r>
              <a:rPr lang="en-US" dirty="0" smtClean="0"/>
              <a:t> entre el </a:t>
            </a:r>
            <a:r>
              <a:rPr lang="en-US" dirty="0" err="1" smtClean="0"/>
              <a:t>servidor</a:t>
            </a:r>
            <a:r>
              <a:rPr lang="en-US" dirty="0" smtClean="0"/>
              <a:t> y los </a:t>
            </a:r>
            <a:r>
              <a:rPr lang="en-US" dirty="0" err="1" smtClean="0"/>
              <a:t>sistemas</a:t>
            </a:r>
            <a:r>
              <a:rPr lang="en-US" dirty="0" smtClean="0"/>
              <a:t> de </a:t>
            </a:r>
            <a:r>
              <a:rPr lang="en-US" dirty="0" err="1" smtClean="0"/>
              <a:t>almacenamiento</a:t>
            </a:r>
            <a:r>
              <a:rPr lang="en-US" dirty="0" smtClean="0"/>
              <a:t> (Storage).</a:t>
            </a:r>
          </a:p>
          <a:p>
            <a:pPr marL="0" indent="0">
              <a:buNone/>
            </a:pPr>
            <a:r>
              <a:rPr lang="en-US" dirty="0" smtClean="0"/>
              <a:t>A </a:t>
            </a:r>
            <a:r>
              <a:rPr lang="en-US" dirty="0" err="1" smtClean="0"/>
              <a:t>continuación</a:t>
            </a:r>
            <a:r>
              <a:rPr lang="en-US" dirty="0"/>
              <a:t> </a:t>
            </a:r>
            <a:r>
              <a:rPr lang="en-US" dirty="0" smtClean="0"/>
              <a:t>se </a:t>
            </a:r>
            <a:r>
              <a:rPr lang="en-US" dirty="0" err="1" smtClean="0"/>
              <a:t>detalla</a:t>
            </a:r>
            <a:r>
              <a:rPr lang="en-US" dirty="0" smtClean="0"/>
              <a:t> </a:t>
            </a:r>
            <a:r>
              <a:rPr lang="en-US" dirty="0" err="1" smtClean="0"/>
              <a:t>las</a:t>
            </a:r>
            <a:r>
              <a:rPr lang="en-US" dirty="0" smtClean="0"/>
              <a:t> </a:t>
            </a:r>
            <a:r>
              <a:rPr lang="en-US" dirty="0" err="1" smtClean="0"/>
              <a:t>opciones</a:t>
            </a:r>
            <a:r>
              <a:rPr lang="en-US" dirty="0" smtClean="0"/>
              <a:t> a </a:t>
            </a:r>
            <a:r>
              <a:rPr lang="en-US" dirty="0" err="1" smtClean="0"/>
              <a:t>utilizar</a:t>
            </a:r>
            <a:r>
              <a:rPr lang="en-US" dirty="0" smtClean="0"/>
              <a:t> en </a:t>
            </a:r>
            <a:r>
              <a:rPr lang="en-US" dirty="0" err="1" smtClean="0"/>
              <a:t>las</a:t>
            </a:r>
            <a:r>
              <a:rPr lang="en-US" dirty="0" smtClean="0"/>
              <a:t> </a:t>
            </a:r>
            <a:r>
              <a:rPr lang="en-US" dirty="0" err="1" smtClean="0"/>
              <a:t>redes</a:t>
            </a:r>
            <a:r>
              <a:rPr lang="en-US" dirty="0" smtClean="0"/>
              <a:t> de </a:t>
            </a:r>
            <a:r>
              <a:rPr lang="en-US" dirty="0" err="1" smtClean="0"/>
              <a:t>comunicación</a:t>
            </a:r>
            <a:r>
              <a:rPr lang="en-US" dirty="0" smtClean="0"/>
              <a:t> SAN.</a:t>
            </a: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179901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a:t>Protocolos de Redes de los Centros de Datos</a:t>
            </a:r>
            <a:endParaRPr lang="es-EC" dirty="0"/>
          </a:p>
        </p:txBody>
      </p:sp>
      <p:sp>
        <p:nvSpPr>
          <p:cNvPr id="3" name="2 Marcador de contenido"/>
          <p:cNvSpPr>
            <a:spLocks noGrp="1"/>
          </p:cNvSpPr>
          <p:nvPr>
            <p:ph idx="1"/>
          </p:nvPr>
        </p:nvSpPr>
        <p:spPr>
          <a:xfrm>
            <a:off x="2339752" y="2348880"/>
            <a:ext cx="6248400" cy="3456384"/>
          </a:xfrm>
        </p:spPr>
        <p:txBody>
          <a:bodyPr>
            <a:normAutofit/>
          </a:bodyPr>
          <a:lstStyle/>
          <a:p>
            <a:pPr marL="0" indent="0">
              <a:buNone/>
            </a:pPr>
            <a:r>
              <a:rPr lang="en-US" sz="2000" dirty="0" err="1" smtClean="0"/>
              <a:t>Fibra</a:t>
            </a:r>
            <a:r>
              <a:rPr lang="en-US" sz="2000" dirty="0" smtClean="0"/>
              <a:t> Canal</a:t>
            </a:r>
          </a:p>
          <a:p>
            <a:r>
              <a:rPr lang="es-EC" sz="2000" dirty="0" err="1"/>
              <a:t>Fibre</a:t>
            </a:r>
            <a:r>
              <a:rPr lang="es-EC" sz="2000" dirty="0"/>
              <a:t> </a:t>
            </a:r>
            <a:r>
              <a:rPr lang="es-EC" sz="2000" dirty="0" err="1"/>
              <a:t>Channel</a:t>
            </a:r>
            <a:r>
              <a:rPr lang="es-EC" sz="2000" dirty="0"/>
              <a:t> es una aplicación de enlace en serie de fibra </a:t>
            </a:r>
            <a:r>
              <a:rPr lang="es-EC" sz="2000" dirty="0" smtClean="0"/>
              <a:t>doble</a:t>
            </a:r>
            <a:r>
              <a:rPr lang="es-EC" sz="2000" dirty="0"/>
              <a:t>.</a:t>
            </a:r>
            <a:r>
              <a:rPr lang="es-EC" sz="2000" dirty="0" smtClean="0"/>
              <a:t> </a:t>
            </a:r>
            <a:r>
              <a:rPr lang="es-EC" sz="2000" dirty="0"/>
              <a:t>Esta tecnología garantiza una transmisión de datos confiable</a:t>
            </a:r>
            <a:r>
              <a:rPr lang="es-EC" sz="2000" dirty="0" smtClean="0"/>
              <a:t>.</a:t>
            </a:r>
          </a:p>
          <a:p>
            <a:r>
              <a:rPr lang="es-EC" sz="2000" dirty="0" smtClean="0"/>
              <a:t> </a:t>
            </a:r>
            <a:r>
              <a:rPr lang="es-EC" sz="2000" dirty="0"/>
              <a:t>La fibra canal es utilizado para soluciones de conectividad dentro de los centros de datos cuya transmisión de datos es desde el adaptador del bus principal HBA del servidor al adaptador SAN de la solución de almacenamiento SAN.</a:t>
            </a:r>
          </a:p>
          <a:p>
            <a:pPr marL="0" indent="0">
              <a:buNone/>
            </a:pP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39067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a:t>Protocolos de Redes de los Centros de Datos</a:t>
            </a:r>
            <a:endParaRPr lang="es-EC" dirty="0"/>
          </a:p>
        </p:txBody>
      </p:sp>
      <p:sp>
        <p:nvSpPr>
          <p:cNvPr id="3" name="2 Marcador de contenido"/>
          <p:cNvSpPr>
            <a:spLocks noGrp="1"/>
          </p:cNvSpPr>
          <p:nvPr>
            <p:ph idx="1"/>
          </p:nvPr>
        </p:nvSpPr>
        <p:spPr/>
        <p:txBody>
          <a:bodyPr/>
          <a:lstStyle/>
          <a:p>
            <a:pPr marL="0" indent="0">
              <a:buNone/>
            </a:pPr>
            <a:r>
              <a:rPr lang="en-US" dirty="0" err="1" smtClean="0"/>
              <a:t>Fibra</a:t>
            </a:r>
            <a:r>
              <a:rPr lang="en-US" dirty="0" smtClean="0"/>
              <a:t> Canal </a:t>
            </a:r>
            <a:r>
              <a:rPr lang="en-US" dirty="0" err="1" smtClean="0"/>
              <a:t>sobre</a:t>
            </a:r>
            <a:r>
              <a:rPr lang="en-US" dirty="0" smtClean="0"/>
              <a:t> Ethernet</a:t>
            </a:r>
          </a:p>
          <a:p>
            <a:pPr marL="0" indent="0">
              <a:buNone/>
            </a:pPr>
            <a:r>
              <a:rPr lang="es-EC" dirty="0"/>
              <a:t>El </a:t>
            </a:r>
            <a:r>
              <a:rPr lang="es-EC" dirty="0" err="1"/>
              <a:t>FCoE</a:t>
            </a:r>
            <a:r>
              <a:rPr lang="es-EC" dirty="0"/>
              <a:t> es un método de transmisión donde </a:t>
            </a:r>
            <a:r>
              <a:rPr lang="es-EC" dirty="0" err="1"/>
              <a:t>Fibre</a:t>
            </a:r>
            <a:r>
              <a:rPr lang="es-EC" dirty="0"/>
              <a:t> </a:t>
            </a:r>
            <a:r>
              <a:rPr lang="es-EC" dirty="0" err="1"/>
              <a:t>Channel</a:t>
            </a:r>
            <a:r>
              <a:rPr lang="es-EC" dirty="0"/>
              <a:t> se encapsula en la Ethernet dentro del servidor. El servidor encapsula los </a:t>
            </a:r>
            <a:r>
              <a:rPr lang="es-EC" dirty="0" smtClean="0"/>
              <a:t>paquetes </a:t>
            </a:r>
            <a:r>
              <a:rPr lang="es-EC" dirty="0"/>
              <a:t>de </a:t>
            </a:r>
            <a:r>
              <a:rPr lang="es-EC" dirty="0" err="1"/>
              <a:t>Fibre</a:t>
            </a:r>
            <a:r>
              <a:rPr lang="es-EC" dirty="0"/>
              <a:t> </a:t>
            </a:r>
            <a:r>
              <a:rPr lang="es-EC" dirty="0" err="1"/>
              <a:t>Channel</a:t>
            </a:r>
            <a:r>
              <a:rPr lang="es-EC" dirty="0"/>
              <a:t> en los </a:t>
            </a:r>
            <a:r>
              <a:rPr lang="es-EC" dirty="0" smtClean="0"/>
              <a:t>paquetes </a:t>
            </a:r>
            <a:r>
              <a:rPr lang="es-EC" dirty="0"/>
              <a:t>de Ethernet antes de enviarlos a través de la LAN y los </a:t>
            </a:r>
            <a:r>
              <a:rPr lang="es-EC" dirty="0" err="1"/>
              <a:t>desencapsula</a:t>
            </a:r>
            <a:r>
              <a:rPr lang="es-EC" dirty="0"/>
              <a:t> cuando llegan al </a:t>
            </a:r>
            <a:r>
              <a:rPr lang="es-EC" dirty="0" smtClean="0"/>
              <a:t>paquete </a:t>
            </a:r>
            <a:r>
              <a:rPr lang="es-EC" dirty="0" err="1"/>
              <a:t>FCoE</a:t>
            </a:r>
            <a:r>
              <a:rPr lang="es-EC" dirty="0"/>
              <a:t>. La consolidación de E/S del servidor combina las placas NIC y HBA en un único adaptador de redes convergentes.</a:t>
            </a:r>
          </a:p>
          <a:p>
            <a:pPr marL="0" indent="0">
              <a:buNone/>
            </a:pP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432119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a:t>Protocolos de Redes de los Centros de Datos</a:t>
            </a:r>
            <a:endParaRPr lang="es-EC" dirty="0"/>
          </a:p>
        </p:txBody>
      </p:sp>
      <p:sp>
        <p:nvSpPr>
          <p:cNvPr id="3" name="2 Marcador de contenido"/>
          <p:cNvSpPr>
            <a:spLocks noGrp="1"/>
          </p:cNvSpPr>
          <p:nvPr>
            <p:ph idx="1"/>
          </p:nvPr>
        </p:nvSpPr>
        <p:spPr/>
        <p:txBody>
          <a:bodyPr/>
          <a:lstStyle/>
          <a:p>
            <a:pPr marL="0" indent="0">
              <a:buNone/>
            </a:pPr>
            <a:r>
              <a:rPr lang="en-US" dirty="0" err="1" smtClean="0"/>
              <a:t>FCoE</a:t>
            </a:r>
            <a:r>
              <a:rPr lang="en-US" dirty="0" smtClean="0"/>
              <a:t> de </a:t>
            </a:r>
            <a:r>
              <a:rPr lang="en-US" dirty="0" err="1" smtClean="0"/>
              <a:t>Primera</a:t>
            </a:r>
            <a:r>
              <a:rPr lang="en-US" dirty="0" smtClean="0"/>
              <a:t> </a:t>
            </a:r>
            <a:r>
              <a:rPr lang="en-US" dirty="0" err="1" smtClean="0"/>
              <a:t>Generación</a:t>
            </a:r>
            <a:endParaRPr lang="es-EC"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852936"/>
            <a:ext cx="4104456" cy="2808312"/>
          </a:xfrm>
          <a:prstGeom prst="rect">
            <a:avLst/>
          </a:prstGeom>
          <a:noFill/>
          <a:ln>
            <a:solidFill>
              <a:schemeClr val="accent1"/>
            </a:solid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666581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r>
              <a:rPr lang="en-US" dirty="0" err="1"/>
              <a:t>FCoE</a:t>
            </a:r>
            <a:r>
              <a:rPr lang="en-US" dirty="0"/>
              <a:t> de </a:t>
            </a:r>
            <a:r>
              <a:rPr lang="en-US" dirty="0" err="1" smtClean="0"/>
              <a:t>Segunda</a:t>
            </a:r>
            <a:r>
              <a:rPr lang="en-US" dirty="0" smtClean="0"/>
              <a:t> </a:t>
            </a:r>
            <a:r>
              <a:rPr lang="en-US" dirty="0" err="1"/>
              <a:t>Generación</a:t>
            </a:r>
            <a:endParaRPr lang="es-EC" dirty="0"/>
          </a:p>
          <a:p>
            <a:endParaRPr lang="es-EC"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924944"/>
            <a:ext cx="4392488" cy="2520280"/>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878040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lstStyle/>
          <a:p>
            <a:r>
              <a:rPr lang="en-US" dirty="0" err="1"/>
              <a:t>FCoE</a:t>
            </a:r>
            <a:r>
              <a:rPr lang="en-US" dirty="0"/>
              <a:t> de </a:t>
            </a:r>
            <a:r>
              <a:rPr lang="en-US" dirty="0" err="1" smtClean="0"/>
              <a:t>Tercera</a:t>
            </a:r>
            <a:r>
              <a:rPr lang="en-US" dirty="0" smtClean="0"/>
              <a:t> </a:t>
            </a:r>
            <a:r>
              <a:rPr lang="en-US" dirty="0" err="1"/>
              <a:t>Generación</a:t>
            </a:r>
            <a:endParaRPr lang="es-EC" dirty="0"/>
          </a:p>
          <a:p>
            <a:endParaRPr lang="es-EC"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852936"/>
            <a:ext cx="3600400" cy="2592288"/>
          </a:xfrm>
          <a:prstGeom prst="rect">
            <a:avLst/>
          </a:prstGeom>
          <a:noFill/>
          <a:ln>
            <a:solidFill>
              <a:schemeClr val="accent1"/>
            </a:solid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424225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r" rtl="0">
              <a:spcBef>
                <a:spcPct val="0"/>
              </a:spcBef>
            </a:pPr>
            <a:r>
              <a:rPr lang="es-EC" b="1" dirty="0"/>
              <a:t>Redundancia en los Centros de Datos</a:t>
            </a:r>
            <a:br>
              <a:rPr lang="es-EC" b="1" dirty="0"/>
            </a:b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12780156"/>
              </p:ext>
            </p:extLst>
          </p:nvPr>
        </p:nvGraphicFramePr>
        <p:xfrm>
          <a:off x="3059832" y="2636912"/>
          <a:ext cx="4680519" cy="2084797"/>
        </p:xfrm>
        <a:graphic>
          <a:graphicData uri="http://schemas.openxmlformats.org/drawingml/2006/table">
            <a:tbl>
              <a:tblPr firstRow="1" firstCol="1" bandRow="1">
                <a:tableStyleId>{5C22544A-7EE6-4342-B048-85BDC9FD1C3A}</a:tableStyleId>
              </a:tblPr>
              <a:tblGrid>
                <a:gridCol w="632017"/>
                <a:gridCol w="2693256"/>
                <a:gridCol w="1355246"/>
              </a:tblGrid>
              <a:tr h="660317">
                <a:tc>
                  <a:txBody>
                    <a:bodyPr/>
                    <a:lstStyle/>
                    <a:p>
                      <a:pPr algn="ctr">
                        <a:lnSpc>
                          <a:spcPct val="115000"/>
                        </a:lnSpc>
                        <a:spcAft>
                          <a:spcPts val="0"/>
                        </a:spcAft>
                      </a:pPr>
                      <a:r>
                        <a:rPr lang="es-EC" sz="1000" dirty="0">
                          <a:effectLst/>
                        </a:rPr>
                        <a:t>NIVEL TIER</a:t>
                      </a:r>
                      <a:endParaRPr lang="es-EC" sz="11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000">
                          <a:effectLst/>
                        </a:rPr>
                        <a:t>DESCRIPCIÓN</a:t>
                      </a:r>
                      <a:endParaRPr lang="es-EC"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000">
                          <a:effectLst/>
                        </a:rPr>
                        <a:t>DISPONIBILIDAD</a:t>
                      </a:r>
                      <a:endParaRPr lang="es-EC" sz="1100">
                        <a:effectLst/>
                        <a:latin typeface="Calibri"/>
                        <a:ea typeface="Calibri"/>
                        <a:cs typeface="Times New Roman"/>
                      </a:endParaRPr>
                    </a:p>
                  </a:txBody>
                  <a:tcPr marL="44450" marR="44450" marT="0" marB="0" anchor="ctr"/>
                </a:tc>
              </a:tr>
              <a:tr h="369717">
                <a:tc>
                  <a:txBody>
                    <a:bodyPr/>
                    <a:lstStyle/>
                    <a:p>
                      <a:pPr algn="ctr">
                        <a:lnSpc>
                          <a:spcPct val="115000"/>
                        </a:lnSpc>
                        <a:spcAft>
                          <a:spcPts val="0"/>
                        </a:spcAft>
                      </a:pPr>
                      <a:r>
                        <a:rPr lang="es-EC" sz="1000">
                          <a:effectLst/>
                        </a:rPr>
                        <a:t>1</a:t>
                      </a:r>
                      <a:endParaRPr lang="es-EC" sz="1100">
                        <a:effectLst/>
                        <a:latin typeface="Calibri"/>
                        <a:ea typeface="Calibri"/>
                        <a:cs typeface="Times New Roman"/>
                      </a:endParaRPr>
                    </a:p>
                  </a:txBody>
                  <a:tcPr marL="44450" marR="44450" marT="0" marB="0" anchor="ctr"/>
                </a:tc>
                <a:tc>
                  <a:txBody>
                    <a:bodyPr/>
                    <a:lstStyle/>
                    <a:p>
                      <a:pPr algn="l">
                        <a:lnSpc>
                          <a:spcPct val="115000"/>
                        </a:lnSpc>
                        <a:spcAft>
                          <a:spcPts val="0"/>
                        </a:spcAft>
                      </a:pPr>
                      <a:r>
                        <a:rPr lang="es-EC" sz="1000" dirty="0">
                          <a:effectLst/>
                        </a:rPr>
                        <a:t>Básico</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000">
                          <a:effectLst/>
                        </a:rPr>
                        <a:t>99.671%</a:t>
                      </a:r>
                      <a:endParaRPr lang="es-EC" sz="1100">
                        <a:effectLst/>
                        <a:latin typeface="Calibri"/>
                        <a:ea typeface="Calibri"/>
                        <a:cs typeface="Times New Roman"/>
                      </a:endParaRPr>
                    </a:p>
                  </a:txBody>
                  <a:tcPr marL="44450" marR="44450" marT="0" marB="0" anchor="ctr"/>
                </a:tc>
              </a:tr>
              <a:tr h="266110">
                <a:tc>
                  <a:txBody>
                    <a:bodyPr/>
                    <a:lstStyle/>
                    <a:p>
                      <a:pPr algn="ctr">
                        <a:lnSpc>
                          <a:spcPct val="115000"/>
                        </a:lnSpc>
                        <a:spcAft>
                          <a:spcPts val="0"/>
                        </a:spcAft>
                      </a:pPr>
                      <a:r>
                        <a:rPr lang="es-EC" sz="1000">
                          <a:effectLst/>
                        </a:rPr>
                        <a:t>2</a:t>
                      </a:r>
                      <a:endParaRPr lang="es-EC" sz="1100">
                        <a:effectLst/>
                        <a:latin typeface="Calibri"/>
                        <a:ea typeface="Calibri"/>
                        <a:cs typeface="Times New Roman"/>
                      </a:endParaRPr>
                    </a:p>
                  </a:txBody>
                  <a:tcPr marL="44450" marR="44450" marT="0" marB="0" anchor="ctr"/>
                </a:tc>
                <a:tc>
                  <a:txBody>
                    <a:bodyPr/>
                    <a:lstStyle/>
                    <a:p>
                      <a:pPr algn="l">
                        <a:lnSpc>
                          <a:spcPct val="115000"/>
                        </a:lnSpc>
                        <a:spcAft>
                          <a:spcPts val="0"/>
                        </a:spcAft>
                      </a:pPr>
                      <a:r>
                        <a:rPr lang="es-EC" sz="1000" dirty="0">
                          <a:effectLst/>
                        </a:rPr>
                        <a:t>Componentes Redundantes</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000">
                          <a:effectLst/>
                        </a:rPr>
                        <a:t>99.741%</a:t>
                      </a:r>
                      <a:endParaRPr lang="es-EC" sz="1100">
                        <a:effectLst/>
                        <a:latin typeface="Calibri"/>
                        <a:ea typeface="Calibri"/>
                        <a:cs typeface="Times New Roman"/>
                      </a:endParaRPr>
                    </a:p>
                  </a:txBody>
                  <a:tcPr marL="44450" marR="44450" marT="0" marB="0" anchor="ctr"/>
                </a:tc>
              </a:tr>
              <a:tr h="400449">
                <a:tc>
                  <a:txBody>
                    <a:bodyPr/>
                    <a:lstStyle/>
                    <a:p>
                      <a:pPr algn="ctr">
                        <a:lnSpc>
                          <a:spcPct val="115000"/>
                        </a:lnSpc>
                        <a:spcAft>
                          <a:spcPts val="0"/>
                        </a:spcAft>
                      </a:pPr>
                      <a:r>
                        <a:rPr lang="es-EC" sz="1000" dirty="0">
                          <a:effectLst/>
                        </a:rPr>
                        <a:t>3</a:t>
                      </a:r>
                      <a:endParaRPr lang="es-EC" sz="1100" dirty="0">
                        <a:effectLst/>
                        <a:latin typeface="Calibri"/>
                        <a:ea typeface="Calibri"/>
                        <a:cs typeface="Times New Roman"/>
                      </a:endParaRPr>
                    </a:p>
                  </a:txBody>
                  <a:tcPr marL="44450" marR="44450" marT="0" marB="0" anchor="ctr"/>
                </a:tc>
                <a:tc>
                  <a:txBody>
                    <a:bodyPr/>
                    <a:lstStyle/>
                    <a:p>
                      <a:pPr algn="l">
                        <a:lnSpc>
                          <a:spcPct val="115000"/>
                        </a:lnSpc>
                        <a:spcAft>
                          <a:spcPts val="0"/>
                        </a:spcAft>
                      </a:pPr>
                      <a:r>
                        <a:rPr lang="es-EC" sz="1000" dirty="0">
                          <a:effectLst/>
                        </a:rPr>
                        <a:t>Se pueden hacer tareas de mantenimiento simultáneamente.</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000">
                          <a:effectLst/>
                        </a:rPr>
                        <a:t>99.982%</a:t>
                      </a:r>
                      <a:endParaRPr lang="es-EC" sz="1100">
                        <a:effectLst/>
                        <a:latin typeface="Calibri"/>
                        <a:ea typeface="Calibri"/>
                        <a:cs typeface="Times New Roman"/>
                      </a:endParaRPr>
                    </a:p>
                  </a:txBody>
                  <a:tcPr marL="44450" marR="44450" marT="0" marB="0" anchor="ctr"/>
                </a:tc>
              </a:tr>
              <a:tr h="388204">
                <a:tc>
                  <a:txBody>
                    <a:bodyPr/>
                    <a:lstStyle/>
                    <a:p>
                      <a:pPr algn="ctr">
                        <a:lnSpc>
                          <a:spcPct val="115000"/>
                        </a:lnSpc>
                        <a:spcAft>
                          <a:spcPts val="0"/>
                        </a:spcAft>
                      </a:pPr>
                      <a:r>
                        <a:rPr lang="es-EC" sz="1000">
                          <a:effectLst/>
                        </a:rPr>
                        <a:t>4</a:t>
                      </a:r>
                      <a:endParaRPr lang="es-EC" sz="1100">
                        <a:effectLst/>
                        <a:latin typeface="Calibri"/>
                        <a:ea typeface="Calibri"/>
                        <a:cs typeface="Times New Roman"/>
                      </a:endParaRPr>
                    </a:p>
                  </a:txBody>
                  <a:tcPr marL="44450" marR="44450" marT="0" marB="0" anchor="ctr"/>
                </a:tc>
                <a:tc>
                  <a:txBody>
                    <a:bodyPr/>
                    <a:lstStyle/>
                    <a:p>
                      <a:pPr algn="l">
                        <a:lnSpc>
                          <a:spcPct val="115000"/>
                        </a:lnSpc>
                        <a:spcAft>
                          <a:spcPts val="0"/>
                        </a:spcAft>
                      </a:pPr>
                      <a:r>
                        <a:rPr lang="es-EC" sz="1000" dirty="0">
                          <a:effectLst/>
                        </a:rPr>
                        <a:t>Tolerante a los fallos</a:t>
                      </a:r>
                      <a:endParaRPr lang="es-EC"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000" dirty="0">
                          <a:effectLst/>
                        </a:rPr>
                        <a:t>99.995%</a:t>
                      </a:r>
                      <a:endParaRPr lang="es-EC" sz="1100" dirty="0">
                        <a:effectLst/>
                        <a:latin typeface="Calibri"/>
                        <a:ea typeface="Calibri"/>
                        <a:cs typeface="Times New Roman"/>
                      </a:endParaRPr>
                    </a:p>
                  </a:txBody>
                  <a:tcPr marL="44450" marR="44450" marT="0" marB="0" anchor="ctr"/>
                </a:tc>
              </a:tr>
            </a:tbl>
          </a:graphicData>
        </a:graphic>
      </p:graphicFrame>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411781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996952"/>
            <a:ext cx="6248400" cy="1143000"/>
          </a:xfrm>
        </p:spPr>
        <p:txBody>
          <a:bodyPr/>
          <a:lstStyle/>
          <a:p>
            <a:r>
              <a:rPr lang="en-US" dirty="0" err="1" smtClean="0"/>
              <a:t>Capítulo</a:t>
            </a:r>
            <a:r>
              <a:rPr lang="en-US" dirty="0" smtClean="0"/>
              <a:t> I</a:t>
            </a:r>
            <a:endParaRPr lang="es-EC" dirty="0"/>
          </a:p>
        </p:txBody>
      </p:sp>
    </p:spTree>
    <p:extLst>
      <p:ext uri="{BB962C8B-B14F-4D97-AF65-F5344CB8AC3E}">
        <p14:creationId xmlns:p14="http://schemas.microsoft.com/office/powerpoint/2010/main" val="441563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3140968"/>
            <a:ext cx="6248400" cy="1143000"/>
          </a:xfrm>
        </p:spPr>
        <p:txBody>
          <a:bodyPr>
            <a:normAutofit fontScale="90000"/>
          </a:bodyPr>
          <a:lstStyle/>
          <a:p>
            <a:r>
              <a:rPr lang="es-EC" dirty="0" smtClean="0"/>
              <a:t>Capítulo III</a:t>
            </a:r>
            <a:br>
              <a:rPr lang="es-EC" dirty="0" smtClean="0"/>
            </a:br>
            <a:r>
              <a:rPr lang="es-EC" dirty="0" smtClean="0"/>
              <a:t>Análisis de Factibilidad</a:t>
            </a: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625648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800" dirty="0" smtClean="0"/>
              <a:t>Análisis de Situación Actual de la Infraestructura de Servidores</a:t>
            </a:r>
            <a:endParaRPr lang="es-EC" sz="2800" dirty="0"/>
          </a:p>
        </p:txBody>
      </p:sp>
      <p:sp>
        <p:nvSpPr>
          <p:cNvPr id="4" name="3 Marcador de contenido"/>
          <p:cNvSpPr>
            <a:spLocks noGrp="1"/>
          </p:cNvSpPr>
          <p:nvPr>
            <p:ph idx="1"/>
          </p:nvPr>
        </p:nvSpPr>
        <p:spPr/>
        <p:txBody>
          <a:bodyPr>
            <a:normAutofit fontScale="62500" lnSpcReduction="20000"/>
          </a:bodyPr>
          <a:lstStyle/>
          <a:p>
            <a:pPr lvl="0"/>
            <a:r>
              <a:rPr lang="es-EC" dirty="0"/>
              <a:t>No existen herramientas de respaldo y recuperación automática de información.</a:t>
            </a:r>
          </a:p>
          <a:p>
            <a:pPr lvl="0"/>
            <a:r>
              <a:rPr lang="es-EC" dirty="0"/>
              <a:t>No se cuenta con esquemas de alta disponibilidad de los servicios de servidores críticos.</a:t>
            </a:r>
          </a:p>
          <a:p>
            <a:pPr lvl="0"/>
            <a:r>
              <a:rPr lang="es-EC" dirty="0"/>
              <a:t>Infraestructura y aplicaciones no cuentan con esquemas de contingencia y procedimientos de recuperación.</a:t>
            </a:r>
          </a:p>
          <a:p>
            <a:pPr lvl="0"/>
            <a:r>
              <a:rPr lang="es-EC" dirty="0"/>
              <a:t>La mayoría de centro de datos no cuentan con sistemas de ambiente del centro de datos, tales como sistemas de acceso, contraincendios, aire acondicionado, ups, entre otros.</a:t>
            </a:r>
          </a:p>
          <a:p>
            <a:pPr lvl="0"/>
            <a:r>
              <a:rPr lang="es-EC" dirty="0" smtClean="0"/>
              <a:t>Se </a:t>
            </a:r>
            <a:r>
              <a:rPr lang="es-EC" dirty="0"/>
              <a:t>requiere de manera urgente implementar normas de seguridad.</a:t>
            </a:r>
          </a:p>
          <a:p>
            <a:pPr lvl="0"/>
            <a:r>
              <a:rPr lang="es-EC" dirty="0" smtClean="0"/>
              <a:t>La </a:t>
            </a:r>
            <a:r>
              <a:rPr lang="es-EC" dirty="0"/>
              <a:t>mayoría de centros de datos no disponen de control de accesos.</a:t>
            </a:r>
          </a:p>
          <a:p>
            <a:pPr lvl="0"/>
            <a:r>
              <a:rPr lang="es-EC" dirty="0" smtClean="0"/>
              <a:t>El cableado estructurado no </a:t>
            </a:r>
            <a:r>
              <a:rPr lang="es-EC" dirty="0"/>
              <a:t>se encuentran debidamente organizados y no están etiquetados.</a:t>
            </a:r>
          </a:p>
          <a:p>
            <a:endParaRPr lang="es-EC" dirty="0"/>
          </a:p>
        </p:txBody>
      </p:sp>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636971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800" dirty="0" smtClean="0"/>
              <a:t>Topología de la Red Actual de la EP Petroecuador </a:t>
            </a:r>
            <a:endParaRPr lang="es-EC" sz="2800" dirty="0"/>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33227" y="2315605"/>
            <a:ext cx="6058746" cy="3780953"/>
          </a:xfrm>
          <a:prstGeom prst="rect">
            <a:avLst/>
          </a:prstGeom>
          <a:noFill/>
          <a:ln>
            <a:solidFill>
              <a:schemeClr val="accent1"/>
            </a:solid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651970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Situación Actual</a:t>
            </a:r>
            <a:endParaRPr lang="es-EC" dirty="0"/>
          </a:p>
        </p:txBody>
      </p:sp>
      <p:sp>
        <p:nvSpPr>
          <p:cNvPr id="3" name="2 Marcador de contenido"/>
          <p:cNvSpPr>
            <a:spLocks noGrp="1"/>
          </p:cNvSpPr>
          <p:nvPr>
            <p:ph idx="1"/>
          </p:nvPr>
        </p:nvSpPr>
        <p:spPr/>
        <p:txBody>
          <a:bodyPr/>
          <a:lstStyle/>
          <a:p>
            <a:r>
              <a:rPr lang="es-EC" dirty="0" smtClean="0"/>
              <a:t>Tabla de Conectividad de Racks</a:t>
            </a:r>
          </a:p>
          <a:p>
            <a:r>
              <a:rPr lang="es-EC" dirty="0" smtClean="0"/>
              <a:t>Puertos EtherChannel</a:t>
            </a:r>
          </a:p>
          <a:p>
            <a:r>
              <a:rPr lang="es-EC" dirty="0" smtClean="0"/>
              <a:t>Inventario Lógico de Red</a:t>
            </a:r>
          </a:p>
          <a:p>
            <a:r>
              <a:rPr lang="es-EC" dirty="0" err="1" smtClean="0"/>
              <a:t>Vlan´s</a:t>
            </a:r>
            <a:r>
              <a:rPr lang="es-EC" dirty="0" smtClean="0"/>
              <a:t> Utilizadas</a:t>
            </a:r>
          </a:p>
          <a:p>
            <a:r>
              <a:rPr lang="es-EC" dirty="0" smtClean="0"/>
              <a:t>Administración de la Red</a:t>
            </a:r>
          </a:p>
          <a:p>
            <a:r>
              <a:rPr lang="es-EC" dirty="0" smtClean="0"/>
              <a:t>Rutas Estáticas</a:t>
            </a:r>
          </a:p>
          <a:p>
            <a:endParaRPr lang="es-EC" dirty="0"/>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211472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Factibilidad Operativa</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58120485"/>
              </p:ext>
            </p:extLst>
          </p:nvPr>
        </p:nvGraphicFramePr>
        <p:xfrm>
          <a:off x="2051720" y="2276872"/>
          <a:ext cx="6624735" cy="2880321"/>
        </p:xfrm>
        <a:graphic>
          <a:graphicData uri="http://schemas.openxmlformats.org/drawingml/2006/table">
            <a:tbl>
              <a:tblPr firstRow="1" firstCol="1" bandRow="1">
                <a:tableStyleId>{5C22544A-7EE6-4342-B048-85BDC9FD1C3A}</a:tableStyleId>
              </a:tblPr>
              <a:tblGrid>
                <a:gridCol w="897399"/>
                <a:gridCol w="1040166"/>
                <a:gridCol w="1080202"/>
                <a:gridCol w="1855228"/>
                <a:gridCol w="1751740"/>
              </a:tblGrid>
              <a:tr h="267172">
                <a:tc>
                  <a:txBody>
                    <a:bodyPr/>
                    <a:lstStyle/>
                    <a:p>
                      <a:pPr algn="ctr">
                        <a:lnSpc>
                          <a:spcPct val="150000"/>
                        </a:lnSpc>
                        <a:spcAft>
                          <a:spcPts val="0"/>
                        </a:spcAft>
                      </a:pPr>
                      <a:r>
                        <a:rPr lang="es-EC" sz="900">
                          <a:effectLst/>
                        </a:rPr>
                        <a:t>REGIÓN</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900">
                          <a:effectLst/>
                        </a:rPr>
                        <a:t>CIUDAD</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900">
                          <a:effectLst/>
                        </a:rPr>
                        <a:t>GERENCIA</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900">
                          <a:effectLst/>
                        </a:rPr>
                        <a:t>CENTRO DE CÓMPUTO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900">
                          <a:effectLst/>
                        </a:rPr>
                        <a:t>No. FUNCIONARIOS</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GDO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Ed. Alpallana</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 </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GCOM</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Ed. Rocío</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1 Secretaria</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GREF</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Ed. Plaza Lavi</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1 Coordinadora Sénior</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GPRO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6 de Diciembre</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4 Analistas Sénior</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GPRO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Tribuna Shyris</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7 Analistas</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Centro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Quito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GTRA</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SOTE-Guajaló</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 </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Oriente</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Lago Agrio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GPRO</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Lago Agrio</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2 Analistas</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Oriente</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Shushufindi</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GREF</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Refinería Shushufindi</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0</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Occidente</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Esmeraldas</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GREF</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Refinería Esmeraldas</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1 Analista</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Sur</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La Libertad</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GREF</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Refinería La Libertad</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a:effectLst/>
                        </a:rPr>
                        <a:t>0</a:t>
                      </a:r>
                      <a:endParaRPr lang="es-EC" sz="1100">
                        <a:effectLst/>
                        <a:latin typeface="Calibri"/>
                        <a:ea typeface="Calibri"/>
                        <a:cs typeface="Times New Roman"/>
                      </a:endParaRPr>
                    </a:p>
                  </a:txBody>
                  <a:tcPr marL="68580" marR="68580" marT="0" marB="0" anchor="ctr"/>
                </a:tc>
              </a:tr>
              <a:tr h="237559">
                <a:tc>
                  <a:txBody>
                    <a:bodyPr/>
                    <a:lstStyle/>
                    <a:p>
                      <a:pPr algn="ctr">
                        <a:lnSpc>
                          <a:spcPct val="150000"/>
                        </a:lnSpc>
                        <a:spcAft>
                          <a:spcPts val="0"/>
                        </a:spcAft>
                      </a:pPr>
                      <a:r>
                        <a:rPr lang="es-EC" sz="800">
                          <a:effectLst/>
                        </a:rPr>
                        <a:t>Sur</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Guayaquil</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GCOM</a:t>
                      </a:r>
                      <a:endParaRPr lang="es-EC" sz="11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EC" sz="800">
                          <a:effectLst/>
                        </a:rPr>
                        <a:t>Ed. Previsora</a:t>
                      </a:r>
                      <a:endParaRPr lang="es-EC" sz="110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800" dirty="0">
                          <a:effectLst/>
                        </a:rPr>
                        <a:t>3 Analistas</a:t>
                      </a:r>
                      <a:endParaRPr lang="es-EC" sz="1100" dirty="0">
                        <a:effectLst/>
                        <a:latin typeface="Calibri"/>
                        <a:ea typeface="Calibri"/>
                        <a:cs typeface="Times New Roman"/>
                      </a:endParaRPr>
                    </a:p>
                  </a:txBody>
                  <a:tcPr marL="68580" marR="68580" marT="0" marB="0" anchor="ctr"/>
                </a:tc>
              </a:tr>
            </a:tbl>
          </a:graphicData>
        </a:graphic>
      </p:graphicFrame>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512906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Factibilidad Financiera</a:t>
            </a:r>
            <a:endParaRPr lang="es-EC" dirty="0"/>
          </a:p>
        </p:txBody>
      </p:sp>
      <p:sp>
        <p:nvSpPr>
          <p:cNvPr id="3" name="2 Marcador de contenido"/>
          <p:cNvSpPr>
            <a:spLocks noGrp="1"/>
          </p:cNvSpPr>
          <p:nvPr>
            <p:ph idx="1"/>
          </p:nvPr>
        </p:nvSpPr>
        <p:spPr>
          <a:xfrm>
            <a:off x="2438400" y="2286001"/>
            <a:ext cx="6248400" cy="2799184"/>
          </a:xfrm>
        </p:spPr>
        <p:txBody>
          <a:bodyPr/>
          <a:lstStyle/>
          <a:p>
            <a:pPr lvl="0"/>
            <a:r>
              <a:rPr lang="es-EC" dirty="0"/>
              <a:t>Beneficio/Costo: 2,03 USD por cada hora que el servicio esté disponible.</a:t>
            </a:r>
          </a:p>
          <a:p>
            <a:pPr lvl="0"/>
            <a:r>
              <a:rPr lang="es-EC" dirty="0"/>
              <a:t>Tasa Interna de Rendimiento (TIR): 42.22%</a:t>
            </a:r>
          </a:p>
          <a:p>
            <a:pPr lvl="0"/>
            <a:r>
              <a:rPr lang="es-EC" dirty="0"/>
              <a:t>Valor Actual Neto (VAN): 492065 USD con una tasa de interés del 12%</a:t>
            </a:r>
          </a:p>
          <a:p>
            <a:pPr marL="0" indent="0">
              <a:buNone/>
            </a:pP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639024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780928"/>
            <a:ext cx="6248400" cy="2304256"/>
          </a:xfrm>
        </p:spPr>
        <p:txBody>
          <a:bodyPr>
            <a:normAutofit/>
          </a:bodyPr>
          <a:lstStyle/>
          <a:p>
            <a:r>
              <a:rPr lang="es-EC" sz="2000" dirty="0" smtClean="0"/>
              <a:t>Capítulo IV: Metodología para Centralización e Implementación de la solución de Networking</a:t>
            </a:r>
            <a:endParaRPr lang="es-EC" sz="2000"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055149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C" dirty="0" smtClean="0"/>
              <a:t>Pre-requisitos para Movilización</a:t>
            </a:r>
          </a:p>
          <a:p>
            <a:r>
              <a:rPr lang="es-EC" dirty="0" smtClean="0"/>
              <a:t>Premisas a considerar</a:t>
            </a:r>
          </a:p>
          <a:p>
            <a:r>
              <a:rPr lang="es-EC" dirty="0" smtClean="0"/>
              <a:t>Instalaciones eléctricas</a:t>
            </a:r>
          </a:p>
          <a:p>
            <a:r>
              <a:rPr lang="es-EC" dirty="0" smtClean="0"/>
              <a:t>Requisitos para Red </a:t>
            </a:r>
            <a:r>
              <a:rPr lang="es-EC" dirty="0" err="1" smtClean="0"/>
              <a:t>Lan</a:t>
            </a:r>
            <a:r>
              <a:rPr lang="es-EC" dirty="0" smtClean="0"/>
              <a:t> y San</a:t>
            </a:r>
          </a:p>
          <a:p>
            <a:r>
              <a:rPr lang="es-EC" dirty="0" smtClean="0"/>
              <a:t>Riesgos Físicos</a:t>
            </a:r>
          </a:p>
          <a:p>
            <a:r>
              <a:rPr lang="es-EC" dirty="0" smtClean="0"/>
              <a:t>Riesgos Lógicos</a:t>
            </a:r>
          </a:p>
          <a:p>
            <a:endParaRPr lang="es-EC" dirty="0" smtClean="0"/>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601064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Diagrama Físico entre Switches </a:t>
            </a:r>
            <a:r>
              <a:rPr lang="es-EC" dirty="0" err="1" smtClean="0"/>
              <a:t>Core</a:t>
            </a:r>
            <a:endParaRPr lang="es-EC" dirty="0"/>
          </a:p>
        </p:txBody>
      </p:sp>
      <p:sp>
        <p:nvSpPr>
          <p:cNvPr id="3" name="2 Marcador de contenido"/>
          <p:cNvSpPr>
            <a:spLocks noGrp="1"/>
          </p:cNvSpPr>
          <p:nvPr>
            <p:ph idx="1"/>
          </p:nvPr>
        </p:nvSpPr>
        <p:spPr/>
        <p:txBody>
          <a:bodyPr/>
          <a:lstStyle/>
          <a:p>
            <a:pPr marL="0" indent="0">
              <a:buNone/>
            </a:pPr>
            <a:endParaRPr lang="es-EC" dirty="0" smtClean="0"/>
          </a:p>
          <a:p>
            <a:endParaRPr lang="es-EC" dirty="0"/>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060848"/>
            <a:ext cx="3200400" cy="4320480"/>
          </a:xfrm>
          <a:prstGeom prst="rect">
            <a:avLst/>
          </a:prstGeom>
          <a:noFill/>
          <a:ln>
            <a:no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995136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Primera Fase de Migración</a:t>
            </a:r>
            <a:endParaRPr lang="es-EC" dirty="0"/>
          </a:p>
        </p:txBody>
      </p:sp>
      <p:pic>
        <p:nvPicPr>
          <p:cNvPr id="4" name="0 Imagen"/>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798623" y="2286000"/>
            <a:ext cx="3527954" cy="3840163"/>
          </a:xfrm>
          <a:prstGeom prst="rect">
            <a:avLst/>
          </a:prstGeom>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771164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solidFill>
                  <a:schemeClr val="tx1"/>
                </a:solidFill>
                <a:latin typeface="Arial" pitchFamily="34" charset="0"/>
                <a:cs typeface="Arial" pitchFamily="34" charset="0"/>
              </a:rPr>
              <a:t>Planteamiento</a:t>
            </a:r>
            <a:r>
              <a:rPr lang="en-US" dirty="0" smtClean="0">
                <a:solidFill>
                  <a:schemeClr val="tx1"/>
                </a:solidFill>
                <a:latin typeface="Arial" pitchFamily="34" charset="0"/>
                <a:cs typeface="Arial" pitchFamily="34" charset="0"/>
              </a:rPr>
              <a:t> del </a:t>
            </a:r>
            <a:r>
              <a:rPr lang="en-US" dirty="0" err="1" smtClean="0">
                <a:solidFill>
                  <a:schemeClr val="tx1"/>
                </a:solidFill>
                <a:latin typeface="Arial" pitchFamily="34" charset="0"/>
                <a:cs typeface="Arial" pitchFamily="34" charset="0"/>
              </a:rPr>
              <a:t>Problema</a:t>
            </a:r>
            <a:endParaRPr lang="es-EC"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a:xfrm>
            <a:off x="2438400" y="2286001"/>
            <a:ext cx="6248400" cy="3159223"/>
          </a:xfrm>
        </p:spPr>
        <p:txBody>
          <a:bodyPr>
            <a:normAutofit fontScale="77500" lnSpcReduction="20000"/>
          </a:bodyPr>
          <a:lstStyle/>
          <a:p>
            <a:endParaRPr lang="es-EC" sz="2400" dirty="0" smtClean="0">
              <a:latin typeface="Times New Roman" pitchFamily="18" charset="0"/>
              <a:cs typeface="Times New Roman" pitchFamily="18" charset="0"/>
            </a:endParaRPr>
          </a:p>
          <a:p>
            <a:pPr algn="just"/>
            <a:r>
              <a:rPr lang="en-US" sz="2400" dirty="0" smtClean="0">
                <a:latin typeface="Arial" pitchFamily="34" charset="0"/>
                <a:cs typeface="Arial" pitchFamily="34" charset="0"/>
              </a:rPr>
              <a:t>Centro de </a:t>
            </a:r>
            <a:r>
              <a:rPr lang="en-US" sz="2400" dirty="0" err="1" smtClean="0">
                <a:latin typeface="Arial" pitchFamily="34" charset="0"/>
                <a:cs typeface="Arial" pitchFamily="34" charset="0"/>
              </a:rPr>
              <a:t>datos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dispersos</a:t>
            </a:r>
            <a:r>
              <a:rPr lang="en-US" sz="2400" dirty="0" smtClean="0">
                <a:latin typeface="Arial" pitchFamily="34" charset="0"/>
                <a:cs typeface="Arial" pitchFamily="34" charset="0"/>
              </a:rPr>
              <a:t> en </a:t>
            </a:r>
            <a:r>
              <a:rPr lang="en-US" sz="2400" dirty="0" err="1" smtClean="0">
                <a:latin typeface="Arial" pitchFamily="34" charset="0"/>
                <a:cs typeface="Arial" pitchFamily="34" charset="0"/>
              </a:rPr>
              <a:t>diferentes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localidades</a:t>
            </a:r>
            <a:r>
              <a:rPr lang="en-US" sz="2400" dirty="0" smtClean="0">
                <a:latin typeface="Arial" pitchFamily="34" charset="0"/>
                <a:cs typeface="Arial" pitchFamily="34" charset="0"/>
              </a:rPr>
              <a:t> de la ciudad de Quito.</a:t>
            </a:r>
          </a:p>
          <a:p>
            <a:pPr algn="just"/>
            <a:r>
              <a:rPr lang="en-US" sz="2400" dirty="0" err="1" smtClean="0">
                <a:latin typeface="Arial" pitchFamily="34" charset="0"/>
                <a:cs typeface="Arial" pitchFamily="34" charset="0"/>
              </a:rPr>
              <a:t>Infraestructura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tecnológica</a:t>
            </a:r>
            <a:r>
              <a:rPr lang="en-US" sz="2400" dirty="0" smtClean="0">
                <a:latin typeface="Arial" pitchFamily="34" charset="0"/>
                <a:cs typeface="Arial" pitchFamily="34" charset="0"/>
              </a:rPr>
              <a:t> y </a:t>
            </a:r>
            <a:r>
              <a:rPr lang="en-US" sz="2400" dirty="0" err="1" smtClean="0">
                <a:latin typeface="Arial" pitchFamily="34" charset="0"/>
                <a:cs typeface="Arial" pitchFamily="34" charset="0"/>
              </a:rPr>
              <a:t>sistemas</a:t>
            </a:r>
            <a:r>
              <a:rPr lang="en-US" sz="2400" dirty="0" smtClean="0">
                <a:latin typeface="Arial" pitchFamily="34" charset="0"/>
                <a:cs typeface="Arial" pitchFamily="34" charset="0"/>
              </a:rPr>
              <a:t> de </a:t>
            </a:r>
            <a:r>
              <a:rPr lang="en-US" sz="2400" dirty="0" err="1" smtClean="0">
                <a:latin typeface="Arial" pitchFamily="34" charset="0"/>
                <a:cs typeface="Arial" pitchFamily="34" charset="0"/>
              </a:rPr>
              <a:t>información</a:t>
            </a:r>
            <a:r>
              <a:rPr lang="en-US" sz="2400" dirty="0" smtClean="0">
                <a:latin typeface="Arial" pitchFamily="34" charset="0"/>
                <a:cs typeface="Arial" pitchFamily="34" charset="0"/>
              </a:rPr>
              <a:t> no </a:t>
            </a:r>
            <a:r>
              <a:rPr lang="en-US" sz="2400" dirty="0" err="1" smtClean="0">
                <a:latin typeface="Arial" pitchFamily="34" charset="0"/>
                <a:cs typeface="Arial" pitchFamily="34" charset="0"/>
              </a:rPr>
              <a:t>estandarizados</a:t>
            </a:r>
            <a:r>
              <a:rPr lang="en-US" sz="2400" dirty="0" smtClean="0">
                <a:latin typeface="Arial" pitchFamily="34" charset="0"/>
                <a:cs typeface="Arial" pitchFamily="34" charset="0"/>
              </a:rPr>
              <a:t>.</a:t>
            </a:r>
          </a:p>
          <a:p>
            <a:pPr algn="just"/>
            <a:r>
              <a:rPr lang="en-US" sz="2400" dirty="0" err="1" smtClean="0">
                <a:latin typeface="Arial" pitchFamily="34" charset="0"/>
                <a:cs typeface="Arial" pitchFamily="34" charset="0"/>
              </a:rPr>
              <a:t>Falta</a:t>
            </a:r>
            <a:r>
              <a:rPr lang="en-US" sz="2400" dirty="0" smtClean="0">
                <a:latin typeface="Arial" pitchFamily="34" charset="0"/>
                <a:cs typeface="Arial" pitchFamily="34" charset="0"/>
              </a:rPr>
              <a:t> de </a:t>
            </a:r>
            <a:r>
              <a:rPr lang="en-US" sz="2400" dirty="0" err="1" smtClean="0">
                <a:latin typeface="Arial" pitchFamily="34" charset="0"/>
                <a:cs typeface="Arial" pitchFamily="34" charset="0"/>
              </a:rPr>
              <a:t>integración</a:t>
            </a:r>
            <a:r>
              <a:rPr lang="en-US" sz="2400" dirty="0" smtClean="0">
                <a:latin typeface="Arial" pitchFamily="34" charset="0"/>
                <a:cs typeface="Arial" pitchFamily="34" charset="0"/>
              </a:rPr>
              <a:t> de </a:t>
            </a:r>
            <a:r>
              <a:rPr lang="en-US" sz="2400" dirty="0" err="1" smtClean="0">
                <a:latin typeface="Arial" pitchFamily="34" charset="0"/>
                <a:cs typeface="Arial" pitchFamily="34" charset="0"/>
              </a:rPr>
              <a:t>servicios</a:t>
            </a:r>
            <a:r>
              <a:rPr lang="en-US" sz="2400" dirty="0" smtClean="0">
                <a:latin typeface="Arial" pitchFamily="34" charset="0"/>
                <a:cs typeface="Arial" pitchFamily="34" charset="0"/>
              </a:rPr>
              <a:t> de red </a:t>
            </a:r>
            <a:r>
              <a:rPr lang="en-US" sz="2400" dirty="0" err="1" smtClean="0">
                <a:latin typeface="Arial" pitchFamily="34" charset="0"/>
                <a:cs typeface="Arial" pitchFamily="34" charset="0"/>
              </a:rPr>
              <a:t>que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apoye</a:t>
            </a:r>
            <a:r>
              <a:rPr lang="en-US" sz="2400" dirty="0" smtClean="0">
                <a:latin typeface="Arial" pitchFamily="34" charset="0"/>
                <a:cs typeface="Arial" pitchFamily="34" charset="0"/>
              </a:rPr>
              <a:t> de forma </a:t>
            </a:r>
            <a:r>
              <a:rPr lang="en-US" sz="2400" dirty="0" err="1" smtClean="0">
                <a:latin typeface="Arial" pitchFamily="34" charset="0"/>
                <a:cs typeface="Arial" pitchFamily="34" charset="0"/>
              </a:rPr>
              <a:t>adecuada</a:t>
            </a:r>
            <a:r>
              <a:rPr lang="en-US" sz="2400" dirty="0" smtClean="0">
                <a:latin typeface="Arial" pitchFamily="34" charset="0"/>
                <a:cs typeface="Arial" pitchFamily="34" charset="0"/>
              </a:rPr>
              <a:t> a </a:t>
            </a:r>
            <a:r>
              <a:rPr lang="en-US" sz="2400" dirty="0" err="1" smtClean="0">
                <a:latin typeface="Arial" pitchFamily="34" charset="0"/>
                <a:cs typeface="Arial" pitchFamily="34" charset="0"/>
              </a:rPr>
              <a:t>nivel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nacional</a:t>
            </a:r>
            <a:r>
              <a:rPr lang="en-US" sz="2400" dirty="0" smtClean="0">
                <a:latin typeface="Arial" pitchFamily="34" charset="0"/>
                <a:cs typeface="Arial" pitchFamily="34" charset="0"/>
              </a:rPr>
              <a:t>.</a:t>
            </a:r>
          </a:p>
          <a:p>
            <a:pPr algn="just"/>
            <a:r>
              <a:rPr lang="es-ES" sz="2400" dirty="0" smtClean="0">
                <a:latin typeface="Arial" pitchFamily="34" charset="0"/>
                <a:cs typeface="Arial" pitchFamily="34" charset="0"/>
              </a:rPr>
              <a:t>Insuficiente control de seguridad de acceso a la información que dispone la empresa.</a:t>
            </a:r>
          </a:p>
          <a:p>
            <a:endParaRPr lang="es-EC" dirty="0"/>
          </a:p>
          <a:p>
            <a:endParaRPr lang="es-EC" dirty="0"/>
          </a:p>
        </p:txBody>
      </p:sp>
      <p:sp>
        <p:nvSpPr>
          <p:cNvPr id="4" name="3 Rectángulo redondeado"/>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hlinkClick r:id="rId2" action="ppaction://hlinksldjump"/>
              </a:rPr>
              <a:t>Agenda</a:t>
            </a:r>
            <a:endParaRPr lang="es-EC" dirty="0"/>
          </a:p>
        </p:txBody>
      </p:sp>
    </p:spTree>
    <p:extLst>
      <p:ext uri="{BB962C8B-B14F-4D97-AF65-F5344CB8AC3E}">
        <p14:creationId xmlns:p14="http://schemas.microsoft.com/office/powerpoint/2010/main" val="9379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Segunda Fase de Migración</a:t>
            </a:r>
            <a:endParaRPr lang="es-EC" dirty="0"/>
          </a:p>
        </p:txBody>
      </p:sp>
      <p:pic>
        <p:nvPicPr>
          <p:cNvPr id="4" name="0 Imagen"/>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424694" y="2286000"/>
            <a:ext cx="4275811" cy="3840163"/>
          </a:xfrm>
          <a:prstGeom prst="rect">
            <a:avLst/>
          </a:prstGeom>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700857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Cableado Fibra para SAN</a:t>
            </a:r>
            <a:endParaRPr lang="es-EC" dirty="0"/>
          </a:p>
        </p:txBody>
      </p:sp>
      <p:pic>
        <p:nvPicPr>
          <p:cNvPr id="4" name="0 Imagen"/>
          <p:cNvPicPr/>
          <p:nvPr/>
        </p:nvPicPr>
        <p:blipFill>
          <a:blip r:embed="rId2">
            <a:extLst>
              <a:ext uri="{28A0092B-C50C-407E-A947-70E740481C1C}">
                <a14:useLocalDpi xmlns:a14="http://schemas.microsoft.com/office/drawing/2010/main" val="0"/>
              </a:ext>
            </a:extLst>
          </a:blip>
          <a:stretch>
            <a:fillRect/>
          </a:stretch>
        </p:blipFill>
        <p:spPr>
          <a:xfrm>
            <a:off x="3491881" y="1916832"/>
            <a:ext cx="3476598" cy="4464496"/>
          </a:xfrm>
          <a:prstGeom prst="rect">
            <a:avLst/>
          </a:prstGeom>
          <a:ln>
            <a:solidFill>
              <a:schemeClr val="tx1"/>
            </a:solidFill>
          </a:ln>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3235645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a:t>Cableado </a:t>
            </a:r>
            <a:r>
              <a:rPr lang="es-EC" dirty="0" smtClean="0"/>
              <a:t>Cobre </a:t>
            </a:r>
            <a:r>
              <a:rPr lang="es-EC" dirty="0"/>
              <a:t>para SAN</a:t>
            </a:r>
          </a:p>
        </p:txBody>
      </p:sp>
      <p:pic>
        <p:nvPicPr>
          <p:cNvPr id="4" name="0 Imagen"/>
          <p:cNvPicPr/>
          <p:nvPr/>
        </p:nvPicPr>
        <p:blipFill>
          <a:blip r:embed="rId2">
            <a:extLst>
              <a:ext uri="{28A0092B-C50C-407E-A947-70E740481C1C}">
                <a14:useLocalDpi xmlns:a14="http://schemas.microsoft.com/office/drawing/2010/main" val="0"/>
              </a:ext>
            </a:extLst>
          </a:blip>
          <a:stretch>
            <a:fillRect/>
          </a:stretch>
        </p:blipFill>
        <p:spPr>
          <a:xfrm>
            <a:off x="3491880" y="1844824"/>
            <a:ext cx="3528392" cy="4824536"/>
          </a:xfrm>
          <a:prstGeom prst="rect">
            <a:avLst/>
          </a:prstGeom>
        </p:spPr>
      </p:pic>
      <p:sp>
        <p:nvSpPr>
          <p:cNvPr id="5" name="4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20919076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Cableado Cobre para Administración</a:t>
            </a:r>
            <a:endParaRPr lang="es-EC" dirty="0"/>
          </a:p>
        </p:txBody>
      </p:sp>
      <p:pic>
        <p:nvPicPr>
          <p:cNvPr id="5" name="0 Imagen"/>
          <p:cNvPicPr/>
          <p:nvPr/>
        </p:nvPicPr>
        <p:blipFill>
          <a:blip r:embed="rId2">
            <a:extLst>
              <a:ext uri="{28A0092B-C50C-407E-A947-70E740481C1C}">
                <a14:useLocalDpi xmlns:a14="http://schemas.microsoft.com/office/drawing/2010/main" val="0"/>
              </a:ext>
            </a:extLst>
          </a:blip>
          <a:stretch>
            <a:fillRect/>
          </a:stretch>
        </p:blipFill>
        <p:spPr>
          <a:xfrm>
            <a:off x="3419872" y="1844824"/>
            <a:ext cx="3816424" cy="4680520"/>
          </a:xfrm>
          <a:prstGeom prst="rect">
            <a:avLst/>
          </a:prstGeom>
          <a:ln>
            <a:solidFill>
              <a:schemeClr val="tx1"/>
            </a:solidFill>
          </a:ln>
        </p:spPr>
      </p:pic>
      <p:sp>
        <p:nvSpPr>
          <p:cNvPr id="6" name="5 Rectángulo redondeado">
            <a:hlinkClick r:id="rId3"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4192619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Conclusiones</a:t>
            </a:r>
            <a:endParaRPr lang="es-EC" dirty="0"/>
          </a:p>
        </p:txBody>
      </p:sp>
      <p:sp>
        <p:nvSpPr>
          <p:cNvPr id="3" name="2 Marcador de contenido"/>
          <p:cNvSpPr>
            <a:spLocks noGrp="1"/>
          </p:cNvSpPr>
          <p:nvPr>
            <p:ph idx="1"/>
          </p:nvPr>
        </p:nvSpPr>
        <p:spPr/>
        <p:txBody>
          <a:bodyPr>
            <a:normAutofit/>
          </a:bodyPr>
          <a:lstStyle/>
          <a:p>
            <a:r>
              <a:rPr lang="en-US" sz="1600" dirty="0" smtClean="0"/>
              <a:t>El </a:t>
            </a:r>
            <a:r>
              <a:rPr lang="en-US" sz="1600" dirty="0" err="1" smtClean="0"/>
              <a:t>estudio</a:t>
            </a:r>
            <a:r>
              <a:rPr lang="en-US" sz="1600" dirty="0" smtClean="0"/>
              <a:t> </a:t>
            </a:r>
            <a:r>
              <a:rPr lang="en-US" sz="1600" dirty="0" err="1" smtClean="0"/>
              <a:t>previo</a:t>
            </a:r>
            <a:r>
              <a:rPr lang="en-US" sz="1600" dirty="0" smtClean="0"/>
              <a:t> a la </a:t>
            </a:r>
            <a:r>
              <a:rPr lang="en-US" sz="1600" dirty="0" err="1" smtClean="0"/>
              <a:t>ejecución</a:t>
            </a:r>
            <a:r>
              <a:rPr lang="en-US" sz="1600" dirty="0" smtClean="0"/>
              <a:t> e </a:t>
            </a:r>
            <a:r>
              <a:rPr lang="en-US" sz="1600" dirty="0" err="1" smtClean="0"/>
              <a:t>implementación</a:t>
            </a:r>
            <a:r>
              <a:rPr lang="en-US" sz="1600" dirty="0" smtClean="0"/>
              <a:t> de </a:t>
            </a:r>
            <a:r>
              <a:rPr lang="en-US" sz="1600" dirty="0" err="1" smtClean="0"/>
              <a:t>esta</a:t>
            </a:r>
            <a:r>
              <a:rPr lang="en-US" sz="1600" dirty="0" smtClean="0"/>
              <a:t> </a:t>
            </a:r>
            <a:r>
              <a:rPr lang="en-US" sz="1600" dirty="0" err="1" smtClean="0"/>
              <a:t>propuesta</a:t>
            </a:r>
            <a:r>
              <a:rPr lang="en-US" sz="1600" dirty="0" smtClean="0"/>
              <a:t> </a:t>
            </a:r>
            <a:r>
              <a:rPr lang="en-US" sz="1600" dirty="0" err="1" smtClean="0"/>
              <a:t>permitirá</a:t>
            </a:r>
            <a:r>
              <a:rPr lang="en-US" sz="1600" dirty="0" smtClean="0"/>
              <a:t> </a:t>
            </a:r>
            <a:r>
              <a:rPr lang="en-US" sz="1600" dirty="0" err="1" smtClean="0"/>
              <a:t>identificar</a:t>
            </a:r>
            <a:r>
              <a:rPr lang="en-US" sz="1600" dirty="0" smtClean="0"/>
              <a:t> la </a:t>
            </a:r>
            <a:r>
              <a:rPr lang="en-US" sz="1600" dirty="0" err="1" smtClean="0"/>
              <a:t>problemática</a:t>
            </a:r>
            <a:r>
              <a:rPr lang="en-US" sz="1600" dirty="0" smtClean="0"/>
              <a:t> actual de los </a:t>
            </a:r>
            <a:r>
              <a:rPr lang="en-US" sz="1600" dirty="0" err="1" smtClean="0"/>
              <a:t>sitios</a:t>
            </a:r>
            <a:r>
              <a:rPr lang="en-US" sz="1600" dirty="0" smtClean="0"/>
              <a:t> </a:t>
            </a:r>
            <a:r>
              <a:rPr lang="en-US" sz="1600" dirty="0" err="1" smtClean="0"/>
              <a:t>remotos</a:t>
            </a:r>
            <a:r>
              <a:rPr lang="en-US" sz="1600" dirty="0" smtClean="0"/>
              <a:t>, de </a:t>
            </a:r>
            <a:r>
              <a:rPr lang="en-US" sz="1600" dirty="0" err="1" smtClean="0"/>
              <a:t>tal</a:t>
            </a:r>
            <a:r>
              <a:rPr lang="en-US" sz="1600" dirty="0" smtClean="0"/>
              <a:t> </a:t>
            </a:r>
            <a:r>
              <a:rPr lang="en-US" sz="1600" dirty="0" err="1" smtClean="0"/>
              <a:t>manera</a:t>
            </a:r>
            <a:r>
              <a:rPr lang="en-US" sz="1600" dirty="0" smtClean="0"/>
              <a:t> </a:t>
            </a:r>
            <a:r>
              <a:rPr lang="en-US" sz="1600" dirty="0" err="1" smtClean="0"/>
              <a:t>que</a:t>
            </a:r>
            <a:r>
              <a:rPr lang="en-US" sz="1600" dirty="0" smtClean="0"/>
              <a:t> se </a:t>
            </a:r>
            <a:r>
              <a:rPr lang="en-US" sz="1600" dirty="0" err="1" smtClean="0"/>
              <a:t>facilite</a:t>
            </a:r>
            <a:r>
              <a:rPr lang="en-US" sz="1600" dirty="0" smtClean="0"/>
              <a:t> el </a:t>
            </a:r>
            <a:r>
              <a:rPr lang="en-US" sz="1600" dirty="0" err="1" smtClean="0"/>
              <a:t>análisis</a:t>
            </a:r>
            <a:r>
              <a:rPr lang="en-US" sz="1600" dirty="0" smtClean="0"/>
              <a:t>, </a:t>
            </a:r>
            <a:r>
              <a:rPr lang="en-US" sz="1600" dirty="0" err="1" smtClean="0"/>
              <a:t>diseño</a:t>
            </a:r>
            <a:r>
              <a:rPr lang="en-US" sz="1600" dirty="0" smtClean="0"/>
              <a:t> e </a:t>
            </a:r>
            <a:r>
              <a:rPr lang="en-US" sz="1600" dirty="0" err="1" smtClean="0"/>
              <a:t>implementación</a:t>
            </a:r>
            <a:r>
              <a:rPr lang="en-US" sz="1600" dirty="0" smtClean="0"/>
              <a:t> del </a:t>
            </a:r>
            <a:r>
              <a:rPr lang="en-US" sz="1600" dirty="0" err="1" smtClean="0"/>
              <a:t>proyecto</a:t>
            </a:r>
            <a:r>
              <a:rPr lang="en-US" sz="1600" dirty="0" smtClean="0"/>
              <a:t> en </a:t>
            </a:r>
            <a:r>
              <a:rPr lang="en-US" sz="1600" dirty="0" err="1" smtClean="0"/>
              <a:t>mención</a:t>
            </a:r>
            <a:r>
              <a:rPr lang="en-US" sz="1600" dirty="0" smtClean="0"/>
              <a:t>.</a:t>
            </a:r>
          </a:p>
          <a:p>
            <a:pPr lvl="0"/>
            <a:r>
              <a:rPr lang="es-ES" sz="1600" dirty="0"/>
              <a:t>Con la información recopilada en la situación actual se procedió con la medición de variables como la disponibilidad de comunicaciones y la evaluación de cada uno de los centros de datos, los mismos que justifican la ejecución de dicho proyecto</a:t>
            </a:r>
            <a:r>
              <a:rPr lang="es-ES" sz="1600" dirty="0" smtClean="0"/>
              <a:t>.</a:t>
            </a:r>
          </a:p>
          <a:p>
            <a:pPr lvl="0"/>
            <a:r>
              <a:rPr lang="es-ES" sz="1600" dirty="0"/>
              <a:t>Con cada una de las visitas a los diferentes centros de datos a nivel nacional y con la información recopilada de cada uno de ellos permitió se realice el respectivo análisis de factibilidad considerando el aspecto técnico, operacional, legal y financiero</a:t>
            </a:r>
            <a:endParaRPr lang="es-ES" sz="1600" dirty="0" smtClean="0"/>
          </a:p>
          <a:p>
            <a:pPr lvl="0"/>
            <a:endParaRPr lang="es-EC" dirty="0"/>
          </a:p>
          <a:p>
            <a:endParaRPr lang="es-EC" dirty="0"/>
          </a:p>
        </p:txBody>
      </p:sp>
    </p:spTree>
    <p:extLst>
      <p:ext uri="{BB962C8B-B14F-4D97-AF65-F5344CB8AC3E}">
        <p14:creationId xmlns:p14="http://schemas.microsoft.com/office/powerpoint/2010/main" val="2535423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C" dirty="0"/>
          </a:p>
        </p:txBody>
      </p:sp>
      <p:sp>
        <p:nvSpPr>
          <p:cNvPr id="3" name="2 Marcador de contenido"/>
          <p:cNvSpPr>
            <a:spLocks noGrp="1"/>
          </p:cNvSpPr>
          <p:nvPr>
            <p:ph idx="1"/>
          </p:nvPr>
        </p:nvSpPr>
        <p:spPr/>
        <p:txBody>
          <a:bodyPr>
            <a:normAutofit fontScale="92500"/>
          </a:bodyPr>
          <a:lstStyle/>
          <a:p>
            <a:pPr lvl="0"/>
            <a:r>
              <a:rPr lang="es-EC" sz="1600" dirty="0"/>
              <a:t>Se recomienda definir las variables de las matrices de inventario de centro de datos dentro de un comité integrado por personal con el suficiente conocimiento en cada una de las ramas que comprenden la Subgerencia de Tecnologías de Información y Comunicaciones, con el fin de que los inventarios sean alimentados con información real y contengan la mayor información posible para el posterior análisis</a:t>
            </a:r>
            <a:r>
              <a:rPr lang="es-EC" sz="1600" dirty="0" smtClean="0"/>
              <a:t>.</a:t>
            </a:r>
            <a:endParaRPr lang="es-EC" dirty="0"/>
          </a:p>
          <a:p>
            <a:r>
              <a:rPr lang="es-EC" sz="1600" dirty="0"/>
              <a:t>Se recomienda ser muy crítico al momento del análisis de la información, puesto que esto permitirá obtener datos válidos para poder realizar los estudios de factibilidad técnico, operativo y financiero.</a:t>
            </a:r>
          </a:p>
          <a:p>
            <a:r>
              <a:rPr lang="es-EC" sz="1600" dirty="0"/>
              <a:t>Se recomienda hacer una evaluación previa a la ejecución de los proyectos con el fin de tener una visión más real de la realidad y tomar la mejor decisión al momento de diseñar e implementar una solución. Debemos recordar que esto nos puede ayudar a reducir costos e implementar la efectividad de un proyecto dado.</a:t>
            </a:r>
          </a:p>
          <a:p>
            <a:pPr lvl="0"/>
            <a:endParaRPr lang="es-EC" sz="1600" dirty="0"/>
          </a:p>
        </p:txBody>
      </p:sp>
    </p:spTree>
    <p:extLst>
      <p:ext uri="{BB962C8B-B14F-4D97-AF65-F5344CB8AC3E}">
        <p14:creationId xmlns:p14="http://schemas.microsoft.com/office/powerpoint/2010/main" val="221068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solidFill>
                  <a:schemeClr val="tx1"/>
                </a:solidFill>
                <a:latin typeface="Arial" pitchFamily="34" charset="0"/>
                <a:cs typeface="Arial" pitchFamily="34" charset="0"/>
              </a:rPr>
              <a:t>Justificación</a:t>
            </a:r>
            <a:r>
              <a:rPr lang="en-US" dirty="0" smtClean="0">
                <a:solidFill>
                  <a:schemeClr val="tx1"/>
                </a:solidFill>
                <a:latin typeface="Arial" pitchFamily="34" charset="0"/>
                <a:cs typeface="Arial" pitchFamily="34" charset="0"/>
              </a:rPr>
              <a:t> e </a:t>
            </a:r>
            <a:r>
              <a:rPr lang="en-US" dirty="0" err="1" smtClean="0">
                <a:solidFill>
                  <a:schemeClr val="tx1"/>
                </a:solidFill>
                <a:latin typeface="Arial" pitchFamily="34" charset="0"/>
                <a:cs typeface="Arial" pitchFamily="34" charset="0"/>
              </a:rPr>
              <a:t>Importancia</a:t>
            </a:r>
            <a:endParaRPr lang="es-EC"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a:xfrm>
            <a:off x="2267744" y="2996952"/>
            <a:ext cx="6248400" cy="2583159"/>
          </a:xfrm>
        </p:spPr>
        <p:txBody>
          <a:bodyPr>
            <a:normAutofit fontScale="70000" lnSpcReduction="20000"/>
          </a:bodyPr>
          <a:lstStyle/>
          <a:p>
            <a:pPr algn="just"/>
            <a:r>
              <a:rPr lang="en-US" sz="2800" dirty="0" smtClean="0">
                <a:latin typeface="Arial" pitchFamily="34" charset="0"/>
                <a:cs typeface="Arial" pitchFamily="34" charset="0"/>
              </a:rPr>
              <a:t>La </a:t>
            </a:r>
            <a:r>
              <a:rPr lang="en-US" sz="2800" dirty="0" err="1" smtClean="0">
                <a:latin typeface="Arial" pitchFamily="34" charset="0"/>
                <a:cs typeface="Arial" pitchFamily="34" charset="0"/>
              </a:rPr>
              <a:t>dispersión</a:t>
            </a:r>
            <a:r>
              <a:rPr lang="en-US" sz="2800" dirty="0" smtClean="0">
                <a:latin typeface="Arial" pitchFamily="34" charset="0"/>
                <a:cs typeface="Arial" pitchFamily="34" charset="0"/>
              </a:rPr>
              <a:t> de los </a:t>
            </a:r>
            <a:r>
              <a:rPr lang="en-US" sz="2800" dirty="0" err="1" smtClean="0">
                <a:latin typeface="Arial" pitchFamily="34" charset="0"/>
                <a:cs typeface="Arial" pitchFamily="34" charset="0"/>
              </a:rPr>
              <a:t>centros</a:t>
            </a:r>
            <a:r>
              <a:rPr lang="en-US" sz="2800" dirty="0" smtClean="0">
                <a:latin typeface="Arial" pitchFamily="34" charset="0"/>
                <a:cs typeface="Arial" pitchFamily="34" charset="0"/>
              </a:rPr>
              <a:t> de </a:t>
            </a:r>
            <a:r>
              <a:rPr lang="en-US" sz="2800" dirty="0" err="1" smtClean="0">
                <a:latin typeface="Arial" pitchFamily="34" charset="0"/>
                <a:cs typeface="Arial" pitchFamily="34" charset="0"/>
              </a:rPr>
              <a:t>datos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provocado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que</a:t>
            </a:r>
            <a:r>
              <a:rPr lang="en-US" sz="2800" dirty="0" smtClean="0">
                <a:latin typeface="Arial" pitchFamily="34" charset="0"/>
                <a:cs typeface="Arial" pitchFamily="34" charset="0"/>
              </a:rPr>
              <a:t> la </a:t>
            </a:r>
            <a:r>
              <a:rPr lang="en-US" sz="2800" dirty="0" err="1" smtClean="0">
                <a:latin typeface="Arial" pitchFamily="34" charset="0"/>
                <a:cs typeface="Arial" pitchFamily="34" charset="0"/>
              </a:rPr>
              <a:t>infraestructura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tecnológica</a:t>
            </a:r>
            <a:r>
              <a:rPr lang="en-US" sz="2800" dirty="0" smtClean="0">
                <a:latin typeface="Arial" pitchFamily="34" charset="0"/>
                <a:cs typeface="Arial" pitchFamily="34" charset="0"/>
              </a:rPr>
              <a:t> no </a:t>
            </a:r>
            <a:r>
              <a:rPr lang="en-US" sz="2800" dirty="0" err="1" smtClean="0">
                <a:latin typeface="Arial" pitchFamily="34" charset="0"/>
                <a:cs typeface="Arial" pitchFamily="34" charset="0"/>
              </a:rPr>
              <a:t>cumplan</a:t>
            </a:r>
            <a:r>
              <a:rPr lang="en-US" sz="2800" dirty="0" smtClean="0">
                <a:latin typeface="Arial" pitchFamily="34" charset="0"/>
                <a:cs typeface="Arial" pitchFamily="34" charset="0"/>
              </a:rPr>
              <a:t> con </a:t>
            </a:r>
            <a:r>
              <a:rPr lang="en-US" sz="2800" dirty="0" err="1" smtClean="0">
                <a:latin typeface="Arial" pitchFamily="34" charset="0"/>
                <a:cs typeface="Arial" pitchFamily="34" charset="0"/>
              </a:rPr>
              <a:t>normas</a:t>
            </a:r>
            <a:r>
              <a:rPr lang="en-US" sz="2800" dirty="0" smtClean="0">
                <a:latin typeface="Arial" pitchFamily="34" charset="0"/>
                <a:cs typeface="Arial" pitchFamily="34" charset="0"/>
              </a:rPr>
              <a:t> y </a:t>
            </a:r>
            <a:r>
              <a:rPr lang="en-US" sz="2800" dirty="0" err="1" smtClean="0">
                <a:latin typeface="Arial" pitchFamily="34" charset="0"/>
                <a:cs typeface="Arial" pitchFamily="34" charset="0"/>
              </a:rPr>
              <a:t>esquemas</a:t>
            </a:r>
            <a:r>
              <a:rPr lang="en-US" sz="2800" dirty="0" smtClean="0">
                <a:latin typeface="Arial" pitchFamily="34" charset="0"/>
                <a:cs typeface="Arial" pitchFamily="34" charset="0"/>
              </a:rPr>
              <a:t> de </a:t>
            </a:r>
            <a:r>
              <a:rPr lang="en-US" sz="2800" dirty="0" err="1" smtClean="0">
                <a:latin typeface="Arial" pitchFamily="34" charset="0"/>
                <a:cs typeface="Arial" pitchFamily="34" charset="0"/>
              </a:rPr>
              <a:t>seguridad</a:t>
            </a:r>
            <a:endParaRPr lang="en-US" sz="2800" dirty="0" smtClean="0">
              <a:latin typeface="Arial" pitchFamily="34" charset="0"/>
              <a:cs typeface="Arial" pitchFamily="34" charset="0"/>
            </a:endParaRPr>
          </a:p>
          <a:p>
            <a:pPr algn="just"/>
            <a:r>
              <a:rPr lang="en-US" sz="2800" dirty="0" err="1" smtClean="0">
                <a:latin typeface="Arial" pitchFamily="34" charset="0"/>
                <a:cs typeface="Arial" pitchFamily="34" charset="0"/>
              </a:rPr>
              <a:t>Optimización</a:t>
            </a:r>
            <a:r>
              <a:rPr lang="en-US" sz="2800" dirty="0" smtClean="0">
                <a:latin typeface="Arial" pitchFamily="34" charset="0"/>
                <a:cs typeface="Arial" pitchFamily="34" charset="0"/>
              </a:rPr>
              <a:t> de la </a:t>
            </a:r>
            <a:r>
              <a:rPr lang="en-US" sz="2800" dirty="0" err="1" smtClean="0">
                <a:latin typeface="Arial" pitchFamily="34" charset="0"/>
                <a:cs typeface="Arial" pitchFamily="34" charset="0"/>
              </a:rPr>
              <a:t>operatividad</a:t>
            </a:r>
            <a:r>
              <a:rPr lang="en-US" sz="2800" dirty="0" smtClean="0">
                <a:latin typeface="Arial" pitchFamily="34" charset="0"/>
                <a:cs typeface="Arial" pitchFamily="34" charset="0"/>
              </a:rPr>
              <a:t> de los </a:t>
            </a:r>
            <a:r>
              <a:rPr lang="en-US" sz="2800" dirty="0" err="1" smtClean="0">
                <a:latin typeface="Arial" pitchFamily="34" charset="0"/>
                <a:cs typeface="Arial" pitchFamily="34" charset="0"/>
              </a:rPr>
              <a:t>servicios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tecnológicos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costos</a:t>
            </a:r>
            <a:r>
              <a:rPr lang="en-US" sz="2800" dirty="0" smtClean="0">
                <a:latin typeface="Arial" pitchFamily="34" charset="0"/>
                <a:cs typeface="Arial" pitchFamily="34" charset="0"/>
              </a:rPr>
              <a:t>.</a:t>
            </a:r>
          </a:p>
          <a:p>
            <a:pPr algn="just"/>
            <a:r>
              <a:rPr lang="en-US" sz="2800" dirty="0" err="1" smtClean="0">
                <a:latin typeface="Arial" pitchFamily="34" charset="0"/>
                <a:cs typeface="Arial" pitchFamily="34" charset="0"/>
              </a:rPr>
              <a:t>Organización</a:t>
            </a:r>
            <a:r>
              <a:rPr lang="en-US" sz="2800" dirty="0" smtClean="0">
                <a:latin typeface="Arial" pitchFamily="34" charset="0"/>
                <a:cs typeface="Arial" pitchFamily="34" charset="0"/>
              </a:rPr>
              <a:t> de la </a:t>
            </a:r>
            <a:r>
              <a:rPr lang="en-US" sz="2800" dirty="0" err="1" smtClean="0">
                <a:latin typeface="Arial" pitchFamily="34" charset="0"/>
                <a:cs typeface="Arial" pitchFamily="34" charset="0"/>
              </a:rPr>
              <a:t>infraestructura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tecnológica</a:t>
            </a:r>
            <a:r>
              <a:rPr lang="en-US" sz="2800" dirty="0" smtClean="0">
                <a:latin typeface="Arial" pitchFamily="34" charset="0"/>
                <a:cs typeface="Arial" pitchFamily="34" charset="0"/>
              </a:rPr>
              <a:t>.</a:t>
            </a:r>
          </a:p>
          <a:p>
            <a:endParaRPr lang="en-US" dirty="0" smtClean="0"/>
          </a:p>
        </p:txBody>
      </p:sp>
      <p:sp>
        <p:nvSpPr>
          <p:cNvPr id="5" name="4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702196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24400" y="476672"/>
            <a:ext cx="3970784" cy="850106"/>
          </a:xfrm>
        </p:spPr>
        <p:txBody>
          <a:bodyPr>
            <a:normAutofit/>
          </a:bodyPr>
          <a:lstStyle/>
          <a:p>
            <a:r>
              <a:rPr lang="en-US" sz="3200" dirty="0" err="1" smtClean="0">
                <a:solidFill>
                  <a:schemeClr val="tx1"/>
                </a:solidFill>
                <a:latin typeface="Arial" pitchFamily="34" charset="0"/>
                <a:cs typeface="Arial" pitchFamily="34" charset="0"/>
              </a:rPr>
              <a:t>Objetivo</a:t>
            </a:r>
            <a:r>
              <a:rPr lang="en-US" sz="3200" dirty="0" smtClean="0">
                <a:solidFill>
                  <a:schemeClr val="tx1"/>
                </a:solidFill>
                <a:latin typeface="Arial" pitchFamily="34" charset="0"/>
                <a:cs typeface="Arial" pitchFamily="34" charset="0"/>
              </a:rPr>
              <a:t> General</a:t>
            </a:r>
            <a:endParaRPr lang="es-EC" sz="3200"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a:xfrm>
            <a:off x="1942570" y="2492896"/>
            <a:ext cx="6863408" cy="3096344"/>
          </a:xfrm>
        </p:spPr>
        <p:txBody>
          <a:bodyPr>
            <a:normAutofit/>
          </a:bodyPr>
          <a:lstStyle/>
          <a:p>
            <a:pPr marL="0" indent="0" algn="just">
              <a:buNone/>
            </a:pPr>
            <a:r>
              <a:rPr lang="es-EC" sz="2400" dirty="0" smtClean="0">
                <a:latin typeface="Arial" pitchFamily="34" charset="0"/>
                <a:cs typeface="Arial" pitchFamily="34" charset="0"/>
              </a:rPr>
              <a:t>Realizar el estudio de factibilidad para la centralización en el Centro de Datos corporativo de la EP PETROECUADOR de cuatro centros remotos y definir la solución de networking, la misma que permitirá determinar la viabilidad del proyecto.</a:t>
            </a:r>
          </a:p>
          <a:p>
            <a:pPr marL="0" indent="0">
              <a:buNone/>
            </a:pPr>
            <a:endParaRPr lang="es-EC" dirty="0"/>
          </a:p>
        </p:txBody>
      </p:sp>
      <p:sp>
        <p:nvSpPr>
          <p:cNvPr id="4" name="1 Título"/>
          <p:cNvSpPr txBox="1">
            <a:spLocks/>
          </p:cNvSpPr>
          <p:nvPr/>
        </p:nvSpPr>
        <p:spPr>
          <a:xfrm>
            <a:off x="2193776" y="2276872"/>
            <a:ext cx="5042520" cy="73127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C" sz="3200" dirty="0"/>
          </a:p>
        </p:txBody>
      </p:sp>
      <p:sp>
        <p:nvSpPr>
          <p:cNvPr id="5" name="2 Marcador de contenido"/>
          <p:cNvSpPr txBox="1">
            <a:spLocks/>
          </p:cNvSpPr>
          <p:nvPr/>
        </p:nvSpPr>
        <p:spPr>
          <a:xfrm>
            <a:off x="609600" y="4408512"/>
            <a:ext cx="8229600" cy="13967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s-EC" dirty="0"/>
          </a:p>
        </p:txBody>
      </p:sp>
      <p:sp>
        <p:nvSpPr>
          <p:cNvPr id="6" name="5 Rectángulo redondeado">
            <a:hlinkClick r:id="rId2" action="ppaction://hlinksldjump"/>
          </p:cNvPr>
          <p:cNvSpPr/>
          <p:nvPr/>
        </p:nvSpPr>
        <p:spPr>
          <a:xfrm>
            <a:off x="323528" y="5445224"/>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1138283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699792" y="404664"/>
            <a:ext cx="6248400" cy="720080"/>
          </a:xfrm>
        </p:spPr>
        <p:txBody>
          <a:bodyPr>
            <a:normAutofit fontScale="90000"/>
          </a:bodyPr>
          <a:lstStyle/>
          <a:p>
            <a:r>
              <a:rPr lang="en-US" dirty="0" smtClean="0"/>
              <a:t/>
            </a:r>
            <a:br>
              <a:rPr lang="en-US" dirty="0" smtClean="0"/>
            </a:br>
            <a:r>
              <a:rPr lang="en-US" dirty="0" err="1" smtClean="0">
                <a:latin typeface="Arial" pitchFamily="34" charset="0"/>
                <a:cs typeface="Arial" pitchFamily="34" charset="0"/>
              </a:rPr>
              <a:t>Objetivos</a:t>
            </a:r>
            <a:r>
              <a:rPr lang="en-US" dirty="0" smtClean="0">
                <a:latin typeface="Arial" pitchFamily="34" charset="0"/>
                <a:cs typeface="Arial" pitchFamily="34" charset="0"/>
              </a:rPr>
              <a:t> </a:t>
            </a:r>
            <a:r>
              <a:rPr lang="en-US" dirty="0" err="1">
                <a:latin typeface="Arial" pitchFamily="34" charset="0"/>
                <a:cs typeface="Arial" pitchFamily="34" charset="0"/>
              </a:rPr>
              <a:t>Específicos</a:t>
            </a:r>
            <a:r>
              <a:rPr lang="es-EC" dirty="0"/>
              <a:t/>
            </a:r>
            <a:br>
              <a:rPr lang="es-EC" dirty="0"/>
            </a:br>
            <a:endParaRPr lang="es-EC" dirty="0"/>
          </a:p>
        </p:txBody>
      </p:sp>
      <p:sp>
        <p:nvSpPr>
          <p:cNvPr id="5" name="4 Marcador de contenido"/>
          <p:cNvSpPr>
            <a:spLocks noGrp="1"/>
          </p:cNvSpPr>
          <p:nvPr>
            <p:ph idx="1"/>
          </p:nvPr>
        </p:nvSpPr>
        <p:spPr>
          <a:xfrm>
            <a:off x="2195736" y="2286001"/>
            <a:ext cx="6491064" cy="3447256"/>
          </a:xfrm>
        </p:spPr>
        <p:txBody>
          <a:bodyPr>
            <a:normAutofit fontScale="62500" lnSpcReduction="20000"/>
          </a:bodyPr>
          <a:lstStyle/>
          <a:p>
            <a:pPr marL="285750" lvl="0" indent="-285750" algn="just">
              <a:buFontTx/>
              <a:buChar char="-"/>
            </a:pPr>
            <a:r>
              <a:rPr lang="es-EC" sz="2600" dirty="0">
                <a:latin typeface="Arial" pitchFamily="34" charset="0"/>
                <a:cs typeface="Arial" pitchFamily="34" charset="0"/>
              </a:rPr>
              <a:t>Identificar la situación actual de los centro de datos de la EP PETROECUADOR.</a:t>
            </a:r>
          </a:p>
          <a:p>
            <a:pPr marL="285750" lvl="0" indent="-285750" algn="just">
              <a:buFontTx/>
              <a:buChar char="-"/>
            </a:pPr>
            <a:r>
              <a:rPr lang="es-EC" sz="2600" dirty="0" smtClean="0">
                <a:latin typeface="Arial" pitchFamily="34" charset="0"/>
                <a:cs typeface="Arial" pitchFamily="34" charset="0"/>
              </a:rPr>
              <a:t>Realizar </a:t>
            </a:r>
            <a:r>
              <a:rPr lang="es-EC" sz="2600" dirty="0">
                <a:latin typeface="Arial" pitchFamily="34" charset="0"/>
                <a:cs typeface="Arial" pitchFamily="34" charset="0"/>
              </a:rPr>
              <a:t>el estudio de factibilidad técnico-económico para la consolidación de las sedes remotas e implementación de la solución de </a:t>
            </a:r>
            <a:r>
              <a:rPr lang="es-EC" sz="2600" dirty="0" err="1">
                <a:latin typeface="Arial" pitchFamily="34" charset="0"/>
                <a:cs typeface="Arial" pitchFamily="34" charset="0"/>
              </a:rPr>
              <a:t>networking</a:t>
            </a:r>
            <a:r>
              <a:rPr lang="es-EC" sz="2600" dirty="0">
                <a:latin typeface="Arial" pitchFamily="34" charset="0"/>
                <a:cs typeface="Arial" pitchFamily="34" charset="0"/>
              </a:rPr>
              <a:t> para el Centro de Datos de la EP PETROECUADOR. </a:t>
            </a:r>
          </a:p>
          <a:p>
            <a:pPr marL="285750" lvl="0" indent="-285750" algn="just">
              <a:buFontTx/>
              <a:buChar char="-"/>
            </a:pPr>
            <a:r>
              <a:rPr lang="es-EC" sz="2600" dirty="0" smtClean="0">
                <a:latin typeface="Arial" pitchFamily="34" charset="0"/>
                <a:cs typeface="Arial" pitchFamily="34" charset="0"/>
              </a:rPr>
              <a:t>Generar </a:t>
            </a:r>
            <a:r>
              <a:rPr lang="es-EC" sz="2600" dirty="0">
                <a:latin typeface="Arial" pitchFamily="34" charset="0"/>
                <a:cs typeface="Arial" pitchFamily="34" charset="0"/>
              </a:rPr>
              <a:t>el plan estratégico para la consolidación de las sedes remotas e implementación de la solución de </a:t>
            </a:r>
            <a:r>
              <a:rPr lang="es-EC" sz="2600" dirty="0" err="1">
                <a:latin typeface="Arial" pitchFamily="34" charset="0"/>
                <a:cs typeface="Arial" pitchFamily="34" charset="0"/>
              </a:rPr>
              <a:t>networking</a:t>
            </a:r>
            <a:r>
              <a:rPr lang="es-EC" sz="2600" dirty="0">
                <a:latin typeface="Arial" pitchFamily="34" charset="0"/>
                <a:cs typeface="Arial" pitchFamily="34" charset="0"/>
              </a:rPr>
              <a:t> para el Centro de Datos de la EP PETROECUADOR.</a:t>
            </a:r>
          </a:p>
          <a:p>
            <a:pPr marL="285750" indent="-285750" algn="just">
              <a:buFontTx/>
              <a:buChar char="-"/>
            </a:pPr>
            <a:r>
              <a:rPr lang="es-EC" sz="2600" dirty="0" smtClean="0">
                <a:latin typeface="Arial" pitchFamily="34" charset="0"/>
                <a:cs typeface="Arial" pitchFamily="34" charset="0"/>
              </a:rPr>
              <a:t>Evaluar </a:t>
            </a:r>
            <a:r>
              <a:rPr lang="es-EC" sz="2600" dirty="0">
                <a:latin typeface="Arial" pitchFamily="34" charset="0"/>
                <a:cs typeface="Arial" pitchFamily="34" charset="0"/>
              </a:rPr>
              <a:t>los resultados proporcionados del estudio de factibilidad para la determinación de viabilidad del presente proyecto.</a:t>
            </a:r>
          </a:p>
          <a:p>
            <a:endParaRPr lang="es-EC" dirty="0"/>
          </a:p>
        </p:txBody>
      </p:sp>
      <p:sp>
        <p:nvSpPr>
          <p:cNvPr id="6" name="5 Rectángulo redondeado"/>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hlinkClick r:id="rId2" action="ppaction://hlinksldjump"/>
              </a:rPr>
              <a:t>Agenda</a:t>
            </a:r>
            <a:endParaRPr lang="es-EC" dirty="0"/>
          </a:p>
        </p:txBody>
      </p:sp>
    </p:spTree>
    <p:extLst>
      <p:ext uri="{BB962C8B-B14F-4D97-AF65-F5344CB8AC3E}">
        <p14:creationId xmlns:p14="http://schemas.microsoft.com/office/powerpoint/2010/main" val="910820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27784" y="3356992"/>
            <a:ext cx="6248400" cy="1143000"/>
          </a:xfrm>
        </p:spPr>
        <p:txBody>
          <a:bodyPr/>
          <a:lstStyle/>
          <a:p>
            <a:r>
              <a:rPr lang="en-US" dirty="0" err="1" smtClean="0"/>
              <a:t>Capítulo</a:t>
            </a:r>
            <a:r>
              <a:rPr lang="en-US" dirty="0" smtClean="0"/>
              <a:t> II</a:t>
            </a:r>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407277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600" dirty="0" smtClean="0"/>
              <a:t>Marco </a:t>
            </a:r>
            <a:r>
              <a:rPr lang="en-US" sz="3600" dirty="0" err="1" smtClean="0"/>
              <a:t>teórico</a:t>
            </a:r>
            <a:endParaRPr lang="es-EC" sz="3600" dirty="0"/>
          </a:p>
        </p:txBody>
      </p:sp>
      <p:sp>
        <p:nvSpPr>
          <p:cNvPr id="3" name="2 Marcador de contenido"/>
          <p:cNvSpPr>
            <a:spLocks noGrp="1"/>
          </p:cNvSpPr>
          <p:nvPr>
            <p:ph idx="1"/>
          </p:nvPr>
        </p:nvSpPr>
        <p:spPr>
          <a:xfrm>
            <a:off x="2438400" y="2286001"/>
            <a:ext cx="6248400" cy="3087216"/>
          </a:xfrm>
        </p:spPr>
        <p:txBody>
          <a:bodyPr/>
          <a:lstStyle/>
          <a:p>
            <a:pPr>
              <a:lnSpc>
                <a:spcPct val="150000"/>
              </a:lnSpc>
            </a:pPr>
            <a:r>
              <a:rPr lang="en-US" dirty="0" smtClean="0"/>
              <a:t>Los </a:t>
            </a:r>
            <a:r>
              <a:rPr lang="en-US" dirty="0" err="1" smtClean="0"/>
              <a:t>centros</a:t>
            </a:r>
            <a:r>
              <a:rPr lang="en-US" dirty="0" smtClean="0"/>
              <a:t> de </a:t>
            </a:r>
            <a:r>
              <a:rPr lang="en-US" dirty="0" err="1" smtClean="0"/>
              <a:t>datos</a:t>
            </a:r>
            <a:r>
              <a:rPr lang="en-US" dirty="0" smtClean="0"/>
              <a:t> son el </a:t>
            </a:r>
            <a:r>
              <a:rPr lang="en-US" dirty="0" err="1" smtClean="0"/>
              <a:t>punto</a:t>
            </a:r>
            <a:r>
              <a:rPr lang="en-US" dirty="0" smtClean="0"/>
              <a:t> neuronal de los </a:t>
            </a:r>
            <a:r>
              <a:rPr lang="en-US" dirty="0" err="1" smtClean="0"/>
              <a:t>negocios</a:t>
            </a:r>
            <a:r>
              <a:rPr lang="en-US" dirty="0" smtClean="0"/>
              <a:t> </a:t>
            </a:r>
            <a:r>
              <a:rPr lang="en-US" dirty="0" err="1" smtClean="0"/>
              <a:t>donde</a:t>
            </a:r>
            <a:r>
              <a:rPr lang="en-US" dirty="0" smtClean="0"/>
              <a:t> se </a:t>
            </a:r>
            <a:r>
              <a:rPr lang="en-US" dirty="0" err="1" smtClean="0"/>
              <a:t>centraliza</a:t>
            </a:r>
            <a:r>
              <a:rPr lang="en-US" dirty="0" smtClean="0"/>
              <a:t> y </a:t>
            </a:r>
            <a:r>
              <a:rPr lang="en-US" dirty="0" err="1" smtClean="0"/>
              <a:t>consolida</a:t>
            </a:r>
            <a:r>
              <a:rPr lang="en-US" dirty="0" smtClean="0"/>
              <a:t> </a:t>
            </a:r>
            <a:r>
              <a:rPr lang="en-US" dirty="0" err="1" smtClean="0"/>
              <a:t>toda</a:t>
            </a:r>
            <a:r>
              <a:rPr lang="en-US" dirty="0" smtClean="0"/>
              <a:t> la </a:t>
            </a:r>
            <a:r>
              <a:rPr lang="en-US" dirty="0" err="1" smtClean="0"/>
              <a:t>infraestructura</a:t>
            </a:r>
            <a:r>
              <a:rPr lang="en-US" dirty="0" smtClean="0"/>
              <a:t> </a:t>
            </a:r>
            <a:r>
              <a:rPr lang="en-US" dirty="0" err="1" smtClean="0"/>
              <a:t>tecnológica</a:t>
            </a:r>
            <a:r>
              <a:rPr lang="en-US" dirty="0" smtClean="0"/>
              <a:t> para</a:t>
            </a:r>
            <a:r>
              <a:rPr lang="en-US" dirty="0"/>
              <a:t> </a:t>
            </a:r>
            <a:r>
              <a:rPr lang="en-US" dirty="0" err="1" smtClean="0"/>
              <a:t>optimización</a:t>
            </a:r>
            <a:r>
              <a:rPr lang="en-US" dirty="0" smtClean="0"/>
              <a:t> del </a:t>
            </a:r>
            <a:r>
              <a:rPr lang="en-US" dirty="0" err="1" smtClean="0"/>
              <a:t>procesamiento</a:t>
            </a:r>
            <a:r>
              <a:rPr lang="en-US" dirty="0" smtClean="0"/>
              <a:t> de </a:t>
            </a:r>
            <a:r>
              <a:rPr lang="en-US" dirty="0" err="1" smtClean="0"/>
              <a:t>datos</a:t>
            </a:r>
            <a:r>
              <a:rPr lang="en-US" dirty="0" smtClean="0"/>
              <a:t> </a:t>
            </a:r>
            <a:r>
              <a:rPr lang="en-US" dirty="0" err="1" smtClean="0"/>
              <a:t>que</a:t>
            </a:r>
            <a:r>
              <a:rPr lang="en-US" dirty="0" smtClean="0"/>
              <a:t> se genera de </a:t>
            </a:r>
            <a:r>
              <a:rPr lang="en-US" dirty="0" err="1" smtClean="0"/>
              <a:t>acuerdo</a:t>
            </a:r>
            <a:r>
              <a:rPr lang="en-US" dirty="0" smtClean="0"/>
              <a:t> al </a:t>
            </a:r>
            <a:r>
              <a:rPr lang="en-US" dirty="0" err="1" smtClean="0"/>
              <a:t>flujo</a:t>
            </a:r>
            <a:r>
              <a:rPr lang="en-US" dirty="0" smtClean="0"/>
              <a:t> de </a:t>
            </a:r>
            <a:r>
              <a:rPr lang="en-US" dirty="0" err="1" smtClean="0"/>
              <a:t>información</a:t>
            </a:r>
            <a:r>
              <a:rPr lang="en-US" dirty="0" smtClean="0"/>
              <a:t> de </a:t>
            </a:r>
            <a:r>
              <a:rPr lang="en-US" dirty="0" err="1" smtClean="0"/>
              <a:t>cada</a:t>
            </a:r>
            <a:r>
              <a:rPr lang="en-US" dirty="0" smtClean="0"/>
              <a:t> </a:t>
            </a:r>
            <a:r>
              <a:rPr lang="en-US" dirty="0" err="1" smtClean="0"/>
              <a:t>negocio</a:t>
            </a:r>
            <a:r>
              <a:rPr lang="en-US" dirty="0" smtClean="0"/>
              <a:t>.</a:t>
            </a:r>
          </a:p>
          <a:p>
            <a:endParaRPr lang="es-EC" dirty="0"/>
          </a:p>
        </p:txBody>
      </p:sp>
      <p:sp>
        <p:nvSpPr>
          <p:cNvPr id="4" name="3 Rectángulo redondeado">
            <a:hlinkClick r:id="rId2" action="ppaction://hlinksldjump"/>
          </p:cNvPr>
          <p:cNvSpPr/>
          <p:nvPr/>
        </p:nvSpPr>
        <p:spPr>
          <a:xfrm>
            <a:off x="323528" y="5373216"/>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Agenda</a:t>
            </a:r>
            <a:endParaRPr lang="es-EC" dirty="0"/>
          </a:p>
        </p:txBody>
      </p:sp>
    </p:spTree>
    <p:extLst>
      <p:ext uri="{BB962C8B-B14F-4D97-AF65-F5344CB8AC3E}">
        <p14:creationId xmlns:p14="http://schemas.microsoft.com/office/powerpoint/2010/main" val="673251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61663</TotalTime>
  <Words>2242</Words>
  <Application>Microsoft Office PowerPoint</Application>
  <PresentationFormat>Presentación en pantalla (4:3)</PresentationFormat>
  <Paragraphs>422</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Tema1</vt:lpstr>
      <vt:lpstr>Estudio de Factibilidad para la Centralización de las Sedes Remotas e Implementación de la Solución de Networking para el Centro de Datos Principal de la EP PETROECUADOR</vt:lpstr>
      <vt:lpstr>Agenda</vt:lpstr>
      <vt:lpstr>Capítulo I</vt:lpstr>
      <vt:lpstr>Planteamiento del Problema</vt:lpstr>
      <vt:lpstr>Justificación e Importancia</vt:lpstr>
      <vt:lpstr>Objetivo General</vt:lpstr>
      <vt:lpstr> Objetivos Específicos </vt:lpstr>
      <vt:lpstr>Capítulo II</vt:lpstr>
      <vt:lpstr>Marco teórico</vt:lpstr>
      <vt:lpstr>Marco teórico</vt:lpstr>
      <vt:lpstr>Protocolos</vt:lpstr>
      <vt:lpstr>Desafío de los centros de datos</vt:lpstr>
      <vt:lpstr>Opciones de Centros de Datos</vt:lpstr>
      <vt:lpstr>Computación en la nube</vt:lpstr>
      <vt:lpstr>El Software como Servicio (SaaS)</vt:lpstr>
      <vt:lpstr>Plataforma como Servicio (PaaS)</vt:lpstr>
      <vt:lpstr>Infraestructura como Servicio (LaaS)</vt:lpstr>
      <vt:lpstr>Selección del Emplazamiento y Consideraciones Medioambientales </vt:lpstr>
      <vt:lpstr>Diseño Arquitectónico de los Centros de Datos </vt:lpstr>
      <vt:lpstr>Diseño del Suelo Técnico </vt:lpstr>
      <vt:lpstr>Conectividad de las infraestructuras de los Centros de Datos </vt:lpstr>
      <vt:lpstr>Protocolos de Redes de los Centros de Datos </vt:lpstr>
      <vt:lpstr>Protocolos de Redes de los Centros de Datos</vt:lpstr>
      <vt:lpstr>Protocolos de Redes de los Centros de Datos</vt:lpstr>
      <vt:lpstr>Protocolos de Redes de los Centros de Datos</vt:lpstr>
      <vt:lpstr>Protocolos de Redes de los Centros de Datos</vt:lpstr>
      <vt:lpstr>Presentación de PowerPoint</vt:lpstr>
      <vt:lpstr>Presentación de PowerPoint</vt:lpstr>
      <vt:lpstr>Redundancia en los Centros de Datos </vt:lpstr>
      <vt:lpstr>Capítulo III Análisis de Factibilidad</vt:lpstr>
      <vt:lpstr>Análisis de Situación Actual de la Infraestructura de Servidores</vt:lpstr>
      <vt:lpstr>Topología de la Red Actual de la EP Petroecuador </vt:lpstr>
      <vt:lpstr>Situación Actual</vt:lpstr>
      <vt:lpstr>Factibilidad Operativa</vt:lpstr>
      <vt:lpstr>Factibilidad Financiera</vt:lpstr>
      <vt:lpstr>Capítulo IV: Metodología para Centralización e Implementación de la solución de Networking</vt:lpstr>
      <vt:lpstr>Presentación de PowerPoint</vt:lpstr>
      <vt:lpstr>Diagrama Físico entre Switches Core</vt:lpstr>
      <vt:lpstr>Primera Fase de Migración</vt:lpstr>
      <vt:lpstr>Segunda Fase de Migración</vt:lpstr>
      <vt:lpstr>Cableado Fibra para SAN</vt:lpstr>
      <vt:lpstr>Cableado Cobre para SAN</vt:lpstr>
      <vt:lpstr>Cableado Cobre para Administración</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Factibilidad</dc:title>
  <dc:creator>Pocho Salazar</dc:creator>
  <cp:lastModifiedBy>Pocho Salazar</cp:lastModifiedBy>
  <cp:revision>128</cp:revision>
  <dcterms:created xsi:type="dcterms:W3CDTF">2013-04-05T04:03:49Z</dcterms:created>
  <dcterms:modified xsi:type="dcterms:W3CDTF">2014-03-07T03:04:05Z</dcterms:modified>
</cp:coreProperties>
</file>