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6" r:id="rId3"/>
    <p:sldId id="258" r:id="rId4"/>
    <p:sldId id="257" r:id="rId5"/>
    <p:sldId id="259" r:id="rId6"/>
    <p:sldId id="304" r:id="rId7"/>
    <p:sldId id="262" r:id="rId8"/>
    <p:sldId id="264" r:id="rId9"/>
    <p:sldId id="265" r:id="rId10"/>
    <p:sldId id="267" r:id="rId11"/>
    <p:sldId id="268" r:id="rId12"/>
    <p:sldId id="269" r:id="rId13"/>
    <p:sldId id="270" r:id="rId14"/>
    <p:sldId id="271" r:id="rId15"/>
    <p:sldId id="272" r:id="rId16"/>
    <p:sldId id="306" r:id="rId17"/>
    <p:sldId id="276" r:id="rId18"/>
    <p:sldId id="279" r:id="rId19"/>
    <p:sldId id="280" r:id="rId20"/>
    <p:sldId id="322" r:id="rId21"/>
    <p:sldId id="282" r:id="rId22"/>
    <p:sldId id="310" r:id="rId23"/>
    <p:sldId id="311" r:id="rId24"/>
    <p:sldId id="318" r:id="rId25"/>
    <p:sldId id="319" r:id="rId26"/>
    <p:sldId id="320" r:id="rId27"/>
    <p:sldId id="321" r:id="rId28"/>
    <p:sldId id="312" r:id="rId29"/>
    <p:sldId id="315" r:id="rId30"/>
    <p:sldId id="316" r:id="rId31"/>
    <p:sldId id="287" r:id="rId32"/>
    <p:sldId id="288" r:id="rId33"/>
    <p:sldId id="290" r:id="rId34"/>
    <p:sldId id="291" r:id="rId35"/>
    <p:sldId id="292" r:id="rId36"/>
    <p:sldId id="298" r:id="rId37"/>
    <p:sldId id="299" r:id="rId38"/>
    <p:sldId id="300" r:id="rId39"/>
    <p:sldId id="301" r:id="rId40"/>
    <p:sldId id="302" r:id="rId41"/>
    <p:sldId id="323"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184828"/>
    <a:srgbClr val="FF3399"/>
    <a:srgbClr val="990099"/>
    <a:srgbClr val="996600"/>
    <a:srgbClr val="B56BAC"/>
    <a:srgbClr val="B91135"/>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Mis%20documentos\DANIEL%20ANDRADE\RESULTADO-ENC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is%20documentos\DANIEL%20ANDRADE\RESULTADO-ENCUEST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is%20documentos\DANIEL%20ANDRADE\RESULTADO%20ENCUESTA%20DESFILE%20GUAYAQUI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RTA%20CRUZ\AppData\Roaming\Microsoft\Excel\Graficas%20Varela%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Graficas%20Varel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Graficas%20Varel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'Enc. No. 5'!$B$35:$B$38</c:f>
              <c:strCache>
                <c:ptCount val="4"/>
                <c:pt idx="0">
                  <c:v>Muy Bueno</c:v>
                </c:pt>
                <c:pt idx="1">
                  <c:v>Bueno</c:v>
                </c:pt>
                <c:pt idx="2">
                  <c:v>Regular</c:v>
                </c:pt>
                <c:pt idx="3">
                  <c:v>Deficiente</c:v>
                </c:pt>
              </c:strCache>
            </c:strRef>
          </c:cat>
          <c:val>
            <c:numRef>
              <c:f>'Enc. No. 5'!$C$35:$C$38</c:f>
              <c:numCache>
                <c:formatCode>General</c:formatCode>
                <c:ptCount val="4"/>
                <c:pt idx="0">
                  <c:v>4</c:v>
                </c:pt>
                <c:pt idx="1">
                  <c:v>21</c:v>
                </c:pt>
                <c:pt idx="2">
                  <c:v>3</c:v>
                </c:pt>
                <c:pt idx="3">
                  <c:v>2</c:v>
                </c:pt>
              </c:numCache>
            </c:numRef>
          </c:val>
        </c:ser>
        <c:ser>
          <c:idx val="1"/>
          <c:order val="1"/>
          <c:cat>
            <c:strRef>
              <c:f>'Enc. No. 5'!$B$35:$B$38</c:f>
              <c:strCache>
                <c:ptCount val="4"/>
                <c:pt idx="0">
                  <c:v>Muy Bueno</c:v>
                </c:pt>
                <c:pt idx="1">
                  <c:v>Bueno</c:v>
                </c:pt>
                <c:pt idx="2">
                  <c:v>Regular</c:v>
                </c:pt>
                <c:pt idx="3">
                  <c:v>Deficiente</c:v>
                </c:pt>
              </c:strCache>
            </c:strRef>
          </c:cat>
          <c:val>
            <c:numRef>
              <c:f>'Enc. No. 5'!$D$35:$D$38</c:f>
              <c:numCache>
                <c:formatCode>0%</c:formatCode>
                <c:ptCount val="4"/>
                <c:pt idx="0">
                  <c:v>0.13333333333333341</c:v>
                </c:pt>
                <c:pt idx="1">
                  <c:v>0.70000000000000062</c:v>
                </c:pt>
                <c:pt idx="2">
                  <c:v>0.1</c:v>
                </c:pt>
                <c:pt idx="3">
                  <c:v>6.6666666666666693E-2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'Enc. No. 5'!$B$58</c:f>
              <c:strCache>
                <c:ptCount val="1"/>
                <c:pt idx="0">
                  <c:v>SI</c:v>
                </c:pt>
              </c:strCache>
            </c:strRef>
          </c:tx>
          <c:dLbls>
            <c:dLbl>
              <c:idx val="0"/>
              <c:layout/>
              <c:tx>
                <c:rich>
                  <a:bodyPr/>
                  <a:lstStyle/>
                  <a:p>
                    <a:r>
                      <a:rPr lang="en-US"/>
                      <a:t>90%</a:t>
                    </a:r>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a:t>10%</a:t>
                    </a:r>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s-EC"/>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val>
            <c:numRef>
              <c:f>'Enc. No. 5'!$C$58:$D$58</c:f>
              <c:numCache>
                <c:formatCode>0%</c:formatCode>
                <c:ptCount val="2"/>
                <c:pt idx="0" formatCode="General">
                  <c:v>27</c:v>
                </c:pt>
                <c:pt idx="1">
                  <c:v>0.9</c:v>
                </c:pt>
              </c:numCache>
            </c:numRef>
          </c:val>
        </c:ser>
        <c:ser>
          <c:idx val="1"/>
          <c:order val="1"/>
          <c:tx>
            <c:strRef>
              <c:f>'Enc. No. 5'!$B$59</c:f>
              <c:strCache>
                <c:ptCount val="1"/>
                <c:pt idx="0">
                  <c:v>NO</c:v>
                </c:pt>
              </c:strCache>
            </c:strRef>
          </c:tx>
          <c:val>
            <c:numRef>
              <c:f>'Enc. No. 5'!$C$59:$D$59</c:f>
              <c:numCache>
                <c:formatCode>0%</c:formatCode>
                <c:ptCount val="2"/>
                <c:pt idx="0" formatCode="General">
                  <c:v>3</c:v>
                </c:pt>
                <c:pt idx="1">
                  <c:v>0.1</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lang="es-EC"/>
                </a:pPr>
                <a:endParaRPr lang="es-EC"/>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('Enc. n°4'!$B$90:$B$91;'Enc. n°4'!$B$93)</c:f>
              <c:strCache>
                <c:ptCount val="3"/>
                <c:pt idx="0">
                  <c:v>NUEVAS TECNOLOGIAS A OTROS PAISES</c:v>
                </c:pt>
                <c:pt idx="1">
                  <c:v>ESPECIALIDAD</c:v>
                </c:pt>
                <c:pt idx="2">
                  <c:v>NINGUNA</c:v>
                </c:pt>
              </c:strCache>
            </c:strRef>
          </c:cat>
          <c:val>
            <c:numRef>
              <c:f>('Enc. n°4'!$C$90:$C$91;'Enc. n°4'!$C$93)</c:f>
              <c:numCache>
                <c:formatCode>General</c:formatCode>
                <c:ptCount val="3"/>
                <c:pt idx="0">
                  <c:v>3</c:v>
                </c:pt>
                <c:pt idx="1">
                  <c:v>6</c:v>
                </c:pt>
                <c:pt idx="2">
                  <c:v>21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pie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Hoja1!$B$8:$B$9</c:f>
              <c:strCache>
                <c:ptCount val="2"/>
                <c:pt idx="0">
                  <c:v>Si</c:v>
                </c:pt>
                <c:pt idx="1">
                  <c:v>No</c:v>
                </c:pt>
              </c:strCache>
            </c:strRef>
          </c:cat>
          <c:val>
            <c:numRef>
              <c:f>Hoja1!$D$8:$D$9</c:f>
              <c:numCache>
                <c:formatCode>0.00%</c:formatCode>
                <c:ptCount val="2"/>
                <c:pt idx="0">
                  <c:v>0.68</c:v>
                </c:pt>
                <c:pt idx="1">
                  <c:v>0.32000000000000162</c:v>
                </c:pt>
              </c:numCache>
            </c:numRef>
          </c:val>
        </c:ser>
        <c:dLbls>
          <c:showLegendKey val="0"/>
          <c:showVal val="0"/>
          <c:showCatName val="0"/>
          <c:showSerName val="0"/>
          <c:showPercent val="1"/>
          <c:showBubbleSize val="0"/>
          <c:showLeaderLines val="0"/>
        </c:dLbls>
        <c:firstSliceAng val="0"/>
      </c:pieChart>
    </c:plotArea>
    <c:legend>
      <c:legendPos val="t"/>
      <c:layout/>
      <c:overlay val="0"/>
      <c:txPr>
        <a:bodyPr/>
        <a:lstStyle/>
        <a:p>
          <a:pPr>
            <a:defRPr lang="es-EC"/>
          </a:pPr>
          <a:endParaRPr lang="es-EC"/>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pie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Hoja1!$B$122:$B$123</c:f>
              <c:strCache>
                <c:ptCount val="2"/>
                <c:pt idx="0">
                  <c:v>Si</c:v>
                </c:pt>
                <c:pt idx="1">
                  <c:v>No</c:v>
                </c:pt>
              </c:strCache>
            </c:strRef>
          </c:cat>
          <c:val>
            <c:numRef>
              <c:f>Hoja1!$D$122:$D$123</c:f>
              <c:numCache>
                <c:formatCode>0.00%</c:formatCode>
                <c:ptCount val="2"/>
                <c:pt idx="0">
                  <c:v>0.9600000000000003</c:v>
                </c:pt>
                <c:pt idx="1">
                  <c:v>4.0000000000000022E-2</c:v>
                </c:pt>
              </c:numCache>
            </c:numRef>
          </c:val>
        </c:ser>
        <c:dLbls>
          <c:showLegendKey val="0"/>
          <c:showVal val="0"/>
          <c:showCatName val="0"/>
          <c:showSerName val="0"/>
          <c:showPercent val="1"/>
          <c:showBubbleSize val="0"/>
          <c:showLeaderLines val="0"/>
        </c:dLbls>
        <c:firstSliceAng val="0"/>
      </c:pie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Hoja1!$B$188:$B$192</c:f>
              <c:strCache>
                <c:ptCount val="5"/>
                <c:pt idx="0">
                  <c:v>Comandar</c:v>
                </c:pt>
                <c:pt idx="1">
                  <c:v>Educar</c:v>
                </c:pt>
                <c:pt idx="2">
                  <c:v>Administrar</c:v>
                </c:pt>
                <c:pt idx="3">
                  <c:v>Asesorar</c:v>
                </c:pt>
                <c:pt idx="4">
                  <c:v>Representar</c:v>
                </c:pt>
              </c:strCache>
            </c:strRef>
          </c:cat>
          <c:val>
            <c:numRef>
              <c:f>Hoja1!$D$188:$D$192</c:f>
              <c:numCache>
                <c:formatCode>0.00%</c:formatCode>
                <c:ptCount val="5"/>
                <c:pt idx="0">
                  <c:v>4.0000000000000022E-2</c:v>
                </c:pt>
                <c:pt idx="1">
                  <c:v>0.36000000000000032</c:v>
                </c:pt>
                <c:pt idx="2">
                  <c:v>4.0000000000000022E-2</c:v>
                </c:pt>
                <c:pt idx="3">
                  <c:v>0.28000000000000008</c:v>
                </c:pt>
                <c:pt idx="4">
                  <c:v>0.28000000000000008</c:v>
                </c:pt>
              </c:numCache>
            </c:numRef>
          </c:val>
        </c:ser>
        <c:dLbls>
          <c:showLegendKey val="0"/>
          <c:showVal val="0"/>
          <c:showCatName val="0"/>
          <c:showSerName val="0"/>
          <c:showPercent val="1"/>
          <c:showBubbleSize val="0"/>
          <c:showLeaderLines val="0"/>
        </c:dLbls>
        <c:firstSliceAng val="0"/>
      </c:pie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F5D33-43EC-4FDE-B16D-3A3DE503E3BD}" type="doc">
      <dgm:prSet loTypeId="urn:microsoft.com/office/officeart/2005/8/layout/vList6" loCatId="list" qsTypeId="urn:microsoft.com/office/officeart/2005/8/quickstyle/3d3" qsCatId="3D" csTypeId="urn:microsoft.com/office/officeart/2005/8/colors/colorful3" csCatId="colorful" phldr="1"/>
      <dgm:spPr/>
      <dgm:t>
        <a:bodyPr/>
        <a:lstStyle/>
        <a:p>
          <a:endParaRPr lang="es-ES"/>
        </a:p>
      </dgm:t>
    </dgm:pt>
    <dgm:pt modelId="{5D7F3688-92F0-410D-9E53-F0ACD919D77F}">
      <dgm:prSet phldrT="[Text]" custT="1"/>
      <dgm:spPr>
        <a:xfrm>
          <a:off x="3008630" y="1306"/>
          <a:ext cx="4512945" cy="1036649"/>
        </a:xfrm>
        <a:prstGeom prst="rightArrow">
          <a:avLst>
            <a:gd name="adj1" fmla="val 75000"/>
            <a:gd name="adj2" fmla="val 50000"/>
          </a:avLst>
        </a:prstGeom>
        <a:solidFill>
          <a:srgbClr val="9BBB59">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just"/>
          <a:r>
            <a:rPr lang="es-ES" sz="1400" dirty="0" smtClean="0">
              <a:solidFill>
                <a:sysClr val="windowText" lastClr="000000">
                  <a:hueOff val="0"/>
                  <a:satOff val="0"/>
                  <a:lumOff val="0"/>
                  <a:alphaOff val="0"/>
                </a:sysClr>
              </a:solidFill>
              <a:latin typeface="Franklin Gothic Book"/>
              <a:ea typeface="+mn-ea"/>
              <a:cs typeface="+mn-cs"/>
            </a:rPr>
            <a:t> LA ESPE es más alto organismo para la preparación de los oficiales en la educación superior </a:t>
          </a:r>
          <a:endParaRPr lang="es-ES" sz="1400" dirty="0">
            <a:solidFill>
              <a:sysClr val="windowText" lastClr="000000">
                <a:hueOff val="0"/>
                <a:satOff val="0"/>
                <a:lumOff val="0"/>
                <a:alphaOff val="0"/>
              </a:sysClr>
            </a:solidFill>
            <a:latin typeface="Franklin Gothic Book"/>
            <a:ea typeface="+mn-ea"/>
            <a:cs typeface="+mn-cs"/>
          </a:endParaRPr>
        </a:p>
      </dgm:t>
    </dgm:pt>
    <dgm:pt modelId="{A1A3C982-33F9-405B-862E-1F1506759186}" type="parTrans" cxnId="{363E56C8-046C-4A76-9562-BDCB977135DF}">
      <dgm:prSet/>
      <dgm:spPr/>
      <dgm:t>
        <a:bodyPr/>
        <a:lstStyle/>
        <a:p>
          <a:endParaRPr lang="es-ES"/>
        </a:p>
      </dgm:t>
    </dgm:pt>
    <dgm:pt modelId="{39E60F85-B7B2-45C5-A93F-D8F407D9C5B7}" type="sibTrans" cxnId="{363E56C8-046C-4A76-9562-BDCB977135DF}">
      <dgm:prSet/>
      <dgm:spPr/>
      <dgm:t>
        <a:bodyPr/>
        <a:lstStyle/>
        <a:p>
          <a:endParaRPr lang="es-ES"/>
        </a:p>
      </dgm:t>
    </dgm:pt>
    <dgm:pt modelId="{26E1D552-9F97-47F1-8C62-1BF0EE454EC4}">
      <dgm:prSet phldrT="[Text]"/>
      <dgm:spPr>
        <a:xfrm>
          <a:off x="0" y="1141620"/>
          <a:ext cx="3008630" cy="1036649"/>
        </a:xfrm>
        <a:prstGeom prst="roundRect">
          <a:avLst/>
        </a:prstGeom>
        <a:solidFill>
          <a:srgbClr val="9BBB59">
            <a:hueOff val="3750088"/>
            <a:satOff val="-5627"/>
            <a:lumOff val="-915"/>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dirty="0" smtClean="0">
              <a:solidFill>
                <a:sysClr val="window" lastClr="FFFFFF"/>
              </a:solidFill>
              <a:latin typeface="Franklin Gothic Book"/>
              <a:ea typeface="+mn-ea"/>
              <a:cs typeface="+mn-cs"/>
            </a:rPr>
            <a:t>Interés</a:t>
          </a:r>
          <a:endParaRPr lang="es-ES" dirty="0">
            <a:solidFill>
              <a:sysClr val="window" lastClr="FFFFFF"/>
            </a:solidFill>
            <a:latin typeface="Franklin Gothic Book"/>
            <a:ea typeface="+mn-ea"/>
            <a:cs typeface="+mn-cs"/>
          </a:endParaRPr>
        </a:p>
      </dgm:t>
    </dgm:pt>
    <dgm:pt modelId="{D8D34C0C-2FB7-4A6D-8A03-559A703CCCE2}" type="parTrans" cxnId="{F2F59A51-060A-4FFE-B063-566FA93951CE}">
      <dgm:prSet/>
      <dgm:spPr/>
      <dgm:t>
        <a:bodyPr/>
        <a:lstStyle/>
        <a:p>
          <a:endParaRPr lang="es-ES"/>
        </a:p>
      </dgm:t>
    </dgm:pt>
    <dgm:pt modelId="{57C322CB-5052-4D3D-A852-15BE1D11A2C9}" type="sibTrans" cxnId="{F2F59A51-060A-4FFE-B063-566FA93951CE}">
      <dgm:prSet/>
      <dgm:spPr/>
      <dgm:t>
        <a:bodyPr/>
        <a:lstStyle/>
        <a:p>
          <a:endParaRPr lang="es-ES"/>
        </a:p>
      </dgm:t>
    </dgm:pt>
    <dgm:pt modelId="{25345EB0-C8CA-4D25-B256-D3F3DF781894}">
      <dgm:prSet phldrT="[Text]"/>
      <dgm:spPr>
        <a:xfrm>
          <a:off x="3008630" y="1141620"/>
          <a:ext cx="4512945" cy="1036649"/>
        </a:xfrm>
        <a:prstGeom prst="rightArrow">
          <a:avLst>
            <a:gd name="adj1" fmla="val 75000"/>
            <a:gd name="adj2" fmla="val 50000"/>
          </a:avLst>
        </a:prstGeom>
        <a:solidFill>
          <a:srgbClr val="9BBB59">
            <a:tint val="40000"/>
            <a:alpha val="90000"/>
            <a:hueOff val="3572285"/>
            <a:satOff val="-4598"/>
            <a:lumOff val="-358"/>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dirty="0" smtClean="0">
              <a:solidFill>
                <a:sysClr val="windowText" lastClr="000000">
                  <a:hueOff val="0"/>
                  <a:satOff val="0"/>
                  <a:lumOff val="0"/>
                  <a:alphaOff val="0"/>
                </a:sysClr>
              </a:solidFill>
              <a:latin typeface="Franklin Gothic Book"/>
              <a:ea typeface="+mn-ea"/>
              <a:cs typeface="+mn-cs"/>
            </a:rPr>
            <a:t>Determinar el real impacto de la carrera de la Licenciatura en Ciencias Militares en las nuevas generaciones de oficiales </a:t>
          </a:r>
          <a:endParaRPr lang="es-ES" dirty="0">
            <a:solidFill>
              <a:sysClr val="windowText" lastClr="000000">
                <a:hueOff val="0"/>
                <a:satOff val="0"/>
                <a:lumOff val="0"/>
                <a:alphaOff val="0"/>
              </a:sysClr>
            </a:solidFill>
            <a:latin typeface="Franklin Gothic Book"/>
            <a:ea typeface="+mn-ea"/>
            <a:cs typeface="+mn-cs"/>
          </a:endParaRPr>
        </a:p>
      </dgm:t>
    </dgm:pt>
    <dgm:pt modelId="{6B963950-603D-4FDC-9238-89E1520A08C2}" type="parTrans" cxnId="{A38F4C64-4E36-42DC-A081-F1342FBE96F8}">
      <dgm:prSet/>
      <dgm:spPr/>
      <dgm:t>
        <a:bodyPr/>
        <a:lstStyle/>
        <a:p>
          <a:endParaRPr lang="es-ES"/>
        </a:p>
      </dgm:t>
    </dgm:pt>
    <dgm:pt modelId="{F8E6E06B-C3A7-4D28-B322-F8730BD686E6}" type="sibTrans" cxnId="{A38F4C64-4E36-42DC-A081-F1342FBE96F8}">
      <dgm:prSet/>
      <dgm:spPr/>
      <dgm:t>
        <a:bodyPr/>
        <a:lstStyle/>
        <a:p>
          <a:endParaRPr lang="es-ES"/>
        </a:p>
      </dgm:t>
    </dgm:pt>
    <dgm:pt modelId="{1F073C4F-8C90-4477-B2D1-2A72AF66F7CD}">
      <dgm:prSet phldrT="[Text]"/>
      <dgm:spPr>
        <a:xfrm>
          <a:off x="0" y="2281934"/>
          <a:ext cx="3008630" cy="1036649"/>
        </a:xfrm>
        <a:prstGeom prst="roundRect">
          <a:avLst/>
        </a:prstGeom>
        <a:solidFill>
          <a:srgbClr val="9BBB59">
            <a:hueOff val="7500176"/>
            <a:satOff val="-11253"/>
            <a:lumOff val="-183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dirty="0" smtClean="0">
              <a:solidFill>
                <a:sysClr val="window" lastClr="FFFFFF"/>
              </a:solidFill>
              <a:latin typeface="Franklin Gothic Book"/>
              <a:ea typeface="+mn-ea"/>
              <a:cs typeface="+mn-cs"/>
            </a:rPr>
            <a:t>Misión</a:t>
          </a:r>
          <a:endParaRPr lang="es-ES" dirty="0">
            <a:solidFill>
              <a:sysClr val="window" lastClr="FFFFFF"/>
            </a:solidFill>
            <a:latin typeface="Franklin Gothic Book"/>
            <a:ea typeface="+mn-ea"/>
            <a:cs typeface="+mn-cs"/>
          </a:endParaRPr>
        </a:p>
      </dgm:t>
    </dgm:pt>
    <dgm:pt modelId="{0E2FB4C7-CD28-4C26-815E-71B4B74ED5D5}" type="parTrans" cxnId="{58D0BC99-DC1A-4420-AA11-A17FB56E16CA}">
      <dgm:prSet/>
      <dgm:spPr/>
      <dgm:t>
        <a:bodyPr/>
        <a:lstStyle/>
        <a:p>
          <a:endParaRPr lang="es-ES"/>
        </a:p>
      </dgm:t>
    </dgm:pt>
    <dgm:pt modelId="{45BA3704-E9C5-4083-A3D6-3D23438F4DBD}" type="sibTrans" cxnId="{58D0BC99-DC1A-4420-AA11-A17FB56E16CA}">
      <dgm:prSet/>
      <dgm:spPr/>
      <dgm:t>
        <a:bodyPr/>
        <a:lstStyle/>
        <a:p>
          <a:endParaRPr lang="es-ES"/>
        </a:p>
      </dgm:t>
    </dgm:pt>
    <dgm:pt modelId="{D2C57D81-7B4A-4CC4-A94C-E9A57CA06C10}">
      <dgm:prSet phldrT="[Text]"/>
      <dgm:spPr>
        <a:xfrm>
          <a:off x="3008630" y="2281934"/>
          <a:ext cx="4512945" cy="1036649"/>
        </a:xfrm>
        <a:prstGeom prst="rightArrow">
          <a:avLst>
            <a:gd name="adj1" fmla="val 75000"/>
            <a:gd name="adj2" fmla="val 50000"/>
          </a:avLst>
        </a:prstGeom>
        <a:solidFill>
          <a:srgbClr val="9BBB59">
            <a:tint val="40000"/>
            <a:alpha val="90000"/>
            <a:hueOff val="7144569"/>
            <a:satOff val="-9195"/>
            <a:lumOff val="-717"/>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just"/>
          <a:r>
            <a:rPr lang="es-ES" dirty="0" smtClean="0">
              <a:solidFill>
                <a:sysClr val="windowText" lastClr="000000">
                  <a:hueOff val="0"/>
                  <a:satOff val="0"/>
                  <a:lumOff val="0"/>
                  <a:alphaOff val="0"/>
                </a:sysClr>
              </a:solidFill>
              <a:latin typeface="Franklin Gothic Book"/>
              <a:ea typeface="+mn-ea"/>
              <a:cs typeface="+mn-cs"/>
            </a:rPr>
            <a:t>Ayuda a lograr un proceso de cambio enfocado a mejorar el la calidad educativa, para contar con profesionales militares con competencias para desempeñarse en todos los ámbitos.</a:t>
          </a:r>
          <a:endParaRPr lang="es-ES" dirty="0">
            <a:solidFill>
              <a:sysClr val="windowText" lastClr="000000">
                <a:hueOff val="0"/>
                <a:satOff val="0"/>
                <a:lumOff val="0"/>
                <a:alphaOff val="0"/>
              </a:sysClr>
            </a:solidFill>
            <a:latin typeface="Franklin Gothic Book"/>
            <a:ea typeface="+mn-ea"/>
            <a:cs typeface="+mn-cs"/>
          </a:endParaRPr>
        </a:p>
      </dgm:t>
    </dgm:pt>
    <dgm:pt modelId="{D19349E2-5252-4B66-9FA7-4C0002F15E4E}" type="parTrans" cxnId="{421B8188-0A39-454D-B327-BC883945D3ED}">
      <dgm:prSet/>
      <dgm:spPr/>
      <dgm:t>
        <a:bodyPr/>
        <a:lstStyle/>
        <a:p>
          <a:endParaRPr lang="es-ES"/>
        </a:p>
      </dgm:t>
    </dgm:pt>
    <dgm:pt modelId="{2E1D6B0E-DD64-40CE-B02B-38B1FC05B4D4}" type="sibTrans" cxnId="{421B8188-0A39-454D-B327-BC883945D3ED}">
      <dgm:prSet/>
      <dgm:spPr/>
      <dgm:t>
        <a:bodyPr/>
        <a:lstStyle/>
        <a:p>
          <a:endParaRPr lang="es-ES"/>
        </a:p>
      </dgm:t>
    </dgm:pt>
    <dgm:pt modelId="{BC9006FB-3567-4722-81D4-323728991A4A}">
      <dgm:prSet phldrT="[Text]"/>
      <dgm:spPr>
        <a:xfrm>
          <a:off x="0" y="3422249"/>
          <a:ext cx="3008630" cy="1036649"/>
        </a:xfrm>
        <a:prstGeom prst="roundRect">
          <a:avLst/>
        </a:prstGeom>
        <a:solidFill>
          <a:srgbClr val="9BBB59">
            <a:hueOff val="11250264"/>
            <a:satOff val="-16880"/>
            <a:lumOff val="-2745"/>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dirty="0" smtClean="0">
              <a:solidFill>
                <a:sysClr val="window" lastClr="FFFFFF"/>
              </a:solidFill>
              <a:latin typeface="Franklin Gothic Book"/>
              <a:ea typeface="+mn-ea"/>
              <a:cs typeface="+mn-cs"/>
            </a:rPr>
            <a:t>Beneficiarios</a:t>
          </a:r>
          <a:endParaRPr lang="es-ES" dirty="0">
            <a:solidFill>
              <a:sysClr val="window" lastClr="FFFFFF"/>
            </a:solidFill>
            <a:latin typeface="Franklin Gothic Book"/>
            <a:ea typeface="+mn-ea"/>
            <a:cs typeface="+mn-cs"/>
          </a:endParaRPr>
        </a:p>
      </dgm:t>
    </dgm:pt>
    <dgm:pt modelId="{08C58E47-7667-43C9-8D31-4B9BC123287E}" type="parTrans" cxnId="{778B89E1-7BDF-46EC-B6D6-8E2C244E69EC}">
      <dgm:prSet/>
      <dgm:spPr/>
      <dgm:t>
        <a:bodyPr/>
        <a:lstStyle/>
        <a:p>
          <a:endParaRPr lang="es-ES"/>
        </a:p>
      </dgm:t>
    </dgm:pt>
    <dgm:pt modelId="{C76E7EEF-FF8B-4F87-8B71-1A0D091773A1}" type="sibTrans" cxnId="{778B89E1-7BDF-46EC-B6D6-8E2C244E69EC}">
      <dgm:prSet/>
      <dgm:spPr/>
      <dgm:t>
        <a:bodyPr/>
        <a:lstStyle/>
        <a:p>
          <a:endParaRPr lang="es-ES"/>
        </a:p>
      </dgm:t>
    </dgm:pt>
    <dgm:pt modelId="{258C6B1E-58B1-4369-9E2F-3C1A61EC63D2}">
      <dgm:prSet phldrT="[Text]"/>
      <dgm:spPr>
        <a:xfrm>
          <a:off x="3008630" y="3422249"/>
          <a:ext cx="4512945" cy="1036649"/>
        </a:xfrm>
        <a:prstGeom prst="rightArrow">
          <a:avLst>
            <a:gd name="adj1" fmla="val 75000"/>
            <a:gd name="adj2" fmla="val 50000"/>
          </a:avLst>
        </a:prstGeom>
        <a:solidFill>
          <a:srgbClr val="9BBB59">
            <a:tint val="40000"/>
            <a:alpha val="90000"/>
            <a:hueOff val="10716854"/>
            <a:satOff val="-13793"/>
            <a:lumOff val="-1075"/>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dirty="0" smtClean="0">
              <a:solidFill>
                <a:sysClr val="windowText" lastClr="000000">
                  <a:hueOff val="0"/>
                  <a:satOff val="0"/>
                  <a:lumOff val="0"/>
                  <a:alphaOff val="0"/>
                </a:sysClr>
              </a:solidFill>
              <a:latin typeface="Franklin Gothic Book"/>
              <a:ea typeface="+mn-ea"/>
              <a:cs typeface="+mn-cs"/>
            </a:rPr>
            <a:t>Universidad de la FF.AA ESPE</a:t>
          </a:r>
          <a:endParaRPr lang="es-ES" dirty="0">
            <a:solidFill>
              <a:sysClr val="windowText" lastClr="000000">
                <a:hueOff val="0"/>
                <a:satOff val="0"/>
                <a:lumOff val="0"/>
                <a:alphaOff val="0"/>
              </a:sysClr>
            </a:solidFill>
            <a:latin typeface="Franklin Gothic Book"/>
            <a:ea typeface="+mn-ea"/>
            <a:cs typeface="+mn-cs"/>
          </a:endParaRPr>
        </a:p>
      </dgm:t>
    </dgm:pt>
    <dgm:pt modelId="{CAE069BB-C6D3-4A15-A578-F351315491F8}" type="parTrans" cxnId="{476AABF1-794F-41EB-955D-315065DF17B9}">
      <dgm:prSet/>
      <dgm:spPr/>
      <dgm:t>
        <a:bodyPr/>
        <a:lstStyle/>
        <a:p>
          <a:endParaRPr lang="es-ES"/>
        </a:p>
      </dgm:t>
    </dgm:pt>
    <dgm:pt modelId="{7D01E2D2-C521-4E48-A12C-C85DA22AC26A}" type="sibTrans" cxnId="{476AABF1-794F-41EB-955D-315065DF17B9}">
      <dgm:prSet/>
      <dgm:spPr/>
      <dgm:t>
        <a:bodyPr/>
        <a:lstStyle/>
        <a:p>
          <a:endParaRPr lang="es-ES"/>
        </a:p>
      </dgm:t>
    </dgm:pt>
    <dgm:pt modelId="{DBA54ED8-EFB5-4733-AD20-3CE56EDBB436}">
      <dgm:prSet phldrT="[Text]"/>
      <dgm:spPr>
        <a:xfrm>
          <a:off x="3008630" y="3422249"/>
          <a:ext cx="4512945" cy="1036649"/>
        </a:xfrm>
        <a:prstGeom prst="rightArrow">
          <a:avLst>
            <a:gd name="adj1" fmla="val 75000"/>
            <a:gd name="adj2" fmla="val 50000"/>
          </a:avLst>
        </a:prstGeom>
        <a:solidFill>
          <a:srgbClr val="9BBB59">
            <a:tint val="40000"/>
            <a:alpha val="90000"/>
            <a:hueOff val="10716854"/>
            <a:satOff val="-13793"/>
            <a:lumOff val="-1075"/>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dirty="0" smtClean="0">
              <a:solidFill>
                <a:sysClr val="windowText" lastClr="000000">
                  <a:hueOff val="0"/>
                  <a:satOff val="0"/>
                  <a:lumOff val="0"/>
                  <a:alphaOff val="0"/>
                </a:sysClr>
              </a:solidFill>
              <a:latin typeface="Franklin Gothic Book"/>
              <a:ea typeface="+mn-ea"/>
              <a:cs typeface="+mn-cs"/>
            </a:rPr>
            <a:t>FF.AA</a:t>
          </a:r>
          <a:endParaRPr lang="es-ES" dirty="0">
            <a:solidFill>
              <a:sysClr val="windowText" lastClr="000000">
                <a:hueOff val="0"/>
                <a:satOff val="0"/>
                <a:lumOff val="0"/>
                <a:alphaOff val="0"/>
              </a:sysClr>
            </a:solidFill>
            <a:latin typeface="Franklin Gothic Book"/>
            <a:ea typeface="+mn-ea"/>
            <a:cs typeface="+mn-cs"/>
          </a:endParaRPr>
        </a:p>
      </dgm:t>
    </dgm:pt>
    <dgm:pt modelId="{4F58B3E7-AECB-46E7-943E-9C490CB5378D}" type="parTrans" cxnId="{2FEBDA23-B87B-4C6F-804B-C0D1806461E7}">
      <dgm:prSet/>
      <dgm:spPr/>
      <dgm:t>
        <a:bodyPr/>
        <a:lstStyle/>
        <a:p>
          <a:endParaRPr lang="es-ES"/>
        </a:p>
      </dgm:t>
    </dgm:pt>
    <dgm:pt modelId="{92C4B8A8-52AA-4158-94E3-1823C7D71BFA}" type="sibTrans" cxnId="{2FEBDA23-B87B-4C6F-804B-C0D1806461E7}">
      <dgm:prSet/>
      <dgm:spPr/>
      <dgm:t>
        <a:bodyPr/>
        <a:lstStyle/>
        <a:p>
          <a:endParaRPr lang="es-ES"/>
        </a:p>
      </dgm:t>
    </dgm:pt>
    <dgm:pt modelId="{59FF43B5-DFEA-445B-9285-99371727FCBC}">
      <dgm:prSet phldrT="[Text]"/>
      <dgm:spPr>
        <a:xfrm>
          <a:off x="106324" y="11103"/>
          <a:ext cx="3008630" cy="1036649"/>
        </a:xfrm>
        <a:prstGeom prst="roundRect">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dirty="0" smtClean="0">
              <a:solidFill>
                <a:sysClr val="window" lastClr="FFFFFF"/>
              </a:solidFill>
              <a:latin typeface="Franklin Gothic Book"/>
              <a:ea typeface="+mn-ea"/>
              <a:cs typeface="+mn-cs"/>
            </a:rPr>
            <a:t>Importancia</a:t>
          </a:r>
          <a:endParaRPr lang="es-ES" dirty="0">
            <a:solidFill>
              <a:sysClr val="window" lastClr="FFFFFF"/>
            </a:solidFill>
            <a:latin typeface="Franklin Gothic Book"/>
            <a:ea typeface="+mn-ea"/>
            <a:cs typeface="+mn-cs"/>
          </a:endParaRPr>
        </a:p>
      </dgm:t>
    </dgm:pt>
    <dgm:pt modelId="{03D1B9DA-B99C-4234-92E8-E62178137BEE}" type="sibTrans" cxnId="{BD739955-1827-4F95-BFD6-418B3D30CF93}">
      <dgm:prSet/>
      <dgm:spPr/>
      <dgm:t>
        <a:bodyPr/>
        <a:lstStyle/>
        <a:p>
          <a:endParaRPr lang="es-ES"/>
        </a:p>
      </dgm:t>
    </dgm:pt>
    <dgm:pt modelId="{9F0D1B57-AF48-42F7-BA7F-A00745B5745E}" type="parTrans" cxnId="{BD739955-1827-4F95-BFD6-418B3D30CF93}">
      <dgm:prSet/>
      <dgm:spPr/>
      <dgm:t>
        <a:bodyPr/>
        <a:lstStyle/>
        <a:p>
          <a:endParaRPr lang="es-ES"/>
        </a:p>
      </dgm:t>
    </dgm:pt>
    <dgm:pt modelId="{08D4DEC6-6BD8-4D8D-992A-414D215195D4}">
      <dgm:prSet phldrT="[Text]"/>
      <dgm:spPr>
        <a:xfrm>
          <a:off x="3008630" y="3422249"/>
          <a:ext cx="4512945" cy="1036649"/>
        </a:xfrm>
        <a:solidFill>
          <a:srgbClr val="9BBB59">
            <a:tint val="40000"/>
            <a:alpha val="90000"/>
            <a:hueOff val="10716854"/>
            <a:satOff val="-13793"/>
            <a:lumOff val="-1075"/>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dirty="0" smtClean="0">
              <a:solidFill>
                <a:sysClr val="windowText" lastClr="000000">
                  <a:hueOff val="0"/>
                  <a:satOff val="0"/>
                  <a:lumOff val="0"/>
                  <a:alphaOff val="0"/>
                </a:sysClr>
              </a:solidFill>
              <a:latin typeface="Franklin Gothic Book"/>
              <a:ea typeface="+mn-ea"/>
              <a:cs typeface="+mn-cs"/>
            </a:rPr>
            <a:t>Cadetes</a:t>
          </a:r>
          <a:endParaRPr lang="es-ES" dirty="0">
            <a:solidFill>
              <a:sysClr val="windowText" lastClr="000000">
                <a:hueOff val="0"/>
                <a:satOff val="0"/>
                <a:lumOff val="0"/>
                <a:alphaOff val="0"/>
              </a:sysClr>
            </a:solidFill>
            <a:latin typeface="Franklin Gothic Book"/>
            <a:ea typeface="+mn-ea"/>
            <a:cs typeface="+mn-cs"/>
          </a:endParaRPr>
        </a:p>
      </dgm:t>
    </dgm:pt>
    <dgm:pt modelId="{EF495997-FFD7-49B5-AA9E-892ABA265659}" type="parTrans" cxnId="{249556D0-88EC-4496-9C8E-316FE769D92D}">
      <dgm:prSet/>
      <dgm:spPr/>
      <dgm:t>
        <a:bodyPr/>
        <a:lstStyle/>
        <a:p>
          <a:endParaRPr lang="es-EC"/>
        </a:p>
      </dgm:t>
    </dgm:pt>
    <dgm:pt modelId="{09688BFF-BDAB-4BBF-9A00-87912C6B8EE6}" type="sibTrans" cxnId="{249556D0-88EC-4496-9C8E-316FE769D92D}">
      <dgm:prSet/>
      <dgm:spPr/>
      <dgm:t>
        <a:bodyPr/>
        <a:lstStyle/>
        <a:p>
          <a:endParaRPr lang="es-EC"/>
        </a:p>
      </dgm:t>
    </dgm:pt>
    <dgm:pt modelId="{DAC4AC63-D2CE-464B-A048-2F5EB79E0CD5}" type="pres">
      <dgm:prSet presAssocID="{CADF5D33-43EC-4FDE-B16D-3A3DE503E3BD}" presName="Name0" presStyleCnt="0">
        <dgm:presLayoutVars>
          <dgm:dir/>
          <dgm:animLvl val="lvl"/>
          <dgm:resizeHandles/>
        </dgm:presLayoutVars>
      </dgm:prSet>
      <dgm:spPr/>
      <dgm:t>
        <a:bodyPr/>
        <a:lstStyle/>
        <a:p>
          <a:endParaRPr lang="es-ES"/>
        </a:p>
      </dgm:t>
    </dgm:pt>
    <dgm:pt modelId="{2D2F777F-5CED-47F8-B9A8-E0C1A799C8AA}" type="pres">
      <dgm:prSet presAssocID="{59FF43B5-DFEA-445B-9285-99371727FCBC}" presName="linNode" presStyleCnt="0"/>
      <dgm:spPr/>
    </dgm:pt>
    <dgm:pt modelId="{C32E8D0E-63A1-4018-AB03-9372D87689D1}" type="pres">
      <dgm:prSet presAssocID="{59FF43B5-DFEA-445B-9285-99371727FCBC}" presName="parentShp" presStyleLbl="node1" presStyleIdx="0" presStyleCnt="4" custLinFactNeighborX="2356" custLinFactNeighborY="945">
        <dgm:presLayoutVars>
          <dgm:bulletEnabled val="1"/>
        </dgm:presLayoutVars>
      </dgm:prSet>
      <dgm:spPr/>
      <dgm:t>
        <a:bodyPr/>
        <a:lstStyle/>
        <a:p>
          <a:endParaRPr lang="es-ES"/>
        </a:p>
      </dgm:t>
    </dgm:pt>
    <dgm:pt modelId="{F9970C1F-0FF7-4467-8CF9-85106D6A7C16}" type="pres">
      <dgm:prSet presAssocID="{59FF43B5-DFEA-445B-9285-99371727FCBC}" presName="childShp" presStyleLbl="bgAccFollowNode1" presStyleIdx="0" presStyleCnt="4">
        <dgm:presLayoutVars>
          <dgm:bulletEnabled val="1"/>
        </dgm:presLayoutVars>
      </dgm:prSet>
      <dgm:spPr/>
      <dgm:t>
        <a:bodyPr/>
        <a:lstStyle/>
        <a:p>
          <a:endParaRPr lang="es-ES"/>
        </a:p>
      </dgm:t>
    </dgm:pt>
    <dgm:pt modelId="{A7B29A2C-0E49-456D-90BB-02826039FD16}" type="pres">
      <dgm:prSet presAssocID="{03D1B9DA-B99C-4234-92E8-E62178137BEE}" presName="spacing" presStyleCnt="0"/>
      <dgm:spPr/>
    </dgm:pt>
    <dgm:pt modelId="{20996765-6B02-4BB0-AD9C-11905F4936B4}" type="pres">
      <dgm:prSet presAssocID="{26E1D552-9F97-47F1-8C62-1BF0EE454EC4}" presName="linNode" presStyleCnt="0"/>
      <dgm:spPr/>
    </dgm:pt>
    <dgm:pt modelId="{6FFC76C2-B342-435D-9E75-88E7E118EEC3}" type="pres">
      <dgm:prSet presAssocID="{26E1D552-9F97-47F1-8C62-1BF0EE454EC4}" presName="parentShp" presStyleLbl="node1" presStyleIdx="1" presStyleCnt="4">
        <dgm:presLayoutVars>
          <dgm:bulletEnabled val="1"/>
        </dgm:presLayoutVars>
      </dgm:prSet>
      <dgm:spPr/>
      <dgm:t>
        <a:bodyPr/>
        <a:lstStyle/>
        <a:p>
          <a:endParaRPr lang="es-ES"/>
        </a:p>
      </dgm:t>
    </dgm:pt>
    <dgm:pt modelId="{B5051AD2-BBA1-4481-95C0-5D178B54B217}" type="pres">
      <dgm:prSet presAssocID="{26E1D552-9F97-47F1-8C62-1BF0EE454EC4}" presName="childShp" presStyleLbl="bgAccFollowNode1" presStyleIdx="1" presStyleCnt="4">
        <dgm:presLayoutVars>
          <dgm:bulletEnabled val="1"/>
        </dgm:presLayoutVars>
      </dgm:prSet>
      <dgm:spPr/>
      <dgm:t>
        <a:bodyPr/>
        <a:lstStyle/>
        <a:p>
          <a:endParaRPr lang="es-ES"/>
        </a:p>
      </dgm:t>
    </dgm:pt>
    <dgm:pt modelId="{6A0195BE-6E5D-4C5F-B80A-DE5F662F441B}" type="pres">
      <dgm:prSet presAssocID="{57C322CB-5052-4D3D-A852-15BE1D11A2C9}" presName="spacing" presStyleCnt="0"/>
      <dgm:spPr/>
    </dgm:pt>
    <dgm:pt modelId="{EEEB8920-DFF4-4518-A661-78E75D3361B6}" type="pres">
      <dgm:prSet presAssocID="{1F073C4F-8C90-4477-B2D1-2A72AF66F7CD}" presName="linNode" presStyleCnt="0"/>
      <dgm:spPr/>
    </dgm:pt>
    <dgm:pt modelId="{E051D58E-1ED5-4D56-8176-BD97BECE8876}" type="pres">
      <dgm:prSet presAssocID="{1F073C4F-8C90-4477-B2D1-2A72AF66F7CD}" presName="parentShp" presStyleLbl="node1" presStyleIdx="2" presStyleCnt="4">
        <dgm:presLayoutVars>
          <dgm:bulletEnabled val="1"/>
        </dgm:presLayoutVars>
      </dgm:prSet>
      <dgm:spPr/>
      <dgm:t>
        <a:bodyPr/>
        <a:lstStyle/>
        <a:p>
          <a:endParaRPr lang="es-ES"/>
        </a:p>
      </dgm:t>
    </dgm:pt>
    <dgm:pt modelId="{2BF0F8ED-6AC2-4A80-B593-83FDBF1B4E2A}" type="pres">
      <dgm:prSet presAssocID="{1F073C4F-8C90-4477-B2D1-2A72AF66F7CD}" presName="childShp" presStyleLbl="bgAccFollowNode1" presStyleIdx="2" presStyleCnt="4">
        <dgm:presLayoutVars>
          <dgm:bulletEnabled val="1"/>
        </dgm:presLayoutVars>
      </dgm:prSet>
      <dgm:spPr/>
      <dgm:t>
        <a:bodyPr/>
        <a:lstStyle/>
        <a:p>
          <a:endParaRPr lang="es-ES"/>
        </a:p>
      </dgm:t>
    </dgm:pt>
    <dgm:pt modelId="{E635D655-8B49-4136-96C4-3277C9017EB5}" type="pres">
      <dgm:prSet presAssocID="{45BA3704-E9C5-4083-A3D6-3D23438F4DBD}" presName="spacing" presStyleCnt="0"/>
      <dgm:spPr/>
    </dgm:pt>
    <dgm:pt modelId="{CD002DB1-B3A2-4689-B14E-422A92FE2D2B}" type="pres">
      <dgm:prSet presAssocID="{BC9006FB-3567-4722-81D4-323728991A4A}" presName="linNode" presStyleCnt="0"/>
      <dgm:spPr/>
    </dgm:pt>
    <dgm:pt modelId="{2BD4260F-0210-4E85-8FD9-6B8C7317F097}" type="pres">
      <dgm:prSet presAssocID="{BC9006FB-3567-4722-81D4-323728991A4A}" presName="parentShp" presStyleLbl="node1" presStyleIdx="3" presStyleCnt="4">
        <dgm:presLayoutVars>
          <dgm:bulletEnabled val="1"/>
        </dgm:presLayoutVars>
      </dgm:prSet>
      <dgm:spPr/>
      <dgm:t>
        <a:bodyPr/>
        <a:lstStyle/>
        <a:p>
          <a:endParaRPr lang="es-ES"/>
        </a:p>
      </dgm:t>
    </dgm:pt>
    <dgm:pt modelId="{C24428AA-FED5-4D30-9C30-E87C83ECEBBB}" type="pres">
      <dgm:prSet presAssocID="{BC9006FB-3567-4722-81D4-323728991A4A}" presName="childShp" presStyleLbl="bgAccFollowNode1" presStyleIdx="3" presStyleCnt="4">
        <dgm:presLayoutVars>
          <dgm:bulletEnabled val="1"/>
        </dgm:presLayoutVars>
      </dgm:prSet>
      <dgm:spPr>
        <a:prstGeom prst="rightArrow">
          <a:avLst>
            <a:gd name="adj1" fmla="val 75000"/>
            <a:gd name="adj2" fmla="val 50000"/>
          </a:avLst>
        </a:prstGeom>
      </dgm:spPr>
      <dgm:t>
        <a:bodyPr/>
        <a:lstStyle/>
        <a:p>
          <a:endParaRPr lang="es-ES"/>
        </a:p>
      </dgm:t>
    </dgm:pt>
  </dgm:ptLst>
  <dgm:cxnLst>
    <dgm:cxn modelId="{249556D0-88EC-4496-9C8E-316FE769D92D}" srcId="{BC9006FB-3567-4722-81D4-323728991A4A}" destId="{08D4DEC6-6BD8-4D8D-992A-414D215195D4}" srcOrd="1" destOrd="0" parTransId="{EF495997-FFD7-49B5-AA9E-892ABA265659}" sibTransId="{09688BFF-BDAB-4BBF-9A00-87912C6B8EE6}"/>
    <dgm:cxn modelId="{D105FEBC-5924-4BB8-824E-5D4B7E4A5004}" type="presOf" srcId="{DBA54ED8-EFB5-4733-AD20-3CE56EDBB436}" destId="{C24428AA-FED5-4D30-9C30-E87C83ECEBBB}" srcOrd="0" destOrd="2" presId="urn:microsoft.com/office/officeart/2005/8/layout/vList6"/>
    <dgm:cxn modelId="{227DF60C-3228-4FB1-AE34-DA96F722DB0D}" type="presOf" srcId="{CADF5D33-43EC-4FDE-B16D-3A3DE503E3BD}" destId="{DAC4AC63-D2CE-464B-A048-2F5EB79E0CD5}" srcOrd="0" destOrd="0" presId="urn:microsoft.com/office/officeart/2005/8/layout/vList6"/>
    <dgm:cxn modelId="{C7AF3567-C6D1-4EED-BF70-C4090208F32A}" type="presOf" srcId="{BC9006FB-3567-4722-81D4-323728991A4A}" destId="{2BD4260F-0210-4E85-8FD9-6B8C7317F097}" srcOrd="0" destOrd="0" presId="urn:microsoft.com/office/officeart/2005/8/layout/vList6"/>
    <dgm:cxn modelId="{D0328E7B-9355-4BB0-89AD-118D59DAD8E9}" type="presOf" srcId="{26E1D552-9F97-47F1-8C62-1BF0EE454EC4}" destId="{6FFC76C2-B342-435D-9E75-88E7E118EEC3}" srcOrd="0" destOrd="0" presId="urn:microsoft.com/office/officeart/2005/8/layout/vList6"/>
    <dgm:cxn modelId="{476AABF1-794F-41EB-955D-315065DF17B9}" srcId="{BC9006FB-3567-4722-81D4-323728991A4A}" destId="{258C6B1E-58B1-4369-9E2F-3C1A61EC63D2}" srcOrd="0" destOrd="0" parTransId="{CAE069BB-C6D3-4A15-A578-F351315491F8}" sibTransId="{7D01E2D2-C521-4E48-A12C-C85DA22AC26A}"/>
    <dgm:cxn modelId="{A23A7540-7127-4A4B-BBCF-CB11A5E5E5CF}" type="presOf" srcId="{59FF43B5-DFEA-445B-9285-99371727FCBC}" destId="{C32E8D0E-63A1-4018-AB03-9372D87689D1}" srcOrd="0" destOrd="0" presId="urn:microsoft.com/office/officeart/2005/8/layout/vList6"/>
    <dgm:cxn modelId="{363E56C8-046C-4A76-9562-BDCB977135DF}" srcId="{59FF43B5-DFEA-445B-9285-99371727FCBC}" destId="{5D7F3688-92F0-410D-9E53-F0ACD919D77F}" srcOrd="0" destOrd="0" parTransId="{A1A3C982-33F9-405B-862E-1F1506759186}" sibTransId="{39E60F85-B7B2-45C5-A93F-D8F407D9C5B7}"/>
    <dgm:cxn modelId="{BD739955-1827-4F95-BFD6-418B3D30CF93}" srcId="{CADF5D33-43EC-4FDE-B16D-3A3DE503E3BD}" destId="{59FF43B5-DFEA-445B-9285-99371727FCBC}" srcOrd="0" destOrd="0" parTransId="{9F0D1B57-AF48-42F7-BA7F-A00745B5745E}" sibTransId="{03D1B9DA-B99C-4234-92E8-E62178137BEE}"/>
    <dgm:cxn modelId="{421B8188-0A39-454D-B327-BC883945D3ED}" srcId="{1F073C4F-8C90-4477-B2D1-2A72AF66F7CD}" destId="{D2C57D81-7B4A-4CC4-A94C-E9A57CA06C10}" srcOrd="0" destOrd="0" parTransId="{D19349E2-5252-4B66-9FA7-4C0002F15E4E}" sibTransId="{2E1D6B0E-DD64-40CE-B02B-38B1FC05B4D4}"/>
    <dgm:cxn modelId="{F2F59A51-060A-4FFE-B063-566FA93951CE}" srcId="{CADF5D33-43EC-4FDE-B16D-3A3DE503E3BD}" destId="{26E1D552-9F97-47F1-8C62-1BF0EE454EC4}" srcOrd="1" destOrd="0" parTransId="{D8D34C0C-2FB7-4A6D-8A03-559A703CCCE2}" sibTransId="{57C322CB-5052-4D3D-A852-15BE1D11A2C9}"/>
    <dgm:cxn modelId="{F20066E8-D4A8-4A96-87B5-14BF56AE9283}" type="presOf" srcId="{D2C57D81-7B4A-4CC4-A94C-E9A57CA06C10}" destId="{2BF0F8ED-6AC2-4A80-B593-83FDBF1B4E2A}" srcOrd="0" destOrd="0" presId="urn:microsoft.com/office/officeart/2005/8/layout/vList6"/>
    <dgm:cxn modelId="{778B89E1-7BDF-46EC-B6D6-8E2C244E69EC}" srcId="{CADF5D33-43EC-4FDE-B16D-3A3DE503E3BD}" destId="{BC9006FB-3567-4722-81D4-323728991A4A}" srcOrd="3" destOrd="0" parTransId="{08C58E47-7667-43C9-8D31-4B9BC123287E}" sibTransId="{C76E7EEF-FF8B-4F87-8B71-1A0D091773A1}"/>
    <dgm:cxn modelId="{26A89402-44B7-40F8-BD1C-0925F0BEE0C9}" type="presOf" srcId="{5D7F3688-92F0-410D-9E53-F0ACD919D77F}" destId="{F9970C1F-0FF7-4467-8CF9-85106D6A7C16}" srcOrd="0" destOrd="0" presId="urn:microsoft.com/office/officeart/2005/8/layout/vList6"/>
    <dgm:cxn modelId="{B07259D8-55D6-4855-A273-3DA656FB13F3}" type="presOf" srcId="{258C6B1E-58B1-4369-9E2F-3C1A61EC63D2}" destId="{C24428AA-FED5-4D30-9C30-E87C83ECEBBB}" srcOrd="0" destOrd="0" presId="urn:microsoft.com/office/officeart/2005/8/layout/vList6"/>
    <dgm:cxn modelId="{A38F4C64-4E36-42DC-A081-F1342FBE96F8}" srcId="{26E1D552-9F97-47F1-8C62-1BF0EE454EC4}" destId="{25345EB0-C8CA-4D25-B256-D3F3DF781894}" srcOrd="0" destOrd="0" parTransId="{6B963950-603D-4FDC-9238-89E1520A08C2}" sibTransId="{F8E6E06B-C3A7-4D28-B322-F8730BD686E6}"/>
    <dgm:cxn modelId="{2FEBDA23-B87B-4C6F-804B-C0D1806461E7}" srcId="{BC9006FB-3567-4722-81D4-323728991A4A}" destId="{DBA54ED8-EFB5-4733-AD20-3CE56EDBB436}" srcOrd="2" destOrd="0" parTransId="{4F58B3E7-AECB-46E7-943E-9C490CB5378D}" sibTransId="{92C4B8A8-52AA-4158-94E3-1823C7D71BFA}"/>
    <dgm:cxn modelId="{ED35ED80-5BFC-48F5-9EB1-D71D4738A1E1}" type="presOf" srcId="{1F073C4F-8C90-4477-B2D1-2A72AF66F7CD}" destId="{E051D58E-1ED5-4D56-8176-BD97BECE8876}" srcOrd="0" destOrd="0" presId="urn:microsoft.com/office/officeart/2005/8/layout/vList6"/>
    <dgm:cxn modelId="{58D0BC99-DC1A-4420-AA11-A17FB56E16CA}" srcId="{CADF5D33-43EC-4FDE-B16D-3A3DE503E3BD}" destId="{1F073C4F-8C90-4477-B2D1-2A72AF66F7CD}" srcOrd="2" destOrd="0" parTransId="{0E2FB4C7-CD28-4C26-815E-71B4B74ED5D5}" sibTransId="{45BA3704-E9C5-4083-A3D6-3D23438F4DBD}"/>
    <dgm:cxn modelId="{EA2197BA-1E37-4505-8CA8-461C29DC8D51}" type="presOf" srcId="{08D4DEC6-6BD8-4D8D-992A-414D215195D4}" destId="{C24428AA-FED5-4D30-9C30-E87C83ECEBBB}" srcOrd="0" destOrd="1" presId="urn:microsoft.com/office/officeart/2005/8/layout/vList6"/>
    <dgm:cxn modelId="{094824C3-AF5D-4F5B-993C-82B4DEBDA430}" type="presOf" srcId="{25345EB0-C8CA-4D25-B256-D3F3DF781894}" destId="{B5051AD2-BBA1-4481-95C0-5D178B54B217}" srcOrd="0" destOrd="0" presId="urn:microsoft.com/office/officeart/2005/8/layout/vList6"/>
    <dgm:cxn modelId="{F9AC63CC-DF34-46BC-B1CC-E7D622860739}" type="presParOf" srcId="{DAC4AC63-D2CE-464B-A048-2F5EB79E0CD5}" destId="{2D2F777F-5CED-47F8-B9A8-E0C1A799C8AA}" srcOrd="0" destOrd="0" presId="urn:microsoft.com/office/officeart/2005/8/layout/vList6"/>
    <dgm:cxn modelId="{4F7EBF45-E9E0-4B81-B27D-26792587537E}" type="presParOf" srcId="{2D2F777F-5CED-47F8-B9A8-E0C1A799C8AA}" destId="{C32E8D0E-63A1-4018-AB03-9372D87689D1}" srcOrd="0" destOrd="0" presId="urn:microsoft.com/office/officeart/2005/8/layout/vList6"/>
    <dgm:cxn modelId="{7BBA7765-B3B6-4733-ACED-E85F5E09968D}" type="presParOf" srcId="{2D2F777F-5CED-47F8-B9A8-E0C1A799C8AA}" destId="{F9970C1F-0FF7-4467-8CF9-85106D6A7C16}" srcOrd="1" destOrd="0" presId="urn:microsoft.com/office/officeart/2005/8/layout/vList6"/>
    <dgm:cxn modelId="{07A1F242-632C-48F4-A5BD-E1B5D5470D0D}" type="presParOf" srcId="{DAC4AC63-D2CE-464B-A048-2F5EB79E0CD5}" destId="{A7B29A2C-0E49-456D-90BB-02826039FD16}" srcOrd="1" destOrd="0" presId="urn:microsoft.com/office/officeart/2005/8/layout/vList6"/>
    <dgm:cxn modelId="{33A95FB5-08B1-4CD1-ACC4-5FF63568DC78}" type="presParOf" srcId="{DAC4AC63-D2CE-464B-A048-2F5EB79E0CD5}" destId="{20996765-6B02-4BB0-AD9C-11905F4936B4}" srcOrd="2" destOrd="0" presId="urn:microsoft.com/office/officeart/2005/8/layout/vList6"/>
    <dgm:cxn modelId="{81918703-472D-4ECD-95F7-001716F28F2A}" type="presParOf" srcId="{20996765-6B02-4BB0-AD9C-11905F4936B4}" destId="{6FFC76C2-B342-435D-9E75-88E7E118EEC3}" srcOrd="0" destOrd="0" presId="urn:microsoft.com/office/officeart/2005/8/layout/vList6"/>
    <dgm:cxn modelId="{5913B9B5-0319-479A-832D-C790D6C77E02}" type="presParOf" srcId="{20996765-6B02-4BB0-AD9C-11905F4936B4}" destId="{B5051AD2-BBA1-4481-95C0-5D178B54B217}" srcOrd="1" destOrd="0" presId="urn:microsoft.com/office/officeart/2005/8/layout/vList6"/>
    <dgm:cxn modelId="{659D415B-BD10-424D-82C1-7AD68D15125F}" type="presParOf" srcId="{DAC4AC63-D2CE-464B-A048-2F5EB79E0CD5}" destId="{6A0195BE-6E5D-4C5F-B80A-DE5F662F441B}" srcOrd="3" destOrd="0" presId="urn:microsoft.com/office/officeart/2005/8/layout/vList6"/>
    <dgm:cxn modelId="{E70EE220-6611-4958-81B9-763B1B17EEFF}" type="presParOf" srcId="{DAC4AC63-D2CE-464B-A048-2F5EB79E0CD5}" destId="{EEEB8920-DFF4-4518-A661-78E75D3361B6}" srcOrd="4" destOrd="0" presId="urn:microsoft.com/office/officeart/2005/8/layout/vList6"/>
    <dgm:cxn modelId="{AB577546-A552-466E-87E0-D9A3F45FF26A}" type="presParOf" srcId="{EEEB8920-DFF4-4518-A661-78E75D3361B6}" destId="{E051D58E-1ED5-4D56-8176-BD97BECE8876}" srcOrd="0" destOrd="0" presId="urn:microsoft.com/office/officeart/2005/8/layout/vList6"/>
    <dgm:cxn modelId="{ABACA78C-1231-4AD2-ADBE-EDBEFEC97D2D}" type="presParOf" srcId="{EEEB8920-DFF4-4518-A661-78E75D3361B6}" destId="{2BF0F8ED-6AC2-4A80-B593-83FDBF1B4E2A}" srcOrd="1" destOrd="0" presId="urn:microsoft.com/office/officeart/2005/8/layout/vList6"/>
    <dgm:cxn modelId="{990903DD-D5A3-4C1D-91B5-247AC5F58167}" type="presParOf" srcId="{DAC4AC63-D2CE-464B-A048-2F5EB79E0CD5}" destId="{E635D655-8B49-4136-96C4-3277C9017EB5}" srcOrd="5" destOrd="0" presId="urn:microsoft.com/office/officeart/2005/8/layout/vList6"/>
    <dgm:cxn modelId="{9E617B50-6F8C-47A6-B96C-8BB4C9D781B3}" type="presParOf" srcId="{DAC4AC63-D2CE-464B-A048-2F5EB79E0CD5}" destId="{CD002DB1-B3A2-4689-B14E-422A92FE2D2B}" srcOrd="6" destOrd="0" presId="urn:microsoft.com/office/officeart/2005/8/layout/vList6"/>
    <dgm:cxn modelId="{A3B48E60-59ED-40AD-92A1-FC63433D8214}" type="presParOf" srcId="{CD002DB1-B3A2-4689-B14E-422A92FE2D2B}" destId="{2BD4260F-0210-4E85-8FD9-6B8C7317F097}" srcOrd="0" destOrd="0" presId="urn:microsoft.com/office/officeart/2005/8/layout/vList6"/>
    <dgm:cxn modelId="{D7BCF8EC-D6E6-4309-8A91-DC4559330298}" type="presParOf" srcId="{CD002DB1-B3A2-4689-B14E-422A92FE2D2B}" destId="{C24428AA-FED5-4D30-9C30-E87C83ECEBB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72A9D-CBA1-471A-8138-D831C35959AE}" type="doc">
      <dgm:prSet loTypeId="urn:microsoft.com/office/officeart/2008/layout/HorizontalMultiLevelHierarchy" loCatId="hierarchy" qsTypeId="urn:microsoft.com/office/officeart/2005/8/quickstyle/3d3" qsCatId="3D" csTypeId="urn:microsoft.com/office/officeart/2005/8/colors/colorful3" csCatId="colorful" phldr="1"/>
      <dgm:spPr/>
      <dgm:t>
        <a:bodyPr/>
        <a:lstStyle/>
        <a:p>
          <a:endParaRPr lang="es-ES"/>
        </a:p>
      </dgm:t>
    </dgm:pt>
    <dgm:pt modelId="{72BC6E10-32EE-45A6-80DB-B4BDF2BA8078}">
      <dgm:prSet phldrT="[Text]" custT="1"/>
      <dgm:spPr>
        <a:solidFill>
          <a:srgbClr val="B56BAC"/>
        </a:solidFill>
      </dgm:spPr>
      <dgm:t>
        <a:bodyPr vert="vert270"/>
        <a:lstStyle/>
        <a:p>
          <a:pPr algn="just"/>
          <a:r>
            <a:rPr lang="es-EC" sz="1600" b="0" dirty="0" smtClean="0">
              <a:solidFill>
                <a:schemeClr val="tx1"/>
              </a:solidFill>
            </a:rPr>
            <a:t>Caracterizar el Sistema de Gestión Académica de la Carrera Licenciatura en Ciencias Militares de la Universidad de Fuerzas Armadas ESPE, y la formación integral de los oficiales de la Fuerza Terrestre graduados el año lectivo  2010 – 2011</a:t>
          </a:r>
          <a:r>
            <a:rPr lang="es-EC" sz="1400" b="0" dirty="0" smtClean="0">
              <a:solidFill>
                <a:schemeClr val="tx1"/>
              </a:solidFill>
            </a:rPr>
            <a:t>.</a:t>
          </a:r>
        </a:p>
        <a:p>
          <a:pPr algn="just"/>
          <a:endParaRPr lang="es-EC" sz="1600" b="0" dirty="0" smtClean="0">
            <a:solidFill>
              <a:schemeClr val="tx1"/>
            </a:solidFill>
          </a:endParaRPr>
        </a:p>
        <a:p>
          <a:pPr algn="just"/>
          <a:r>
            <a:rPr lang="es-EC" sz="1600" b="0" dirty="0" smtClean="0">
              <a:solidFill>
                <a:schemeClr val="tx1"/>
              </a:solidFill>
            </a:rPr>
            <a:t>Rediseñar un Sistema de Gestión Académica para la Carrera Licenciatura en Ciencias Militares de la Universidad de Fuerzas Armadas ESPE</a:t>
          </a:r>
          <a:r>
            <a:rPr lang="es-EC" sz="1400" b="0" dirty="0" smtClean="0">
              <a:solidFill>
                <a:schemeClr val="tx1"/>
              </a:solidFill>
            </a:rPr>
            <a:t>.</a:t>
          </a:r>
        </a:p>
        <a:p>
          <a:pPr algn="ctr"/>
          <a:endParaRPr lang="es-ES" sz="900" dirty="0"/>
        </a:p>
      </dgm:t>
    </dgm:pt>
    <dgm:pt modelId="{0F193410-0486-49A9-8C43-7F10B67696FF}" type="parTrans" cxnId="{AFC03E7E-E99B-4C14-A6C9-004AF4274BCD}">
      <dgm:prSet/>
      <dgm:spPr/>
      <dgm:t>
        <a:bodyPr/>
        <a:lstStyle/>
        <a:p>
          <a:endParaRPr lang="es-ES"/>
        </a:p>
      </dgm:t>
    </dgm:pt>
    <dgm:pt modelId="{40068054-F221-4C00-B967-2F9E91703F34}" type="sibTrans" cxnId="{AFC03E7E-E99B-4C14-A6C9-004AF4274BCD}">
      <dgm:prSet/>
      <dgm:spPr/>
      <dgm:t>
        <a:bodyPr/>
        <a:lstStyle/>
        <a:p>
          <a:endParaRPr lang="es-ES"/>
        </a:p>
      </dgm:t>
    </dgm:pt>
    <dgm:pt modelId="{3FFB651A-D873-487C-9782-44F45500B18F}">
      <dgm:prSet phldrT="[Text]" custT="1"/>
      <dgm:spPr>
        <a:solidFill>
          <a:srgbClr val="FFFF00"/>
        </a:solidFill>
      </dgm:spPr>
      <dgm:t>
        <a:bodyPr/>
        <a:lstStyle/>
        <a:p>
          <a:pPr algn="just"/>
          <a:r>
            <a:rPr lang="es-ES" sz="1400" dirty="0" smtClean="0">
              <a:solidFill>
                <a:schemeClr val="tx1"/>
              </a:solidFill>
            </a:rPr>
            <a:t>Valorar el nivel de cumplimiento de los procesos de planificación, ejecución  y evaluación académica de la carrera Licenciatura en Ciencias Militares</a:t>
          </a:r>
          <a:endParaRPr lang="es-ES" sz="1400" dirty="0">
            <a:solidFill>
              <a:schemeClr val="tx1"/>
            </a:solidFill>
          </a:endParaRPr>
        </a:p>
      </dgm:t>
    </dgm:pt>
    <dgm:pt modelId="{009AFE8E-43CB-45D7-AF03-71A46C4BA0FB}" type="parTrans" cxnId="{8A3F741E-42E2-462A-B143-EE4C858B2E02}">
      <dgm:prSet/>
      <dgm:spPr/>
      <dgm:t>
        <a:bodyPr/>
        <a:lstStyle/>
        <a:p>
          <a:endParaRPr lang="es-ES"/>
        </a:p>
      </dgm:t>
    </dgm:pt>
    <dgm:pt modelId="{902B18FA-A139-4771-A2FB-AF0A6B7AED53}" type="sibTrans" cxnId="{8A3F741E-42E2-462A-B143-EE4C858B2E02}">
      <dgm:prSet/>
      <dgm:spPr/>
      <dgm:t>
        <a:bodyPr/>
        <a:lstStyle/>
        <a:p>
          <a:endParaRPr lang="es-ES"/>
        </a:p>
      </dgm:t>
    </dgm:pt>
    <dgm:pt modelId="{653BFFCA-01AB-467A-B39C-958898F53150}">
      <dgm:prSet custT="1"/>
      <dgm:spPr>
        <a:solidFill>
          <a:srgbClr val="92D050"/>
        </a:solidFill>
      </dgm:spPr>
      <dgm:t>
        <a:bodyPr/>
        <a:lstStyle/>
        <a:p>
          <a:pPr algn="just"/>
          <a:r>
            <a:rPr lang="es-ES" sz="1400" dirty="0" smtClean="0">
              <a:solidFill>
                <a:schemeClr val="tx1"/>
              </a:solidFill>
            </a:rPr>
            <a:t>Establecer las ventajas y limitaciones de la gestión Académica en los oficiales que han obtenido la Licenciatura en Ciencias Militares el periodo lectivo 2010-2011.</a:t>
          </a:r>
          <a:endParaRPr lang="es-ES" sz="1400" dirty="0">
            <a:solidFill>
              <a:schemeClr val="tx1"/>
            </a:solidFill>
          </a:endParaRPr>
        </a:p>
      </dgm:t>
    </dgm:pt>
    <dgm:pt modelId="{3DF6E179-13A2-46C8-B4D0-A004197D4903}" type="parTrans" cxnId="{858EC44C-E1A2-4DB5-8B7E-FE18C58034AB}">
      <dgm:prSet/>
      <dgm:spPr/>
      <dgm:t>
        <a:bodyPr/>
        <a:lstStyle/>
        <a:p>
          <a:endParaRPr lang="es-ES"/>
        </a:p>
      </dgm:t>
    </dgm:pt>
    <dgm:pt modelId="{6E56F65F-D5ED-4E65-904E-1F4CA23B68C2}" type="sibTrans" cxnId="{858EC44C-E1A2-4DB5-8B7E-FE18C58034AB}">
      <dgm:prSet/>
      <dgm:spPr/>
      <dgm:t>
        <a:bodyPr/>
        <a:lstStyle/>
        <a:p>
          <a:endParaRPr lang="es-ES"/>
        </a:p>
      </dgm:t>
    </dgm:pt>
    <dgm:pt modelId="{5F3B0087-0359-4CA7-94AC-1DA8517F24E8}">
      <dgm:prSet custT="1"/>
      <dgm:spPr>
        <a:solidFill>
          <a:srgbClr val="92D050"/>
        </a:solidFill>
      </dgm:spPr>
      <dgm:t>
        <a:bodyPr/>
        <a:lstStyle/>
        <a:p>
          <a:pPr algn="just"/>
          <a:r>
            <a:rPr lang="es-ES" sz="1400" dirty="0" smtClean="0">
              <a:solidFill>
                <a:schemeClr val="tx1"/>
              </a:solidFill>
            </a:rPr>
            <a:t>Analizar el aporte investigativo de los oficiales graduados en la carrera Licenciatura en Ciencias Militares, en el periodo lectivo 2010-2011, en el nivel pregrado.</a:t>
          </a:r>
          <a:endParaRPr lang="es-ES" sz="1400" dirty="0">
            <a:solidFill>
              <a:schemeClr val="tx1"/>
            </a:solidFill>
          </a:endParaRPr>
        </a:p>
      </dgm:t>
    </dgm:pt>
    <dgm:pt modelId="{2999D2E6-95D4-40F6-BBA3-282BD864FD57}" type="parTrans" cxnId="{304432C4-3A55-4682-A08C-0B0CE770ABE0}">
      <dgm:prSet/>
      <dgm:spPr/>
      <dgm:t>
        <a:bodyPr/>
        <a:lstStyle/>
        <a:p>
          <a:endParaRPr lang="es-ES"/>
        </a:p>
      </dgm:t>
    </dgm:pt>
    <dgm:pt modelId="{4582F2BE-F72E-461B-B56A-B239B78EFD0C}" type="sibTrans" cxnId="{304432C4-3A55-4682-A08C-0B0CE770ABE0}">
      <dgm:prSet/>
      <dgm:spPr/>
      <dgm:t>
        <a:bodyPr/>
        <a:lstStyle/>
        <a:p>
          <a:endParaRPr lang="es-ES"/>
        </a:p>
      </dgm:t>
    </dgm:pt>
    <dgm:pt modelId="{0B462C8B-D1DC-4CB7-A0A9-C10446290911}">
      <dgm:prSet custT="1"/>
      <dgm:spPr>
        <a:solidFill>
          <a:srgbClr val="FFFF00"/>
        </a:solidFill>
      </dgm:spPr>
      <dgm:t>
        <a:bodyPr/>
        <a:lstStyle/>
        <a:p>
          <a:pPr algn="just"/>
          <a:r>
            <a:rPr lang="es-ES" sz="1400" dirty="0" smtClean="0">
              <a:solidFill>
                <a:schemeClr val="tx1"/>
              </a:solidFill>
            </a:rPr>
            <a:t>Elaborar una propuesta para la gestión académica de la carrera de Licenciatura en Ciencias Militares que permita fortalecer su presencia en la formación de los oficiales de Fuerzas Armadas.</a:t>
          </a:r>
          <a:endParaRPr lang="es-ES" sz="1400" dirty="0">
            <a:solidFill>
              <a:schemeClr val="tx1"/>
            </a:solidFill>
          </a:endParaRPr>
        </a:p>
      </dgm:t>
    </dgm:pt>
    <dgm:pt modelId="{0C8243CB-6F10-41FC-A9E0-3A06A7A5A904}" type="parTrans" cxnId="{6BAC4579-6494-4518-B736-B31B1C9D4B7D}">
      <dgm:prSet/>
      <dgm:spPr/>
      <dgm:t>
        <a:bodyPr/>
        <a:lstStyle/>
        <a:p>
          <a:endParaRPr lang="es-ES"/>
        </a:p>
      </dgm:t>
    </dgm:pt>
    <dgm:pt modelId="{E6D4961F-CC99-4555-9D6B-BBD586D793FB}" type="sibTrans" cxnId="{6BAC4579-6494-4518-B736-B31B1C9D4B7D}">
      <dgm:prSet/>
      <dgm:spPr/>
      <dgm:t>
        <a:bodyPr/>
        <a:lstStyle/>
        <a:p>
          <a:endParaRPr lang="es-ES"/>
        </a:p>
      </dgm:t>
    </dgm:pt>
    <dgm:pt modelId="{10583236-3561-4BF4-8F5A-6E5DE6350603}">
      <dgm:prSet custT="1"/>
      <dgm:spPr/>
      <dgm:t>
        <a:bodyPr/>
        <a:lstStyle/>
        <a:p>
          <a:pPr algn="just"/>
          <a:r>
            <a:rPr lang="es-ES" sz="1400" dirty="0" smtClean="0"/>
            <a:t>Identificar en que campos ocupacionales pueden emplearse los graduados en la Carrera de Licenciatura en Ciencias Militares de acuerdo a las demandas actuales y futuras.</a:t>
          </a:r>
          <a:endParaRPr lang="es-EC" sz="1400" dirty="0"/>
        </a:p>
      </dgm:t>
    </dgm:pt>
    <dgm:pt modelId="{53641082-4346-451B-BC68-9B1C3500F356}" type="parTrans" cxnId="{2D0CD45C-F573-485F-9DA5-3E0042039C3B}">
      <dgm:prSet/>
      <dgm:spPr/>
      <dgm:t>
        <a:bodyPr/>
        <a:lstStyle/>
        <a:p>
          <a:endParaRPr lang="es-EC"/>
        </a:p>
      </dgm:t>
    </dgm:pt>
    <dgm:pt modelId="{7C7F13DC-C5DB-4D55-B3C0-648C20FDA24A}" type="sibTrans" cxnId="{2D0CD45C-F573-485F-9DA5-3E0042039C3B}">
      <dgm:prSet/>
      <dgm:spPr/>
      <dgm:t>
        <a:bodyPr/>
        <a:lstStyle/>
        <a:p>
          <a:endParaRPr lang="es-EC"/>
        </a:p>
      </dgm:t>
    </dgm:pt>
    <dgm:pt modelId="{E820F58E-E812-4534-9ED6-4F82B9F993B0}" type="pres">
      <dgm:prSet presAssocID="{EDF72A9D-CBA1-471A-8138-D831C35959AE}" presName="Name0" presStyleCnt="0">
        <dgm:presLayoutVars>
          <dgm:chPref val="1"/>
          <dgm:dir/>
          <dgm:animOne val="branch"/>
          <dgm:animLvl val="lvl"/>
          <dgm:resizeHandles val="exact"/>
        </dgm:presLayoutVars>
      </dgm:prSet>
      <dgm:spPr/>
      <dgm:t>
        <a:bodyPr/>
        <a:lstStyle/>
        <a:p>
          <a:endParaRPr lang="es-ES"/>
        </a:p>
      </dgm:t>
    </dgm:pt>
    <dgm:pt modelId="{3A8FB452-95EF-41DA-BF96-B35FD3EBC756}" type="pres">
      <dgm:prSet presAssocID="{72BC6E10-32EE-45A6-80DB-B4BDF2BA8078}" presName="root1" presStyleCnt="0"/>
      <dgm:spPr/>
    </dgm:pt>
    <dgm:pt modelId="{515B4E8E-57AB-4BA2-9C1A-8DB87415CE2F}" type="pres">
      <dgm:prSet presAssocID="{72BC6E10-32EE-45A6-80DB-B4BDF2BA8078}" presName="LevelOneTextNode" presStyleLbl="node0" presStyleIdx="0" presStyleCnt="1" custAng="10800000" custScaleX="393409" custScaleY="106927" custLinFactNeighborX="-42907" custLinFactNeighborY="7780">
        <dgm:presLayoutVars>
          <dgm:chPref val="3"/>
        </dgm:presLayoutVars>
      </dgm:prSet>
      <dgm:spPr/>
      <dgm:t>
        <a:bodyPr/>
        <a:lstStyle/>
        <a:p>
          <a:endParaRPr lang="es-ES"/>
        </a:p>
      </dgm:t>
    </dgm:pt>
    <dgm:pt modelId="{0C0EBFAF-A726-42BE-BDF8-84CA01C47FD5}" type="pres">
      <dgm:prSet presAssocID="{72BC6E10-32EE-45A6-80DB-B4BDF2BA8078}" presName="level2hierChild" presStyleCnt="0"/>
      <dgm:spPr/>
    </dgm:pt>
    <dgm:pt modelId="{7E325FB6-F6B0-4288-AD95-3F400C9900D2}" type="pres">
      <dgm:prSet presAssocID="{009AFE8E-43CB-45D7-AF03-71A46C4BA0FB}" presName="conn2-1" presStyleLbl="parChTrans1D2" presStyleIdx="0" presStyleCnt="5"/>
      <dgm:spPr/>
      <dgm:t>
        <a:bodyPr/>
        <a:lstStyle/>
        <a:p>
          <a:endParaRPr lang="es-ES"/>
        </a:p>
      </dgm:t>
    </dgm:pt>
    <dgm:pt modelId="{B20EF668-24B1-48AA-9BA9-D12FBF79C4AA}" type="pres">
      <dgm:prSet presAssocID="{009AFE8E-43CB-45D7-AF03-71A46C4BA0FB}" presName="connTx" presStyleLbl="parChTrans1D2" presStyleIdx="0" presStyleCnt="5"/>
      <dgm:spPr/>
      <dgm:t>
        <a:bodyPr/>
        <a:lstStyle/>
        <a:p>
          <a:endParaRPr lang="es-ES"/>
        </a:p>
      </dgm:t>
    </dgm:pt>
    <dgm:pt modelId="{769643CC-C892-48B2-92BF-F2B6457BDDB8}" type="pres">
      <dgm:prSet presAssocID="{3FFB651A-D873-487C-9782-44F45500B18F}" presName="root2" presStyleCnt="0"/>
      <dgm:spPr/>
    </dgm:pt>
    <dgm:pt modelId="{F41B8EBB-C3C6-4A19-A457-31D95CBEA24A}" type="pres">
      <dgm:prSet presAssocID="{3FFB651A-D873-487C-9782-44F45500B18F}" presName="LevelTwoTextNode" presStyleLbl="node2" presStyleIdx="0" presStyleCnt="5" custScaleX="196693">
        <dgm:presLayoutVars>
          <dgm:chPref val="3"/>
        </dgm:presLayoutVars>
      </dgm:prSet>
      <dgm:spPr/>
      <dgm:t>
        <a:bodyPr/>
        <a:lstStyle/>
        <a:p>
          <a:endParaRPr lang="es-ES"/>
        </a:p>
      </dgm:t>
    </dgm:pt>
    <dgm:pt modelId="{186F7A93-827E-4760-8912-1A1DE318B5DD}" type="pres">
      <dgm:prSet presAssocID="{3FFB651A-D873-487C-9782-44F45500B18F}" presName="level3hierChild" presStyleCnt="0"/>
      <dgm:spPr/>
    </dgm:pt>
    <dgm:pt modelId="{DF8112EB-89EB-4FCD-8690-2C2B287B9EA5}" type="pres">
      <dgm:prSet presAssocID="{53641082-4346-451B-BC68-9B1C3500F356}" presName="conn2-1" presStyleLbl="parChTrans1D2" presStyleIdx="1" presStyleCnt="5"/>
      <dgm:spPr/>
      <dgm:t>
        <a:bodyPr/>
        <a:lstStyle/>
        <a:p>
          <a:endParaRPr lang="es-EC"/>
        </a:p>
      </dgm:t>
    </dgm:pt>
    <dgm:pt modelId="{72A453A9-D819-4FD9-A5F7-D81D6B31677C}" type="pres">
      <dgm:prSet presAssocID="{53641082-4346-451B-BC68-9B1C3500F356}" presName="connTx" presStyleLbl="parChTrans1D2" presStyleIdx="1" presStyleCnt="5"/>
      <dgm:spPr/>
      <dgm:t>
        <a:bodyPr/>
        <a:lstStyle/>
        <a:p>
          <a:endParaRPr lang="es-EC"/>
        </a:p>
      </dgm:t>
    </dgm:pt>
    <dgm:pt modelId="{5A44D302-1395-4528-9D31-18CFA4BB89DC}" type="pres">
      <dgm:prSet presAssocID="{10583236-3561-4BF4-8F5A-6E5DE6350603}" presName="root2" presStyleCnt="0"/>
      <dgm:spPr/>
    </dgm:pt>
    <dgm:pt modelId="{006FC7DE-8B2F-4C66-A453-7A022EBCCADA}" type="pres">
      <dgm:prSet presAssocID="{10583236-3561-4BF4-8F5A-6E5DE6350603}" presName="LevelTwoTextNode" presStyleLbl="node2" presStyleIdx="1" presStyleCnt="5" custScaleX="199290">
        <dgm:presLayoutVars>
          <dgm:chPref val="3"/>
        </dgm:presLayoutVars>
      </dgm:prSet>
      <dgm:spPr/>
      <dgm:t>
        <a:bodyPr/>
        <a:lstStyle/>
        <a:p>
          <a:endParaRPr lang="es-EC"/>
        </a:p>
      </dgm:t>
    </dgm:pt>
    <dgm:pt modelId="{E4273443-FCED-404C-B383-567AE79D48B9}" type="pres">
      <dgm:prSet presAssocID="{10583236-3561-4BF4-8F5A-6E5DE6350603}" presName="level3hierChild" presStyleCnt="0"/>
      <dgm:spPr/>
    </dgm:pt>
    <dgm:pt modelId="{875F103C-BC20-4804-BABB-20803CDDA1ED}" type="pres">
      <dgm:prSet presAssocID="{3DF6E179-13A2-46C8-B4D0-A004197D4903}" presName="conn2-1" presStyleLbl="parChTrans1D2" presStyleIdx="2" presStyleCnt="5"/>
      <dgm:spPr/>
      <dgm:t>
        <a:bodyPr/>
        <a:lstStyle/>
        <a:p>
          <a:endParaRPr lang="es-ES"/>
        </a:p>
      </dgm:t>
    </dgm:pt>
    <dgm:pt modelId="{937F0B0A-F449-404B-AC46-17C3ACD1014E}" type="pres">
      <dgm:prSet presAssocID="{3DF6E179-13A2-46C8-B4D0-A004197D4903}" presName="connTx" presStyleLbl="parChTrans1D2" presStyleIdx="2" presStyleCnt="5"/>
      <dgm:spPr/>
      <dgm:t>
        <a:bodyPr/>
        <a:lstStyle/>
        <a:p>
          <a:endParaRPr lang="es-ES"/>
        </a:p>
      </dgm:t>
    </dgm:pt>
    <dgm:pt modelId="{C7BE9655-E30F-4FBB-9DC8-349F0BF72F07}" type="pres">
      <dgm:prSet presAssocID="{653BFFCA-01AB-467A-B39C-958898F53150}" presName="root2" presStyleCnt="0"/>
      <dgm:spPr/>
    </dgm:pt>
    <dgm:pt modelId="{84F55E6D-98A2-4DF3-8F48-B92D73EBC8A7}" type="pres">
      <dgm:prSet presAssocID="{653BFFCA-01AB-467A-B39C-958898F53150}" presName="LevelTwoTextNode" presStyleLbl="node2" presStyleIdx="2" presStyleCnt="5" custScaleX="196693">
        <dgm:presLayoutVars>
          <dgm:chPref val="3"/>
        </dgm:presLayoutVars>
      </dgm:prSet>
      <dgm:spPr/>
      <dgm:t>
        <a:bodyPr/>
        <a:lstStyle/>
        <a:p>
          <a:endParaRPr lang="es-ES"/>
        </a:p>
      </dgm:t>
    </dgm:pt>
    <dgm:pt modelId="{4A6C4F4C-60CD-4C22-871C-18BA2E57E3B4}" type="pres">
      <dgm:prSet presAssocID="{653BFFCA-01AB-467A-B39C-958898F53150}" presName="level3hierChild" presStyleCnt="0"/>
      <dgm:spPr/>
    </dgm:pt>
    <dgm:pt modelId="{6F44A556-E4B5-46A0-977D-F3C97F416061}" type="pres">
      <dgm:prSet presAssocID="{2999D2E6-95D4-40F6-BBA3-282BD864FD57}" presName="conn2-1" presStyleLbl="parChTrans1D2" presStyleIdx="3" presStyleCnt="5"/>
      <dgm:spPr/>
      <dgm:t>
        <a:bodyPr/>
        <a:lstStyle/>
        <a:p>
          <a:endParaRPr lang="es-ES"/>
        </a:p>
      </dgm:t>
    </dgm:pt>
    <dgm:pt modelId="{1CE0375E-FE40-4E08-B9E2-76139FCAC0A0}" type="pres">
      <dgm:prSet presAssocID="{2999D2E6-95D4-40F6-BBA3-282BD864FD57}" presName="connTx" presStyleLbl="parChTrans1D2" presStyleIdx="3" presStyleCnt="5"/>
      <dgm:spPr/>
      <dgm:t>
        <a:bodyPr/>
        <a:lstStyle/>
        <a:p>
          <a:endParaRPr lang="es-ES"/>
        </a:p>
      </dgm:t>
    </dgm:pt>
    <dgm:pt modelId="{F4C9E3C6-75EB-4217-BC5D-8337FC861235}" type="pres">
      <dgm:prSet presAssocID="{5F3B0087-0359-4CA7-94AC-1DA8517F24E8}" presName="root2" presStyleCnt="0"/>
      <dgm:spPr/>
    </dgm:pt>
    <dgm:pt modelId="{298AC88D-0A16-428A-BBAF-872BEE091791}" type="pres">
      <dgm:prSet presAssocID="{5F3B0087-0359-4CA7-94AC-1DA8517F24E8}" presName="LevelTwoTextNode" presStyleLbl="node2" presStyleIdx="3" presStyleCnt="5" custScaleX="196693">
        <dgm:presLayoutVars>
          <dgm:chPref val="3"/>
        </dgm:presLayoutVars>
      </dgm:prSet>
      <dgm:spPr/>
      <dgm:t>
        <a:bodyPr/>
        <a:lstStyle/>
        <a:p>
          <a:endParaRPr lang="es-ES"/>
        </a:p>
      </dgm:t>
    </dgm:pt>
    <dgm:pt modelId="{D32A2315-5CCF-441E-BF94-C33499EFDFA9}" type="pres">
      <dgm:prSet presAssocID="{5F3B0087-0359-4CA7-94AC-1DA8517F24E8}" presName="level3hierChild" presStyleCnt="0"/>
      <dgm:spPr/>
    </dgm:pt>
    <dgm:pt modelId="{C1EB184F-B837-4445-8059-DD6620345164}" type="pres">
      <dgm:prSet presAssocID="{0C8243CB-6F10-41FC-A9E0-3A06A7A5A904}" presName="conn2-1" presStyleLbl="parChTrans1D2" presStyleIdx="4" presStyleCnt="5"/>
      <dgm:spPr/>
      <dgm:t>
        <a:bodyPr/>
        <a:lstStyle/>
        <a:p>
          <a:endParaRPr lang="es-ES"/>
        </a:p>
      </dgm:t>
    </dgm:pt>
    <dgm:pt modelId="{5C557FA4-D59E-48A6-A1D3-859F71A2D62B}" type="pres">
      <dgm:prSet presAssocID="{0C8243CB-6F10-41FC-A9E0-3A06A7A5A904}" presName="connTx" presStyleLbl="parChTrans1D2" presStyleIdx="4" presStyleCnt="5"/>
      <dgm:spPr/>
      <dgm:t>
        <a:bodyPr/>
        <a:lstStyle/>
        <a:p>
          <a:endParaRPr lang="es-ES"/>
        </a:p>
      </dgm:t>
    </dgm:pt>
    <dgm:pt modelId="{05F4CF14-5CB2-42D8-AF24-E7C13C5A0A39}" type="pres">
      <dgm:prSet presAssocID="{0B462C8B-D1DC-4CB7-A0A9-C10446290911}" presName="root2" presStyleCnt="0"/>
      <dgm:spPr/>
    </dgm:pt>
    <dgm:pt modelId="{52AF2CFC-0048-4F5F-AE69-5E075A21EEF5}" type="pres">
      <dgm:prSet presAssocID="{0B462C8B-D1DC-4CB7-A0A9-C10446290911}" presName="LevelTwoTextNode" presStyleLbl="node2" presStyleIdx="4" presStyleCnt="5" custScaleX="196693">
        <dgm:presLayoutVars>
          <dgm:chPref val="3"/>
        </dgm:presLayoutVars>
      </dgm:prSet>
      <dgm:spPr/>
      <dgm:t>
        <a:bodyPr/>
        <a:lstStyle/>
        <a:p>
          <a:endParaRPr lang="es-ES"/>
        </a:p>
      </dgm:t>
    </dgm:pt>
    <dgm:pt modelId="{E945DA04-E93B-488C-9DD4-6E971F0C4C6A}" type="pres">
      <dgm:prSet presAssocID="{0B462C8B-D1DC-4CB7-A0A9-C10446290911}" presName="level3hierChild" presStyleCnt="0"/>
      <dgm:spPr/>
    </dgm:pt>
  </dgm:ptLst>
  <dgm:cxnLst>
    <dgm:cxn modelId="{DD0A6CC0-E777-4B9C-9909-AE75F2D939B5}" type="presOf" srcId="{3DF6E179-13A2-46C8-B4D0-A004197D4903}" destId="{875F103C-BC20-4804-BABB-20803CDDA1ED}" srcOrd="0" destOrd="0" presId="urn:microsoft.com/office/officeart/2008/layout/HorizontalMultiLevelHierarchy"/>
    <dgm:cxn modelId="{8A3F741E-42E2-462A-B143-EE4C858B2E02}" srcId="{72BC6E10-32EE-45A6-80DB-B4BDF2BA8078}" destId="{3FFB651A-D873-487C-9782-44F45500B18F}" srcOrd="0" destOrd="0" parTransId="{009AFE8E-43CB-45D7-AF03-71A46C4BA0FB}" sibTransId="{902B18FA-A139-4771-A2FB-AF0A6B7AED53}"/>
    <dgm:cxn modelId="{D5FD227F-AB74-4F71-9429-53A3669A9009}" type="presOf" srcId="{0C8243CB-6F10-41FC-A9E0-3A06A7A5A904}" destId="{C1EB184F-B837-4445-8059-DD6620345164}" srcOrd="0" destOrd="0" presId="urn:microsoft.com/office/officeart/2008/layout/HorizontalMultiLevelHierarchy"/>
    <dgm:cxn modelId="{304432C4-3A55-4682-A08C-0B0CE770ABE0}" srcId="{72BC6E10-32EE-45A6-80DB-B4BDF2BA8078}" destId="{5F3B0087-0359-4CA7-94AC-1DA8517F24E8}" srcOrd="3" destOrd="0" parTransId="{2999D2E6-95D4-40F6-BBA3-282BD864FD57}" sibTransId="{4582F2BE-F72E-461B-B56A-B239B78EFD0C}"/>
    <dgm:cxn modelId="{DCAF6890-DD55-436E-B551-660B586AD535}" type="presOf" srcId="{53641082-4346-451B-BC68-9B1C3500F356}" destId="{72A453A9-D819-4FD9-A5F7-D81D6B31677C}" srcOrd="1" destOrd="0" presId="urn:microsoft.com/office/officeart/2008/layout/HorizontalMultiLevelHierarchy"/>
    <dgm:cxn modelId="{6BAC4579-6494-4518-B736-B31B1C9D4B7D}" srcId="{72BC6E10-32EE-45A6-80DB-B4BDF2BA8078}" destId="{0B462C8B-D1DC-4CB7-A0A9-C10446290911}" srcOrd="4" destOrd="0" parTransId="{0C8243CB-6F10-41FC-A9E0-3A06A7A5A904}" sibTransId="{E6D4961F-CC99-4555-9D6B-BBD586D793FB}"/>
    <dgm:cxn modelId="{553C0D1D-11AB-4D07-B5C1-60A1BAFA1840}" type="presOf" srcId="{3DF6E179-13A2-46C8-B4D0-A004197D4903}" destId="{937F0B0A-F449-404B-AC46-17C3ACD1014E}" srcOrd="1" destOrd="0" presId="urn:microsoft.com/office/officeart/2008/layout/HorizontalMultiLevelHierarchy"/>
    <dgm:cxn modelId="{CD9ACD9B-15A4-4FE0-8B77-5BC8060BDB25}" type="presOf" srcId="{653BFFCA-01AB-467A-B39C-958898F53150}" destId="{84F55E6D-98A2-4DF3-8F48-B92D73EBC8A7}" srcOrd="0" destOrd="0" presId="urn:microsoft.com/office/officeart/2008/layout/HorizontalMultiLevelHierarchy"/>
    <dgm:cxn modelId="{AFC03E7E-E99B-4C14-A6C9-004AF4274BCD}" srcId="{EDF72A9D-CBA1-471A-8138-D831C35959AE}" destId="{72BC6E10-32EE-45A6-80DB-B4BDF2BA8078}" srcOrd="0" destOrd="0" parTransId="{0F193410-0486-49A9-8C43-7F10B67696FF}" sibTransId="{40068054-F221-4C00-B967-2F9E91703F34}"/>
    <dgm:cxn modelId="{858EC44C-E1A2-4DB5-8B7E-FE18C58034AB}" srcId="{72BC6E10-32EE-45A6-80DB-B4BDF2BA8078}" destId="{653BFFCA-01AB-467A-B39C-958898F53150}" srcOrd="2" destOrd="0" parTransId="{3DF6E179-13A2-46C8-B4D0-A004197D4903}" sibTransId="{6E56F65F-D5ED-4E65-904E-1F4CA23B68C2}"/>
    <dgm:cxn modelId="{0C0235F5-B557-491F-89CF-F538153FD966}" type="presOf" srcId="{10583236-3561-4BF4-8F5A-6E5DE6350603}" destId="{006FC7DE-8B2F-4C66-A453-7A022EBCCADA}" srcOrd="0" destOrd="0" presId="urn:microsoft.com/office/officeart/2008/layout/HorizontalMultiLevelHierarchy"/>
    <dgm:cxn modelId="{0DD1CCB3-B7F2-43DA-8D9D-362F2DDCCFD5}" type="presOf" srcId="{0B462C8B-D1DC-4CB7-A0A9-C10446290911}" destId="{52AF2CFC-0048-4F5F-AE69-5E075A21EEF5}" srcOrd="0" destOrd="0" presId="urn:microsoft.com/office/officeart/2008/layout/HorizontalMultiLevelHierarchy"/>
    <dgm:cxn modelId="{A894C9A3-D220-432B-8E5C-430B057340D3}" type="presOf" srcId="{009AFE8E-43CB-45D7-AF03-71A46C4BA0FB}" destId="{7E325FB6-F6B0-4288-AD95-3F400C9900D2}" srcOrd="0" destOrd="0" presId="urn:microsoft.com/office/officeart/2008/layout/HorizontalMultiLevelHierarchy"/>
    <dgm:cxn modelId="{8D3C2DFD-017D-4943-8F66-768F1FACD578}" type="presOf" srcId="{009AFE8E-43CB-45D7-AF03-71A46C4BA0FB}" destId="{B20EF668-24B1-48AA-9BA9-D12FBF79C4AA}" srcOrd="1" destOrd="0" presId="urn:microsoft.com/office/officeart/2008/layout/HorizontalMultiLevelHierarchy"/>
    <dgm:cxn modelId="{920BE1BB-6849-4866-9514-B0B2115486E2}" type="presOf" srcId="{5F3B0087-0359-4CA7-94AC-1DA8517F24E8}" destId="{298AC88D-0A16-428A-BBAF-872BEE091791}" srcOrd="0" destOrd="0" presId="urn:microsoft.com/office/officeart/2008/layout/HorizontalMultiLevelHierarchy"/>
    <dgm:cxn modelId="{D86AB671-3077-47AB-907F-6B496E499665}" type="presOf" srcId="{2999D2E6-95D4-40F6-BBA3-282BD864FD57}" destId="{1CE0375E-FE40-4E08-B9E2-76139FCAC0A0}" srcOrd="1" destOrd="0" presId="urn:microsoft.com/office/officeart/2008/layout/HorizontalMultiLevelHierarchy"/>
    <dgm:cxn modelId="{7B992C55-B799-48A6-AD58-A51B301CBA3B}" type="presOf" srcId="{3FFB651A-D873-487C-9782-44F45500B18F}" destId="{F41B8EBB-C3C6-4A19-A457-31D95CBEA24A}" srcOrd="0" destOrd="0" presId="urn:microsoft.com/office/officeart/2008/layout/HorizontalMultiLevelHierarchy"/>
    <dgm:cxn modelId="{DA1453FF-43AB-49AA-81D4-85D9C73580D6}" type="presOf" srcId="{2999D2E6-95D4-40F6-BBA3-282BD864FD57}" destId="{6F44A556-E4B5-46A0-977D-F3C97F416061}" srcOrd="0" destOrd="0" presId="urn:microsoft.com/office/officeart/2008/layout/HorizontalMultiLevelHierarchy"/>
    <dgm:cxn modelId="{C17C0116-653D-4380-A8C7-921F30C38F65}" type="presOf" srcId="{0C8243CB-6F10-41FC-A9E0-3A06A7A5A904}" destId="{5C557FA4-D59E-48A6-A1D3-859F71A2D62B}" srcOrd="1" destOrd="0" presId="urn:microsoft.com/office/officeart/2008/layout/HorizontalMultiLevelHierarchy"/>
    <dgm:cxn modelId="{9F62DE19-D14A-4BDD-81A4-BE853253DFB3}" type="presOf" srcId="{72BC6E10-32EE-45A6-80DB-B4BDF2BA8078}" destId="{515B4E8E-57AB-4BA2-9C1A-8DB87415CE2F}" srcOrd="0" destOrd="0" presId="urn:microsoft.com/office/officeart/2008/layout/HorizontalMultiLevelHierarchy"/>
    <dgm:cxn modelId="{2F0892C5-1A7B-4BAA-B5BE-6B42A1BA2A80}" type="presOf" srcId="{EDF72A9D-CBA1-471A-8138-D831C35959AE}" destId="{E820F58E-E812-4534-9ED6-4F82B9F993B0}" srcOrd="0" destOrd="0" presId="urn:microsoft.com/office/officeart/2008/layout/HorizontalMultiLevelHierarchy"/>
    <dgm:cxn modelId="{2D0CD45C-F573-485F-9DA5-3E0042039C3B}" srcId="{72BC6E10-32EE-45A6-80DB-B4BDF2BA8078}" destId="{10583236-3561-4BF4-8F5A-6E5DE6350603}" srcOrd="1" destOrd="0" parTransId="{53641082-4346-451B-BC68-9B1C3500F356}" sibTransId="{7C7F13DC-C5DB-4D55-B3C0-648C20FDA24A}"/>
    <dgm:cxn modelId="{5D1CC1D1-94AD-4F11-8F6C-327B37CC9134}" type="presOf" srcId="{53641082-4346-451B-BC68-9B1C3500F356}" destId="{DF8112EB-89EB-4FCD-8690-2C2B287B9EA5}" srcOrd="0" destOrd="0" presId="urn:microsoft.com/office/officeart/2008/layout/HorizontalMultiLevelHierarchy"/>
    <dgm:cxn modelId="{E72C79EB-C7F8-47FD-B59E-390B21A0084E}" type="presParOf" srcId="{E820F58E-E812-4534-9ED6-4F82B9F993B0}" destId="{3A8FB452-95EF-41DA-BF96-B35FD3EBC756}" srcOrd="0" destOrd="0" presId="urn:microsoft.com/office/officeart/2008/layout/HorizontalMultiLevelHierarchy"/>
    <dgm:cxn modelId="{5C345F92-8449-4992-A131-2B7BB3CD8172}" type="presParOf" srcId="{3A8FB452-95EF-41DA-BF96-B35FD3EBC756}" destId="{515B4E8E-57AB-4BA2-9C1A-8DB87415CE2F}" srcOrd="0" destOrd="0" presId="urn:microsoft.com/office/officeart/2008/layout/HorizontalMultiLevelHierarchy"/>
    <dgm:cxn modelId="{950DDFD8-532C-4D63-B348-FBAC0E68F102}" type="presParOf" srcId="{3A8FB452-95EF-41DA-BF96-B35FD3EBC756}" destId="{0C0EBFAF-A726-42BE-BDF8-84CA01C47FD5}" srcOrd="1" destOrd="0" presId="urn:microsoft.com/office/officeart/2008/layout/HorizontalMultiLevelHierarchy"/>
    <dgm:cxn modelId="{300AF88D-98C3-41FE-A0D0-073D419D3D34}" type="presParOf" srcId="{0C0EBFAF-A726-42BE-BDF8-84CA01C47FD5}" destId="{7E325FB6-F6B0-4288-AD95-3F400C9900D2}" srcOrd="0" destOrd="0" presId="urn:microsoft.com/office/officeart/2008/layout/HorizontalMultiLevelHierarchy"/>
    <dgm:cxn modelId="{523238A5-276A-4858-80F5-841EF9901F81}" type="presParOf" srcId="{7E325FB6-F6B0-4288-AD95-3F400C9900D2}" destId="{B20EF668-24B1-48AA-9BA9-D12FBF79C4AA}" srcOrd="0" destOrd="0" presId="urn:microsoft.com/office/officeart/2008/layout/HorizontalMultiLevelHierarchy"/>
    <dgm:cxn modelId="{CDAFDE29-B1B3-4019-ADE1-E28A25E0F493}" type="presParOf" srcId="{0C0EBFAF-A726-42BE-BDF8-84CA01C47FD5}" destId="{769643CC-C892-48B2-92BF-F2B6457BDDB8}" srcOrd="1" destOrd="0" presId="urn:microsoft.com/office/officeart/2008/layout/HorizontalMultiLevelHierarchy"/>
    <dgm:cxn modelId="{E5768592-748C-4F48-A527-8964000222D1}" type="presParOf" srcId="{769643CC-C892-48B2-92BF-F2B6457BDDB8}" destId="{F41B8EBB-C3C6-4A19-A457-31D95CBEA24A}" srcOrd="0" destOrd="0" presId="urn:microsoft.com/office/officeart/2008/layout/HorizontalMultiLevelHierarchy"/>
    <dgm:cxn modelId="{3F6E5B1D-A673-4D78-B85D-3536EA42A999}" type="presParOf" srcId="{769643CC-C892-48B2-92BF-F2B6457BDDB8}" destId="{186F7A93-827E-4760-8912-1A1DE318B5DD}" srcOrd="1" destOrd="0" presId="urn:microsoft.com/office/officeart/2008/layout/HorizontalMultiLevelHierarchy"/>
    <dgm:cxn modelId="{A775C712-B0BF-40B6-A473-91381137CDBC}" type="presParOf" srcId="{0C0EBFAF-A726-42BE-BDF8-84CA01C47FD5}" destId="{DF8112EB-89EB-4FCD-8690-2C2B287B9EA5}" srcOrd="2" destOrd="0" presId="urn:microsoft.com/office/officeart/2008/layout/HorizontalMultiLevelHierarchy"/>
    <dgm:cxn modelId="{66EF0D18-1630-4190-B8FB-08825D49E90D}" type="presParOf" srcId="{DF8112EB-89EB-4FCD-8690-2C2B287B9EA5}" destId="{72A453A9-D819-4FD9-A5F7-D81D6B31677C}" srcOrd="0" destOrd="0" presId="urn:microsoft.com/office/officeart/2008/layout/HorizontalMultiLevelHierarchy"/>
    <dgm:cxn modelId="{58308472-238A-477E-9520-4DFB7E1D0A15}" type="presParOf" srcId="{0C0EBFAF-A726-42BE-BDF8-84CA01C47FD5}" destId="{5A44D302-1395-4528-9D31-18CFA4BB89DC}" srcOrd="3" destOrd="0" presId="urn:microsoft.com/office/officeart/2008/layout/HorizontalMultiLevelHierarchy"/>
    <dgm:cxn modelId="{865997FC-5CC4-4639-B6FE-4450AADF1C55}" type="presParOf" srcId="{5A44D302-1395-4528-9D31-18CFA4BB89DC}" destId="{006FC7DE-8B2F-4C66-A453-7A022EBCCADA}" srcOrd="0" destOrd="0" presId="urn:microsoft.com/office/officeart/2008/layout/HorizontalMultiLevelHierarchy"/>
    <dgm:cxn modelId="{0E353969-7977-45A9-B09F-D3D387A2DBF2}" type="presParOf" srcId="{5A44D302-1395-4528-9D31-18CFA4BB89DC}" destId="{E4273443-FCED-404C-B383-567AE79D48B9}" srcOrd="1" destOrd="0" presId="urn:microsoft.com/office/officeart/2008/layout/HorizontalMultiLevelHierarchy"/>
    <dgm:cxn modelId="{51C488C8-227D-47E6-8B20-DFED45745405}" type="presParOf" srcId="{0C0EBFAF-A726-42BE-BDF8-84CA01C47FD5}" destId="{875F103C-BC20-4804-BABB-20803CDDA1ED}" srcOrd="4" destOrd="0" presId="urn:microsoft.com/office/officeart/2008/layout/HorizontalMultiLevelHierarchy"/>
    <dgm:cxn modelId="{578CEE7A-81E2-49C2-AD56-DAD9608FB0DD}" type="presParOf" srcId="{875F103C-BC20-4804-BABB-20803CDDA1ED}" destId="{937F0B0A-F449-404B-AC46-17C3ACD1014E}" srcOrd="0" destOrd="0" presId="urn:microsoft.com/office/officeart/2008/layout/HorizontalMultiLevelHierarchy"/>
    <dgm:cxn modelId="{1EC3C393-857F-40EC-9747-540EED950B15}" type="presParOf" srcId="{0C0EBFAF-A726-42BE-BDF8-84CA01C47FD5}" destId="{C7BE9655-E30F-4FBB-9DC8-349F0BF72F07}" srcOrd="5" destOrd="0" presId="urn:microsoft.com/office/officeart/2008/layout/HorizontalMultiLevelHierarchy"/>
    <dgm:cxn modelId="{117509E0-5175-4F34-9EFA-D4DC13AC6D9A}" type="presParOf" srcId="{C7BE9655-E30F-4FBB-9DC8-349F0BF72F07}" destId="{84F55E6D-98A2-4DF3-8F48-B92D73EBC8A7}" srcOrd="0" destOrd="0" presId="urn:microsoft.com/office/officeart/2008/layout/HorizontalMultiLevelHierarchy"/>
    <dgm:cxn modelId="{E9A3EA93-FF1F-4340-A499-77A88875CA54}" type="presParOf" srcId="{C7BE9655-E30F-4FBB-9DC8-349F0BF72F07}" destId="{4A6C4F4C-60CD-4C22-871C-18BA2E57E3B4}" srcOrd="1" destOrd="0" presId="urn:microsoft.com/office/officeart/2008/layout/HorizontalMultiLevelHierarchy"/>
    <dgm:cxn modelId="{61846C55-9439-48A4-A86B-03E3BDBB34BE}" type="presParOf" srcId="{0C0EBFAF-A726-42BE-BDF8-84CA01C47FD5}" destId="{6F44A556-E4B5-46A0-977D-F3C97F416061}" srcOrd="6" destOrd="0" presId="urn:microsoft.com/office/officeart/2008/layout/HorizontalMultiLevelHierarchy"/>
    <dgm:cxn modelId="{33145FB5-5DEB-49C8-AAE1-C7CE24F28F27}" type="presParOf" srcId="{6F44A556-E4B5-46A0-977D-F3C97F416061}" destId="{1CE0375E-FE40-4E08-B9E2-76139FCAC0A0}" srcOrd="0" destOrd="0" presId="urn:microsoft.com/office/officeart/2008/layout/HorizontalMultiLevelHierarchy"/>
    <dgm:cxn modelId="{339B2CB0-5D5D-4A0C-B1B9-F9ED422C6D03}" type="presParOf" srcId="{0C0EBFAF-A726-42BE-BDF8-84CA01C47FD5}" destId="{F4C9E3C6-75EB-4217-BC5D-8337FC861235}" srcOrd="7" destOrd="0" presId="urn:microsoft.com/office/officeart/2008/layout/HorizontalMultiLevelHierarchy"/>
    <dgm:cxn modelId="{B37F16F6-4022-4522-88D6-49241696028E}" type="presParOf" srcId="{F4C9E3C6-75EB-4217-BC5D-8337FC861235}" destId="{298AC88D-0A16-428A-BBAF-872BEE091791}" srcOrd="0" destOrd="0" presId="urn:microsoft.com/office/officeart/2008/layout/HorizontalMultiLevelHierarchy"/>
    <dgm:cxn modelId="{D08B3502-E7B7-48EE-8048-6DC2B73E04A5}" type="presParOf" srcId="{F4C9E3C6-75EB-4217-BC5D-8337FC861235}" destId="{D32A2315-5CCF-441E-BF94-C33499EFDFA9}" srcOrd="1" destOrd="0" presId="urn:microsoft.com/office/officeart/2008/layout/HorizontalMultiLevelHierarchy"/>
    <dgm:cxn modelId="{0E08C000-84B2-4A75-9F34-FBF245574A1F}" type="presParOf" srcId="{0C0EBFAF-A726-42BE-BDF8-84CA01C47FD5}" destId="{C1EB184F-B837-4445-8059-DD6620345164}" srcOrd="8" destOrd="0" presId="urn:microsoft.com/office/officeart/2008/layout/HorizontalMultiLevelHierarchy"/>
    <dgm:cxn modelId="{D751653A-5E7C-4BA6-8B44-3412441F8EBF}" type="presParOf" srcId="{C1EB184F-B837-4445-8059-DD6620345164}" destId="{5C557FA4-D59E-48A6-A1D3-859F71A2D62B}" srcOrd="0" destOrd="0" presId="urn:microsoft.com/office/officeart/2008/layout/HorizontalMultiLevelHierarchy"/>
    <dgm:cxn modelId="{02BAF325-7573-46A9-8E40-21FA5D08C6BE}" type="presParOf" srcId="{0C0EBFAF-A726-42BE-BDF8-84CA01C47FD5}" destId="{05F4CF14-5CB2-42D8-AF24-E7C13C5A0A39}" srcOrd="9" destOrd="0" presId="urn:microsoft.com/office/officeart/2008/layout/HorizontalMultiLevelHierarchy"/>
    <dgm:cxn modelId="{F2436928-54EB-4330-B73D-E0CC042CCAE2}" type="presParOf" srcId="{05F4CF14-5CB2-42D8-AF24-E7C13C5A0A39}" destId="{52AF2CFC-0048-4F5F-AE69-5E075A21EEF5}" srcOrd="0" destOrd="0" presId="urn:microsoft.com/office/officeart/2008/layout/HorizontalMultiLevelHierarchy"/>
    <dgm:cxn modelId="{9ADF4DC6-116E-4E60-B1CC-F74AAC49586E}" type="presParOf" srcId="{05F4CF14-5CB2-42D8-AF24-E7C13C5A0A39}" destId="{E945DA04-E93B-488C-9DD4-6E971F0C4C6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FB1CDA-8BCC-44B6-B1A8-BF0B31BFA925}" type="doc">
      <dgm:prSet loTypeId="urn:microsoft.com/office/officeart/2005/8/layout/venn3" loCatId="relationship" qsTypeId="urn:microsoft.com/office/officeart/2005/8/quickstyle/simple2" qsCatId="simple" csTypeId="urn:microsoft.com/office/officeart/2005/8/colors/colorful3" csCatId="colorful" phldr="1"/>
      <dgm:spPr/>
      <dgm:t>
        <a:bodyPr/>
        <a:lstStyle/>
        <a:p>
          <a:endParaRPr lang="es-ES"/>
        </a:p>
      </dgm:t>
    </dgm:pt>
    <dgm:pt modelId="{3134AEFF-5F1E-4EBB-A7DD-1A6368B9C51E}">
      <dgm:prSet phldrT="[Texto]"/>
      <dgm:spPr>
        <a:solidFill>
          <a:srgbClr val="00B0F0">
            <a:alpha val="50000"/>
          </a:srgbClr>
        </a:solidFill>
      </dgm:spPr>
      <dgm:t>
        <a:bodyPr/>
        <a:lstStyle/>
        <a:p>
          <a:r>
            <a:rPr lang="es-ES" dirty="0" smtClean="0"/>
            <a:t>Planificación Académica</a:t>
          </a:r>
          <a:endParaRPr lang="es-ES" dirty="0"/>
        </a:p>
      </dgm:t>
    </dgm:pt>
    <dgm:pt modelId="{EDBC2CAC-FC08-47E0-BAA1-989820CABDE7}" type="parTrans" cxnId="{39046C20-19E0-4B5E-B470-9F01D444B4A0}">
      <dgm:prSet/>
      <dgm:spPr/>
      <dgm:t>
        <a:bodyPr/>
        <a:lstStyle/>
        <a:p>
          <a:endParaRPr lang="es-ES"/>
        </a:p>
      </dgm:t>
    </dgm:pt>
    <dgm:pt modelId="{A66B3156-AFB7-4846-B1AF-2B9341A2462A}" type="sibTrans" cxnId="{39046C20-19E0-4B5E-B470-9F01D444B4A0}">
      <dgm:prSet/>
      <dgm:spPr/>
      <dgm:t>
        <a:bodyPr/>
        <a:lstStyle/>
        <a:p>
          <a:endParaRPr lang="es-ES"/>
        </a:p>
      </dgm:t>
    </dgm:pt>
    <dgm:pt modelId="{90C51DC4-FC3D-496A-A9D9-04E5F956E487}">
      <dgm:prSet phldrT="[Texto]"/>
      <dgm:spPr>
        <a:solidFill>
          <a:srgbClr val="FFFF00">
            <a:alpha val="50000"/>
          </a:srgbClr>
        </a:solidFill>
      </dgm:spPr>
      <dgm:t>
        <a:bodyPr/>
        <a:lstStyle/>
        <a:p>
          <a:r>
            <a:rPr lang="es-ES" dirty="0" smtClean="0"/>
            <a:t>Administración Académica</a:t>
          </a:r>
          <a:endParaRPr lang="es-ES" dirty="0"/>
        </a:p>
      </dgm:t>
    </dgm:pt>
    <dgm:pt modelId="{95491607-DE8C-4C4C-AF58-CE67EA3BD74F}" type="parTrans" cxnId="{6FA2EFF7-3B4E-4E68-82F7-42E1F5DF7D64}">
      <dgm:prSet/>
      <dgm:spPr/>
      <dgm:t>
        <a:bodyPr/>
        <a:lstStyle/>
        <a:p>
          <a:endParaRPr lang="es-ES"/>
        </a:p>
      </dgm:t>
    </dgm:pt>
    <dgm:pt modelId="{317CC5FA-B7B4-4DD5-8065-8A964CFD49E6}" type="sibTrans" cxnId="{6FA2EFF7-3B4E-4E68-82F7-42E1F5DF7D64}">
      <dgm:prSet/>
      <dgm:spPr/>
      <dgm:t>
        <a:bodyPr/>
        <a:lstStyle/>
        <a:p>
          <a:endParaRPr lang="es-ES"/>
        </a:p>
      </dgm:t>
    </dgm:pt>
    <dgm:pt modelId="{45236623-FABD-4C0E-8F67-DA7FF8FDCA86}">
      <dgm:prSet/>
      <dgm:spPr/>
      <dgm:t>
        <a:bodyPr/>
        <a:lstStyle/>
        <a:p>
          <a:r>
            <a:rPr lang="es-ES" dirty="0" smtClean="0"/>
            <a:t>Evaluación e Investigación Académica</a:t>
          </a:r>
          <a:endParaRPr lang="es-ES" dirty="0"/>
        </a:p>
      </dgm:t>
    </dgm:pt>
    <dgm:pt modelId="{960A7766-364A-4E9F-BB0E-E3748DDBAE02}" type="parTrans" cxnId="{4BAFF1FF-4BC7-4A58-B8F9-0216E646B2C9}">
      <dgm:prSet/>
      <dgm:spPr/>
      <dgm:t>
        <a:bodyPr/>
        <a:lstStyle/>
        <a:p>
          <a:endParaRPr lang="es-ES"/>
        </a:p>
      </dgm:t>
    </dgm:pt>
    <dgm:pt modelId="{7F60ACAF-FE4E-4F73-8361-595CB3F3DF15}" type="sibTrans" cxnId="{4BAFF1FF-4BC7-4A58-B8F9-0216E646B2C9}">
      <dgm:prSet/>
      <dgm:spPr/>
      <dgm:t>
        <a:bodyPr/>
        <a:lstStyle/>
        <a:p>
          <a:endParaRPr lang="es-ES"/>
        </a:p>
      </dgm:t>
    </dgm:pt>
    <dgm:pt modelId="{9931686B-0C46-4DF1-B801-38B8A7C70662}" type="pres">
      <dgm:prSet presAssocID="{40FB1CDA-8BCC-44B6-B1A8-BF0B31BFA925}" presName="Name0" presStyleCnt="0">
        <dgm:presLayoutVars>
          <dgm:dir/>
          <dgm:resizeHandles val="exact"/>
        </dgm:presLayoutVars>
      </dgm:prSet>
      <dgm:spPr/>
      <dgm:t>
        <a:bodyPr/>
        <a:lstStyle/>
        <a:p>
          <a:endParaRPr lang="es-ES"/>
        </a:p>
      </dgm:t>
    </dgm:pt>
    <dgm:pt modelId="{18ED1785-C3BE-4A56-B611-210EAD2FF512}" type="pres">
      <dgm:prSet presAssocID="{3134AEFF-5F1E-4EBB-A7DD-1A6368B9C51E}" presName="Name5" presStyleLbl="vennNode1" presStyleIdx="0" presStyleCnt="3">
        <dgm:presLayoutVars>
          <dgm:bulletEnabled val="1"/>
        </dgm:presLayoutVars>
      </dgm:prSet>
      <dgm:spPr/>
      <dgm:t>
        <a:bodyPr/>
        <a:lstStyle/>
        <a:p>
          <a:endParaRPr lang="es-ES"/>
        </a:p>
      </dgm:t>
    </dgm:pt>
    <dgm:pt modelId="{3E469866-24CF-44F9-B9D7-71C9419E6959}" type="pres">
      <dgm:prSet presAssocID="{A66B3156-AFB7-4846-B1AF-2B9341A2462A}" presName="space" presStyleCnt="0"/>
      <dgm:spPr/>
      <dgm:t>
        <a:bodyPr/>
        <a:lstStyle/>
        <a:p>
          <a:endParaRPr lang="es-EC"/>
        </a:p>
      </dgm:t>
    </dgm:pt>
    <dgm:pt modelId="{FE923A03-8F40-47E4-B3EA-F3DC43AE99D4}" type="pres">
      <dgm:prSet presAssocID="{90C51DC4-FC3D-496A-A9D9-04E5F956E487}" presName="Name5" presStyleLbl="vennNode1" presStyleIdx="1" presStyleCnt="3">
        <dgm:presLayoutVars>
          <dgm:bulletEnabled val="1"/>
        </dgm:presLayoutVars>
      </dgm:prSet>
      <dgm:spPr/>
      <dgm:t>
        <a:bodyPr/>
        <a:lstStyle/>
        <a:p>
          <a:endParaRPr lang="es-ES"/>
        </a:p>
      </dgm:t>
    </dgm:pt>
    <dgm:pt modelId="{BEBF81D1-3966-41C8-98C1-5FE340213D8C}" type="pres">
      <dgm:prSet presAssocID="{317CC5FA-B7B4-4DD5-8065-8A964CFD49E6}" presName="space" presStyleCnt="0"/>
      <dgm:spPr/>
      <dgm:t>
        <a:bodyPr/>
        <a:lstStyle/>
        <a:p>
          <a:endParaRPr lang="es-EC"/>
        </a:p>
      </dgm:t>
    </dgm:pt>
    <dgm:pt modelId="{4806C15C-54C9-4F2B-ACEB-EF4F10FBA9D2}" type="pres">
      <dgm:prSet presAssocID="{45236623-FABD-4C0E-8F67-DA7FF8FDCA86}" presName="Name5" presStyleLbl="vennNode1" presStyleIdx="2" presStyleCnt="3" custLinFactNeighborX="6553">
        <dgm:presLayoutVars>
          <dgm:bulletEnabled val="1"/>
        </dgm:presLayoutVars>
      </dgm:prSet>
      <dgm:spPr/>
      <dgm:t>
        <a:bodyPr/>
        <a:lstStyle/>
        <a:p>
          <a:endParaRPr lang="es-ES"/>
        </a:p>
      </dgm:t>
    </dgm:pt>
  </dgm:ptLst>
  <dgm:cxnLst>
    <dgm:cxn modelId="{D9DA9289-0DFF-40B0-A3BE-66FFD1054C1C}" type="presOf" srcId="{3134AEFF-5F1E-4EBB-A7DD-1A6368B9C51E}" destId="{18ED1785-C3BE-4A56-B611-210EAD2FF512}" srcOrd="0" destOrd="0" presId="urn:microsoft.com/office/officeart/2005/8/layout/venn3"/>
    <dgm:cxn modelId="{1542897F-DB51-4248-BF60-1B1AAE008FE4}" type="presOf" srcId="{90C51DC4-FC3D-496A-A9D9-04E5F956E487}" destId="{FE923A03-8F40-47E4-B3EA-F3DC43AE99D4}" srcOrd="0" destOrd="0" presId="urn:microsoft.com/office/officeart/2005/8/layout/venn3"/>
    <dgm:cxn modelId="{39046C20-19E0-4B5E-B470-9F01D444B4A0}" srcId="{40FB1CDA-8BCC-44B6-B1A8-BF0B31BFA925}" destId="{3134AEFF-5F1E-4EBB-A7DD-1A6368B9C51E}" srcOrd="0" destOrd="0" parTransId="{EDBC2CAC-FC08-47E0-BAA1-989820CABDE7}" sibTransId="{A66B3156-AFB7-4846-B1AF-2B9341A2462A}"/>
    <dgm:cxn modelId="{E13D2B59-E94F-42D0-824F-666E63C420B3}" type="presOf" srcId="{45236623-FABD-4C0E-8F67-DA7FF8FDCA86}" destId="{4806C15C-54C9-4F2B-ACEB-EF4F10FBA9D2}" srcOrd="0" destOrd="0" presId="urn:microsoft.com/office/officeart/2005/8/layout/venn3"/>
    <dgm:cxn modelId="{E6C2A07A-5DC3-4E83-AAF2-8923055991CC}" type="presOf" srcId="{40FB1CDA-8BCC-44B6-B1A8-BF0B31BFA925}" destId="{9931686B-0C46-4DF1-B801-38B8A7C70662}" srcOrd="0" destOrd="0" presId="urn:microsoft.com/office/officeart/2005/8/layout/venn3"/>
    <dgm:cxn modelId="{6FA2EFF7-3B4E-4E68-82F7-42E1F5DF7D64}" srcId="{40FB1CDA-8BCC-44B6-B1A8-BF0B31BFA925}" destId="{90C51DC4-FC3D-496A-A9D9-04E5F956E487}" srcOrd="1" destOrd="0" parTransId="{95491607-DE8C-4C4C-AF58-CE67EA3BD74F}" sibTransId="{317CC5FA-B7B4-4DD5-8065-8A964CFD49E6}"/>
    <dgm:cxn modelId="{4BAFF1FF-4BC7-4A58-B8F9-0216E646B2C9}" srcId="{40FB1CDA-8BCC-44B6-B1A8-BF0B31BFA925}" destId="{45236623-FABD-4C0E-8F67-DA7FF8FDCA86}" srcOrd="2" destOrd="0" parTransId="{960A7766-364A-4E9F-BB0E-E3748DDBAE02}" sibTransId="{7F60ACAF-FE4E-4F73-8361-595CB3F3DF15}"/>
    <dgm:cxn modelId="{E60243D0-7C02-4FBA-9659-A2E53DD6190E}" type="presParOf" srcId="{9931686B-0C46-4DF1-B801-38B8A7C70662}" destId="{18ED1785-C3BE-4A56-B611-210EAD2FF512}" srcOrd="0" destOrd="0" presId="urn:microsoft.com/office/officeart/2005/8/layout/venn3"/>
    <dgm:cxn modelId="{9789F1E3-164F-4856-BDDA-F7F72260A561}" type="presParOf" srcId="{9931686B-0C46-4DF1-B801-38B8A7C70662}" destId="{3E469866-24CF-44F9-B9D7-71C9419E6959}" srcOrd="1" destOrd="0" presId="urn:microsoft.com/office/officeart/2005/8/layout/venn3"/>
    <dgm:cxn modelId="{B45B09B9-338C-459D-B2DA-9954A6155FB1}" type="presParOf" srcId="{9931686B-0C46-4DF1-B801-38B8A7C70662}" destId="{FE923A03-8F40-47E4-B3EA-F3DC43AE99D4}" srcOrd="2" destOrd="0" presId="urn:microsoft.com/office/officeart/2005/8/layout/venn3"/>
    <dgm:cxn modelId="{3A7823BA-DADA-4699-8782-E412EFA429EB}" type="presParOf" srcId="{9931686B-0C46-4DF1-B801-38B8A7C70662}" destId="{BEBF81D1-3966-41C8-98C1-5FE340213D8C}" srcOrd="3" destOrd="0" presId="urn:microsoft.com/office/officeart/2005/8/layout/venn3"/>
    <dgm:cxn modelId="{34C7E117-9B6F-4D6D-8F40-050A34160B63}" type="presParOf" srcId="{9931686B-0C46-4DF1-B801-38B8A7C70662}" destId="{4806C15C-54C9-4F2B-ACEB-EF4F10FBA9D2}"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94281E-779D-42DC-9466-97DDFA304650}" type="doc">
      <dgm:prSet loTypeId="urn:microsoft.com/office/officeart/2005/8/layout/process2" loCatId="process" qsTypeId="urn:microsoft.com/office/officeart/2005/8/quickstyle/simple1" qsCatId="simple" csTypeId="urn:microsoft.com/office/officeart/2005/8/colors/accent1_2" csCatId="accent1" phldr="1"/>
      <dgm:spPr/>
    </dgm:pt>
    <dgm:pt modelId="{9D72F895-2BA3-476F-8860-489F95474C39}">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dirty="0" smtClean="0"/>
            <a:t>Ciencias Militares </a:t>
          </a:r>
          <a:endParaRPr lang="es-ES" dirty="0"/>
        </a:p>
      </dgm:t>
    </dgm:pt>
    <dgm:pt modelId="{2952415C-275E-46FD-BD74-D91D5C10D0C8}" type="parTrans" cxnId="{D8AAB583-34D4-4B28-A572-05F51EFA07B8}">
      <dgm:prSet/>
      <dgm:spPr/>
      <dgm:t>
        <a:bodyPr/>
        <a:lstStyle/>
        <a:p>
          <a:endParaRPr lang="es-ES"/>
        </a:p>
      </dgm:t>
    </dgm:pt>
    <dgm:pt modelId="{ABE19201-ADCD-4C81-AA6A-538F1E705F28}" type="sibTrans" cxnId="{D8AAB583-34D4-4B28-A572-05F51EFA07B8}">
      <dgm:prSet/>
      <dgm:spPr>
        <a:solidFill>
          <a:schemeClr val="accent2"/>
        </a:solidFill>
      </dgm:spPr>
      <dgm:t>
        <a:bodyPr/>
        <a:lstStyle/>
        <a:p>
          <a:endParaRPr lang="es-ES" dirty="0"/>
        </a:p>
      </dgm:t>
    </dgm:pt>
    <dgm:pt modelId="{8151AAF4-F2BD-46A7-98C2-0DF9E870F37F}">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smtClean="0"/>
            <a:t>Cultura Militar</a:t>
          </a:r>
          <a:endParaRPr lang="es-ES" dirty="0"/>
        </a:p>
      </dgm:t>
    </dgm:pt>
    <dgm:pt modelId="{0EFE496F-B0E3-49BD-BB44-F9E77AB8B7BC}" type="parTrans" cxnId="{BF59D557-6A21-4B3C-833E-39C6E2AA114B}">
      <dgm:prSet/>
      <dgm:spPr/>
      <dgm:t>
        <a:bodyPr/>
        <a:lstStyle/>
        <a:p>
          <a:endParaRPr lang="es-ES"/>
        </a:p>
      </dgm:t>
    </dgm:pt>
    <dgm:pt modelId="{2EF5EC08-77CB-4FCD-BDFD-92A282D689E5}" type="sibTrans" cxnId="{BF59D557-6A21-4B3C-833E-39C6E2AA114B}">
      <dgm:prSet/>
      <dgm:spPr>
        <a:solidFill>
          <a:schemeClr val="accent2"/>
        </a:solidFill>
      </dgm:spPr>
      <dgm:t>
        <a:bodyPr/>
        <a:lstStyle/>
        <a:p>
          <a:endParaRPr lang="es-ES" dirty="0"/>
        </a:p>
      </dgm:t>
    </dgm:pt>
    <dgm:pt modelId="{BB12599C-3F3F-4C00-B2D6-A9EB147628E7}">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smtClean="0"/>
            <a:t>Cultura Humanística </a:t>
          </a:r>
          <a:endParaRPr lang="es-ES" dirty="0"/>
        </a:p>
      </dgm:t>
    </dgm:pt>
    <dgm:pt modelId="{ABA67B40-A4DF-47DA-B245-B50113BD2FDB}" type="parTrans" cxnId="{56F8CCC3-EA60-4ADC-BEA6-0F355AC4EFAC}">
      <dgm:prSet/>
      <dgm:spPr/>
      <dgm:t>
        <a:bodyPr/>
        <a:lstStyle/>
        <a:p>
          <a:endParaRPr lang="es-ES"/>
        </a:p>
      </dgm:t>
    </dgm:pt>
    <dgm:pt modelId="{68AC6742-23AB-42EC-AD2E-51FF69300216}" type="sibTrans" cxnId="{56F8CCC3-EA60-4ADC-BEA6-0F355AC4EFAC}">
      <dgm:prSet/>
      <dgm:spPr>
        <a:solidFill>
          <a:schemeClr val="accent2"/>
        </a:solidFill>
      </dgm:spPr>
      <dgm:t>
        <a:bodyPr/>
        <a:lstStyle/>
        <a:p>
          <a:endParaRPr lang="es-ES" dirty="0"/>
        </a:p>
      </dgm:t>
    </dgm:pt>
    <dgm:pt modelId="{64C46E4E-E889-4D2F-A339-5160FD9D0706}">
      <dgm:prSet phldrT="[Texto]">
        <dgm:style>
          <a:lnRef idx="1">
            <a:schemeClr val="dk1"/>
          </a:lnRef>
          <a:fillRef idx="2">
            <a:schemeClr val="dk1"/>
          </a:fillRef>
          <a:effectRef idx="1">
            <a:schemeClr val="dk1"/>
          </a:effectRef>
          <a:fontRef idx="minor">
            <a:schemeClr val="dk1"/>
          </a:fontRef>
        </dgm:style>
      </dgm:prSet>
      <dgm:spPr/>
      <dgm:t>
        <a:bodyPr/>
        <a:lstStyle/>
        <a:p>
          <a:r>
            <a:rPr lang="es-ES" dirty="0" smtClean="0"/>
            <a:t>Ciencia y Tecnología </a:t>
          </a:r>
          <a:endParaRPr lang="es-ES" dirty="0"/>
        </a:p>
      </dgm:t>
    </dgm:pt>
    <dgm:pt modelId="{D746674C-5C51-43D0-9C93-8A21F9D5C3B7}" type="parTrans" cxnId="{2AB54B6B-E82B-49D5-9217-8254C3034292}">
      <dgm:prSet/>
      <dgm:spPr/>
      <dgm:t>
        <a:bodyPr/>
        <a:lstStyle/>
        <a:p>
          <a:endParaRPr lang="es-ES"/>
        </a:p>
      </dgm:t>
    </dgm:pt>
    <dgm:pt modelId="{E00D4E17-4B5D-4FD6-B336-5DCE19E2800D}" type="sibTrans" cxnId="{2AB54B6B-E82B-49D5-9217-8254C3034292}">
      <dgm:prSet/>
      <dgm:spPr>
        <a:solidFill>
          <a:schemeClr val="accent2"/>
        </a:solidFill>
      </dgm:spPr>
      <dgm:t>
        <a:bodyPr/>
        <a:lstStyle/>
        <a:p>
          <a:endParaRPr lang="es-ES" dirty="0"/>
        </a:p>
      </dgm:t>
    </dgm:pt>
    <dgm:pt modelId="{3391F328-6151-48EF-9E7E-3E170F72248E}">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smtClean="0"/>
            <a:t>Cultura Física.</a:t>
          </a:r>
          <a:endParaRPr lang="es-ES" dirty="0"/>
        </a:p>
      </dgm:t>
    </dgm:pt>
    <dgm:pt modelId="{829688F1-2621-42CC-9B25-1CBB14854F90}" type="parTrans" cxnId="{79C33CE6-15AD-43D8-89D3-0F11D5C529E3}">
      <dgm:prSet/>
      <dgm:spPr/>
      <dgm:t>
        <a:bodyPr/>
        <a:lstStyle/>
        <a:p>
          <a:endParaRPr lang="es-ES"/>
        </a:p>
      </dgm:t>
    </dgm:pt>
    <dgm:pt modelId="{981BFED6-9205-43D9-9B48-F0EE6939509C}" type="sibTrans" cxnId="{79C33CE6-15AD-43D8-89D3-0F11D5C529E3}">
      <dgm:prSet/>
      <dgm:spPr/>
      <dgm:t>
        <a:bodyPr/>
        <a:lstStyle/>
        <a:p>
          <a:endParaRPr lang="es-ES"/>
        </a:p>
      </dgm:t>
    </dgm:pt>
    <dgm:pt modelId="{CA396130-F7CB-4A9F-9C08-7937E97B7B69}" type="pres">
      <dgm:prSet presAssocID="{1C94281E-779D-42DC-9466-97DDFA304650}" presName="linearFlow" presStyleCnt="0">
        <dgm:presLayoutVars>
          <dgm:resizeHandles val="exact"/>
        </dgm:presLayoutVars>
      </dgm:prSet>
      <dgm:spPr/>
    </dgm:pt>
    <dgm:pt modelId="{B363D65E-51E1-4C5B-A434-5C28CD4AD765}" type="pres">
      <dgm:prSet presAssocID="{9D72F895-2BA3-476F-8860-489F95474C39}" presName="node" presStyleLbl="node1" presStyleIdx="0" presStyleCnt="5">
        <dgm:presLayoutVars>
          <dgm:bulletEnabled val="1"/>
        </dgm:presLayoutVars>
      </dgm:prSet>
      <dgm:spPr/>
      <dgm:t>
        <a:bodyPr/>
        <a:lstStyle/>
        <a:p>
          <a:endParaRPr lang="es-ES"/>
        </a:p>
      </dgm:t>
    </dgm:pt>
    <dgm:pt modelId="{4550FEC5-777B-46BA-B7DF-E2C082FED895}" type="pres">
      <dgm:prSet presAssocID="{ABE19201-ADCD-4C81-AA6A-538F1E705F28}" presName="sibTrans" presStyleLbl="sibTrans2D1" presStyleIdx="0" presStyleCnt="4"/>
      <dgm:spPr/>
      <dgm:t>
        <a:bodyPr/>
        <a:lstStyle/>
        <a:p>
          <a:endParaRPr lang="es-ES"/>
        </a:p>
      </dgm:t>
    </dgm:pt>
    <dgm:pt modelId="{9590D123-9B7C-4895-9775-3CC5A0EBC329}" type="pres">
      <dgm:prSet presAssocID="{ABE19201-ADCD-4C81-AA6A-538F1E705F28}" presName="connectorText" presStyleLbl="sibTrans2D1" presStyleIdx="0" presStyleCnt="4"/>
      <dgm:spPr/>
      <dgm:t>
        <a:bodyPr/>
        <a:lstStyle/>
        <a:p>
          <a:endParaRPr lang="es-ES"/>
        </a:p>
      </dgm:t>
    </dgm:pt>
    <dgm:pt modelId="{0F2FE8FF-3070-4879-9A8E-0A36196D900C}" type="pres">
      <dgm:prSet presAssocID="{8151AAF4-F2BD-46A7-98C2-0DF9E870F37F}" presName="node" presStyleLbl="node1" presStyleIdx="1" presStyleCnt="5">
        <dgm:presLayoutVars>
          <dgm:bulletEnabled val="1"/>
        </dgm:presLayoutVars>
      </dgm:prSet>
      <dgm:spPr/>
      <dgm:t>
        <a:bodyPr/>
        <a:lstStyle/>
        <a:p>
          <a:endParaRPr lang="es-ES"/>
        </a:p>
      </dgm:t>
    </dgm:pt>
    <dgm:pt modelId="{64710FA4-E322-4DFA-A95C-5D270714686B}" type="pres">
      <dgm:prSet presAssocID="{2EF5EC08-77CB-4FCD-BDFD-92A282D689E5}" presName="sibTrans" presStyleLbl="sibTrans2D1" presStyleIdx="1" presStyleCnt="4"/>
      <dgm:spPr/>
      <dgm:t>
        <a:bodyPr/>
        <a:lstStyle/>
        <a:p>
          <a:endParaRPr lang="es-ES"/>
        </a:p>
      </dgm:t>
    </dgm:pt>
    <dgm:pt modelId="{1C8ABC60-B289-4480-B8B4-40B25B6DB6EE}" type="pres">
      <dgm:prSet presAssocID="{2EF5EC08-77CB-4FCD-BDFD-92A282D689E5}" presName="connectorText" presStyleLbl="sibTrans2D1" presStyleIdx="1" presStyleCnt="4"/>
      <dgm:spPr/>
      <dgm:t>
        <a:bodyPr/>
        <a:lstStyle/>
        <a:p>
          <a:endParaRPr lang="es-ES"/>
        </a:p>
      </dgm:t>
    </dgm:pt>
    <dgm:pt modelId="{27D12D10-4183-49E9-AF9A-0EE89B474ECA}" type="pres">
      <dgm:prSet presAssocID="{BB12599C-3F3F-4C00-B2D6-A9EB147628E7}" presName="node" presStyleLbl="node1" presStyleIdx="2" presStyleCnt="5">
        <dgm:presLayoutVars>
          <dgm:bulletEnabled val="1"/>
        </dgm:presLayoutVars>
      </dgm:prSet>
      <dgm:spPr/>
      <dgm:t>
        <a:bodyPr/>
        <a:lstStyle/>
        <a:p>
          <a:endParaRPr lang="es-ES"/>
        </a:p>
      </dgm:t>
    </dgm:pt>
    <dgm:pt modelId="{E4AC54C5-295A-4459-BF85-3367F296D782}" type="pres">
      <dgm:prSet presAssocID="{68AC6742-23AB-42EC-AD2E-51FF69300216}" presName="sibTrans" presStyleLbl="sibTrans2D1" presStyleIdx="2" presStyleCnt="4"/>
      <dgm:spPr/>
      <dgm:t>
        <a:bodyPr/>
        <a:lstStyle/>
        <a:p>
          <a:endParaRPr lang="es-ES"/>
        </a:p>
      </dgm:t>
    </dgm:pt>
    <dgm:pt modelId="{85CF3787-CC91-4002-BF07-2BE64D5DD996}" type="pres">
      <dgm:prSet presAssocID="{68AC6742-23AB-42EC-AD2E-51FF69300216}" presName="connectorText" presStyleLbl="sibTrans2D1" presStyleIdx="2" presStyleCnt="4"/>
      <dgm:spPr/>
      <dgm:t>
        <a:bodyPr/>
        <a:lstStyle/>
        <a:p>
          <a:endParaRPr lang="es-ES"/>
        </a:p>
      </dgm:t>
    </dgm:pt>
    <dgm:pt modelId="{3FAB2C23-9F1B-4AF1-93C4-85EEFA57A9AB}" type="pres">
      <dgm:prSet presAssocID="{64C46E4E-E889-4D2F-A339-5160FD9D0706}" presName="node" presStyleLbl="node1" presStyleIdx="3" presStyleCnt="5">
        <dgm:presLayoutVars>
          <dgm:bulletEnabled val="1"/>
        </dgm:presLayoutVars>
      </dgm:prSet>
      <dgm:spPr/>
      <dgm:t>
        <a:bodyPr/>
        <a:lstStyle/>
        <a:p>
          <a:endParaRPr lang="es-ES"/>
        </a:p>
      </dgm:t>
    </dgm:pt>
    <dgm:pt modelId="{168EA041-5BC0-48B1-8786-6B6B75FE009D}" type="pres">
      <dgm:prSet presAssocID="{E00D4E17-4B5D-4FD6-B336-5DCE19E2800D}" presName="sibTrans" presStyleLbl="sibTrans2D1" presStyleIdx="3" presStyleCnt="4"/>
      <dgm:spPr/>
      <dgm:t>
        <a:bodyPr/>
        <a:lstStyle/>
        <a:p>
          <a:endParaRPr lang="es-ES"/>
        </a:p>
      </dgm:t>
    </dgm:pt>
    <dgm:pt modelId="{E5FF9C3C-99F3-42F3-B627-E4AD6B130D9C}" type="pres">
      <dgm:prSet presAssocID="{E00D4E17-4B5D-4FD6-B336-5DCE19E2800D}" presName="connectorText" presStyleLbl="sibTrans2D1" presStyleIdx="3" presStyleCnt="4"/>
      <dgm:spPr/>
      <dgm:t>
        <a:bodyPr/>
        <a:lstStyle/>
        <a:p>
          <a:endParaRPr lang="es-ES"/>
        </a:p>
      </dgm:t>
    </dgm:pt>
    <dgm:pt modelId="{1993995F-8B7C-41EE-8B49-9BD791E8C702}" type="pres">
      <dgm:prSet presAssocID="{3391F328-6151-48EF-9E7E-3E170F72248E}" presName="node" presStyleLbl="node1" presStyleIdx="4" presStyleCnt="5">
        <dgm:presLayoutVars>
          <dgm:bulletEnabled val="1"/>
        </dgm:presLayoutVars>
      </dgm:prSet>
      <dgm:spPr/>
      <dgm:t>
        <a:bodyPr/>
        <a:lstStyle/>
        <a:p>
          <a:endParaRPr lang="es-ES"/>
        </a:p>
      </dgm:t>
    </dgm:pt>
  </dgm:ptLst>
  <dgm:cxnLst>
    <dgm:cxn modelId="{2AB54B6B-E82B-49D5-9217-8254C3034292}" srcId="{1C94281E-779D-42DC-9466-97DDFA304650}" destId="{64C46E4E-E889-4D2F-A339-5160FD9D0706}" srcOrd="3" destOrd="0" parTransId="{D746674C-5C51-43D0-9C93-8A21F9D5C3B7}" sibTransId="{E00D4E17-4B5D-4FD6-B336-5DCE19E2800D}"/>
    <dgm:cxn modelId="{D619704B-B595-46BB-B2A2-4E1F2FA30C32}" type="presOf" srcId="{ABE19201-ADCD-4C81-AA6A-538F1E705F28}" destId="{9590D123-9B7C-4895-9775-3CC5A0EBC329}" srcOrd="1" destOrd="0" presId="urn:microsoft.com/office/officeart/2005/8/layout/process2"/>
    <dgm:cxn modelId="{56F8CCC3-EA60-4ADC-BEA6-0F355AC4EFAC}" srcId="{1C94281E-779D-42DC-9466-97DDFA304650}" destId="{BB12599C-3F3F-4C00-B2D6-A9EB147628E7}" srcOrd="2" destOrd="0" parTransId="{ABA67B40-A4DF-47DA-B245-B50113BD2FDB}" sibTransId="{68AC6742-23AB-42EC-AD2E-51FF69300216}"/>
    <dgm:cxn modelId="{79C33CE6-15AD-43D8-89D3-0F11D5C529E3}" srcId="{1C94281E-779D-42DC-9466-97DDFA304650}" destId="{3391F328-6151-48EF-9E7E-3E170F72248E}" srcOrd="4" destOrd="0" parTransId="{829688F1-2621-42CC-9B25-1CBB14854F90}" sibTransId="{981BFED6-9205-43D9-9B48-F0EE6939509C}"/>
    <dgm:cxn modelId="{F0235415-0B7A-4DE7-998F-BF57C38ADC10}" type="presOf" srcId="{2EF5EC08-77CB-4FCD-BDFD-92A282D689E5}" destId="{64710FA4-E322-4DFA-A95C-5D270714686B}" srcOrd="0" destOrd="0" presId="urn:microsoft.com/office/officeart/2005/8/layout/process2"/>
    <dgm:cxn modelId="{E085C345-E3B6-45E8-900A-FD217F6CD3AD}" type="presOf" srcId="{1C94281E-779D-42DC-9466-97DDFA304650}" destId="{CA396130-F7CB-4A9F-9C08-7937E97B7B69}" srcOrd="0" destOrd="0" presId="urn:microsoft.com/office/officeart/2005/8/layout/process2"/>
    <dgm:cxn modelId="{D8AAB583-34D4-4B28-A572-05F51EFA07B8}" srcId="{1C94281E-779D-42DC-9466-97DDFA304650}" destId="{9D72F895-2BA3-476F-8860-489F95474C39}" srcOrd="0" destOrd="0" parTransId="{2952415C-275E-46FD-BD74-D91D5C10D0C8}" sibTransId="{ABE19201-ADCD-4C81-AA6A-538F1E705F28}"/>
    <dgm:cxn modelId="{0A5AC655-1A3E-4971-A8BF-B3A528C1948D}" type="presOf" srcId="{2EF5EC08-77CB-4FCD-BDFD-92A282D689E5}" destId="{1C8ABC60-B289-4480-B8B4-40B25B6DB6EE}" srcOrd="1" destOrd="0" presId="urn:microsoft.com/office/officeart/2005/8/layout/process2"/>
    <dgm:cxn modelId="{993F16A8-A49D-4F48-97A0-8CA50C9CE72A}" type="presOf" srcId="{8151AAF4-F2BD-46A7-98C2-0DF9E870F37F}" destId="{0F2FE8FF-3070-4879-9A8E-0A36196D900C}" srcOrd="0" destOrd="0" presId="urn:microsoft.com/office/officeart/2005/8/layout/process2"/>
    <dgm:cxn modelId="{32EB9448-74C8-4C94-B3EF-FBDDB15BCA56}" type="presOf" srcId="{E00D4E17-4B5D-4FD6-B336-5DCE19E2800D}" destId="{E5FF9C3C-99F3-42F3-B627-E4AD6B130D9C}" srcOrd="1" destOrd="0" presId="urn:microsoft.com/office/officeart/2005/8/layout/process2"/>
    <dgm:cxn modelId="{0AD34428-4E11-41C8-B996-D92CEEF05645}" type="presOf" srcId="{68AC6742-23AB-42EC-AD2E-51FF69300216}" destId="{E4AC54C5-295A-4459-BF85-3367F296D782}" srcOrd="0" destOrd="0" presId="urn:microsoft.com/office/officeart/2005/8/layout/process2"/>
    <dgm:cxn modelId="{326E3F19-E87F-4784-99D0-926747F80B7A}" type="presOf" srcId="{64C46E4E-E889-4D2F-A339-5160FD9D0706}" destId="{3FAB2C23-9F1B-4AF1-93C4-85EEFA57A9AB}" srcOrd="0" destOrd="0" presId="urn:microsoft.com/office/officeart/2005/8/layout/process2"/>
    <dgm:cxn modelId="{182C7AF4-3DDA-4D83-81B7-08BEC139DF79}" type="presOf" srcId="{9D72F895-2BA3-476F-8860-489F95474C39}" destId="{B363D65E-51E1-4C5B-A434-5C28CD4AD765}" srcOrd="0" destOrd="0" presId="urn:microsoft.com/office/officeart/2005/8/layout/process2"/>
    <dgm:cxn modelId="{3B07BB7B-9BF0-4D01-B739-E1B6EF3B85AF}" type="presOf" srcId="{68AC6742-23AB-42EC-AD2E-51FF69300216}" destId="{85CF3787-CC91-4002-BF07-2BE64D5DD996}" srcOrd="1" destOrd="0" presId="urn:microsoft.com/office/officeart/2005/8/layout/process2"/>
    <dgm:cxn modelId="{0BD325AC-ED2E-4720-840B-75750015AC8A}" type="presOf" srcId="{E00D4E17-4B5D-4FD6-B336-5DCE19E2800D}" destId="{168EA041-5BC0-48B1-8786-6B6B75FE009D}" srcOrd="0" destOrd="0" presId="urn:microsoft.com/office/officeart/2005/8/layout/process2"/>
    <dgm:cxn modelId="{BF59D557-6A21-4B3C-833E-39C6E2AA114B}" srcId="{1C94281E-779D-42DC-9466-97DDFA304650}" destId="{8151AAF4-F2BD-46A7-98C2-0DF9E870F37F}" srcOrd="1" destOrd="0" parTransId="{0EFE496F-B0E3-49BD-BB44-F9E77AB8B7BC}" sibTransId="{2EF5EC08-77CB-4FCD-BDFD-92A282D689E5}"/>
    <dgm:cxn modelId="{2BFA5EAC-B7CC-4441-9E80-E4A0B7A86E6A}" type="presOf" srcId="{ABE19201-ADCD-4C81-AA6A-538F1E705F28}" destId="{4550FEC5-777B-46BA-B7DF-E2C082FED895}" srcOrd="0" destOrd="0" presId="urn:microsoft.com/office/officeart/2005/8/layout/process2"/>
    <dgm:cxn modelId="{374D61EE-6DF3-40D9-990D-656C9DE21EE1}" type="presOf" srcId="{BB12599C-3F3F-4C00-B2D6-A9EB147628E7}" destId="{27D12D10-4183-49E9-AF9A-0EE89B474ECA}" srcOrd="0" destOrd="0" presId="urn:microsoft.com/office/officeart/2005/8/layout/process2"/>
    <dgm:cxn modelId="{A7F7F4E8-77D9-48FF-92C6-75793E7E9CB1}" type="presOf" srcId="{3391F328-6151-48EF-9E7E-3E170F72248E}" destId="{1993995F-8B7C-41EE-8B49-9BD791E8C702}" srcOrd="0" destOrd="0" presId="urn:microsoft.com/office/officeart/2005/8/layout/process2"/>
    <dgm:cxn modelId="{649057AD-3536-44DB-8CCC-A8A050A0298D}" type="presParOf" srcId="{CA396130-F7CB-4A9F-9C08-7937E97B7B69}" destId="{B363D65E-51E1-4C5B-A434-5C28CD4AD765}" srcOrd="0" destOrd="0" presId="urn:microsoft.com/office/officeart/2005/8/layout/process2"/>
    <dgm:cxn modelId="{AF05D81B-F008-49ED-9BA7-875BB34340BC}" type="presParOf" srcId="{CA396130-F7CB-4A9F-9C08-7937E97B7B69}" destId="{4550FEC5-777B-46BA-B7DF-E2C082FED895}" srcOrd="1" destOrd="0" presId="urn:microsoft.com/office/officeart/2005/8/layout/process2"/>
    <dgm:cxn modelId="{4A58FB24-69D4-4699-A25A-68E3560A13EE}" type="presParOf" srcId="{4550FEC5-777B-46BA-B7DF-E2C082FED895}" destId="{9590D123-9B7C-4895-9775-3CC5A0EBC329}" srcOrd="0" destOrd="0" presId="urn:microsoft.com/office/officeart/2005/8/layout/process2"/>
    <dgm:cxn modelId="{499F06C5-EAC7-4314-BCE3-CBFC8480A257}" type="presParOf" srcId="{CA396130-F7CB-4A9F-9C08-7937E97B7B69}" destId="{0F2FE8FF-3070-4879-9A8E-0A36196D900C}" srcOrd="2" destOrd="0" presId="urn:microsoft.com/office/officeart/2005/8/layout/process2"/>
    <dgm:cxn modelId="{BB011838-1F42-4BD9-A464-1E7DD2D77A2E}" type="presParOf" srcId="{CA396130-F7CB-4A9F-9C08-7937E97B7B69}" destId="{64710FA4-E322-4DFA-A95C-5D270714686B}" srcOrd="3" destOrd="0" presId="urn:microsoft.com/office/officeart/2005/8/layout/process2"/>
    <dgm:cxn modelId="{6BB4C694-85F1-4148-9362-50D1BBBBB7C9}" type="presParOf" srcId="{64710FA4-E322-4DFA-A95C-5D270714686B}" destId="{1C8ABC60-B289-4480-B8B4-40B25B6DB6EE}" srcOrd="0" destOrd="0" presId="urn:microsoft.com/office/officeart/2005/8/layout/process2"/>
    <dgm:cxn modelId="{3022AC41-C565-4939-ABC4-7EB60162DF38}" type="presParOf" srcId="{CA396130-F7CB-4A9F-9C08-7937E97B7B69}" destId="{27D12D10-4183-49E9-AF9A-0EE89B474ECA}" srcOrd="4" destOrd="0" presId="urn:microsoft.com/office/officeart/2005/8/layout/process2"/>
    <dgm:cxn modelId="{B442C0CA-59AC-4F11-AAD3-63C967982DCC}" type="presParOf" srcId="{CA396130-F7CB-4A9F-9C08-7937E97B7B69}" destId="{E4AC54C5-295A-4459-BF85-3367F296D782}" srcOrd="5" destOrd="0" presId="urn:microsoft.com/office/officeart/2005/8/layout/process2"/>
    <dgm:cxn modelId="{F1A52A9E-864E-4BDE-8445-4F2D92D6F4FB}" type="presParOf" srcId="{E4AC54C5-295A-4459-BF85-3367F296D782}" destId="{85CF3787-CC91-4002-BF07-2BE64D5DD996}" srcOrd="0" destOrd="0" presId="urn:microsoft.com/office/officeart/2005/8/layout/process2"/>
    <dgm:cxn modelId="{39E9D3B3-F75C-4E30-9497-00FFC3E5BDAA}" type="presParOf" srcId="{CA396130-F7CB-4A9F-9C08-7937E97B7B69}" destId="{3FAB2C23-9F1B-4AF1-93C4-85EEFA57A9AB}" srcOrd="6" destOrd="0" presId="urn:microsoft.com/office/officeart/2005/8/layout/process2"/>
    <dgm:cxn modelId="{9D9FAB26-863D-45A7-85E5-6FDBE4A89993}" type="presParOf" srcId="{CA396130-F7CB-4A9F-9C08-7937E97B7B69}" destId="{168EA041-5BC0-48B1-8786-6B6B75FE009D}" srcOrd="7" destOrd="0" presId="urn:microsoft.com/office/officeart/2005/8/layout/process2"/>
    <dgm:cxn modelId="{E42A950B-3D08-496B-A50A-B20F8FA50D62}" type="presParOf" srcId="{168EA041-5BC0-48B1-8786-6B6B75FE009D}" destId="{E5FF9C3C-99F3-42F3-B627-E4AD6B130D9C}" srcOrd="0" destOrd="0" presId="urn:microsoft.com/office/officeart/2005/8/layout/process2"/>
    <dgm:cxn modelId="{7E2EC279-9E6E-458F-9E70-E20B26B5D357}" type="presParOf" srcId="{CA396130-F7CB-4A9F-9C08-7937E97B7B69}" destId="{1993995F-8B7C-41EE-8B49-9BD791E8C702}"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EC7188-5406-43EE-8D69-A08E02D35DE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EC"/>
        </a:p>
      </dgm:t>
    </dgm:pt>
    <dgm:pt modelId="{F05C2F23-C18B-4646-A628-5E2F33611A41}">
      <dgm:prSet phldrT="[Texto]"/>
      <dgm:spPr>
        <a:xfrm>
          <a:off x="1507845" y="3217959"/>
          <a:ext cx="1687279" cy="1308003"/>
        </a:xfrm>
        <a:prstGeom prst="rect">
          <a:avLst/>
        </a:prstGeom>
        <a:noFill/>
        <a:ln>
          <a:noFill/>
        </a:ln>
        <a:effectLst/>
      </dgm:spPr>
      <dgm:t>
        <a:bodyPr/>
        <a:lstStyle/>
        <a:p>
          <a:r>
            <a:rPr lang="es-EC" b="1" dirty="0" smtClean="0">
              <a:solidFill>
                <a:sysClr val="windowText" lastClr="000000"/>
              </a:solidFill>
              <a:latin typeface="Arial"/>
              <a:ea typeface="+mn-ea"/>
              <a:cs typeface="+mn-cs"/>
            </a:rPr>
            <a:t>DIAGNÓSTICA.</a:t>
          </a:r>
        </a:p>
        <a:p>
          <a:r>
            <a:rPr lang="es-EC" b="1" dirty="0" smtClean="0">
              <a:solidFill>
                <a:srgbClr val="FF0000"/>
              </a:solidFill>
              <a:latin typeface="Arial"/>
              <a:ea typeface="+mn-ea"/>
              <a:cs typeface="+mn-cs"/>
            </a:rPr>
            <a:t>REFERENCIAL</a:t>
          </a:r>
        </a:p>
        <a:p>
          <a:endParaRPr lang="es-EC" b="1" dirty="0" smtClean="0">
            <a:solidFill>
              <a:srgbClr val="FF0000"/>
            </a:solidFill>
            <a:latin typeface="Arial"/>
            <a:ea typeface="+mn-ea"/>
            <a:cs typeface="+mn-cs"/>
          </a:endParaRPr>
        </a:p>
        <a:p>
          <a:endParaRPr lang="es-EC" b="1" dirty="0">
            <a:solidFill>
              <a:srgbClr val="FF0000"/>
            </a:solidFill>
            <a:latin typeface="Arial"/>
            <a:ea typeface="+mn-ea"/>
            <a:cs typeface="+mn-cs"/>
          </a:endParaRPr>
        </a:p>
      </dgm:t>
    </dgm:pt>
    <dgm:pt modelId="{66B6E65D-1123-424E-B728-C32FD2B06508}" type="parTrans" cxnId="{AFA81472-3822-4B16-87C6-0260AA6F2577}">
      <dgm:prSet/>
      <dgm:spPr/>
      <dgm:t>
        <a:bodyPr/>
        <a:lstStyle/>
        <a:p>
          <a:endParaRPr lang="es-EC"/>
        </a:p>
      </dgm:t>
    </dgm:pt>
    <dgm:pt modelId="{23AC2816-296E-4BD0-8FF5-7C624631EC16}" type="sibTrans" cxnId="{AFA81472-3822-4B16-87C6-0260AA6F2577}">
      <dgm:prSet/>
      <dgm:spPr/>
      <dgm:t>
        <a:bodyPr/>
        <a:lstStyle/>
        <a:p>
          <a:endParaRPr lang="es-EC"/>
        </a:p>
      </dgm:t>
    </dgm:pt>
    <dgm:pt modelId="{2FE0472F-EC86-4D54-A509-B34F0F751701}">
      <dgm:prSet phldrT="[Texto]"/>
      <dgm:spPr>
        <a:xfrm>
          <a:off x="3245815" y="2063839"/>
          <a:ext cx="1737969" cy="2462123"/>
        </a:xfrm>
        <a:prstGeom prst="rect">
          <a:avLst/>
        </a:prstGeom>
        <a:noFill/>
        <a:ln>
          <a:noFill/>
        </a:ln>
        <a:effectLst/>
      </dgm:spPr>
      <dgm:t>
        <a:bodyPr/>
        <a:lstStyle/>
        <a:p>
          <a:pPr algn="l"/>
          <a:r>
            <a:rPr lang="es-EC" b="1" dirty="0" smtClean="0">
              <a:solidFill>
                <a:sysClr val="windowText" lastClr="000000"/>
              </a:solidFill>
              <a:latin typeface="Arial"/>
              <a:ea typeface="+mn-ea"/>
              <a:cs typeface="+mn-cs"/>
            </a:rPr>
            <a:t>FORMATIVA</a:t>
          </a:r>
        </a:p>
        <a:p>
          <a:pPr algn="l"/>
          <a:r>
            <a:rPr lang="es-EC" b="1" dirty="0" smtClean="0">
              <a:solidFill>
                <a:srgbClr val="FF0000"/>
              </a:solidFill>
              <a:latin typeface="Arial"/>
              <a:ea typeface="+mn-ea"/>
              <a:cs typeface="+mn-cs"/>
            </a:rPr>
            <a:t>U.C </a:t>
          </a:r>
          <a:endParaRPr lang="es-EC" b="1" dirty="0">
            <a:solidFill>
              <a:srgbClr val="FF0000"/>
            </a:solidFill>
            <a:latin typeface="Arial"/>
            <a:ea typeface="+mn-ea"/>
            <a:cs typeface="+mn-cs"/>
          </a:endParaRPr>
        </a:p>
      </dgm:t>
    </dgm:pt>
    <dgm:pt modelId="{C95CF428-8A27-4343-87EF-995848B60D7A}" type="parTrans" cxnId="{B255CE33-7F78-4A59-B00C-FCEBBF6DF88F}">
      <dgm:prSet/>
      <dgm:spPr/>
      <dgm:t>
        <a:bodyPr/>
        <a:lstStyle/>
        <a:p>
          <a:endParaRPr lang="es-EC"/>
        </a:p>
      </dgm:t>
    </dgm:pt>
    <dgm:pt modelId="{5A4192D3-BA7F-4E7B-A913-6C0D2261185C}" type="sibTrans" cxnId="{B255CE33-7F78-4A59-B00C-FCEBBF6DF88F}">
      <dgm:prSet/>
      <dgm:spPr/>
      <dgm:t>
        <a:bodyPr/>
        <a:lstStyle/>
        <a:p>
          <a:endParaRPr lang="es-EC"/>
        </a:p>
      </dgm:t>
    </dgm:pt>
    <dgm:pt modelId="{200E5AE6-1493-4DC8-84BC-EF59A470D687}">
      <dgm:prSet phldrT="[Texto]"/>
      <dgm:spPr>
        <a:xfrm>
          <a:off x="5309654" y="1380418"/>
          <a:ext cx="1737969" cy="3145544"/>
        </a:xfrm>
        <a:prstGeom prst="rect">
          <a:avLst/>
        </a:prstGeom>
        <a:noFill/>
        <a:ln>
          <a:noFill/>
        </a:ln>
        <a:effectLst/>
      </dgm:spPr>
      <dgm:t>
        <a:bodyPr/>
        <a:lstStyle/>
        <a:p>
          <a:pPr algn="l"/>
          <a:r>
            <a:rPr lang="es-EC" b="1" dirty="0" smtClean="0">
              <a:solidFill>
                <a:sysClr val="windowText" lastClr="000000">
                  <a:hueOff val="0"/>
                  <a:satOff val="0"/>
                  <a:lumOff val="0"/>
                  <a:alphaOff val="0"/>
                </a:sysClr>
              </a:solidFill>
              <a:latin typeface="Arial"/>
              <a:ea typeface="+mn-ea"/>
              <a:cs typeface="+mn-cs"/>
            </a:rPr>
            <a:t>SUMATIVA</a:t>
          </a:r>
        </a:p>
        <a:p>
          <a:pPr algn="ctr"/>
          <a:r>
            <a:rPr lang="es-EC" b="1" dirty="0" smtClean="0">
              <a:solidFill>
                <a:srgbClr val="FF0000"/>
              </a:solidFill>
              <a:latin typeface="Arial"/>
              <a:ea typeface="+mn-ea"/>
              <a:cs typeface="+mn-cs"/>
            </a:rPr>
            <a:t>ASIGNATURA</a:t>
          </a:r>
        </a:p>
        <a:p>
          <a:pPr algn="ctr"/>
          <a:r>
            <a:rPr lang="es-EC" b="1" dirty="0" smtClean="0">
              <a:solidFill>
                <a:srgbClr val="FF0000"/>
              </a:solidFill>
              <a:latin typeface="Arial"/>
              <a:ea typeface="+mn-ea"/>
              <a:cs typeface="+mn-cs"/>
            </a:rPr>
            <a:t>MÓDULO</a:t>
          </a:r>
        </a:p>
        <a:p>
          <a:pPr algn="l"/>
          <a:endParaRPr lang="es-EC" b="1" dirty="0">
            <a:solidFill>
              <a:sysClr val="windowText" lastClr="000000">
                <a:hueOff val="0"/>
                <a:satOff val="0"/>
                <a:lumOff val="0"/>
                <a:alphaOff val="0"/>
              </a:sysClr>
            </a:solidFill>
            <a:latin typeface="Arial"/>
            <a:ea typeface="+mn-ea"/>
            <a:cs typeface="+mn-cs"/>
          </a:endParaRPr>
        </a:p>
      </dgm:t>
    </dgm:pt>
    <dgm:pt modelId="{DE3D19CC-EFCB-4918-9059-CB1D321589A4}" type="parTrans" cxnId="{06B0F344-7A8E-4209-9D29-4082189872EE}">
      <dgm:prSet/>
      <dgm:spPr/>
      <dgm:t>
        <a:bodyPr/>
        <a:lstStyle/>
        <a:p>
          <a:endParaRPr lang="es-EC"/>
        </a:p>
      </dgm:t>
    </dgm:pt>
    <dgm:pt modelId="{8E2C1A69-2B9E-43F7-BED5-5045C56D3370}" type="sibTrans" cxnId="{06B0F344-7A8E-4209-9D29-4082189872EE}">
      <dgm:prSet/>
      <dgm:spPr/>
      <dgm:t>
        <a:bodyPr/>
        <a:lstStyle/>
        <a:p>
          <a:endParaRPr lang="es-EC"/>
        </a:p>
      </dgm:t>
    </dgm:pt>
    <dgm:pt modelId="{B7655E33-D0AE-405F-88F1-C76E61DF0D24}" type="pres">
      <dgm:prSet presAssocID="{B4EC7188-5406-43EE-8D69-A08E02D35DED}" presName="arrowDiagram" presStyleCnt="0">
        <dgm:presLayoutVars>
          <dgm:chMax val="5"/>
          <dgm:dir/>
          <dgm:resizeHandles val="exact"/>
        </dgm:presLayoutVars>
      </dgm:prSet>
      <dgm:spPr/>
      <dgm:t>
        <a:bodyPr/>
        <a:lstStyle/>
        <a:p>
          <a:endParaRPr lang="es-EC"/>
        </a:p>
      </dgm:t>
    </dgm:pt>
    <dgm:pt modelId="{FFB88FFF-1A1F-4B8A-A094-1397AD43F14D}" type="pres">
      <dgm:prSet presAssocID="{B4EC7188-5406-43EE-8D69-A08E02D35DED}" presName="arrow" presStyleLbl="bgShp" presStyleIdx="0" presStyleCnt="1" custLinFactNeighborX="629"/>
      <dgm:spPr>
        <a:xfrm>
          <a:off x="494029" y="0"/>
          <a:ext cx="7241540" cy="4525963"/>
        </a:xfrm>
        <a:prstGeom prst="swooshArrow">
          <a:avLst>
            <a:gd name="adj1" fmla="val 25000"/>
            <a:gd name="adj2" fmla="val 25000"/>
          </a:avLst>
        </a:prstGeom>
        <a:solidFill>
          <a:srgbClr val="4F81BD">
            <a:tint val="40000"/>
            <a:hueOff val="0"/>
            <a:satOff val="0"/>
            <a:lumOff val="0"/>
            <a:alphaOff val="0"/>
          </a:srgbClr>
        </a:solidFill>
        <a:ln>
          <a:noFill/>
        </a:ln>
        <a:effectLst/>
      </dgm:spPr>
      <dgm:t>
        <a:bodyPr/>
        <a:lstStyle/>
        <a:p>
          <a:endParaRPr lang="es-EC"/>
        </a:p>
      </dgm:t>
    </dgm:pt>
    <dgm:pt modelId="{10684AC5-3A4C-45DB-83DB-8668C8C6E708}" type="pres">
      <dgm:prSet presAssocID="{B4EC7188-5406-43EE-8D69-A08E02D35DED}" presName="arrowDiagram3" presStyleCnt="0"/>
      <dgm:spPr/>
    </dgm:pt>
    <dgm:pt modelId="{9EFF274C-6939-4D58-AF97-C52DAE08F9EB}" type="pres">
      <dgm:prSet presAssocID="{F05C2F23-C18B-4646-A628-5E2F33611A41}" presName="bullet3a" presStyleLbl="node1" presStyleIdx="0" presStyleCnt="3"/>
      <dgm:spPr>
        <a:xfrm>
          <a:off x="1413705" y="3123819"/>
          <a:ext cx="188280" cy="18828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B4073E73-00B1-43CC-9B43-710EC91D88B1}" type="pres">
      <dgm:prSet presAssocID="{F05C2F23-C18B-4646-A628-5E2F33611A41}" presName="textBox3a" presStyleLbl="revTx" presStyleIdx="0" presStyleCnt="3">
        <dgm:presLayoutVars>
          <dgm:bulletEnabled val="1"/>
        </dgm:presLayoutVars>
      </dgm:prSet>
      <dgm:spPr/>
      <dgm:t>
        <a:bodyPr/>
        <a:lstStyle/>
        <a:p>
          <a:endParaRPr lang="es-EC"/>
        </a:p>
      </dgm:t>
    </dgm:pt>
    <dgm:pt modelId="{B71512D7-2DE5-43A2-8F28-D36B41628ED7}" type="pres">
      <dgm:prSet presAssocID="{2FE0472F-EC86-4D54-A509-B34F0F751701}" presName="bullet3b" presStyleLbl="node1" presStyleIdx="1" presStyleCnt="3"/>
      <dgm:spPr>
        <a:xfrm>
          <a:off x="3075638" y="1893662"/>
          <a:ext cx="340352" cy="34035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0DA6911C-3A5E-4933-832A-3970B6A9CC92}" type="pres">
      <dgm:prSet presAssocID="{2FE0472F-EC86-4D54-A509-B34F0F751701}" presName="textBox3b" presStyleLbl="revTx" presStyleIdx="1" presStyleCnt="3">
        <dgm:presLayoutVars>
          <dgm:bulletEnabled val="1"/>
        </dgm:presLayoutVars>
      </dgm:prSet>
      <dgm:spPr/>
      <dgm:t>
        <a:bodyPr/>
        <a:lstStyle/>
        <a:p>
          <a:endParaRPr lang="es-EC"/>
        </a:p>
      </dgm:t>
    </dgm:pt>
    <dgm:pt modelId="{847A255F-3386-4522-BF0C-95B39DD8FB3F}" type="pres">
      <dgm:prSet presAssocID="{200E5AE6-1493-4DC8-84BC-EF59A470D687}" presName="bullet3c" presStyleLbl="node1" presStyleIdx="2" presStyleCnt="3"/>
      <dgm:spPr>
        <a:xfrm>
          <a:off x="5074304" y="1145068"/>
          <a:ext cx="470700" cy="47070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D32E8BAC-9551-43B6-8619-ED800C4AE06D}" type="pres">
      <dgm:prSet presAssocID="{200E5AE6-1493-4DC8-84BC-EF59A470D687}" presName="textBox3c" presStyleLbl="revTx" presStyleIdx="2" presStyleCnt="3">
        <dgm:presLayoutVars>
          <dgm:bulletEnabled val="1"/>
        </dgm:presLayoutVars>
      </dgm:prSet>
      <dgm:spPr/>
      <dgm:t>
        <a:bodyPr/>
        <a:lstStyle/>
        <a:p>
          <a:endParaRPr lang="es-EC"/>
        </a:p>
      </dgm:t>
    </dgm:pt>
  </dgm:ptLst>
  <dgm:cxnLst>
    <dgm:cxn modelId="{AFA81472-3822-4B16-87C6-0260AA6F2577}" srcId="{B4EC7188-5406-43EE-8D69-A08E02D35DED}" destId="{F05C2F23-C18B-4646-A628-5E2F33611A41}" srcOrd="0" destOrd="0" parTransId="{66B6E65D-1123-424E-B728-C32FD2B06508}" sibTransId="{23AC2816-296E-4BD0-8FF5-7C624631EC16}"/>
    <dgm:cxn modelId="{6A8ECD20-23F7-4128-96E0-2595E82FD871}" type="presOf" srcId="{200E5AE6-1493-4DC8-84BC-EF59A470D687}" destId="{D32E8BAC-9551-43B6-8619-ED800C4AE06D}" srcOrd="0" destOrd="0" presId="urn:microsoft.com/office/officeart/2005/8/layout/arrow2"/>
    <dgm:cxn modelId="{B255CE33-7F78-4A59-B00C-FCEBBF6DF88F}" srcId="{B4EC7188-5406-43EE-8D69-A08E02D35DED}" destId="{2FE0472F-EC86-4D54-A509-B34F0F751701}" srcOrd="1" destOrd="0" parTransId="{C95CF428-8A27-4343-87EF-995848B60D7A}" sibTransId="{5A4192D3-BA7F-4E7B-A913-6C0D2261185C}"/>
    <dgm:cxn modelId="{06B0F344-7A8E-4209-9D29-4082189872EE}" srcId="{B4EC7188-5406-43EE-8D69-A08E02D35DED}" destId="{200E5AE6-1493-4DC8-84BC-EF59A470D687}" srcOrd="2" destOrd="0" parTransId="{DE3D19CC-EFCB-4918-9059-CB1D321589A4}" sibTransId="{8E2C1A69-2B9E-43F7-BED5-5045C56D3370}"/>
    <dgm:cxn modelId="{009484F8-5A14-4C4C-A4E6-19385EAAB433}" type="presOf" srcId="{F05C2F23-C18B-4646-A628-5E2F33611A41}" destId="{B4073E73-00B1-43CC-9B43-710EC91D88B1}" srcOrd="0" destOrd="0" presId="urn:microsoft.com/office/officeart/2005/8/layout/arrow2"/>
    <dgm:cxn modelId="{5BED53FD-CB35-45EC-B22B-A7E669685D6F}" type="presOf" srcId="{2FE0472F-EC86-4D54-A509-B34F0F751701}" destId="{0DA6911C-3A5E-4933-832A-3970B6A9CC92}" srcOrd="0" destOrd="0" presId="urn:microsoft.com/office/officeart/2005/8/layout/arrow2"/>
    <dgm:cxn modelId="{059C478C-7E2E-4B9C-AA23-EC79540EBBDB}" type="presOf" srcId="{B4EC7188-5406-43EE-8D69-A08E02D35DED}" destId="{B7655E33-D0AE-405F-88F1-C76E61DF0D24}" srcOrd="0" destOrd="0" presId="urn:microsoft.com/office/officeart/2005/8/layout/arrow2"/>
    <dgm:cxn modelId="{4AF057CF-F945-4F68-8008-8C863D81237B}" type="presParOf" srcId="{B7655E33-D0AE-405F-88F1-C76E61DF0D24}" destId="{FFB88FFF-1A1F-4B8A-A094-1397AD43F14D}" srcOrd="0" destOrd="0" presId="urn:microsoft.com/office/officeart/2005/8/layout/arrow2"/>
    <dgm:cxn modelId="{60FF4496-6B5C-40A4-8DED-4DE36DD252BB}" type="presParOf" srcId="{B7655E33-D0AE-405F-88F1-C76E61DF0D24}" destId="{10684AC5-3A4C-45DB-83DB-8668C8C6E708}" srcOrd="1" destOrd="0" presId="urn:microsoft.com/office/officeart/2005/8/layout/arrow2"/>
    <dgm:cxn modelId="{B4EFE20A-0A19-4ECC-833C-528FF5284005}" type="presParOf" srcId="{10684AC5-3A4C-45DB-83DB-8668C8C6E708}" destId="{9EFF274C-6939-4D58-AF97-C52DAE08F9EB}" srcOrd="0" destOrd="0" presId="urn:microsoft.com/office/officeart/2005/8/layout/arrow2"/>
    <dgm:cxn modelId="{04D95637-B57C-40EA-832C-28069689F4E8}" type="presParOf" srcId="{10684AC5-3A4C-45DB-83DB-8668C8C6E708}" destId="{B4073E73-00B1-43CC-9B43-710EC91D88B1}" srcOrd="1" destOrd="0" presId="urn:microsoft.com/office/officeart/2005/8/layout/arrow2"/>
    <dgm:cxn modelId="{7A7B9E0A-7294-4AD5-8C26-0FA06D36D94E}" type="presParOf" srcId="{10684AC5-3A4C-45DB-83DB-8668C8C6E708}" destId="{B71512D7-2DE5-43A2-8F28-D36B41628ED7}" srcOrd="2" destOrd="0" presId="urn:microsoft.com/office/officeart/2005/8/layout/arrow2"/>
    <dgm:cxn modelId="{B3572E77-A923-44F4-80AE-C884ECF7417D}" type="presParOf" srcId="{10684AC5-3A4C-45DB-83DB-8668C8C6E708}" destId="{0DA6911C-3A5E-4933-832A-3970B6A9CC92}" srcOrd="3" destOrd="0" presId="urn:microsoft.com/office/officeart/2005/8/layout/arrow2"/>
    <dgm:cxn modelId="{74CE5EDC-4EB2-4CA6-A1A1-845A159B7BCC}" type="presParOf" srcId="{10684AC5-3A4C-45DB-83DB-8668C8C6E708}" destId="{847A255F-3386-4522-BF0C-95B39DD8FB3F}" srcOrd="4" destOrd="0" presId="urn:microsoft.com/office/officeart/2005/8/layout/arrow2"/>
    <dgm:cxn modelId="{BA3E4CBC-47BD-4087-A0D5-B3E3CC6FA9E8}" type="presParOf" srcId="{10684AC5-3A4C-45DB-83DB-8668C8C6E708}" destId="{D32E8BAC-9551-43B6-8619-ED800C4AE06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88FFF-1A1F-4B8A-A094-1397AD43F14D}">
      <dsp:nvSpPr>
        <dsp:cNvPr id="0" name=""/>
        <dsp:cNvSpPr/>
      </dsp:nvSpPr>
      <dsp:spPr>
        <a:xfrm>
          <a:off x="539578" y="0"/>
          <a:ext cx="7241540" cy="4525963"/>
        </a:xfrm>
        <a:prstGeom prst="swooshArrow">
          <a:avLst>
            <a:gd name="adj1" fmla="val 25000"/>
            <a:gd name="adj2" fmla="val 25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EFF274C-6939-4D58-AF97-C52DAE08F9EB}">
      <dsp:nvSpPr>
        <dsp:cNvPr id="0" name=""/>
        <dsp:cNvSpPr/>
      </dsp:nvSpPr>
      <dsp:spPr>
        <a:xfrm>
          <a:off x="1413705" y="3123819"/>
          <a:ext cx="188280" cy="18828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4073E73-00B1-43CC-9B43-710EC91D88B1}">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755650">
            <a:lnSpc>
              <a:spcPct val="90000"/>
            </a:lnSpc>
            <a:spcBef>
              <a:spcPct val="0"/>
            </a:spcBef>
            <a:spcAft>
              <a:spcPct val="35000"/>
            </a:spcAft>
          </a:pPr>
          <a:r>
            <a:rPr lang="es-EC" sz="1700" b="1" kern="1200" dirty="0" smtClean="0">
              <a:solidFill>
                <a:sysClr val="windowText" lastClr="000000"/>
              </a:solidFill>
              <a:latin typeface="Arial"/>
              <a:ea typeface="+mn-ea"/>
              <a:cs typeface="+mn-cs"/>
            </a:rPr>
            <a:t>DIAGNÓSTICA.</a:t>
          </a:r>
        </a:p>
        <a:p>
          <a:pPr lvl="0" algn="l" defTabSz="755650">
            <a:lnSpc>
              <a:spcPct val="90000"/>
            </a:lnSpc>
            <a:spcBef>
              <a:spcPct val="0"/>
            </a:spcBef>
            <a:spcAft>
              <a:spcPct val="35000"/>
            </a:spcAft>
          </a:pPr>
          <a:r>
            <a:rPr lang="es-EC" sz="1700" b="1" kern="1200" dirty="0" smtClean="0">
              <a:solidFill>
                <a:srgbClr val="FF0000"/>
              </a:solidFill>
              <a:latin typeface="Arial"/>
              <a:ea typeface="+mn-ea"/>
              <a:cs typeface="+mn-cs"/>
            </a:rPr>
            <a:t>REFERENCIAL</a:t>
          </a:r>
        </a:p>
        <a:p>
          <a:pPr lvl="0" algn="l" defTabSz="755650">
            <a:lnSpc>
              <a:spcPct val="90000"/>
            </a:lnSpc>
            <a:spcBef>
              <a:spcPct val="0"/>
            </a:spcBef>
            <a:spcAft>
              <a:spcPct val="35000"/>
            </a:spcAft>
          </a:pPr>
          <a:endParaRPr lang="es-EC" sz="1700" b="1" kern="1200" dirty="0" smtClean="0">
            <a:solidFill>
              <a:srgbClr val="FF0000"/>
            </a:solidFill>
            <a:latin typeface="Arial"/>
            <a:ea typeface="+mn-ea"/>
            <a:cs typeface="+mn-cs"/>
          </a:endParaRPr>
        </a:p>
        <a:p>
          <a:pPr lvl="0" algn="l" defTabSz="755650">
            <a:lnSpc>
              <a:spcPct val="90000"/>
            </a:lnSpc>
            <a:spcBef>
              <a:spcPct val="0"/>
            </a:spcBef>
            <a:spcAft>
              <a:spcPct val="35000"/>
            </a:spcAft>
          </a:pPr>
          <a:endParaRPr lang="es-EC" sz="1700" b="1" kern="1200" dirty="0">
            <a:solidFill>
              <a:srgbClr val="FF0000"/>
            </a:solidFill>
            <a:latin typeface="Arial"/>
            <a:ea typeface="+mn-ea"/>
            <a:cs typeface="+mn-cs"/>
          </a:endParaRPr>
        </a:p>
      </dsp:txBody>
      <dsp:txXfrm>
        <a:off x="1507845" y="3217959"/>
        <a:ext cx="1687279" cy="1308003"/>
      </dsp:txXfrm>
    </dsp:sp>
    <dsp:sp modelId="{B71512D7-2DE5-43A2-8F28-D36B41628ED7}">
      <dsp:nvSpPr>
        <dsp:cNvPr id="0" name=""/>
        <dsp:cNvSpPr/>
      </dsp:nvSpPr>
      <dsp:spPr>
        <a:xfrm>
          <a:off x="3075638" y="1893662"/>
          <a:ext cx="340352" cy="34035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DA6911C-3A5E-4933-832A-3970B6A9CC92}">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755650">
            <a:lnSpc>
              <a:spcPct val="90000"/>
            </a:lnSpc>
            <a:spcBef>
              <a:spcPct val="0"/>
            </a:spcBef>
            <a:spcAft>
              <a:spcPct val="35000"/>
            </a:spcAft>
          </a:pPr>
          <a:r>
            <a:rPr lang="es-EC" sz="1700" b="1" kern="1200" dirty="0" smtClean="0">
              <a:solidFill>
                <a:sysClr val="windowText" lastClr="000000"/>
              </a:solidFill>
              <a:latin typeface="Arial"/>
              <a:ea typeface="+mn-ea"/>
              <a:cs typeface="+mn-cs"/>
            </a:rPr>
            <a:t>FORMATIVA</a:t>
          </a:r>
        </a:p>
        <a:p>
          <a:pPr lvl="0" algn="l" defTabSz="755650">
            <a:lnSpc>
              <a:spcPct val="90000"/>
            </a:lnSpc>
            <a:spcBef>
              <a:spcPct val="0"/>
            </a:spcBef>
            <a:spcAft>
              <a:spcPct val="35000"/>
            </a:spcAft>
          </a:pPr>
          <a:r>
            <a:rPr lang="es-EC" sz="1700" b="1" kern="1200" dirty="0" smtClean="0">
              <a:solidFill>
                <a:srgbClr val="FF0000"/>
              </a:solidFill>
              <a:latin typeface="Arial"/>
              <a:ea typeface="+mn-ea"/>
              <a:cs typeface="+mn-cs"/>
            </a:rPr>
            <a:t>U.C </a:t>
          </a:r>
          <a:endParaRPr lang="es-EC" sz="1700" b="1" kern="1200" dirty="0">
            <a:solidFill>
              <a:srgbClr val="FF0000"/>
            </a:solidFill>
            <a:latin typeface="Arial"/>
            <a:ea typeface="+mn-ea"/>
            <a:cs typeface="+mn-cs"/>
          </a:endParaRPr>
        </a:p>
      </dsp:txBody>
      <dsp:txXfrm>
        <a:off x="3245815" y="2063839"/>
        <a:ext cx="1737969" cy="2462123"/>
      </dsp:txXfrm>
    </dsp:sp>
    <dsp:sp modelId="{847A255F-3386-4522-BF0C-95B39DD8FB3F}">
      <dsp:nvSpPr>
        <dsp:cNvPr id="0" name=""/>
        <dsp:cNvSpPr/>
      </dsp:nvSpPr>
      <dsp:spPr>
        <a:xfrm>
          <a:off x="5074304" y="1145068"/>
          <a:ext cx="470700" cy="47070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D32E8BAC-9551-43B6-8619-ED800C4AE06D}">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755650">
            <a:lnSpc>
              <a:spcPct val="90000"/>
            </a:lnSpc>
            <a:spcBef>
              <a:spcPct val="0"/>
            </a:spcBef>
            <a:spcAft>
              <a:spcPct val="35000"/>
            </a:spcAft>
          </a:pPr>
          <a:r>
            <a:rPr lang="es-EC" sz="1700" b="1" kern="1200" dirty="0" smtClean="0">
              <a:solidFill>
                <a:sysClr val="windowText" lastClr="000000">
                  <a:hueOff val="0"/>
                  <a:satOff val="0"/>
                  <a:lumOff val="0"/>
                  <a:alphaOff val="0"/>
                </a:sysClr>
              </a:solidFill>
              <a:latin typeface="Arial"/>
              <a:ea typeface="+mn-ea"/>
              <a:cs typeface="+mn-cs"/>
            </a:rPr>
            <a:t>SUMATIVA</a:t>
          </a:r>
        </a:p>
        <a:p>
          <a:pPr lvl="0" algn="ctr" defTabSz="755650">
            <a:lnSpc>
              <a:spcPct val="90000"/>
            </a:lnSpc>
            <a:spcBef>
              <a:spcPct val="0"/>
            </a:spcBef>
            <a:spcAft>
              <a:spcPct val="35000"/>
            </a:spcAft>
          </a:pPr>
          <a:r>
            <a:rPr lang="es-EC" sz="1700" b="1" kern="1200" dirty="0" smtClean="0">
              <a:solidFill>
                <a:srgbClr val="FF0000"/>
              </a:solidFill>
              <a:latin typeface="Arial"/>
              <a:ea typeface="+mn-ea"/>
              <a:cs typeface="+mn-cs"/>
            </a:rPr>
            <a:t>ASIGNATURA</a:t>
          </a:r>
        </a:p>
        <a:p>
          <a:pPr lvl="0" algn="ctr" defTabSz="755650">
            <a:lnSpc>
              <a:spcPct val="90000"/>
            </a:lnSpc>
            <a:spcBef>
              <a:spcPct val="0"/>
            </a:spcBef>
            <a:spcAft>
              <a:spcPct val="35000"/>
            </a:spcAft>
          </a:pPr>
          <a:r>
            <a:rPr lang="es-EC" sz="1700" b="1" kern="1200" dirty="0" smtClean="0">
              <a:solidFill>
                <a:srgbClr val="FF0000"/>
              </a:solidFill>
              <a:latin typeface="Arial"/>
              <a:ea typeface="+mn-ea"/>
              <a:cs typeface="+mn-cs"/>
            </a:rPr>
            <a:t>MÓDULO</a:t>
          </a:r>
        </a:p>
        <a:p>
          <a:pPr lvl="0" algn="l" defTabSz="755650">
            <a:lnSpc>
              <a:spcPct val="90000"/>
            </a:lnSpc>
            <a:spcBef>
              <a:spcPct val="0"/>
            </a:spcBef>
            <a:spcAft>
              <a:spcPct val="35000"/>
            </a:spcAft>
          </a:pPr>
          <a:endParaRPr lang="es-EC" sz="1700" b="1" kern="1200" dirty="0">
            <a:solidFill>
              <a:sysClr val="windowText" lastClr="000000">
                <a:hueOff val="0"/>
                <a:satOff val="0"/>
                <a:lumOff val="0"/>
                <a:alphaOff val="0"/>
              </a:sysClr>
            </a:solidFill>
            <a:latin typeface="Arial"/>
            <a:ea typeface="+mn-ea"/>
            <a:cs typeface="+mn-cs"/>
          </a:endParaRPr>
        </a:p>
      </dsp:txBody>
      <dsp:txXfrm>
        <a:off x="5309654"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A0A3E-F64D-4C95-AE15-123FAA46F2AB}" type="datetimeFigureOut">
              <a:rPr lang="es-EC" smtClean="0"/>
              <a:t>13/05/2014</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E427-3195-42AC-835B-6B25305B08C9}" type="slidenum">
              <a:rPr lang="es-EC" smtClean="0"/>
              <a:t>‹Nº›</a:t>
            </a:fld>
            <a:endParaRPr lang="es-EC"/>
          </a:p>
        </p:txBody>
      </p:sp>
    </p:spTree>
    <p:extLst>
      <p:ext uri="{BB962C8B-B14F-4D97-AF65-F5344CB8AC3E}">
        <p14:creationId xmlns:p14="http://schemas.microsoft.com/office/powerpoint/2010/main" val="358772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209E427-3195-42AC-835B-6B25305B08C9}" type="slidenum">
              <a:rPr lang="es-EC" smtClean="0"/>
              <a:t>40</a:t>
            </a:fld>
            <a:endParaRPr lang="es-EC"/>
          </a:p>
        </p:txBody>
      </p:sp>
    </p:spTree>
    <p:extLst>
      <p:ext uri="{BB962C8B-B14F-4D97-AF65-F5344CB8AC3E}">
        <p14:creationId xmlns:p14="http://schemas.microsoft.com/office/powerpoint/2010/main" val="354237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73" name="CorelDRAW" r:id="rId3" imgW="9151920" imgH="5621400" progId="">
                  <p:embed/>
                </p:oleObj>
              </mc:Choice>
              <mc:Fallback>
                <p:oleObj name="CorelDRAW" r:id="rId3" imgW="9151920" imgH="5621400" progId="">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C" sz="1400" dirty="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C" sz="1400" dirty="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C" sz="1400" dirty="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C" sz="1400" dirty="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s-EC" dirty="0">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621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49987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22051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28340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57957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3594737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6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40358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31391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75441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96024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a:prstGeom prst="rect">
            <a:avLst/>
          </a:prstGeo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a:xfrm>
            <a:off x="3581400" y="6305550"/>
            <a:ext cx="2133600" cy="476250"/>
          </a:xfrm>
          <a:prstGeom prst="rect">
            <a:avLst/>
          </a:prstGeom>
        </p:spPr>
        <p:txBody>
          <a:bodyPr/>
          <a:lstStyle>
            <a:extLst/>
          </a:lstStyle>
          <a:p>
            <a:fld id="{01E158E6-E015-45B8-91C8-4F41F6755182}" type="datetimeFigureOut">
              <a:rPr lang="es-ES" smtClean="0"/>
              <a:pPr/>
              <a:t>13/05/2014</a:t>
            </a:fld>
            <a:endParaRPr lang="es-ES" dirty="0"/>
          </a:p>
        </p:txBody>
      </p:sp>
      <p:sp>
        <p:nvSpPr>
          <p:cNvPr id="20" name="19 Marcador de pie de página"/>
          <p:cNvSpPr>
            <a:spLocks noGrp="1"/>
          </p:cNvSpPr>
          <p:nvPr>
            <p:ph type="ftr" sz="quarter" idx="11"/>
          </p:nvPr>
        </p:nvSpPr>
        <p:spPr>
          <a:xfrm>
            <a:off x="5715000" y="6305550"/>
            <a:ext cx="2895600" cy="476250"/>
          </a:xfrm>
          <a:prstGeom prst="rect">
            <a:avLst/>
          </a:prstGeom>
        </p:spPr>
        <p:txBody>
          <a:bodyPr/>
          <a:lstStyle>
            <a:extLst/>
          </a:lstStyle>
          <a:p>
            <a:endParaRPr lang="es-ES" dirty="0"/>
          </a:p>
        </p:txBody>
      </p:sp>
      <p:sp>
        <p:nvSpPr>
          <p:cNvPr id="10" name="9 Marcador de número de diapositiva"/>
          <p:cNvSpPr>
            <a:spLocks noGrp="1"/>
          </p:cNvSpPr>
          <p:nvPr>
            <p:ph type="sldNum" sz="quarter" idx="12"/>
          </p:nvPr>
        </p:nvSpPr>
        <p:spPr>
          <a:xfrm>
            <a:off x="8613648" y="6305550"/>
            <a:ext cx="457200" cy="476250"/>
          </a:xfrm>
          <a:prstGeom prst="rect">
            <a:avLst/>
          </a:prstGeom>
        </p:spPr>
        <p:txBody>
          <a:bodyPr/>
          <a:lstStyle>
            <a:extLst/>
          </a:lstStyle>
          <a:p>
            <a:fld id="{0D7F3EDF-84AF-4179-A51F-2B329ED731AE}" type="slidenum">
              <a:rPr lang="es-ES" smtClean="0"/>
              <a:pP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99912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13/05/2014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13/05/2014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C" dirty="0">
              <a:solidFill>
                <a:srgbClr val="000000"/>
              </a:solidFill>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C" dirty="0">
              <a:solidFill>
                <a:srgbClr val="000000"/>
              </a:solidFill>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dirty="0">
              <a:solidFill>
                <a:srgbClr val="000000"/>
              </a:solidFill>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dirty="0">
              <a:solidFill>
                <a:srgbClr val="000000"/>
              </a:solidFill>
            </a:endParaRPr>
          </a:p>
        </p:txBody>
      </p:sp>
      <p:pic>
        <p:nvPicPr>
          <p:cNvPr id="1030" name="Picture 26" descr="LOGO ESPE ORIGINAL copia"/>
          <p:cNvPicPr>
            <a:picLocks noChangeAspect="1" noChangeArrowheads="1"/>
          </p:cNvPicPr>
          <p:nvPr userDrawn="1"/>
        </p:nvPicPr>
        <p:blipFill>
          <a:blip r:embed="rId14">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345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3.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4928" y="2213992"/>
            <a:ext cx="7149480" cy="638944"/>
          </a:xfrm>
        </p:spPr>
        <p:txBody>
          <a:bodyPr/>
          <a:lstStyle/>
          <a:p>
            <a:pPr algn="ctr">
              <a:defRPr/>
            </a:pPr>
            <a:r>
              <a:rPr lang="es-EC" dirty="0" smtClean="0">
                <a:solidFill>
                  <a:srgbClr val="336600"/>
                </a:solidFill>
              </a:rPr>
              <a:t>DEFENSA DE TESIS</a:t>
            </a:r>
            <a:endParaRPr lang="es-EC" dirty="0"/>
          </a:p>
        </p:txBody>
      </p:sp>
      <p:sp>
        <p:nvSpPr>
          <p:cNvPr id="3" name="2 Marcador de contenido"/>
          <p:cNvSpPr>
            <a:spLocks noGrp="1"/>
          </p:cNvSpPr>
          <p:nvPr>
            <p:ph idx="1"/>
          </p:nvPr>
        </p:nvSpPr>
        <p:spPr>
          <a:xfrm>
            <a:off x="518864" y="2996952"/>
            <a:ext cx="8229600" cy="2952328"/>
          </a:xfrm>
        </p:spPr>
        <p:txBody>
          <a:bodyPr/>
          <a:lstStyle/>
          <a:p>
            <a:pPr marL="0" indent="0" algn="ctr" eaLnBrk="1" hangingPunct="1">
              <a:spcBef>
                <a:spcPct val="0"/>
              </a:spcBef>
              <a:buNone/>
              <a:defRPr/>
            </a:pPr>
            <a:r>
              <a:rPr lang="es-ES" sz="1600" b="1" kern="1200" dirty="0" smtClean="0">
                <a:solidFill>
                  <a:srgbClr val="000000"/>
                </a:solidFill>
                <a:latin typeface="Arial" charset="0"/>
              </a:rPr>
              <a:t>“</a:t>
            </a:r>
            <a:r>
              <a:rPr lang="es-ES" sz="1600" b="1" i="1" dirty="0" smtClean="0"/>
              <a:t>“</a:t>
            </a:r>
            <a:r>
              <a:rPr lang="es-ES" sz="2000" b="1" i="1" dirty="0" smtClean="0">
                <a:solidFill>
                  <a:schemeClr val="tx1"/>
                </a:solidFill>
              </a:rPr>
              <a:t>EL SISTEMA DE GESTIÓN ACADÉMICA DE LA CARRERA DE LA LICENCIATURA EN CIENCIAS MILITARES DE LA ESCUELA POLITÉCNICA DEL EJÉCITO-ESPE. PROPUESTA ALTERNATIVA</a:t>
            </a:r>
            <a:r>
              <a:rPr lang="es-ES" sz="1600" b="1" i="1" dirty="0" smtClean="0">
                <a:solidFill>
                  <a:schemeClr val="tx1"/>
                </a:solidFill>
              </a:rPr>
              <a:t>”.</a:t>
            </a:r>
            <a:endParaRPr lang="es-EC" sz="1600" b="1" dirty="0" smtClean="0">
              <a:solidFill>
                <a:schemeClr val="tx1"/>
              </a:solidFill>
            </a:endParaRPr>
          </a:p>
          <a:p>
            <a:pPr marL="0" lvl="0" indent="0" algn="ctr" eaLnBrk="1" hangingPunct="1">
              <a:spcBef>
                <a:spcPct val="0"/>
              </a:spcBef>
              <a:buNone/>
              <a:defRPr/>
            </a:pPr>
            <a:endParaRPr lang="es-ES" sz="1600" b="1" kern="1200" dirty="0" smtClean="0">
              <a:solidFill>
                <a:srgbClr val="000000"/>
              </a:solidFill>
              <a:latin typeface="Arial" charset="0"/>
            </a:endParaRPr>
          </a:p>
          <a:p>
            <a:pPr marL="0" lvl="0" indent="0" algn="ctr" eaLnBrk="1" hangingPunct="1">
              <a:spcBef>
                <a:spcPct val="0"/>
              </a:spcBef>
              <a:buNone/>
              <a:defRPr/>
            </a:pPr>
            <a:r>
              <a:rPr lang="es-ES" sz="1800" b="1" kern="1200" dirty="0">
                <a:solidFill>
                  <a:srgbClr val="000000"/>
                </a:solidFill>
                <a:latin typeface="Arial" charset="0"/>
              </a:rPr>
              <a:t> </a:t>
            </a:r>
            <a:r>
              <a:rPr lang="es-ES" sz="1800" b="1" kern="1200" dirty="0" smtClean="0">
                <a:solidFill>
                  <a:srgbClr val="000000"/>
                </a:solidFill>
                <a:latin typeface="Arial" charset="0"/>
              </a:rPr>
              <a:t>AUTOR:</a:t>
            </a:r>
            <a:endParaRPr lang="es-EC" sz="1800" kern="1200" dirty="0">
              <a:solidFill>
                <a:srgbClr val="000000"/>
              </a:solidFill>
              <a:latin typeface="Arial" charset="0"/>
            </a:endParaRPr>
          </a:p>
          <a:p>
            <a:pPr marL="0" lvl="0" indent="0" algn="ctr" eaLnBrk="1" hangingPunct="1">
              <a:spcBef>
                <a:spcPct val="0"/>
              </a:spcBef>
              <a:buNone/>
              <a:defRPr/>
            </a:pPr>
            <a:r>
              <a:rPr lang="es-MX" sz="1800" b="1" kern="1200" dirty="0">
                <a:solidFill>
                  <a:srgbClr val="000000"/>
                </a:solidFill>
                <a:latin typeface="Arial" charset="0"/>
              </a:rPr>
              <a:t>Lic. </a:t>
            </a:r>
            <a:r>
              <a:rPr lang="es-MX" sz="1800" b="1" kern="1200" dirty="0" smtClean="0">
                <a:solidFill>
                  <a:srgbClr val="000000"/>
                </a:solidFill>
                <a:latin typeface="Arial" charset="0"/>
              </a:rPr>
              <a:t>Fabricio N. Varela G.</a:t>
            </a:r>
            <a:r>
              <a:rPr lang="es-MX" sz="1800" b="1" kern="1200" dirty="0">
                <a:solidFill>
                  <a:srgbClr val="000000"/>
                </a:solidFill>
                <a:latin typeface="Arial" charset="0"/>
              </a:rPr>
              <a:t> </a:t>
            </a:r>
            <a:endParaRPr lang="es-EC" sz="1800" kern="1200" dirty="0">
              <a:solidFill>
                <a:srgbClr val="000000"/>
              </a:solidFill>
              <a:latin typeface="Arial" charset="0"/>
            </a:endParaRPr>
          </a:p>
          <a:p>
            <a:pPr marL="0" lvl="0" indent="0" algn="ctr" eaLnBrk="1" hangingPunct="1">
              <a:spcBef>
                <a:spcPct val="0"/>
              </a:spcBef>
              <a:buNone/>
              <a:defRPr/>
            </a:pPr>
            <a:r>
              <a:rPr lang="es-MX" sz="1800" b="1" kern="1200" dirty="0">
                <a:solidFill>
                  <a:srgbClr val="000000"/>
                </a:solidFill>
                <a:latin typeface="Arial" charset="0"/>
              </a:rPr>
              <a:t> </a:t>
            </a:r>
            <a:endParaRPr lang="es-EC" sz="1800" kern="1200" dirty="0">
              <a:solidFill>
                <a:srgbClr val="000000"/>
              </a:solidFill>
              <a:latin typeface="Arial" charset="0"/>
            </a:endParaRPr>
          </a:p>
          <a:p>
            <a:pPr marL="0" lvl="0" indent="0" algn="ctr" eaLnBrk="1" hangingPunct="1">
              <a:spcBef>
                <a:spcPct val="0"/>
              </a:spcBef>
              <a:buNone/>
              <a:defRPr/>
            </a:pPr>
            <a:r>
              <a:rPr lang="es-ES" sz="1800" b="1" kern="1200" dirty="0">
                <a:solidFill>
                  <a:srgbClr val="000000"/>
                </a:solidFill>
                <a:latin typeface="Arial" charset="0"/>
              </a:rPr>
              <a:t>DIRECTOR:</a:t>
            </a:r>
            <a:endParaRPr lang="es-EC" sz="1800" kern="1200" dirty="0">
              <a:solidFill>
                <a:srgbClr val="000000"/>
              </a:solidFill>
              <a:latin typeface="Arial" charset="0"/>
            </a:endParaRPr>
          </a:p>
          <a:p>
            <a:pPr marL="0" lvl="0" indent="0" algn="ctr" eaLnBrk="1" hangingPunct="1">
              <a:spcBef>
                <a:spcPct val="0"/>
              </a:spcBef>
              <a:buNone/>
              <a:defRPr/>
            </a:pPr>
            <a:r>
              <a:rPr lang="es-MX" sz="1800" b="1" kern="1200" dirty="0" smtClean="0">
                <a:solidFill>
                  <a:srgbClr val="000000"/>
                </a:solidFill>
                <a:latin typeface="Arial" charset="0"/>
              </a:rPr>
              <a:t>Dr. Jorge Barba, </a:t>
            </a:r>
            <a:r>
              <a:rPr lang="es-MX" sz="1800" b="1" kern="1200" dirty="0" err="1">
                <a:solidFill>
                  <a:srgbClr val="000000"/>
                </a:solidFill>
                <a:latin typeface="Arial" charset="0"/>
              </a:rPr>
              <a:t>Msc</a:t>
            </a:r>
            <a:r>
              <a:rPr lang="es-MX" sz="1600" b="1" kern="1200" dirty="0" smtClean="0">
                <a:solidFill>
                  <a:srgbClr val="000000"/>
                </a:solidFill>
                <a:latin typeface="Arial" charset="0"/>
              </a:rPr>
              <a:t>.</a:t>
            </a:r>
            <a:endParaRPr lang="es-EC" sz="1600" kern="1200" dirty="0">
              <a:solidFill>
                <a:srgbClr val="000000"/>
              </a:solidFill>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065" y="692696"/>
            <a:ext cx="540226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265" y="6237312"/>
            <a:ext cx="195021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71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428728" y="2214554"/>
            <a:ext cx="7143800" cy="321471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a:endParaRPr lang="es-ES" dirty="0" smtClean="0"/>
          </a:p>
          <a:p>
            <a:pPr algn="just"/>
            <a:r>
              <a:rPr lang="es-ES" dirty="0" smtClean="0"/>
              <a:t>“</a:t>
            </a:r>
            <a:r>
              <a:rPr lang="es-ES" dirty="0"/>
              <a:t>Entrega profesionales militares formados, especializados, perfeccionados y capacitados en las competencias genéricas de las </a:t>
            </a:r>
            <a:r>
              <a:rPr lang="es-ES" dirty="0" err="1"/>
              <a:t>FF.AA.</a:t>
            </a:r>
            <a:r>
              <a:rPr lang="es-ES" dirty="0"/>
              <a:t>, en el manejo de las nuevas tecnologías de la informática y la comunicación y con posibilidades para desempeñarse con calidad, además del campo militar, en los campos científico, técnico, económico, social y ético”.</a:t>
            </a:r>
          </a:p>
          <a:p>
            <a:pPr algn="just"/>
            <a:endParaRPr lang="es-ES" dirty="0"/>
          </a:p>
          <a:p>
            <a:pPr algn="just"/>
            <a:endParaRPr lang="es-ES" dirty="0"/>
          </a:p>
        </p:txBody>
      </p:sp>
      <p:sp>
        <p:nvSpPr>
          <p:cNvPr id="6" name="1 Título"/>
          <p:cNvSpPr txBox="1">
            <a:spLocks/>
          </p:cNvSpPr>
          <p:nvPr/>
        </p:nvSpPr>
        <p:spPr>
          <a:xfrm>
            <a:off x="1118940" y="476672"/>
            <a:ext cx="7629524" cy="651073"/>
          </a:xfrm>
          <a:prstGeom prst="rect">
            <a:avLst/>
          </a:prstGeom>
        </p:spPr>
        <p:style>
          <a:lnRef idx="2">
            <a:schemeClr val="accent3"/>
          </a:lnRef>
          <a:fillRef idx="1">
            <a:schemeClr val="lt1"/>
          </a:fillRef>
          <a:effectRef idx="0">
            <a:schemeClr val="accent3"/>
          </a:effectRef>
          <a:fontRef idx="minor">
            <a:schemeClr val="dk1"/>
          </a:fontRef>
        </p:style>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i="1" dirty="0">
                <a:solidFill>
                  <a:srgbClr val="336600"/>
                </a:solidFill>
                <a:effectLst>
                  <a:outerShdw blurRad="38100" dist="38100" dir="2700000" algn="tl">
                    <a:srgbClr val="C0C0C0"/>
                  </a:outerShdw>
                </a:effectLst>
                <a:latin typeface="+mj-lt"/>
                <a:ea typeface="+mj-ea"/>
                <a:cs typeface="+mj-cs"/>
              </a:rPr>
              <a:t>MODELO EDUCATIVO DE LAS FF. AA</a:t>
            </a:r>
            <a:r>
              <a:rPr lang="es-ES" sz="3200" b="1" i="1" dirty="0" smtClean="0">
                <a:solidFill>
                  <a:srgbClr val="336600"/>
                </a:solidFill>
                <a:effectLst>
                  <a:outerShdw blurRad="38100" dist="38100" dir="2700000" algn="tl">
                    <a:srgbClr val="C0C0C0"/>
                  </a:outerShdw>
                </a:effectLst>
                <a:latin typeface="+mj-lt"/>
                <a:ea typeface="+mj-ea"/>
                <a:cs typeface="+mj-cs"/>
              </a:rPr>
              <a:t>.</a:t>
            </a:r>
            <a:endParaRPr lang="es-ES" sz="3200" b="1" i="1" dirty="0">
              <a:solidFill>
                <a:srgbClr val="336600"/>
              </a:solidFill>
              <a:effectLst>
                <a:outerShdw blurRad="38100" dist="38100" dir="2700000" algn="tl">
                  <a:srgbClr val="C0C0C0"/>
                </a:outerShdw>
              </a:effectLst>
              <a:latin typeface="+mj-lt"/>
              <a:ea typeface="+mj-ea"/>
              <a:cs typeface="+mj-cs"/>
            </a:endParaRPr>
          </a:p>
        </p:txBody>
      </p:sp>
      <p:sp>
        <p:nvSpPr>
          <p:cNvPr id="3" name="Rectángulo 2"/>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371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357290" y="2143116"/>
            <a:ext cx="7143800" cy="3214710"/>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pPr algn="ctr"/>
            <a:endParaRPr lang="es-ES" b="1" dirty="0" smtClean="0">
              <a:solidFill>
                <a:schemeClr val="accent6"/>
              </a:solidFill>
            </a:endParaRPr>
          </a:p>
          <a:p>
            <a:pPr algn="ctr"/>
            <a:r>
              <a:rPr lang="es-ES" b="1" dirty="0" smtClean="0">
                <a:solidFill>
                  <a:schemeClr val="accent6"/>
                </a:solidFill>
              </a:rPr>
              <a:t>EL </a:t>
            </a:r>
            <a:r>
              <a:rPr lang="es-ES" b="1" dirty="0">
                <a:solidFill>
                  <a:schemeClr val="accent6"/>
                </a:solidFill>
              </a:rPr>
              <a:t>DISEÑO CURRICULAR POR COMPETENCIAS</a:t>
            </a:r>
          </a:p>
          <a:p>
            <a:pPr algn="just"/>
            <a:r>
              <a:rPr lang="es-ES" dirty="0"/>
              <a:t>     “Es una estrategia metodológica para organizar los procesos de: planificación, ejecución, evaluación y mejoramiento curricular. Se estructura didácticamente considerando las exigencias de la profesión en correspondencia con los requerimientos de la sociedad. Responde a las investigaciones acerca del aprendizaje, en tanto propone una organización que favorece el aprendizaje significativo”. </a:t>
            </a:r>
          </a:p>
          <a:p>
            <a:pPr algn="just"/>
            <a:endParaRPr lang="es-ES" dirty="0"/>
          </a:p>
          <a:p>
            <a:pPr algn="just"/>
            <a:endParaRPr lang="es-ES" dirty="0"/>
          </a:p>
        </p:txBody>
      </p:sp>
      <p:sp>
        <p:nvSpPr>
          <p:cNvPr id="6" name="1 Título"/>
          <p:cNvSpPr txBox="1">
            <a:spLocks/>
          </p:cNvSpPr>
          <p:nvPr/>
        </p:nvSpPr>
        <p:spPr>
          <a:xfrm>
            <a:off x="1190948" y="761703"/>
            <a:ext cx="7629524" cy="1227137"/>
          </a:xfrm>
          <a:prstGeom prst="rect">
            <a:avLst/>
          </a:prstGeom>
        </p:spPr>
        <p:style>
          <a:lnRef idx="2">
            <a:schemeClr val="accent3"/>
          </a:lnRef>
          <a:fillRef idx="1">
            <a:schemeClr val="lt1"/>
          </a:fillRef>
          <a:effectRef idx="0">
            <a:schemeClr val="accent3"/>
          </a:effectRef>
          <a:fontRef idx="minor">
            <a:schemeClr val="dk1"/>
          </a:fontRef>
        </p:style>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i="1" dirty="0">
                <a:solidFill>
                  <a:srgbClr val="336600"/>
                </a:solidFill>
                <a:effectLst>
                  <a:outerShdw blurRad="38100" dist="38100" dir="2700000" algn="tl">
                    <a:srgbClr val="C0C0C0"/>
                  </a:outerShdw>
                </a:effectLst>
                <a:latin typeface="+mj-lt"/>
                <a:ea typeface="+mj-ea"/>
                <a:cs typeface="+mj-cs"/>
              </a:rPr>
              <a:t>MODELO EDUCATIVO DE LAS FF. AA.</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3200" b="1" i="1" dirty="0">
              <a:solidFill>
                <a:srgbClr val="336600"/>
              </a:solidFill>
              <a:effectLst>
                <a:outerShdw blurRad="38100" dist="38100" dir="2700000" algn="tl">
                  <a:srgbClr val="C0C0C0"/>
                </a:outerShdw>
              </a:effectLst>
              <a:latin typeface="+mj-lt"/>
              <a:ea typeface="+mj-ea"/>
              <a:cs typeface="+mj-cs"/>
            </a:endParaRPr>
          </a:p>
        </p:txBody>
      </p:sp>
      <p:sp>
        <p:nvSpPr>
          <p:cNvPr id="5" name="Rectángulo 4"/>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50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357290" y="1772816"/>
            <a:ext cx="7143800" cy="1008112"/>
          </a:xfrm>
        </p:spPr>
        <p:txBody>
          <a:bodyPr>
            <a:normAutofit/>
          </a:bodyPr>
          <a:lstStyle/>
          <a:p>
            <a:pPr algn="just"/>
            <a:r>
              <a:rPr lang="es-EC" b="1" dirty="0" smtClean="0">
                <a:solidFill>
                  <a:srgbClr val="00B050"/>
                </a:solidFill>
              </a:rPr>
              <a:t>NIVELES DE CONCRECIÓN DEL DISEÑO CURRICULAR </a:t>
            </a:r>
            <a:endParaRPr lang="es-ES" dirty="0" smtClean="0">
              <a:solidFill>
                <a:srgbClr val="00B050"/>
              </a:solidFill>
            </a:endParaRPr>
          </a:p>
          <a:p>
            <a:pPr algn="just">
              <a:buFont typeface="Arial" pitchFamily="34" charset="0"/>
              <a:buChar char="•"/>
            </a:pPr>
            <a:endParaRPr lang="es-ES" dirty="0" smtClean="0"/>
          </a:p>
          <a:p>
            <a:pPr algn="just"/>
            <a:endParaRPr lang="es-ES" dirty="0"/>
          </a:p>
          <a:p>
            <a:pPr algn="just"/>
            <a:endParaRPr lang="es-ES" dirty="0"/>
          </a:p>
        </p:txBody>
      </p:sp>
      <p:sp>
        <p:nvSpPr>
          <p:cNvPr id="6" name="1 Título"/>
          <p:cNvSpPr txBox="1">
            <a:spLocks/>
          </p:cNvSpPr>
          <p:nvPr/>
        </p:nvSpPr>
        <p:spPr>
          <a:xfrm>
            <a:off x="1214414" y="692697"/>
            <a:ext cx="7629524" cy="648071"/>
          </a:xfrm>
          <a:prstGeom prst="rect">
            <a:avLst/>
          </a:prstGeom>
        </p:spPr>
        <p:style>
          <a:lnRef idx="2">
            <a:schemeClr val="accent3"/>
          </a:lnRef>
          <a:fillRef idx="1">
            <a:schemeClr val="lt1"/>
          </a:fillRef>
          <a:effectRef idx="0">
            <a:schemeClr val="accent3"/>
          </a:effectRef>
          <a:fontRef idx="minor">
            <a:schemeClr val="dk1"/>
          </a:fontRef>
        </p:style>
        <p:txBody>
          <a:bodyPr anchor="b">
            <a:noAutofit/>
          </a:bodyPr>
          <a:lstStyle/>
          <a:p>
            <a:pPr algn="ctr">
              <a:spcBef>
                <a:spcPct val="0"/>
              </a:spcBef>
              <a:defRPr/>
            </a:pPr>
            <a:endParaRPr lang="es-ES" sz="3200" b="1" i="1" dirty="0" smtClean="0">
              <a:solidFill>
                <a:srgbClr val="336600"/>
              </a:solidFill>
              <a:effectLst>
                <a:outerShdw blurRad="38100" dist="38100" dir="2700000" algn="tl">
                  <a:srgbClr val="C0C0C0"/>
                </a:outerShdw>
              </a:effectLst>
              <a:latin typeface="+mj-lt"/>
              <a:ea typeface="+mj-ea"/>
              <a:cs typeface="+mj-cs"/>
            </a:endParaRPr>
          </a:p>
          <a:p>
            <a:pPr algn="ctr">
              <a:spcBef>
                <a:spcPct val="0"/>
              </a:spcBef>
              <a:defRPr/>
            </a:pPr>
            <a:endParaRPr lang="es-ES" sz="3200" b="1" i="1" dirty="0">
              <a:solidFill>
                <a:srgbClr val="336600"/>
              </a:solidFill>
              <a:effectLst>
                <a:outerShdw blurRad="38100" dist="38100" dir="2700000" algn="tl">
                  <a:srgbClr val="C0C0C0"/>
                </a:outerShdw>
              </a:effectLst>
              <a:latin typeface="+mj-lt"/>
              <a:ea typeface="+mj-ea"/>
              <a:cs typeface="+mj-cs"/>
            </a:endParaRPr>
          </a:p>
          <a:p>
            <a:pPr algn="ctr">
              <a:spcBef>
                <a:spcPct val="0"/>
              </a:spcBef>
              <a:defRPr/>
            </a:pPr>
            <a:endParaRPr lang="es-ES" sz="3200" b="1" i="1" dirty="0" smtClean="0">
              <a:solidFill>
                <a:srgbClr val="336600"/>
              </a:solidFill>
              <a:effectLst>
                <a:outerShdw blurRad="38100" dist="38100" dir="2700000" algn="tl">
                  <a:srgbClr val="C0C0C0"/>
                </a:outerShdw>
              </a:effectLst>
              <a:latin typeface="+mj-lt"/>
              <a:ea typeface="+mj-ea"/>
              <a:cs typeface="+mj-cs"/>
            </a:endParaRPr>
          </a:p>
          <a:p>
            <a:pPr algn="ctr">
              <a:spcBef>
                <a:spcPct val="0"/>
              </a:spcBef>
              <a:defRPr/>
            </a:pPr>
            <a:endParaRPr lang="es-ES" sz="3200" b="1" i="1" dirty="0">
              <a:solidFill>
                <a:srgbClr val="336600"/>
              </a:solidFill>
              <a:effectLst>
                <a:outerShdw blurRad="38100" dist="38100" dir="2700000" algn="tl">
                  <a:srgbClr val="C0C0C0"/>
                </a:outerShdw>
              </a:effectLst>
              <a:latin typeface="+mj-lt"/>
              <a:ea typeface="+mj-ea"/>
              <a:cs typeface="+mj-cs"/>
            </a:endParaRPr>
          </a:p>
          <a:p>
            <a:pPr algn="ctr">
              <a:spcBef>
                <a:spcPct val="0"/>
              </a:spcBef>
              <a:defRPr/>
            </a:pPr>
            <a:endParaRPr lang="es-ES" sz="3200" b="1" i="1" dirty="0" smtClean="0">
              <a:solidFill>
                <a:srgbClr val="336600"/>
              </a:solidFill>
              <a:effectLst>
                <a:outerShdw blurRad="38100" dist="38100" dir="2700000" algn="tl">
                  <a:srgbClr val="C0C0C0"/>
                </a:outerShdw>
              </a:effectLst>
              <a:latin typeface="+mj-lt"/>
              <a:ea typeface="+mj-ea"/>
              <a:cs typeface="+mj-cs"/>
            </a:endParaRPr>
          </a:p>
          <a:p>
            <a:pPr algn="ctr">
              <a:spcBef>
                <a:spcPct val="0"/>
              </a:spcBef>
              <a:defRPr/>
            </a:pPr>
            <a:endParaRPr lang="es-ES" sz="3200" b="1" i="1" dirty="0">
              <a:solidFill>
                <a:srgbClr val="336600"/>
              </a:solidFill>
              <a:effectLst>
                <a:outerShdw blurRad="38100" dist="38100" dir="2700000" algn="tl">
                  <a:srgbClr val="C0C0C0"/>
                </a:outerShdw>
              </a:effectLst>
              <a:latin typeface="+mj-lt"/>
              <a:ea typeface="+mj-ea"/>
              <a:cs typeface="+mj-cs"/>
            </a:endParaRPr>
          </a:p>
          <a:p>
            <a:pPr algn="ctr">
              <a:spcBef>
                <a:spcPct val="0"/>
              </a:spcBef>
              <a:defRPr/>
            </a:pPr>
            <a:endParaRPr lang="es-ES" sz="3200" b="1" i="1" dirty="0" smtClean="0">
              <a:solidFill>
                <a:srgbClr val="336600"/>
              </a:solidFill>
              <a:effectLst>
                <a:outerShdw blurRad="38100" dist="38100" dir="2700000" algn="tl">
                  <a:srgbClr val="C0C0C0"/>
                </a:outerShdw>
              </a:effectLst>
              <a:latin typeface="+mj-lt"/>
              <a:ea typeface="+mj-ea"/>
              <a:cs typeface="+mj-cs"/>
            </a:endParaRPr>
          </a:p>
          <a:p>
            <a:pPr algn="ctr">
              <a:spcBef>
                <a:spcPct val="0"/>
              </a:spcBef>
              <a:defRPr/>
            </a:pPr>
            <a:endParaRPr lang="es-ES" sz="3200" b="1" i="1" dirty="0">
              <a:solidFill>
                <a:srgbClr val="336600"/>
              </a:solidFill>
              <a:effectLst>
                <a:outerShdw blurRad="38100" dist="38100" dir="2700000" algn="tl">
                  <a:srgbClr val="C0C0C0"/>
                </a:outerShdw>
              </a:effectLst>
              <a:latin typeface="+mj-lt"/>
              <a:ea typeface="+mj-ea"/>
              <a:cs typeface="+mj-cs"/>
            </a:endParaRPr>
          </a:p>
          <a:p>
            <a:pPr algn="ctr">
              <a:spcBef>
                <a:spcPct val="0"/>
              </a:spcBef>
              <a:defRPr/>
            </a:pPr>
            <a:endParaRPr lang="es-ES" sz="3200" b="1" i="1" dirty="0" smtClean="0">
              <a:solidFill>
                <a:srgbClr val="336600"/>
              </a:solidFill>
              <a:effectLst>
                <a:outerShdw blurRad="38100" dist="38100" dir="2700000" algn="tl">
                  <a:srgbClr val="C0C0C0"/>
                </a:outerShdw>
              </a:effectLst>
              <a:latin typeface="+mj-lt"/>
              <a:ea typeface="+mj-ea"/>
              <a:cs typeface="+mj-cs"/>
            </a:endParaRPr>
          </a:p>
          <a:p>
            <a:pPr algn="ctr">
              <a:spcBef>
                <a:spcPct val="0"/>
              </a:spcBef>
              <a:defRPr/>
            </a:pPr>
            <a:r>
              <a:rPr lang="es-ES" sz="3200" b="1" i="1" dirty="0" smtClean="0">
                <a:solidFill>
                  <a:srgbClr val="336600"/>
                </a:solidFill>
                <a:effectLst>
                  <a:outerShdw blurRad="38100" dist="38100" dir="2700000" algn="tl">
                    <a:srgbClr val="C0C0C0"/>
                  </a:outerShdw>
                </a:effectLst>
                <a:latin typeface="+mj-lt"/>
                <a:ea typeface="+mj-ea"/>
                <a:cs typeface="+mj-cs"/>
              </a:rPr>
              <a:t>MODELO </a:t>
            </a:r>
            <a:r>
              <a:rPr lang="es-ES" sz="3200" b="1" i="1" dirty="0">
                <a:solidFill>
                  <a:srgbClr val="336600"/>
                </a:solidFill>
                <a:effectLst>
                  <a:outerShdw blurRad="38100" dist="38100" dir="2700000" algn="tl">
                    <a:srgbClr val="C0C0C0"/>
                  </a:outerShdw>
                </a:effectLst>
                <a:latin typeface="+mj-lt"/>
                <a:ea typeface="+mj-ea"/>
                <a:cs typeface="+mj-cs"/>
              </a:rPr>
              <a:t>EDUCATIVO DE LAS FF. AA</a:t>
            </a:r>
            <a:r>
              <a:rPr lang="es-ES" sz="3200" b="1" i="1" dirty="0" smtClean="0">
                <a:solidFill>
                  <a:srgbClr val="336600"/>
                </a:solidFill>
                <a:effectLst>
                  <a:outerShdw blurRad="38100" dist="38100" dir="2700000" algn="tl">
                    <a:srgbClr val="C0C0C0"/>
                  </a:outerShdw>
                </a:effectLst>
                <a:latin typeface="+mj-lt"/>
                <a:ea typeface="+mj-ea"/>
                <a:cs typeface="+mj-cs"/>
              </a:rPr>
              <a:t>.</a:t>
            </a:r>
            <a:endParaRPr kumimoji="0" lang="es-ES" sz="3200" b="0"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mn-lt"/>
              <a:ea typeface="+mn-ea"/>
              <a:cs typeface="+mn-cs"/>
            </a:endParaRPr>
          </a:p>
        </p:txBody>
      </p:sp>
      <p:grpSp>
        <p:nvGrpSpPr>
          <p:cNvPr id="7" name="6 Grupo"/>
          <p:cNvGrpSpPr/>
          <p:nvPr/>
        </p:nvGrpSpPr>
        <p:grpSpPr>
          <a:xfrm>
            <a:off x="821032" y="3531864"/>
            <a:ext cx="2533908" cy="1265288"/>
            <a:chOff x="8456" y="948966"/>
            <a:chExt cx="2533908" cy="1265288"/>
          </a:xfrm>
          <a:solidFill>
            <a:srgbClr val="B91135"/>
          </a:solidFill>
        </p:grpSpPr>
        <p:sp>
          <p:nvSpPr>
            <p:cNvPr id="15" name="14 Rectángulo redondeado"/>
            <p:cNvSpPr/>
            <p:nvPr/>
          </p:nvSpPr>
          <p:spPr>
            <a:xfrm>
              <a:off x="8456" y="948966"/>
              <a:ext cx="2533908" cy="1265288"/>
            </a:xfrm>
            <a:prstGeom prst="roundRect">
              <a:avLst/>
            </a:prstGeom>
            <a:grpFill/>
          </p:spPr>
          <p:style>
            <a:lnRef idx="1">
              <a:schemeClr val="accent3"/>
            </a:lnRef>
            <a:fillRef idx="3">
              <a:schemeClr val="accent3"/>
            </a:fillRef>
            <a:effectRef idx="2">
              <a:schemeClr val="accent3"/>
            </a:effectRef>
            <a:fontRef idx="minor">
              <a:schemeClr val="lt1"/>
            </a:fontRef>
          </p:style>
        </p:sp>
        <p:sp>
          <p:nvSpPr>
            <p:cNvPr id="16" name="15 Rectángulo"/>
            <p:cNvSpPr/>
            <p:nvPr/>
          </p:nvSpPr>
          <p:spPr>
            <a:xfrm>
              <a:off x="70222" y="1010732"/>
              <a:ext cx="2410376" cy="11417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DISEÑO </a:t>
              </a:r>
              <a:r>
                <a:rPr lang="es-ES" sz="1700" kern="1200" dirty="0" err="1" smtClean="0"/>
                <a:t>MACROCURRICULAR</a:t>
              </a:r>
              <a:endParaRPr lang="es-ES" sz="1700" kern="1200" dirty="0"/>
            </a:p>
          </p:txBody>
        </p:sp>
      </p:grpSp>
      <p:grpSp>
        <p:nvGrpSpPr>
          <p:cNvPr id="9" name="8 Grupo"/>
          <p:cNvGrpSpPr/>
          <p:nvPr/>
        </p:nvGrpSpPr>
        <p:grpSpPr>
          <a:xfrm>
            <a:off x="3481790" y="3531864"/>
            <a:ext cx="2533908" cy="1265288"/>
            <a:chOff x="2669214" y="948966"/>
            <a:chExt cx="2533908" cy="1265288"/>
          </a:xfrm>
        </p:grpSpPr>
        <p:sp>
          <p:nvSpPr>
            <p:cNvPr id="13" name="12 Rectángulo redondeado"/>
            <p:cNvSpPr/>
            <p:nvPr/>
          </p:nvSpPr>
          <p:spPr>
            <a:xfrm>
              <a:off x="2669214" y="948966"/>
              <a:ext cx="2533908" cy="1265288"/>
            </a:xfrm>
            <a:prstGeom prst="roundRect">
              <a:avLst/>
            </a:prstGeom>
          </p:spPr>
          <p:style>
            <a:lnRef idx="1">
              <a:schemeClr val="accent6"/>
            </a:lnRef>
            <a:fillRef idx="3">
              <a:schemeClr val="accent6"/>
            </a:fillRef>
            <a:effectRef idx="2">
              <a:schemeClr val="accent6"/>
            </a:effectRef>
            <a:fontRef idx="minor">
              <a:schemeClr val="lt1"/>
            </a:fontRef>
          </p:style>
        </p:sp>
        <p:sp>
          <p:nvSpPr>
            <p:cNvPr id="14" name="13 Rectángulo"/>
            <p:cNvSpPr/>
            <p:nvPr/>
          </p:nvSpPr>
          <p:spPr>
            <a:xfrm>
              <a:off x="2730980" y="1010732"/>
              <a:ext cx="2410376" cy="1141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DISEÑO </a:t>
              </a:r>
              <a:r>
                <a:rPr lang="es-ES" sz="1700" kern="1200" dirty="0" err="1" smtClean="0"/>
                <a:t>MESOCURRICULAR</a:t>
              </a:r>
              <a:endParaRPr lang="es-ES" sz="1700" kern="1200" dirty="0"/>
            </a:p>
          </p:txBody>
        </p:sp>
      </p:grpSp>
      <p:grpSp>
        <p:nvGrpSpPr>
          <p:cNvPr id="10" name="9 Grupo"/>
          <p:cNvGrpSpPr/>
          <p:nvPr/>
        </p:nvGrpSpPr>
        <p:grpSpPr>
          <a:xfrm>
            <a:off x="6142548" y="3531864"/>
            <a:ext cx="2533908" cy="1265288"/>
            <a:chOff x="5329972" y="948966"/>
            <a:chExt cx="2533908" cy="1265288"/>
          </a:xfrm>
        </p:grpSpPr>
        <p:sp>
          <p:nvSpPr>
            <p:cNvPr id="11" name="10 Rectángulo redondeado"/>
            <p:cNvSpPr/>
            <p:nvPr/>
          </p:nvSpPr>
          <p:spPr>
            <a:xfrm>
              <a:off x="5329972" y="948966"/>
              <a:ext cx="2533908" cy="1265288"/>
            </a:xfrm>
            <a:prstGeom prst="roundRect">
              <a:avLst/>
            </a:prstGeom>
          </p:spPr>
          <p:style>
            <a:lnRef idx="1">
              <a:schemeClr val="accent1"/>
            </a:lnRef>
            <a:fillRef idx="3">
              <a:schemeClr val="accent1"/>
            </a:fillRef>
            <a:effectRef idx="2">
              <a:schemeClr val="accent1"/>
            </a:effectRef>
            <a:fontRef idx="minor">
              <a:schemeClr val="lt1"/>
            </a:fontRef>
          </p:style>
        </p:sp>
        <p:sp>
          <p:nvSpPr>
            <p:cNvPr id="12" name="11 Rectángulo"/>
            <p:cNvSpPr/>
            <p:nvPr/>
          </p:nvSpPr>
          <p:spPr>
            <a:xfrm>
              <a:off x="5391738" y="1010732"/>
              <a:ext cx="2410376" cy="1141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DISEÑO MICROCURICULAR</a:t>
              </a:r>
              <a:endParaRPr lang="es-ES" sz="1700" kern="1200" dirty="0"/>
            </a:p>
          </p:txBody>
        </p:sp>
      </p:grpSp>
      <p:sp>
        <p:nvSpPr>
          <p:cNvPr id="17" name="Rectángulo 16"/>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17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357290" y="1556792"/>
            <a:ext cx="7143800" cy="100811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S" sz="2200" b="1" kern="1200" dirty="0"/>
              <a:t>CAMPO OCUPACIONAL</a:t>
            </a:r>
          </a:p>
          <a:p>
            <a:pPr algn="ctr"/>
            <a:r>
              <a:rPr lang="es-ES" sz="2200" b="1" kern="1200" dirty="0"/>
              <a:t>DEL PROFESIONAL RECIÉN GRADUADO –ESMIL</a:t>
            </a:r>
          </a:p>
          <a:p>
            <a:pPr algn="just"/>
            <a:endParaRPr lang="es-ES" kern="1200" dirty="0"/>
          </a:p>
          <a:p>
            <a:pPr algn="just"/>
            <a:endParaRPr lang="es-ES" dirty="0"/>
          </a:p>
        </p:txBody>
      </p:sp>
      <p:sp>
        <p:nvSpPr>
          <p:cNvPr id="6" name="1 Título"/>
          <p:cNvSpPr txBox="1">
            <a:spLocks/>
          </p:cNvSpPr>
          <p:nvPr/>
        </p:nvSpPr>
        <p:spPr>
          <a:xfrm>
            <a:off x="1214414" y="332656"/>
            <a:ext cx="7629524" cy="1080120"/>
          </a:xfrm>
          <a:prstGeom prst="rect">
            <a:avLst/>
          </a:prstGeom>
        </p:spPr>
        <p:style>
          <a:lnRef idx="2">
            <a:schemeClr val="accent3"/>
          </a:lnRef>
          <a:fillRef idx="1">
            <a:schemeClr val="lt1"/>
          </a:fillRef>
          <a:effectRef idx="0">
            <a:schemeClr val="accent3"/>
          </a:effectRef>
          <a:fontRef idx="minor">
            <a:schemeClr val="dk1"/>
          </a:fontRef>
        </p:style>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s-ES" sz="3200" b="1" i="1" dirty="0" smtClean="0">
              <a:solidFill>
                <a:srgbClr val="336600"/>
              </a:solidFill>
              <a:effectLst>
                <a:outerShdw blurRad="38100" dist="38100" dir="2700000" algn="tl">
                  <a:srgbClr val="C0C0C0"/>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i="1" dirty="0" smtClean="0">
                <a:solidFill>
                  <a:srgbClr val="336600"/>
                </a:solidFill>
                <a:effectLst>
                  <a:outerShdw blurRad="38100" dist="38100" dir="2700000" algn="tl">
                    <a:srgbClr val="C0C0C0"/>
                  </a:outerShdw>
                </a:effectLst>
                <a:latin typeface="+mj-lt"/>
                <a:ea typeface="+mj-ea"/>
                <a:cs typeface="+mj-cs"/>
              </a:rPr>
              <a:t>MODELO </a:t>
            </a:r>
            <a:r>
              <a:rPr lang="es-ES" sz="3200" b="1" i="1" dirty="0">
                <a:solidFill>
                  <a:srgbClr val="336600"/>
                </a:solidFill>
                <a:effectLst>
                  <a:outerShdw blurRad="38100" dist="38100" dir="2700000" algn="tl">
                    <a:srgbClr val="C0C0C0"/>
                  </a:outerShdw>
                </a:effectLst>
                <a:latin typeface="+mj-lt"/>
                <a:ea typeface="+mj-ea"/>
                <a:cs typeface="+mj-cs"/>
              </a:rPr>
              <a:t>EDUCATIVO DE LAS FF. AA</a:t>
            </a:r>
            <a:r>
              <a:rPr lang="es-ES" sz="3200" b="1" i="1" dirty="0" smtClean="0">
                <a:solidFill>
                  <a:srgbClr val="336600"/>
                </a:solidFill>
                <a:effectLst>
                  <a:outerShdw blurRad="38100" dist="38100" dir="2700000" algn="tl">
                    <a:srgbClr val="C0C0C0"/>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3200" b="1" i="1" dirty="0" smtClean="0">
              <a:solidFill>
                <a:srgbClr val="336600"/>
              </a:solidFill>
              <a:effectLst>
                <a:outerShdw blurRad="38100" dist="38100" dir="2700000" algn="tl">
                  <a:srgbClr val="C0C0C0"/>
                </a:outerShdw>
              </a:effectLst>
              <a:latin typeface="+mj-lt"/>
              <a:ea typeface="+mj-ea"/>
              <a:cs typeface="+mj-cs"/>
            </a:endParaRPr>
          </a:p>
        </p:txBody>
      </p:sp>
      <p:sp>
        <p:nvSpPr>
          <p:cNvPr id="7" name="2 Subtítulo"/>
          <p:cNvSpPr txBox="1">
            <a:spLocks/>
          </p:cNvSpPr>
          <p:nvPr/>
        </p:nvSpPr>
        <p:spPr>
          <a:xfrm>
            <a:off x="899592" y="2924944"/>
            <a:ext cx="7944346" cy="3022056"/>
          </a:xfrm>
          <a:prstGeom prst="rect">
            <a:avLst/>
          </a:prstGeom>
        </p:spPr>
        <p:style>
          <a:lnRef idx="1">
            <a:schemeClr val="accent2"/>
          </a:lnRef>
          <a:fillRef idx="2">
            <a:schemeClr val="accent2"/>
          </a:fillRef>
          <a:effectRef idx="1">
            <a:schemeClr val="accent2"/>
          </a:effectRef>
          <a:fontRef idx="minor">
            <a:schemeClr val="dk1"/>
          </a:fontRef>
        </p:style>
        <p:txBody>
          <a:bodyPr tIns="0">
            <a:normAutofit lnSpcReduction="10000"/>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Campo de la seguridad.</a:t>
            </a:r>
            <a:b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Campo educativo.</a:t>
            </a:r>
            <a:b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Planificación.</a:t>
            </a:r>
            <a:b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Auxiliar de las Planas Mayores.</a:t>
            </a:r>
            <a:b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Instructor Militar.</a:t>
            </a:r>
            <a:b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Administrador de Recursos Humanos, Materiales y Financieros.</a:t>
            </a:r>
            <a:b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kumimoji="0" lang="es-E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Comandante de Pelotón o Unidades Similares.</a:t>
            </a:r>
            <a:endParaRPr kumimoji="0" lang="es-E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9" name="8 Flecha abajo"/>
          <p:cNvSpPr/>
          <p:nvPr/>
        </p:nvSpPr>
        <p:spPr>
          <a:xfrm>
            <a:off x="4719436" y="2564904"/>
            <a:ext cx="428628" cy="3571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8" name="Rectángulo 7"/>
          <p:cNvSpPr/>
          <p:nvPr/>
        </p:nvSpPr>
        <p:spPr>
          <a:xfrm>
            <a:off x="6660232" y="6021288"/>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62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403648" y="260648"/>
            <a:ext cx="5175795" cy="360040"/>
          </a:xfrm>
        </p:spPr>
        <p:txBody>
          <a:bodyPr>
            <a:normAutofit/>
          </a:bodyPr>
          <a:lstStyle/>
          <a:p>
            <a:pPr algn="ctr"/>
            <a:r>
              <a:rPr lang="es-EC" sz="1600" b="1" dirty="0">
                <a:solidFill>
                  <a:srgbClr val="00B050"/>
                </a:solidFill>
              </a:rPr>
              <a:t>1</a:t>
            </a:r>
            <a:r>
              <a:rPr lang="es-EC" sz="1600" b="1" dirty="0" smtClean="0">
                <a:solidFill>
                  <a:srgbClr val="00B050"/>
                </a:solidFill>
              </a:rPr>
              <a:t>.- </a:t>
            </a:r>
            <a:r>
              <a:rPr lang="es-EC" sz="1600" b="1" dirty="0">
                <a:solidFill>
                  <a:srgbClr val="00B050"/>
                </a:solidFill>
              </a:rPr>
              <a:t>DESPLIEGUE DE </a:t>
            </a:r>
            <a:r>
              <a:rPr lang="es-ES" sz="1600" b="1" dirty="0" smtClean="0">
                <a:solidFill>
                  <a:srgbClr val="00B050"/>
                </a:solidFill>
              </a:rPr>
              <a:t>COMPETENCIAS </a:t>
            </a:r>
            <a:r>
              <a:rPr lang="es-ES" sz="1600" b="1" dirty="0">
                <a:solidFill>
                  <a:srgbClr val="00B050"/>
                </a:solidFill>
              </a:rPr>
              <a:t>GENÉRICAS</a:t>
            </a:r>
          </a:p>
          <a:p>
            <a:pPr algn="ctr"/>
            <a:endParaRPr lang="es-ES" dirty="0">
              <a:solidFill>
                <a:srgbClr val="FF0000"/>
              </a:solidFill>
            </a:endParaRPr>
          </a:p>
          <a:p>
            <a:pPr algn="ctr"/>
            <a:endParaRPr lang="es-ES" dirty="0">
              <a:solidFill>
                <a:srgbClr val="FF0000"/>
              </a:solidFill>
            </a:endParaRPr>
          </a:p>
        </p:txBody>
      </p:sp>
      <p:graphicFrame>
        <p:nvGraphicFramePr>
          <p:cNvPr id="5" name="54 Tabla"/>
          <p:cNvGraphicFramePr>
            <a:graphicFrameLocks noGrp="1"/>
          </p:cNvGraphicFramePr>
          <p:nvPr>
            <p:extLst>
              <p:ext uri="{D42A27DB-BD31-4B8C-83A1-F6EECF244321}">
                <p14:modId xmlns:p14="http://schemas.microsoft.com/office/powerpoint/2010/main" val="2632718901"/>
              </p:ext>
            </p:extLst>
          </p:nvPr>
        </p:nvGraphicFramePr>
        <p:xfrm>
          <a:off x="1619672" y="646133"/>
          <a:ext cx="7416824" cy="6064483"/>
        </p:xfrm>
        <a:graphic>
          <a:graphicData uri="http://schemas.openxmlformats.org/drawingml/2006/table">
            <a:tbl>
              <a:tblPr/>
              <a:tblGrid>
                <a:gridCol w="2097430"/>
                <a:gridCol w="5319394"/>
              </a:tblGrid>
              <a:tr h="459976">
                <a:tc>
                  <a:txBody>
                    <a:bodyPr/>
                    <a:lstStyle/>
                    <a:p>
                      <a:pPr algn="ctr">
                        <a:lnSpc>
                          <a:spcPct val="115000"/>
                        </a:lnSpc>
                        <a:spcBef>
                          <a:spcPts val="600"/>
                        </a:spcBef>
                        <a:spcAft>
                          <a:spcPts val="600"/>
                        </a:spcAft>
                      </a:pPr>
                      <a:r>
                        <a:rPr lang="es-EC" sz="1400" b="1" dirty="0">
                          <a:solidFill>
                            <a:srgbClr val="000000"/>
                          </a:solidFill>
                          <a:latin typeface="Calibri"/>
                          <a:ea typeface="Calibri"/>
                          <a:cs typeface="Arial"/>
                        </a:rPr>
                        <a:t>ÁMBITOS DE DESEMPEÑO</a:t>
                      </a:r>
                      <a:endParaRPr lang="es-ES" sz="1400" b="1" dirty="0">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08F"/>
                    </a:solidFill>
                  </a:tcPr>
                </a:tc>
                <a:tc>
                  <a:txBody>
                    <a:bodyPr/>
                    <a:lstStyle/>
                    <a:p>
                      <a:pPr algn="ctr">
                        <a:lnSpc>
                          <a:spcPct val="115000"/>
                        </a:lnSpc>
                        <a:spcBef>
                          <a:spcPts val="600"/>
                        </a:spcBef>
                        <a:spcAft>
                          <a:spcPts val="600"/>
                        </a:spcAft>
                      </a:pPr>
                      <a:r>
                        <a:rPr lang="es-EC" sz="1400" b="1" dirty="0">
                          <a:solidFill>
                            <a:srgbClr val="000000"/>
                          </a:solidFill>
                          <a:latin typeface="Calibri"/>
                          <a:ea typeface="Calibri"/>
                          <a:cs typeface="Arial"/>
                        </a:rPr>
                        <a:t>COMPETENCIA GENÉRICA (FORMULACIÓN </a:t>
                      </a:r>
                      <a:r>
                        <a:rPr lang="es-EC" sz="1400" b="1" dirty="0" smtClean="0">
                          <a:solidFill>
                            <a:srgbClr val="000000"/>
                          </a:solidFill>
                          <a:latin typeface="Calibri"/>
                          <a:ea typeface="Calibri"/>
                          <a:cs typeface="Arial"/>
                        </a:rPr>
                        <a:t>DE LA</a:t>
                      </a:r>
                      <a:r>
                        <a:rPr lang="es-EC" sz="1400" b="1" baseline="0" dirty="0" smtClean="0">
                          <a:solidFill>
                            <a:srgbClr val="000000"/>
                          </a:solidFill>
                          <a:latin typeface="Calibri"/>
                          <a:ea typeface="Calibri"/>
                          <a:cs typeface="Arial"/>
                        </a:rPr>
                        <a:t> COMPETENCIA</a:t>
                      </a:r>
                      <a:r>
                        <a:rPr lang="es-EC" sz="1400" b="1" dirty="0" smtClean="0">
                          <a:solidFill>
                            <a:srgbClr val="000000"/>
                          </a:solidFill>
                          <a:latin typeface="Calibri"/>
                          <a:ea typeface="Calibri"/>
                          <a:cs typeface="Arial"/>
                        </a:rPr>
                        <a:t> </a:t>
                      </a:r>
                      <a:r>
                        <a:rPr lang="es-EC" sz="1400" b="1" dirty="0">
                          <a:solidFill>
                            <a:srgbClr val="000000"/>
                          </a:solidFill>
                          <a:latin typeface="Calibri"/>
                          <a:ea typeface="Calibri"/>
                          <a:cs typeface="Arial"/>
                        </a:rPr>
                        <a:t>)</a:t>
                      </a:r>
                      <a:endParaRPr lang="es-ES" sz="1400" b="1" dirty="0">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08F"/>
                    </a:solidFill>
                  </a:tcPr>
                </a:tc>
              </a:tr>
              <a:tr h="618125">
                <a:tc>
                  <a:txBody>
                    <a:bodyPr/>
                    <a:lstStyle/>
                    <a:p>
                      <a:pPr algn="ctr">
                        <a:lnSpc>
                          <a:spcPct val="100000"/>
                        </a:lnSpc>
                        <a:spcBef>
                          <a:spcPts val="0"/>
                        </a:spcBef>
                        <a:spcAft>
                          <a:spcPts val="0"/>
                        </a:spcAft>
                      </a:pPr>
                      <a:r>
                        <a:rPr lang="es-EC" sz="1400" b="1" dirty="0">
                          <a:solidFill>
                            <a:srgbClr val="000000"/>
                          </a:solidFill>
                          <a:latin typeface="Arial" pitchFamily="34" charset="0"/>
                          <a:ea typeface="Calibri"/>
                          <a:cs typeface="Arial" pitchFamily="34" charset="0"/>
                        </a:rPr>
                        <a:t>Comandar</a:t>
                      </a:r>
                      <a:endParaRPr lang="es-ES" sz="1400" b="1" dirty="0">
                        <a:latin typeface="Arial" pitchFamily="34" charset="0"/>
                        <a:ea typeface="Calibri"/>
                        <a:cs typeface="Arial"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effectLst/>
                          <a:latin typeface="+mn-lt"/>
                          <a:ea typeface="+mn-ea"/>
                          <a:cs typeface="+mn-cs"/>
                        </a:rPr>
                        <a:t>Comanda unidades y repartos militares de la Fuerza Terrestre </a:t>
                      </a:r>
                      <a:r>
                        <a:rPr lang="es-ES" sz="1400" b="0" kern="1200" dirty="0" smtClean="0">
                          <a:solidFill>
                            <a:schemeClr val="tx1"/>
                          </a:solidFill>
                          <a:effectLst/>
                          <a:latin typeface="+mn-lt"/>
                          <a:ea typeface="+mn-ea"/>
                          <a:cs typeface="+mn-cs"/>
                        </a:rPr>
                        <a:t>de acuerdo a la jerarquía que ostenta y acorde a los parámetros y características que propone el liderazgo militar.</a:t>
                      </a:r>
                      <a:endParaRPr lang="es-EC" sz="1100" b="0" dirty="0">
                        <a:solidFill>
                          <a:srgbClr val="000000"/>
                        </a:solidFill>
                        <a:latin typeface="Calibri"/>
                        <a:ea typeface="Calibri"/>
                        <a:cs typeface="Arial"/>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236250">
                <a:tc>
                  <a:txBody>
                    <a:bodyPr/>
                    <a:lstStyle/>
                    <a:p>
                      <a:pPr algn="ctr">
                        <a:lnSpc>
                          <a:spcPct val="100000"/>
                        </a:lnSpc>
                        <a:spcBef>
                          <a:spcPts val="0"/>
                        </a:spcBef>
                        <a:spcAft>
                          <a:spcPts val="0"/>
                        </a:spcAft>
                      </a:pPr>
                      <a:r>
                        <a:rPr lang="es-EC" sz="1400" b="1" dirty="0">
                          <a:solidFill>
                            <a:srgbClr val="000000"/>
                          </a:solidFill>
                          <a:latin typeface="Arial" pitchFamily="34" charset="0"/>
                          <a:ea typeface="Calibri"/>
                          <a:cs typeface="Arial" pitchFamily="34" charset="0"/>
                        </a:rPr>
                        <a:t>Proporcionar apoyo técnico a las </a:t>
                      </a:r>
                      <a:r>
                        <a:rPr lang="es-EC" sz="1400" b="1" dirty="0" err="1" smtClean="0">
                          <a:solidFill>
                            <a:srgbClr val="000000"/>
                          </a:solidFill>
                          <a:latin typeface="Arial" pitchFamily="34" charset="0"/>
                          <a:ea typeface="Calibri"/>
                          <a:cs typeface="Arial" pitchFamily="34" charset="0"/>
                        </a:rPr>
                        <a:t>Op</a:t>
                      </a:r>
                      <a:r>
                        <a:rPr lang="es-EC" sz="1400" b="1" dirty="0" smtClean="0">
                          <a:solidFill>
                            <a:srgbClr val="000000"/>
                          </a:solidFill>
                          <a:latin typeface="Arial" pitchFamily="34" charset="0"/>
                          <a:ea typeface="Calibri"/>
                          <a:cs typeface="Arial" pitchFamily="34" charset="0"/>
                        </a:rPr>
                        <a:t>. militares (Técnico</a:t>
                      </a:r>
                      <a:r>
                        <a:rPr lang="es-EC" sz="1400" b="1" dirty="0">
                          <a:solidFill>
                            <a:srgbClr val="000000"/>
                          </a:solidFill>
                          <a:latin typeface="Arial" pitchFamily="34" charset="0"/>
                          <a:ea typeface="Calibri"/>
                          <a:cs typeface="Arial" pitchFamily="34" charset="0"/>
                        </a:rPr>
                        <a:t>)</a:t>
                      </a:r>
                      <a:endParaRPr lang="es-ES" sz="1400" b="1" dirty="0">
                        <a:latin typeface="Arial" pitchFamily="34" charset="0"/>
                        <a:ea typeface="Calibri"/>
                        <a:cs typeface="Arial"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0000"/>
                        </a:lnSpc>
                        <a:spcBef>
                          <a:spcPts val="0"/>
                        </a:spcBef>
                        <a:spcAft>
                          <a:spcPts val="0"/>
                        </a:spcAft>
                      </a:pPr>
                      <a:r>
                        <a:rPr lang="es-ES" sz="1400" b="1" kern="1200" dirty="0" smtClean="0">
                          <a:solidFill>
                            <a:schemeClr val="tx1"/>
                          </a:solidFill>
                          <a:effectLst/>
                          <a:latin typeface="+mn-lt"/>
                          <a:ea typeface="+mn-ea"/>
                          <a:cs typeface="+mn-cs"/>
                        </a:rPr>
                        <a:t>Proporciona apoyo técnico permanente a los procesos de planificación, organización, dirección y control </a:t>
                      </a:r>
                      <a:r>
                        <a:rPr lang="es-ES" sz="1400" b="0" kern="1200" dirty="0" smtClean="0">
                          <a:solidFill>
                            <a:schemeClr val="tx1"/>
                          </a:solidFill>
                          <a:effectLst/>
                          <a:latin typeface="+mn-lt"/>
                          <a:ea typeface="+mn-ea"/>
                          <a:cs typeface="+mn-cs"/>
                        </a:rPr>
                        <a:t>de los proyectos inherentes a las funciones de su especialidad, para la preparación y ejecución de las operaciones militares, cumpliendo estándares internacionales de calidad con responsabilidad e iniciativa.</a:t>
                      </a:r>
                      <a:endParaRPr lang="es-EC" sz="1400" b="0" dirty="0">
                        <a:solidFill>
                          <a:srgbClr val="000000"/>
                        </a:solidFill>
                        <a:latin typeface="Calibri"/>
                        <a:ea typeface="Calibri"/>
                        <a:cs typeface="Arial"/>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30208">
                <a:tc>
                  <a:txBody>
                    <a:bodyPr/>
                    <a:lstStyle/>
                    <a:p>
                      <a:pPr algn="ctr">
                        <a:lnSpc>
                          <a:spcPct val="100000"/>
                        </a:lnSpc>
                        <a:spcBef>
                          <a:spcPts val="0"/>
                        </a:spcBef>
                        <a:spcAft>
                          <a:spcPts val="0"/>
                        </a:spcAft>
                      </a:pPr>
                      <a:r>
                        <a:rPr lang="es-EC" sz="1400" b="1" dirty="0">
                          <a:solidFill>
                            <a:srgbClr val="000000"/>
                          </a:solidFill>
                          <a:latin typeface="Arial" pitchFamily="34" charset="0"/>
                          <a:ea typeface="Calibri"/>
                          <a:cs typeface="Arial" pitchFamily="34" charset="0"/>
                        </a:rPr>
                        <a:t>Administrar</a:t>
                      </a:r>
                      <a:endParaRPr lang="es-ES" sz="1400" b="1" dirty="0">
                        <a:latin typeface="Arial" pitchFamily="34" charset="0"/>
                        <a:ea typeface="Calibri"/>
                        <a:cs typeface="Arial"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0000"/>
                        </a:lnSpc>
                        <a:spcBef>
                          <a:spcPts val="0"/>
                        </a:spcBef>
                        <a:spcAft>
                          <a:spcPts val="0"/>
                        </a:spcAft>
                      </a:pPr>
                      <a:r>
                        <a:rPr lang="es-ES" sz="1400" b="1" kern="1200" dirty="0" smtClean="0">
                          <a:solidFill>
                            <a:schemeClr val="tx1"/>
                          </a:solidFill>
                          <a:effectLst/>
                          <a:latin typeface="+mn-lt"/>
                          <a:ea typeface="+mn-ea"/>
                          <a:cs typeface="+mn-cs"/>
                        </a:rPr>
                        <a:t>Administra el talento humano y recursos materiales, logísticos y financieros de la Fuerza Terrestre,</a:t>
                      </a:r>
                      <a:r>
                        <a:rPr lang="es-ES" sz="1400" kern="1200" dirty="0" smtClean="0">
                          <a:solidFill>
                            <a:schemeClr val="tx1"/>
                          </a:solidFill>
                          <a:effectLst/>
                          <a:latin typeface="+mn-lt"/>
                          <a:ea typeface="+mn-ea"/>
                          <a:cs typeface="+mn-cs"/>
                        </a:rPr>
                        <a:t> en los niveles táctico, operacional y estratégico, con eficiencia, eficacia y efectividad, demostrando honradez y responsabilidad.</a:t>
                      </a:r>
                      <a:endParaRPr lang="es-EC" sz="1400" b="1" dirty="0">
                        <a:solidFill>
                          <a:srgbClr val="000000"/>
                        </a:solidFill>
                        <a:latin typeface="Calibri"/>
                        <a:ea typeface="Calibri"/>
                        <a:cs typeface="Arial"/>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30208">
                <a:tc>
                  <a:txBody>
                    <a:bodyPr/>
                    <a:lstStyle/>
                    <a:p>
                      <a:pPr algn="ctr">
                        <a:lnSpc>
                          <a:spcPct val="100000"/>
                        </a:lnSpc>
                        <a:spcBef>
                          <a:spcPts val="0"/>
                        </a:spcBef>
                        <a:spcAft>
                          <a:spcPts val="0"/>
                        </a:spcAft>
                      </a:pPr>
                      <a:r>
                        <a:rPr lang="es-EC" sz="1400" b="1" dirty="0">
                          <a:solidFill>
                            <a:srgbClr val="000000"/>
                          </a:solidFill>
                          <a:latin typeface="Arial" pitchFamily="34" charset="0"/>
                          <a:ea typeface="Calibri"/>
                          <a:cs typeface="Arial" pitchFamily="34" charset="0"/>
                        </a:rPr>
                        <a:t>Educar / instruir</a:t>
                      </a:r>
                      <a:endParaRPr lang="es-ES" sz="1400" b="1" dirty="0">
                        <a:latin typeface="Arial" pitchFamily="34" charset="0"/>
                        <a:ea typeface="Calibri"/>
                        <a:cs typeface="Arial"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0000"/>
                        </a:lnSpc>
                        <a:spcBef>
                          <a:spcPts val="0"/>
                        </a:spcBef>
                        <a:spcAft>
                          <a:spcPts val="0"/>
                        </a:spcAft>
                      </a:pPr>
                      <a:r>
                        <a:rPr lang="es-ES" sz="1400" b="1" kern="1200" dirty="0" smtClean="0">
                          <a:solidFill>
                            <a:schemeClr val="tx1"/>
                          </a:solidFill>
                          <a:effectLst/>
                          <a:latin typeface="+mn-lt"/>
                          <a:ea typeface="+mn-ea"/>
                          <a:cs typeface="+mn-cs"/>
                        </a:rPr>
                        <a:t>Educa al personal militar en las Unidades e Institutos de la Fuerza Terrestre</a:t>
                      </a:r>
                      <a:r>
                        <a:rPr lang="es-ES" sz="1400" kern="1200" dirty="0" smtClean="0">
                          <a:solidFill>
                            <a:schemeClr val="tx1"/>
                          </a:solidFill>
                          <a:effectLst/>
                          <a:latin typeface="+mn-lt"/>
                          <a:ea typeface="+mn-ea"/>
                          <a:cs typeface="+mn-cs"/>
                        </a:rPr>
                        <a:t>, sustentado en una sólida formación militar, pedagógica, </a:t>
                      </a:r>
                      <a:r>
                        <a:rPr lang="es-ES" sz="1400" kern="1200" dirty="0" err="1" smtClean="0">
                          <a:solidFill>
                            <a:schemeClr val="tx1"/>
                          </a:solidFill>
                          <a:effectLst/>
                          <a:latin typeface="+mn-lt"/>
                          <a:ea typeface="+mn-ea"/>
                          <a:cs typeface="+mn-cs"/>
                        </a:rPr>
                        <a:t>andragógica</a:t>
                      </a:r>
                      <a:r>
                        <a:rPr lang="es-ES" sz="1400" kern="1200" dirty="0" smtClean="0">
                          <a:solidFill>
                            <a:schemeClr val="tx1"/>
                          </a:solidFill>
                          <a:effectLst/>
                          <a:latin typeface="+mn-lt"/>
                          <a:ea typeface="+mn-ea"/>
                          <a:cs typeface="+mn-cs"/>
                        </a:rPr>
                        <a:t> y didáctica, demostrando profundidad en la fundamentación teórica, con iniciativa y actitud innovadora.</a:t>
                      </a:r>
                      <a:endParaRPr lang="es-EC" sz="1400" b="1" dirty="0">
                        <a:solidFill>
                          <a:srgbClr val="000000"/>
                        </a:solidFill>
                        <a:latin typeface="Calibri"/>
                        <a:ea typeface="Calibri"/>
                        <a:cs typeface="Arial"/>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18125">
                <a:tc>
                  <a:txBody>
                    <a:bodyPr/>
                    <a:lstStyle/>
                    <a:p>
                      <a:pPr algn="ctr">
                        <a:lnSpc>
                          <a:spcPct val="100000"/>
                        </a:lnSpc>
                        <a:spcBef>
                          <a:spcPts val="0"/>
                        </a:spcBef>
                        <a:spcAft>
                          <a:spcPts val="0"/>
                        </a:spcAft>
                      </a:pPr>
                      <a:r>
                        <a:rPr lang="es-EC" sz="1400" b="1" dirty="0">
                          <a:solidFill>
                            <a:srgbClr val="000000"/>
                          </a:solidFill>
                          <a:latin typeface="Arial" pitchFamily="34" charset="0"/>
                          <a:ea typeface="Calibri"/>
                          <a:cs typeface="Arial" pitchFamily="34" charset="0"/>
                        </a:rPr>
                        <a:t>Asesorar</a:t>
                      </a:r>
                      <a:endParaRPr lang="es-ES" sz="1400" b="1" dirty="0">
                        <a:latin typeface="Arial" pitchFamily="34" charset="0"/>
                        <a:ea typeface="Calibri"/>
                        <a:cs typeface="Arial"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0000"/>
                        </a:lnSpc>
                        <a:spcBef>
                          <a:spcPts val="0"/>
                        </a:spcBef>
                        <a:spcAft>
                          <a:spcPts val="0"/>
                        </a:spcAft>
                      </a:pPr>
                      <a:r>
                        <a:rPr lang="es-ES" sz="1400" b="1" kern="1200" dirty="0" smtClean="0">
                          <a:solidFill>
                            <a:schemeClr val="tx1"/>
                          </a:solidFill>
                          <a:effectLst/>
                          <a:latin typeface="+mn-lt"/>
                          <a:ea typeface="+mn-ea"/>
                          <a:cs typeface="+mn-cs"/>
                        </a:rPr>
                        <a:t>Asesora de acuerdo a su nivel en asuntos técnicos, pedagógicos y militares </a:t>
                      </a:r>
                      <a:r>
                        <a:rPr lang="es-ES" sz="1400" kern="1200" dirty="0" smtClean="0">
                          <a:solidFill>
                            <a:schemeClr val="tx1"/>
                          </a:solidFill>
                          <a:effectLst/>
                          <a:latin typeface="+mn-lt"/>
                          <a:ea typeface="+mn-ea"/>
                          <a:cs typeface="+mn-cs"/>
                        </a:rPr>
                        <a:t>relacionados a su especialidad, con responsabilidad.</a:t>
                      </a:r>
                      <a:endParaRPr lang="es-EC" sz="1100" b="1" dirty="0">
                        <a:solidFill>
                          <a:srgbClr val="000000"/>
                        </a:solidFill>
                        <a:latin typeface="Calibri"/>
                        <a:ea typeface="Calibri"/>
                        <a:cs typeface="Arial"/>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83771">
                <a:tc>
                  <a:txBody>
                    <a:bodyPr/>
                    <a:lstStyle/>
                    <a:p>
                      <a:pPr algn="ctr">
                        <a:lnSpc>
                          <a:spcPct val="100000"/>
                        </a:lnSpc>
                        <a:spcBef>
                          <a:spcPts val="0"/>
                        </a:spcBef>
                        <a:spcAft>
                          <a:spcPts val="0"/>
                        </a:spcAft>
                      </a:pPr>
                      <a:r>
                        <a:rPr lang="es-EC" sz="1400" b="1" dirty="0">
                          <a:solidFill>
                            <a:srgbClr val="000000"/>
                          </a:solidFill>
                          <a:latin typeface="Arial" pitchFamily="34" charset="0"/>
                          <a:ea typeface="Calibri"/>
                          <a:cs typeface="Arial" pitchFamily="34" charset="0"/>
                        </a:rPr>
                        <a:t>Promover el desarrollo nacional</a:t>
                      </a:r>
                      <a:endParaRPr lang="es-ES" sz="1400" b="1" dirty="0">
                        <a:latin typeface="Arial" pitchFamily="34" charset="0"/>
                        <a:ea typeface="Calibri"/>
                        <a:cs typeface="Arial" pitchFamily="34"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effectLst/>
                          <a:latin typeface="+mn-lt"/>
                          <a:ea typeface="+mn-ea"/>
                          <a:cs typeface="+mn-cs"/>
                        </a:rPr>
                        <a:t>Participa en el desarrollo social del país, en programas de acción cívica, protección del ambiente  y desarrollo comunitario</a:t>
                      </a:r>
                      <a:r>
                        <a:rPr lang="es-ES" sz="1400" kern="1200" dirty="0" smtClean="0">
                          <a:solidFill>
                            <a:schemeClr val="tx1"/>
                          </a:solidFill>
                          <a:effectLst/>
                          <a:latin typeface="+mn-lt"/>
                          <a:ea typeface="+mn-ea"/>
                          <a:cs typeface="+mn-cs"/>
                        </a:rPr>
                        <a:t>, en base a las Leyes, Normas y Reglamentos, con visión clara de su entorno sociocultural y natural.</a:t>
                      </a:r>
                      <a:endParaRPr lang="es-EC" sz="1100" b="1" dirty="0">
                        <a:solidFill>
                          <a:srgbClr val="000000"/>
                        </a:solidFill>
                        <a:latin typeface="Calibri"/>
                        <a:ea typeface="Calibri"/>
                        <a:cs typeface="Arial"/>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cxnSp>
        <p:nvCxnSpPr>
          <p:cNvPr id="7" name="36 Conector recto de flecha"/>
          <p:cNvCxnSpPr>
            <a:stCxn id="15" idx="3"/>
          </p:cNvCxnSpPr>
          <p:nvPr/>
        </p:nvCxnSpPr>
        <p:spPr>
          <a:xfrm flipV="1">
            <a:off x="1186434" y="1484784"/>
            <a:ext cx="380830" cy="16957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43 Conector recto de flecha"/>
          <p:cNvCxnSpPr/>
          <p:nvPr/>
        </p:nvCxnSpPr>
        <p:spPr>
          <a:xfrm>
            <a:off x="831174" y="3042445"/>
            <a:ext cx="709094" cy="2984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77 Rectángulo"/>
          <p:cNvSpPr/>
          <p:nvPr/>
        </p:nvSpPr>
        <p:spPr>
          <a:xfrm>
            <a:off x="2843808" y="3042445"/>
            <a:ext cx="5904656" cy="1178643"/>
          </a:xfrm>
          <a:prstGeom prst="rect">
            <a:avLst/>
          </a:prstGeom>
          <a:gradFill flip="none" rotWithShape="1">
            <a:gsLst>
              <a:gs pos="0">
                <a:srgbClr val="1A4F80">
                  <a:shade val="30000"/>
                  <a:satMod val="115000"/>
                </a:srgbClr>
              </a:gs>
              <a:gs pos="50000">
                <a:srgbClr val="1A4F80">
                  <a:shade val="67500"/>
                  <a:satMod val="115000"/>
                </a:srgbClr>
              </a:gs>
              <a:gs pos="100000">
                <a:srgbClr val="1766AD"/>
              </a:gs>
            </a:gsLst>
            <a:lin ang="2700000" scaled="1"/>
            <a:tileRect/>
          </a:gradFill>
          <a:ln w="28575" algn="ctr">
            <a:solidFill>
              <a:srgbClr val="FFFFFF">
                <a:alpha val="38824"/>
              </a:srgbClr>
            </a:solidFill>
            <a:miter lim="800000"/>
            <a:headEnd/>
            <a:tailEnd/>
          </a:ln>
          <a:effectLst>
            <a:outerShdw blurRad="114300" dist="38100" dir="3600000" algn="ctr" rotWithShape="0">
              <a:schemeClr val="tx1"/>
            </a:outerShdw>
          </a:effectLst>
          <a:scene3d>
            <a:camera prst="orthographicFront"/>
            <a:lightRig rig="threePt" dir="t">
              <a:rot lat="0" lon="0" rev="7500000"/>
            </a:lightRig>
          </a:scene3d>
        </p:spPr>
        <p:txBody>
          <a:bodyPr anchor="ctr"/>
          <a:lstStyle/>
          <a:p>
            <a:pPr algn="ctr" defTabSz="355600" eaLnBrk="0" fontAlgn="auto" hangingPunct="0">
              <a:spcBef>
                <a:spcPts val="0"/>
              </a:spcBef>
              <a:spcAft>
                <a:spcPts val="0"/>
              </a:spcAft>
              <a:defRPr/>
            </a:pPr>
            <a:r>
              <a:rPr lang="es-EC" sz="2000" b="1" dirty="0">
                <a:solidFill>
                  <a:schemeClr val="bg1"/>
                </a:solidFill>
                <a:latin typeface="+mn-lt"/>
              </a:rPr>
              <a:t>CAMPO OCUPACIONAL - MODELO EDUCATIVO DE LA </a:t>
            </a:r>
            <a:r>
              <a:rPr lang="es-EC" sz="2000" b="1" dirty="0" smtClean="0">
                <a:solidFill>
                  <a:schemeClr val="bg1"/>
                </a:solidFill>
                <a:latin typeface="+mn-lt"/>
              </a:rPr>
              <a:t>F</a:t>
            </a:r>
            <a:r>
              <a:rPr lang="es-EC" sz="2000" b="1" dirty="0" smtClean="0">
                <a:solidFill>
                  <a:schemeClr val="bg1"/>
                </a:solidFill>
              </a:rPr>
              <a:t>F.AA</a:t>
            </a:r>
            <a:r>
              <a:rPr lang="es-EC" sz="2000" b="1" dirty="0" smtClean="0">
                <a:solidFill>
                  <a:schemeClr val="bg1"/>
                </a:solidFill>
                <a:latin typeface="+mn-lt"/>
              </a:rPr>
              <a:t>., </a:t>
            </a:r>
            <a:r>
              <a:rPr lang="es-EC" sz="2000" b="1" dirty="0">
                <a:solidFill>
                  <a:schemeClr val="bg1"/>
                </a:solidFill>
                <a:latin typeface="+mn-lt"/>
              </a:rPr>
              <a:t>- PLAN DE CARRERA -  MANUAL DE PUESTOS  Y  FUNCIONES</a:t>
            </a:r>
          </a:p>
        </p:txBody>
      </p:sp>
      <p:grpSp>
        <p:nvGrpSpPr>
          <p:cNvPr id="14" name="11 Grupo"/>
          <p:cNvGrpSpPr>
            <a:grpSpLocks/>
          </p:cNvGrpSpPr>
          <p:nvPr/>
        </p:nvGrpSpPr>
        <p:grpSpPr bwMode="auto">
          <a:xfrm>
            <a:off x="35496" y="2493144"/>
            <a:ext cx="1233488" cy="1368425"/>
            <a:chOff x="518991" y="2701996"/>
            <a:chExt cx="1179616" cy="1591280"/>
          </a:xfrm>
        </p:grpSpPr>
        <p:sp>
          <p:nvSpPr>
            <p:cNvPr id="15" name="92 Rectángulo"/>
            <p:cNvSpPr/>
            <p:nvPr/>
          </p:nvSpPr>
          <p:spPr>
            <a:xfrm>
              <a:off x="540245" y="2709380"/>
              <a:ext cx="1079417" cy="15838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solidFill>
                  <a:schemeClr val="bg1"/>
                </a:solidFill>
              </a:endParaRPr>
            </a:p>
          </p:txBody>
        </p:sp>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4355" t="15308" r="14761" b="43875"/>
            <a:stretch>
              <a:fillRect/>
            </a:stretch>
          </p:blipFill>
          <p:spPr bwMode="auto">
            <a:xfrm>
              <a:off x="825498" y="3457945"/>
              <a:ext cx="508230" cy="70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17" name="10 CuadroTexto"/>
            <p:cNvSpPr txBox="1">
              <a:spLocks noChangeArrowheads="1"/>
            </p:cNvSpPr>
            <p:nvPr/>
          </p:nvSpPr>
          <p:spPr bwMode="auto">
            <a:xfrm>
              <a:off x="518991" y="2701996"/>
              <a:ext cx="1179616" cy="64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C" altLang="es-EC" sz="1000" b="1" dirty="0">
                  <a:solidFill>
                    <a:schemeClr val="bg1"/>
                  </a:solidFill>
                  <a:latin typeface="Calibri" panose="020F0502020204030204" pitchFamily="34" charset="0"/>
                </a:rPr>
                <a:t>MODELO EDUCATIVO DE LA </a:t>
              </a:r>
              <a:r>
                <a:rPr lang="es-EC" altLang="es-EC" sz="1000" b="1" dirty="0" smtClean="0">
                  <a:solidFill>
                    <a:schemeClr val="bg1"/>
                  </a:solidFill>
                  <a:latin typeface="Calibri" panose="020F0502020204030204" pitchFamily="34" charset="0"/>
                </a:rPr>
                <a:t>FF.AA</a:t>
              </a:r>
              <a:endParaRPr lang="es-EC" altLang="es-EC" sz="1000" b="1"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292783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2"/>
          <p:cNvSpPr>
            <a:spLocks noChangeArrowheads="1"/>
          </p:cNvSpPr>
          <p:nvPr/>
        </p:nvSpPr>
        <p:spPr bwMode="auto">
          <a:xfrm>
            <a:off x="1979885" y="188640"/>
            <a:ext cx="5832475" cy="338138"/>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nchor="ctr">
            <a:spAutoFit/>
          </a:bodyPr>
          <a:lstStyle/>
          <a:p>
            <a:pPr eaLnBrk="0" fontAlgn="auto" hangingPunct="0">
              <a:spcBef>
                <a:spcPts val="0"/>
              </a:spcBef>
              <a:spcAft>
                <a:spcPts val="0"/>
              </a:spcAft>
              <a:defRPr/>
            </a:pPr>
            <a:r>
              <a:rPr lang="es-EC" sz="1600" b="1" dirty="0">
                <a:solidFill>
                  <a:srgbClr val="00B050"/>
                </a:solidFill>
              </a:rPr>
              <a:t>2.- DESPLIEGUE DE COMPETENCIAS ESPECÍFICAS</a:t>
            </a:r>
            <a:endParaRPr lang="es-ES" sz="1600" b="1" dirty="0">
              <a:solidFill>
                <a:srgbClr val="00B050"/>
              </a:solidFill>
            </a:endParaRPr>
          </a:p>
        </p:txBody>
      </p:sp>
      <p:sp>
        <p:nvSpPr>
          <p:cNvPr id="3" name="Rectángulo 2"/>
          <p:cNvSpPr/>
          <p:nvPr/>
        </p:nvSpPr>
        <p:spPr>
          <a:xfrm>
            <a:off x="6732240" y="5805264"/>
            <a:ext cx="223224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58 Tabla"/>
          <p:cNvGraphicFramePr>
            <a:graphicFrameLocks noGrp="1"/>
          </p:cNvGraphicFramePr>
          <p:nvPr>
            <p:extLst>
              <p:ext uri="{D42A27DB-BD31-4B8C-83A1-F6EECF244321}">
                <p14:modId xmlns:p14="http://schemas.microsoft.com/office/powerpoint/2010/main" val="755881618"/>
              </p:ext>
            </p:extLst>
          </p:nvPr>
        </p:nvGraphicFramePr>
        <p:xfrm>
          <a:off x="251520" y="548680"/>
          <a:ext cx="8676457" cy="5769502"/>
        </p:xfrm>
        <a:graphic>
          <a:graphicData uri="http://schemas.openxmlformats.org/drawingml/2006/table">
            <a:tbl>
              <a:tblPr/>
              <a:tblGrid>
                <a:gridCol w="1899848"/>
                <a:gridCol w="2644531"/>
                <a:gridCol w="4132078"/>
              </a:tblGrid>
              <a:tr h="267431">
                <a:tc>
                  <a:txBody>
                    <a:bodyPr/>
                    <a:lstStyle/>
                    <a:p>
                      <a:pPr algn="ctr">
                        <a:lnSpc>
                          <a:spcPct val="115000"/>
                        </a:lnSpc>
                        <a:spcBef>
                          <a:spcPts val="600"/>
                        </a:spcBef>
                        <a:spcAft>
                          <a:spcPts val="600"/>
                        </a:spcAft>
                      </a:pPr>
                      <a:r>
                        <a:rPr lang="es-EC" sz="1600" b="1" kern="1200" dirty="0">
                          <a:solidFill>
                            <a:schemeClr val="tx1"/>
                          </a:solidFill>
                          <a:latin typeface="Calibri"/>
                          <a:ea typeface="Calibri"/>
                          <a:cs typeface="Times New Roman"/>
                        </a:rPr>
                        <a:t>CARGOS</a:t>
                      </a:r>
                      <a:endParaRPr lang="es-ES" sz="1600" b="1" kern="1200" dirty="0">
                        <a:solidFill>
                          <a:schemeClr val="tx1"/>
                        </a:solidFill>
                        <a:latin typeface="Calibri"/>
                        <a:ea typeface="Calibri"/>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08F"/>
                    </a:solidFill>
                  </a:tcPr>
                </a:tc>
                <a:tc>
                  <a:txBody>
                    <a:bodyPr/>
                    <a:lstStyle/>
                    <a:p>
                      <a:pPr algn="ctr">
                        <a:lnSpc>
                          <a:spcPct val="115000"/>
                        </a:lnSpc>
                        <a:spcBef>
                          <a:spcPts val="600"/>
                        </a:spcBef>
                        <a:spcAft>
                          <a:spcPts val="600"/>
                        </a:spcAft>
                      </a:pPr>
                      <a:r>
                        <a:rPr lang="es-EC" sz="1600" b="1" kern="1200" dirty="0">
                          <a:solidFill>
                            <a:schemeClr val="tx1"/>
                          </a:solidFill>
                          <a:latin typeface="Calibri"/>
                          <a:ea typeface="Calibri"/>
                          <a:cs typeface="Times New Roman"/>
                        </a:rPr>
                        <a:t>FUNCIONES </a:t>
                      </a:r>
                      <a:endParaRPr lang="es-ES" sz="1600" b="1" kern="1200" dirty="0">
                        <a:solidFill>
                          <a:schemeClr val="tx1"/>
                        </a:solidFill>
                        <a:latin typeface="Calibri"/>
                        <a:ea typeface="Calibri"/>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08F"/>
                    </a:solidFill>
                  </a:tcPr>
                </a:tc>
                <a:tc>
                  <a:txBody>
                    <a:bodyPr/>
                    <a:lstStyle/>
                    <a:p>
                      <a:pPr algn="ctr">
                        <a:lnSpc>
                          <a:spcPct val="115000"/>
                        </a:lnSpc>
                        <a:spcBef>
                          <a:spcPts val="600"/>
                        </a:spcBef>
                        <a:spcAft>
                          <a:spcPts val="600"/>
                        </a:spcAft>
                      </a:pPr>
                      <a:r>
                        <a:rPr lang="es-EC" sz="1600" b="1" kern="1200" dirty="0">
                          <a:solidFill>
                            <a:schemeClr val="tx1"/>
                          </a:solidFill>
                          <a:latin typeface="Calibri"/>
                          <a:ea typeface="Calibri"/>
                          <a:cs typeface="Times New Roman"/>
                        </a:rPr>
                        <a:t>COMPETENCIAS ESPECÍFICAS</a:t>
                      </a:r>
                      <a:endParaRPr lang="es-ES" sz="1600" b="1" kern="1200" dirty="0">
                        <a:solidFill>
                          <a:schemeClr val="tx1"/>
                        </a:solidFill>
                        <a:latin typeface="Calibri"/>
                        <a:ea typeface="Calibri"/>
                        <a:cs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08F"/>
                    </a:solidFill>
                  </a:tcPr>
                </a:tc>
              </a:tr>
              <a:tr h="988626">
                <a:tc>
                  <a:txBody>
                    <a:bodyPr/>
                    <a:lstStyle/>
                    <a:p>
                      <a:pPr algn="just">
                        <a:spcBef>
                          <a:spcPts val="300"/>
                        </a:spcBef>
                        <a:spcAft>
                          <a:spcPts val="300"/>
                        </a:spcAft>
                      </a:pPr>
                      <a:r>
                        <a:rPr lang="es-EC" sz="1200" dirty="0">
                          <a:latin typeface="Arial"/>
                          <a:ea typeface="Times New Roman"/>
                          <a:cs typeface="Times New Roman"/>
                        </a:rPr>
                        <a:t>Comandante </a:t>
                      </a:r>
                      <a:endParaRPr lang="es-EC" sz="1200" dirty="0">
                        <a:latin typeface="Times New Roman"/>
                        <a:ea typeface="Times New Roman"/>
                        <a:cs typeface="Times New Roman"/>
                      </a:endParaRPr>
                    </a:p>
                  </a:txBody>
                  <a:tcPr marL="68578" marR="68578" marT="13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just" defTabSz="914400" rtl="0" eaLnBrk="1" latinLnBrk="0" hangingPunct="1">
                        <a:lnSpc>
                          <a:spcPct val="150000"/>
                        </a:lnSpc>
                        <a:spcBef>
                          <a:spcPts val="300"/>
                        </a:spcBef>
                        <a:spcAft>
                          <a:spcPts val="300"/>
                        </a:spcAft>
                        <a:tabLst>
                          <a:tab pos="2700020" algn="ctr"/>
                          <a:tab pos="5400040" algn="r"/>
                        </a:tabLst>
                      </a:pPr>
                      <a:r>
                        <a:rPr lang="es-ES" sz="1200" kern="1200" dirty="0">
                          <a:solidFill>
                            <a:schemeClr val="tx1"/>
                          </a:solidFill>
                          <a:latin typeface="Arial"/>
                          <a:ea typeface="Times New Roman"/>
                          <a:cs typeface="Times New Roman"/>
                        </a:rPr>
                        <a:t>Se desempeña como comandante de pelotón,  unidades similares de acuerdo a su nivel.</a:t>
                      </a:r>
                      <a:endParaRPr lang="es-EC"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just" defTabSz="914400" rtl="0" eaLnBrk="1" latinLnBrk="0" hangingPunct="1">
                        <a:lnSpc>
                          <a:spcPct val="150000"/>
                        </a:lnSpc>
                        <a:spcBef>
                          <a:spcPts val="300"/>
                        </a:spcBef>
                        <a:spcAft>
                          <a:spcPts val="300"/>
                        </a:spcAft>
                        <a:tabLst>
                          <a:tab pos="2700020" algn="ctr"/>
                          <a:tab pos="5400040" algn="r"/>
                        </a:tabLst>
                      </a:pPr>
                      <a:r>
                        <a:rPr lang="es-ES" sz="1200" kern="1200" dirty="0">
                          <a:solidFill>
                            <a:schemeClr val="tx1"/>
                          </a:solidFill>
                          <a:latin typeface="Arial"/>
                          <a:ea typeface="Times New Roman"/>
                          <a:cs typeface="Times New Roman"/>
                        </a:rPr>
                        <a:t>Comanda un pelotón, unidades  similares de acuerdo a su nivel con eficiencia, eficacia y liderazgo.</a:t>
                      </a:r>
                      <a:endParaRPr lang="es-EC" sz="1200" kern="1200" dirty="0">
                        <a:solidFill>
                          <a:schemeClr val="tx1"/>
                        </a:solidFill>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291703">
                <a:tc>
                  <a:txBody>
                    <a:bodyPr/>
                    <a:lstStyle/>
                    <a:p>
                      <a:pPr algn="just">
                        <a:lnSpc>
                          <a:spcPct val="150000"/>
                        </a:lnSpc>
                        <a:spcAft>
                          <a:spcPts val="0"/>
                        </a:spcAft>
                        <a:tabLst>
                          <a:tab pos="2700020" algn="ctr"/>
                          <a:tab pos="5400040" algn="r"/>
                        </a:tabLst>
                      </a:pPr>
                      <a:r>
                        <a:rPr lang="es-ES" sz="1200" b="1" dirty="0" smtClean="0">
                          <a:solidFill>
                            <a:srgbClr val="000000"/>
                          </a:solidFill>
                          <a:effectLst/>
                          <a:latin typeface="Arial" panose="020B0604020202020204" pitchFamily="34" charset="0"/>
                          <a:ea typeface="Times New Roman" panose="02020603050405020304" pitchFamily="18" charset="0"/>
                        </a:rPr>
                        <a:t>Proporciona apoyo técnico en las operaciones militares</a:t>
                      </a:r>
                      <a:endParaRPr lang="es-EC" sz="1200" dirty="0" smtClean="0">
                        <a:solidFill>
                          <a:srgbClr val="0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2700020" algn="ctr"/>
                          <a:tab pos="5400040" algn="r"/>
                        </a:tabLst>
                      </a:pPr>
                      <a:r>
                        <a:rPr lang="es-ES" sz="1200" b="1" dirty="0" smtClean="0">
                          <a:solidFill>
                            <a:srgbClr val="000000"/>
                          </a:solidFill>
                          <a:effectLst/>
                          <a:latin typeface="Arial" panose="020B0604020202020204" pitchFamily="34" charset="0"/>
                          <a:ea typeface="Times New Roman" panose="02020603050405020304" pitchFamily="18" charset="0"/>
                        </a:rPr>
                        <a:t>(Técnico)</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tabLst>
                          <a:tab pos="2700020" algn="ctr"/>
                          <a:tab pos="5400040" algn="r"/>
                        </a:tabLst>
                      </a:pPr>
                      <a:r>
                        <a:rPr lang="es-ES" sz="1200" dirty="0">
                          <a:solidFill>
                            <a:srgbClr val="000000"/>
                          </a:solidFill>
                          <a:effectLst/>
                          <a:latin typeface="Arial" panose="020B0604020202020204" pitchFamily="34" charset="0"/>
                        </a:rPr>
                        <a:t> </a:t>
                      </a:r>
                      <a:r>
                        <a:rPr lang="es-ES" sz="1200" b="1" dirty="0" smtClean="0">
                          <a:solidFill>
                            <a:srgbClr val="000000"/>
                          </a:solidFill>
                          <a:effectLst/>
                          <a:latin typeface="Arial" panose="020B0604020202020204" pitchFamily="34" charset="0"/>
                        </a:rPr>
                        <a:t>Se </a:t>
                      </a:r>
                      <a:r>
                        <a:rPr lang="es-ES" sz="1200" b="1" dirty="0">
                          <a:solidFill>
                            <a:srgbClr val="000000"/>
                          </a:solidFill>
                          <a:effectLst/>
                          <a:latin typeface="Arial" panose="020B0604020202020204" pitchFamily="34" charset="0"/>
                        </a:rPr>
                        <a:t>desempeña en funciones de acuerdo a su especialidad técnica; planifica, controla o dirige tareas como integrante del equipo de un proyecto</a:t>
                      </a:r>
                      <a:endParaRPr lang="es-EC" sz="1200" dirty="0">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Aft>
                          <a:spcPts val="0"/>
                        </a:spcAft>
                        <a:tabLst>
                          <a:tab pos="2700020" algn="ctr"/>
                          <a:tab pos="5400040" algn="r"/>
                        </a:tabLst>
                      </a:pPr>
                      <a:r>
                        <a:rPr lang="es-ES" sz="1200" dirty="0">
                          <a:solidFill>
                            <a:srgbClr val="000000"/>
                          </a:solidFill>
                          <a:effectLst/>
                          <a:latin typeface="Arial" panose="020B0604020202020204" pitchFamily="34" charset="0"/>
                          <a:ea typeface="Times New Roman" panose="02020603050405020304" pitchFamily="18" charset="0"/>
                        </a:rPr>
                        <a:t> </a:t>
                      </a:r>
                      <a:r>
                        <a:rPr lang="es-ES" sz="1200" b="1" dirty="0" smtClean="0">
                          <a:solidFill>
                            <a:srgbClr val="000000"/>
                          </a:solidFill>
                          <a:effectLst/>
                          <a:latin typeface="Arial" panose="020B0604020202020204" pitchFamily="34" charset="0"/>
                        </a:rPr>
                        <a:t>Comanda </a:t>
                      </a:r>
                      <a:r>
                        <a:rPr lang="es-ES" sz="1200" b="1" dirty="0">
                          <a:solidFill>
                            <a:srgbClr val="000000"/>
                          </a:solidFill>
                          <a:effectLst/>
                          <a:latin typeface="Arial" panose="020B0604020202020204" pitchFamily="34" charset="0"/>
                        </a:rPr>
                        <a:t>un pelotón, unidades  similares de acuerdo a su nivel y especialidad en apoyo técnico a las operaciones militares con eficiencia, eficacia y liderazgo.</a:t>
                      </a:r>
                      <a:endParaRPr lang="es-EC" sz="1200" dirty="0">
                        <a:solidFill>
                          <a:srgbClr val="000000"/>
                        </a:solidFill>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482940">
                <a:tc>
                  <a:txBody>
                    <a:bodyPr/>
                    <a:lstStyle/>
                    <a:p>
                      <a:pPr algn="just">
                        <a:lnSpc>
                          <a:spcPct val="150000"/>
                        </a:lnSpc>
                        <a:spcAft>
                          <a:spcPts val="0"/>
                        </a:spcAft>
                        <a:tabLst>
                          <a:tab pos="2700020" algn="ctr"/>
                          <a:tab pos="5400040" algn="r"/>
                        </a:tabLst>
                      </a:pPr>
                      <a:r>
                        <a:rPr lang="es-ES" sz="1200" b="1" dirty="0">
                          <a:solidFill>
                            <a:srgbClr val="000000"/>
                          </a:solidFill>
                          <a:effectLst/>
                          <a:latin typeface="Arial" panose="020B0604020202020204" pitchFamily="34" charset="0"/>
                          <a:ea typeface="Times New Roman" panose="02020603050405020304" pitchFamily="18" charset="0"/>
                        </a:rPr>
                        <a:t> </a:t>
                      </a:r>
                      <a:endParaRPr lang="es-EC" sz="1200" dirty="0">
                        <a:solidFill>
                          <a:srgbClr val="0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2700020" algn="ctr"/>
                          <a:tab pos="5400040" algn="r"/>
                        </a:tabLst>
                      </a:pPr>
                      <a:r>
                        <a:rPr lang="es-ES" sz="1200" b="1" dirty="0">
                          <a:solidFill>
                            <a:srgbClr val="000000"/>
                          </a:solidFill>
                          <a:effectLst/>
                          <a:latin typeface="Arial" panose="020B0604020202020204" pitchFamily="34" charset="0"/>
                          <a:ea typeface="Times New Roman" panose="02020603050405020304" pitchFamily="18" charset="0"/>
                        </a:rPr>
                        <a:t> </a:t>
                      </a:r>
                      <a:endParaRPr lang="es-EC" sz="1200" dirty="0">
                        <a:solidFill>
                          <a:srgbClr val="0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2700020" algn="ctr"/>
                          <a:tab pos="5400040" algn="r"/>
                        </a:tabLst>
                      </a:pPr>
                      <a:r>
                        <a:rPr lang="es-ES" sz="1200" b="1" dirty="0" smtClean="0">
                          <a:solidFill>
                            <a:srgbClr val="000000"/>
                          </a:solidFill>
                          <a:effectLst/>
                          <a:latin typeface="Arial" panose="020B0604020202020204" pitchFamily="34" charset="0"/>
                          <a:ea typeface="Times New Roman" panose="02020603050405020304" pitchFamily="18" charset="0"/>
                        </a:rPr>
                        <a:t>DOCENTE </a:t>
                      </a:r>
                      <a:r>
                        <a:rPr lang="es-ES" sz="1200" b="1" dirty="0">
                          <a:solidFill>
                            <a:srgbClr val="000000"/>
                          </a:solidFill>
                          <a:effectLst/>
                          <a:latin typeface="Arial" panose="020B0604020202020204" pitchFamily="34" charset="0"/>
                          <a:ea typeface="Times New Roman" panose="02020603050405020304" pitchFamily="18" charset="0"/>
                        </a:rPr>
                        <a:t>E INSTRUCTOR</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tabLst>
                          <a:tab pos="2700020" algn="ctr"/>
                          <a:tab pos="5400040" algn="r"/>
                        </a:tabLst>
                      </a:pPr>
                      <a:r>
                        <a:rPr lang="es-ES" sz="1200" dirty="0">
                          <a:solidFill>
                            <a:srgbClr val="000000"/>
                          </a:solidFill>
                          <a:effectLst/>
                          <a:latin typeface="Arial" panose="020B0604020202020204" pitchFamily="34" charset="0"/>
                        </a:rPr>
                        <a:t> </a:t>
                      </a:r>
                      <a:endParaRPr lang="es-EC" sz="1200" dirty="0">
                        <a:solidFill>
                          <a:srgbClr val="000000"/>
                        </a:solidFill>
                        <a:effectLst/>
                        <a:latin typeface="Calibri" panose="020F0502020204030204" pitchFamily="34" charset="0"/>
                      </a:endParaRPr>
                    </a:p>
                    <a:p>
                      <a:pPr algn="just">
                        <a:lnSpc>
                          <a:spcPct val="150000"/>
                        </a:lnSpc>
                        <a:tabLst>
                          <a:tab pos="2700020" algn="ctr"/>
                          <a:tab pos="5400040" algn="r"/>
                        </a:tabLst>
                      </a:pPr>
                      <a:r>
                        <a:rPr lang="es-ES" sz="1200" dirty="0">
                          <a:solidFill>
                            <a:srgbClr val="000000"/>
                          </a:solidFill>
                          <a:effectLst/>
                          <a:latin typeface="Arial" panose="020B0604020202020204" pitchFamily="34" charset="0"/>
                        </a:rPr>
                        <a:t> </a:t>
                      </a:r>
                      <a:r>
                        <a:rPr lang="es-ES" sz="1200" b="1" dirty="0" smtClean="0">
                          <a:solidFill>
                            <a:srgbClr val="000000"/>
                          </a:solidFill>
                          <a:effectLst/>
                          <a:latin typeface="Arial" panose="020B0604020202020204" pitchFamily="34" charset="0"/>
                        </a:rPr>
                        <a:t>Se </a:t>
                      </a:r>
                      <a:r>
                        <a:rPr lang="es-ES" sz="1200" b="1" dirty="0">
                          <a:solidFill>
                            <a:srgbClr val="000000"/>
                          </a:solidFill>
                          <a:effectLst/>
                          <a:latin typeface="Arial" panose="020B0604020202020204" pitchFamily="34" charset="0"/>
                        </a:rPr>
                        <a:t>desempeña  como docente/instructor militar</a:t>
                      </a:r>
                      <a:endParaRPr lang="es-EC" sz="1200" dirty="0">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tabLst>
                          <a:tab pos="2700020" algn="ctr"/>
                          <a:tab pos="5400040" algn="r"/>
                        </a:tabLst>
                      </a:pPr>
                      <a:r>
                        <a:rPr lang="es-ES" sz="1200" b="1" dirty="0">
                          <a:solidFill>
                            <a:srgbClr val="000000"/>
                          </a:solidFill>
                          <a:effectLst/>
                          <a:latin typeface="Arial" panose="020B0604020202020204" pitchFamily="34" charset="0"/>
                        </a:rPr>
                        <a:t>Educa al personal militar a través de estrategias de la pedagogía y didáctica en el proceso educativo para formar, perfeccionar, especializar y capacitar al personal bajo su mando, con rigor científico, iniciativa y actitud innovadora.</a:t>
                      </a:r>
                      <a:endParaRPr lang="es-EC" sz="1200" dirty="0">
                        <a:solidFill>
                          <a:srgbClr val="000000"/>
                        </a:solidFill>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585922">
                <a:tc>
                  <a:txBody>
                    <a:bodyPr/>
                    <a:lstStyle/>
                    <a:p>
                      <a:pPr algn="just">
                        <a:lnSpc>
                          <a:spcPct val="150000"/>
                        </a:lnSpc>
                        <a:spcAft>
                          <a:spcPts val="0"/>
                        </a:spcAft>
                        <a:tabLst>
                          <a:tab pos="2700020" algn="ctr"/>
                          <a:tab pos="5400040" algn="r"/>
                        </a:tabLst>
                      </a:pPr>
                      <a:r>
                        <a:rPr lang="es-ES" sz="1100" b="1" dirty="0">
                          <a:solidFill>
                            <a:srgbClr val="000000"/>
                          </a:solidFill>
                          <a:effectLst/>
                          <a:latin typeface="Arial" panose="020B0604020202020204" pitchFamily="34" charset="0"/>
                          <a:ea typeface="Times New Roman" panose="02020603050405020304" pitchFamily="18" charset="0"/>
                        </a:rPr>
                        <a:t> </a:t>
                      </a:r>
                      <a:endParaRPr lang="es-EC" sz="1200" dirty="0">
                        <a:solidFill>
                          <a:srgbClr val="0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2700020" algn="ctr"/>
                          <a:tab pos="5400040" algn="r"/>
                        </a:tabLst>
                      </a:pPr>
                      <a:r>
                        <a:rPr lang="es-ES" sz="1100" b="1" dirty="0">
                          <a:solidFill>
                            <a:srgbClr val="000000"/>
                          </a:solidFill>
                          <a:effectLst/>
                          <a:latin typeface="Arial" panose="020B0604020202020204" pitchFamily="34" charset="0"/>
                          <a:ea typeface="Times New Roman" panose="02020603050405020304" pitchFamily="18" charset="0"/>
                        </a:rPr>
                        <a:t> </a:t>
                      </a:r>
                      <a:endParaRPr lang="es-EC" sz="1200" dirty="0">
                        <a:solidFill>
                          <a:srgbClr val="0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2700020" algn="ctr"/>
                          <a:tab pos="5400040" algn="r"/>
                        </a:tabLst>
                      </a:pPr>
                      <a:r>
                        <a:rPr lang="es-ES" sz="1100" b="1" dirty="0">
                          <a:solidFill>
                            <a:srgbClr val="000000"/>
                          </a:solidFill>
                          <a:effectLst/>
                          <a:latin typeface="Arial" panose="020B0604020202020204" pitchFamily="34" charset="0"/>
                          <a:ea typeface="Times New Roman" panose="02020603050405020304" pitchFamily="18" charset="0"/>
                        </a:rPr>
                        <a:t>ASESOR</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tabLst>
                          <a:tab pos="2700020" algn="ctr"/>
                          <a:tab pos="5400040" algn="r"/>
                        </a:tabLst>
                      </a:pPr>
                      <a:r>
                        <a:rPr lang="es-ES" sz="1100" dirty="0">
                          <a:solidFill>
                            <a:srgbClr val="000000"/>
                          </a:solidFill>
                          <a:effectLst/>
                          <a:latin typeface="Arial" panose="020B0604020202020204" pitchFamily="34" charset="0"/>
                        </a:rPr>
                        <a:t> </a:t>
                      </a:r>
                      <a:endParaRPr lang="es-EC" sz="1000" dirty="0">
                        <a:solidFill>
                          <a:srgbClr val="000000"/>
                        </a:solidFill>
                        <a:effectLst/>
                        <a:latin typeface="Calibri" panose="020F0502020204030204" pitchFamily="34" charset="0"/>
                      </a:endParaRPr>
                    </a:p>
                    <a:p>
                      <a:pPr algn="just">
                        <a:lnSpc>
                          <a:spcPct val="150000"/>
                        </a:lnSpc>
                        <a:tabLst>
                          <a:tab pos="2700020" algn="ctr"/>
                          <a:tab pos="5400040" algn="r"/>
                        </a:tabLst>
                      </a:pPr>
                      <a:r>
                        <a:rPr lang="es-ES" sz="1100" dirty="0">
                          <a:solidFill>
                            <a:srgbClr val="000000"/>
                          </a:solidFill>
                          <a:effectLst/>
                          <a:latin typeface="Arial" panose="020B0604020202020204" pitchFamily="34" charset="0"/>
                        </a:rPr>
                        <a:t> </a:t>
                      </a:r>
                      <a:endParaRPr lang="es-EC" sz="1000" dirty="0">
                        <a:solidFill>
                          <a:srgbClr val="000000"/>
                        </a:solidFill>
                        <a:effectLst/>
                        <a:latin typeface="Calibri" panose="020F0502020204030204" pitchFamily="34" charset="0"/>
                      </a:endParaRPr>
                    </a:p>
                    <a:p>
                      <a:pPr algn="just">
                        <a:lnSpc>
                          <a:spcPct val="150000"/>
                        </a:lnSpc>
                        <a:tabLst>
                          <a:tab pos="2700020" algn="ctr"/>
                          <a:tab pos="5400040" algn="r"/>
                        </a:tabLst>
                      </a:pPr>
                      <a:r>
                        <a:rPr lang="es-ES" sz="1100" b="1" dirty="0">
                          <a:solidFill>
                            <a:srgbClr val="000000"/>
                          </a:solidFill>
                          <a:effectLst/>
                          <a:latin typeface="Arial" panose="020B0604020202020204" pitchFamily="34" charset="0"/>
                        </a:rPr>
                        <a:t>Asesora al Comandante  a su nivel</a:t>
                      </a:r>
                      <a:endParaRPr lang="es-EC" sz="1000" dirty="0">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tabLst>
                          <a:tab pos="2700020" algn="ctr"/>
                          <a:tab pos="5400040" algn="r"/>
                        </a:tabLst>
                      </a:pPr>
                      <a:r>
                        <a:rPr lang="es-ES" sz="1200" b="1" dirty="0">
                          <a:solidFill>
                            <a:srgbClr val="000000"/>
                          </a:solidFill>
                          <a:effectLst/>
                          <a:latin typeface="Arial" panose="020B0604020202020204" pitchFamily="34" charset="0"/>
                        </a:rPr>
                        <a:t>Asesora al Comandante de su unidad e institución en aspectos militares, culturales, deportivos, sociales, cursos de desarrollo personal, actividades vinculadas a la comunidad a nivel nacional e internacional, manteniendo el prestigio institucional con ética e integridad</a:t>
                      </a:r>
                      <a:r>
                        <a:rPr lang="es-ES" sz="1200" b="1" dirty="0" smtClean="0">
                          <a:solidFill>
                            <a:srgbClr val="000000"/>
                          </a:solidFill>
                          <a:effectLst/>
                          <a:latin typeface="Arial" panose="020B0604020202020204" pitchFamily="34" charset="0"/>
                        </a:rPr>
                        <a:t>.</a:t>
                      </a:r>
                      <a:endParaRPr lang="es-EC" sz="1050" dirty="0">
                        <a:solidFill>
                          <a:srgbClr val="000000"/>
                        </a:solidFill>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369142"/>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54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907704" y="620688"/>
            <a:ext cx="6094460" cy="500066"/>
          </a:xfrm>
        </p:spPr>
        <p:txBody>
          <a:bodyPr>
            <a:normAutofit/>
          </a:bodyPr>
          <a:lstStyle/>
          <a:p>
            <a:pPr marL="0" fontAlgn="auto">
              <a:spcBef>
                <a:spcPts val="0"/>
              </a:spcBef>
              <a:spcAft>
                <a:spcPts val="0"/>
              </a:spcAft>
              <a:defRPr/>
            </a:pPr>
            <a:r>
              <a:rPr lang="es-ES" sz="2800" b="1" kern="1200" dirty="0">
                <a:solidFill>
                  <a:srgbClr val="00B050"/>
                </a:solidFill>
              </a:rPr>
              <a:t>EJES CURRICULARES MILITARES</a:t>
            </a:r>
          </a:p>
          <a:p>
            <a:pPr algn="l"/>
            <a:endParaRPr lang="es-ES" b="1" dirty="0" smtClean="0"/>
          </a:p>
          <a:p>
            <a:pPr algn="l"/>
            <a:endParaRPr lang="es-ES" dirty="0" smtClean="0"/>
          </a:p>
          <a:p>
            <a:pPr algn="just"/>
            <a:endParaRPr lang="es-ES" dirty="0"/>
          </a:p>
          <a:p>
            <a:pPr algn="just"/>
            <a:endParaRPr lang="es-ES" dirty="0"/>
          </a:p>
        </p:txBody>
      </p:sp>
      <p:graphicFrame>
        <p:nvGraphicFramePr>
          <p:cNvPr id="7" name="6 Diagrama"/>
          <p:cNvGraphicFramePr/>
          <p:nvPr>
            <p:extLst>
              <p:ext uri="{D42A27DB-BD31-4B8C-83A1-F6EECF244321}">
                <p14:modId xmlns:p14="http://schemas.microsoft.com/office/powerpoint/2010/main" val="3721615989"/>
              </p:ext>
            </p:extLst>
          </p:nvPr>
        </p:nvGraphicFramePr>
        <p:xfrm>
          <a:off x="1572344"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623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7" descr="Esterilla"/>
          <p:cNvSpPr>
            <a:spLocks noChangeArrowheads="1" noChangeShapeType="1" noTextEdit="1"/>
          </p:cNvSpPr>
          <p:nvPr/>
        </p:nvSpPr>
        <p:spPr bwMode="auto">
          <a:xfrm>
            <a:off x="1187624" y="476672"/>
            <a:ext cx="6480720" cy="360040"/>
          </a:xfrm>
          <a:prstGeom prst="rect">
            <a:avLst/>
          </a:prstGeom>
        </p:spPr>
        <p:txBody>
          <a:bodyPr wrap="none" fromWordArt="1">
            <a:prstTxWarp prst="textPlain">
              <a:avLst>
                <a:gd name="adj" fmla="val 50000"/>
              </a:avLst>
            </a:prstTxWarp>
          </a:bodyPr>
          <a:lstStyle/>
          <a:p>
            <a:pPr algn="ctr"/>
            <a:r>
              <a:rPr lang="es-ES" sz="3600" b="1" kern="10" dirty="0" smtClean="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III.- METODOLOGÍA DE LA INVESTIGACIÓN.</a:t>
            </a:r>
            <a:endParaRPr lang="es-ES" sz="3600" b="1" kern="10" dirty="0">
              <a:ln w="3175">
                <a:solidFill>
                  <a:schemeClr val="tx1"/>
                </a:solidFill>
                <a:round/>
                <a:headEnd/>
                <a:tailEnd/>
              </a:ln>
              <a:solidFill>
                <a:srgbClr val="FFC000"/>
              </a:solidFill>
              <a:effectLst>
                <a:outerShdw dist="35921" dir="2700000" algn="ctr" rotWithShape="0">
                  <a:srgbClr val="C0C0C0">
                    <a:alpha val="79999"/>
                  </a:srgbClr>
                </a:outerShdw>
              </a:effectLst>
              <a:latin typeface="Arial Black" pitchFamily="34" charset="0"/>
            </a:endParaRPr>
          </a:p>
        </p:txBody>
      </p:sp>
      <p:grpSp>
        <p:nvGrpSpPr>
          <p:cNvPr id="5" name="Group 17"/>
          <p:cNvGrpSpPr>
            <a:grpSpLocks/>
          </p:cNvGrpSpPr>
          <p:nvPr/>
        </p:nvGrpSpPr>
        <p:grpSpPr bwMode="auto">
          <a:xfrm>
            <a:off x="841003" y="2348880"/>
            <a:ext cx="3671887" cy="1241425"/>
            <a:chOff x="385" y="754"/>
            <a:chExt cx="2313" cy="782"/>
          </a:xfrm>
          <a:solidFill>
            <a:schemeClr val="bg1">
              <a:lumMod val="75000"/>
            </a:schemeClr>
          </a:solidFill>
        </p:grpSpPr>
        <p:sp>
          <p:nvSpPr>
            <p:cNvPr id="6" name="AutoShape 5"/>
            <p:cNvSpPr>
              <a:spLocks noChangeArrowheads="1"/>
            </p:cNvSpPr>
            <p:nvPr/>
          </p:nvSpPr>
          <p:spPr bwMode="auto">
            <a:xfrm>
              <a:off x="385" y="754"/>
              <a:ext cx="2313" cy="782"/>
            </a:xfrm>
            <a:prstGeom prst="horizontalScroll">
              <a:avLst>
                <a:gd name="adj" fmla="val 12500"/>
              </a:avLst>
            </a:prstGeom>
            <a:grp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7" name="Text Box 10"/>
            <p:cNvSpPr txBox="1">
              <a:spLocks noChangeArrowheads="1"/>
            </p:cNvSpPr>
            <p:nvPr/>
          </p:nvSpPr>
          <p:spPr bwMode="auto">
            <a:xfrm>
              <a:off x="612" y="1026"/>
              <a:ext cx="1814" cy="231"/>
            </a:xfrm>
            <a:prstGeom prst="rect">
              <a:avLst/>
            </a:prstGeom>
            <a:grpFill/>
            <a:ln w="9525">
              <a:noFill/>
              <a:miter lim="800000"/>
              <a:headEnd/>
              <a:tailEnd/>
            </a:ln>
          </p:spPr>
          <p:txBody>
            <a:bodyPr>
              <a:spAutoFit/>
            </a:bodyPr>
            <a:lstStyle/>
            <a:p>
              <a:pPr>
                <a:spcBef>
                  <a:spcPct val="50000"/>
                </a:spcBef>
              </a:pPr>
              <a:r>
                <a:rPr lang="es-CO" b="1">
                  <a:latin typeface="Consolas" pitchFamily="49" charset="0"/>
                </a:rPr>
                <a:t>Tipo de Investigación</a:t>
              </a:r>
              <a:endParaRPr lang="es-ES" b="1">
                <a:latin typeface="Consolas" pitchFamily="49" charset="0"/>
              </a:endParaRPr>
            </a:p>
          </p:txBody>
        </p:sp>
      </p:grpSp>
      <p:sp>
        <p:nvSpPr>
          <p:cNvPr id="14" name="AutoShape 13" descr="Esterilla"/>
          <p:cNvSpPr>
            <a:spLocks noChangeArrowheads="1"/>
          </p:cNvSpPr>
          <p:nvPr/>
        </p:nvSpPr>
        <p:spPr bwMode="auto">
          <a:xfrm>
            <a:off x="4801815" y="2780928"/>
            <a:ext cx="1512888"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C"/>
          </a:p>
        </p:txBody>
      </p:sp>
      <p:sp>
        <p:nvSpPr>
          <p:cNvPr id="15" name="Text Box 14"/>
          <p:cNvSpPr txBox="1">
            <a:spLocks noChangeArrowheads="1"/>
          </p:cNvSpPr>
          <p:nvPr/>
        </p:nvSpPr>
        <p:spPr bwMode="auto">
          <a:xfrm>
            <a:off x="6587753" y="2492896"/>
            <a:ext cx="1944687" cy="369887"/>
          </a:xfrm>
          <a:prstGeom prst="rect">
            <a:avLst/>
          </a:prstGeom>
          <a:solidFill>
            <a:srgbClr val="DFE5E3"/>
          </a:solidFill>
          <a:ln w="82550" cmpd="tri">
            <a:solidFill>
              <a:srgbClr val="CC9900"/>
            </a:solidFill>
            <a:miter lim="800000"/>
            <a:headEnd/>
            <a:tailEnd/>
          </a:ln>
        </p:spPr>
        <p:txBody>
          <a:bodyPr>
            <a:spAutoFit/>
          </a:bodyPr>
          <a:lstStyle/>
          <a:p>
            <a:pPr algn="ctr">
              <a:spcBef>
                <a:spcPct val="50000"/>
              </a:spcBef>
            </a:pPr>
            <a:r>
              <a:rPr lang="es-CO" b="1" dirty="0" smtClean="0"/>
              <a:t>Campo</a:t>
            </a:r>
            <a:endParaRPr lang="es-ES" b="1" dirty="0"/>
          </a:p>
        </p:txBody>
      </p:sp>
      <p:sp>
        <p:nvSpPr>
          <p:cNvPr id="17" name="Text Box 14"/>
          <p:cNvSpPr txBox="1">
            <a:spLocks noChangeArrowheads="1"/>
          </p:cNvSpPr>
          <p:nvPr/>
        </p:nvSpPr>
        <p:spPr bwMode="auto">
          <a:xfrm>
            <a:off x="6587753" y="3068960"/>
            <a:ext cx="1944687" cy="369332"/>
          </a:xfrm>
          <a:prstGeom prst="rect">
            <a:avLst/>
          </a:prstGeom>
          <a:solidFill>
            <a:srgbClr val="DFE5E3"/>
          </a:solidFill>
          <a:ln w="82550" cmpd="tri">
            <a:solidFill>
              <a:srgbClr val="CC9900"/>
            </a:solidFill>
            <a:miter lim="800000"/>
            <a:headEnd/>
            <a:tailEnd/>
          </a:ln>
        </p:spPr>
        <p:txBody>
          <a:bodyPr>
            <a:spAutoFit/>
          </a:bodyPr>
          <a:lstStyle/>
          <a:p>
            <a:pPr algn="ctr">
              <a:spcBef>
                <a:spcPct val="50000"/>
              </a:spcBef>
            </a:pPr>
            <a:r>
              <a:rPr lang="es-CO" b="1" dirty="0" smtClean="0"/>
              <a:t>Descriptiva</a:t>
            </a:r>
            <a:endParaRPr lang="es-ES" b="1" dirty="0"/>
          </a:p>
        </p:txBody>
      </p:sp>
    </p:spTree>
    <p:extLst>
      <p:ext uri="{BB962C8B-B14F-4D97-AF65-F5344CB8AC3E}">
        <p14:creationId xmlns:p14="http://schemas.microsoft.com/office/powerpoint/2010/main" val="39618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285852" y="357167"/>
            <a:ext cx="7058020" cy="928694"/>
          </a:xfrm>
        </p:spPr>
        <p:style>
          <a:lnRef idx="2">
            <a:schemeClr val="accent3"/>
          </a:lnRef>
          <a:fillRef idx="1">
            <a:schemeClr val="lt1"/>
          </a:fillRef>
          <a:effectRef idx="0">
            <a:schemeClr val="accent3"/>
          </a:effectRef>
          <a:fontRef idx="minor">
            <a:schemeClr val="dk1"/>
          </a:fontRef>
        </p:style>
        <p:txBody>
          <a:bodyPr/>
          <a:lstStyle/>
          <a:p>
            <a:pPr algn="ctr"/>
            <a:r>
              <a:rPr lang="es-ES" dirty="0" smtClean="0"/>
              <a:t>POBLACIÓN Y MUESTRA</a:t>
            </a:r>
            <a:endParaRPr lang="es-ES" dirty="0"/>
          </a:p>
        </p:txBody>
      </p:sp>
      <p:graphicFrame>
        <p:nvGraphicFramePr>
          <p:cNvPr id="4" name="3 Tabla"/>
          <p:cNvGraphicFramePr>
            <a:graphicFrameLocks noGrp="1"/>
          </p:cNvGraphicFramePr>
          <p:nvPr/>
        </p:nvGraphicFramePr>
        <p:xfrm>
          <a:off x="1428728" y="2000240"/>
          <a:ext cx="6858049" cy="3643338"/>
        </p:xfrm>
        <a:graphic>
          <a:graphicData uri="http://schemas.openxmlformats.org/drawingml/2006/table">
            <a:tbl>
              <a:tblPr/>
              <a:tblGrid>
                <a:gridCol w="722303"/>
                <a:gridCol w="3608962"/>
                <a:gridCol w="1203554"/>
                <a:gridCol w="1323230"/>
              </a:tblGrid>
              <a:tr h="520477">
                <a:tc>
                  <a:txBody>
                    <a:bodyPr/>
                    <a:lstStyle/>
                    <a:p>
                      <a:pPr algn="ctr">
                        <a:lnSpc>
                          <a:spcPct val="150000"/>
                        </a:lnSpc>
                        <a:spcBef>
                          <a:spcPts val="300"/>
                        </a:spcBef>
                        <a:spcAft>
                          <a:spcPts val="300"/>
                        </a:spcAft>
                      </a:pPr>
                      <a:r>
                        <a:rPr lang="es-ES" sz="1000" b="1" dirty="0">
                          <a:latin typeface="Arial"/>
                          <a:ea typeface="Times New Roman"/>
                          <a:cs typeface="Times New Roman"/>
                        </a:rPr>
                        <a:t>ORD</a:t>
                      </a:r>
                      <a:endParaRPr lang="es-ES" sz="1200" dirty="0">
                        <a:latin typeface="Times New Roman"/>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300"/>
                        </a:spcBef>
                        <a:spcAft>
                          <a:spcPts val="300"/>
                        </a:spcAft>
                      </a:pPr>
                      <a:r>
                        <a:rPr lang="es-ES" sz="1000" b="1" dirty="0">
                          <a:latin typeface="Arial"/>
                          <a:ea typeface="Times New Roman"/>
                          <a:cs typeface="Times New Roman"/>
                        </a:rPr>
                        <a:t>ESTRATO</a:t>
                      </a:r>
                      <a:endParaRPr lang="es-ES" sz="1200" dirty="0">
                        <a:latin typeface="Times New Roman"/>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300"/>
                        </a:spcBef>
                        <a:spcAft>
                          <a:spcPts val="300"/>
                        </a:spcAft>
                      </a:pPr>
                      <a:r>
                        <a:rPr lang="es-ES" sz="1000" b="1" dirty="0">
                          <a:latin typeface="Arial"/>
                          <a:ea typeface="Times New Roman"/>
                          <a:cs typeface="Times New Roman"/>
                        </a:rPr>
                        <a:t>POBLACIÓN</a:t>
                      </a:r>
                      <a:endParaRPr lang="es-ES" sz="1200" dirty="0">
                        <a:latin typeface="Times New Roman"/>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300"/>
                        </a:spcBef>
                        <a:spcAft>
                          <a:spcPts val="300"/>
                        </a:spcAft>
                      </a:pPr>
                      <a:r>
                        <a:rPr lang="es-ES" sz="1000" b="1" dirty="0">
                          <a:latin typeface="Arial"/>
                          <a:ea typeface="Times New Roman"/>
                          <a:cs typeface="Times New Roman"/>
                        </a:rPr>
                        <a:t>MUESTRA</a:t>
                      </a:r>
                      <a:endParaRPr lang="es-ES" sz="1200" dirty="0">
                        <a:latin typeface="Times New Roman"/>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0477">
                <a:tc>
                  <a:txBody>
                    <a:bodyPr/>
                    <a:lstStyle/>
                    <a:p>
                      <a:pPr algn="ctr">
                        <a:lnSpc>
                          <a:spcPct val="150000"/>
                        </a:lnSpc>
                        <a:spcBef>
                          <a:spcPts val="300"/>
                        </a:spcBef>
                        <a:spcAft>
                          <a:spcPts val="300"/>
                        </a:spcAft>
                      </a:pPr>
                      <a:r>
                        <a:rPr lang="es-ES" sz="1000" dirty="0">
                          <a:latin typeface="Arial"/>
                          <a:ea typeface="Times New Roman"/>
                          <a:cs typeface="Times New Roman"/>
                        </a:rPr>
                        <a:t>1</a:t>
                      </a:r>
                      <a:endParaRPr lang="es-ES"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69850" algn="just">
                        <a:lnSpc>
                          <a:spcPct val="150000"/>
                        </a:lnSpc>
                        <a:spcBef>
                          <a:spcPts val="300"/>
                        </a:spcBef>
                        <a:spcAft>
                          <a:spcPts val="300"/>
                        </a:spcAft>
                      </a:pPr>
                      <a:r>
                        <a:rPr lang="es-ES" sz="1000" dirty="0">
                          <a:latin typeface="Arial"/>
                          <a:ea typeface="Times New Roman"/>
                          <a:cs typeface="Times New Roman"/>
                        </a:rPr>
                        <a:t>DIRECTIVOS CARRERA CC.MM</a:t>
                      </a:r>
                      <a:endParaRPr lang="es-ES"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Bef>
                          <a:spcPts val="300"/>
                        </a:spcBef>
                        <a:spcAft>
                          <a:spcPts val="300"/>
                        </a:spcAft>
                      </a:pPr>
                      <a:r>
                        <a:rPr lang="es-ES" sz="1000" dirty="0">
                          <a:latin typeface="Arial"/>
                          <a:ea typeface="Times New Roman"/>
                          <a:cs typeface="Times New Roman"/>
                        </a:rPr>
                        <a:t>04</a:t>
                      </a:r>
                      <a:endParaRPr lang="es-ES"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Bef>
                          <a:spcPts val="300"/>
                        </a:spcBef>
                        <a:spcAft>
                          <a:spcPts val="300"/>
                        </a:spcAft>
                      </a:pPr>
                      <a:r>
                        <a:rPr lang="es-ES" sz="1000" dirty="0">
                          <a:latin typeface="Arial"/>
                          <a:ea typeface="Times New Roman"/>
                          <a:cs typeface="Times New Roman"/>
                        </a:rPr>
                        <a:t>04</a:t>
                      </a:r>
                      <a:endParaRPr lang="es-ES"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520477">
                <a:tc>
                  <a:txBody>
                    <a:bodyPr/>
                    <a:lstStyle/>
                    <a:p>
                      <a:pPr algn="ctr">
                        <a:lnSpc>
                          <a:spcPct val="150000"/>
                        </a:lnSpc>
                        <a:spcBef>
                          <a:spcPts val="300"/>
                        </a:spcBef>
                        <a:spcAft>
                          <a:spcPts val="300"/>
                        </a:spcAft>
                      </a:pPr>
                      <a:r>
                        <a:rPr lang="es-ES" sz="1000" dirty="0">
                          <a:latin typeface="Arial"/>
                          <a:ea typeface="Times New Roman"/>
                          <a:cs typeface="Times New Roman"/>
                        </a:rPr>
                        <a:t>2</a:t>
                      </a:r>
                      <a:endParaRPr lang="es-ES" sz="12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69850" algn="just">
                        <a:lnSpc>
                          <a:spcPct val="150000"/>
                        </a:lnSpc>
                        <a:spcBef>
                          <a:spcPts val="300"/>
                        </a:spcBef>
                        <a:spcAft>
                          <a:spcPts val="300"/>
                        </a:spcAft>
                      </a:pPr>
                      <a:r>
                        <a:rPr lang="es-ES" sz="1000" dirty="0">
                          <a:latin typeface="Arial"/>
                          <a:ea typeface="Times New Roman"/>
                          <a:cs typeface="Times New Roman"/>
                        </a:rPr>
                        <a:t>DIRECTIVOS CEDE</a:t>
                      </a:r>
                      <a:endParaRPr lang="es-ES" sz="12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50000"/>
                        </a:lnSpc>
                        <a:spcBef>
                          <a:spcPts val="300"/>
                        </a:spcBef>
                        <a:spcAft>
                          <a:spcPts val="300"/>
                        </a:spcAft>
                      </a:pPr>
                      <a:r>
                        <a:rPr lang="es-ES" sz="1000" dirty="0">
                          <a:latin typeface="Arial"/>
                          <a:ea typeface="Times New Roman"/>
                          <a:cs typeface="Times New Roman"/>
                        </a:rPr>
                        <a:t>03</a:t>
                      </a:r>
                      <a:endParaRPr lang="es-ES" sz="12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50000"/>
                        </a:lnSpc>
                        <a:spcBef>
                          <a:spcPts val="300"/>
                        </a:spcBef>
                        <a:spcAft>
                          <a:spcPts val="300"/>
                        </a:spcAft>
                      </a:pPr>
                      <a:r>
                        <a:rPr lang="es-ES" sz="1000" dirty="0">
                          <a:latin typeface="Arial"/>
                          <a:ea typeface="Times New Roman"/>
                          <a:cs typeface="Times New Roman"/>
                        </a:rPr>
                        <a:t>03</a:t>
                      </a:r>
                      <a:endParaRPr lang="es-ES" sz="12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r>
              <a:tr h="520477">
                <a:tc>
                  <a:txBody>
                    <a:bodyPr/>
                    <a:lstStyle/>
                    <a:p>
                      <a:pPr algn="ctr">
                        <a:lnSpc>
                          <a:spcPct val="150000"/>
                        </a:lnSpc>
                        <a:spcBef>
                          <a:spcPts val="300"/>
                        </a:spcBef>
                        <a:spcAft>
                          <a:spcPts val="300"/>
                        </a:spcAft>
                      </a:pPr>
                      <a:r>
                        <a:rPr lang="es-ES" sz="1000" dirty="0">
                          <a:latin typeface="Arial"/>
                          <a:ea typeface="Times New Roman"/>
                          <a:cs typeface="Times New Roman"/>
                        </a:rPr>
                        <a:t>3</a:t>
                      </a:r>
                      <a:endParaRPr lang="es-ES" sz="12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marL="69850" algn="just">
                        <a:lnSpc>
                          <a:spcPct val="150000"/>
                        </a:lnSpc>
                        <a:spcBef>
                          <a:spcPts val="300"/>
                        </a:spcBef>
                        <a:spcAft>
                          <a:spcPts val="300"/>
                        </a:spcAft>
                      </a:pPr>
                      <a:r>
                        <a:rPr lang="es-ES" sz="1000" dirty="0">
                          <a:latin typeface="Arial"/>
                          <a:ea typeface="Times New Roman"/>
                          <a:cs typeface="Times New Roman"/>
                        </a:rPr>
                        <a:t>DIRECTIVOS ESMIL</a:t>
                      </a:r>
                      <a:endParaRPr lang="es-ES" sz="12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50000"/>
                        </a:lnSpc>
                        <a:spcBef>
                          <a:spcPts val="300"/>
                        </a:spcBef>
                        <a:spcAft>
                          <a:spcPts val="300"/>
                        </a:spcAft>
                      </a:pPr>
                      <a:r>
                        <a:rPr lang="es-ES" sz="1000" dirty="0">
                          <a:latin typeface="Arial"/>
                          <a:ea typeface="Times New Roman"/>
                          <a:cs typeface="Times New Roman"/>
                        </a:rPr>
                        <a:t>03</a:t>
                      </a:r>
                      <a:endParaRPr lang="es-ES" sz="12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c>
                  <a:txBody>
                    <a:bodyPr/>
                    <a:lstStyle/>
                    <a:p>
                      <a:pPr algn="ctr">
                        <a:lnSpc>
                          <a:spcPct val="150000"/>
                        </a:lnSpc>
                        <a:spcBef>
                          <a:spcPts val="300"/>
                        </a:spcBef>
                        <a:spcAft>
                          <a:spcPts val="300"/>
                        </a:spcAft>
                      </a:pPr>
                      <a:r>
                        <a:rPr lang="es-ES" sz="1000" dirty="0">
                          <a:latin typeface="Arial"/>
                          <a:ea typeface="Times New Roman"/>
                          <a:cs typeface="Times New Roman"/>
                        </a:rPr>
                        <a:t>03</a:t>
                      </a:r>
                      <a:endParaRPr lang="es-ES" sz="12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r>
              <a:tr h="1040953">
                <a:tc>
                  <a:txBody>
                    <a:bodyPr/>
                    <a:lstStyle/>
                    <a:p>
                      <a:pPr algn="ctr">
                        <a:lnSpc>
                          <a:spcPct val="150000"/>
                        </a:lnSpc>
                        <a:spcBef>
                          <a:spcPts val="300"/>
                        </a:spcBef>
                        <a:spcAft>
                          <a:spcPts val="300"/>
                        </a:spcAft>
                      </a:pPr>
                      <a:r>
                        <a:rPr lang="es-ES" sz="1000" dirty="0">
                          <a:latin typeface="Arial"/>
                          <a:ea typeface="Times New Roman"/>
                          <a:cs typeface="Times New Roman"/>
                        </a:rPr>
                        <a:t>4</a:t>
                      </a:r>
                      <a:endParaRPr lang="es-ES" sz="12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69850" algn="just">
                        <a:lnSpc>
                          <a:spcPct val="150000"/>
                        </a:lnSpc>
                        <a:spcBef>
                          <a:spcPts val="300"/>
                        </a:spcBef>
                        <a:spcAft>
                          <a:spcPts val="300"/>
                        </a:spcAft>
                      </a:pPr>
                      <a:r>
                        <a:rPr lang="es-ES" sz="1000" dirty="0">
                          <a:latin typeface="Arial"/>
                          <a:ea typeface="Times New Roman"/>
                          <a:cs typeface="Times New Roman"/>
                        </a:rPr>
                        <a:t>GRADUADOS EN LA CARRERA 2010-2011</a:t>
                      </a:r>
                      <a:endParaRPr lang="es-ES" sz="12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s-ES" sz="1000" dirty="0">
                          <a:latin typeface="Arial"/>
                          <a:ea typeface="Times New Roman"/>
                          <a:cs typeface="Times New Roman"/>
                        </a:rPr>
                        <a:t>25</a:t>
                      </a:r>
                      <a:endParaRPr lang="es-ES" sz="12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s-ES" sz="1000" dirty="0">
                          <a:latin typeface="Arial"/>
                          <a:ea typeface="Times New Roman"/>
                          <a:cs typeface="Times New Roman"/>
                        </a:rPr>
                        <a:t>25</a:t>
                      </a:r>
                      <a:endParaRPr lang="es-ES" sz="12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520477">
                <a:tc gridSpan="2">
                  <a:txBody>
                    <a:bodyPr/>
                    <a:lstStyle/>
                    <a:p>
                      <a:pPr algn="ctr">
                        <a:lnSpc>
                          <a:spcPct val="150000"/>
                        </a:lnSpc>
                        <a:spcBef>
                          <a:spcPts val="300"/>
                        </a:spcBef>
                        <a:spcAft>
                          <a:spcPts val="300"/>
                        </a:spcAft>
                      </a:pPr>
                      <a:r>
                        <a:rPr lang="es-ES" sz="1000" b="1" dirty="0">
                          <a:latin typeface="Arial"/>
                          <a:ea typeface="Times New Roman"/>
                          <a:cs typeface="Times New Roman"/>
                        </a:rPr>
                        <a:t>TOTAL:</a:t>
                      </a:r>
                      <a:endParaRPr lang="es-ES"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a:txBody>
                    <a:bodyPr/>
                    <a:lstStyle/>
                    <a:p>
                      <a:pPr algn="ctr">
                        <a:lnSpc>
                          <a:spcPct val="150000"/>
                        </a:lnSpc>
                        <a:spcBef>
                          <a:spcPts val="300"/>
                        </a:spcBef>
                        <a:spcAft>
                          <a:spcPts val="300"/>
                        </a:spcAft>
                      </a:pPr>
                      <a:r>
                        <a:rPr lang="es-ES" sz="1000" b="1" dirty="0">
                          <a:latin typeface="Arial"/>
                          <a:ea typeface="Times New Roman"/>
                          <a:cs typeface="Times New Roman"/>
                        </a:rPr>
                        <a:t>35</a:t>
                      </a:r>
                      <a:endParaRPr lang="es-ES"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300"/>
                        </a:spcBef>
                        <a:spcAft>
                          <a:spcPts val="300"/>
                        </a:spcAft>
                      </a:pPr>
                      <a:r>
                        <a:rPr lang="es-ES" sz="1000" b="1" dirty="0">
                          <a:latin typeface="Arial"/>
                          <a:ea typeface="Times New Roman"/>
                          <a:cs typeface="Times New Roman"/>
                        </a:rPr>
                        <a:t>35</a:t>
                      </a:r>
                      <a:endParaRPr lang="es-ES"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ángulo 4"/>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172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a:grpSpLocks/>
          </p:cNvGrpSpPr>
          <p:nvPr/>
        </p:nvGrpSpPr>
        <p:grpSpPr bwMode="auto">
          <a:xfrm>
            <a:off x="683568" y="2492896"/>
            <a:ext cx="4920630" cy="1817489"/>
            <a:chOff x="2336" y="2750"/>
            <a:chExt cx="2812" cy="782"/>
          </a:xfrm>
        </p:grpSpPr>
        <p:sp>
          <p:nvSpPr>
            <p:cNvPr id="17" name="AutoShape 9"/>
            <p:cNvSpPr>
              <a:spLocks noChangeArrowheads="1"/>
            </p:cNvSpPr>
            <p:nvPr/>
          </p:nvSpPr>
          <p:spPr bwMode="auto">
            <a:xfrm>
              <a:off x="2336" y="2750"/>
              <a:ext cx="2721" cy="782"/>
            </a:xfrm>
            <a:prstGeom prst="horizontalScroll">
              <a:avLst>
                <a:gd name="adj" fmla="val 12500"/>
              </a:avLst>
            </a:prstGeom>
            <a:solidFill>
              <a:schemeClr val="bg1">
                <a:lumMod val="65000"/>
              </a:schemeClr>
            </a:soli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18" name="Text Box 12"/>
            <p:cNvSpPr txBox="1">
              <a:spLocks noChangeArrowheads="1"/>
            </p:cNvSpPr>
            <p:nvPr/>
          </p:nvSpPr>
          <p:spPr bwMode="auto">
            <a:xfrm>
              <a:off x="2562" y="3022"/>
              <a:ext cx="2586" cy="231"/>
            </a:xfrm>
            <a:prstGeom prst="rect">
              <a:avLst/>
            </a:prstGeom>
            <a:noFill/>
            <a:ln w="9525">
              <a:noFill/>
              <a:miter lim="800000"/>
              <a:headEnd/>
              <a:tailEnd/>
            </a:ln>
          </p:spPr>
          <p:txBody>
            <a:bodyPr>
              <a:spAutoFit/>
            </a:bodyPr>
            <a:lstStyle/>
            <a:p>
              <a:pPr>
                <a:spcBef>
                  <a:spcPct val="50000"/>
                </a:spcBef>
              </a:pPr>
              <a:r>
                <a:rPr lang="es-CO" b="1" dirty="0">
                  <a:latin typeface="Consolas" pitchFamily="49" charset="0"/>
                </a:rPr>
                <a:t>Métodos de investigación</a:t>
              </a:r>
              <a:endParaRPr lang="es-ES" b="1" dirty="0">
                <a:latin typeface="Consolas" pitchFamily="49" charset="0"/>
              </a:endParaRPr>
            </a:p>
          </p:txBody>
        </p:sp>
      </p:grpSp>
      <p:sp>
        <p:nvSpPr>
          <p:cNvPr id="19" name="AutoShape 20" descr="Esterilla"/>
          <p:cNvSpPr>
            <a:spLocks noChangeArrowheads="1"/>
          </p:cNvSpPr>
          <p:nvPr/>
        </p:nvSpPr>
        <p:spPr bwMode="auto">
          <a:xfrm>
            <a:off x="5724128" y="3123474"/>
            <a:ext cx="873185" cy="73675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C"/>
          </a:p>
        </p:txBody>
      </p:sp>
      <p:sp>
        <p:nvSpPr>
          <p:cNvPr id="20" name="Text Box 14"/>
          <p:cNvSpPr txBox="1">
            <a:spLocks noChangeArrowheads="1"/>
          </p:cNvSpPr>
          <p:nvPr/>
        </p:nvSpPr>
        <p:spPr bwMode="auto">
          <a:xfrm>
            <a:off x="6749363" y="2880581"/>
            <a:ext cx="2143589" cy="276999"/>
          </a:xfrm>
          <a:prstGeom prst="rect">
            <a:avLst/>
          </a:prstGeom>
          <a:solidFill>
            <a:srgbClr val="DFE5E3"/>
          </a:solidFill>
          <a:ln w="82550" cmpd="tri">
            <a:solidFill>
              <a:srgbClr val="CC9900"/>
            </a:solidFill>
            <a:miter lim="800000"/>
            <a:headEnd/>
            <a:tailEnd/>
          </a:ln>
        </p:spPr>
        <p:txBody>
          <a:bodyPr wrap="square">
            <a:spAutoFit/>
          </a:bodyPr>
          <a:lstStyle/>
          <a:p>
            <a:pPr algn="ctr">
              <a:spcBef>
                <a:spcPct val="50000"/>
              </a:spcBef>
            </a:pPr>
            <a:r>
              <a:rPr lang="es-CO" sz="1200" b="1"/>
              <a:t>Inductivo ,Deductivo</a:t>
            </a:r>
            <a:endParaRPr lang="es-ES" sz="1200" b="1"/>
          </a:p>
        </p:txBody>
      </p:sp>
      <p:sp>
        <p:nvSpPr>
          <p:cNvPr id="21" name="Text Box 14"/>
          <p:cNvSpPr txBox="1">
            <a:spLocks noChangeArrowheads="1"/>
          </p:cNvSpPr>
          <p:nvPr/>
        </p:nvSpPr>
        <p:spPr bwMode="auto">
          <a:xfrm>
            <a:off x="6749363" y="3732512"/>
            <a:ext cx="2143589" cy="276999"/>
          </a:xfrm>
          <a:prstGeom prst="rect">
            <a:avLst/>
          </a:prstGeom>
          <a:solidFill>
            <a:srgbClr val="DFE5E3"/>
          </a:solidFill>
          <a:ln w="82550" cmpd="tri">
            <a:solidFill>
              <a:srgbClr val="CC9900"/>
            </a:solidFill>
            <a:miter lim="800000"/>
            <a:headEnd/>
            <a:tailEnd/>
          </a:ln>
        </p:spPr>
        <p:txBody>
          <a:bodyPr wrap="square">
            <a:spAutoFit/>
          </a:bodyPr>
          <a:lstStyle/>
          <a:p>
            <a:pPr lvl="0" algn="ctr"/>
            <a:r>
              <a:rPr lang="es-ES" sz="1200" b="1" dirty="0"/>
              <a:t>Científico</a:t>
            </a:r>
          </a:p>
        </p:txBody>
      </p:sp>
      <p:sp>
        <p:nvSpPr>
          <p:cNvPr id="22" name="Text Box 14"/>
          <p:cNvSpPr txBox="1">
            <a:spLocks noChangeArrowheads="1"/>
          </p:cNvSpPr>
          <p:nvPr/>
        </p:nvSpPr>
        <p:spPr bwMode="auto">
          <a:xfrm>
            <a:off x="6749363" y="3311497"/>
            <a:ext cx="2143589" cy="276999"/>
          </a:xfrm>
          <a:prstGeom prst="rect">
            <a:avLst/>
          </a:prstGeom>
          <a:solidFill>
            <a:srgbClr val="DFE5E3"/>
          </a:solidFill>
          <a:ln w="82550" cmpd="tri">
            <a:solidFill>
              <a:srgbClr val="CC9900"/>
            </a:solidFill>
            <a:miter lim="800000"/>
            <a:headEnd/>
            <a:tailEnd/>
          </a:ln>
        </p:spPr>
        <p:txBody>
          <a:bodyPr wrap="square">
            <a:spAutoFit/>
          </a:bodyPr>
          <a:lstStyle/>
          <a:p>
            <a:pPr lvl="0" algn="ctr">
              <a:spcBef>
                <a:spcPct val="50000"/>
              </a:spcBef>
            </a:pPr>
            <a:r>
              <a:rPr lang="es-ES" sz="1200" b="1" dirty="0" smtClean="0"/>
              <a:t>Analítico-sintético</a:t>
            </a:r>
            <a:endParaRPr lang="es-ES" sz="1200" b="1" dirty="0"/>
          </a:p>
        </p:txBody>
      </p:sp>
    </p:spTree>
    <p:extLst>
      <p:ext uri="{BB962C8B-B14F-4D97-AF65-F5344CB8AC3E}">
        <p14:creationId xmlns:p14="http://schemas.microsoft.com/office/powerpoint/2010/main" val="10740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710654"/>
          </a:xfrm>
        </p:spPr>
        <p:txBody>
          <a:bodyPr/>
          <a:lstStyle/>
          <a:p>
            <a:pPr algn="ctr">
              <a:defRPr/>
            </a:pPr>
            <a:r>
              <a:rPr lang="es-EC"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mn-lt"/>
                <a:ea typeface="+mn-ea"/>
                <a:cs typeface="+mn-cs"/>
              </a:rPr>
              <a:t>SUMARIO</a:t>
            </a:r>
          </a:p>
        </p:txBody>
      </p:sp>
      <p:grpSp>
        <p:nvGrpSpPr>
          <p:cNvPr id="4" name="6 Grupo"/>
          <p:cNvGrpSpPr/>
          <p:nvPr/>
        </p:nvGrpSpPr>
        <p:grpSpPr>
          <a:xfrm>
            <a:off x="1115616" y="1196752"/>
            <a:ext cx="5400599" cy="4752528"/>
            <a:chOff x="3923930" y="1268760"/>
            <a:chExt cx="5220069" cy="4968550"/>
          </a:xfrm>
          <a:scene3d>
            <a:camera prst="perspectiveHeroicExtremeRightFacing"/>
            <a:lightRig rig="threePt" dir="t"/>
          </a:scene3d>
        </p:grpSpPr>
        <p:sp>
          <p:nvSpPr>
            <p:cNvPr id="5" name="AutoShape 22"/>
            <p:cNvSpPr>
              <a:spLocks noChangeArrowheads="1"/>
            </p:cNvSpPr>
            <p:nvPr/>
          </p:nvSpPr>
          <p:spPr bwMode="auto">
            <a:xfrm rot="16200000">
              <a:off x="4085691" y="1179002"/>
              <a:ext cx="4896547" cy="5220069"/>
            </a:xfrm>
            <a:prstGeom prst="horizontalScroll">
              <a:avLst>
                <a:gd name="adj" fmla="val 12500"/>
              </a:avLst>
            </a:prstGeom>
            <a:solidFill>
              <a:schemeClr val="bg1">
                <a:lumMod val="85000"/>
              </a:schemeClr>
            </a:solidFill>
            <a:ln w="25400">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6" name="21 CuadroTexto"/>
            <p:cNvSpPr txBox="1"/>
            <p:nvPr/>
          </p:nvSpPr>
          <p:spPr>
            <a:xfrm>
              <a:off x="4716016" y="1268760"/>
              <a:ext cx="3960440" cy="4038167"/>
            </a:xfrm>
            <a:prstGeom prst="rect">
              <a:avLst/>
            </a:prstGeom>
            <a:noFill/>
          </p:spPr>
          <p:txBody>
            <a:bodyPr wrap="square" rtlCol="0">
              <a:spAutoFit/>
            </a:bodyPr>
            <a:lstStyle/>
            <a:p>
              <a:pPr>
                <a:lnSpc>
                  <a:spcPct val="250000"/>
                </a:lnSpc>
              </a:pPr>
              <a:r>
                <a:rPr lang="es-EC" sz="1200" b="1" dirty="0" smtClean="0"/>
                <a:t>I.- </a:t>
              </a:r>
              <a:r>
                <a:rPr lang="es-EC" sz="1400" b="1" dirty="0" smtClean="0"/>
                <a:t>EL PROBLEMA DE INVESTIGACIÓN.</a:t>
              </a:r>
            </a:p>
            <a:p>
              <a:pPr>
                <a:lnSpc>
                  <a:spcPct val="250000"/>
                </a:lnSpc>
              </a:pPr>
              <a:r>
                <a:rPr lang="es-EC" sz="1400" b="1" dirty="0" smtClean="0"/>
                <a:t>II.- EL MARCO TEÓRICO.</a:t>
              </a:r>
            </a:p>
            <a:p>
              <a:pPr>
                <a:lnSpc>
                  <a:spcPct val="250000"/>
                </a:lnSpc>
              </a:pPr>
              <a:r>
                <a:rPr lang="es-EC" sz="1400" b="1" dirty="0" smtClean="0"/>
                <a:t>III.- METODOLOGÍA DE INVESTIGACIÓN.</a:t>
              </a:r>
            </a:p>
            <a:p>
              <a:pPr>
                <a:lnSpc>
                  <a:spcPct val="250000"/>
                </a:lnSpc>
              </a:pPr>
              <a:r>
                <a:rPr lang="es-EC" sz="1400" b="1" dirty="0" smtClean="0"/>
                <a:t>IV.- ANÁLISIS E INTERPRETACIÓN DE RESULTADOS.</a:t>
              </a:r>
            </a:p>
            <a:p>
              <a:pPr>
                <a:lnSpc>
                  <a:spcPct val="250000"/>
                </a:lnSpc>
              </a:pPr>
              <a:r>
                <a:rPr lang="es-EC" sz="1400" b="1" dirty="0" smtClean="0"/>
                <a:t>V.- CONCLUSIONES Y RECOMENDACIONES.</a:t>
              </a:r>
            </a:p>
            <a:p>
              <a:pPr>
                <a:lnSpc>
                  <a:spcPct val="250000"/>
                </a:lnSpc>
              </a:pPr>
              <a:r>
                <a:rPr lang="es-EC" sz="1400" b="1" dirty="0" smtClean="0"/>
                <a:t>VI.- PROPUESTA ALTERNATIVA.</a:t>
              </a:r>
              <a:endParaRPr lang="es-ES" sz="1400" b="1" dirty="0"/>
            </a:p>
          </p:txBody>
        </p:sp>
      </p:grpSp>
      <p:sp>
        <p:nvSpPr>
          <p:cNvPr id="7" name="Rectángulo 6"/>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7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755576" y="692696"/>
            <a:ext cx="8136904" cy="504056"/>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s-ES" sz="2400" dirty="0" smtClean="0">
                <a:solidFill>
                  <a:srgbClr val="92D050"/>
                </a:solidFill>
              </a:rPr>
              <a:t/>
            </a:r>
            <a:br>
              <a:rPr lang="es-ES" sz="2400" dirty="0" smtClean="0">
                <a:solidFill>
                  <a:srgbClr val="92D050"/>
                </a:solidFill>
              </a:rPr>
            </a:br>
            <a:r>
              <a:rPr lang="es-ES" sz="2400" dirty="0">
                <a:solidFill>
                  <a:srgbClr val="92D050"/>
                </a:solidFill>
              </a:rPr>
              <a:t/>
            </a:r>
            <a:br>
              <a:rPr lang="es-ES" sz="2400" dirty="0">
                <a:solidFill>
                  <a:srgbClr val="92D050"/>
                </a:solidFill>
              </a:rPr>
            </a:br>
            <a:r>
              <a:rPr lang="es-ES" sz="2400" dirty="0" smtClean="0">
                <a:solidFill>
                  <a:srgbClr val="92D050"/>
                </a:solidFill>
              </a:rPr>
              <a:t/>
            </a:r>
            <a:br>
              <a:rPr lang="es-ES" sz="2400" dirty="0" smtClean="0">
                <a:solidFill>
                  <a:srgbClr val="92D050"/>
                </a:solidFill>
              </a:rPr>
            </a:br>
            <a:r>
              <a:rPr lang="es-ES" sz="2400" dirty="0">
                <a:solidFill>
                  <a:srgbClr val="92D050"/>
                </a:solidFill>
              </a:rPr>
              <a:t/>
            </a:r>
            <a:br>
              <a:rPr lang="es-ES" sz="2400" dirty="0">
                <a:solidFill>
                  <a:srgbClr val="92D050"/>
                </a:solidFill>
              </a:rPr>
            </a:br>
            <a:r>
              <a:rPr lang="es-ES" sz="2400" dirty="0" smtClean="0">
                <a:solidFill>
                  <a:srgbClr val="92D050"/>
                </a:solidFill>
              </a:rPr>
              <a:t/>
            </a:r>
            <a:br>
              <a:rPr lang="es-ES" sz="2400" dirty="0" smtClean="0">
                <a:solidFill>
                  <a:srgbClr val="92D050"/>
                </a:solidFill>
              </a:rPr>
            </a:br>
            <a:r>
              <a:rPr lang="es-ES" sz="2400" dirty="0">
                <a:solidFill>
                  <a:srgbClr val="92D050"/>
                </a:solidFill>
              </a:rPr>
              <a:t/>
            </a:r>
            <a:br>
              <a:rPr lang="es-ES" sz="2400" dirty="0">
                <a:solidFill>
                  <a:srgbClr val="92D050"/>
                </a:solidFill>
              </a:rPr>
            </a:br>
            <a:r>
              <a:rPr lang="es-ES" sz="2400" dirty="0" smtClean="0">
                <a:solidFill>
                  <a:srgbClr val="92D050"/>
                </a:solidFill>
              </a:rPr>
              <a:t>TÉCNICAS </a:t>
            </a:r>
            <a:r>
              <a:rPr lang="es-ES" sz="2400" dirty="0">
                <a:solidFill>
                  <a:srgbClr val="92D050"/>
                </a:solidFill>
              </a:rPr>
              <a:t>E, INSTRUMENTOS DE LA </a:t>
            </a:r>
            <a:r>
              <a:rPr lang="es-ES" sz="2400" dirty="0" smtClean="0">
                <a:solidFill>
                  <a:srgbClr val="92D050"/>
                </a:solidFill>
              </a:rPr>
              <a:t>INVESTIGACIÓN</a:t>
            </a:r>
            <a:endParaRPr lang="es-ES" sz="2400" dirty="0">
              <a:solidFill>
                <a:srgbClr val="92D050"/>
              </a:solidFill>
            </a:endParaRPr>
          </a:p>
        </p:txBody>
      </p:sp>
      <p:sp>
        <p:nvSpPr>
          <p:cNvPr id="5" name="4 CuadroTexto"/>
          <p:cNvSpPr txBox="1"/>
          <p:nvPr/>
        </p:nvSpPr>
        <p:spPr>
          <a:xfrm>
            <a:off x="1430161" y="1556792"/>
            <a:ext cx="1584176" cy="369332"/>
          </a:xfrm>
          <a:prstGeom prst="rect">
            <a:avLst/>
          </a:prstGeom>
          <a:solidFill>
            <a:srgbClr val="FFC000"/>
          </a:solidFill>
          <a:ln>
            <a:solidFill>
              <a:schemeClr val="tx1"/>
            </a:solidFill>
          </a:ln>
        </p:spPr>
        <p:txBody>
          <a:bodyPr wrap="square" rtlCol="0">
            <a:spAutoFit/>
          </a:bodyPr>
          <a:lstStyle/>
          <a:p>
            <a:pPr algn="ctr"/>
            <a:r>
              <a:rPr lang="es-EC" dirty="0" smtClean="0"/>
              <a:t>ENCUESTA</a:t>
            </a:r>
            <a:endParaRPr lang="es-ES" dirty="0"/>
          </a:p>
        </p:txBody>
      </p:sp>
      <p:grpSp>
        <p:nvGrpSpPr>
          <p:cNvPr id="6" name="14 Grupo"/>
          <p:cNvGrpSpPr/>
          <p:nvPr/>
        </p:nvGrpSpPr>
        <p:grpSpPr>
          <a:xfrm>
            <a:off x="955612" y="2142406"/>
            <a:ext cx="2829330" cy="3566740"/>
            <a:chOff x="640301" y="2492896"/>
            <a:chExt cx="2829330" cy="3566740"/>
          </a:xfrm>
        </p:grpSpPr>
        <p:pic>
          <p:nvPicPr>
            <p:cNvPr id="7" name="Picture 4"/>
            <p:cNvPicPr>
              <a:picLocks noChangeAspect="1" noChangeArrowheads="1"/>
            </p:cNvPicPr>
            <p:nvPr/>
          </p:nvPicPr>
          <p:blipFill>
            <a:blip r:embed="rId2" cstate="print"/>
            <a:srcRect/>
            <a:stretch>
              <a:fillRect/>
            </a:stretch>
          </p:blipFill>
          <p:spPr bwMode="auto">
            <a:xfrm>
              <a:off x="1259632" y="2852936"/>
              <a:ext cx="2209999" cy="3168352"/>
            </a:xfrm>
            <a:prstGeom prst="rect">
              <a:avLst/>
            </a:prstGeom>
            <a:noFill/>
            <a:ln w="9525">
              <a:noFill/>
              <a:miter lim="800000"/>
              <a:headEnd/>
              <a:tailEnd/>
            </a:ln>
          </p:spPr>
        </p:pic>
        <p:pic>
          <p:nvPicPr>
            <p:cNvPr id="8" name="Picture 4"/>
            <p:cNvPicPr>
              <a:picLocks noChangeAspect="1" noChangeArrowheads="1"/>
            </p:cNvPicPr>
            <p:nvPr/>
          </p:nvPicPr>
          <p:blipFill>
            <a:blip r:embed="rId2" cstate="print"/>
            <a:srcRect/>
            <a:stretch>
              <a:fillRect/>
            </a:stretch>
          </p:blipFill>
          <p:spPr bwMode="auto">
            <a:xfrm>
              <a:off x="1115616" y="2636912"/>
              <a:ext cx="2262479" cy="3422724"/>
            </a:xfrm>
            <a:prstGeom prst="rect">
              <a:avLst/>
            </a:prstGeom>
            <a:solidFill>
              <a:schemeClr val="bg1">
                <a:lumMod val="75000"/>
              </a:schemeClr>
            </a:solidFill>
            <a:ln w="9525">
              <a:noFill/>
              <a:miter lim="800000"/>
              <a:headEnd/>
              <a:tailEnd/>
            </a:ln>
            <a:effectLst>
              <a:outerShdw blurRad="50800" dist="50800" dir="5400000" algn="ctr" rotWithShape="0">
                <a:schemeClr val="bg1">
                  <a:lumMod val="75000"/>
                </a:schemeClr>
              </a:outerShdw>
            </a:effectLst>
          </p:spPr>
        </p:pic>
        <p:pic>
          <p:nvPicPr>
            <p:cNvPr id="9" name="Picture 2"/>
            <p:cNvPicPr>
              <a:picLocks noChangeAspect="1" noChangeArrowheads="1"/>
            </p:cNvPicPr>
            <p:nvPr/>
          </p:nvPicPr>
          <p:blipFill>
            <a:blip r:embed="rId3" cstate="print"/>
            <a:srcRect/>
            <a:stretch>
              <a:fillRect/>
            </a:stretch>
          </p:blipFill>
          <p:spPr bwMode="auto">
            <a:xfrm>
              <a:off x="640301" y="2492896"/>
              <a:ext cx="2490773" cy="3528393"/>
            </a:xfrm>
            <a:prstGeom prst="rect">
              <a:avLst/>
            </a:prstGeom>
            <a:noFill/>
            <a:ln w="9525">
              <a:solidFill>
                <a:schemeClr val="tx1"/>
              </a:solidFill>
              <a:miter lim="800000"/>
              <a:headEnd/>
              <a:tailEnd/>
            </a:ln>
          </p:spPr>
        </p:pic>
      </p:grpSp>
      <p:sp>
        <p:nvSpPr>
          <p:cNvPr id="10" name="10 CuadroTexto"/>
          <p:cNvSpPr txBox="1"/>
          <p:nvPr/>
        </p:nvSpPr>
        <p:spPr>
          <a:xfrm>
            <a:off x="5890393" y="1556792"/>
            <a:ext cx="1732456" cy="369332"/>
          </a:xfrm>
          <a:prstGeom prst="rect">
            <a:avLst/>
          </a:prstGeom>
          <a:solidFill>
            <a:srgbClr val="92D050"/>
          </a:solidFill>
          <a:ln>
            <a:solidFill>
              <a:schemeClr val="tx1"/>
            </a:solidFill>
          </a:ln>
        </p:spPr>
        <p:txBody>
          <a:bodyPr wrap="square" rtlCol="0">
            <a:spAutoFit/>
          </a:bodyPr>
          <a:lstStyle/>
          <a:p>
            <a:pPr algn="ctr"/>
            <a:r>
              <a:rPr lang="es-EC" dirty="0" smtClean="0"/>
              <a:t>ENTREVISTA</a:t>
            </a:r>
            <a:endParaRPr lang="es-ES" dirty="0"/>
          </a:p>
        </p:txBody>
      </p:sp>
      <p:grpSp>
        <p:nvGrpSpPr>
          <p:cNvPr id="11" name="15 Grupo"/>
          <p:cNvGrpSpPr/>
          <p:nvPr/>
        </p:nvGrpSpPr>
        <p:grpSpPr>
          <a:xfrm>
            <a:off x="5390601" y="2060848"/>
            <a:ext cx="2781799" cy="3643486"/>
            <a:chOff x="5148064" y="2492896"/>
            <a:chExt cx="2781799" cy="3643486"/>
          </a:xfrm>
        </p:grpSpPr>
        <p:pic>
          <p:nvPicPr>
            <p:cNvPr id="12" name="Picture 4"/>
            <p:cNvPicPr>
              <a:picLocks noChangeAspect="1" noChangeArrowheads="1"/>
            </p:cNvPicPr>
            <p:nvPr/>
          </p:nvPicPr>
          <p:blipFill>
            <a:blip r:embed="rId2" cstate="print"/>
            <a:srcRect/>
            <a:stretch>
              <a:fillRect/>
            </a:stretch>
          </p:blipFill>
          <p:spPr bwMode="auto">
            <a:xfrm>
              <a:off x="5719864" y="2852936"/>
              <a:ext cx="2209999" cy="3168352"/>
            </a:xfrm>
            <a:prstGeom prst="rect">
              <a:avLst/>
            </a:prstGeom>
            <a:noFill/>
            <a:ln w="9525">
              <a:noFill/>
              <a:miter lim="800000"/>
              <a:headEnd/>
              <a:tailEnd/>
            </a:ln>
          </p:spPr>
        </p:pic>
        <p:pic>
          <p:nvPicPr>
            <p:cNvPr id="13" name="Picture 4"/>
            <p:cNvPicPr>
              <a:picLocks noChangeAspect="1" noChangeArrowheads="1"/>
            </p:cNvPicPr>
            <p:nvPr/>
          </p:nvPicPr>
          <p:blipFill>
            <a:blip r:embed="rId2" cstate="print"/>
            <a:srcRect/>
            <a:stretch>
              <a:fillRect/>
            </a:stretch>
          </p:blipFill>
          <p:spPr bwMode="auto">
            <a:xfrm>
              <a:off x="5575848" y="2636912"/>
              <a:ext cx="2262479" cy="3422724"/>
            </a:xfrm>
            <a:prstGeom prst="rect">
              <a:avLst/>
            </a:prstGeom>
            <a:solidFill>
              <a:schemeClr val="bg1">
                <a:lumMod val="75000"/>
              </a:schemeClr>
            </a:solid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5148064" y="2492896"/>
              <a:ext cx="2422208" cy="3643486"/>
            </a:xfrm>
            <a:prstGeom prst="rect">
              <a:avLst/>
            </a:prstGeom>
            <a:noFill/>
            <a:ln w="9525">
              <a:solidFill>
                <a:schemeClr val="tx1"/>
              </a:solidFill>
              <a:miter lim="800000"/>
              <a:headEnd/>
              <a:tailEnd/>
            </a:ln>
          </p:spPr>
        </p:pic>
      </p:grpSp>
      <p:sp>
        <p:nvSpPr>
          <p:cNvPr id="2" name="Rectángulo 1"/>
          <p:cNvSpPr/>
          <p:nvPr/>
        </p:nvSpPr>
        <p:spPr>
          <a:xfrm>
            <a:off x="6732240" y="6021288"/>
            <a:ext cx="223224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70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42910" y="1481296"/>
            <a:ext cx="4572032" cy="2523768"/>
          </a:xfrm>
          <a:prstGeom prst="rect">
            <a:avLst/>
          </a:prstGeom>
          <a:noFill/>
        </p:spPr>
        <p:txBody>
          <a:bodyPr wrap="square" rtlCol="0">
            <a:spAutoFit/>
          </a:bodyPr>
          <a:lstStyle/>
          <a:p>
            <a:pPr algn="just"/>
            <a:r>
              <a:rPr lang="es-ES" sz="1600" b="1" dirty="0"/>
              <a:t>¿ Uno </a:t>
            </a:r>
            <a:r>
              <a:rPr lang="es-ES" sz="1600" b="1" dirty="0" smtClean="0"/>
              <a:t>de los objetivos del Centro Educativo es preparar el talento humano de las Fuerzas Armadas para que puedan desempeñarse con eficiencia, eficacia y efectividad en los cargos, funciones y tareas que se le encomiende de acuerdo a su jerarquía.  En vista de eso, en lo que respecta a su desempeño, esta condición puede ser considerada?</a:t>
            </a:r>
            <a:endParaRPr lang="es-ES" sz="1600" dirty="0" smtClean="0"/>
          </a:p>
          <a:p>
            <a:pPr algn="just"/>
            <a:endParaRPr lang="es-EC" sz="1400" dirty="0"/>
          </a:p>
        </p:txBody>
      </p:sp>
      <p:sp>
        <p:nvSpPr>
          <p:cNvPr id="7" name="CuadroTexto 6"/>
          <p:cNvSpPr txBox="1"/>
          <p:nvPr/>
        </p:nvSpPr>
        <p:spPr>
          <a:xfrm>
            <a:off x="5220072" y="3473713"/>
            <a:ext cx="3672408" cy="1323439"/>
          </a:xfrm>
          <a:prstGeom prst="rect">
            <a:avLst/>
          </a:prstGeom>
          <a:noFill/>
        </p:spPr>
        <p:txBody>
          <a:bodyPr wrap="square" rtlCol="0">
            <a:spAutoFit/>
          </a:bodyPr>
          <a:lstStyle/>
          <a:p>
            <a:pPr algn="just"/>
            <a:r>
              <a:rPr lang="es-ES" sz="1600" dirty="0" smtClean="0"/>
              <a:t>Esto demuestra que la mayoría de los ex alumnos pone en práctica todos sus conocimientos adquiridos en su formación como oficial contribuyendo así el desempeño que </a:t>
            </a:r>
            <a:r>
              <a:rPr lang="es-ES" sz="1600" dirty="0" err="1" smtClean="0"/>
              <a:t>FF.AA</a:t>
            </a:r>
            <a:endParaRPr lang="es-EC" sz="1600" dirty="0"/>
          </a:p>
        </p:txBody>
      </p:sp>
      <p:sp>
        <p:nvSpPr>
          <p:cNvPr id="8" name="Rectángulo 7"/>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WordArt 7" descr="Esterilla"/>
          <p:cNvSpPr>
            <a:spLocks noChangeArrowheads="1" noChangeShapeType="1" noTextEdit="1"/>
          </p:cNvSpPr>
          <p:nvPr/>
        </p:nvSpPr>
        <p:spPr bwMode="auto">
          <a:xfrm>
            <a:off x="1547664" y="188640"/>
            <a:ext cx="6480720" cy="360040"/>
          </a:xfrm>
          <a:prstGeom prst="rect">
            <a:avLst/>
          </a:prstGeom>
        </p:spPr>
        <p:txBody>
          <a:bodyPr wrap="none" fromWordArt="1">
            <a:prstTxWarp prst="textPlain">
              <a:avLst>
                <a:gd name="adj" fmla="val 50000"/>
              </a:avLst>
            </a:prstTxWarp>
          </a:bodyPr>
          <a:lstStyle/>
          <a:p>
            <a:pPr algn="ctr"/>
            <a:r>
              <a:rPr lang="es-ES" sz="3600" b="1" kern="10" dirty="0" smtClean="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IV.-ANÁLISIS E INTERPRETACIÓN DE RESULTADOS.</a:t>
            </a:r>
            <a:endParaRPr lang="es-ES" sz="3600" b="1" kern="10" dirty="0">
              <a:ln w="3175">
                <a:solidFill>
                  <a:schemeClr val="tx1"/>
                </a:solidFill>
                <a:round/>
                <a:headEnd/>
                <a:tailEnd/>
              </a:ln>
              <a:solidFill>
                <a:srgbClr val="FFC000"/>
              </a:solidFill>
              <a:effectLst>
                <a:outerShdw dist="35921" dir="2700000" algn="ctr" rotWithShape="0">
                  <a:srgbClr val="C0C0C0">
                    <a:alpha val="79999"/>
                  </a:srgbClr>
                </a:outerShdw>
              </a:effectLst>
              <a:latin typeface="Arial Black" pitchFamily="34" charset="0"/>
            </a:endParaRPr>
          </a:p>
        </p:txBody>
      </p:sp>
      <p:sp>
        <p:nvSpPr>
          <p:cNvPr id="11" name="CuadroTexto 10"/>
          <p:cNvSpPr txBox="1"/>
          <p:nvPr/>
        </p:nvSpPr>
        <p:spPr>
          <a:xfrm>
            <a:off x="107504" y="692696"/>
            <a:ext cx="8928992" cy="707886"/>
          </a:xfrm>
          <a:prstGeom prst="rect">
            <a:avLst/>
          </a:prstGeom>
          <a:noFill/>
        </p:spPr>
        <p:txBody>
          <a:bodyPr wrap="square" rtlCol="0">
            <a:spAutoFit/>
          </a:bodyPr>
          <a:lstStyle/>
          <a:p>
            <a:pPr algn="ctr"/>
            <a:r>
              <a:rPr lang="es-MX" sz="2000" b="1"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Encuesta aplicada a los Jefes inmediatos de los ex alumnos de la ESMIL.</a:t>
            </a:r>
            <a:endParaRPr lang="es-EC" sz="2000" b="1"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225126"/>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12 Tabla"/>
          <p:cNvGraphicFramePr>
            <a:graphicFrameLocks noGrp="1"/>
          </p:cNvGraphicFramePr>
          <p:nvPr>
            <p:extLst>
              <p:ext uri="{D42A27DB-BD31-4B8C-83A1-F6EECF244321}">
                <p14:modId xmlns:p14="http://schemas.microsoft.com/office/powerpoint/2010/main" val="4223052142"/>
              </p:ext>
            </p:extLst>
          </p:nvPr>
        </p:nvGraphicFramePr>
        <p:xfrm>
          <a:off x="785787" y="4159912"/>
          <a:ext cx="4000528" cy="1357320"/>
        </p:xfrm>
        <a:graphic>
          <a:graphicData uri="http://schemas.openxmlformats.org/drawingml/2006/table">
            <a:tbl>
              <a:tblPr/>
              <a:tblGrid>
                <a:gridCol w="483336"/>
                <a:gridCol w="1517180"/>
                <a:gridCol w="951016"/>
                <a:gridCol w="1048996"/>
              </a:tblGrid>
              <a:tr h="271464">
                <a:tc>
                  <a:txBody>
                    <a:bodyPr/>
                    <a:lstStyle/>
                    <a:p>
                      <a:pPr algn="ctr">
                        <a:spcAft>
                          <a:spcPts val="0"/>
                        </a:spcAft>
                      </a:pPr>
                      <a:r>
                        <a:rPr lang="es-EC" sz="1200" b="1" dirty="0">
                          <a:solidFill>
                            <a:srgbClr val="000000"/>
                          </a:solidFill>
                          <a:latin typeface="Arial"/>
                          <a:ea typeface="Times New Roman"/>
                          <a:cs typeface="Times New Roman"/>
                        </a:rPr>
                        <a:t>Ord.</a:t>
                      </a:r>
                      <a:endParaRPr lang="es-ES" sz="1200" dirty="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rgbClr val="000000"/>
                          </a:solidFill>
                          <a:latin typeface="Arial"/>
                          <a:ea typeface="Times New Roman"/>
                          <a:cs typeface="Times New Roman"/>
                        </a:rPr>
                        <a:t>Descripción</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rgbClr val="000000"/>
                          </a:solidFill>
                          <a:latin typeface="Arial"/>
                          <a:ea typeface="Times New Roman"/>
                          <a:cs typeface="Times New Roman"/>
                        </a:rPr>
                        <a:t>Frecuencia</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rgbClr val="000000"/>
                          </a:solidFill>
                          <a:latin typeface="Arial"/>
                          <a:ea typeface="Times New Roman"/>
                          <a:cs typeface="Times New Roman"/>
                        </a:rPr>
                        <a:t>Porcentaje</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64">
                <a:tc>
                  <a:txBody>
                    <a:bodyPr/>
                    <a:lstStyle/>
                    <a:p>
                      <a:pPr algn="ctr">
                        <a:spcAft>
                          <a:spcPts val="0"/>
                        </a:spcAft>
                      </a:pPr>
                      <a:r>
                        <a:rPr lang="es-EC" sz="1200">
                          <a:solidFill>
                            <a:srgbClr val="000000"/>
                          </a:solidFill>
                          <a:latin typeface="Arial"/>
                          <a:ea typeface="Times New Roman"/>
                          <a:cs typeface="Times New Roman"/>
                        </a:rPr>
                        <a:t>1</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spcAft>
                          <a:spcPts val="0"/>
                        </a:spcAft>
                      </a:pPr>
                      <a:r>
                        <a:rPr lang="es-EC" sz="1200" b="1">
                          <a:solidFill>
                            <a:srgbClr val="000000"/>
                          </a:solidFill>
                          <a:latin typeface="Arial"/>
                          <a:ea typeface="Times New Roman"/>
                          <a:cs typeface="Times New Roman"/>
                        </a:rPr>
                        <a:t>Muy Bueno</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C" sz="1200" b="1">
                          <a:solidFill>
                            <a:srgbClr val="000000"/>
                          </a:solidFill>
                          <a:latin typeface="Arial"/>
                          <a:ea typeface="Times New Roman"/>
                          <a:cs typeface="Times New Roman"/>
                        </a:rPr>
                        <a:t>8</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C" sz="1200" b="1">
                          <a:solidFill>
                            <a:srgbClr val="000000"/>
                          </a:solidFill>
                          <a:latin typeface="Arial"/>
                          <a:ea typeface="Times New Roman"/>
                          <a:cs typeface="Times New Roman"/>
                        </a:rPr>
                        <a:t>13%</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71464">
                <a:tc>
                  <a:txBody>
                    <a:bodyPr/>
                    <a:lstStyle/>
                    <a:p>
                      <a:pPr algn="ctr">
                        <a:spcAft>
                          <a:spcPts val="0"/>
                        </a:spcAft>
                      </a:pPr>
                      <a:r>
                        <a:rPr lang="es-EC" sz="1200">
                          <a:solidFill>
                            <a:srgbClr val="000000"/>
                          </a:solidFill>
                          <a:latin typeface="Arial"/>
                          <a:ea typeface="Times New Roman"/>
                          <a:cs typeface="Times New Roman"/>
                        </a:rPr>
                        <a:t>2</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spcAft>
                          <a:spcPts val="0"/>
                        </a:spcAft>
                      </a:pPr>
                      <a:r>
                        <a:rPr lang="es-EC" sz="1200">
                          <a:solidFill>
                            <a:srgbClr val="000000"/>
                          </a:solidFill>
                          <a:latin typeface="Arial"/>
                          <a:ea typeface="Times New Roman"/>
                          <a:cs typeface="Times New Roman"/>
                        </a:rPr>
                        <a:t>Bueno</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200" dirty="0">
                          <a:solidFill>
                            <a:srgbClr val="000000"/>
                          </a:solidFill>
                          <a:latin typeface="Arial"/>
                          <a:ea typeface="Times New Roman"/>
                          <a:cs typeface="Times New Roman"/>
                        </a:rPr>
                        <a:t>42</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200">
                          <a:solidFill>
                            <a:srgbClr val="000000"/>
                          </a:solidFill>
                          <a:latin typeface="Arial"/>
                          <a:ea typeface="Times New Roman"/>
                          <a:cs typeface="Times New Roman"/>
                        </a:rPr>
                        <a:t>70%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r>
              <a:tr h="271464">
                <a:tc>
                  <a:txBody>
                    <a:bodyPr/>
                    <a:lstStyle/>
                    <a:p>
                      <a:pPr algn="ctr">
                        <a:spcAft>
                          <a:spcPts val="0"/>
                        </a:spcAft>
                      </a:pPr>
                      <a:r>
                        <a:rPr lang="es-EC" sz="1200">
                          <a:solidFill>
                            <a:srgbClr val="000000"/>
                          </a:solidFill>
                          <a:latin typeface="Arial"/>
                          <a:ea typeface="Times New Roman"/>
                          <a:cs typeface="Times New Roman"/>
                        </a:rPr>
                        <a:t>3</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spcAft>
                          <a:spcPts val="0"/>
                        </a:spcAft>
                      </a:pPr>
                      <a:r>
                        <a:rPr lang="es-EC" sz="1200">
                          <a:solidFill>
                            <a:srgbClr val="000000"/>
                          </a:solidFill>
                          <a:latin typeface="Arial"/>
                          <a:ea typeface="Times New Roman"/>
                          <a:cs typeface="Times New Roman"/>
                        </a:rPr>
                        <a:t>Regular</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s-EC" sz="1200">
                          <a:solidFill>
                            <a:srgbClr val="000000"/>
                          </a:solidFill>
                          <a:latin typeface="Arial"/>
                          <a:ea typeface="Times New Roman"/>
                          <a:cs typeface="Times New Roman"/>
                        </a:rPr>
                        <a:t>6</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s-EC" sz="1200">
                          <a:solidFill>
                            <a:srgbClr val="000000"/>
                          </a:solidFill>
                          <a:latin typeface="Arial"/>
                          <a:ea typeface="Times New Roman"/>
                          <a:cs typeface="Times New Roman"/>
                        </a:rPr>
                        <a:t>10%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271464">
                <a:tc>
                  <a:txBody>
                    <a:bodyPr/>
                    <a:lstStyle/>
                    <a:p>
                      <a:pPr algn="ctr">
                        <a:spcAft>
                          <a:spcPts val="0"/>
                        </a:spcAft>
                      </a:pPr>
                      <a:r>
                        <a:rPr lang="es-EC" sz="1200">
                          <a:solidFill>
                            <a:srgbClr val="000000"/>
                          </a:solidFill>
                          <a:latin typeface="Arial"/>
                          <a:ea typeface="Times New Roman"/>
                          <a:cs typeface="Times New Roman"/>
                        </a:rPr>
                        <a:t>4</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rgbClr val="000000"/>
                          </a:solidFill>
                          <a:latin typeface="Arial"/>
                          <a:ea typeface="Times New Roman"/>
                          <a:cs typeface="Times New Roman"/>
                        </a:rPr>
                        <a:t>Deficiente</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a:solidFill>
                            <a:srgbClr val="000000"/>
                          </a:solidFill>
                          <a:latin typeface="Arial"/>
                          <a:ea typeface="Times New Roman"/>
                          <a:cs typeface="Times New Roman"/>
                        </a:rPr>
                        <a:t>4</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dirty="0">
                          <a:solidFill>
                            <a:srgbClr val="000000"/>
                          </a:solidFill>
                          <a:latin typeface="Arial"/>
                          <a:ea typeface="Times New Roman"/>
                          <a:cs typeface="Times New Roman"/>
                        </a:rPr>
                        <a:t>7%</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4" name="13 Gráfico"/>
          <p:cNvGraphicFramePr/>
          <p:nvPr/>
        </p:nvGraphicFramePr>
        <p:xfrm>
          <a:off x="5643570" y="1142985"/>
          <a:ext cx="2643206" cy="1857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410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1424176"/>
            <a:ext cx="4000528" cy="1428760"/>
          </a:xfrm>
        </p:spPr>
        <p:txBody>
          <a:bodyPr>
            <a:normAutofit/>
          </a:bodyPr>
          <a:lstStyle/>
          <a:p>
            <a:pPr algn="just"/>
            <a:r>
              <a:rPr lang="es-ES" sz="1600" b="1" dirty="0" smtClean="0">
                <a:latin typeface="Arial" panose="020B0604020202020204" pitchFamily="34" charset="0"/>
                <a:cs typeface="Arial" panose="020B0604020202020204" pitchFamily="34" charset="0"/>
              </a:rPr>
              <a:t>¿ Las competencias genéricas del curso que consta en documento contribuyen al ejercicio de la función?</a:t>
            </a:r>
            <a:endParaRPr lang="es-ES" sz="4000"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044426382"/>
              </p:ext>
            </p:extLst>
          </p:nvPr>
        </p:nvGraphicFramePr>
        <p:xfrm>
          <a:off x="928662" y="4005064"/>
          <a:ext cx="3840790" cy="784860"/>
        </p:xfrm>
        <a:graphic>
          <a:graphicData uri="http://schemas.openxmlformats.org/drawingml/2006/table">
            <a:tbl>
              <a:tblPr/>
              <a:tblGrid>
                <a:gridCol w="449317"/>
                <a:gridCol w="1605625"/>
                <a:gridCol w="793379"/>
                <a:gridCol w="992469"/>
              </a:tblGrid>
              <a:tr h="209550">
                <a:tc>
                  <a:txBody>
                    <a:bodyPr/>
                    <a:lstStyle/>
                    <a:p>
                      <a:pPr algn="ctr">
                        <a:spcAft>
                          <a:spcPts val="0"/>
                        </a:spcAft>
                      </a:pPr>
                      <a:r>
                        <a:rPr lang="es-EC" sz="1200" b="1" dirty="0">
                          <a:solidFill>
                            <a:srgbClr val="000000"/>
                          </a:solidFill>
                          <a:latin typeface="Arial"/>
                          <a:ea typeface="Times New Roman"/>
                          <a:cs typeface="Times New Roman"/>
                        </a:rPr>
                        <a:t>Ord.</a:t>
                      </a:r>
                      <a:endParaRPr lang="es-ES" sz="1200" dirty="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rgbClr val="000000"/>
                          </a:solidFill>
                          <a:latin typeface="Arial"/>
                          <a:ea typeface="Times New Roman"/>
                          <a:cs typeface="Times New Roman"/>
                        </a:rPr>
                        <a:t>Descripción</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rgbClr val="000000"/>
                          </a:solidFill>
                          <a:latin typeface="Arial"/>
                          <a:ea typeface="Times New Roman"/>
                          <a:cs typeface="Times New Roman"/>
                        </a:rPr>
                        <a:t>Frecuencia</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rgbClr val="000000"/>
                          </a:solidFill>
                          <a:latin typeface="Arial"/>
                          <a:ea typeface="Times New Roman"/>
                          <a:cs typeface="Times New Roman"/>
                        </a:rPr>
                        <a:t>Porcentaje</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s-EC" sz="1200">
                          <a:solidFill>
                            <a:srgbClr val="000000"/>
                          </a:solidFill>
                          <a:latin typeface="Arial"/>
                          <a:ea typeface="Times New Roman"/>
                          <a:cs typeface="Times New Roman"/>
                        </a:rPr>
                        <a:t>1</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spcAft>
                          <a:spcPts val="0"/>
                        </a:spcAft>
                      </a:pPr>
                      <a:r>
                        <a:rPr lang="es-EC" sz="1200" b="1">
                          <a:solidFill>
                            <a:srgbClr val="000000"/>
                          </a:solidFill>
                          <a:latin typeface="Arial"/>
                          <a:ea typeface="Times New Roman"/>
                          <a:cs typeface="Times New Roman"/>
                        </a:rPr>
                        <a:t>SI</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C" sz="1200" b="1">
                          <a:solidFill>
                            <a:srgbClr val="000000"/>
                          </a:solidFill>
                          <a:latin typeface="Arial"/>
                          <a:ea typeface="Times New Roman"/>
                          <a:cs typeface="Times New Roman"/>
                        </a:rPr>
                        <a:t>54</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C" sz="1200" b="1">
                          <a:solidFill>
                            <a:srgbClr val="000000"/>
                          </a:solidFill>
                          <a:latin typeface="Arial"/>
                          <a:ea typeface="Times New Roman"/>
                          <a:cs typeface="Times New Roman"/>
                        </a:rPr>
                        <a:t>90%</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09550">
                <a:tc>
                  <a:txBody>
                    <a:bodyPr/>
                    <a:lstStyle/>
                    <a:p>
                      <a:pPr algn="ctr">
                        <a:spcAft>
                          <a:spcPts val="0"/>
                        </a:spcAft>
                      </a:pPr>
                      <a:r>
                        <a:rPr lang="es-EC" sz="1200">
                          <a:solidFill>
                            <a:srgbClr val="000000"/>
                          </a:solidFill>
                          <a:latin typeface="Arial"/>
                          <a:ea typeface="Times New Roman"/>
                          <a:cs typeface="Times New Roman"/>
                        </a:rPr>
                        <a:t>2</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rgbClr val="000000"/>
                          </a:solidFill>
                          <a:latin typeface="Arial"/>
                          <a:ea typeface="Times New Roman"/>
                          <a:cs typeface="Times New Roman"/>
                        </a:rPr>
                        <a:t>NO</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dirty="0">
                          <a:solidFill>
                            <a:srgbClr val="000000"/>
                          </a:solidFill>
                          <a:latin typeface="Arial"/>
                          <a:ea typeface="Times New Roman"/>
                          <a:cs typeface="Times New Roman"/>
                        </a:rPr>
                        <a:t>6</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dirty="0">
                          <a:solidFill>
                            <a:srgbClr val="000000"/>
                          </a:solidFill>
                          <a:latin typeface="Arial"/>
                          <a:ea typeface="Times New Roman"/>
                          <a:cs typeface="Times New Roman"/>
                        </a:rPr>
                        <a:t>10%</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 name="5 Gráfico"/>
          <p:cNvGraphicFramePr/>
          <p:nvPr>
            <p:extLst>
              <p:ext uri="{D42A27DB-BD31-4B8C-83A1-F6EECF244321}">
                <p14:modId xmlns:p14="http://schemas.microsoft.com/office/powerpoint/2010/main" val="679422785"/>
              </p:ext>
            </p:extLst>
          </p:nvPr>
        </p:nvGraphicFramePr>
        <p:xfrm>
          <a:off x="5364088" y="1662585"/>
          <a:ext cx="2938469"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5072066" y="3689737"/>
            <a:ext cx="3643338" cy="1323439"/>
          </a:xfrm>
          <a:prstGeom prst="rect">
            <a:avLst/>
          </a:prstGeom>
        </p:spPr>
        <p:txBody>
          <a:bodyPr wrap="square">
            <a:spAutoFit/>
          </a:bodyPr>
          <a:lstStyle/>
          <a:p>
            <a:pPr algn="just"/>
            <a:r>
              <a:rPr lang="es-ES" sz="1600" dirty="0" smtClean="0">
                <a:latin typeface="Arial" panose="020B0604020202020204" pitchFamily="34" charset="0"/>
                <a:cs typeface="Arial" panose="020B0604020202020204" pitchFamily="34" charset="0"/>
              </a:rPr>
              <a:t>Esto demuestra que la mayoría de las competencias han sido cumplidas  por los ex alumnos y les ayuda a cumplir su función en cualquier unidad asignada sin ningún problema</a:t>
            </a:r>
            <a:endParaRPr lang="es-ES" sz="1600" dirty="0">
              <a:latin typeface="Arial" panose="020B0604020202020204" pitchFamily="34" charset="0"/>
              <a:cs typeface="Arial" panose="020B0604020202020204" pitchFamily="34" charset="0"/>
            </a:endParaRPr>
          </a:p>
        </p:txBody>
      </p:sp>
      <p:sp>
        <p:nvSpPr>
          <p:cNvPr id="8" name="Rectángulo 7"/>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9"/>
          <p:cNvSpPr txBox="1"/>
          <p:nvPr/>
        </p:nvSpPr>
        <p:spPr>
          <a:xfrm>
            <a:off x="107504" y="260648"/>
            <a:ext cx="8928992" cy="707886"/>
          </a:xfrm>
          <a:prstGeom prst="rect">
            <a:avLst/>
          </a:prstGeom>
          <a:noFill/>
        </p:spPr>
        <p:txBody>
          <a:bodyPr wrap="square" rtlCol="0">
            <a:spAutoFit/>
          </a:bodyPr>
          <a:lstStyle/>
          <a:p>
            <a:pPr algn="ctr"/>
            <a:r>
              <a:rPr lang="es-MX" sz="2000" b="1"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Encuesta aplicada a los Jefes inmediatos de los ex alumnos de la ESMIL.</a:t>
            </a:r>
            <a:endParaRPr lang="es-EC" sz="2000" b="1"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428596" y="214290"/>
            <a:ext cx="84296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400" b="1" kern="10" dirty="0" smtClean="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Encuesta aplicada a los Ex estudiantes de la ESMIL.</a:t>
            </a:r>
          </a:p>
        </p:txBody>
      </p:sp>
      <p:sp>
        <p:nvSpPr>
          <p:cNvPr id="64515" name="Rectangle 3"/>
          <p:cNvSpPr>
            <a:spLocks noChangeArrowheads="1"/>
          </p:cNvSpPr>
          <p:nvPr/>
        </p:nvSpPr>
        <p:spPr bwMode="auto">
          <a:xfrm>
            <a:off x="428596" y="1357298"/>
            <a:ext cx="40004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effectLst/>
                <a:latin typeface="Arial" pitchFamily="34" charset="0"/>
                <a:ea typeface="Calibri" pitchFamily="34" charset="0"/>
                <a:cs typeface="Arial" pitchFamily="34" charset="0"/>
              </a:rPr>
              <a:t>¿Realizó algún trabajo o investigación sobre contenidos de su especialidad donde hayan sido abordados problemas nuevos?</a:t>
            </a:r>
            <a:endParaRPr kumimoji="0" lang="es-EC" sz="1600" b="1" i="0" u="none" strike="noStrike" cap="none" normalizeH="0" baseline="0" dirty="0" smtClean="0">
              <a:ln>
                <a:noFill/>
              </a:ln>
              <a:effectLst/>
              <a:latin typeface="Arial" pitchFamily="34" charset="0"/>
              <a:cs typeface="Arial" pitchFamily="34" charset="0"/>
            </a:endParaRPr>
          </a:p>
        </p:txBody>
      </p:sp>
      <p:graphicFrame>
        <p:nvGraphicFramePr>
          <p:cNvPr id="12" name="11 Tabla"/>
          <p:cNvGraphicFramePr>
            <a:graphicFrameLocks noGrp="1"/>
          </p:cNvGraphicFramePr>
          <p:nvPr/>
        </p:nvGraphicFramePr>
        <p:xfrm>
          <a:off x="428596" y="3429000"/>
          <a:ext cx="4439061" cy="1823720"/>
        </p:xfrm>
        <a:graphic>
          <a:graphicData uri="http://schemas.openxmlformats.org/drawingml/2006/table">
            <a:tbl>
              <a:tblPr/>
              <a:tblGrid>
                <a:gridCol w="543135"/>
                <a:gridCol w="93980"/>
                <a:gridCol w="1839253"/>
                <a:gridCol w="1123302"/>
                <a:gridCol w="839391"/>
              </a:tblGrid>
              <a:tr h="227330">
                <a:tc>
                  <a:txBody>
                    <a:bodyPr/>
                    <a:lstStyle/>
                    <a:p>
                      <a:pPr algn="ctr">
                        <a:spcAft>
                          <a:spcPts val="0"/>
                        </a:spcAft>
                      </a:pPr>
                      <a:r>
                        <a:rPr lang="es-EC" sz="1200" b="1" dirty="0">
                          <a:solidFill>
                            <a:srgbClr val="000000"/>
                          </a:solidFill>
                          <a:latin typeface="Arial"/>
                          <a:ea typeface="Times New Roman"/>
                          <a:cs typeface="Times New Roman"/>
                        </a:rPr>
                        <a:t>Ord.</a:t>
                      </a:r>
                      <a:endParaRPr lang="es-ES" sz="1200" dirty="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C" sz="1200" b="1">
                          <a:solidFill>
                            <a:srgbClr val="000000"/>
                          </a:solidFill>
                          <a:latin typeface="Arial"/>
                          <a:ea typeface="Times New Roman"/>
                          <a:cs typeface="Times New Roman"/>
                        </a:rPr>
                        <a:t>Descripción</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spcAft>
                          <a:spcPts val="0"/>
                        </a:spcAft>
                      </a:pPr>
                      <a:r>
                        <a:rPr lang="es-EC" sz="1200" b="1">
                          <a:solidFill>
                            <a:srgbClr val="000000"/>
                          </a:solidFill>
                          <a:latin typeface="Arial"/>
                          <a:ea typeface="Times New Roman"/>
                          <a:cs typeface="Times New Roman"/>
                        </a:rPr>
                        <a:t>Frecuencia</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rgbClr val="000000"/>
                          </a:solidFill>
                          <a:latin typeface="Arial"/>
                          <a:ea typeface="Times New Roman"/>
                          <a:cs typeface="Times New Roman"/>
                        </a:rPr>
                        <a:t>Porcentaje</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30">
                <a:tc gridSpan="5">
                  <a:txBody>
                    <a:bodyPr/>
                    <a:lstStyle/>
                    <a:p>
                      <a:pPr algn="ctr">
                        <a:spcAft>
                          <a:spcPts val="0"/>
                        </a:spcAft>
                      </a:pPr>
                      <a:r>
                        <a:rPr lang="es-EC" sz="1200" b="1" u="sng">
                          <a:solidFill>
                            <a:srgbClr val="000000"/>
                          </a:solidFill>
                          <a:latin typeface="Arial"/>
                          <a:ea typeface="Times New Roman"/>
                          <a:cs typeface="Times New Roman"/>
                        </a:rPr>
                        <a:t>SI  REALIZO TRABAJOS DE INVESTIGACIÓN</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7330">
                <a:tc gridSpan="2">
                  <a:txBody>
                    <a:bodyPr/>
                    <a:lstStyle/>
                    <a:p>
                      <a:pPr algn="ctr">
                        <a:spcAft>
                          <a:spcPts val="0"/>
                        </a:spcAft>
                      </a:pPr>
                      <a:r>
                        <a:rPr lang="es-EC" sz="1200">
                          <a:solidFill>
                            <a:srgbClr val="000000"/>
                          </a:solidFill>
                          <a:latin typeface="Arial"/>
                          <a:ea typeface="Times New Roman"/>
                          <a:cs typeface="Times New Roman"/>
                        </a:rPr>
                        <a:t>1</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hMerge="1">
                  <a:txBody>
                    <a:bodyPr/>
                    <a:lstStyle/>
                    <a:p>
                      <a:endParaRPr lang="es-ES"/>
                    </a:p>
                  </a:txBody>
                  <a:tcPr/>
                </a:tc>
                <a:tc>
                  <a:txBody>
                    <a:bodyPr/>
                    <a:lstStyle/>
                    <a:p>
                      <a:pPr>
                        <a:spcAft>
                          <a:spcPts val="0"/>
                        </a:spcAft>
                      </a:pPr>
                      <a:r>
                        <a:rPr lang="es-EC" sz="1200">
                          <a:solidFill>
                            <a:srgbClr val="000000"/>
                          </a:solidFill>
                          <a:latin typeface="Arial"/>
                          <a:ea typeface="Times New Roman"/>
                          <a:cs typeface="Times New Roman"/>
                        </a:rPr>
                        <a:t>NUEVAS TECNOLOGÍAS A OTROS PAÍSES</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200">
                          <a:solidFill>
                            <a:srgbClr val="000000"/>
                          </a:solidFill>
                          <a:latin typeface="Arial"/>
                          <a:ea typeface="Times New Roman"/>
                          <a:cs typeface="Times New Roman"/>
                        </a:rPr>
                        <a:t>6</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200">
                          <a:solidFill>
                            <a:srgbClr val="000000"/>
                          </a:solidFill>
                          <a:latin typeface="Arial"/>
                          <a:ea typeface="Times New Roman"/>
                          <a:cs typeface="Times New Roman"/>
                        </a:rPr>
                        <a:t>10%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r>
              <a:tr h="227330">
                <a:tc gridSpan="2">
                  <a:txBody>
                    <a:bodyPr/>
                    <a:lstStyle/>
                    <a:p>
                      <a:pPr algn="ctr">
                        <a:spcAft>
                          <a:spcPts val="0"/>
                        </a:spcAft>
                      </a:pPr>
                      <a:r>
                        <a:rPr lang="es-EC" sz="1200">
                          <a:solidFill>
                            <a:srgbClr val="000000"/>
                          </a:solidFill>
                          <a:latin typeface="Arial"/>
                          <a:ea typeface="Times New Roman"/>
                          <a:cs typeface="Times New Roman"/>
                        </a:rPr>
                        <a:t>2</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hMerge="1">
                  <a:txBody>
                    <a:bodyPr/>
                    <a:lstStyle/>
                    <a:p>
                      <a:endParaRPr lang="es-ES"/>
                    </a:p>
                  </a:txBody>
                  <a:tcPr/>
                </a:tc>
                <a:tc>
                  <a:txBody>
                    <a:bodyPr/>
                    <a:lstStyle/>
                    <a:p>
                      <a:pPr>
                        <a:spcAft>
                          <a:spcPts val="0"/>
                        </a:spcAft>
                      </a:pPr>
                      <a:r>
                        <a:rPr lang="es-EC" sz="1200">
                          <a:solidFill>
                            <a:srgbClr val="000000"/>
                          </a:solidFill>
                          <a:latin typeface="Arial"/>
                          <a:ea typeface="Times New Roman"/>
                          <a:cs typeface="Times New Roman"/>
                        </a:rPr>
                        <a:t>ESPECIALIDAD</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s-EC" sz="1200">
                          <a:solidFill>
                            <a:srgbClr val="000000"/>
                          </a:solidFill>
                          <a:latin typeface="Arial"/>
                          <a:ea typeface="Times New Roman"/>
                          <a:cs typeface="Times New Roman"/>
                        </a:rPr>
                        <a:t>12</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s-EC" sz="1200">
                          <a:solidFill>
                            <a:srgbClr val="000000"/>
                          </a:solidFill>
                          <a:latin typeface="Arial"/>
                          <a:ea typeface="Times New Roman"/>
                          <a:cs typeface="Times New Roman"/>
                        </a:rPr>
                        <a:t>20%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227330">
                <a:tc gridSpan="5">
                  <a:txBody>
                    <a:bodyPr/>
                    <a:lstStyle/>
                    <a:p>
                      <a:pPr algn="ctr">
                        <a:spcAft>
                          <a:spcPts val="0"/>
                        </a:spcAft>
                      </a:pPr>
                      <a:r>
                        <a:rPr lang="es-EC" sz="1200" b="1" u="sng">
                          <a:solidFill>
                            <a:srgbClr val="000000"/>
                          </a:solidFill>
                          <a:latin typeface="Arial"/>
                          <a:ea typeface="Times New Roman"/>
                          <a:cs typeface="Times New Roman"/>
                        </a:rPr>
                        <a:t>NO  REALIZO TRABAJOS DE INVESTIGACIÓN</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7330">
                <a:tc gridSpan="2">
                  <a:txBody>
                    <a:bodyPr/>
                    <a:lstStyle/>
                    <a:p>
                      <a:pPr algn="ctr">
                        <a:spcAft>
                          <a:spcPts val="0"/>
                        </a:spcAft>
                      </a:pPr>
                      <a:r>
                        <a:rPr lang="es-EC" sz="1200">
                          <a:solidFill>
                            <a:srgbClr val="000000"/>
                          </a:solidFill>
                          <a:latin typeface="Arial"/>
                          <a:ea typeface="Times New Roman"/>
                          <a:cs typeface="Times New Roman"/>
                        </a:rPr>
                        <a:t>3</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ES"/>
                    </a:p>
                  </a:txBody>
                  <a:tcPr/>
                </a:tc>
                <a:tc>
                  <a:txBody>
                    <a:bodyPr/>
                    <a:lstStyle/>
                    <a:p>
                      <a:pPr>
                        <a:spcAft>
                          <a:spcPts val="0"/>
                        </a:spcAft>
                      </a:pPr>
                      <a:r>
                        <a:rPr lang="es-EC" sz="1200">
                          <a:solidFill>
                            <a:srgbClr val="000000"/>
                          </a:solidFill>
                          <a:latin typeface="Arial"/>
                          <a:ea typeface="Times New Roman"/>
                          <a:cs typeface="Times New Roman"/>
                        </a:rPr>
                        <a:t>NINGUNA</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C" sz="1200">
                          <a:solidFill>
                            <a:srgbClr val="000000"/>
                          </a:solidFill>
                          <a:latin typeface="Arial"/>
                          <a:ea typeface="Times New Roman"/>
                          <a:cs typeface="Times New Roman"/>
                        </a:rPr>
                        <a:t>42</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C" sz="1200" dirty="0">
                          <a:solidFill>
                            <a:srgbClr val="000000"/>
                          </a:solidFill>
                          <a:latin typeface="Arial"/>
                          <a:ea typeface="Times New Roman"/>
                          <a:cs typeface="Times New Roman"/>
                        </a:rPr>
                        <a:t>70%</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graphicFrame>
        <p:nvGraphicFramePr>
          <p:cNvPr id="13" name="12 Gráfico"/>
          <p:cNvGraphicFramePr/>
          <p:nvPr>
            <p:extLst>
              <p:ext uri="{D42A27DB-BD31-4B8C-83A1-F6EECF244321}">
                <p14:modId xmlns:p14="http://schemas.microsoft.com/office/powerpoint/2010/main" val="4151358986"/>
              </p:ext>
            </p:extLst>
          </p:nvPr>
        </p:nvGraphicFramePr>
        <p:xfrm>
          <a:off x="5170888" y="961090"/>
          <a:ext cx="3500430"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64516" name="Rectangle 4"/>
          <p:cNvSpPr>
            <a:spLocks noChangeArrowheads="1"/>
          </p:cNvSpPr>
          <p:nvPr/>
        </p:nvSpPr>
        <p:spPr bwMode="auto">
          <a:xfrm>
            <a:off x="5143504" y="3496940"/>
            <a:ext cx="350046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effectLst/>
                <a:latin typeface="Arial" pitchFamily="34" charset="0"/>
                <a:ea typeface="Calibri" pitchFamily="34" charset="0"/>
                <a:cs typeface="Arial" pitchFamily="34" charset="0"/>
              </a:rPr>
              <a:t>Esto demuestra que más de la mitad de los ex estudiantes sostienen no haber realizado ningún tipo de trabajo investigativo sobre su especialidad, en vista que existen pocas oportunidades de realizar estos trabajos y el tiempo es muy reducido.</a:t>
            </a:r>
            <a:endParaRPr kumimoji="0" lang="es-EC" sz="2400" b="1" i="0" u="none" strike="noStrike" cap="none" normalizeH="0" baseline="0" dirty="0" smtClean="0">
              <a:ln>
                <a:noFill/>
              </a:ln>
              <a:effectLst/>
              <a:latin typeface="Arial" pitchFamily="34" charset="0"/>
              <a:cs typeface="Arial"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225126"/>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642910" y="1111077"/>
            <a:ext cx="335758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C" sz="1600" b="1" dirty="0" smtClean="0">
                <a:latin typeface="Arial" pitchFamily="34" charset="0"/>
                <a:ea typeface="Calibri" pitchFamily="34" charset="0"/>
                <a:cs typeface="Arial" pitchFamily="34" charset="0"/>
              </a:rPr>
              <a:t>¿ </a:t>
            </a:r>
            <a:r>
              <a:rPr kumimoji="0" lang="es-ES" sz="1600" b="1" i="0" u="none" strike="noStrike" cap="none" normalizeH="0" baseline="0" dirty="0" smtClean="0">
                <a:ln>
                  <a:noFill/>
                </a:ln>
                <a:effectLst/>
                <a:latin typeface="Arial" pitchFamily="34" charset="0"/>
                <a:ea typeface="Times New Roman" pitchFamily="18" charset="0"/>
                <a:cs typeface="Arial" pitchFamily="34" charset="0"/>
              </a:rPr>
              <a:t>El Modelo Educativo basado en competencias considera Ud. fue una solución para el mejoramiento en la educación de los oficiales del Ejército.?</a:t>
            </a:r>
            <a:endParaRPr kumimoji="0" lang="es-ES" sz="2400" b="0" i="0" u="none" strike="noStrike" cap="none" normalizeH="0" baseline="0" dirty="0" smtClean="0">
              <a:ln>
                <a:noFill/>
              </a:ln>
              <a:effectLst/>
              <a:latin typeface="Arial" pitchFamily="34" charset="0"/>
              <a:cs typeface="Arial" pitchFamily="34" charset="0"/>
            </a:endParaRPr>
          </a:p>
        </p:txBody>
      </p:sp>
      <p:graphicFrame>
        <p:nvGraphicFramePr>
          <p:cNvPr id="14" name="13 Tabla"/>
          <p:cNvGraphicFramePr>
            <a:graphicFrameLocks noGrp="1"/>
          </p:cNvGraphicFramePr>
          <p:nvPr/>
        </p:nvGraphicFramePr>
        <p:xfrm>
          <a:off x="500034" y="3571876"/>
          <a:ext cx="4439616" cy="966470"/>
        </p:xfrm>
        <a:graphic>
          <a:graphicData uri="http://schemas.openxmlformats.org/drawingml/2006/table">
            <a:tbl>
              <a:tblPr/>
              <a:tblGrid>
                <a:gridCol w="1884647"/>
                <a:gridCol w="1004921"/>
                <a:gridCol w="1550048"/>
              </a:tblGrid>
              <a:tr h="231775">
                <a:tc>
                  <a:txBody>
                    <a:bodyPr/>
                    <a:lstStyle/>
                    <a:p>
                      <a:pPr algn="ctr">
                        <a:spcAft>
                          <a:spcPts val="0"/>
                        </a:spcAft>
                      </a:pPr>
                      <a:r>
                        <a:rPr lang="es-ES" sz="1200" b="1">
                          <a:solidFill>
                            <a:srgbClr val="000000"/>
                          </a:solidFill>
                          <a:latin typeface="Arial"/>
                          <a:ea typeface="Times New Roman"/>
                          <a:cs typeface="Times New Roman"/>
                        </a:rPr>
                        <a:t>ALTERNATIVAS</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cs typeface="Times New Roman"/>
                        </a:rPr>
                        <a:t>FRECUENCIA</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cs typeface="Times New Roman"/>
                        </a:rPr>
                        <a:t>PORCENTAJE</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15">
                <a:tc>
                  <a:txBody>
                    <a:bodyPr/>
                    <a:lstStyle/>
                    <a:p>
                      <a:pPr algn="ctr">
                        <a:spcAft>
                          <a:spcPts val="0"/>
                        </a:spcAft>
                      </a:pPr>
                      <a:r>
                        <a:rPr lang="es-ES" sz="1200">
                          <a:solidFill>
                            <a:srgbClr val="000000"/>
                          </a:solidFill>
                          <a:latin typeface="Arial"/>
                          <a:ea typeface="Times New Roman"/>
                          <a:cs typeface="Times New Roman"/>
                        </a:rPr>
                        <a:t>Si</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17</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68,00%</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08915">
                <a:tc>
                  <a:txBody>
                    <a:bodyPr/>
                    <a:lstStyle/>
                    <a:p>
                      <a:pPr algn="ctr">
                        <a:spcAft>
                          <a:spcPts val="0"/>
                        </a:spcAft>
                      </a:pPr>
                      <a:r>
                        <a:rPr lang="es-ES" sz="1200">
                          <a:solidFill>
                            <a:srgbClr val="000000"/>
                          </a:solidFill>
                          <a:latin typeface="Arial"/>
                          <a:ea typeface="Times New Roman"/>
                          <a:cs typeface="Times New Roman"/>
                        </a:rPr>
                        <a:t>No</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1200">
                          <a:solidFill>
                            <a:srgbClr val="000000"/>
                          </a:solidFill>
                          <a:latin typeface="Arial"/>
                          <a:ea typeface="Times New Roman"/>
                          <a:cs typeface="Times New Roman"/>
                        </a:rPr>
                        <a:t>8</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1200">
                          <a:solidFill>
                            <a:srgbClr val="000000"/>
                          </a:solidFill>
                          <a:latin typeface="Arial"/>
                          <a:ea typeface="Times New Roman"/>
                          <a:cs typeface="Times New Roman"/>
                        </a:rPr>
                        <a:t>32,00%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r>
              <a:tr h="156210">
                <a:tc>
                  <a:txBody>
                    <a:bodyPr/>
                    <a:lstStyle/>
                    <a:p>
                      <a:pPr algn="ctr">
                        <a:spcAft>
                          <a:spcPts val="0"/>
                        </a:spcAft>
                      </a:pPr>
                      <a:r>
                        <a:rPr lang="es-ES" sz="1200" b="1">
                          <a:solidFill>
                            <a:srgbClr val="000000"/>
                          </a:solidFill>
                          <a:latin typeface="Arial"/>
                          <a:ea typeface="Times New Roman"/>
                          <a:cs typeface="Times New Roman"/>
                        </a:rPr>
                        <a:t>TOTAL</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b="1">
                          <a:solidFill>
                            <a:srgbClr val="000000"/>
                          </a:solidFill>
                          <a:latin typeface="Arial"/>
                          <a:ea typeface="Times New Roman"/>
                          <a:cs typeface="Times New Roman"/>
                        </a:rPr>
                        <a:t>25</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b="1" dirty="0">
                          <a:solidFill>
                            <a:srgbClr val="000000"/>
                          </a:solidFill>
                          <a:latin typeface="Arial"/>
                          <a:ea typeface="Times New Roman"/>
                          <a:cs typeface="Times New Roman"/>
                        </a:rPr>
                        <a:t>100,00%</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graphicFrame>
        <p:nvGraphicFramePr>
          <p:cNvPr id="15" name="14 Gráfico"/>
          <p:cNvGraphicFramePr/>
          <p:nvPr/>
        </p:nvGraphicFramePr>
        <p:xfrm>
          <a:off x="5214942" y="1285860"/>
          <a:ext cx="3348033"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65540" name="Rectangle 4"/>
          <p:cNvSpPr>
            <a:spLocks noChangeArrowheads="1"/>
          </p:cNvSpPr>
          <p:nvPr/>
        </p:nvSpPr>
        <p:spPr bwMode="auto">
          <a:xfrm>
            <a:off x="5251422" y="3861048"/>
            <a:ext cx="335302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 acuerdo a este resultado indica que el Modelo Educativo por competencias si ha contribuido al mejoramiento significativo de la Educación Militar de los oficiales.</a:t>
            </a:r>
            <a:endParaRPr kumimoji="0" lang="es-EC"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
          <p:cNvSpPr>
            <a:spLocks noChangeArrowheads="1"/>
          </p:cNvSpPr>
          <p:nvPr/>
        </p:nvSpPr>
        <p:spPr bwMode="auto">
          <a:xfrm>
            <a:off x="428596" y="214290"/>
            <a:ext cx="84296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400" b="1" kern="10" dirty="0" smtClean="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Encuesta aplicada a los Ex estudiantes de la ESMIL.</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225126"/>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714348" y="1628790"/>
            <a:ext cx="3357586"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C" sz="1600" b="1" dirty="0">
                <a:latin typeface="Arial" pitchFamily="34" charset="0"/>
                <a:ea typeface="Calibri" pitchFamily="34" charset="0"/>
                <a:cs typeface="Arial" pitchFamily="34" charset="0"/>
              </a:rPr>
              <a:t>¿ </a:t>
            </a:r>
            <a:r>
              <a:rPr lang="es-ES" sz="1600" b="1" dirty="0" smtClean="0">
                <a:latin typeface="Arial" panose="020B0604020202020204" pitchFamily="34" charset="0"/>
                <a:cs typeface="Arial" panose="020B0604020202020204" pitchFamily="34" charset="0"/>
              </a:rPr>
              <a:t>Considera que la forma de evaluación aprendizaje no ha sido la más adecuada conforme al nuevo Modelo Educativo?</a:t>
            </a:r>
            <a:endParaRPr lang="es-ES" sz="1600" dirty="0" smtClean="0">
              <a:latin typeface="Arial" panose="020B0604020202020204" pitchFamily="34" charset="0"/>
              <a:cs typeface="Arial" panose="020B0604020202020204" pitchFamily="34" charset="0"/>
            </a:endParaRPr>
          </a:p>
          <a:p>
            <a:pPr algn="just" fontAlgn="base">
              <a:spcBef>
                <a:spcPct val="0"/>
              </a:spcBef>
              <a:spcAft>
                <a:spcPct val="0"/>
              </a:spcAft>
            </a:pPr>
            <a:endParaRPr lang="es-ES" sz="1600" dirty="0" smtClean="0">
              <a:latin typeface="Arial" panose="020B0604020202020204" pitchFamily="34" charset="0"/>
              <a:cs typeface="Arial" panose="020B0604020202020204" pitchFamily="34" charset="0"/>
            </a:endParaRPr>
          </a:p>
        </p:txBody>
      </p:sp>
      <p:sp>
        <p:nvSpPr>
          <p:cNvPr id="66561" name="Rectangle 1"/>
          <p:cNvSpPr>
            <a:spLocks noChangeArrowheads="1"/>
          </p:cNvSpPr>
          <p:nvPr/>
        </p:nvSpPr>
        <p:spPr bwMode="auto">
          <a:xfrm>
            <a:off x="5143504" y="3633431"/>
            <a:ext cx="3286148"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52413" algn="just" fontAlgn="base">
              <a:spcBef>
                <a:spcPct val="0"/>
              </a:spcBef>
              <a:spcAft>
                <a:spcPct val="0"/>
              </a:spcAft>
            </a:pPr>
            <a:r>
              <a:rPr lang="es-EC" sz="1600" dirty="0" smtClean="0">
                <a:latin typeface="Arial" panose="020B0604020202020204" pitchFamily="34" charset="0"/>
                <a:cs typeface="Arial" panose="020B0604020202020204" pitchFamily="34" charset="0"/>
              </a:rPr>
              <a:t>Los resultados indican que la forma de evaluación del docente, aprendizaje requiere de una modificación.</a:t>
            </a:r>
            <a:endParaRPr lang="es-ES" sz="1600" dirty="0" smtClean="0">
              <a:latin typeface="Arial" panose="020B0604020202020204" pitchFamily="34" charset="0"/>
              <a:cs typeface="Arial" panose="020B0604020202020204" pitchFamily="34" charset="0"/>
            </a:endParaRPr>
          </a:p>
          <a:p>
            <a:pPr marL="0" marR="0" lvl="0" indent="252413" algn="just"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11 Gráfico"/>
          <p:cNvGraphicFramePr/>
          <p:nvPr/>
        </p:nvGraphicFramePr>
        <p:xfrm>
          <a:off x="5143504" y="1428736"/>
          <a:ext cx="3171832" cy="1943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2 Tabla"/>
          <p:cNvGraphicFramePr>
            <a:graphicFrameLocks noGrp="1"/>
          </p:cNvGraphicFramePr>
          <p:nvPr/>
        </p:nvGraphicFramePr>
        <p:xfrm>
          <a:off x="500035" y="3643314"/>
          <a:ext cx="3929089" cy="958215"/>
        </p:xfrm>
        <a:graphic>
          <a:graphicData uri="http://schemas.openxmlformats.org/drawingml/2006/table">
            <a:tbl>
              <a:tblPr/>
              <a:tblGrid>
                <a:gridCol w="1545479"/>
                <a:gridCol w="965352"/>
                <a:gridCol w="1418258"/>
              </a:tblGrid>
              <a:tr h="268605">
                <a:tc>
                  <a:txBody>
                    <a:bodyPr/>
                    <a:lstStyle/>
                    <a:p>
                      <a:pPr algn="ctr">
                        <a:spcAft>
                          <a:spcPts val="0"/>
                        </a:spcAft>
                      </a:pPr>
                      <a:r>
                        <a:rPr lang="es-ES" sz="1200" b="1">
                          <a:solidFill>
                            <a:srgbClr val="000000"/>
                          </a:solidFill>
                          <a:latin typeface="Arial"/>
                          <a:ea typeface="Times New Roman"/>
                          <a:cs typeface="Times New Roman"/>
                        </a:rPr>
                        <a:t>ALTERNATIVAS</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cs typeface="Times New Roman"/>
                        </a:rPr>
                        <a:t>FRECUENCIA</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cs typeface="Times New Roman"/>
                        </a:rPr>
                        <a:t>PORCENTAJE</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30">
                <a:tc>
                  <a:txBody>
                    <a:bodyPr/>
                    <a:lstStyle/>
                    <a:p>
                      <a:pPr algn="ctr">
                        <a:spcAft>
                          <a:spcPts val="0"/>
                        </a:spcAft>
                      </a:pPr>
                      <a:r>
                        <a:rPr lang="es-ES" sz="1200">
                          <a:solidFill>
                            <a:srgbClr val="000000"/>
                          </a:solidFill>
                          <a:latin typeface="Arial"/>
                          <a:ea typeface="Times New Roman"/>
                          <a:cs typeface="Times New Roman"/>
                        </a:rPr>
                        <a:t>Si</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23</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92,00%</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01930">
                <a:tc>
                  <a:txBody>
                    <a:bodyPr/>
                    <a:lstStyle/>
                    <a:p>
                      <a:pPr algn="ctr">
                        <a:spcAft>
                          <a:spcPts val="0"/>
                        </a:spcAft>
                      </a:pPr>
                      <a:r>
                        <a:rPr lang="es-ES" sz="1200">
                          <a:solidFill>
                            <a:srgbClr val="000000"/>
                          </a:solidFill>
                          <a:latin typeface="Arial"/>
                          <a:ea typeface="Times New Roman"/>
                          <a:cs typeface="Times New Roman"/>
                        </a:rPr>
                        <a:t>No</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1200">
                          <a:solidFill>
                            <a:srgbClr val="000000"/>
                          </a:solidFill>
                          <a:latin typeface="Arial"/>
                          <a:ea typeface="Times New Roman"/>
                          <a:cs typeface="Times New Roman"/>
                        </a:rPr>
                        <a:t>2</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1200">
                          <a:solidFill>
                            <a:srgbClr val="000000"/>
                          </a:solidFill>
                          <a:latin typeface="Arial"/>
                          <a:ea typeface="Times New Roman"/>
                          <a:cs typeface="Times New Roman"/>
                        </a:rPr>
                        <a:t>8,00%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r>
              <a:tr h="188595">
                <a:tc>
                  <a:txBody>
                    <a:bodyPr/>
                    <a:lstStyle/>
                    <a:p>
                      <a:pPr algn="ctr">
                        <a:spcAft>
                          <a:spcPts val="0"/>
                        </a:spcAft>
                      </a:pPr>
                      <a:r>
                        <a:rPr lang="es-ES" sz="1200" b="1">
                          <a:solidFill>
                            <a:srgbClr val="000000"/>
                          </a:solidFill>
                          <a:latin typeface="Arial"/>
                          <a:ea typeface="Times New Roman"/>
                          <a:cs typeface="Times New Roman"/>
                        </a:rPr>
                        <a:t>TOTAL</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b="1">
                          <a:solidFill>
                            <a:srgbClr val="000000"/>
                          </a:solidFill>
                          <a:latin typeface="Arial"/>
                          <a:ea typeface="Times New Roman"/>
                          <a:cs typeface="Times New Roman"/>
                        </a:rPr>
                        <a:t>25</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b="1" dirty="0">
                          <a:solidFill>
                            <a:srgbClr val="000000"/>
                          </a:solidFill>
                          <a:latin typeface="Arial"/>
                          <a:ea typeface="Times New Roman"/>
                          <a:cs typeface="Times New Roman"/>
                        </a:rPr>
                        <a:t>100,00%</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6" name="Rectangle 1"/>
          <p:cNvSpPr>
            <a:spLocks noChangeArrowheads="1"/>
          </p:cNvSpPr>
          <p:nvPr/>
        </p:nvSpPr>
        <p:spPr bwMode="auto">
          <a:xfrm>
            <a:off x="428596" y="214290"/>
            <a:ext cx="84296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400" b="1" kern="10" dirty="0" smtClean="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Encuesta aplicada a los Ex estudiantes de la ESMIL.</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225126"/>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571472" y="1613402"/>
            <a:ext cx="335758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600" b="1" dirty="0" smtClean="0">
                <a:latin typeface="Arial" panose="020B0604020202020204" pitchFamily="34" charset="0"/>
                <a:cs typeface="Arial" panose="020B0604020202020204" pitchFamily="34" charset="0"/>
              </a:rPr>
              <a:t>¿ Qué niveles de campo ocupacional se deben modificar dentro del perfil profesional?</a:t>
            </a:r>
            <a:endParaRPr lang="es-ES" sz="1600" dirty="0" smtClean="0">
              <a:latin typeface="Arial" panose="020B0604020202020204" pitchFamily="34" charset="0"/>
              <a:cs typeface="Arial" panose="020B0604020202020204" pitchFamily="34" charset="0"/>
            </a:endParaRPr>
          </a:p>
        </p:txBody>
      </p:sp>
      <p:graphicFrame>
        <p:nvGraphicFramePr>
          <p:cNvPr id="8" name="7 Tabla"/>
          <p:cNvGraphicFramePr>
            <a:graphicFrameLocks noGrp="1"/>
          </p:cNvGraphicFramePr>
          <p:nvPr/>
        </p:nvGraphicFramePr>
        <p:xfrm>
          <a:off x="500034" y="3214686"/>
          <a:ext cx="4000528" cy="1501140"/>
        </p:xfrm>
        <a:graphic>
          <a:graphicData uri="http://schemas.openxmlformats.org/drawingml/2006/table">
            <a:tbl>
              <a:tblPr/>
              <a:tblGrid>
                <a:gridCol w="1646532"/>
                <a:gridCol w="982859"/>
                <a:gridCol w="1371137"/>
              </a:tblGrid>
              <a:tr h="178435">
                <a:tc>
                  <a:txBody>
                    <a:bodyPr/>
                    <a:lstStyle/>
                    <a:p>
                      <a:pPr algn="ctr">
                        <a:spcAft>
                          <a:spcPts val="0"/>
                        </a:spcAft>
                      </a:pPr>
                      <a:r>
                        <a:rPr lang="es-ES" sz="1200" b="1">
                          <a:solidFill>
                            <a:srgbClr val="000000"/>
                          </a:solidFill>
                          <a:latin typeface="Arial"/>
                          <a:ea typeface="Times New Roman"/>
                          <a:cs typeface="Times New Roman"/>
                        </a:rPr>
                        <a:t>ALTERNATIVAS</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cs typeface="Times New Roman"/>
                        </a:rPr>
                        <a:t>FRECUENCIA</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cs typeface="Times New Roman"/>
                        </a:rPr>
                        <a:t>PORCENTAJE</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200">
                          <a:solidFill>
                            <a:srgbClr val="000000"/>
                          </a:solidFill>
                          <a:latin typeface="Arial"/>
                          <a:ea typeface="Times New Roman"/>
                          <a:cs typeface="Times New Roman"/>
                        </a:rPr>
                        <a:t>Comandar</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1</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4,00%</a:t>
                      </a:r>
                      <a:endParaRPr lang="es-ES" sz="120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500">
                <a:tc>
                  <a:txBody>
                    <a:bodyPr/>
                    <a:lstStyle/>
                    <a:p>
                      <a:pPr>
                        <a:spcAft>
                          <a:spcPts val="0"/>
                        </a:spcAft>
                      </a:pPr>
                      <a:r>
                        <a:rPr lang="es-ES" sz="1200">
                          <a:solidFill>
                            <a:srgbClr val="000000"/>
                          </a:solidFill>
                          <a:latin typeface="Arial"/>
                          <a:ea typeface="Times New Roman"/>
                          <a:cs typeface="Times New Roman"/>
                        </a:rPr>
                        <a:t>Educar</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1200">
                          <a:solidFill>
                            <a:srgbClr val="000000"/>
                          </a:solidFill>
                          <a:latin typeface="Arial"/>
                          <a:ea typeface="Times New Roman"/>
                          <a:cs typeface="Times New Roman"/>
                        </a:rPr>
                        <a:t>9</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1200">
                          <a:solidFill>
                            <a:srgbClr val="000000"/>
                          </a:solidFill>
                          <a:latin typeface="Arial"/>
                          <a:ea typeface="Times New Roman"/>
                          <a:cs typeface="Times New Roman"/>
                        </a:rPr>
                        <a:t>36,00%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r>
              <a:tr h="190500">
                <a:tc>
                  <a:txBody>
                    <a:bodyPr/>
                    <a:lstStyle/>
                    <a:p>
                      <a:pPr>
                        <a:spcAft>
                          <a:spcPts val="0"/>
                        </a:spcAft>
                      </a:pPr>
                      <a:r>
                        <a:rPr lang="es-ES" sz="1200">
                          <a:solidFill>
                            <a:srgbClr val="000000"/>
                          </a:solidFill>
                          <a:latin typeface="Arial"/>
                          <a:ea typeface="Times New Roman"/>
                          <a:cs typeface="Times New Roman"/>
                        </a:rPr>
                        <a:t>Administrar</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1</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4,00%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pPr>
                        <a:spcAft>
                          <a:spcPts val="0"/>
                        </a:spcAft>
                      </a:pPr>
                      <a:r>
                        <a:rPr lang="es-ES" sz="1200">
                          <a:solidFill>
                            <a:srgbClr val="000000"/>
                          </a:solidFill>
                          <a:latin typeface="Arial"/>
                          <a:ea typeface="Times New Roman"/>
                          <a:cs typeface="Times New Roman"/>
                        </a:rPr>
                        <a:t>Asesorar</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1200">
                          <a:solidFill>
                            <a:srgbClr val="000000"/>
                          </a:solidFill>
                          <a:latin typeface="Arial"/>
                          <a:ea typeface="Times New Roman"/>
                          <a:cs typeface="Times New Roman"/>
                        </a:rPr>
                        <a:t>7</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1200">
                          <a:solidFill>
                            <a:srgbClr val="000000"/>
                          </a:solidFill>
                          <a:latin typeface="Arial"/>
                          <a:ea typeface="Times New Roman"/>
                          <a:cs typeface="Times New Roman"/>
                        </a:rPr>
                        <a:t>28,00%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r>
              <a:tr h="190500">
                <a:tc>
                  <a:txBody>
                    <a:bodyPr/>
                    <a:lstStyle/>
                    <a:p>
                      <a:pPr>
                        <a:spcAft>
                          <a:spcPts val="0"/>
                        </a:spcAft>
                      </a:pPr>
                      <a:r>
                        <a:rPr lang="es-ES" sz="1200">
                          <a:solidFill>
                            <a:srgbClr val="000000"/>
                          </a:solidFill>
                          <a:latin typeface="Arial"/>
                          <a:ea typeface="Times New Roman"/>
                          <a:cs typeface="Times New Roman"/>
                        </a:rPr>
                        <a:t>Representar</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7</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s-ES" sz="1200">
                          <a:solidFill>
                            <a:srgbClr val="000000"/>
                          </a:solidFill>
                          <a:latin typeface="Arial"/>
                          <a:ea typeface="Times New Roman"/>
                          <a:cs typeface="Times New Roman"/>
                        </a:rPr>
                        <a:t>28,00%</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C0C0C0"/>
                    </a:solidFill>
                  </a:tcPr>
                </a:tc>
              </a:tr>
              <a:tr h="117475">
                <a:tc>
                  <a:txBody>
                    <a:bodyPr/>
                    <a:lstStyle/>
                    <a:p>
                      <a:pPr algn="ctr">
                        <a:spcAft>
                          <a:spcPts val="0"/>
                        </a:spcAft>
                      </a:pPr>
                      <a:r>
                        <a:rPr lang="es-ES" sz="1200" b="1">
                          <a:solidFill>
                            <a:srgbClr val="000000"/>
                          </a:solidFill>
                          <a:latin typeface="Arial"/>
                          <a:ea typeface="Times New Roman"/>
                          <a:cs typeface="Times New Roman"/>
                        </a:rPr>
                        <a:t>TOTAL</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cs typeface="Times New Roman"/>
                        </a:rPr>
                        <a:t>25</a:t>
                      </a:r>
                      <a:endParaRPr lang="es-ES"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solidFill>
                            <a:srgbClr val="000000"/>
                          </a:solidFill>
                          <a:latin typeface="Arial"/>
                          <a:ea typeface="Times New Roman"/>
                          <a:cs typeface="Times New Roman"/>
                        </a:rPr>
                        <a:t>100,00%</a:t>
                      </a:r>
                      <a:endParaRPr lang="es-ES"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9" name="8 Gráfico"/>
          <p:cNvGraphicFramePr/>
          <p:nvPr/>
        </p:nvGraphicFramePr>
        <p:xfrm>
          <a:off x="4929190" y="1071546"/>
          <a:ext cx="3474510" cy="2109280"/>
        </p:xfrm>
        <a:graphic>
          <a:graphicData uri="http://schemas.openxmlformats.org/drawingml/2006/chart">
            <c:chart xmlns:c="http://schemas.openxmlformats.org/drawingml/2006/chart" xmlns:r="http://schemas.openxmlformats.org/officeDocument/2006/relationships" r:id="rId2"/>
          </a:graphicData>
        </a:graphic>
      </p:graphicFrame>
      <p:sp>
        <p:nvSpPr>
          <p:cNvPr id="66561" name="Rectangle 1"/>
          <p:cNvSpPr>
            <a:spLocks noChangeArrowheads="1"/>
          </p:cNvSpPr>
          <p:nvPr/>
        </p:nvSpPr>
        <p:spPr bwMode="auto">
          <a:xfrm>
            <a:off x="4962820" y="3294878"/>
            <a:ext cx="37136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Los resultados de esta pregunta indican que en el campo ocupacional se debe modificar el perfil profesional principalmente en el ámbito de educación, asesoría y representación.</a:t>
            </a:r>
            <a:endParaRPr kumimoji="0" lang="es-EC"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57158" y="357166"/>
            <a:ext cx="84296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400" b="1" kern="10" dirty="0" smtClean="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Encuesta aplicada a los Ex estudiantes de la ESMIL.</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225126"/>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descr="Esterilla"/>
          <p:cNvSpPr>
            <a:spLocks noChangeArrowheads="1" noChangeShapeType="1" noTextEdit="1"/>
          </p:cNvSpPr>
          <p:nvPr/>
        </p:nvSpPr>
        <p:spPr bwMode="auto">
          <a:xfrm>
            <a:off x="1534492" y="2905125"/>
            <a:ext cx="6565900" cy="523875"/>
          </a:xfrm>
          <a:prstGeom prst="rect">
            <a:avLst/>
          </a:prstGeom>
        </p:spPr>
        <p:txBody>
          <a:bodyPr wrap="none" fromWordArt="1">
            <a:prstTxWarp prst="textPlain">
              <a:avLst>
                <a:gd name="adj" fmla="val 50000"/>
              </a:avLst>
            </a:prstTxWarp>
          </a:bodyPr>
          <a:lstStyle/>
          <a:p>
            <a:pPr algn="ctr"/>
            <a:r>
              <a:rPr lang="es-ES" sz="3600" kern="10" dirty="0" smtClean="0">
                <a:ln w="3175">
                  <a:solidFill>
                    <a:prstClr val="black"/>
                  </a:solidFill>
                  <a:round/>
                  <a:headEnd/>
                  <a:tailEnd/>
                </a:ln>
                <a:solidFill>
                  <a:srgbClr val="92D050"/>
                </a:solidFill>
                <a:effectLst>
                  <a:outerShdw dist="35921" dir="2700000" algn="ctr" rotWithShape="0">
                    <a:srgbClr val="C0C0C0">
                      <a:alpha val="79999"/>
                    </a:srgbClr>
                  </a:outerShdw>
                </a:effectLst>
                <a:latin typeface="Arial Black" pitchFamily="34" charset="0"/>
              </a:rPr>
              <a:t>V.- Conclusiones y Recomendaciones.</a:t>
            </a:r>
            <a:endParaRPr lang="es-ES" sz="3600" kern="10" dirty="0">
              <a:ln w="3175">
                <a:solidFill>
                  <a:prstClr val="black"/>
                </a:solidFill>
                <a:round/>
                <a:headEnd/>
                <a:tailEnd/>
              </a:ln>
              <a:solidFill>
                <a:srgbClr val="92D050"/>
              </a:solidFill>
              <a:effectLst>
                <a:outerShdw dist="35921" dir="2700000" algn="ctr" rotWithShape="0">
                  <a:srgbClr val="C0C0C0">
                    <a:alpha val="79999"/>
                  </a:srgbClr>
                </a:outerShdw>
              </a:effectLst>
              <a:latin typeface="Arial Black" pitchFamily="34" charset="0"/>
            </a:endParaRPr>
          </a:p>
        </p:txBody>
      </p:sp>
      <p:sp>
        <p:nvSpPr>
          <p:cNvPr id="15" name="Rectángulo 14"/>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412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1075958"/>
            <a:ext cx="8568952" cy="4801314"/>
          </a:xfrm>
          <a:prstGeom prst="rect">
            <a:avLst/>
          </a:prstGeom>
          <a:noFill/>
        </p:spPr>
        <p:txBody>
          <a:bodyPr wrap="square" rtlCol="0">
            <a:spAutoFit/>
          </a:bodyPr>
          <a:lstStyle/>
          <a:p>
            <a:pPr marL="342900" lvl="0" indent="-342900" algn="just">
              <a:buFont typeface="+mj-lt"/>
              <a:buAutoNum type="arabicPeriod"/>
            </a:pPr>
            <a:r>
              <a:rPr lang="es-EC" dirty="0"/>
              <a:t>El marco jurídico sustentado en el Modelo Educativo por competencias consideran fue el más adecuado, sin embargo establecen que es necesario emitir normativas internas para el ámbito de evaluación principalmente del aprendizaje para contribuir a mantener un documento que involucre otros aspectos importantes que no constan en el Modelo Educativo de las FF.AA</a:t>
            </a:r>
            <a:r>
              <a:rPr lang="es-EC" dirty="0" smtClean="0"/>
              <a:t>.</a:t>
            </a:r>
          </a:p>
          <a:p>
            <a:pPr marL="342900" lvl="0" indent="-342900" algn="just">
              <a:buFont typeface="+mj-lt"/>
              <a:buAutoNum type="arabicPeriod"/>
            </a:pPr>
            <a:endParaRPr lang="es-EC" dirty="0" smtClean="0"/>
          </a:p>
          <a:p>
            <a:pPr marL="342900" lvl="0" indent="-342900" algn="just">
              <a:buFont typeface="+mj-lt"/>
              <a:buAutoNum type="arabicPeriod"/>
            </a:pPr>
            <a:r>
              <a:rPr lang="es-EC" dirty="0"/>
              <a:t>El 68% de los encuestados determinan que el Modelo Educativo por competencias ha contribuido a un mejoramiento de la Educación Militar de los oficiales</a:t>
            </a:r>
            <a:r>
              <a:rPr lang="es-EC" b="1" dirty="0" smtClean="0"/>
              <a:t>.</a:t>
            </a:r>
          </a:p>
          <a:p>
            <a:pPr marL="342900" lvl="0" indent="-342900" algn="just">
              <a:buFont typeface="+mj-lt"/>
              <a:buAutoNum type="arabicPeriod"/>
            </a:pPr>
            <a:endParaRPr lang="es-EC" dirty="0"/>
          </a:p>
          <a:p>
            <a:pPr marL="342900" lvl="0" indent="-342900" algn="just">
              <a:buFont typeface="+mj-lt"/>
              <a:buAutoNum type="arabicPeriod"/>
            </a:pPr>
            <a:r>
              <a:rPr lang="es-EC" dirty="0"/>
              <a:t>El 64% de los encuestados responden que el nuevo perfil definido para los oficiales se realizó en base al campo ocupacional, sin embargo mencionan que se debe analizar mejor en el ámbito de educación, asesoría y representación</a:t>
            </a:r>
            <a:r>
              <a:rPr lang="es-EC" dirty="0" smtClean="0"/>
              <a:t>.</a:t>
            </a:r>
          </a:p>
          <a:p>
            <a:pPr marL="342900" lvl="0" indent="-342900" algn="just">
              <a:buFont typeface="+mj-lt"/>
              <a:buAutoNum type="arabicPeriod"/>
            </a:pPr>
            <a:endParaRPr lang="es-EC" dirty="0"/>
          </a:p>
          <a:p>
            <a:pPr marL="342900" lvl="0" indent="-342900" algn="just">
              <a:buFont typeface="+mj-lt"/>
              <a:buAutoNum type="arabicPeriod"/>
            </a:pPr>
            <a:r>
              <a:rPr lang="es-EC" dirty="0"/>
              <a:t>Un 96% de los encuestados establece que los procesos actuales de planificación y administración curricular se cumplen y han contribuido a mejorar la calidad educativa en la ESMIL</a:t>
            </a:r>
            <a:r>
              <a:rPr lang="es-EC" dirty="0" smtClean="0"/>
              <a:t>.</a:t>
            </a:r>
            <a:endParaRPr lang="es-EC" dirty="0"/>
          </a:p>
        </p:txBody>
      </p:sp>
      <p:sp>
        <p:nvSpPr>
          <p:cNvPr id="5" name="CuadroTexto 4"/>
          <p:cNvSpPr txBox="1"/>
          <p:nvPr/>
        </p:nvSpPr>
        <p:spPr>
          <a:xfrm>
            <a:off x="2123728" y="332656"/>
            <a:ext cx="4968552" cy="523220"/>
          </a:xfrm>
          <a:prstGeom prst="rect">
            <a:avLst/>
          </a:prstGeom>
          <a:noFill/>
        </p:spPr>
        <p:txBody>
          <a:bodyPr wrap="square" rtlCol="0">
            <a:spAutoFit/>
          </a:bodyPr>
          <a:lstStyle/>
          <a:p>
            <a:pPr algn="ctr"/>
            <a:r>
              <a:rPr lang="es-ES" sz="2800" kern="10" dirty="0">
                <a:ln w="3175">
                  <a:solidFill>
                    <a:prstClr val="black"/>
                  </a:solidFill>
                  <a:round/>
                  <a:headEnd/>
                  <a:tailEnd/>
                </a:ln>
                <a:solidFill>
                  <a:srgbClr val="92D050"/>
                </a:solidFill>
                <a:effectLst>
                  <a:outerShdw dist="35921" dir="2700000" algn="ctr" rotWithShape="0">
                    <a:srgbClr val="C0C0C0">
                      <a:alpha val="79999"/>
                    </a:srgbClr>
                  </a:outerShdw>
                </a:effectLst>
                <a:latin typeface="Arial Black" pitchFamily="34" charset="0"/>
              </a:rPr>
              <a:t>Conclusiones</a:t>
            </a:r>
            <a:endParaRPr lang="es-EC" sz="2800" dirty="0"/>
          </a:p>
        </p:txBody>
      </p:sp>
      <p:sp>
        <p:nvSpPr>
          <p:cNvPr id="2" name="Rectángulo 1"/>
          <p:cNvSpPr/>
          <p:nvPr/>
        </p:nvSpPr>
        <p:spPr>
          <a:xfrm>
            <a:off x="6660232" y="5877272"/>
            <a:ext cx="230425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791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7544" y="980728"/>
            <a:ext cx="8424936" cy="5355312"/>
          </a:xfrm>
          <a:prstGeom prst="rect">
            <a:avLst/>
          </a:prstGeom>
          <a:noFill/>
        </p:spPr>
        <p:txBody>
          <a:bodyPr wrap="square" rtlCol="0">
            <a:spAutoFit/>
          </a:bodyPr>
          <a:lstStyle/>
          <a:p>
            <a:pPr marL="342900" lvl="0" indent="-342900" algn="just">
              <a:buFont typeface="+mj-lt"/>
              <a:buAutoNum type="arabicPeriod"/>
            </a:pPr>
            <a:r>
              <a:rPr lang="es-EC" dirty="0"/>
              <a:t>Se recomienda que el Modelo Educativo de las FF.AA., tenga una implementación de por lo menos unos 5 años y sea anualmente evaluado para determinar si este es el más adecuado para la institución.</a:t>
            </a:r>
          </a:p>
          <a:p>
            <a:pPr marL="342900" lvl="0" indent="-342900" algn="just">
              <a:buFont typeface="+mj-lt"/>
              <a:buAutoNum type="arabicPeriod"/>
            </a:pPr>
            <a:r>
              <a:rPr lang="es-EC" dirty="0"/>
              <a:t>Es necesario que en base a un análisis del campo ocupacional y del diseño curricular se vuelva modificar luego de 5 años el perfil profesional de los oficiales.</a:t>
            </a:r>
          </a:p>
          <a:p>
            <a:pPr marL="342900" lvl="0" indent="-342900" algn="just">
              <a:buFont typeface="+mj-lt"/>
              <a:buAutoNum type="arabicPeriod"/>
            </a:pPr>
            <a:r>
              <a:rPr lang="es-EC" dirty="0"/>
              <a:t>Es necesario que anualmente se realice un mejoramiento de los procesos que contribuyen al mejoramiento de la calidad educativa, y continuamente los departamentos trabajen en el plan de acciones correctivas luego de realizada el control interno o auditorias de gestión de la </a:t>
            </a:r>
            <a:r>
              <a:rPr lang="es-EC"/>
              <a:t>calidad</a:t>
            </a:r>
            <a:r>
              <a:rPr lang="es-EC" smtClean="0"/>
              <a:t>.</a:t>
            </a:r>
          </a:p>
          <a:p>
            <a:pPr marL="342900" lvl="0" indent="-342900" algn="just">
              <a:buFont typeface="+mj-lt"/>
              <a:buAutoNum type="arabicPeriod"/>
            </a:pPr>
            <a:endParaRPr lang="es-EC" dirty="0"/>
          </a:p>
          <a:p>
            <a:pPr marL="342900" lvl="0" indent="-342900" algn="just">
              <a:buFont typeface="+mj-lt"/>
              <a:buAutoNum type="arabicPeriod"/>
            </a:pPr>
            <a:r>
              <a:rPr lang="es-EC" dirty="0"/>
              <a:t>Es necesario que se analice las necesidades de personal requerido por las Fuerzas Armadas en base a los requerimientos para de esta forma canalizar de mejor forma el proceso de admisión</a:t>
            </a:r>
            <a:r>
              <a:rPr lang="es-EC" dirty="0" smtClean="0"/>
              <a:t>.</a:t>
            </a:r>
          </a:p>
          <a:p>
            <a:pPr marL="342900" lvl="0" indent="-342900" algn="just">
              <a:buFont typeface="+mj-lt"/>
              <a:buAutoNum type="arabicPeriod"/>
            </a:pPr>
            <a:endParaRPr lang="es-EC" dirty="0"/>
          </a:p>
          <a:p>
            <a:pPr marL="342900" lvl="0" indent="-342900" algn="just">
              <a:buFont typeface="+mj-lt"/>
              <a:buAutoNum type="arabicPeriod"/>
            </a:pPr>
            <a:r>
              <a:rPr lang="es-EC" dirty="0"/>
              <a:t>Es necesario que una vez propuesta la Norma de Evaluación del Aprendizaje esta sea implementada como prueba piloto en la ESMIL, para determinar su utilidad y posteriormente a los demás institutos.</a:t>
            </a:r>
          </a:p>
          <a:p>
            <a:endParaRPr lang="es-EC" dirty="0"/>
          </a:p>
        </p:txBody>
      </p:sp>
      <p:sp>
        <p:nvSpPr>
          <p:cNvPr id="5" name="CuadroTexto 4"/>
          <p:cNvSpPr txBox="1"/>
          <p:nvPr/>
        </p:nvSpPr>
        <p:spPr>
          <a:xfrm>
            <a:off x="2915816" y="375047"/>
            <a:ext cx="3744416" cy="461665"/>
          </a:xfrm>
          <a:prstGeom prst="rect">
            <a:avLst/>
          </a:prstGeom>
          <a:noFill/>
        </p:spPr>
        <p:txBody>
          <a:bodyPr wrap="square" rtlCol="0">
            <a:spAutoFit/>
          </a:bodyPr>
          <a:lstStyle/>
          <a:p>
            <a:r>
              <a:rPr lang="es-EC" sz="2400" kern="10" dirty="0" smtClean="0">
                <a:ln w="3175">
                  <a:solidFill>
                    <a:prstClr val="black"/>
                  </a:solidFill>
                  <a:round/>
                  <a:headEnd/>
                  <a:tailEnd/>
                </a:ln>
                <a:solidFill>
                  <a:srgbClr val="92D050"/>
                </a:solidFill>
                <a:effectLst>
                  <a:outerShdw dist="35921" dir="2700000" algn="ctr" rotWithShape="0">
                    <a:srgbClr val="C0C0C0">
                      <a:alpha val="79999"/>
                    </a:srgbClr>
                  </a:outerShdw>
                </a:effectLst>
                <a:latin typeface="Arial Black" pitchFamily="34" charset="0"/>
              </a:rPr>
              <a:t>RECOMENDACIONES</a:t>
            </a:r>
            <a:endParaRPr lang="es-EC" sz="2400" dirty="0"/>
          </a:p>
        </p:txBody>
      </p:sp>
      <p:sp>
        <p:nvSpPr>
          <p:cNvPr id="6" name="Rectángulo 5"/>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37312"/>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889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1997968"/>
            <a:ext cx="8229600" cy="1143000"/>
          </a:xfrm>
        </p:spPr>
        <p:txBody>
          <a:bodyPr/>
          <a:lstStyle/>
          <a:p>
            <a:pPr algn="ctr">
              <a:defRPr/>
            </a:pPr>
            <a:r>
              <a:rPr lang="es-EC" sz="2400"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mn-lt"/>
                <a:ea typeface="+mn-ea"/>
                <a:cs typeface="+mn-cs"/>
              </a:rPr>
              <a:t>FORMULACIÓN DEL PROBLEMA</a:t>
            </a:r>
          </a:p>
        </p:txBody>
      </p:sp>
      <p:grpSp>
        <p:nvGrpSpPr>
          <p:cNvPr id="6" name="20 Grupo"/>
          <p:cNvGrpSpPr/>
          <p:nvPr/>
        </p:nvGrpSpPr>
        <p:grpSpPr>
          <a:xfrm>
            <a:off x="827584" y="3140968"/>
            <a:ext cx="7272808" cy="2520280"/>
            <a:chOff x="1043608" y="3429000"/>
            <a:chExt cx="4968552" cy="2520280"/>
          </a:xfrm>
          <a:solidFill>
            <a:srgbClr val="92D050"/>
          </a:solidFill>
        </p:grpSpPr>
        <p:sp>
          <p:nvSpPr>
            <p:cNvPr id="7" name="AutoShape 4"/>
            <p:cNvSpPr>
              <a:spLocks noChangeArrowheads="1"/>
            </p:cNvSpPr>
            <p:nvPr/>
          </p:nvSpPr>
          <p:spPr bwMode="auto">
            <a:xfrm>
              <a:off x="1043608" y="3429000"/>
              <a:ext cx="4968552" cy="2520280"/>
            </a:xfrm>
            <a:prstGeom prst="horizontalScroll">
              <a:avLst>
                <a:gd name="adj" fmla="val 12500"/>
              </a:avLst>
            </a:prstGeom>
            <a:gradFill>
              <a:gsLst>
                <a:gs pos="0">
                  <a:srgbClr val="DDEBCF"/>
                </a:gs>
                <a:gs pos="99000">
                  <a:srgbClr val="9CB86E"/>
                </a:gs>
                <a:gs pos="100000">
                  <a:srgbClr val="156B13"/>
                </a:gs>
              </a:gsLst>
              <a:lin ang="16200000" scaled="0"/>
            </a:gradFill>
          </p:spPr>
          <p:style>
            <a:lnRef idx="1">
              <a:schemeClr val="accent1"/>
            </a:lnRef>
            <a:fillRef idx="2">
              <a:schemeClr val="accent1"/>
            </a:fillRef>
            <a:effectRef idx="1">
              <a:schemeClr val="accent1"/>
            </a:effectRef>
            <a:fontRef idx="minor">
              <a:schemeClr val="dk1"/>
            </a:fontRef>
          </p:style>
          <p:txBody>
            <a:bodyPr anchor="ctr"/>
            <a:lstStyle/>
            <a:p>
              <a:pPr algn="ctr"/>
              <a:endParaRPr lang="es-EC" sz="2800">
                <a:solidFill>
                  <a:schemeClr val="dk1"/>
                </a:solidFill>
                <a:latin typeface="Algerian" pitchFamily="82" charset="0"/>
              </a:endParaRPr>
            </a:p>
          </p:txBody>
        </p:sp>
        <p:sp>
          <p:nvSpPr>
            <p:cNvPr id="8" name="Text Box 6"/>
            <p:cNvSpPr txBox="1">
              <a:spLocks noChangeArrowheads="1"/>
            </p:cNvSpPr>
            <p:nvPr/>
          </p:nvSpPr>
          <p:spPr bwMode="auto">
            <a:xfrm>
              <a:off x="1338770" y="3886016"/>
              <a:ext cx="4559318" cy="1631216"/>
            </a:xfrm>
            <a:prstGeom prst="rect">
              <a:avLst/>
            </a:prstGeom>
            <a:gradFill>
              <a:gsLst>
                <a:gs pos="0">
                  <a:srgbClr val="DDEBCF"/>
                </a:gs>
                <a:gs pos="99000">
                  <a:srgbClr val="9CB86E"/>
                </a:gs>
                <a:gs pos="100000">
                  <a:srgbClr val="156B13"/>
                </a:gs>
              </a:gsLst>
              <a:lin ang="16200000" scaled="0"/>
            </a:gradFill>
          </p:spPr>
          <p:style>
            <a:lnRef idx="1">
              <a:schemeClr val="accent1"/>
            </a:lnRef>
            <a:fillRef idx="2">
              <a:schemeClr val="accent1"/>
            </a:fillRef>
            <a:effectRef idx="1">
              <a:schemeClr val="accent1"/>
            </a:effectRef>
            <a:fontRef idx="minor">
              <a:schemeClr val="dk1"/>
            </a:fontRef>
          </p:style>
          <p:txBody>
            <a:bodyPr anchor="ctr"/>
            <a:lstStyle>
              <a:defPPr>
                <a:defRPr lang="es-ES"/>
              </a:defPPr>
              <a:lvl1pPr algn="ctr" fontAlgn="auto">
                <a:spcBef>
                  <a:spcPts val="0"/>
                </a:spcBef>
                <a:spcAft>
                  <a:spcPts val="0"/>
                </a:spcAft>
                <a:defRPr sz="2800">
                  <a:solidFill>
                    <a:schemeClr val="dk1"/>
                  </a:solidFill>
                  <a:latin typeface="Algerian" pitchFamily="8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2000" dirty="0">
                  <a:latin typeface="+mj-lt"/>
                </a:rPr>
                <a:t>¿</a:t>
              </a:r>
              <a:r>
                <a:rPr lang="es-ES" sz="2000" dirty="0">
                  <a:latin typeface="+mj-lt"/>
                </a:rPr>
                <a:t>Cuáles son las características del Sistema de Gestión Académica de la Carrera Licenciatura en Ciencias Militares de la Universidad de Fuerzas Armadas ESPE, correspondiente a los oficiales de la Fuerza Terrestre graduados el año lectivo  2010 – 2011</a:t>
              </a:r>
              <a:r>
                <a:rPr lang="es-EC" sz="2000" dirty="0">
                  <a:latin typeface="+mj-lt"/>
                </a:rPr>
                <a:t>?.</a:t>
              </a:r>
            </a:p>
          </p:txBody>
        </p:sp>
      </p:grpSp>
      <p:sp>
        <p:nvSpPr>
          <p:cNvPr id="3" name="CuadroTexto 2"/>
          <p:cNvSpPr txBox="1"/>
          <p:nvPr/>
        </p:nvSpPr>
        <p:spPr>
          <a:xfrm>
            <a:off x="1475656" y="592812"/>
            <a:ext cx="6264696" cy="1477328"/>
          </a:xfrm>
          <a:prstGeom prst="rect">
            <a:avLst/>
          </a:prstGeom>
          <a:noFill/>
        </p:spPr>
        <p:txBody>
          <a:bodyPr wrap="square" rtlCol="0">
            <a:spAutoFit/>
          </a:bodyPr>
          <a:lstStyle/>
          <a:p>
            <a:pPr algn="ctr" fontAlgn="auto">
              <a:spcBef>
                <a:spcPts val="0"/>
              </a:spcBef>
              <a:spcAft>
                <a:spcPts val="0"/>
              </a:spcAft>
              <a:defRPr/>
            </a:pPr>
            <a:r>
              <a:rPr lang="es-EC" sz="2400" b="1" kern="10" dirty="0">
                <a:ln w="3175">
                  <a:solidFill>
                    <a:schemeClr val="tx1"/>
                  </a:solidFill>
                  <a:round/>
                  <a:headEnd/>
                  <a:tailEnd/>
                </a:ln>
                <a:solidFill>
                  <a:srgbClr val="92D050"/>
                </a:solidFill>
                <a:effectLst>
                  <a:outerShdw dist="35921" dir="2700000" algn="ctr" rotWithShape="0">
                    <a:srgbClr val="C0C0C0">
                      <a:alpha val="79999"/>
                    </a:srgbClr>
                  </a:outerShdw>
                </a:effectLst>
              </a:rPr>
              <a:t>CAPITULO I </a:t>
            </a:r>
            <a:endParaRPr lang="es-EC" sz="2400" b="1" kern="10" dirty="0" smtClean="0">
              <a:ln w="3175">
                <a:solidFill>
                  <a:schemeClr val="tx1"/>
                </a:solidFill>
                <a:round/>
                <a:headEnd/>
                <a:tailEnd/>
              </a:ln>
              <a:solidFill>
                <a:srgbClr val="92D050"/>
              </a:solidFill>
              <a:effectLst>
                <a:outerShdw dist="35921" dir="2700000" algn="ctr" rotWithShape="0">
                  <a:srgbClr val="C0C0C0">
                    <a:alpha val="79999"/>
                  </a:srgbClr>
                </a:outerShdw>
              </a:effectLst>
            </a:endParaRPr>
          </a:p>
          <a:p>
            <a:pPr algn="ctr" fontAlgn="auto">
              <a:spcBef>
                <a:spcPts val="0"/>
              </a:spcBef>
              <a:spcAft>
                <a:spcPts val="0"/>
              </a:spcAft>
              <a:defRPr/>
            </a:pPr>
            <a:endParaRPr lang="es-EC" sz="2400" b="1" kern="10" dirty="0">
              <a:ln w="3175">
                <a:solidFill>
                  <a:schemeClr val="tx1"/>
                </a:solidFill>
                <a:round/>
                <a:headEnd/>
                <a:tailEnd/>
              </a:ln>
              <a:solidFill>
                <a:srgbClr val="92D050"/>
              </a:solidFill>
              <a:effectLst>
                <a:outerShdw dist="35921" dir="2700000" algn="ctr" rotWithShape="0">
                  <a:srgbClr val="C0C0C0">
                    <a:alpha val="79999"/>
                  </a:srgbClr>
                </a:outerShdw>
              </a:effectLst>
            </a:endParaRPr>
          </a:p>
          <a:p>
            <a:pPr algn="ctr" fontAlgn="auto">
              <a:spcBef>
                <a:spcPts val="0"/>
              </a:spcBef>
              <a:spcAft>
                <a:spcPts val="0"/>
              </a:spcAft>
              <a:defRPr/>
            </a:pPr>
            <a:r>
              <a:rPr lang="es-EC" sz="2400" b="1"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 </a:t>
            </a:r>
            <a:r>
              <a:rPr lang="es-EC" sz="2400" b="1" kern="10" dirty="0">
                <a:ln w="3175">
                  <a:solidFill>
                    <a:schemeClr val="tx1"/>
                  </a:solidFill>
                  <a:round/>
                  <a:headEnd/>
                  <a:tailEnd/>
                </a:ln>
                <a:solidFill>
                  <a:srgbClr val="92D050"/>
                </a:solidFill>
                <a:effectLst>
                  <a:outerShdw dist="35921" dir="2700000" algn="ctr" rotWithShape="0">
                    <a:srgbClr val="C0C0C0">
                      <a:alpha val="79999"/>
                    </a:srgbClr>
                  </a:outerShdw>
                </a:effectLst>
              </a:rPr>
              <a:t>EL PROBLEMA DE INVESTIGACIÓN </a:t>
            </a:r>
          </a:p>
          <a:p>
            <a:endParaRPr lang="es-EC" dirty="0"/>
          </a:p>
        </p:txBody>
      </p:sp>
      <p:sp>
        <p:nvSpPr>
          <p:cNvPr id="9" name="Rectángulo 8"/>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7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3" descr="Esterilla"/>
          <p:cNvSpPr>
            <a:spLocks noChangeArrowheads="1" noChangeShapeType="1" noTextEdit="1"/>
          </p:cNvSpPr>
          <p:nvPr/>
        </p:nvSpPr>
        <p:spPr bwMode="auto">
          <a:xfrm>
            <a:off x="1319213" y="333375"/>
            <a:ext cx="6565900" cy="523875"/>
          </a:xfrm>
          <a:prstGeom prst="rect">
            <a:avLst/>
          </a:prstGeom>
        </p:spPr>
        <p:txBody>
          <a:bodyPr wrap="none" fromWordArt="1">
            <a:prstTxWarp prst="textPlain">
              <a:avLst>
                <a:gd name="adj" fmla="val 50000"/>
              </a:avLst>
            </a:prstTxWarp>
          </a:bodyPr>
          <a:lstStyle/>
          <a:p>
            <a:pPr algn="ctr"/>
            <a:r>
              <a:rPr lang="es-ES" sz="3600" kern="10" dirty="0" smtClean="0">
                <a:ln w="3175">
                  <a:solidFill>
                    <a:prstClr val="black"/>
                  </a:solidFill>
                  <a:round/>
                  <a:headEnd/>
                  <a:tailEnd/>
                </a:ln>
                <a:solidFill>
                  <a:srgbClr val="92D050"/>
                </a:solidFill>
                <a:effectLst>
                  <a:outerShdw dist="35921" dir="2700000" algn="ctr" rotWithShape="0">
                    <a:srgbClr val="C0C0C0">
                      <a:alpha val="79999"/>
                    </a:srgbClr>
                  </a:outerShdw>
                </a:effectLst>
                <a:latin typeface="Arial Black" pitchFamily="34" charset="0"/>
              </a:rPr>
              <a:t>VI.- PROPUESTA ALTERNATIVA.</a:t>
            </a:r>
            <a:endParaRPr lang="es-ES" sz="3600" kern="10" dirty="0">
              <a:ln w="3175">
                <a:solidFill>
                  <a:prstClr val="black"/>
                </a:solidFill>
                <a:round/>
                <a:headEnd/>
                <a:tailEnd/>
              </a:ln>
              <a:solidFill>
                <a:srgbClr val="92D050"/>
              </a:solidFill>
              <a:effectLst>
                <a:outerShdw dist="35921" dir="2700000" algn="ctr" rotWithShape="0">
                  <a:srgbClr val="C0C0C0">
                    <a:alpha val="79999"/>
                  </a:srgbClr>
                </a:outerShdw>
              </a:effectLst>
              <a:latin typeface="Arial Black" pitchFamily="34" charset="0"/>
            </a:endParaRPr>
          </a:p>
        </p:txBody>
      </p:sp>
      <p:pic>
        <p:nvPicPr>
          <p:cNvPr id="14" name="Picture 3" descr="C:\Documents and Settings\usuario\Mis documentos\Mis imágenes\IMAGENES PEPA\FOTOS ESMIL\Actividades ESMIL Alumnos\Alumnos ESMIL (11).jpg"/>
          <p:cNvPicPr>
            <a:picLocks noChangeAspect="1" noChangeArrowheads="1"/>
          </p:cNvPicPr>
          <p:nvPr/>
        </p:nvPicPr>
        <p:blipFill>
          <a:blip r:embed="rId2" cstate="print"/>
          <a:srcRect/>
          <a:stretch>
            <a:fillRect/>
          </a:stretch>
        </p:blipFill>
        <p:spPr bwMode="auto">
          <a:xfrm>
            <a:off x="4602163" y="2348880"/>
            <a:ext cx="4025006" cy="3096159"/>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p:spPr>
      </p:pic>
      <p:sp>
        <p:nvSpPr>
          <p:cNvPr id="4" name="Rectángulo 3"/>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6225126"/>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519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1268760"/>
            <a:ext cx="7704856" cy="342902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just"/>
            <a:r>
              <a:rPr lang="es-MX" sz="2700" b="1" dirty="0" smtClean="0">
                <a:solidFill>
                  <a:srgbClr val="FF0000"/>
                </a:solidFill>
              </a:rPr>
              <a:t/>
            </a:r>
            <a:br>
              <a:rPr lang="es-MX" sz="2700" b="1" dirty="0" smtClean="0">
                <a:solidFill>
                  <a:srgbClr val="FF0000"/>
                </a:solidFill>
              </a:rPr>
            </a:br>
            <a:r>
              <a:rPr lang="es-MX" sz="2700" dirty="0">
                <a:solidFill>
                  <a:srgbClr val="FF0000"/>
                </a:solidFill>
              </a:rPr>
              <a:t/>
            </a:r>
            <a:br>
              <a:rPr lang="es-MX" sz="2700" dirty="0">
                <a:solidFill>
                  <a:srgbClr val="FF0000"/>
                </a:solidFill>
              </a:rPr>
            </a:br>
            <a:r>
              <a:rPr lang="es-MX" sz="2700" dirty="0" smtClean="0">
                <a:solidFill>
                  <a:srgbClr val="FF0000"/>
                </a:solidFill>
              </a:rPr>
              <a:t/>
            </a:r>
            <a:br>
              <a:rPr lang="es-MX" sz="2700" dirty="0" smtClean="0">
                <a:solidFill>
                  <a:srgbClr val="FF0000"/>
                </a:solidFill>
              </a:rPr>
            </a:br>
            <a:r>
              <a:rPr lang="es-MX" sz="2700" b="1" dirty="0" smtClean="0">
                <a:solidFill>
                  <a:srgbClr val="FF0000"/>
                </a:solidFill>
              </a:rPr>
              <a:t>OBJETIVO</a:t>
            </a:r>
            <a:r>
              <a:rPr lang="es-ES" sz="2700" b="1" dirty="0"/>
              <a:t/>
            </a:r>
            <a:br>
              <a:rPr lang="es-ES" sz="2700" b="1" dirty="0"/>
            </a:br>
            <a:r>
              <a:rPr lang="es-ES" sz="2400" dirty="0"/>
              <a:t>     </a:t>
            </a:r>
            <a:r>
              <a:rPr lang="es-ES" sz="2400" dirty="0" smtClean="0"/>
              <a:t/>
            </a:r>
            <a:br>
              <a:rPr lang="es-ES" sz="2400" dirty="0" smtClean="0"/>
            </a:br>
            <a:r>
              <a:rPr lang="es-ES" sz="2400" dirty="0" smtClean="0"/>
              <a:t>Realizar </a:t>
            </a:r>
            <a:r>
              <a:rPr lang="es-ES" sz="2400" dirty="0"/>
              <a:t>una propuesta alternativa relacionada con </a:t>
            </a:r>
            <a:r>
              <a:rPr lang="es-ES" sz="2400" dirty="0" smtClean="0"/>
              <a:t> el rediseño  de la </a:t>
            </a:r>
            <a:r>
              <a:rPr lang="es-ES" sz="2400" dirty="0"/>
              <a:t>evaluación del aprendizaje  que contribuya al mejoramiento de la gestión </a:t>
            </a:r>
            <a:r>
              <a:rPr lang="es-ES" sz="2400" dirty="0" smtClean="0"/>
              <a:t>educativa basada </a:t>
            </a:r>
            <a:r>
              <a:rPr lang="es-ES" sz="2400" dirty="0"/>
              <a:t>en el Modelo Educativo </a:t>
            </a:r>
            <a:r>
              <a:rPr lang="es-ES" sz="2400" dirty="0" smtClean="0"/>
              <a:t>de las FF.AA, </a:t>
            </a:r>
            <a:r>
              <a:rPr lang="es-ES" sz="2400" dirty="0"/>
              <a:t>a fin de contribuir a mejorar la calidad </a:t>
            </a:r>
            <a:r>
              <a:rPr lang="es-ES" sz="2400" dirty="0" smtClean="0"/>
              <a:t>en la enseñanza aprendizaje.</a:t>
            </a:r>
            <a:br>
              <a:rPr lang="es-ES" sz="2400" dirty="0" smtClean="0"/>
            </a:br>
            <a:r>
              <a:rPr lang="es-ES" sz="2400" dirty="0"/>
              <a:t/>
            </a:r>
            <a:br>
              <a:rPr lang="es-ES" sz="2400" dirty="0"/>
            </a:br>
            <a:endParaRPr lang="es-ES" sz="2400" dirty="0"/>
          </a:p>
        </p:txBody>
      </p:sp>
      <p:sp>
        <p:nvSpPr>
          <p:cNvPr id="6" name="Rectángulo 5"/>
          <p:cNvSpPr/>
          <p:nvPr/>
        </p:nvSpPr>
        <p:spPr>
          <a:xfrm>
            <a:off x="6804248" y="5805264"/>
            <a:ext cx="230425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37312"/>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101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99592" y="687415"/>
            <a:ext cx="7486648" cy="43732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pPr algn="ctr">
              <a:spcBef>
                <a:spcPct val="0"/>
              </a:spcBef>
              <a:defRPr/>
            </a:pPr>
            <a:r>
              <a:rPr kumimoji="0" lang="es-ES" b="0" i="0" u="none" strike="noStrike" kern="1200" cap="none" spc="0" normalizeH="0" baseline="0" noProof="0" dirty="0" smtClean="0">
                <a:ln>
                  <a:noFill/>
                </a:ln>
                <a:solidFill>
                  <a:schemeClr val="accent3"/>
                </a:solidFill>
                <a:effectLst/>
                <a:uLnTx/>
                <a:uFillTx/>
                <a:latin typeface="+mj-lt"/>
                <a:ea typeface="+mj-ea"/>
                <a:cs typeface="+mj-cs"/>
              </a:rPr>
              <a:t>PROP</a:t>
            </a:r>
          </a:p>
          <a:p>
            <a:pPr algn="ctr">
              <a:spcBef>
                <a:spcPct val="0"/>
              </a:spcBef>
              <a:defRPr/>
            </a:pPr>
            <a:r>
              <a:rPr lang="es-ES" dirty="0" smtClean="0"/>
              <a:t>FASES </a:t>
            </a:r>
            <a:r>
              <a:rPr lang="es-ES" dirty="0"/>
              <a:t>DE LA EVALUACIÓN DEL </a:t>
            </a:r>
            <a:r>
              <a:rPr lang="es-ES" dirty="0" smtClean="0"/>
              <a:t>APRENDIZAJE</a:t>
            </a:r>
            <a:r>
              <a:rPr kumimoji="0" lang="es-ES" b="0" i="0" u="none" strike="noStrike" kern="1200" cap="none" spc="0" normalizeH="0" baseline="0" noProof="0" dirty="0" smtClean="0">
                <a:ln>
                  <a:noFill/>
                </a:ln>
                <a:solidFill>
                  <a:schemeClr val="accent3"/>
                </a:solidFill>
                <a:effectLst/>
                <a:uLnTx/>
                <a:uFillTx/>
                <a:latin typeface="+mj-lt"/>
                <a:ea typeface="+mj-ea"/>
                <a:cs typeface="+mj-cs"/>
              </a:rPr>
              <a:t>TA</a:t>
            </a:r>
          </a:p>
        </p:txBody>
      </p:sp>
      <p:graphicFrame>
        <p:nvGraphicFramePr>
          <p:cNvPr id="6" name="3 Marcador de contenido"/>
          <p:cNvGraphicFramePr>
            <a:graphicFrameLocks/>
          </p:cNvGraphicFramePr>
          <p:nvPr>
            <p:extLst>
              <p:ext uri="{D42A27DB-BD31-4B8C-83A1-F6EECF244321}">
                <p14:modId xmlns:p14="http://schemas.microsoft.com/office/powerpoint/2010/main" val="3851597848"/>
              </p:ext>
            </p:extLst>
          </p:nvPr>
        </p:nvGraphicFramePr>
        <p:xfrm>
          <a:off x="590872"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626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00194" y="357166"/>
            <a:ext cx="7486648" cy="94138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accent3"/>
                </a:solidFill>
                <a:effectLst/>
                <a:uLnTx/>
                <a:uFillTx/>
                <a:latin typeface="+mj-lt"/>
                <a:ea typeface="+mj-ea"/>
                <a:cs typeface="+mj-cs"/>
              </a:rPr>
              <a:t>PROPUESTA</a:t>
            </a:r>
          </a:p>
        </p:txBody>
      </p:sp>
      <p:sp>
        <p:nvSpPr>
          <p:cNvPr id="6" name="15 Marcador de contenido"/>
          <p:cNvSpPr txBox="1">
            <a:spLocks/>
          </p:cNvSpPr>
          <p:nvPr/>
        </p:nvSpPr>
        <p:spPr bwMode="auto">
          <a:xfrm>
            <a:off x="2340960" y="500042"/>
            <a:ext cx="4319272" cy="825413"/>
          </a:xfrm>
          <a:prstGeom prst="round2DiagRect">
            <a:avLst>
              <a:gd name="adj1" fmla="val 50000"/>
              <a:gd name="adj2" fmla="val 0"/>
            </a:avLst>
          </a:prstGeom>
          <a:gradFill flip="none" rotWithShape="1">
            <a:gsLst>
              <a:gs pos="70800">
                <a:srgbClr val="66FFFF"/>
              </a:gs>
              <a:gs pos="0">
                <a:srgbClr val="CDC32E"/>
              </a:gs>
              <a:gs pos="0">
                <a:srgbClr val="184828"/>
              </a:gs>
              <a:gs pos="3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0" lvl="2" algn="ctr" fontAlgn="auto">
              <a:spcBef>
                <a:spcPts val="0"/>
              </a:spcBef>
              <a:spcAft>
                <a:spcPts val="0"/>
              </a:spcAft>
              <a:buClr>
                <a:srgbClr val="49788D"/>
              </a:buClr>
              <a:buSzPct val="110000"/>
              <a:defRPr/>
            </a:pPr>
            <a:r>
              <a:rPr lang="es-ES" b="1" dirty="0" smtClean="0">
                <a:solidFill>
                  <a:schemeClr val="accent6">
                    <a:lumMod val="75000"/>
                  </a:schemeClr>
                </a:solidFill>
                <a:effectLst>
                  <a:outerShdw blurRad="38100" dist="38100" dir="2700000" algn="tl">
                    <a:srgbClr val="000000">
                      <a:alpha val="43137"/>
                    </a:srgbClr>
                  </a:outerShdw>
                </a:effectLst>
              </a:rPr>
              <a:t> </a:t>
            </a:r>
            <a:r>
              <a:rPr lang="es-ES" sz="2000" b="1" kern="0" dirty="0" smtClean="0">
                <a:solidFill>
                  <a:sysClr val="windowText" lastClr="000000"/>
                </a:solidFill>
                <a:latin typeface="Calibri"/>
              </a:rPr>
              <a:t>AGENTES DE LA EVALUACIÓN DEL APRENDIZAJE</a:t>
            </a:r>
          </a:p>
        </p:txBody>
      </p:sp>
      <p:grpSp>
        <p:nvGrpSpPr>
          <p:cNvPr id="7" name="11 Grupo"/>
          <p:cNvGrpSpPr/>
          <p:nvPr/>
        </p:nvGrpSpPr>
        <p:grpSpPr>
          <a:xfrm>
            <a:off x="142844" y="954373"/>
            <a:ext cx="3131756" cy="2546065"/>
            <a:chOff x="142844" y="1363051"/>
            <a:chExt cx="3131756" cy="2546065"/>
          </a:xfrm>
        </p:grpSpPr>
        <p:sp>
          <p:nvSpPr>
            <p:cNvPr id="8" name="12 Redondear rectángulo de esquina diagonal"/>
            <p:cNvSpPr/>
            <p:nvPr/>
          </p:nvSpPr>
          <p:spPr bwMode="auto">
            <a:xfrm>
              <a:off x="142844" y="2837546"/>
              <a:ext cx="2714644" cy="1071570"/>
            </a:xfrm>
            <a:prstGeom prst="round2DiagRect">
              <a:avLst>
                <a:gd name="adj1" fmla="val 25839"/>
                <a:gd name="adj2" fmla="val 0"/>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a:buClr>
                  <a:srgbClr val="49788D"/>
                </a:buClr>
                <a:buSzPct val="200000"/>
                <a:defRPr/>
              </a:pPr>
              <a:endParaRPr lang="es-ES" sz="1800" b="1" kern="0" dirty="0">
                <a:solidFill>
                  <a:srgbClr val="FFFFFF"/>
                </a:solidFill>
                <a:latin typeface="Calibri" pitchFamily="34" charset="0"/>
              </a:endParaRPr>
            </a:p>
          </p:txBody>
        </p:sp>
        <p:sp>
          <p:nvSpPr>
            <p:cNvPr id="9" name="14 Rectángulo"/>
            <p:cNvSpPr/>
            <p:nvPr/>
          </p:nvSpPr>
          <p:spPr>
            <a:xfrm>
              <a:off x="357158" y="2908984"/>
              <a:ext cx="2235635" cy="892552"/>
            </a:xfrm>
            <a:prstGeom prst="rect">
              <a:avLst/>
            </a:prstGeom>
            <a:effectLst>
              <a:outerShdw blurRad="101600" dist="38100" dir="5400000" algn="ctr" rotWithShape="0">
                <a:schemeClr val="tx1"/>
              </a:outerShdw>
            </a:effectLst>
          </p:spPr>
          <p:txBody>
            <a:bodyPr wrap="square">
              <a:spAutoFit/>
            </a:bodyPr>
            <a:lstStyle/>
            <a:p>
              <a:pPr algn="ctr">
                <a:buClr>
                  <a:srgbClr val="49788D"/>
                </a:buClr>
                <a:buSzPct val="200000"/>
                <a:defRPr/>
              </a:pPr>
              <a:r>
                <a:rPr lang="es-ES" sz="1600" b="1" u="sng" kern="0" dirty="0" err="1" smtClean="0">
                  <a:solidFill>
                    <a:srgbClr val="FFFFFF"/>
                  </a:solidFill>
                  <a:cs typeface="Arial" pitchFamily="34" charset="0"/>
                </a:rPr>
                <a:t>METAEVALUACIÓN</a:t>
              </a:r>
              <a:endParaRPr lang="es-ES" sz="1600" b="1" u="sng" kern="0" dirty="0" smtClean="0">
                <a:solidFill>
                  <a:srgbClr val="FFFFFF"/>
                </a:solidFill>
                <a:cs typeface="Arial" pitchFamily="34" charset="0"/>
              </a:endParaRPr>
            </a:p>
            <a:p>
              <a:pPr algn="ctr">
                <a:buClr>
                  <a:srgbClr val="49788D"/>
                </a:buClr>
                <a:buSzPct val="200000"/>
                <a:defRPr/>
              </a:pPr>
              <a:endParaRPr lang="es-ES" sz="800" b="1" u="sng" kern="0" dirty="0" smtClean="0">
                <a:solidFill>
                  <a:srgbClr val="FFFFFF"/>
                </a:solidFill>
                <a:cs typeface="Arial" pitchFamily="34" charset="0"/>
              </a:endParaRPr>
            </a:p>
            <a:p>
              <a:pPr algn="just">
                <a:buClr>
                  <a:srgbClr val="49788D"/>
                </a:buClr>
                <a:buSzPct val="200000"/>
                <a:defRPr/>
              </a:pPr>
              <a:r>
                <a:rPr lang="es-ES" sz="1400" dirty="0" smtClean="0">
                  <a:solidFill>
                    <a:schemeClr val="bg1"/>
                  </a:solidFill>
                </a:rPr>
                <a:t>EVALUAR EL PROCESO DE EVALUACIÓN. </a:t>
              </a:r>
            </a:p>
          </p:txBody>
        </p:sp>
        <p:sp>
          <p:nvSpPr>
            <p:cNvPr id="10" name=" 3"/>
            <p:cNvSpPr/>
            <p:nvPr/>
          </p:nvSpPr>
          <p:spPr>
            <a:xfrm rot="7502701" flipV="1">
              <a:off x="2116134" y="1959813"/>
              <a:ext cx="1755228" cy="561704"/>
            </a:xfrm>
            <a:prstGeom prst="swooshArrow">
              <a:avLst>
                <a:gd name="adj1" fmla="val 25000"/>
                <a:gd name="adj2" fmla="val 29380"/>
              </a:avLst>
            </a:prstGeom>
            <a:gradFill flip="none" rotWithShape="1">
              <a:gsLst>
                <a:gs pos="0">
                  <a:srgbClr val="FFFFFF">
                    <a:shade val="30000"/>
                    <a:satMod val="115000"/>
                    <a:alpha val="0"/>
                  </a:srgbClr>
                </a:gs>
                <a:gs pos="90000">
                  <a:srgbClr val="D8BC44"/>
                </a:gs>
                <a:gs pos="100000">
                  <a:srgbClr val="FFC000"/>
                </a:gs>
              </a:gsLst>
              <a:lin ang="0" scaled="1"/>
              <a:tileRect/>
            </a:gradFill>
            <a:ln w="9525">
              <a:noFill/>
              <a:round/>
              <a:headEnd/>
              <a:tailEnd/>
            </a:ln>
            <a:effectLst>
              <a:outerShdw blurRad="76200" dist="76200" dir="2700000" algn="tl" rotWithShape="0">
                <a:prstClr val="black">
                  <a:alpha val="40000"/>
                </a:prstClr>
              </a:outerShdw>
            </a:effectLst>
          </p:spPr>
        </p:sp>
      </p:grpSp>
      <p:grpSp>
        <p:nvGrpSpPr>
          <p:cNvPr id="11" name="16 Grupo"/>
          <p:cNvGrpSpPr/>
          <p:nvPr/>
        </p:nvGrpSpPr>
        <p:grpSpPr>
          <a:xfrm>
            <a:off x="5597170" y="991558"/>
            <a:ext cx="3403986" cy="2366004"/>
            <a:chOff x="5597170" y="1400236"/>
            <a:chExt cx="3403986" cy="2366004"/>
          </a:xfrm>
          <a:solidFill>
            <a:srgbClr val="92D050"/>
          </a:solidFill>
        </p:grpSpPr>
        <p:sp>
          <p:nvSpPr>
            <p:cNvPr id="12" name="17 Redondear rectángulo de esquina diagonal"/>
            <p:cNvSpPr/>
            <p:nvPr/>
          </p:nvSpPr>
          <p:spPr bwMode="auto">
            <a:xfrm>
              <a:off x="6215074" y="2670807"/>
              <a:ext cx="2786082" cy="1095433"/>
            </a:xfrm>
            <a:prstGeom prst="round2DiagRect">
              <a:avLst>
                <a:gd name="adj1" fmla="val 25839"/>
                <a:gd name="adj2" fmla="val 0"/>
              </a:avLst>
            </a:prstGeom>
            <a:grp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a:buClr>
                  <a:srgbClr val="49788D"/>
                </a:buClr>
                <a:buSzPct val="200000"/>
                <a:defRPr/>
              </a:pPr>
              <a:endParaRPr lang="es-ES" sz="1800" b="1" kern="0" dirty="0">
                <a:solidFill>
                  <a:srgbClr val="FFFFFF"/>
                </a:solidFill>
                <a:latin typeface="Calibri" pitchFamily="34" charset="0"/>
              </a:endParaRPr>
            </a:p>
          </p:txBody>
        </p:sp>
        <p:sp>
          <p:nvSpPr>
            <p:cNvPr id="13" name="18 Rectángulo"/>
            <p:cNvSpPr/>
            <p:nvPr/>
          </p:nvSpPr>
          <p:spPr>
            <a:xfrm>
              <a:off x="6215074" y="2780928"/>
              <a:ext cx="2714644" cy="892552"/>
            </a:xfrm>
            <a:prstGeom prst="rect">
              <a:avLst/>
            </a:prstGeom>
            <a:grpFill/>
            <a:effectLst>
              <a:outerShdw blurRad="101600" dist="38100" dir="5400000" algn="ctr" rotWithShape="0">
                <a:schemeClr val="tx1"/>
              </a:outerShdw>
            </a:effectLst>
          </p:spPr>
          <p:txBody>
            <a:bodyPr wrap="square">
              <a:spAutoFit/>
            </a:bodyPr>
            <a:lstStyle/>
            <a:p>
              <a:pPr algn="ctr">
                <a:buClr>
                  <a:srgbClr val="49788D"/>
                </a:buClr>
                <a:buSzPct val="200000"/>
                <a:defRPr/>
              </a:pPr>
              <a:r>
                <a:rPr lang="es-ES" sz="1600" b="1" u="sng" kern="0" dirty="0" smtClean="0">
                  <a:solidFill>
                    <a:srgbClr val="FFFFFF"/>
                  </a:solidFill>
                  <a:cs typeface="Arial" pitchFamily="34" charset="0"/>
                </a:rPr>
                <a:t>AUTOEVALUACIÓN</a:t>
              </a:r>
            </a:p>
            <a:p>
              <a:pPr algn="ctr">
                <a:buClr>
                  <a:srgbClr val="49788D"/>
                </a:buClr>
                <a:buSzPct val="200000"/>
                <a:defRPr/>
              </a:pPr>
              <a:endParaRPr lang="es-ES" sz="800" b="1" u="sng" kern="0" dirty="0" smtClean="0">
                <a:solidFill>
                  <a:srgbClr val="FFFFFF"/>
                </a:solidFill>
                <a:cs typeface="Arial" pitchFamily="34" charset="0"/>
              </a:endParaRPr>
            </a:p>
            <a:p>
              <a:pPr algn="ctr">
                <a:buClr>
                  <a:srgbClr val="49788D"/>
                </a:buClr>
                <a:buSzPct val="200000"/>
                <a:defRPr/>
              </a:pPr>
              <a:r>
                <a:rPr lang="es-EC" sz="1400" kern="0" dirty="0" smtClean="0">
                  <a:solidFill>
                    <a:srgbClr val="FFFFFF"/>
                  </a:solidFill>
                  <a:cs typeface="Arial" pitchFamily="34" charset="0"/>
                </a:rPr>
                <a:t>EL EDUCANDO VIVENCIA SU PROCESO DE APRENDIZAJE</a:t>
              </a:r>
              <a:endParaRPr lang="es-ES" sz="1400" kern="0" dirty="0" smtClean="0">
                <a:solidFill>
                  <a:srgbClr val="FFFFFF"/>
                </a:solidFill>
                <a:cs typeface="Arial" pitchFamily="34" charset="0"/>
              </a:endParaRPr>
            </a:p>
          </p:txBody>
        </p:sp>
        <p:sp>
          <p:nvSpPr>
            <p:cNvPr id="14" name=" 3"/>
            <p:cNvSpPr/>
            <p:nvPr/>
          </p:nvSpPr>
          <p:spPr>
            <a:xfrm rot="14097299" flipH="1" flipV="1">
              <a:off x="5132693" y="1864713"/>
              <a:ext cx="1490657" cy="561704"/>
            </a:xfrm>
            <a:prstGeom prst="swooshArrow">
              <a:avLst>
                <a:gd name="adj1" fmla="val 25000"/>
                <a:gd name="adj2" fmla="val 29380"/>
              </a:avLst>
            </a:prstGeom>
            <a:grpFill/>
            <a:ln w="9525">
              <a:noFill/>
              <a:round/>
              <a:headEnd/>
              <a:tailEnd/>
            </a:ln>
            <a:effectLst>
              <a:outerShdw blurRad="76200" dist="76200" dir="2700000" algn="tl" rotWithShape="0">
                <a:prstClr val="black">
                  <a:alpha val="40000"/>
                </a:prstClr>
              </a:outerShdw>
            </a:effectLst>
          </p:spPr>
        </p:sp>
      </p:grpSp>
      <p:grpSp>
        <p:nvGrpSpPr>
          <p:cNvPr id="15" name="20 Grupo"/>
          <p:cNvGrpSpPr/>
          <p:nvPr/>
        </p:nvGrpSpPr>
        <p:grpSpPr>
          <a:xfrm>
            <a:off x="5146659" y="1163326"/>
            <a:ext cx="3068679" cy="4623128"/>
            <a:chOff x="5146659" y="1572004"/>
            <a:chExt cx="3068679" cy="4623128"/>
          </a:xfrm>
        </p:grpSpPr>
        <p:sp>
          <p:nvSpPr>
            <p:cNvPr id="16" name="21 Redondear rectángulo de esquina diagonal"/>
            <p:cNvSpPr/>
            <p:nvPr/>
          </p:nvSpPr>
          <p:spPr bwMode="auto">
            <a:xfrm>
              <a:off x="5249932" y="4895645"/>
              <a:ext cx="2965406" cy="1299487"/>
            </a:xfrm>
            <a:prstGeom prst="round2DiagRect">
              <a:avLst>
                <a:gd name="adj1" fmla="val 25839"/>
                <a:gd name="adj2" fmla="val 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outerShdw blurRad="114300" dist="63500" dir="3600000" algn="ctr" rotWithShape="0">
                <a:schemeClr val="tx1"/>
              </a:outerShdw>
            </a:effectLst>
            <a:scene3d>
              <a:camera prst="orthographicFront"/>
              <a:lightRig rig="threePt" dir="t"/>
            </a:scene3d>
            <a:sp3d>
              <a:bevelT w="114300" prst="artDeco"/>
            </a:sp3d>
          </p:spPr>
          <p:txBody>
            <a:bodyPr anchor="ctr"/>
            <a:lstStyle/>
            <a:p>
              <a:pPr marL="0" lvl="2" algn="ctr">
                <a:buClr>
                  <a:srgbClr val="FFC000"/>
                </a:buClr>
                <a:buSzPct val="200000"/>
                <a:defRPr/>
              </a:pPr>
              <a:endParaRPr lang="es-ES" sz="1400"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7" name="22 Rectángulo"/>
            <p:cNvSpPr/>
            <p:nvPr/>
          </p:nvSpPr>
          <p:spPr>
            <a:xfrm>
              <a:off x="5357818" y="4909248"/>
              <a:ext cx="2786082" cy="1138773"/>
            </a:xfrm>
            <a:prstGeom prst="rect">
              <a:avLst/>
            </a:prstGeom>
            <a:effectLst>
              <a:outerShdw blurRad="101600" dist="38100" dir="5400000" algn="ctr" rotWithShape="0">
                <a:schemeClr val="tx1"/>
              </a:outerShdw>
            </a:effectLst>
          </p:spPr>
          <p:txBody>
            <a:bodyPr wrap="square">
              <a:spAutoFit/>
            </a:bodyPr>
            <a:lstStyle/>
            <a:p>
              <a:pPr algn="ctr">
                <a:buClr>
                  <a:srgbClr val="49788D"/>
                </a:buClr>
                <a:buSzPct val="200000"/>
                <a:defRPr/>
              </a:pPr>
              <a:r>
                <a:rPr lang="es-ES" sz="1600" b="1" u="sng" kern="0" dirty="0" err="1" smtClean="0">
                  <a:solidFill>
                    <a:srgbClr val="FFFFFF"/>
                  </a:solidFill>
                  <a:cs typeface="Arial" pitchFamily="34" charset="0"/>
                </a:rPr>
                <a:t>HETEROVALUACIÓN</a:t>
              </a:r>
              <a:endParaRPr lang="es-ES" sz="1600" b="1" u="sng" kern="0" dirty="0" smtClean="0">
                <a:solidFill>
                  <a:srgbClr val="FFFFFF"/>
                </a:solidFill>
                <a:cs typeface="Arial" pitchFamily="34" charset="0"/>
              </a:endParaRPr>
            </a:p>
            <a:p>
              <a:pPr algn="just">
                <a:buClr>
                  <a:srgbClr val="49788D"/>
                </a:buClr>
                <a:buSzPct val="200000"/>
                <a:defRPr/>
              </a:pPr>
              <a:endParaRPr lang="es-ES" sz="800" b="1" u="sng" kern="0" dirty="0" smtClean="0">
                <a:solidFill>
                  <a:srgbClr val="FFFFFF"/>
                </a:solidFill>
                <a:cs typeface="Arial" pitchFamily="34" charset="0"/>
              </a:endParaRPr>
            </a:p>
            <a:p>
              <a:pPr algn="just">
                <a:buClr>
                  <a:srgbClr val="49788D"/>
                </a:buClr>
                <a:buSzPct val="200000"/>
                <a:defRPr/>
              </a:pPr>
              <a:r>
                <a:rPr lang="es-EC" sz="1400" dirty="0" smtClean="0">
                  <a:solidFill>
                    <a:schemeClr val="bg1"/>
                  </a:solidFill>
                </a:rPr>
                <a:t>El docente evalúa al estudiante</a:t>
              </a:r>
              <a:r>
                <a:rPr lang="es-EC" sz="1400" b="1" kern="0" dirty="0">
                  <a:solidFill>
                    <a:schemeClr val="bg1"/>
                  </a:solidFill>
                  <a:cs typeface="Arial" pitchFamily="34" charset="0"/>
                </a:rPr>
                <a:t> </a:t>
              </a:r>
              <a:r>
                <a:rPr lang="es-EC" sz="1400" b="1" kern="0" dirty="0" smtClean="0">
                  <a:solidFill>
                    <a:schemeClr val="bg1"/>
                  </a:solidFill>
                  <a:cs typeface="Arial" pitchFamily="34" charset="0"/>
                </a:rPr>
                <a:t>y viceversa</a:t>
              </a:r>
            </a:p>
            <a:p>
              <a:pPr algn="ctr">
                <a:buClr>
                  <a:srgbClr val="49788D"/>
                </a:buClr>
                <a:buSzPct val="200000"/>
                <a:defRPr/>
              </a:pPr>
              <a:endParaRPr lang="es-ES" sz="1600" b="1" u="sng" kern="0" dirty="0" smtClean="0">
                <a:solidFill>
                  <a:srgbClr val="FFFFFF"/>
                </a:solidFill>
                <a:cs typeface="Arial" pitchFamily="34" charset="0"/>
              </a:endParaRPr>
            </a:p>
          </p:txBody>
        </p:sp>
        <p:sp>
          <p:nvSpPr>
            <p:cNvPr id="18" name=" 3"/>
            <p:cNvSpPr/>
            <p:nvPr/>
          </p:nvSpPr>
          <p:spPr>
            <a:xfrm rot="15444421" flipH="1" flipV="1">
              <a:off x="3745291" y="2973372"/>
              <a:ext cx="3367929" cy="565193"/>
            </a:xfrm>
            <a:prstGeom prst="swooshArrow">
              <a:avLst>
                <a:gd name="adj1" fmla="val 25000"/>
                <a:gd name="adj2" fmla="val 29380"/>
              </a:avLst>
            </a:prstGeom>
            <a:gradFill flip="none" rotWithShape="1">
              <a:gsLst>
                <a:gs pos="0">
                  <a:srgbClr val="FFFFFF">
                    <a:shade val="30000"/>
                    <a:satMod val="115000"/>
                    <a:alpha val="0"/>
                  </a:srgbClr>
                </a:gs>
                <a:gs pos="90000">
                  <a:srgbClr val="D8BC44"/>
                </a:gs>
                <a:gs pos="100000">
                  <a:srgbClr val="FFC000"/>
                </a:gs>
              </a:gsLst>
              <a:lin ang="0" scaled="1"/>
              <a:tileRect/>
            </a:gradFill>
            <a:ln w="9525">
              <a:noFill/>
              <a:round/>
              <a:headEnd/>
              <a:tailEnd/>
            </a:ln>
            <a:effectLst>
              <a:outerShdw blurRad="76200" dist="76200" dir="2700000" algn="tl" rotWithShape="0">
                <a:prstClr val="black">
                  <a:alpha val="40000"/>
                </a:prstClr>
              </a:outerShdw>
            </a:effectLst>
          </p:spPr>
        </p:sp>
      </p:grpSp>
      <p:grpSp>
        <p:nvGrpSpPr>
          <p:cNvPr id="19" name="25 Grupo"/>
          <p:cNvGrpSpPr/>
          <p:nvPr/>
        </p:nvGrpSpPr>
        <p:grpSpPr>
          <a:xfrm>
            <a:off x="1928794" y="1093575"/>
            <a:ext cx="2643206" cy="4407127"/>
            <a:chOff x="1928794" y="1502253"/>
            <a:chExt cx="2643206" cy="4407127"/>
          </a:xfrm>
        </p:grpSpPr>
        <p:sp>
          <p:nvSpPr>
            <p:cNvPr id="20" name="27 Redondear rectángulo de esquina diagonal"/>
            <p:cNvSpPr/>
            <p:nvPr/>
          </p:nvSpPr>
          <p:spPr bwMode="auto">
            <a:xfrm>
              <a:off x="1928794" y="4752769"/>
              <a:ext cx="2643206" cy="1156611"/>
            </a:xfrm>
            <a:prstGeom prst="round2DiagRect">
              <a:avLst>
                <a:gd name="adj1" fmla="val 25839"/>
                <a:gd name="adj2" fmla="val 0"/>
              </a:avLst>
            </a:prstGeom>
            <a:gradFill flip="none" rotWithShape="1">
              <a:gsLst>
                <a:gs pos="0">
                  <a:srgbClr val="181D11"/>
                </a:gs>
                <a:gs pos="50000">
                  <a:srgbClr val="6C8B47"/>
                </a:gs>
                <a:gs pos="87000">
                  <a:srgbClr val="232C12"/>
                </a:gs>
              </a:gsLst>
              <a:lin ang="2700000" scaled="1"/>
              <a:tileRect/>
            </a:gradFill>
            <a:ln w="38100">
              <a:solidFill>
                <a:srgbClr val="ABC674"/>
              </a:solidFill>
            </a:ln>
            <a:effectLst>
              <a:outerShdw blurRad="152400" dist="63500" dir="4800000" algn="ctr" rotWithShape="0">
                <a:schemeClr val="tx1"/>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buClr>
                  <a:srgbClr val="1A4F80"/>
                </a:buClr>
                <a:buSzPct val="200000"/>
                <a:defRPr/>
              </a:pPr>
              <a:endParaRPr lang="es-ES" sz="1800"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21" name="28 Rectángulo"/>
            <p:cNvSpPr/>
            <p:nvPr/>
          </p:nvSpPr>
          <p:spPr>
            <a:xfrm>
              <a:off x="2000232" y="4802514"/>
              <a:ext cx="2500329" cy="892552"/>
            </a:xfrm>
            <a:prstGeom prst="rect">
              <a:avLst/>
            </a:prstGeom>
            <a:effectLst>
              <a:outerShdw blurRad="101600" dist="38100" dir="5400000" algn="ctr" rotWithShape="0">
                <a:schemeClr val="tx1"/>
              </a:outerShdw>
            </a:effectLst>
          </p:spPr>
          <p:txBody>
            <a:bodyPr wrap="square">
              <a:spAutoFit/>
            </a:bodyPr>
            <a:lstStyle/>
            <a:p>
              <a:pPr algn="ctr">
                <a:buClr>
                  <a:srgbClr val="49788D"/>
                </a:buClr>
                <a:buSzPct val="200000"/>
                <a:defRPr/>
              </a:pPr>
              <a:r>
                <a:rPr lang="es-ES" sz="1600" b="1" u="sng" kern="0" dirty="0" err="1" smtClean="0">
                  <a:solidFill>
                    <a:srgbClr val="FFFFFF"/>
                  </a:solidFill>
                  <a:cs typeface="Arial" pitchFamily="34" charset="0"/>
                </a:rPr>
                <a:t>COEVALUACIÓN</a:t>
              </a:r>
              <a:endParaRPr lang="es-ES" sz="1600" b="1" u="sng" kern="0" dirty="0" smtClean="0">
                <a:solidFill>
                  <a:srgbClr val="FFFFFF"/>
                </a:solidFill>
                <a:cs typeface="Arial" pitchFamily="34" charset="0"/>
              </a:endParaRPr>
            </a:p>
            <a:p>
              <a:pPr algn="ctr">
                <a:buClr>
                  <a:srgbClr val="49788D"/>
                </a:buClr>
                <a:buSzPct val="200000"/>
                <a:defRPr/>
              </a:pPr>
              <a:endParaRPr lang="es-ES" sz="800" b="1" u="sng" kern="0" dirty="0" smtClean="0">
                <a:solidFill>
                  <a:srgbClr val="FFFFFF"/>
                </a:solidFill>
                <a:cs typeface="Arial" pitchFamily="34" charset="0"/>
              </a:endParaRPr>
            </a:p>
            <a:p>
              <a:pPr algn="ctr">
                <a:buClr>
                  <a:srgbClr val="49788D"/>
                </a:buClr>
                <a:buSzPct val="200000"/>
                <a:defRPr/>
              </a:pPr>
              <a:r>
                <a:rPr lang="es-EC" sz="1400" dirty="0" smtClean="0">
                  <a:solidFill>
                    <a:schemeClr val="bg1"/>
                  </a:solidFill>
                </a:rPr>
                <a:t>EVALUACIÓN MUTUA (ENTRE COMPAÑEROS)</a:t>
              </a:r>
              <a:endParaRPr lang="es-ES" sz="1400" dirty="0" smtClean="0">
                <a:solidFill>
                  <a:schemeClr val="bg1"/>
                </a:solidFill>
              </a:endParaRPr>
            </a:p>
          </p:txBody>
        </p:sp>
        <p:sp>
          <p:nvSpPr>
            <p:cNvPr id="22" name=" 3"/>
            <p:cNvSpPr/>
            <p:nvPr/>
          </p:nvSpPr>
          <p:spPr>
            <a:xfrm rot="6155579" flipV="1">
              <a:off x="2276688" y="2850967"/>
              <a:ext cx="3259132" cy="561704"/>
            </a:xfrm>
            <a:prstGeom prst="swooshArrow">
              <a:avLst>
                <a:gd name="adj1" fmla="val 25000"/>
                <a:gd name="adj2" fmla="val 29380"/>
              </a:avLst>
            </a:prstGeom>
            <a:gradFill flip="none" rotWithShape="1">
              <a:gsLst>
                <a:gs pos="0">
                  <a:srgbClr val="FFFFFF">
                    <a:shade val="30000"/>
                    <a:satMod val="115000"/>
                    <a:alpha val="0"/>
                  </a:srgbClr>
                </a:gs>
                <a:gs pos="90000">
                  <a:srgbClr val="D8BC44"/>
                </a:gs>
                <a:gs pos="100000">
                  <a:srgbClr val="FFC000"/>
                </a:gs>
              </a:gsLst>
              <a:lin ang="0" scaled="1"/>
              <a:tileRect/>
            </a:gradFill>
            <a:ln w="9525">
              <a:noFill/>
              <a:round/>
              <a:headEnd/>
              <a:tailEnd/>
            </a:ln>
            <a:effectLst>
              <a:outerShdw blurRad="76200" dist="76200" dir="2700000" algn="tl" rotWithShape="0">
                <a:prstClr val="black">
                  <a:alpha val="40000"/>
                </a:prstClr>
              </a:outerShdw>
            </a:effectLst>
          </p:spPr>
        </p:sp>
      </p:grpSp>
      <p:sp>
        <p:nvSpPr>
          <p:cNvPr id="23" name="Rectángulo 22"/>
          <p:cNvSpPr/>
          <p:nvPr/>
        </p:nvSpPr>
        <p:spPr>
          <a:xfrm>
            <a:off x="6732240" y="6021288"/>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6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971600" y="260350"/>
            <a:ext cx="6913660" cy="892552"/>
          </a:xfrm>
          <a:prstGeom prst="rect">
            <a:avLst/>
          </a:prstGeom>
          <a:noFill/>
          <a:ln w="9525">
            <a:noFill/>
            <a:miter lim="800000"/>
            <a:headEnd/>
            <a:tailEnd/>
          </a:ln>
          <a:effectLst>
            <a:outerShdw blurRad="76200" dist="38100" dir="5400000" algn="ctr" rotWithShape="0">
              <a:schemeClr val="tx1"/>
            </a:outerShdw>
          </a:effectLst>
        </p:spPr>
        <p:txBody>
          <a:bodyPr vert="horz" wrap="square" lIns="91440" tIns="45720" rIns="91440" bIns="45720" numCol="1" anchor="ctr" anchorCtr="0" compatLnSpc="1">
            <a:prstTxWarp prst="textNoShape">
              <a:avLst/>
            </a:prstTxWarp>
          </a:bodyPr>
          <a:lstStyle/>
          <a:p>
            <a:pPr algn="ctr" eaLnBrk="0" hangingPunct="0">
              <a:buFontTx/>
              <a:buChar char=" "/>
              <a:defRPr/>
            </a:pPr>
            <a:r>
              <a:rPr lang="es-ES" sz="2600" dirty="0" smtClean="0">
                <a:solidFill>
                  <a:srgbClr val="92D050"/>
                </a:solidFill>
                <a:latin typeface="Impact" pitchFamily="34" charset="0"/>
                <a:cs typeface="Arial" pitchFamily="34" charset="0"/>
              </a:rPr>
              <a:t>DIMENSIONES DE </a:t>
            </a:r>
            <a:r>
              <a:rPr lang="es-ES" sz="2600" dirty="0">
                <a:solidFill>
                  <a:srgbClr val="92D050"/>
                </a:solidFill>
                <a:latin typeface="Impact" pitchFamily="34" charset="0"/>
                <a:cs typeface="Arial" pitchFamily="34" charset="0"/>
              </a:rPr>
              <a:t>LA EVALUACIÓN </a:t>
            </a:r>
            <a:endParaRPr lang="es-ES" sz="2600" dirty="0" smtClean="0">
              <a:solidFill>
                <a:srgbClr val="92D050"/>
              </a:solidFill>
              <a:latin typeface="Impact" pitchFamily="34" charset="0"/>
              <a:cs typeface="Arial" pitchFamily="34" charset="0"/>
            </a:endParaRPr>
          </a:p>
          <a:p>
            <a:pPr algn="ctr" eaLnBrk="0" hangingPunct="0">
              <a:buFontTx/>
              <a:buChar char=" "/>
              <a:defRPr/>
            </a:pPr>
            <a:r>
              <a:rPr lang="es-ES" sz="2600" dirty="0" smtClean="0">
                <a:solidFill>
                  <a:srgbClr val="92D050"/>
                </a:solidFill>
                <a:latin typeface="Impact" pitchFamily="34" charset="0"/>
                <a:cs typeface="Arial" pitchFamily="34" charset="0"/>
              </a:rPr>
              <a:t>DEL </a:t>
            </a:r>
            <a:r>
              <a:rPr lang="es-ES" sz="2600" dirty="0">
                <a:solidFill>
                  <a:srgbClr val="92D050"/>
                </a:solidFill>
                <a:latin typeface="Impact" pitchFamily="34" charset="0"/>
                <a:cs typeface="Arial" pitchFamily="34" charset="0"/>
              </a:rPr>
              <a:t>APRENDIZAJE</a:t>
            </a:r>
          </a:p>
        </p:txBody>
      </p:sp>
      <p:grpSp>
        <p:nvGrpSpPr>
          <p:cNvPr id="7" name="97 Grupo"/>
          <p:cNvGrpSpPr/>
          <p:nvPr/>
        </p:nvGrpSpPr>
        <p:grpSpPr>
          <a:xfrm flipH="1">
            <a:off x="3255922" y="2784006"/>
            <a:ext cx="2450990" cy="1797122"/>
            <a:chOff x="3180195" y="364391"/>
            <a:chExt cx="2783610" cy="2271985"/>
          </a:xfrm>
        </p:grpSpPr>
        <p:pic>
          <p:nvPicPr>
            <p:cNvPr id="8" name="13 Imagen" descr="0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180195" y="364391"/>
              <a:ext cx="2783610" cy="2271985"/>
            </a:xfrm>
            <a:prstGeom prst="rect">
              <a:avLst/>
            </a:prstGeom>
            <a:effectLst>
              <a:outerShdw blurRad="76200" dist="25400" dir="5400000" algn="ctr" rotWithShape="0">
                <a:sysClr val="windowText" lastClr="000000"/>
              </a:outerShdw>
              <a:softEdge rad="31750"/>
            </a:effectLst>
          </p:spPr>
        </p:pic>
        <p:sp>
          <p:nvSpPr>
            <p:cNvPr id="9" name="15 CuadroTexto"/>
            <p:cNvSpPr txBox="1"/>
            <p:nvPr/>
          </p:nvSpPr>
          <p:spPr>
            <a:xfrm>
              <a:off x="3405983" y="997745"/>
              <a:ext cx="2261636" cy="1067194"/>
            </a:xfrm>
            <a:prstGeom prst="rect">
              <a:avLst/>
            </a:prstGeom>
            <a:noFill/>
            <a:effectLst>
              <a:outerShdw blurRad="50800" dist="25400" dir="5400000" algn="ctr" rotWithShape="0">
                <a:sysClr val="windowText" lastClr="000000"/>
              </a:outerShdw>
            </a:effectLst>
          </p:spPr>
          <p:txBody>
            <a:bodyPr wrap="square" rtlCol="0">
              <a:spAutoFit/>
            </a:bodyPr>
            <a:lstStyle/>
            <a:p>
              <a:pPr algn="ctr">
                <a:lnSpc>
                  <a:spcPct val="120000"/>
                </a:lnSpc>
                <a:defRPr/>
              </a:pPr>
              <a:r>
                <a:rPr lang="es-ES" sz="1400" b="1" kern="0" dirty="0" smtClean="0">
                  <a:solidFill>
                    <a:sysClr val="window" lastClr="FFFFFF"/>
                  </a:solidFill>
                </a:rPr>
                <a:t>DIMENSIONES DE LA EVALUACIÓN DEL APRENDIZAJE</a:t>
              </a:r>
              <a:endParaRPr lang="es-ES" sz="1400" b="1" kern="0" dirty="0">
                <a:solidFill>
                  <a:sysClr val="window" lastClr="FFFFFF"/>
                </a:solidFill>
              </a:endParaRPr>
            </a:p>
          </p:txBody>
        </p:sp>
      </p:grpSp>
      <p:grpSp>
        <p:nvGrpSpPr>
          <p:cNvPr id="10" name="39 Grupo"/>
          <p:cNvGrpSpPr/>
          <p:nvPr/>
        </p:nvGrpSpPr>
        <p:grpSpPr>
          <a:xfrm>
            <a:off x="5214950" y="1277421"/>
            <a:ext cx="3317490" cy="2007564"/>
            <a:chOff x="5070934" y="1385481"/>
            <a:chExt cx="3000388" cy="1419359"/>
          </a:xfrm>
          <a:solidFill>
            <a:schemeClr val="accent2">
              <a:lumMod val="75000"/>
            </a:schemeClr>
          </a:solidFill>
        </p:grpSpPr>
        <p:sp>
          <p:nvSpPr>
            <p:cNvPr id="11" name="15 Marcador de contenido"/>
            <p:cNvSpPr txBox="1">
              <a:spLocks/>
            </p:cNvSpPr>
            <p:nvPr/>
          </p:nvSpPr>
          <p:spPr bwMode="auto">
            <a:xfrm>
              <a:off x="6012160" y="1484784"/>
              <a:ext cx="2059162" cy="936104"/>
            </a:xfrm>
            <a:prstGeom prst="round2SameRect">
              <a:avLst>
                <a:gd name="adj1" fmla="val 50000"/>
                <a:gd name="adj2" fmla="val 22399"/>
              </a:avLst>
            </a:prstGeom>
            <a:grp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eaLnBrk="0" hangingPunct="0">
                <a:buClr>
                  <a:srgbClr val="49788D"/>
                </a:buClr>
                <a:buSzPct val="200000"/>
                <a:defRPr/>
              </a:pPr>
              <a:endParaRPr lang="es-EC" sz="2400" b="1" kern="0" spc="300" dirty="0" smtClean="0">
                <a:solidFill>
                  <a:srgbClr val="FFFFFF"/>
                </a:solidFill>
                <a:latin typeface="Arial Black" pitchFamily="34" charset="0"/>
              </a:endParaRPr>
            </a:p>
          </p:txBody>
        </p:sp>
        <p:sp>
          <p:nvSpPr>
            <p:cNvPr id="12" name="41 Rectángulo"/>
            <p:cNvSpPr/>
            <p:nvPr/>
          </p:nvSpPr>
          <p:spPr>
            <a:xfrm>
              <a:off x="6142612" y="1385481"/>
              <a:ext cx="1857272" cy="1109758"/>
            </a:xfrm>
            <a:prstGeom prst="rect">
              <a:avLst/>
            </a:prstGeom>
            <a:noFill/>
            <a:effectLst>
              <a:outerShdw blurRad="101600" dist="38100" dir="5400000" algn="ctr" rotWithShape="0">
                <a:schemeClr val="tx1"/>
              </a:outerShdw>
            </a:effectLst>
          </p:spPr>
          <p:txBody>
            <a:bodyPr wrap="square">
              <a:spAutoFit/>
            </a:bodyPr>
            <a:lstStyle/>
            <a:p>
              <a:pPr algn="ctr">
                <a:buClr>
                  <a:srgbClr val="49788D"/>
                </a:buClr>
                <a:buSzPct val="200000"/>
                <a:defRPr/>
              </a:pPr>
              <a:endParaRPr lang="es-ES" sz="1600" b="1" u="sng" kern="0" dirty="0" smtClean="0">
                <a:solidFill>
                  <a:srgbClr val="FFFFFF"/>
                </a:solidFill>
                <a:latin typeface="Calibri" pitchFamily="34" charset="0"/>
                <a:cs typeface="Arial" pitchFamily="34" charset="0"/>
              </a:endParaRPr>
            </a:p>
            <a:p>
              <a:pPr algn="ctr">
                <a:buClr>
                  <a:srgbClr val="49788D"/>
                </a:buClr>
                <a:buSzPct val="200000"/>
                <a:defRPr/>
              </a:pPr>
              <a:r>
                <a:rPr lang="es-ES" sz="1600" b="1" u="sng" kern="0" dirty="0" smtClean="0">
                  <a:solidFill>
                    <a:srgbClr val="FFFFFF"/>
                  </a:solidFill>
                  <a:latin typeface="Calibri" pitchFamily="34" charset="0"/>
                  <a:cs typeface="Arial" pitchFamily="34" charset="0"/>
                </a:rPr>
                <a:t>CUALITATIVA</a:t>
              </a:r>
            </a:p>
            <a:p>
              <a:pPr algn="ctr">
                <a:buClr>
                  <a:srgbClr val="49788D"/>
                </a:buClr>
                <a:buSzPct val="200000"/>
                <a:defRPr/>
              </a:pPr>
              <a:endParaRPr lang="es-ES" sz="800" b="1" u="sng" kern="0" dirty="0" smtClean="0">
                <a:solidFill>
                  <a:srgbClr val="FFFFFF"/>
                </a:solidFill>
                <a:latin typeface="Calibri" pitchFamily="34" charset="0"/>
                <a:cs typeface="Arial" pitchFamily="34" charset="0"/>
              </a:endParaRPr>
            </a:p>
            <a:p>
              <a:pPr algn="just">
                <a:buClr>
                  <a:srgbClr val="49788D"/>
                </a:buClr>
                <a:buSzPct val="200000"/>
                <a:defRPr/>
              </a:pPr>
              <a:r>
                <a:rPr lang="es-EC" sz="1400" b="1" kern="0" dirty="0" smtClean="0">
                  <a:solidFill>
                    <a:srgbClr val="FFFFFF"/>
                  </a:solidFill>
                  <a:latin typeface="Calibri" pitchFamily="34" charset="0"/>
                  <a:cs typeface="Arial" pitchFamily="34" charset="0"/>
                </a:rPr>
                <a:t>SE BASA EN CRITERIOS DE RENDIMIENTO / DEFINIDOS X RANGOS</a:t>
              </a:r>
            </a:p>
            <a:p>
              <a:pPr algn="just">
                <a:buClr>
                  <a:srgbClr val="49788D"/>
                </a:buClr>
                <a:buSzPct val="200000"/>
                <a:defRPr/>
              </a:pPr>
              <a:r>
                <a:rPr lang="es-EC" sz="1400" b="1" kern="0" dirty="0" smtClean="0">
                  <a:solidFill>
                    <a:srgbClr val="FFFFFF"/>
                  </a:solidFill>
                  <a:latin typeface="Calibri" pitchFamily="34" charset="0"/>
                  <a:cs typeface="Arial" pitchFamily="34" charset="0"/>
                </a:rPr>
                <a:t>CUMPLIM. C. PROFESIO. </a:t>
              </a:r>
              <a:endParaRPr lang="es-ES" sz="1400" b="1" kern="0" dirty="0" smtClean="0">
                <a:solidFill>
                  <a:srgbClr val="FFFFFF"/>
                </a:solidFill>
                <a:latin typeface="Calibri" pitchFamily="34" charset="0"/>
                <a:cs typeface="Arial" pitchFamily="34" charset="0"/>
              </a:endParaRPr>
            </a:p>
          </p:txBody>
        </p:sp>
        <p:sp>
          <p:nvSpPr>
            <p:cNvPr id="13" name="42 Flecha abajo"/>
            <p:cNvSpPr/>
            <p:nvPr/>
          </p:nvSpPr>
          <p:spPr>
            <a:xfrm rot="3441948" flipV="1">
              <a:off x="5443397" y="2097183"/>
              <a:ext cx="335194" cy="1080120"/>
            </a:xfrm>
            <a:prstGeom prst="downArrow">
              <a:avLst>
                <a:gd name="adj1" fmla="val 50000"/>
                <a:gd name="adj2" fmla="val 52813"/>
              </a:avLst>
            </a:prstGeom>
            <a:grpFill/>
            <a:ln w="9525">
              <a:noFill/>
              <a:round/>
              <a:headEnd/>
              <a:tailEnd/>
            </a:ln>
            <a:effectLst>
              <a:outerShdw blurRad="76200" dist="76200" dir="2700000" algn="tl" rotWithShape="0">
                <a:prstClr val="black">
                  <a:alpha val="40000"/>
                </a:prstClr>
              </a:outerShdw>
            </a:effectLst>
          </p:spPr>
          <p:txBody>
            <a:bodyPr rtlCol="0" anchor="ctr"/>
            <a:lstStyle/>
            <a:p>
              <a:pPr algn="ctr"/>
              <a:endParaRPr lang="es-ES" b="1"/>
            </a:p>
          </p:txBody>
        </p:sp>
      </p:grpSp>
      <p:grpSp>
        <p:nvGrpSpPr>
          <p:cNvPr id="14" name="24 Grupo"/>
          <p:cNvGrpSpPr/>
          <p:nvPr/>
        </p:nvGrpSpPr>
        <p:grpSpPr>
          <a:xfrm>
            <a:off x="5081177" y="4417860"/>
            <a:ext cx="3348475" cy="1243388"/>
            <a:chOff x="5081177" y="4417860"/>
            <a:chExt cx="3348475" cy="1243388"/>
          </a:xfrm>
          <a:solidFill>
            <a:srgbClr val="92D050"/>
          </a:solidFill>
        </p:grpSpPr>
        <p:grpSp>
          <p:nvGrpSpPr>
            <p:cNvPr id="15" name="47 Grupo"/>
            <p:cNvGrpSpPr/>
            <p:nvPr/>
          </p:nvGrpSpPr>
          <p:grpSpPr>
            <a:xfrm>
              <a:off x="5081177" y="4417860"/>
              <a:ext cx="3348474" cy="1243388"/>
              <a:chOff x="5009170" y="3913804"/>
              <a:chExt cx="3085032" cy="1243388"/>
            </a:xfrm>
            <a:grpFill/>
          </p:grpSpPr>
          <p:sp>
            <p:nvSpPr>
              <p:cNvPr id="17" name="15 Marcador de contenido"/>
              <p:cNvSpPr txBox="1">
                <a:spLocks/>
              </p:cNvSpPr>
              <p:nvPr/>
            </p:nvSpPr>
            <p:spPr bwMode="auto">
              <a:xfrm>
                <a:off x="6012160" y="4221088"/>
                <a:ext cx="2082042" cy="936104"/>
              </a:xfrm>
              <a:prstGeom prst="round2SameRect">
                <a:avLst>
                  <a:gd name="adj1" fmla="val 50000"/>
                  <a:gd name="adj2" fmla="val 22399"/>
                </a:avLst>
              </a:prstGeom>
              <a:grp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eaLnBrk="0" hangingPunct="0">
                  <a:buClr>
                    <a:srgbClr val="49788D"/>
                  </a:buClr>
                  <a:buSzPct val="200000"/>
                  <a:defRPr/>
                </a:pPr>
                <a:endParaRPr lang="es-EC" sz="2400" b="1" kern="0" spc="300" dirty="0" smtClean="0">
                  <a:solidFill>
                    <a:srgbClr val="FFFFFF"/>
                  </a:solidFill>
                  <a:latin typeface="Arial Black" pitchFamily="34" charset="0"/>
                </a:endParaRPr>
              </a:p>
            </p:txBody>
          </p:sp>
          <p:sp>
            <p:nvSpPr>
              <p:cNvPr id="18" name="50 Flecha abajo"/>
              <p:cNvSpPr/>
              <p:nvPr/>
            </p:nvSpPr>
            <p:spPr>
              <a:xfrm rot="18158052">
                <a:off x="5381633" y="3541341"/>
                <a:ext cx="335194" cy="1080120"/>
              </a:xfrm>
              <a:prstGeom prst="downArrow">
                <a:avLst>
                  <a:gd name="adj1" fmla="val 50000"/>
                  <a:gd name="adj2" fmla="val 52813"/>
                </a:avLst>
              </a:prstGeom>
              <a:grpFill/>
              <a:ln w="9525">
                <a:noFill/>
                <a:round/>
                <a:headEnd/>
                <a:tailEnd/>
              </a:ln>
              <a:effectLst>
                <a:outerShdw blurRad="76200" dist="76200" dir="2700000" algn="tl" rotWithShape="0">
                  <a:prstClr val="black">
                    <a:alpha val="40000"/>
                  </a:prstClr>
                </a:outerShdw>
              </a:effectLst>
            </p:spPr>
            <p:txBody>
              <a:bodyPr rtlCol="0" anchor="ctr"/>
              <a:lstStyle/>
              <a:p>
                <a:pPr algn="ctr"/>
                <a:endParaRPr lang="es-ES" b="1"/>
              </a:p>
            </p:txBody>
          </p:sp>
        </p:grpSp>
        <p:sp>
          <p:nvSpPr>
            <p:cNvPr id="16" name="21 Rectángulo"/>
            <p:cNvSpPr/>
            <p:nvPr/>
          </p:nvSpPr>
          <p:spPr>
            <a:xfrm>
              <a:off x="6215190" y="4751026"/>
              <a:ext cx="2214462" cy="892552"/>
            </a:xfrm>
            <a:prstGeom prst="rect">
              <a:avLst/>
            </a:prstGeom>
            <a:noFill/>
            <a:effectLst>
              <a:outerShdw blurRad="101600" dist="38100" dir="5400000" algn="ctr" rotWithShape="0">
                <a:schemeClr val="tx1"/>
              </a:outerShdw>
            </a:effectLst>
          </p:spPr>
          <p:txBody>
            <a:bodyPr wrap="square">
              <a:spAutoFit/>
            </a:bodyPr>
            <a:lstStyle/>
            <a:p>
              <a:pPr algn="ctr">
                <a:buClr>
                  <a:srgbClr val="49788D"/>
                </a:buClr>
                <a:buSzPct val="200000"/>
                <a:defRPr/>
              </a:pPr>
              <a:r>
                <a:rPr lang="es-ES" sz="1600" b="1" u="sng" kern="0" dirty="0" smtClean="0">
                  <a:solidFill>
                    <a:srgbClr val="FFFFFF"/>
                  </a:solidFill>
                  <a:latin typeface="Calibri" pitchFamily="34" charset="0"/>
                  <a:cs typeface="Arial" pitchFamily="34" charset="0"/>
                </a:rPr>
                <a:t>CUANTITATIVA</a:t>
              </a:r>
            </a:p>
            <a:p>
              <a:pPr algn="ctr">
                <a:buClr>
                  <a:srgbClr val="49788D"/>
                </a:buClr>
                <a:buSzPct val="200000"/>
                <a:defRPr/>
              </a:pPr>
              <a:endParaRPr lang="es-ES" sz="800" b="1" u="sng" kern="0" dirty="0" smtClean="0">
                <a:solidFill>
                  <a:srgbClr val="FFFFFF"/>
                </a:solidFill>
                <a:latin typeface="Calibri" pitchFamily="34" charset="0"/>
                <a:cs typeface="Arial" pitchFamily="34" charset="0"/>
              </a:endParaRPr>
            </a:p>
            <a:p>
              <a:pPr algn="just">
                <a:buClr>
                  <a:srgbClr val="49788D"/>
                </a:buClr>
                <a:buSzPct val="200000"/>
                <a:defRPr/>
              </a:pPr>
              <a:r>
                <a:rPr lang="es-EC" sz="1400" b="1" kern="0" dirty="0" smtClean="0">
                  <a:solidFill>
                    <a:srgbClr val="FFFFFF"/>
                  </a:solidFill>
                  <a:latin typeface="Calibri" pitchFamily="34" charset="0"/>
                  <a:cs typeface="Arial" pitchFamily="34" charset="0"/>
                </a:rPr>
                <a:t>RESULTADOS ESTADÍSTICOS</a:t>
              </a:r>
              <a:endParaRPr lang="es-ES" sz="1400" b="1" kern="0" dirty="0" smtClean="0">
                <a:solidFill>
                  <a:srgbClr val="FFFFFF"/>
                </a:solidFill>
                <a:latin typeface="Calibri" pitchFamily="34" charset="0"/>
                <a:cs typeface="Arial" pitchFamily="34" charset="0"/>
              </a:endParaRPr>
            </a:p>
          </p:txBody>
        </p:sp>
      </p:grpSp>
      <p:grpSp>
        <p:nvGrpSpPr>
          <p:cNvPr id="19" name="25 Grupo"/>
          <p:cNvGrpSpPr/>
          <p:nvPr/>
        </p:nvGrpSpPr>
        <p:grpSpPr>
          <a:xfrm>
            <a:off x="785786" y="4413862"/>
            <a:ext cx="3108715" cy="1480456"/>
            <a:chOff x="785786" y="4413862"/>
            <a:chExt cx="3108715" cy="1480456"/>
          </a:xfrm>
          <a:solidFill>
            <a:srgbClr val="FF3399"/>
          </a:solidFill>
        </p:grpSpPr>
        <p:grpSp>
          <p:nvGrpSpPr>
            <p:cNvPr id="20" name="43 Grupo"/>
            <p:cNvGrpSpPr/>
            <p:nvPr/>
          </p:nvGrpSpPr>
          <p:grpSpPr>
            <a:xfrm>
              <a:off x="785786" y="4413862"/>
              <a:ext cx="3108715" cy="1444030"/>
              <a:chOff x="857794" y="3909806"/>
              <a:chExt cx="3108715" cy="1444030"/>
            </a:xfrm>
            <a:grpFill/>
          </p:grpSpPr>
          <p:sp>
            <p:nvSpPr>
              <p:cNvPr id="22" name="15 Marcador de contenido"/>
              <p:cNvSpPr txBox="1">
                <a:spLocks/>
              </p:cNvSpPr>
              <p:nvPr/>
            </p:nvSpPr>
            <p:spPr bwMode="auto">
              <a:xfrm>
                <a:off x="857794" y="4221088"/>
                <a:ext cx="2500330" cy="1132748"/>
              </a:xfrm>
              <a:prstGeom prst="round2SameRect">
                <a:avLst>
                  <a:gd name="adj1" fmla="val 50000"/>
                  <a:gd name="adj2" fmla="val 22399"/>
                </a:avLst>
              </a:prstGeom>
              <a:grp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eaLnBrk="0" hangingPunct="0">
                  <a:buClr>
                    <a:srgbClr val="49788D"/>
                  </a:buClr>
                  <a:buSzPct val="200000"/>
                  <a:defRPr/>
                </a:pPr>
                <a:endParaRPr lang="es-EC" sz="2400" b="1" kern="0" spc="300" dirty="0" smtClean="0">
                  <a:solidFill>
                    <a:srgbClr val="FFFFFF"/>
                  </a:solidFill>
                  <a:latin typeface="Arial Black" pitchFamily="34" charset="0"/>
                </a:endParaRPr>
              </a:p>
            </p:txBody>
          </p:sp>
          <p:sp>
            <p:nvSpPr>
              <p:cNvPr id="23" name="46 Flecha abajo"/>
              <p:cNvSpPr/>
              <p:nvPr/>
            </p:nvSpPr>
            <p:spPr>
              <a:xfrm rot="3441948" flipH="1">
                <a:off x="3258852" y="3537343"/>
                <a:ext cx="335194" cy="1080120"/>
              </a:xfrm>
              <a:prstGeom prst="downArrow">
                <a:avLst>
                  <a:gd name="adj1" fmla="val 50000"/>
                  <a:gd name="adj2" fmla="val 52813"/>
                </a:avLst>
              </a:prstGeom>
              <a:grpFill/>
              <a:ln w="9525">
                <a:noFill/>
                <a:round/>
                <a:headEnd/>
                <a:tailEnd/>
              </a:ln>
              <a:effectLst>
                <a:outerShdw blurRad="76200" dist="76200" dir="2700000" algn="tl" rotWithShape="0">
                  <a:prstClr val="black">
                    <a:alpha val="40000"/>
                  </a:prstClr>
                </a:outerShdw>
              </a:effectLst>
            </p:spPr>
            <p:txBody>
              <a:bodyPr rtlCol="0" anchor="ctr"/>
              <a:lstStyle/>
              <a:p>
                <a:pPr algn="ctr"/>
                <a:endParaRPr lang="es-ES" b="1"/>
              </a:p>
            </p:txBody>
          </p:sp>
        </p:grpSp>
        <p:sp>
          <p:nvSpPr>
            <p:cNvPr id="21" name="22 Rectángulo"/>
            <p:cNvSpPr/>
            <p:nvPr/>
          </p:nvSpPr>
          <p:spPr>
            <a:xfrm>
              <a:off x="785786" y="4786322"/>
              <a:ext cx="2500330" cy="1107996"/>
            </a:xfrm>
            <a:prstGeom prst="rect">
              <a:avLst/>
            </a:prstGeom>
            <a:noFill/>
            <a:effectLst>
              <a:outerShdw blurRad="101600" dist="38100" dir="5400000" algn="ctr" rotWithShape="0">
                <a:schemeClr val="tx1"/>
              </a:outerShdw>
            </a:effectLst>
          </p:spPr>
          <p:txBody>
            <a:bodyPr wrap="square">
              <a:spAutoFit/>
            </a:bodyPr>
            <a:lstStyle/>
            <a:p>
              <a:pPr algn="ctr">
                <a:buClr>
                  <a:srgbClr val="49788D"/>
                </a:buClr>
                <a:buSzPct val="200000"/>
                <a:defRPr/>
              </a:pPr>
              <a:r>
                <a:rPr lang="es-ES" sz="1600" b="1" u="sng" kern="0" dirty="0" smtClean="0">
                  <a:solidFill>
                    <a:srgbClr val="FFFFFF"/>
                  </a:solidFill>
                  <a:latin typeface="Calibri" pitchFamily="34" charset="0"/>
                  <a:cs typeface="Arial" pitchFamily="34" charset="0"/>
                </a:rPr>
                <a:t>MULTIREFERENCIAL E INF.</a:t>
              </a:r>
            </a:p>
            <a:p>
              <a:pPr algn="ctr">
                <a:buClr>
                  <a:srgbClr val="49788D"/>
                </a:buClr>
                <a:buSzPct val="200000"/>
                <a:defRPr/>
              </a:pPr>
              <a:endParaRPr lang="es-ES" sz="800" b="1" u="sng" kern="0" dirty="0" smtClean="0">
                <a:solidFill>
                  <a:srgbClr val="FFFFFF"/>
                </a:solidFill>
                <a:latin typeface="Calibri" pitchFamily="34" charset="0"/>
                <a:cs typeface="Arial" pitchFamily="34" charset="0"/>
              </a:endParaRPr>
            </a:p>
            <a:p>
              <a:pPr algn="just">
                <a:buClr>
                  <a:srgbClr val="49788D"/>
                </a:buClr>
                <a:buSzPct val="200000"/>
                <a:defRPr/>
              </a:pPr>
              <a:r>
                <a:rPr lang="es-EC" sz="1400" b="1" kern="0" dirty="0" smtClean="0">
                  <a:solidFill>
                    <a:srgbClr val="FFFFFF"/>
                  </a:solidFill>
                  <a:latin typeface="Calibri" pitchFamily="34" charset="0"/>
                  <a:cs typeface="Arial" pitchFamily="34" charset="0"/>
                </a:rPr>
                <a:t>INFORMATIVA, APRECIACIONES EXTERNAS RECÍPROCAS Y PERSONALES</a:t>
              </a:r>
              <a:endParaRPr lang="es-ES" sz="1400" b="1" kern="0" dirty="0" smtClean="0">
                <a:solidFill>
                  <a:srgbClr val="FFFFFF"/>
                </a:solidFill>
                <a:latin typeface="Calibri" pitchFamily="34" charset="0"/>
                <a:cs typeface="Arial" pitchFamily="34" charset="0"/>
              </a:endParaRPr>
            </a:p>
          </p:txBody>
        </p:sp>
      </p:grpSp>
      <p:grpSp>
        <p:nvGrpSpPr>
          <p:cNvPr id="24" name="26 Grupo"/>
          <p:cNvGrpSpPr/>
          <p:nvPr/>
        </p:nvGrpSpPr>
        <p:grpSpPr>
          <a:xfrm>
            <a:off x="571472" y="1772816"/>
            <a:ext cx="3312785" cy="1316058"/>
            <a:chOff x="571472" y="1772816"/>
            <a:chExt cx="3312785" cy="1316058"/>
          </a:xfrm>
          <a:solidFill>
            <a:srgbClr val="996600"/>
          </a:solidFill>
        </p:grpSpPr>
        <p:grpSp>
          <p:nvGrpSpPr>
            <p:cNvPr id="25" name="35 Grupo"/>
            <p:cNvGrpSpPr/>
            <p:nvPr/>
          </p:nvGrpSpPr>
          <p:grpSpPr>
            <a:xfrm>
              <a:off x="571472" y="1772816"/>
              <a:ext cx="3312785" cy="1316058"/>
              <a:chOff x="715488" y="1484784"/>
              <a:chExt cx="3312785" cy="1316058"/>
            </a:xfrm>
            <a:grpFill/>
          </p:grpSpPr>
          <p:sp>
            <p:nvSpPr>
              <p:cNvPr id="27" name="15 Marcador de contenido"/>
              <p:cNvSpPr txBox="1">
                <a:spLocks/>
              </p:cNvSpPr>
              <p:nvPr/>
            </p:nvSpPr>
            <p:spPr bwMode="auto">
              <a:xfrm>
                <a:off x="715488" y="1484784"/>
                <a:ext cx="2344344" cy="1084680"/>
              </a:xfrm>
              <a:prstGeom prst="round2SameRect">
                <a:avLst>
                  <a:gd name="adj1" fmla="val 50000"/>
                  <a:gd name="adj2" fmla="val 22399"/>
                </a:avLst>
              </a:prstGeom>
              <a:grp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eaLnBrk="0" hangingPunct="0">
                  <a:buClr>
                    <a:srgbClr val="49788D"/>
                  </a:buClr>
                  <a:buSzPct val="200000"/>
                  <a:defRPr/>
                </a:pPr>
                <a:endParaRPr lang="es-EC" sz="2400" b="1" kern="0" spc="300" dirty="0" smtClean="0">
                  <a:solidFill>
                    <a:srgbClr val="FFFFFF"/>
                  </a:solidFill>
                  <a:latin typeface="Arial Black" pitchFamily="34" charset="0"/>
                </a:endParaRPr>
              </a:p>
            </p:txBody>
          </p:sp>
          <p:sp>
            <p:nvSpPr>
              <p:cNvPr id="28" name="38 Flecha abajo"/>
              <p:cNvSpPr/>
              <p:nvPr/>
            </p:nvSpPr>
            <p:spPr>
              <a:xfrm rot="18158052" flipH="1" flipV="1">
                <a:off x="3320616" y="2093185"/>
                <a:ext cx="335194" cy="1080120"/>
              </a:xfrm>
              <a:prstGeom prst="downArrow">
                <a:avLst>
                  <a:gd name="adj1" fmla="val 50000"/>
                  <a:gd name="adj2" fmla="val 52813"/>
                </a:avLst>
              </a:prstGeom>
              <a:grpFill/>
              <a:ln w="9525">
                <a:noFill/>
                <a:round/>
                <a:headEnd/>
                <a:tailEnd/>
              </a:ln>
              <a:effectLst>
                <a:outerShdw blurRad="76200" dist="76200" dir="2700000" algn="tl" rotWithShape="0">
                  <a:prstClr val="black">
                    <a:alpha val="40000"/>
                  </a:prstClr>
                </a:outerShdw>
              </a:effectLst>
            </p:spPr>
            <p:txBody>
              <a:bodyPr rtlCol="0" anchor="ctr"/>
              <a:lstStyle/>
              <a:p>
                <a:pPr algn="ctr"/>
                <a:endParaRPr lang="es-ES" b="1"/>
              </a:p>
            </p:txBody>
          </p:sp>
        </p:grpSp>
        <p:sp>
          <p:nvSpPr>
            <p:cNvPr id="26" name="23 Rectángulo"/>
            <p:cNvSpPr/>
            <p:nvPr/>
          </p:nvSpPr>
          <p:spPr>
            <a:xfrm>
              <a:off x="642910" y="1785926"/>
              <a:ext cx="2143140" cy="1107996"/>
            </a:xfrm>
            <a:prstGeom prst="rect">
              <a:avLst/>
            </a:prstGeom>
            <a:noFill/>
            <a:effectLst>
              <a:outerShdw blurRad="101600" dist="38100" dir="5400000" algn="ctr" rotWithShape="0">
                <a:schemeClr val="tx1"/>
              </a:outerShdw>
            </a:effectLst>
          </p:spPr>
          <p:txBody>
            <a:bodyPr wrap="square">
              <a:spAutoFit/>
            </a:bodyPr>
            <a:lstStyle/>
            <a:p>
              <a:pPr algn="ctr">
                <a:buClr>
                  <a:srgbClr val="49788D"/>
                </a:buClr>
                <a:buSzPct val="200000"/>
                <a:defRPr/>
              </a:pPr>
              <a:r>
                <a:rPr lang="es-ES" sz="1600" b="1" u="sng" kern="0" dirty="0" smtClean="0">
                  <a:solidFill>
                    <a:srgbClr val="FFFFFF"/>
                  </a:solidFill>
                  <a:latin typeface="Calibri" pitchFamily="34" charset="0"/>
                  <a:cs typeface="Arial" pitchFamily="34" charset="0"/>
                </a:rPr>
                <a:t>PERFECTIVA</a:t>
              </a:r>
            </a:p>
            <a:p>
              <a:pPr algn="ctr">
                <a:buClr>
                  <a:srgbClr val="49788D"/>
                </a:buClr>
                <a:buSzPct val="200000"/>
                <a:defRPr/>
              </a:pPr>
              <a:endParaRPr lang="es-ES" sz="800" b="1" u="sng" kern="0" dirty="0" smtClean="0">
                <a:solidFill>
                  <a:srgbClr val="FFFFFF"/>
                </a:solidFill>
                <a:latin typeface="Calibri" pitchFamily="34" charset="0"/>
                <a:cs typeface="Arial" pitchFamily="34" charset="0"/>
              </a:endParaRPr>
            </a:p>
            <a:p>
              <a:pPr algn="just">
                <a:buClr>
                  <a:srgbClr val="49788D"/>
                </a:buClr>
                <a:buSzPct val="200000"/>
                <a:defRPr/>
              </a:pPr>
              <a:r>
                <a:rPr lang="es-EC" sz="1400" b="1" kern="0" dirty="0" smtClean="0">
                  <a:solidFill>
                    <a:srgbClr val="FFFFFF"/>
                  </a:solidFill>
                  <a:latin typeface="Calibri" pitchFamily="34" charset="0"/>
                  <a:cs typeface="Arial" pitchFamily="34" charset="0"/>
                </a:rPr>
                <a:t>RESULTADOS PERMITE ESTIMULAR ACTITUDES DE SUPERACIÓN</a:t>
              </a:r>
              <a:endParaRPr lang="es-ES" sz="1400" b="1" kern="0" dirty="0" smtClean="0">
                <a:solidFill>
                  <a:srgbClr val="FFFFFF"/>
                </a:solidFill>
                <a:latin typeface="Calibri" pitchFamily="34" charset="0"/>
                <a:cs typeface="Arial" pitchFamily="34" charset="0"/>
              </a:endParaRPr>
            </a:p>
          </p:txBody>
        </p:sp>
      </p:grpSp>
      <p:sp>
        <p:nvSpPr>
          <p:cNvPr id="29" name="Rectángulo 28"/>
          <p:cNvSpPr/>
          <p:nvPr/>
        </p:nvSpPr>
        <p:spPr>
          <a:xfrm>
            <a:off x="6732240" y="5949280"/>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6073798"/>
            <a:ext cx="2304256" cy="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6732240" y="5894318"/>
            <a:ext cx="2411760" cy="84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p:cNvSpPr/>
          <p:nvPr/>
        </p:nvSpPr>
        <p:spPr>
          <a:xfrm>
            <a:off x="6884640" y="6138348"/>
            <a:ext cx="2411760" cy="6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85852" y="260648"/>
            <a:ext cx="7429552" cy="571504"/>
          </a:xfrm>
          <a:prstGeom prst="rect">
            <a:avLst/>
          </a:prstGeom>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rgbClr val="00B050"/>
                </a:solidFill>
                <a:latin typeface="+mj-lt"/>
                <a:ea typeface="+mj-ea"/>
                <a:cs typeface="+mj-cs"/>
              </a:rPr>
              <a:t>PROCEDIMIENTO MONTAJE DE VERIFICACIONES.</a:t>
            </a:r>
          </a:p>
        </p:txBody>
      </p:sp>
      <p:sp>
        <p:nvSpPr>
          <p:cNvPr id="5" name="Rectángulo 4"/>
          <p:cNvSpPr/>
          <p:nvPr/>
        </p:nvSpPr>
        <p:spPr>
          <a:xfrm>
            <a:off x="6732240" y="5985948"/>
            <a:ext cx="2411760" cy="683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5" name="Rectangle 9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144" name="Object 96"/>
          <p:cNvGraphicFramePr>
            <a:graphicFrameLocks noChangeAspect="1"/>
          </p:cNvGraphicFramePr>
          <p:nvPr/>
        </p:nvGraphicFramePr>
        <p:xfrm>
          <a:off x="1928794" y="714356"/>
          <a:ext cx="5219700" cy="5519757"/>
        </p:xfrm>
        <a:graphic>
          <a:graphicData uri="http://schemas.openxmlformats.org/presentationml/2006/ole">
            <mc:AlternateContent xmlns:mc="http://schemas.openxmlformats.org/markup-compatibility/2006">
              <mc:Choice xmlns:v="urn:schemas-microsoft-com:vml" Requires="v">
                <p:oleObj spid="_x0000_s2175" name="Visio" r:id="rId4" imgW="5633136" imgH="8756245" progId="Visio.Drawing.11">
                  <p:embed/>
                </p:oleObj>
              </mc:Choice>
              <mc:Fallback>
                <p:oleObj name="Visio" r:id="rId4" imgW="5633136" imgH="8756245" progId="Visio.Drawing.11">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4" y="714356"/>
                        <a:ext cx="5219700" cy="55197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62738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57224" y="285728"/>
            <a:ext cx="7772400" cy="71438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B050"/>
                </a:solidFill>
                <a:effectLst/>
                <a:uLnTx/>
                <a:uFillTx/>
                <a:latin typeface="+mj-lt"/>
                <a:ea typeface="+mj-ea"/>
                <a:cs typeface="+mj-cs"/>
              </a:rPr>
              <a:t>APLICACIÓN</a:t>
            </a:r>
            <a:r>
              <a:rPr kumimoji="0" lang="es-ES" sz="4400" b="0" i="0" u="none" strike="noStrike" kern="1200" cap="none" spc="0" normalizeH="0" noProof="0" dirty="0" smtClean="0">
                <a:ln>
                  <a:noFill/>
                </a:ln>
                <a:solidFill>
                  <a:srgbClr val="00B050"/>
                </a:solidFill>
                <a:effectLst/>
                <a:uLnTx/>
                <a:uFillTx/>
                <a:latin typeface="+mj-lt"/>
                <a:ea typeface="+mj-ea"/>
                <a:cs typeface="+mj-cs"/>
              </a:rPr>
              <a:t> CORRECCIÓN DE VERIFICACIONES</a:t>
            </a:r>
            <a:endParaRPr kumimoji="0" lang="es-ES" sz="4400" b="0"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 name="Rectángulo 1"/>
          <p:cNvSpPr/>
          <p:nvPr/>
        </p:nvSpPr>
        <p:spPr>
          <a:xfrm>
            <a:off x="6804248" y="5981388"/>
            <a:ext cx="2339752" cy="75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9" name="Rectangle 9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168" name="Object 96"/>
          <p:cNvGraphicFramePr>
            <a:graphicFrameLocks noChangeAspect="1"/>
          </p:cNvGraphicFramePr>
          <p:nvPr/>
        </p:nvGraphicFramePr>
        <p:xfrm>
          <a:off x="2071670" y="928671"/>
          <a:ext cx="5143504" cy="5286412"/>
        </p:xfrm>
        <a:graphic>
          <a:graphicData uri="http://schemas.openxmlformats.org/presentationml/2006/ole">
            <mc:AlternateContent xmlns:mc="http://schemas.openxmlformats.org/markup-compatibility/2006">
              <mc:Choice xmlns:v="urn:schemas-microsoft-com:vml" Requires="v">
                <p:oleObj spid="_x0000_s3199" name="Visio" r:id="rId4" imgW="10169531" imgH="9897623" progId="Visio.Drawing.11">
                  <p:embed/>
                </p:oleObj>
              </mc:Choice>
              <mc:Fallback>
                <p:oleObj name="Visio" r:id="rId4" imgW="10169531" imgH="9897623" progId="Visio.Drawing.11">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70" y="928671"/>
                        <a:ext cx="5143504" cy="528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0175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57290" y="260648"/>
            <a:ext cx="7129458" cy="57150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mj-cs"/>
              </a:rPr>
              <a:t>ANÁLISIS</a:t>
            </a:r>
            <a:r>
              <a:rPr kumimoji="0" lang="es-ES" sz="4400" b="0" i="0" u="none" strike="noStrike" kern="1200" cap="none" spc="0" normalizeH="0" noProof="0" dirty="0" smtClean="0">
                <a:ln>
                  <a:noFill/>
                </a:ln>
                <a:solidFill>
                  <a:schemeClr val="tx1"/>
                </a:solidFill>
                <a:effectLst/>
                <a:uLnTx/>
                <a:uFillTx/>
                <a:latin typeface="+mj-lt"/>
                <a:ea typeface="+mj-ea"/>
                <a:cs typeface="+mj-cs"/>
              </a:rPr>
              <a:t> ESTADÍSTICO</a:t>
            </a:r>
            <a:endParaRPr kumimoji="0" lang="es-E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0419" name="Object 3"/>
          <p:cNvGraphicFramePr>
            <a:graphicFrameLocks noChangeAspect="1"/>
          </p:cNvGraphicFramePr>
          <p:nvPr>
            <p:extLst>
              <p:ext uri="{D42A27DB-BD31-4B8C-83A1-F6EECF244321}">
                <p14:modId xmlns:p14="http://schemas.microsoft.com/office/powerpoint/2010/main" val="1075190167"/>
              </p:ext>
            </p:extLst>
          </p:nvPr>
        </p:nvGraphicFramePr>
        <p:xfrm>
          <a:off x="1357290" y="836712"/>
          <a:ext cx="7215238" cy="4995867"/>
        </p:xfrm>
        <a:graphic>
          <a:graphicData uri="http://schemas.openxmlformats.org/presentationml/2006/ole">
            <mc:AlternateContent xmlns:mc="http://schemas.openxmlformats.org/markup-compatibility/2006">
              <mc:Choice xmlns:v="urn:schemas-microsoft-com:vml" Requires="v">
                <p:oleObj spid="_x0000_s4222" name="Visio" r:id="rId3" imgW="7738683" imgH="7855626" progId="Visio.Drawing.11">
                  <p:embed/>
                </p:oleObj>
              </mc:Choice>
              <mc:Fallback>
                <p:oleObj name="Visio" r:id="rId3" imgW="7738683" imgH="7855626" progId="Visio.Drawing.11">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90" y="836712"/>
                        <a:ext cx="7215238" cy="4995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ángulo 5"/>
          <p:cNvSpPr/>
          <p:nvPr/>
        </p:nvSpPr>
        <p:spPr>
          <a:xfrm>
            <a:off x="6732240" y="6021288"/>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a:t>
            </a:r>
            <a:endParaRPr lang="es-EC" dirty="0"/>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6073798"/>
            <a:ext cx="2304256" cy="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p:cNvSpPr/>
          <p:nvPr/>
        </p:nvSpPr>
        <p:spPr>
          <a:xfrm>
            <a:off x="6804248" y="5981388"/>
            <a:ext cx="2339752" cy="75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549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57290" y="404664"/>
            <a:ext cx="7129458" cy="428628"/>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B050"/>
                </a:solidFill>
                <a:effectLst/>
                <a:uLnTx/>
                <a:uFillTx/>
                <a:latin typeface="+mj-lt"/>
                <a:ea typeface="+mj-ea"/>
                <a:cs typeface="+mj-cs"/>
              </a:rPr>
              <a:t>RECUPERACIÓN PEDAGÓGICA</a:t>
            </a: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8" name="Rectángulo 7"/>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6217814"/>
            <a:ext cx="2304256" cy="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9"/>
          <p:cNvSpPr/>
          <p:nvPr/>
        </p:nvSpPr>
        <p:spPr>
          <a:xfrm>
            <a:off x="6768752" y="6165304"/>
            <a:ext cx="23397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1443" name="Object 3"/>
          <p:cNvGraphicFramePr>
            <a:graphicFrameLocks noChangeAspect="1"/>
          </p:cNvGraphicFramePr>
          <p:nvPr>
            <p:extLst>
              <p:ext uri="{D42A27DB-BD31-4B8C-83A1-F6EECF244321}">
                <p14:modId xmlns:p14="http://schemas.microsoft.com/office/powerpoint/2010/main" val="3808198124"/>
              </p:ext>
            </p:extLst>
          </p:nvPr>
        </p:nvGraphicFramePr>
        <p:xfrm>
          <a:off x="539552" y="764704"/>
          <a:ext cx="8496944" cy="5357826"/>
        </p:xfrm>
        <a:graphic>
          <a:graphicData uri="http://schemas.openxmlformats.org/presentationml/2006/ole">
            <mc:AlternateContent xmlns:mc="http://schemas.openxmlformats.org/markup-compatibility/2006">
              <mc:Choice xmlns:v="urn:schemas-microsoft-com:vml" Requires="v">
                <p:oleObj spid="_x0000_s5245" name="Visio" r:id="rId4" imgW="7550948" imgH="9074285" progId="Visio.Drawing.11">
                  <p:embed/>
                </p:oleObj>
              </mc:Choice>
              <mc:Fallback>
                <p:oleObj name="Visio" r:id="rId4" imgW="7550948" imgH="9074285" progId="Visio.Drawing.11">
                  <p:embed/>
                  <p:pic>
                    <p:nvPicPr>
                      <p:cNvPr id="0"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764704"/>
                        <a:ext cx="8496944" cy="5357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50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1285860"/>
            <a:ext cx="8424936" cy="364333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algn="ctr">
              <a:spcBef>
                <a:spcPct val="0"/>
              </a:spcBef>
              <a:defRPr/>
            </a:pPr>
            <a:endParaRPr lang="es-ES_tradnl" sz="2000" dirty="0" smtClean="0">
              <a:solidFill>
                <a:srgbClr val="FF0000"/>
              </a:solidFill>
            </a:endParaRPr>
          </a:p>
          <a:p>
            <a:pPr algn="ctr">
              <a:spcBef>
                <a:spcPct val="0"/>
              </a:spcBef>
              <a:defRPr/>
            </a:pPr>
            <a:r>
              <a:rPr lang="es-ES_tradnl" sz="2000" dirty="0" smtClean="0">
                <a:solidFill>
                  <a:srgbClr val="00B050"/>
                </a:solidFill>
              </a:rPr>
              <a:t>BANCO DE PREGUNTAS</a:t>
            </a:r>
          </a:p>
          <a:p>
            <a:pPr algn="just">
              <a:spcBef>
                <a:spcPct val="0"/>
              </a:spcBef>
              <a:defRPr/>
            </a:pPr>
            <a:endParaRPr lang="es-ES_tradnl" sz="2000" dirty="0" smtClean="0"/>
          </a:p>
          <a:p>
            <a:pPr algn="just">
              <a:spcBef>
                <a:spcPct val="0"/>
              </a:spcBef>
              <a:defRPr/>
            </a:pPr>
            <a:r>
              <a:rPr lang="es-ES_tradnl" sz="2000" dirty="0" smtClean="0"/>
              <a:t>Como norma para cada instituto o escuela de armas, servicios y especialidades de la Fuerzas Armadas, se determina que por lo menos el 70% de los ítems de una prueba de ingreso sea tomado del banco de preguntas y el 30% sea de ítems nuevos, para lo cual la sección evaluación deberá organizar este banco de preguntas, con los ítems aplicados en la pruebas de ingreso, en todo caso cada ficha del ítem tendrá una duración de 4 años, fecha en la que será renovada por otra ficha.</a:t>
            </a:r>
            <a:endParaRPr lang="es-ES" sz="2000"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 name="Rectángulo 5"/>
          <p:cNvSpPr/>
          <p:nvPr/>
        </p:nvSpPr>
        <p:spPr>
          <a:xfrm>
            <a:off x="6804248" y="5981388"/>
            <a:ext cx="2339752" cy="75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3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lstStyle/>
          <a:p>
            <a:pPr algn="ctr">
              <a:defRPr/>
            </a:pPr>
            <a:r>
              <a:rPr lang="es-ES" dirty="0" smtClean="0">
                <a:solidFill>
                  <a:srgbClr val="336600"/>
                </a:solidFill>
              </a:rPr>
              <a:t>JUSTIFICACIÓN</a:t>
            </a:r>
            <a:endParaRPr lang="es-EC" dirty="0">
              <a:solidFill>
                <a:srgbClr val="33660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4108164749"/>
              </p:ext>
            </p:extLst>
          </p:nvPr>
        </p:nvGraphicFramePr>
        <p:xfrm>
          <a:off x="822325" y="1561083"/>
          <a:ext cx="7521575" cy="446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732240" y="6021288"/>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73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53118"/>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6804248" y="5949280"/>
            <a:ext cx="2160240" cy="576064"/>
          </a:xfrm>
          <a:prstGeom prst="rect">
            <a:avLst/>
          </a:prstGeom>
          <a:solidFill>
            <a:schemeClr val="bg1"/>
          </a:solidFill>
        </p:spPr>
        <p:txBody>
          <a:bodyPr wrap="square" rtlCol="0">
            <a:spAutoFit/>
          </a:bodyPr>
          <a:lstStyle/>
          <a:p>
            <a:endParaRPr lang="es-EC"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297134"/>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p:cNvSpPr txBox="1"/>
          <p:nvPr/>
        </p:nvSpPr>
        <p:spPr>
          <a:xfrm>
            <a:off x="2123728" y="2732727"/>
            <a:ext cx="5904656" cy="1200329"/>
          </a:xfrm>
          <a:prstGeom prst="rect">
            <a:avLst/>
          </a:prstGeom>
          <a:noFill/>
        </p:spPr>
        <p:txBody>
          <a:bodyPr wrap="square" rtlCol="0">
            <a:spAutoFit/>
          </a:bodyPr>
          <a:lstStyle/>
          <a:p>
            <a:r>
              <a:rPr lang="es-EC" sz="7200" dirty="0" smtClean="0">
                <a:solidFill>
                  <a:srgbClr val="92D050"/>
                </a:solidFill>
              </a:rPr>
              <a:t>GRACIAS</a:t>
            </a:r>
            <a:r>
              <a:rPr lang="es-EC" dirty="0" smtClean="0"/>
              <a:t> </a:t>
            </a:r>
            <a:endParaRPr lang="es-EC" dirty="0"/>
          </a:p>
        </p:txBody>
      </p:sp>
    </p:spTree>
    <p:extLst>
      <p:ext uri="{BB962C8B-B14F-4D97-AF65-F5344CB8AC3E}">
        <p14:creationId xmlns:p14="http://schemas.microsoft.com/office/powerpoint/2010/main" val="248825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2475" y="548680"/>
            <a:ext cx="2447637" cy="4572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kern="0" dirty="0" smtClean="0">
                <a:solidFill>
                  <a:schemeClr val="tx1"/>
                </a:solidFill>
              </a:rPr>
              <a:t>Objetivos</a:t>
            </a:r>
            <a:endParaRPr lang="es-ES" kern="0" dirty="0">
              <a:solidFill>
                <a:schemeClr val="tx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2655186970"/>
              </p:ext>
            </p:extLst>
          </p:nvPr>
        </p:nvGraphicFramePr>
        <p:xfrm>
          <a:off x="467544" y="1385010"/>
          <a:ext cx="8208912" cy="460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4"/>
          <p:cNvSpPr txBox="1"/>
          <p:nvPr/>
        </p:nvSpPr>
        <p:spPr>
          <a:xfrm>
            <a:off x="1187624" y="1124744"/>
            <a:ext cx="1415772" cy="369332"/>
          </a:xfrm>
          <a:prstGeom prst="rect">
            <a:avLst/>
          </a:prstGeom>
          <a:noFill/>
        </p:spPr>
        <p:txBody>
          <a:bodyPr wrap="none" rtlCol="0">
            <a:spAutoFit/>
          </a:bodyPr>
          <a:lstStyle/>
          <a:p>
            <a:r>
              <a:rPr lang="es-ES" dirty="0" smtClean="0">
                <a:latin typeface="Arial Black" pitchFamily="34" charset="0"/>
              </a:rPr>
              <a:t>GENERAL</a:t>
            </a:r>
            <a:endParaRPr lang="es-ES" dirty="0">
              <a:latin typeface="Arial Black" pitchFamily="34" charset="0"/>
            </a:endParaRPr>
          </a:p>
        </p:txBody>
      </p:sp>
      <p:sp>
        <p:nvSpPr>
          <p:cNvPr id="5" name="TextBox 5"/>
          <p:cNvSpPr txBox="1"/>
          <p:nvPr/>
        </p:nvSpPr>
        <p:spPr>
          <a:xfrm>
            <a:off x="5297339" y="1124744"/>
            <a:ext cx="1903085" cy="369332"/>
          </a:xfrm>
          <a:prstGeom prst="rect">
            <a:avLst/>
          </a:prstGeom>
          <a:noFill/>
        </p:spPr>
        <p:txBody>
          <a:bodyPr wrap="none" rtlCol="0">
            <a:spAutoFit/>
          </a:bodyPr>
          <a:lstStyle/>
          <a:p>
            <a:r>
              <a:rPr lang="es-ES" dirty="0">
                <a:latin typeface="Arial Black" pitchFamily="34" charset="0"/>
              </a:rPr>
              <a:t>E</a:t>
            </a:r>
            <a:r>
              <a:rPr lang="es-ES" dirty="0" smtClean="0">
                <a:latin typeface="Arial Black" pitchFamily="34" charset="0"/>
              </a:rPr>
              <a:t>SPECÍFICOS</a:t>
            </a:r>
            <a:endParaRPr lang="es-ES" dirty="0">
              <a:latin typeface="Arial Black" pitchFamily="34" charset="0"/>
            </a:endParaRPr>
          </a:p>
        </p:txBody>
      </p:sp>
      <p:sp>
        <p:nvSpPr>
          <p:cNvPr id="6" name="Rectángulo 5"/>
          <p:cNvSpPr/>
          <p:nvPr/>
        </p:nvSpPr>
        <p:spPr>
          <a:xfrm>
            <a:off x="6732240" y="5949280"/>
            <a:ext cx="24117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3"/>
          <p:cNvSpPr>
            <a:spLocks noGrp="1" noEditPoints="1"/>
          </p:cNvSpPr>
          <p:nvPr>
            <p:ph idx="1"/>
          </p:nvPr>
        </p:nvSpPr>
        <p:spPr bwMode="gray">
          <a:xfrm rot="19999971">
            <a:off x="1014275" y="2562832"/>
            <a:ext cx="7026566" cy="2367635"/>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B91135"/>
              </a:gs>
              <a:gs pos="100000">
                <a:srgbClr val="DDDDDD"/>
              </a:gs>
            </a:gsLst>
            <a:lin ang="0" scaled="1"/>
          </a:gradFill>
        </p:spPr>
        <p:txBody>
          <a:bodyPr vert="horz" wrap="square" lIns="91440" tIns="45720" rIns="91440" bIns="45720" numCol="1" anchor="t" anchorCtr="0" compatLnSpc="1">
            <a:prstTxWarp prst="textNoShape">
              <a:avLst/>
            </a:prstTxWarp>
          </a:bodyPr>
          <a:lstStyle/>
          <a:p>
            <a:endParaRPr lang="es-EC" dirty="0"/>
          </a:p>
        </p:txBody>
      </p:sp>
      <p:sp>
        <p:nvSpPr>
          <p:cNvPr id="8" name="Oval 16"/>
          <p:cNvSpPr>
            <a:spLocks noChangeArrowheads="1"/>
          </p:cNvSpPr>
          <p:nvPr/>
        </p:nvSpPr>
        <p:spPr bwMode="gray">
          <a:xfrm>
            <a:off x="3995936" y="1700808"/>
            <a:ext cx="2173338" cy="1584325"/>
          </a:xfrm>
          <a:prstGeom prst="ellipse">
            <a:avLst/>
          </a:prstGeom>
          <a:ln>
            <a:noFill/>
          </a:ln>
          <a:effectLst>
            <a:prstShdw prst="shdw12" dist="12700" dir="10800000">
              <a:srgbClr val="46505E">
                <a:alpha val="50000"/>
              </a:srgbClr>
            </a:prstShdw>
          </a:effectLst>
        </p:spPr>
        <p:style>
          <a:lnRef idx="0">
            <a:scrgbClr r="0" g="0" b="0"/>
          </a:lnRef>
          <a:fillRef idx="1002">
            <a:schemeClr val="lt2"/>
          </a:fillRef>
          <a:effectRef idx="0">
            <a:scrgbClr r="0" g="0" b="0"/>
          </a:effectRef>
          <a:fontRef idx="major"/>
        </p:style>
        <p:txBody>
          <a:bodyPr wrap="none" anchor="ctr"/>
          <a:lstStyle/>
          <a:p>
            <a:pPr lvl="0"/>
            <a:r>
              <a:rPr lang="es-EC" sz="1400" b="1" dirty="0" smtClean="0"/>
              <a:t>CONSTITUCIÓN</a:t>
            </a:r>
          </a:p>
          <a:p>
            <a:pPr lvl="0"/>
            <a:r>
              <a:rPr lang="es-EC" sz="1400" b="1" dirty="0" smtClean="0"/>
              <a:t>DE </a:t>
            </a:r>
            <a:r>
              <a:rPr lang="es-EC" sz="1400" b="1" dirty="0"/>
              <a:t>LA </a:t>
            </a:r>
            <a:r>
              <a:rPr lang="es-EC" sz="1400" b="1" dirty="0" smtClean="0"/>
              <a:t>REPÚBLICA</a:t>
            </a:r>
          </a:p>
          <a:p>
            <a:pPr lvl="0"/>
            <a:r>
              <a:rPr lang="es-EC" sz="1400" b="1" dirty="0" smtClean="0"/>
              <a:t>DEL ECUADOR</a:t>
            </a:r>
          </a:p>
          <a:p>
            <a:pPr lvl="0"/>
            <a:r>
              <a:rPr lang="es-EC" sz="1400" b="1" dirty="0" smtClean="0"/>
              <a:t>(</a:t>
            </a:r>
            <a:r>
              <a:rPr lang="es-ES" sz="1400" b="1" dirty="0"/>
              <a:t>Art. 27, Art. 158</a:t>
            </a:r>
            <a:r>
              <a:rPr lang="es-ES" sz="1400" dirty="0"/>
              <a:t> </a:t>
            </a:r>
            <a:r>
              <a:rPr lang="es-ES" sz="1400" dirty="0" smtClean="0"/>
              <a:t>,</a:t>
            </a:r>
          </a:p>
          <a:p>
            <a:pPr lvl="0"/>
            <a:r>
              <a:rPr lang="es-ES" sz="1400" b="1" dirty="0" smtClean="0"/>
              <a:t>Art</a:t>
            </a:r>
            <a:r>
              <a:rPr lang="es-ES" sz="1400" b="1" dirty="0"/>
              <a:t>. 160</a:t>
            </a:r>
            <a:r>
              <a:rPr lang="es-ES" sz="1400" dirty="0"/>
              <a:t> y</a:t>
            </a:r>
            <a:r>
              <a:rPr lang="es-ES" sz="1400" b="1" dirty="0"/>
              <a:t> Art. 343)</a:t>
            </a:r>
            <a:endParaRPr lang="es-ES" sz="1400" dirty="0"/>
          </a:p>
        </p:txBody>
      </p:sp>
      <p:sp>
        <p:nvSpPr>
          <p:cNvPr id="9" name="Oval 20"/>
          <p:cNvSpPr>
            <a:spLocks noChangeArrowheads="1"/>
          </p:cNvSpPr>
          <p:nvPr/>
        </p:nvSpPr>
        <p:spPr bwMode="gray">
          <a:xfrm>
            <a:off x="5795094" y="2996953"/>
            <a:ext cx="2089274" cy="1512168"/>
          </a:xfrm>
          <a:prstGeom prst="ellipse">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0800000" scaled="1"/>
            <a:tileRect/>
          </a:gradFill>
          <a:ln>
            <a:noFill/>
          </a:ln>
          <a:effectLst>
            <a:prstShdw prst="shdw12" dist="63500" dir="10800000">
              <a:srgbClr val="46505E">
                <a:alpha val="50000"/>
              </a:srgbClr>
            </a:prstShdw>
          </a:effectLst>
        </p:spPr>
        <p:txBody>
          <a:bodyPr wrap="none" anchor="ctr"/>
          <a:lstStyle/>
          <a:p>
            <a:pPr lvl="0"/>
            <a:r>
              <a:rPr lang="es-EC" sz="1400" b="1" dirty="0"/>
              <a:t>PLAN </a:t>
            </a:r>
            <a:r>
              <a:rPr lang="es-EC" sz="1400" b="1" dirty="0" smtClean="0"/>
              <a:t>NACIONAL</a:t>
            </a:r>
          </a:p>
          <a:p>
            <a:pPr lvl="0"/>
            <a:r>
              <a:rPr lang="es-EC" sz="1400" b="1" dirty="0" smtClean="0"/>
              <a:t> </a:t>
            </a:r>
            <a:r>
              <a:rPr lang="es-EC" sz="1400" b="1" dirty="0"/>
              <a:t>PARA EL </a:t>
            </a:r>
            <a:r>
              <a:rPr lang="es-EC" sz="1400" b="1" dirty="0" smtClean="0"/>
              <a:t>BUEN</a:t>
            </a:r>
          </a:p>
          <a:p>
            <a:pPr lvl="0"/>
            <a:r>
              <a:rPr lang="es-EC" sz="1400" b="1" dirty="0" smtClean="0"/>
              <a:t> </a:t>
            </a:r>
            <a:r>
              <a:rPr lang="es-EC" sz="1400" b="1" dirty="0"/>
              <a:t>VIVIR 2009-2013</a:t>
            </a:r>
            <a:endParaRPr lang="es-ES" sz="1400" dirty="0"/>
          </a:p>
        </p:txBody>
      </p:sp>
      <p:sp>
        <p:nvSpPr>
          <p:cNvPr id="10" name="Oval 9"/>
          <p:cNvSpPr>
            <a:spLocks noChangeArrowheads="1"/>
          </p:cNvSpPr>
          <p:nvPr/>
        </p:nvSpPr>
        <p:spPr bwMode="gray">
          <a:xfrm>
            <a:off x="2483768" y="4372173"/>
            <a:ext cx="2448272" cy="1649115"/>
          </a:xfrm>
          <a:prstGeom prst="ellipse">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lin ang="13500000" scaled="1"/>
            <a:tileRect/>
          </a:gradFill>
          <a:ln>
            <a:noFill/>
          </a:ln>
          <a:effectLst>
            <a:prstShdw prst="shdw12">
              <a:srgbClr val="46505E">
                <a:alpha val="50000"/>
              </a:srgbClr>
            </a:prstShdw>
          </a:effectLst>
        </p:spPr>
        <p:txBody>
          <a:bodyPr wrap="none" anchor="ctr"/>
          <a:lstStyle/>
          <a:p>
            <a:pPr lvl="0" algn="just"/>
            <a:r>
              <a:rPr lang="es-EC" sz="1400" b="1" dirty="0"/>
              <a:t>LEY DE </a:t>
            </a:r>
            <a:r>
              <a:rPr lang="es-EC" sz="1400" b="1" dirty="0" smtClean="0"/>
              <a:t>PERSONAL</a:t>
            </a:r>
          </a:p>
          <a:p>
            <a:pPr lvl="0" algn="just"/>
            <a:r>
              <a:rPr lang="es-EC" sz="1400" b="1" dirty="0" smtClean="0"/>
              <a:t> </a:t>
            </a:r>
            <a:r>
              <a:rPr lang="es-EC" sz="1400" b="1" dirty="0"/>
              <a:t>DE LAS FUERZAS </a:t>
            </a:r>
            <a:endParaRPr lang="es-EC" sz="1400" b="1" dirty="0" smtClean="0"/>
          </a:p>
          <a:p>
            <a:pPr lvl="0" algn="just"/>
            <a:r>
              <a:rPr lang="es-EC" sz="1400" b="1" dirty="0" smtClean="0"/>
              <a:t>ARMADAS, SUS</a:t>
            </a:r>
          </a:p>
          <a:p>
            <a:pPr lvl="0" algn="just"/>
            <a:r>
              <a:rPr lang="es-EC" sz="1400" b="1" dirty="0" smtClean="0"/>
              <a:t>REFORMAS </a:t>
            </a:r>
          </a:p>
          <a:p>
            <a:pPr lvl="0" algn="just"/>
            <a:r>
              <a:rPr lang="es-EC" sz="1400" b="1" dirty="0" smtClean="0"/>
              <a:t>Y </a:t>
            </a:r>
            <a:r>
              <a:rPr lang="es-EC" sz="1400" b="1" dirty="0"/>
              <a:t>REGLAMENTOS</a:t>
            </a:r>
            <a:endParaRPr lang="es-ES" sz="1400" dirty="0"/>
          </a:p>
        </p:txBody>
      </p:sp>
      <p:sp>
        <p:nvSpPr>
          <p:cNvPr id="11" name="Oval 5"/>
          <p:cNvSpPr>
            <a:spLocks noChangeArrowheads="1"/>
          </p:cNvSpPr>
          <p:nvPr/>
        </p:nvSpPr>
        <p:spPr bwMode="gray">
          <a:xfrm>
            <a:off x="1403648" y="2852936"/>
            <a:ext cx="2021705" cy="1519237"/>
          </a:xfrm>
          <a:prstGeom prst="ellipse">
            <a:avLst/>
          </a:prstGeom>
          <a:gradFill flip="none" rotWithShape="1">
            <a:gsLst>
              <a:gs pos="0">
                <a:srgbClr val="DDEEAA"/>
              </a:gs>
              <a:gs pos="100000">
                <a:srgbClr val="99CC00"/>
              </a:gs>
            </a:gsLst>
            <a:lin ang="2700000" scaled="1"/>
            <a:tileRect/>
          </a:gradFill>
          <a:ln>
            <a:noFill/>
          </a:ln>
          <a:effectLst>
            <a:prstShdw prst="shdw12" dist="76200" dir="10800000">
              <a:srgbClr val="46505E">
                <a:alpha val="50000"/>
              </a:srgbClr>
            </a:prstShdw>
          </a:effectLst>
        </p:spPr>
        <p:txBody>
          <a:bodyPr wrap="none" anchor="ctr"/>
          <a:lstStyle/>
          <a:p>
            <a:endParaRPr lang="es-EC" sz="1400" b="1" dirty="0" smtClean="0"/>
          </a:p>
          <a:p>
            <a:r>
              <a:rPr lang="es-EC" sz="1400" b="1" dirty="0" smtClean="0"/>
              <a:t>LEY ORGÁNICA </a:t>
            </a:r>
          </a:p>
          <a:p>
            <a:r>
              <a:rPr lang="es-EC" sz="1400" b="1" dirty="0" smtClean="0"/>
              <a:t>DE EDUCACIÓN</a:t>
            </a:r>
          </a:p>
          <a:p>
            <a:r>
              <a:rPr lang="es-EC" sz="1400" b="1" dirty="0" smtClean="0"/>
              <a:t>SUPERIOR Y SUS</a:t>
            </a:r>
          </a:p>
          <a:p>
            <a:r>
              <a:rPr lang="es-EC" sz="1400" b="1" dirty="0" smtClean="0"/>
              <a:t>REGLAMENTOS </a:t>
            </a:r>
          </a:p>
          <a:p>
            <a:endParaRPr lang="es-EC" sz="1400" b="1" dirty="0"/>
          </a:p>
        </p:txBody>
      </p:sp>
      <p:sp>
        <p:nvSpPr>
          <p:cNvPr id="15" name="14 CuadroTexto"/>
          <p:cNvSpPr txBox="1"/>
          <p:nvPr/>
        </p:nvSpPr>
        <p:spPr>
          <a:xfrm>
            <a:off x="3478261" y="3419708"/>
            <a:ext cx="2316833" cy="369332"/>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es-EC" b="1" dirty="0" smtClean="0"/>
              <a:t>MARCO JURÍDICO</a:t>
            </a:r>
            <a:endParaRPr lang="es-EC" b="1" dirty="0"/>
          </a:p>
        </p:txBody>
      </p:sp>
      <p:sp>
        <p:nvSpPr>
          <p:cNvPr id="2" name="CuadroTexto 1"/>
          <p:cNvSpPr txBox="1"/>
          <p:nvPr/>
        </p:nvSpPr>
        <p:spPr>
          <a:xfrm>
            <a:off x="2123728" y="692696"/>
            <a:ext cx="5544616" cy="1107996"/>
          </a:xfrm>
          <a:prstGeom prst="rect">
            <a:avLst/>
          </a:prstGeom>
          <a:noFill/>
        </p:spPr>
        <p:txBody>
          <a:bodyPr wrap="square" rtlCol="0">
            <a:spAutoFit/>
          </a:bodyPr>
          <a:lstStyle/>
          <a:p>
            <a:pPr algn="ctr">
              <a:defRPr/>
            </a:pPr>
            <a:r>
              <a:rPr lang="es-EC" sz="2400" b="1"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CAPITULO II </a:t>
            </a:r>
          </a:p>
          <a:p>
            <a:pPr algn="ctr">
              <a:defRPr/>
            </a:pPr>
            <a:r>
              <a:rPr lang="es-EC" sz="2400" b="1" kern="10" dirty="0">
                <a:ln w="3175">
                  <a:solidFill>
                    <a:schemeClr val="tx1"/>
                  </a:solidFill>
                  <a:round/>
                  <a:headEnd/>
                  <a:tailEnd/>
                </a:ln>
                <a:solidFill>
                  <a:srgbClr val="92D050"/>
                </a:solidFill>
                <a:effectLst>
                  <a:outerShdw dist="35921" dir="2700000" algn="ctr" rotWithShape="0">
                    <a:srgbClr val="C0C0C0">
                      <a:alpha val="79999"/>
                    </a:srgbClr>
                  </a:outerShdw>
                </a:effectLst>
                <a:latin typeface="Arial Black" pitchFamily="34" charset="0"/>
              </a:rPr>
              <a:t>MARCO TEÓRICO</a:t>
            </a:r>
          </a:p>
          <a:p>
            <a:endParaRPr lang="es-EC" dirty="0"/>
          </a:p>
        </p:txBody>
      </p:sp>
      <p:sp>
        <p:nvSpPr>
          <p:cNvPr id="12" name="Rectángulo 11"/>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29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lstStyle/>
          <a:p>
            <a:pPr algn="ctr">
              <a:defRPr/>
            </a:pPr>
            <a:r>
              <a:rPr lang="es-ES" dirty="0" smtClean="0">
                <a:solidFill>
                  <a:srgbClr val="336600"/>
                </a:solidFill>
              </a:rPr>
              <a:t> </a:t>
            </a:r>
            <a:endParaRPr lang="es-EC" dirty="0">
              <a:solidFill>
                <a:srgbClr val="336600"/>
              </a:solidFill>
            </a:endParaRPr>
          </a:p>
        </p:txBody>
      </p:sp>
      <p:sp>
        <p:nvSpPr>
          <p:cNvPr id="5" name="2 Subtítulo"/>
          <p:cNvSpPr txBox="1">
            <a:spLocks/>
          </p:cNvSpPr>
          <p:nvPr/>
        </p:nvSpPr>
        <p:spPr>
          <a:xfrm>
            <a:off x="1357290" y="2428868"/>
            <a:ext cx="7143800" cy="3214710"/>
          </a:xfrm>
          <a:prstGeom prst="rect">
            <a:avLst/>
          </a:prstGeom>
        </p:spPr>
        <p:txBody>
          <a:bodyPr>
            <a:normAutofit/>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just"/>
            <a:r>
              <a:rPr lang="es-ES" smtClean="0"/>
              <a:t> </a:t>
            </a:r>
          </a:p>
          <a:p>
            <a:pPr algn="just">
              <a:buFont typeface="Arial" pitchFamily="34" charset="0"/>
              <a:buChar char="•"/>
            </a:pPr>
            <a:endParaRPr lang="es-ES" smtClean="0"/>
          </a:p>
          <a:p>
            <a:pPr algn="just"/>
            <a:endParaRPr lang="es-ES" smtClean="0"/>
          </a:p>
          <a:p>
            <a:pPr algn="just"/>
            <a:endParaRPr lang="es-ES" smtClean="0"/>
          </a:p>
          <a:p>
            <a:pPr algn="just"/>
            <a:endParaRPr lang="es-ES" dirty="0"/>
          </a:p>
        </p:txBody>
      </p:sp>
      <p:sp>
        <p:nvSpPr>
          <p:cNvPr id="6" name="1 Título"/>
          <p:cNvSpPr txBox="1">
            <a:spLocks/>
          </p:cNvSpPr>
          <p:nvPr/>
        </p:nvSpPr>
        <p:spPr>
          <a:xfrm>
            <a:off x="1043608" y="836712"/>
            <a:ext cx="7772400" cy="1000132"/>
          </a:xfrm>
          <a:prstGeom prst="rect">
            <a:avLst/>
          </a:prstGeom>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i="1" dirty="0">
                <a:solidFill>
                  <a:srgbClr val="336600"/>
                </a:solidFill>
                <a:effectLst>
                  <a:outerShdw blurRad="38100" dist="38100" dir="2700000" algn="tl">
                    <a:srgbClr val="C0C0C0"/>
                  </a:outerShdw>
                </a:effectLst>
                <a:latin typeface="+mj-lt"/>
                <a:ea typeface="+mj-ea"/>
                <a:cs typeface="+mj-cs"/>
              </a:rPr>
              <a:t>ELEMENTOS INTEGRANTES DE LA GESTIÓN ACADÉMICA</a:t>
            </a:r>
          </a:p>
        </p:txBody>
      </p:sp>
      <p:graphicFrame>
        <p:nvGraphicFramePr>
          <p:cNvPr id="7" name="6 Diagrama"/>
          <p:cNvGraphicFramePr/>
          <p:nvPr>
            <p:extLst>
              <p:ext uri="{D42A27DB-BD31-4B8C-83A1-F6EECF244321}">
                <p14:modId xmlns:p14="http://schemas.microsoft.com/office/powerpoint/2010/main" val="269293628"/>
              </p:ext>
            </p:extLst>
          </p:nvPr>
        </p:nvGraphicFramePr>
        <p:xfrm>
          <a:off x="1785918" y="1988840"/>
          <a:ext cx="65722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774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3568" y="732623"/>
            <a:ext cx="8304386" cy="613568"/>
          </a:xfrm>
          <a:prstGeom prst="rect">
            <a:avLst/>
          </a:prstGeom>
        </p:spPr>
        <p:style>
          <a:lnRef idx="2">
            <a:schemeClr val="accent3"/>
          </a:lnRef>
          <a:fillRef idx="1">
            <a:schemeClr val="lt1"/>
          </a:fillRef>
          <a:effectRef idx="0">
            <a:schemeClr val="accent3"/>
          </a:effectRef>
          <a:fontRef idx="minor">
            <a:schemeClr val="dk1"/>
          </a:fontRef>
        </p:style>
        <p:txBody>
          <a:bodyPr>
            <a:noAutofit/>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S" dirty="0">
                <a:solidFill>
                  <a:srgbClr val="336600"/>
                </a:solidFill>
                <a:latin typeface="+mj-lt"/>
                <a:ea typeface="+mj-ea"/>
                <a:cs typeface="+mj-cs"/>
              </a:rPr>
              <a:t>MODELO EDUCATIVO DE LAS FF. AA.</a:t>
            </a:r>
          </a:p>
        </p:txBody>
      </p:sp>
      <p:pic>
        <p:nvPicPr>
          <p:cNvPr id="5" name="4 Imagen"/>
          <p:cNvPicPr/>
          <p:nvPr/>
        </p:nvPicPr>
        <p:blipFill>
          <a:blip r:embed="rId2" cstate="print"/>
          <a:srcRect/>
          <a:stretch>
            <a:fillRect/>
          </a:stretch>
        </p:blipFill>
        <p:spPr bwMode="auto">
          <a:xfrm>
            <a:off x="1259632" y="1335990"/>
            <a:ext cx="7170020" cy="4613290"/>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6" name="Rectángulo 5"/>
          <p:cNvSpPr/>
          <p:nvPr/>
        </p:nvSpPr>
        <p:spPr>
          <a:xfrm>
            <a:off x="6678488" y="6021288"/>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0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357290" y="2132856"/>
            <a:ext cx="7143800" cy="321471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ES" b="1" dirty="0" smtClean="0">
                <a:solidFill>
                  <a:schemeClr val="accent3"/>
                </a:solidFill>
              </a:rPr>
              <a:t>EDUCACIÓN POR COMPETENCIAS</a:t>
            </a:r>
          </a:p>
          <a:p>
            <a:pPr algn="just"/>
            <a:r>
              <a:rPr lang="es-ES" dirty="0" smtClean="0"/>
              <a:t>Universidad </a:t>
            </a:r>
            <a:r>
              <a:rPr lang="es-ES" dirty="0"/>
              <a:t>de </a:t>
            </a:r>
            <a:r>
              <a:rPr lang="es-ES" dirty="0" err="1"/>
              <a:t>Groningen</a:t>
            </a:r>
            <a:r>
              <a:rPr lang="es-ES" dirty="0"/>
              <a:t>. (2007), Proyecto </a:t>
            </a:r>
            <a:r>
              <a:rPr lang="es-ES" dirty="0" err="1"/>
              <a:t>Tuning</a:t>
            </a:r>
            <a:r>
              <a:rPr lang="es-ES" dirty="0"/>
              <a:t>- América Latina 2004-2007 “El diseño y desarrollo curricular basado en competencias constituye un modelo facilitador con múltiples beneficios para diversos actores</a:t>
            </a:r>
            <a:r>
              <a:rPr lang="es-ES" dirty="0" smtClean="0"/>
              <a:t>”.</a:t>
            </a:r>
            <a:endParaRPr lang="es-ES" dirty="0"/>
          </a:p>
          <a:p>
            <a:pPr lvl="0" algn="just"/>
            <a:endParaRPr lang="es-ES" dirty="0"/>
          </a:p>
          <a:p>
            <a:pPr algn="just"/>
            <a:endParaRPr lang="es-ES" dirty="0"/>
          </a:p>
          <a:p>
            <a:pPr algn="just"/>
            <a:endParaRPr lang="es-ES" dirty="0"/>
          </a:p>
        </p:txBody>
      </p:sp>
      <p:sp>
        <p:nvSpPr>
          <p:cNvPr id="6" name="1 Título"/>
          <p:cNvSpPr txBox="1">
            <a:spLocks/>
          </p:cNvSpPr>
          <p:nvPr/>
        </p:nvSpPr>
        <p:spPr>
          <a:xfrm>
            <a:off x="1214414" y="761703"/>
            <a:ext cx="7629524" cy="1227137"/>
          </a:xfrm>
          <a:prstGeom prst="rect">
            <a:avLst/>
          </a:prstGeom>
        </p:spPr>
        <p:style>
          <a:lnRef idx="2">
            <a:schemeClr val="accent3"/>
          </a:lnRef>
          <a:fillRef idx="1">
            <a:schemeClr val="lt1"/>
          </a:fillRef>
          <a:effectRef idx="0">
            <a:schemeClr val="accent3"/>
          </a:effectRef>
          <a:fontRef idx="minor">
            <a:schemeClr val="dk1"/>
          </a:fontRef>
        </p:style>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i="1" dirty="0">
                <a:solidFill>
                  <a:srgbClr val="336600"/>
                </a:solidFill>
                <a:effectLst>
                  <a:outerShdw blurRad="38100" dist="38100" dir="2700000" algn="tl">
                    <a:srgbClr val="C0C0C0"/>
                  </a:outerShdw>
                </a:effectLst>
                <a:latin typeface="+mj-lt"/>
                <a:ea typeface="+mj-ea"/>
                <a:cs typeface="+mj-cs"/>
              </a:rPr>
              <a:t>MODELO EDUCATIVO DE LAS FF. AA.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3200" b="0"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mn-lt"/>
              <a:ea typeface="+mn-ea"/>
              <a:cs typeface="+mn-cs"/>
            </a:endParaRPr>
          </a:p>
        </p:txBody>
      </p:sp>
      <p:sp>
        <p:nvSpPr>
          <p:cNvPr id="5" name="Rectángulo 4"/>
          <p:cNvSpPr/>
          <p:nvPr/>
        </p:nvSpPr>
        <p:spPr>
          <a:xfrm>
            <a:off x="6732240" y="5877272"/>
            <a:ext cx="241176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6145807"/>
            <a:ext cx="1440160" cy="37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23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2270</Words>
  <Application>Microsoft Office PowerPoint</Application>
  <PresentationFormat>Presentación en pantalla (4:3)</PresentationFormat>
  <Paragraphs>373</Paragraphs>
  <Slides>40</Slides>
  <Notes>1</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2</vt:i4>
      </vt:variant>
      <vt:variant>
        <vt:lpstr>Títulos de diapositiva</vt:lpstr>
      </vt:variant>
      <vt:variant>
        <vt:i4>40</vt:i4>
      </vt:variant>
    </vt:vector>
  </HeadingPairs>
  <TitlesOfParts>
    <vt:vector size="53" baseType="lpstr">
      <vt:lpstr>Algerian</vt:lpstr>
      <vt:lpstr>Arial</vt:lpstr>
      <vt:lpstr>Arial Black</vt:lpstr>
      <vt:lpstr>Calibri</vt:lpstr>
      <vt:lpstr>Consolas</vt:lpstr>
      <vt:lpstr>Franklin Gothic Book</vt:lpstr>
      <vt:lpstr>Impact</vt:lpstr>
      <vt:lpstr>Times New Roman</vt:lpstr>
      <vt:lpstr>Wingdings 2</vt:lpstr>
      <vt:lpstr>Tema de Office</vt:lpstr>
      <vt:lpstr>Diseño predeterminado</vt:lpstr>
      <vt:lpstr>CorelDRAW</vt:lpstr>
      <vt:lpstr>Visio</vt:lpstr>
      <vt:lpstr>DEFENSA DE TESIS</vt:lpstr>
      <vt:lpstr>SUMARIO</vt:lpstr>
      <vt:lpstr>FORMULACIÓN DEL PROBLEMA</vt:lpstr>
      <vt:lpstr>JUSTIFICACIÓN</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POBLACIÓN Y MUESTRA</vt:lpstr>
      <vt:lpstr>Presentación de PowerPoint</vt:lpstr>
      <vt:lpstr>      TÉCNICAS E, INSTRUMENTOS DE LA INVESTIGACIÓN</vt:lpstr>
      <vt:lpstr>Presentación de PowerPoint</vt:lpstr>
      <vt:lpstr>¿ Las competencias genéricas del curso que consta en documento contribuyen al ejercicio de la función?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OBJETIVO       Realizar una propuesta alternativa relacionada con  el rediseño  de la evaluación del aprendizaje  que contribuya al mejoramiento de la gestión educativa basada en el Modelo Educativo de las FF.AA, a fin de contribuir a mejorar la calidad en la enseñanza aprendizaje.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TESIS</dc:title>
  <dc:creator>Daniela</dc:creator>
  <cp:lastModifiedBy>Tcrn_Varela</cp:lastModifiedBy>
  <cp:revision>153</cp:revision>
  <dcterms:created xsi:type="dcterms:W3CDTF">2014-05-03T22:49:47Z</dcterms:created>
  <dcterms:modified xsi:type="dcterms:W3CDTF">2014-05-13T13:32:14Z</dcterms:modified>
</cp:coreProperties>
</file>