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1" r:id="rId2"/>
    <p:sldId id="263" r:id="rId3"/>
    <p:sldId id="304" r:id="rId4"/>
    <p:sldId id="306" r:id="rId5"/>
    <p:sldId id="307" r:id="rId6"/>
    <p:sldId id="308" r:id="rId7"/>
    <p:sldId id="305" r:id="rId8"/>
    <p:sldId id="309" r:id="rId9"/>
    <p:sldId id="285" r:id="rId10"/>
    <p:sldId id="302" r:id="rId11"/>
    <p:sldId id="303" r:id="rId12"/>
    <p:sldId id="265" r:id="rId13"/>
    <p:sldId id="271" r:id="rId14"/>
    <p:sldId id="261" r:id="rId15"/>
    <p:sldId id="321" r:id="rId16"/>
    <p:sldId id="284" r:id="rId17"/>
    <p:sldId id="310" r:id="rId18"/>
    <p:sldId id="266" r:id="rId19"/>
    <p:sldId id="275" r:id="rId20"/>
    <p:sldId id="311" r:id="rId21"/>
    <p:sldId id="276" r:id="rId22"/>
    <p:sldId id="312" r:id="rId23"/>
    <p:sldId id="313" r:id="rId24"/>
    <p:sldId id="315" r:id="rId25"/>
    <p:sldId id="286" r:id="rId26"/>
    <p:sldId id="316" r:id="rId27"/>
    <p:sldId id="287" r:id="rId28"/>
    <p:sldId id="317" r:id="rId29"/>
    <p:sldId id="288" r:id="rId30"/>
    <p:sldId id="289" r:id="rId31"/>
    <p:sldId id="290" r:id="rId32"/>
    <p:sldId id="318" r:id="rId33"/>
    <p:sldId id="296" r:id="rId34"/>
    <p:sldId id="291" r:id="rId35"/>
    <p:sldId id="297" r:id="rId36"/>
    <p:sldId id="298" r:id="rId37"/>
    <p:sldId id="299" r:id="rId38"/>
    <p:sldId id="292" r:id="rId39"/>
    <p:sldId id="319" r:id="rId40"/>
    <p:sldId id="293" r:id="rId41"/>
    <p:sldId id="320" r:id="rId4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B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2" autoAdjust="0"/>
  </p:normalViewPr>
  <p:slideViewPr>
    <p:cSldViewPr>
      <p:cViewPr>
        <p:scale>
          <a:sx n="100" d="100"/>
          <a:sy n="100" d="100"/>
        </p:scale>
        <p:origin x="-564" y="1056"/>
      </p:cViewPr>
      <p:guideLst>
        <p:guide orient="horz" pos="2160"/>
        <p:guide pos="2880"/>
      </p:guideLst>
    </p:cSldViewPr>
  </p:slideViewPr>
  <p:outlineViewPr>
    <p:cViewPr>
      <p:scale>
        <a:sx n="33" d="100"/>
        <a:sy n="33" d="100"/>
      </p:scale>
      <p:origin x="0" y="4596"/>
    </p:cViewPr>
  </p:outlin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E0B40-D2DF-4521-909E-55A8149504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347EEA3F-7AD7-45BD-85BF-3197FA54E826}">
      <dgm:prSet phldrT="[Texto]" custT="1">
        <dgm:style>
          <a:lnRef idx="1">
            <a:schemeClr val="accent5"/>
          </a:lnRef>
          <a:fillRef idx="2">
            <a:schemeClr val="accent5"/>
          </a:fillRef>
          <a:effectRef idx="1">
            <a:schemeClr val="accent5"/>
          </a:effectRef>
          <a:fontRef idx="minor">
            <a:schemeClr val="dk1"/>
          </a:fontRef>
        </dgm:style>
      </dgm:prSet>
      <dgm:spPr>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es-ES_tradnl" altLang="es-EC" sz="2400" dirty="0" smtClean="0"/>
            <a:t>Plantear un modelo de negocios para una empresa de telecomunicaciones que brinde servicios Triple Play a la población urbana de La Maná a través de una red mixta de fibra óptica y cable coaxial (HFC) que permita mejorar el acceso a las </a:t>
          </a:r>
          <a:r>
            <a:rPr lang="es-ES_tradnl" altLang="es-EC" sz="2400" dirty="0" err="1" smtClean="0"/>
            <a:t>TICs</a:t>
          </a:r>
          <a:r>
            <a:rPr lang="es-ES_tradnl" altLang="es-EC" sz="2400" dirty="0" smtClean="0"/>
            <a:t>,  para cubrir la demanda del servicio en el sector</a:t>
          </a:r>
          <a:r>
            <a:rPr lang="es-ES_tradnl" altLang="es-EC" sz="1700" dirty="0" smtClean="0">
              <a:solidFill>
                <a:srgbClr val="898989"/>
              </a:solidFill>
              <a:latin typeface="Calibri" pitchFamily="34" charset="0"/>
            </a:rPr>
            <a:t>.</a:t>
          </a:r>
          <a:endParaRPr lang="es-EC" sz="1700" dirty="0"/>
        </a:p>
      </dgm:t>
    </dgm:pt>
    <dgm:pt modelId="{887766DB-4662-47BA-B80C-486FFF91E127}" type="parTrans" cxnId="{00AD0B13-113B-4A49-A66F-6C95C6AD402B}">
      <dgm:prSet/>
      <dgm:spPr/>
      <dgm:t>
        <a:bodyPr/>
        <a:lstStyle/>
        <a:p>
          <a:endParaRPr lang="es-EC"/>
        </a:p>
      </dgm:t>
    </dgm:pt>
    <dgm:pt modelId="{B372CA4D-21F3-49B4-8E7D-9B180312B4D2}" type="sibTrans" cxnId="{00AD0B13-113B-4A49-A66F-6C95C6AD402B}">
      <dgm:prSet/>
      <dgm:spPr/>
      <dgm:t>
        <a:bodyPr/>
        <a:lstStyle/>
        <a:p>
          <a:endParaRPr lang="es-EC"/>
        </a:p>
      </dgm:t>
    </dgm:pt>
    <dgm:pt modelId="{F0E70BA6-FADC-46F0-8063-28A84B1D037A}" type="pres">
      <dgm:prSet presAssocID="{4F5E0B40-D2DF-4521-909E-55A81495048F}" presName="diagram" presStyleCnt="0">
        <dgm:presLayoutVars>
          <dgm:dir/>
          <dgm:resizeHandles val="exact"/>
        </dgm:presLayoutVars>
      </dgm:prSet>
      <dgm:spPr/>
      <dgm:t>
        <a:bodyPr/>
        <a:lstStyle/>
        <a:p>
          <a:endParaRPr lang="es-EC"/>
        </a:p>
      </dgm:t>
    </dgm:pt>
    <dgm:pt modelId="{056533BF-CF63-425A-9AC6-3B800D834054}" type="pres">
      <dgm:prSet presAssocID="{347EEA3F-7AD7-45BD-85BF-3197FA54E826}" presName="node" presStyleLbl="node1" presStyleIdx="0" presStyleCnt="1" custLinFactNeighborX="793">
        <dgm:presLayoutVars>
          <dgm:bulletEnabled val="1"/>
        </dgm:presLayoutVars>
      </dgm:prSet>
      <dgm:spPr/>
      <dgm:t>
        <a:bodyPr/>
        <a:lstStyle/>
        <a:p>
          <a:endParaRPr lang="es-EC"/>
        </a:p>
      </dgm:t>
    </dgm:pt>
  </dgm:ptLst>
  <dgm:cxnLst>
    <dgm:cxn modelId="{62123FE2-3A60-4010-B1C6-C0E457D375FE}" type="presOf" srcId="{347EEA3F-7AD7-45BD-85BF-3197FA54E826}" destId="{056533BF-CF63-425A-9AC6-3B800D834054}" srcOrd="0" destOrd="0" presId="urn:microsoft.com/office/officeart/2005/8/layout/default"/>
    <dgm:cxn modelId="{12974DE5-535C-402B-AC0C-EBAACBCAE089}" type="presOf" srcId="{4F5E0B40-D2DF-4521-909E-55A81495048F}" destId="{F0E70BA6-FADC-46F0-8063-28A84B1D037A}" srcOrd="0" destOrd="0" presId="urn:microsoft.com/office/officeart/2005/8/layout/default"/>
    <dgm:cxn modelId="{00AD0B13-113B-4A49-A66F-6C95C6AD402B}" srcId="{4F5E0B40-D2DF-4521-909E-55A81495048F}" destId="{347EEA3F-7AD7-45BD-85BF-3197FA54E826}" srcOrd="0" destOrd="0" parTransId="{887766DB-4662-47BA-B80C-486FFF91E127}" sibTransId="{B372CA4D-21F3-49B4-8E7D-9B180312B4D2}"/>
    <dgm:cxn modelId="{D0583705-BAB2-4879-8312-4D2276CC759D}" type="presParOf" srcId="{F0E70BA6-FADC-46F0-8063-28A84B1D037A}" destId="{056533BF-CF63-425A-9AC6-3B800D83405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E0B40-D2DF-4521-909E-55A8149504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42B7FA57-8499-426B-8D42-939E820F8149}">
      <dgm:prSet phldrT="[Texto]" custT="1">
        <dgm:style>
          <a:lnRef idx="1">
            <a:schemeClr val="accent5"/>
          </a:lnRef>
          <a:fillRef idx="3">
            <a:schemeClr val="accent5"/>
          </a:fillRef>
          <a:effectRef idx="2">
            <a:schemeClr val="accent5"/>
          </a:effectRef>
          <a:fontRef idx="minor">
            <a:schemeClr val="lt1"/>
          </a:fontRef>
        </dgm:style>
      </dgm:prSet>
      <dgm:spPr>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sz="2000" b="1" dirty="0" smtClean="0">
              <a:solidFill>
                <a:schemeClr val="tx1"/>
              </a:solidFill>
            </a:rPr>
            <a:t>  </a:t>
          </a:r>
          <a:r>
            <a:rPr lang="es-EC" sz="1700" dirty="0" smtClean="0">
              <a:solidFill>
                <a:schemeClr val="tx1"/>
              </a:solidFill>
            </a:rPr>
            <a:t> </a:t>
          </a:r>
          <a:r>
            <a:rPr lang="es-EC" sz="2000" dirty="0" smtClean="0">
              <a:solidFill>
                <a:schemeClr val="tx1"/>
              </a:solidFill>
            </a:rPr>
            <a:t>Realizar </a:t>
          </a:r>
          <a:r>
            <a:rPr lang="es-ES_tradnl" sz="2000" dirty="0" smtClean="0">
              <a:solidFill>
                <a:schemeClr val="tx1"/>
              </a:solidFill>
            </a:rPr>
            <a:t> un estudio de la situación actual de los accesos a las TICS  en la ciudad de La Maná</a:t>
          </a:r>
          <a:endParaRPr lang="es-EC" sz="2000" dirty="0">
            <a:solidFill>
              <a:schemeClr val="tx1"/>
            </a:solidFill>
          </a:endParaRPr>
        </a:p>
      </dgm:t>
    </dgm:pt>
    <dgm:pt modelId="{9CF10133-95A3-491A-BB96-4B660B686C30}" type="parTrans" cxnId="{99185037-419E-4D7F-AC12-4B4A23416BBA}">
      <dgm:prSet/>
      <dgm:spPr/>
      <dgm:t>
        <a:bodyPr/>
        <a:lstStyle/>
        <a:p>
          <a:endParaRPr lang="es-EC"/>
        </a:p>
      </dgm:t>
    </dgm:pt>
    <dgm:pt modelId="{E21BBC7C-8288-4480-89C6-CB7983DD8E90}" type="sibTrans" cxnId="{99185037-419E-4D7F-AC12-4B4A23416BBA}">
      <dgm:prSet/>
      <dgm:spPr/>
      <dgm:t>
        <a:bodyPr/>
        <a:lstStyle/>
        <a:p>
          <a:endParaRPr lang="es-EC"/>
        </a:p>
      </dgm:t>
    </dgm:pt>
    <dgm:pt modelId="{512DB53A-17C5-453D-B2DE-DA6992C8FFC6}">
      <dgm:prSet phldrT="[Texto]">
        <dgm:style>
          <a:lnRef idx="1">
            <a:schemeClr val="accent5"/>
          </a:lnRef>
          <a:fillRef idx="3">
            <a:schemeClr val="accent5"/>
          </a:fillRef>
          <a:effectRef idx="2">
            <a:schemeClr val="accent5"/>
          </a:effectRef>
          <a:fontRef idx="minor">
            <a:schemeClr val="lt1"/>
          </a:fontRef>
        </dgm:style>
      </dgm:prSet>
      <dgm:spPr>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dirty="0" smtClean="0">
              <a:solidFill>
                <a:schemeClr val="tx1"/>
              </a:solidFill>
            </a:rPr>
            <a:t> </a:t>
          </a:r>
          <a:r>
            <a:rPr lang="es-ES_tradnl" dirty="0" smtClean="0">
              <a:solidFill>
                <a:schemeClr val="tx1"/>
              </a:solidFill>
            </a:rPr>
            <a:t>Obtener un estudio de la demanda del servicio Triple Play en la ciudad de La Maná para determinar la necesidad del nuevo servicio</a:t>
          </a:r>
          <a:endParaRPr lang="es-EC" dirty="0">
            <a:solidFill>
              <a:schemeClr val="tx1"/>
            </a:solidFill>
          </a:endParaRPr>
        </a:p>
      </dgm:t>
    </dgm:pt>
    <dgm:pt modelId="{C28371DA-344B-40C3-ADAF-3EDC66E3DCD6}" type="parTrans" cxnId="{BF48051C-0C80-49A3-A978-4330B47A9D91}">
      <dgm:prSet/>
      <dgm:spPr/>
      <dgm:t>
        <a:bodyPr/>
        <a:lstStyle/>
        <a:p>
          <a:endParaRPr lang="es-EC"/>
        </a:p>
      </dgm:t>
    </dgm:pt>
    <dgm:pt modelId="{805D650D-CB60-48CC-B491-97C8018B4C65}" type="sibTrans" cxnId="{BF48051C-0C80-49A3-A978-4330B47A9D91}">
      <dgm:prSet/>
      <dgm:spPr/>
      <dgm:t>
        <a:bodyPr/>
        <a:lstStyle/>
        <a:p>
          <a:endParaRPr lang="es-EC"/>
        </a:p>
      </dgm:t>
    </dgm:pt>
    <dgm:pt modelId="{166F729C-571D-4C4C-BF66-9C28DA09B91F}">
      <dgm:prSet phldrT="[Texto]">
        <dgm:style>
          <a:lnRef idx="1">
            <a:schemeClr val="accent5"/>
          </a:lnRef>
          <a:fillRef idx="3">
            <a:schemeClr val="accent5"/>
          </a:fillRef>
          <a:effectRef idx="2">
            <a:schemeClr val="accent5"/>
          </a:effectRef>
          <a:fontRef idx="minor">
            <a:schemeClr val="lt1"/>
          </a:fontRef>
        </dgm:style>
      </dgm:prSet>
      <dgm:spPr>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dirty="0" smtClean="0">
              <a:solidFill>
                <a:schemeClr val="tx1"/>
              </a:solidFill>
            </a:rPr>
            <a:t> Obtener una PROPUESTA TECNOLOGICA Y ECONÓMICA. Diseño de Red HFC, Análisis Económico</a:t>
          </a:r>
          <a:endParaRPr lang="es-EC" dirty="0">
            <a:solidFill>
              <a:schemeClr val="tx1"/>
            </a:solidFill>
          </a:endParaRPr>
        </a:p>
      </dgm:t>
    </dgm:pt>
    <dgm:pt modelId="{9E034BB8-7E91-42AE-8239-48E83B3E13BA}" type="parTrans" cxnId="{E26AA214-5B94-430B-AA66-090D0CEFB978}">
      <dgm:prSet/>
      <dgm:spPr/>
      <dgm:t>
        <a:bodyPr/>
        <a:lstStyle/>
        <a:p>
          <a:endParaRPr lang="es-EC"/>
        </a:p>
      </dgm:t>
    </dgm:pt>
    <dgm:pt modelId="{ED85F139-484D-45F4-A980-A16A6C04F263}" type="sibTrans" cxnId="{E26AA214-5B94-430B-AA66-090D0CEFB978}">
      <dgm:prSet/>
      <dgm:spPr/>
      <dgm:t>
        <a:bodyPr/>
        <a:lstStyle/>
        <a:p>
          <a:endParaRPr lang="es-EC"/>
        </a:p>
      </dgm:t>
    </dgm:pt>
    <dgm:pt modelId="{C6E4CCE9-B4AD-4819-917B-D54B4B80091A}">
      <dgm:prSet phldrT="[Texto]">
        <dgm:style>
          <a:lnRef idx="1">
            <a:schemeClr val="accent5"/>
          </a:lnRef>
          <a:fillRef idx="3">
            <a:schemeClr val="accent5"/>
          </a:fillRef>
          <a:effectRef idx="2">
            <a:schemeClr val="accent5"/>
          </a:effectRef>
          <a:fontRef idx="minor">
            <a:schemeClr val="lt1"/>
          </a:fontRef>
        </dgm:style>
      </dgm:prSet>
      <dgm:spPr>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S_tradnl" dirty="0" smtClean="0">
              <a:solidFill>
                <a:schemeClr val="tx1"/>
              </a:solidFill>
            </a:rPr>
            <a:t>Proponer un modelo de negocios que permita la rentabilidad de la empresa en un mediano plazo.</a:t>
          </a:r>
          <a:endParaRPr lang="es-EC" dirty="0">
            <a:solidFill>
              <a:schemeClr val="tx1"/>
            </a:solidFill>
          </a:endParaRPr>
        </a:p>
      </dgm:t>
    </dgm:pt>
    <dgm:pt modelId="{60863781-277D-452D-BFDD-4BA9DE147F46}" type="parTrans" cxnId="{49FA4F3D-EAFD-4767-9478-EAE473FE02DD}">
      <dgm:prSet/>
      <dgm:spPr/>
      <dgm:t>
        <a:bodyPr/>
        <a:lstStyle/>
        <a:p>
          <a:endParaRPr lang="es-EC"/>
        </a:p>
      </dgm:t>
    </dgm:pt>
    <dgm:pt modelId="{5F1B1342-61ED-483D-92CF-CD8397CF3D87}" type="sibTrans" cxnId="{49FA4F3D-EAFD-4767-9478-EAE473FE02DD}">
      <dgm:prSet/>
      <dgm:spPr/>
      <dgm:t>
        <a:bodyPr/>
        <a:lstStyle/>
        <a:p>
          <a:endParaRPr lang="es-EC"/>
        </a:p>
      </dgm:t>
    </dgm:pt>
    <dgm:pt modelId="{F0E70BA6-FADC-46F0-8063-28A84B1D037A}" type="pres">
      <dgm:prSet presAssocID="{4F5E0B40-D2DF-4521-909E-55A81495048F}" presName="diagram" presStyleCnt="0">
        <dgm:presLayoutVars>
          <dgm:dir/>
          <dgm:resizeHandles val="exact"/>
        </dgm:presLayoutVars>
      </dgm:prSet>
      <dgm:spPr/>
      <dgm:t>
        <a:bodyPr/>
        <a:lstStyle/>
        <a:p>
          <a:endParaRPr lang="es-EC"/>
        </a:p>
      </dgm:t>
    </dgm:pt>
    <dgm:pt modelId="{6F462FFB-2FF7-4AC2-8105-1536FA335351}" type="pres">
      <dgm:prSet presAssocID="{42B7FA57-8499-426B-8D42-939E820F8149}" presName="node" presStyleLbl="node1" presStyleIdx="0" presStyleCnt="4" custScaleX="85250" custScaleY="93582">
        <dgm:presLayoutVars>
          <dgm:bulletEnabled val="1"/>
        </dgm:presLayoutVars>
      </dgm:prSet>
      <dgm:spPr/>
      <dgm:t>
        <a:bodyPr/>
        <a:lstStyle/>
        <a:p>
          <a:endParaRPr lang="es-EC"/>
        </a:p>
      </dgm:t>
    </dgm:pt>
    <dgm:pt modelId="{2EF68BB3-E8D4-44CC-A853-64232A7B4406}" type="pres">
      <dgm:prSet presAssocID="{E21BBC7C-8288-4480-89C6-CB7983DD8E90}" presName="sibTrans" presStyleCnt="0"/>
      <dgm:spPr/>
    </dgm:pt>
    <dgm:pt modelId="{40F9D447-8050-4BBD-8A93-A4A018F7D515}" type="pres">
      <dgm:prSet presAssocID="{512DB53A-17C5-453D-B2DE-DA6992C8FFC6}" presName="node" presStyleLbl="node1" presStyleIdx="1" presStyleCnt="4" custScaleX="85074" custScaleY="89782">
        <dgm:presLayoutVars>
          <dgm:bulletEnabled val="1"/>
        </dgm:presLayoutVars>
      </dgm:prSet>
      <dgm:spPr/>
      <dgm:t>
        <a:bodyPr/>
        <a:lstStyle/>
        <a:p>
          <a:endParaRPr lang="es-EC"/>
        </a:p>
      </dgm:t>
    </dgm:pt>
    <dgm:pt modelId="{DFF84C50-54E0-4733-B8BD-F1DD350CFB41}" type="pres">
      <dgm:prSet presAssocID="{805D650D-CB60-48CC-B491-97C8018B4C65}" presName="sibTrans" presStyleCnt="0"/>
      <dgm:spPr/>
    </dgm:pt>
    <dgm:pt modelId="{F6BBD02B-DA54-4E36-AE7B-5F1EC88D27A3}" type="pres">
      <dgm:prSet presAssocID="{166F729C-571D-4C4C-BF66-9C28DA09B91F}" presName="node" presStyleLbl="node1" presStyleIdx="2" presStyleCnt="4" custScaleX="85640" custScaleY="85719">
        <dgm:presLayoutVars>
          <dgm:bulletEnabled val="1"/>
        </dgm:presLayoutVars>
      </dgm:prSet>
      <dgm:spPr/>
      <dgm:t>
        <a:bodyPr/>
        <a:lstStyle/>
        <a:p>
          <a:endParaRPr lang="es-EC"/>
        </a:p>
      </dgm:t>
    </dgm:pt>
    <dgm:pt modelId="{2E1CE5A8-9A81-4A6B-ABF5-BDBA97FB9B7A}" type="pres">
      <dgm:prSet presAssocID="{ED85F139-484D-45F4-A980-A16A6C04F263}" presName="sibTrans" presStyleCnt="0"/>
      <dgm:spPr/>
    </dgm:pt>
    <dgm:pt modelId="{B8D23A6E-44E2-441F-BA7E-FE581A78F854}" type="pres">
      <dgm:prSet presAssocID="{C6E4CCE9-B4AD-4819-917B-D54B4B80091A}" presName="node" presStyleLbl="node1" presStyleIdx="3" presStyleCnt="4" custScaleX="81214" custScaleY="81906">
        <dgm:presLayoutVars>
          <dgm:bulletEnabled val="1"/>
        </dgm:presLayoutVars>
      </dgm:prSet>
      <dgm:spPr/>
      <dgm:t>
        <a:bodyPr/>
        <a:lstStyle/>
        <a:p>
          <a:endParaRPr lang="es-EC"/>
        </a:p>
      </dgm:t>
    </dgm:pt>
  </dgm:ptLst>
  <dgm:cxnLst>
    <dgm:cxn modelId="{E26AA214-5B94-430B-AA66-090D0CEFB978}" srcId="{4F5E0B40-D2DF-4521-909E-55A81495048F}" destId="{166F729C-571D-4C4C-BF66-9C28DA09B91F}" srcOrd="2" destOrd="0" parTransId="{9E034BB8-7E91-42AE-8239-48E83B3E13BA}" sibTransId="{ED85F139-484D-45F4-A980-A16A6C04F263}"/>
    <dgm:cxn modelId="{094109F2-C7A2-4194-A540-9A4C2D3D9FA8}" type="presOf" srcId="{166F729C-571D-4C4C-BF66-9C28DA09B91F}" destId="{F6BBD02B-DA54-4E36-AE7B-5F1EC88D27A3}" srcOrd="0" destOrd="0" presId="urn:microsoft.com/office/officeart/2005/8/layout/default"/>
    <dgm:cxn modelId="{1B3A35FD-6512-4F33-B8E6-7B0C962AE08C}" type="presOf" srcId="{4F5E0B40-D2DF-4521-909E-55A81495048F}" destId="{F0E70BA6-FADC-46F0-8063-28A84B1D037A}" srcOrd="0" destOrd="0" presId="urn:microsoft.com/office/officeart/2005/8/layout/default"/>
    <dgm:cxn modelId="{3DE2F0E1-BF1D-4B23-B2EF-55718E81775D}" type="presOf" srcId="{512DB53A-17C5-453D-B2DE-DA6992C8FFC6}" destId="{40F9D447-8050-4BBD-8A93-A4A018F7D515}" srcOrd="0" destOrd="0" presId="urn:microsoft.com/office/officeart/2005/8/layout/default"/>
    <dgm:cxn modelId="{99185037-419E-4D7F-AC12-4B4A23416BBA}" srcId="{4F5E0B40-D2DF-4521-909E-55A81495048F}" destId="{42B7FA57-8499-426B-8D42-939E820F8149}" srcOrd="0" destOrd="0" parTransId="{9CF10133-95A3-491A-BB96-4B660B686C30}" sibTransId="{E21BBC7C-8288-4480-89C6-CB7983DD8E90}"/>
    <dgm:cxn modelId="{49FA4F3D-EAFD-4767-9478-EAE473FE02DD}" srcId="{4F5E0B40-D2DF-4521-909E-55A81495048F}" destId="{C6E4CCE9-B4AD-4819-917B-D54B4B80091A}" srcOrd="3" destOrd="0" parTransId="{60863781-277D-452D-BFDD-4BA9DE147F46}" sibTransId="{5F1B1342-61ED-483D-92CF-CD8397CF3D87}"/>
    <dgm:cxn modelId="{B271781A-26A9-4735-8D6D-4052C400D604}" type="presOf" srcId="{42B7FA57-8499-426B-8D42-939E820F8149}" destId="{6F462FFB-2FF7-4AC2-8105-1536FA335351}" srcOrd="0" destOrd="0" presId="urn:microsoft.com/office/officeart/2005/8/layout/default"/>
    <dgm:cxn modelId="{DB50443E-53A2-49D3-B4F0-702FE455061E}" type="presOf" srcId="{C6E4CCE9-B4AD-4819-917B-D54B4B80091A}" destId="{B8D23A6E-44E2-441F-BA7E-FE581A78F854}" srcOrd="0" destOrd="0" presId="urn:microsoft.com/office/officeart/2005/8/layout/default"/>
    <dgm:cxn modelId="{BF48051C-0C80-49A3-A978-4330B47A9D91}" srcId="{4F5E0B40-D2DF-4521-909E-55A81495048F}" destId="{512DB53A-17C5-453D-B2DE-DA6992C8FFC6}" srcOrd="1" destOrd="0" parTransId="{C28371DA-344B-40C3-ADAF-3EDC66E3DCD6}" sibTransId="{805D650D-CB60-48CC-B491-97C8018B4C65}"/>
    <dgm:cxn modelId="{D1213A08-7546-4617-933E-CAD082FF96F1}" type="presParOf" srcId="{F0E70BA6-FADC-46F0-8063-28A84B1D037A}" destId="{6F462FFB-2FF7-4AC2-8105-1536FA335351}" srcOrd="0" destOrd="0" presId="urn:microsoft.com/office/officeart/2005/8/layout/default"/>
    <dgm:cxn modelId="{CC5B0F6E-DA2A-4207-B3F1-E317ECF9B751}" type="presParOf" srcId="{F0E70BA6-FADC-46F0-8063-28A84B1D037A}" destId="{2EF68BB3-E8D4-44CC-A853-64232A7B4406}" srcOrd="1" destOrd="0" presId="urn:microsoft.com/office/officeart/2005/8/layout/default"/>
    <dgm:cxn modelId="{15C41BAB-B49D-4177-9DB2-C8F1FAF8BC1A}" type="presParOf" srcId="{F0E70BA6-FADC-46F0-8063-28A84B1D037A}" destId="{40F9D447-8050-4BBD-8A93-A4A018F7D515}" srcOrd="2" destOrd="0" presId="urn:microsoft.com/office/officeart/2005/8/layout/default"/>
    <dgm:cxn modelId="{0AF5E519-F421-48D2-BFF3-34D5543C182B}" type="presParOf" srcId="{F0E70BA6-FADC-46F0-8063-28A84B1D037A}" destId="{DFF84C50-54E0-4733-B8BD-F1DD350CFB41}" srcOrd="3" destOrd="0" presId="urn:microsoft.com/office/officeart/2005/8/layout/default"/>
    <dgm:cxn modelId="{5B8CE851-8114-429C-96B4-C551B1E22EEB}" type="presParOf" srcId="{F0E70BA6-FADC-46F0-8063-28A84B1D037A}" destId="{F6BBD02B-DA54-4E36-AE7B-5F1EC88D27A3}" srcOrd="4" destOrd="0" presId="urn:microsoft.com/office/officeart/2005/8/layout/default"/>
    <dgm:cxn modelId="{EC0BE640-2D06-455D-98A4-9169D36AAF6D}" type="presParOf" srcId="{F0E70BA6-FADC-46F0-8063-28A84B1D037A}" destId="{2E1CE5A8-9A81-4A6B-ABF5-BDBA97FB9B7A}" srcOrd="5" destOrd="0" presId="urn:microsoft.com/office/officeart/2005/8/layout/default"/>
    <dgm:cxn modelId="{140F657A-4CD4-4949-834B-49A510C7B625}" type="presParOf" srcId="{F0E70BA6-FADC-46F0-8063-28A84B1D037A}" destId="{B8D23A6E-44E2-441F-BA7E-FE581A78F85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E0B40-D2DF-4521-909E-55A8149504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42B7FA57-8499-426B-8D42-939E820F8149}">
      <dgm:prSet phldrT="[Texto]" custT="1">
        <dgm:style>
          <a:lnRef idx="1">
            <a:schemeClr val="accent5"/>
          </a:lnRef>
          <a:fillRef idx="3">
            <a:schemeClr val="accent5"/>
          </a:fillRef>
          <a:effectRef idx="2">
            <a:schemeClr val="accent5"/>
          </a:effectRef>
          <a:fontRef idx="minor">
            <a:schemeClr val="lt1"/>
          </a:fontRef>
        </dgm:style>
      </dgm:prSet>
      <dgm:spPr>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sz="2000" b="1" dirty="0" smtClean="0"/>
            <a:t>  </a:t>
          </a:r>
          <a:r>
            <a:rPr lang="es-EC" sz="1700" dirty="0" smtClean="0"/>
            <a:t> </a:t>
          </a:r>
          <a:r>
            <a:rPr lang="es-EC" sz="2400" b="1" dirty="0" smtClean="0">
              <a:solidFill>
                <a:schemeClr val="tx1"/>
              </a:solidFill>
            </a:rPr>
            <a:t>Gestión de concesiones y Títulos Habilitantes para la Operación</a:t>
          </a:r>
          <a:endParaRPr lang="es-EC" sz="2400" b="1" dirty="0">
            <a:solidFill>
              <a:schemeClr val="tx1"/>
            </a:solidFill>
          </a:endParaRPr>
        </a:p>
      </dgm:t>
    </dgm:pt>
    <dgm:pt modelId="{9CF10133-95A3-491A-BB96-4B660B686C30}" type="parTrans" cxnId="{99185037-419E-4D7F-AC12-4B4A23416BBA}">
      <dgm:prSet/>
      <dgm:spPr/>
      <dgm:t>
        <a:bodyPr/>
        <a:lstStyle/>
        <a:p>
          <a:endParaRPr lang="es-EC"/>
        </a:p>
      </dgm:t>
    </dgm:pt>
    <dgm:pt modelId="{E21BBC7C-8288-4480-89C6-CB7983DD8E90}" type="sibTrans" cxnId="{99185037-419E-4D7F-AC12-4B4A23416BBA}">
      <dgm:prSet/>
      <dgm:spPr/>
      <dgm:t>
        <a:bodyPr/>
        <a:lstStyle/>
        <a:p>
          <a:endParaRPr lang="es-EC"/>
        </a:p>
      </dgm:t>
    </dgm:pt>
    <dgm:pt modelId="{512DB53A-17C5-453D-B2DE-DA6992C8FFC6}">
      <dgm:prSet phldrT="[Texto]">
        <dgm:style>
          <a:lnRef idx="1">
            <a:schemeClr val="accent5"/>
          </a:lnRef>
          <a:fillRef idx="3">
            <a:schemeClr val="accent5"/>
          </a:fillRef>
          <a:effectRef idx="2">
            <a:schemeClr val="accent5"/>
          </a:effectRef>
          <a:fontRef idx="minor">
            <a:schemeClr val="lt1"/>
          </a:fontRef>
        </dgm:style>
      </dgm:prSet>
      <dgm:spPr>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dirty="0" smtClean="0"/>
            <a:t> </a:t>
          </a:r>
          <a:r>
            <a:rPr lang="es-ES_tradnl" dirty="0" smtClean="0">
              <a:solidFill>
                <a:schemeClr val="tx1"/>
              </a:solidFill>
            </a:rPr>
            <a:t>Gestión asuntos legales de la  constitución de la Empresa</a:t>
          </a:r>
          <a:endParaRPr lang="es-EC" dirty="0">
            <a:solidFill>
              <a:schemeClr val="tx1"/>
            </a:solidFill>
          </a:endParaRPr>
        </a:p>
      </dgm:t>
    </dgm:pt>
    <dgm:pt modelId="{C28371DA-344B-40C3-ADAF-3EDC66E3DCD6}" type="parTrans" cxnId="{BF48051C-0C80-49A3-A978-4330B47A9D91}">
      <dgm:prSet/>
      <dgm:spPr/>
      <dgm:t>
        <a:bodyPr/>
        <a:lstStyle/>
        <a:p>
          <a:endParaRPr lang="es-EC"/>
        </a:p>
      </dgm:t>
    </dgm:pt>
    <dgm:pt modelId="{805D650D-CB60-48CC-B491-97C8018B4C65}" type="sibTrans" cxnId="{BF48051C-0C80-49A3-A978-4330B47A9D91}">
      <dgm:prSet/>
      <dgm:spPr/>
      <dgm:t>
        <a:bodyPr/>
        <a:lstStyle/>
        <a:p>
          <a:endParaRPr lang="es-EC"/>
        </a:p>
      </dgm:t>
    </dgm:pt>
    <dgm:pt modelId="{F0E70BA6-FADC-46F0-8063-28A84B1D037A}" type="pres">
      <dgm:prSet presAssocID="{4F5E0B40-D2DF-4521-909E-55A81495048F}" presName="diagram" presStyleCnt="0">
        <dgm:presLayoutVars>
          <dgm:dir/>
          <dgm:resizeHandles val="exact"/>
        </dgm:presLayoutVars>
      </dgm:prSet>
      <dgm:spPr/>
      <dgm:t>
        <a:bodyPr/>
        <a:lstStyle/>
        <a:p>
          <a:endParaRPr lang="es-EC"/>
        </a:p>
      </dgm:t>
    </dgm:pt>
    <dgm:pt modelId="{6F462FFB-2FF7-4AC2-8105-1536FA335351}" type="pres">
      <dgm:prSet presAssocID="{42B7FA57-8499-426B-8D42-939E820F8149}" presName="node" presStyleLbl="node1" presStyleIdx="0" presStyleCnt="2" custScaleX="85250" custScaleY="93582">
        <dgm:presLayoutVars>
          <dgm:bulletEnabled val="1"/>
        </dgm:presLayoutVars>
      </dgm:prSet>
      <dgm:spPr/>
      <dgm:t>
        <a:bodyPr/>
        <a:lstStyle/>
        <a:p>
          <a:endParaRPr lang="es-EC"/>
        </a:p>
      </dgm:t>
    </dgm:pt>
    <dgm:pt modelId="{2EF68BB3-E8D4-44CC-A853-64232A7B4406}" type="pres">
      <dgm:prSet presAssocID="{E21BBC7C-8288-4480-89C6-CB7983DD8E90}" presName="sibTrans" presStyleCnt="0"/>
      <dgm:spPr/>
    </dgm:pt>
    <dgm:pt modelId="{40F9D447-8050-4BBD-8A93-A4A018F7D515}" type="pres">
      <dgm:prSet presAssocID="{512DB53A-17C5-453D-B2DE-DA6992C8FFC6}" presName="node" presStyleLbl="node1" presStyleIdx="1" presStyleCnt="2" custScaleX="85074" custScaleY="89782">
        <dgm:presLayoutVars>
          <dgm:bulletEnabled val="1"/>
        </dgm:presLayoutVars>
      </dgm:prSet>
      <dgm:spPr/>
      <dgm:t>
        <a:bodyPr/>
        <a:lstStyle/>
        <a:p>
          <a:endParaRPr lang="es-EC"/>
        </a:p>
      </dgm:t>
    </dgm:pt>
  </dgm:ptLst>
  <dgm:cxnLst>
    <dgm:cxn modelId="{99185037-419E-4D7F-AC12-4B4A23416BBA}" srcId="{4F5E0B40-D2DF-4521-909E-55A81495048F}" destId="{42B7FA57-8499-426B-8D42-939E820F8149}" srcOrd="0" destOrd="0" parTransId="{9CF10133-95A3-491A-BB96-4B660B686C30}" sibTransId="{E21BBC7C-8288-4480-89C6-CB7983DD8E90}"/>
    <dgm:cxn modelId="{B394AFB2-FF2D-4E29-A5EB-517B247BBA38}" type="presOf" srcId="{512DB53A-17C5-453D-B2DE-DA6992C8FFC6}" destId="{40F9D447-8050-4BBD-8A93-A4A018F7D515}" srcOrd="0" destOrd="0" presId="urn:microsoft.com/office/officeart/2005/8/layout/default"/>
    <dgm:cxn modelId="{7207CCB4-C3E9-4E49-8804-55AA3F291C1E}" type="presOf" srcId="{4F5E0B40-D2DF-4521-909E-55A81495048F}" destId="{F0E70BA6-FADC-46F0-8063-28A84B1D037A}" srcOrd="0" destOrd="0" presId="urn:microsoft.com/office/officeart/2005/8/layout/default"/>
    <dgm:cxn modelId="{7CD94C03-0D19-4A5B-81F9-46A44590661B}" type="presOf" srcId="{42B7FA57-8499-426B-8D42-939E820F8149}" destId="{6F462FFB-2FF7-4AC2-8105-1536FA335351}" srcOrd="0" destOrd="0" presId="urn:microsoft.com/office/officeart/2005/8/layout/default"/>
    <dgm:cxn modelId="{BF48051C-0C80-49A3-A978-4330B47A9D91}" srcId="{4F5E0B40-D2DF-4521-909E-55A81495048F}" destId="{512DB53A-17C5-453D-B2DE-DA6992C8FFC6}" srcOrd="1" destOrd="0" parTransId="{C28371DA-344B-40C3-ADAF-3EDC66E3DCD6}" sibTransId="{805D650D-CB60-48CC-B491-97C8018B4C65}"/>
    <dgm:cxn modelId="{818135AE-84B4-4253-94F3-40E0A3EE4CFD}" type="presParOf" srcId="{F0E70BA6-FADC-46F0-8063-28A84B1D037A}" destId="{6F462FFB-2FF7-4AC2-8105-1536FA335351}" srcOrd="0" destOrd="0" presId="urn:microsoft.com/office/officeart/2005/8/layout/default"/>
    <dgm:cxn modelId="{564020C8-4DE4-48B1-AE8E-879CED9622F2}" type="presParOf" srcId="{F0E70BA6-FADC-46F0-8063-28A84B1D037A}" destId="{2EF68BB3-E8D4-44CC-A853-64232A7B4406}" srcOrd="1" destOrd="0" presId="urn:microsoft.com/office/officeart/2005/8/layout/default"/>
    <dgm:cxn modelId="{92878DC8-AE5E-46E8-A99E-C4E0F0D5E8F6}" type="presParOf" srcId="{F0E70BA6-FADC-46F0-8063-28A84B1D037A}" destId="{40F9D447-8050-4BBD-8A93-A4A018F7D51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A1E8DD-D243-4451-BD98-3824D62068AB}" type="doc">
      <dgm:prSet loTypeId="urn:microsoft.com/office/officeart/2005/8/layout/hProcess6" loCatId="process" qsTypeId="urn:microsoft.com/office/officeart/2005/8/quickstyle/simple5" qsCatId="simple" csTypeId="urn:microsoft.com/office/officeart/2005/8/colors/colorful2" csCatId="colorful" phldr="1"/>
      <dgm:spPr/>
      <dgm:t>
        <a:bodyPr/>
        <a:lstStyle/>
        <a:p>
          <a:endParaRPr lang="es-ES"/>
        </a:p>
      </dgm:t>
    </dgm:pt>
    <dgm:pt modelId="{F5D270BB-C6BE-40D6-8962-6391010632F7}">
      <dgm:prSet phldrT="[Texto]"/>
      <dgm:spPr/>
      <dgm:t>
        <a:bodyPr/>
        <a:lstStyle/>
        <a:p>
          <a:r>
            <a:rPr lang="es-ES" b="1" dirty="0" smtClean="0"/>
            <a:t>SEGMENTO RESIDENCIAL</a:t>
          </a:r>
          <a:endParaRPr lang="es-ES" b="1" dirty="0"/>
        </a:p>
      </dgm:t>
    </dgm:pt>
    <dgm:pt modelId="{D5330516-2428-4386-9E90-35C1AD1FE765}" type="parTrans" cxnId="{189FD702-5D49-4763-9188-6A86A1CEE1FD}">
      <dgm:prSet/>
      <dgm:spPr/>
      <dgm:t>
        <a:bodyPr/>
        <a:lstStyle/>
        <a:p>
          <a:endParaRPr lang="es-ES" b="1"/>
        </a:p>
      </dgm:t>
    </dgm:pt>
    <dgm:pt modelId="{83AA9B8E-DA3D-4197-AB87-6B289B7BB217}" type="sibTrans" cxnId="{189FD702-5D49-4763-9188-6A86A1CEE1FD}">
      <dgm:prSet/>
      <dgm:spPr/>
      <dgm:t>
        <a:bodyPr/>
        <a:lstStyle/>
        <a:p>
          <a:endParaRPr lang="es-ES" b="1"/>
        </a:p>
      </dgm:t>
    </dgm:pt>
    <dgm:pt modelId="{0621EEA2-283D-4A76-91DD-3161F555E433}">
      <dgm:prSet phldrT="[Texto]"/>
      <dgm:spPr/>
      <dgm:t>
        <a:bodyPr/>
        <a:lstStyle/>
        <a:p>
          <a:r>
            <a:rPr lang="es-ES" b="1" dirty="0" smtClean="0"/>
            <a:t>3 948  viviendas</a:t>
          </a:r>
          <a:endParaRPr lang="es-ES" b="1" dirty="0"/>
        </a:p>
      </dgm:t>
    </dgm:pt>
    <dgm:pt modelId="{2935E34B-41C7-433D-8E8B-14AAA6447B9A}" type="parTrans" cxnId="{058AC0B8-F9E2-486F-B5BE-93B8A9674DB6}">
      <dgm:prSet/>
      <dgm:spPr/>
      <dgm:t>
        <a:bodyPr/>
        <a:lstStyle/>
        <a:p>
          <a:endParaRPr lang="es-ES" b="1"/>
        </a:p>
      </dgm:t>
    </dgm:pt>
    <dgm:pt modelId="{8558AE32-B722-43B1-9A2B-34F6FCF7E9EE}" type="sibTrans" cxnId="{058AC0B8-F9E2-486F-B5BE-93B8A9674DB6}">
      <dgm:prSet/>
      <dgm:spPr/>
      <dgm:t>
        <a:bodyPr/>
        <a:lstStyle/>
        <a:p>
          <a:endParaRPr lang="es-ES" b="1"/>
        </a:p>
      </dgm:t>
    </dgm:pt>
    <dgm:pt modelId="{B7AEF099-9179-405C-AD1B-F3F06A9A3B92}">
      <dgm:prSet phldrT="[Texto]"/>
      <dgm:spPr/>
      <dgm:t>
        <a:bodyPr/>
        <a:lstStyle/>
        <a:p>
          <a:r>
            <a:rPr lang="es-ES" b="1" dirty="0" smtClean="0"/>
            <a:t>SEGMENTO COMERCIAL</a:t>
          </a:r>
          <a:endParaRPr lang="es-ES" b="1" dirty="0"/>
        </a:p>
      </dgm:t>
    </dgm:pt>
    <dgm:pt modelId="{C299E00A-7E67-4201-9CB5-97E5A9496AB6}" type="parTrans" cxnId="{1D36AF9F-0B52-4D79-9802-486C1D12A9AC}">
      <dgm:prSet/>
      <dgm:spPr/>
      <dgm:t>
        <a:bodyPr/>
        <a:lstStyle/>
        <a:p>
          <a:endParaRPr lang="es-ES" b="1"/>
        </a:p>
      </dgm:t>
    </dgm:pt>
    <dgm:pt modelId="{A8FBF0DF-3554-4237-9AFB-7C9C64B2CBB5}" type="sibTrans" cxnId="{1D36AF9F-0B52-4D79-9802-486C1D12A9AC}">
      <dgm:prSet/>
      <dgm:spPr/>
      <dgm:t>
        <a:bodyPr/>
        <a:lstStyle/>
        <a:p>
          <a:endParaRPr lang="es-ES" b="1"/>
        </a:p>
      </dgm:t>
    </dgm:pt>
    <dgm:pt modelId="{51BEB7FE-920B-436C-941D-783BAA08E637}">
      <dgm:prSet phldrT="[Texto]"/>
      <dgm:spPr/>
      <dgm:t>
        <a:bodyPr/>
        <a:lstStyle/>
        <a:p>
          <a:r>
            <a:rPr lang="es-ES" b="1" dirty="0" smtClean="0"/>
            <a:t>200 empresas pequeñas y medianas</a:t>
          </a:r>
          <a:endParaRPr lang="es-ES" b="1" dirty="0"/>
        </a:p>
      </dgm:t>
    </dgm:pt>
    <dgm:pt modelId="{FD96DD12-66D8-43A5-A891-0D57BA754413}" type="parTrans" cxnId="{5FFEBBE2-1476-4A73-B397-D2145C9177D9}">
      <dgm:prSet/>
      <dgm:spPr/>
      <dgm:t>
        <a:bodyPr/>
        <a:lstStyle/>
        <a:p>
          <a:endParaRPr lang="es-ES" b="1"/>
        </a:p>
      </dgm:t>
    </dgm:pt>
    <dgm:pt modelId="{FDF6BC31-FC22-4CDF-A5F6-660AAC1FA1D9}" type="sibTrans" cxnId="{5FFEBBE2-1476-4A73-B397-D2145C9177D9}">
      <dgm:prSet/>
      <dgm:spPr/>
      <dgm:t>
        <a:bodyPr/>
        <a:lstStyle/>
        <a:p>
          <a:endParaRPr lang="es-ES" b="1"/>
        </a:p>
      </dgm:t>
    </dgm:pt>
    <dgm:pt modelId="{D8524E31-5B01-482E-B5B6-6DE1D86A2E71}">
      <dgm:prSet phldrT="[Texto]"/>
      <dgm:spPr/>
      <dgm:t>
        <a:bodyPr/>
        <a:lstStyle/>
        <a:p>
          <a:r>
            <a:rPr lang="es-ES" b="1" dirty="0" smtClean="0"/>
            <a:t>SEGMENTO EDUCATIVO</a:t>
          </a:r>
          <a:endParaRPr lang="es-ES" b="1" dirty="0"/>
        </a:p>
      </dgm:t>
    </dgm:pt>
    <dgm:pt modelId="{57322FE3-7505-4395-925A-E13AC98CA90D}" type="parTrans" cxnId="{C196920C-46BA-4968-80CF-721F1C820013}">
      <dgm:prSet/>
      <dgm:spPr/>
      <dgm:t>
        <a:bodyPr/>
        <a:lstStyle/>
        <a:p>
          <a:endParaRPr lang="es-ES" b="1"/>
        </a:p>
      </dgm:t>
    </dgm:pt>
    <dgm:pt modelId="{9CEA9122-0FF8-4E42-8034-0BB03A12142A}" type="sibTrans" cxnId="{C196920C-46BA-4968-80CF-721F1C820013}">
      <dgm:prSet/>
      <dgm:spPr/>
      <dgm:t>
        <a:bodyPr/>
        <a:lstStyle/>
        <a:p>
          <a:endParaRPr lang="es-ES" b="1"/>
        </a:p>
      </dgm:t>
    </dgm:pt>
    <dgm:pt modelId="{FB9C423F-ADCD-4DE5-B7C3-E585DF6B10A3}">
      <dgm:prSet phldrT="[Texto]"/>
      <dgm:spPr/>
      <dgm:t>
        <a:bodyPr/>
        <a:lstStyle/>
        <a:p>
          <a:r>
            <a:rPr lang="es-ES" b="1" dirty="0" smtClean="0"/>
            <a:t>31 centros educativos</a:t>
          </a:r>
          <a:endParaRPr lang="es-ES" b="1" dirty="0"/>
        </a:p>
      </dgm:t>
    </dgm:pt>
    <dgm:pt modelId="{C016421C-7806-4C33-91D9-0F2E2205EA93}" type="parTrans" cxnId="{34E78D1E-9F2A-4564-8B1C-B1879474C166}">
      <dgm:prSet/>
      <dgm:spPr/>
      <dgm:t>
        <a:bodyPr/>
        <a:lstStyle/>
        <a:p>
          <a:endParaRPr lang="es-ES" b="1"/>
        </a:p>
      </dgm:t>
    </dgm:pt>
    <dgm:pt modelId="{1F8E8039-5A1D-471A-800B-0A3B25708C72}" type="sibTrans" cxnId="{34E78D1E-9F2A-4564-8B1C-B1879474C166}">
      <dgm:prSet/>
      <dgm:spPr/>
      <dgm:t>
        <a:bodyPr/>
        <a:lstStyle/>
        <a:p>
          <a:endParaRPr lang="es-ES" b="1"/>
        </a:p>
      </dgm:t>
    </dgm:pt>
    <dgm:pt modelId="{FE67E445-233A-40C5-ADF1-8E45BF0F3BC4}" type="pres">
      <dgm:prSet presAssocID="{42A1E8DD-D243-4451-BD98-3824D62068AB}" presName="theList" presStyleCnt="0">
        <dgm:presLayoutVars>
          <dgm:dir/>
          <dgm:animLvl val="lvl"/>
          <dgm:resizeHandles val="exact"/>
        </dgm:presLayoutVars>
      </dgm:prSet>
      <dgm:spPr/>
      <dgm:t>
        <a:bodyPr/>
        <a:lstStyle/>
        <a:p>
          <a:endParaRPr lang="es-EC"/>
        </a:p>
      </dgm:t>
    </dgm:pt>
    <dgm:pt modelId="{E0F4D004-6F08-4011-9DC2-0A695576B100}" type="pres">
      <dgm:prSet presAssocID="{F5D270BB-C6BE-40D6-8962-6391010632F7}" presName="compNode" presStyleCnt="0"/>
      <dgm:spPr/>
    </dgm:pt>
    <dgm:pt modelId="{897EF7FC-C89F-462C-9ADC-BE7A1652FFB7}" type="pres">
      <dgm:prSet presAssocID="{F5D270BB-C6BE-40D6-8962-6391010632F7}" presName="noGeometry" presStyleCnt="0"/>
      <dgm:spPr/>
    </dgm:pt>
    <dgm:pt modelId="{408FFEFB-FB6D-4B02-A1E5-A1554609EF92}" type="pres">
      <dgm:prSet presAssocID="{F5D270BB-C6BE-40D6-8962-6391010632F7}" presName="childTextVisible" presStyleLbl="bgAccFollowNode1" presStyleIdx="0" presStyleCnt="3">
        <dgm:presLayoutVars>
          <dgm:bulletEnabled val="1"/>
        </dgm:presLayoutVars>
      </dgm:prSet>
      <dgm:spPr/>
      <dgm:t>
        <a:bodyPr/>
        <a:lstStyle/>
        <a:p>
          <a:endParaRPr lang="es-ES"/>
        </a:p>
      </dgm:t>
    </dgm:pt>
    <dgm:pt modelId="{2CC2E4E2-F203-4D34-BEC4-D9416C4FD0BD}" type="pres">
      <dgm:prSet presAssocID="{F5D270BB-C6BE-40D6-8962-6391010632F7}" presName="childTextHidden" presStyleLbl="bgAccFollowNode1" presStyleIdx="0" presStyleCnt="3"/>
      <dgm:spPr/>
      <dgm:t>
        <a:bodyPr/>
        <a:lstStyle/>
        <a:p>
          <a:endParaRPr lang="es-ES"/>
        </a:p>
      </dgm:t>
    </dgm:pt>
    <dgm:pt modelId="{D7480C37-4324-41AD-8347-7A776A6E7976}" type="pres">
      <dgm:prSet presAssocID="{F5D270BB-C6BE-40D6-8962-6391010632F7}" presName="parentText" presStyleLbl="node1" presStyleIdx="0" presStyleCnt="3">
        <dgm:presLayoutVars>
          <dgm:chMax val="1"/>
          <dgm:bulletEnabled val="1"/>
        </dgm:presLayoutVars>
      </dgm:prSet>
      <dgm:spPr/>
      <dgm:t>
        <a:bodyPr/>
        <a:lstStyle/>
        <a:p>
          <a:endParaRPr lang="es-ES"/>
        </a:p>
      </dgm:t>
    </dgm:pt>
    <dgm:pt modelId="{56CBBBA1-38E3-4E29-99F1-65DB737F438A}" type="pres">
      <dgm:prSet presAssocID="{F5D270BB-C6BE-40D6-8962-6391010632F7}" presName="aSpace" presStyleCnt="0"/>
      <dgm:spPr/>
    </dgm:pt>
    <dgm:pt modelId="{40C65368-678A-4B0F-9041-88D26AA3791F}" type="pres">
      <dgm:prSet presAssocID="{B7AEF099-9179-405C-AD1B-F3F06A9A3B92}" presName="compNode" presStyleCnt="0"/>
      <dgm:spPr/>
    </dgm:pt>
    <dgm:pt modelId="{3F910064-F702-4C5A-91DC-D07E169F8DB6}" type="pres">
      <dgm:prSet presAssocID="{B7AEF099-9179-405C-AD1B-F3F06A9A3B92}" presName="noGeometry" presStyleCnt="0"/>
      <dgm:spPr/>
    </dgm:pt>
    <dgm:pt modelId="{7914181B-B450-41F9-A9A5-3CFC148CC77F}" type="pres">
      <dgm:prSet presAssocID="{B7AEF099-9179-405C-AD1B-F3F06A9A3B92}" presName="childTextVisible" presStyleLbl="bgAccFollowNode1" presStyleIdx="1" presStyleCnt="3">
        <dgm:presLayoutVars>
          <dgm:bulletEnabled val="1"/>
        </dgm:presLayoutVars>
      </dgm:prSet>
      <dgm:spPr/>
      <dgm:t>
        <a:bodyPr/>
        <a:lstStyle/>
        <a:p>
          <a:endParaRPr lang="es-ES"/>
        </a:p>
      </dgm:t>
    </dgm:pt>
    <dgm:pt modelId="{FBF23136-E679-4F74-81D5-90E3F977DCFE}" type="pres">
      <dgm:prSet presAssocID="{B7AEF099-9179-405C-AD1B-F3F06A9A3B92}" presName="childTextHidden" presStyleLbl="bgAccFollowNode1" presStyleIdx="1" presStyleCnt="3"/>
      <dgm:spPr/>
      <dgm:t>
        <a:bodyPr/>
        <a:lstStyle/>
        <a:p>
          <a:endParaRPr lang="es-ES"/>
        </a:p>
      </dgm:t>
    </dgm:pt>
    <dgm:pt modelId="{7309EFFD-8B00-4821-BF4D-5D39428E49C7}" type="pres">
      <dgm:prSet presAssocID="{B7AEF099-9179-405C-AD1B-F3F06A9A3B92}" presName="parentText" presStyleLbl="node1" presStyleIdx="1" presStyleCnt="3">
        <dgm:presLayoutVars>
          <dgm:chMax val="1"/>
          <dgm:bulletEnabled val="1"/>
        </dgm:presLayoutVars>
      </dgm:prSet>
      <dgm:spPr/>
      <dgm:t>
        <a:bodyPr/>
        <a:lstStyle/>
        <a:p>
          <a:endParaRPr lang="es-ES"/>
        </a:p>
      </dgm:t>
    </dgm:pt>
    <dgm:pt modelId="{05EF2A34-D65B-42F6-BDFA-98E6951ECF51}" type="pres">
      <dgm:prSet presAssocID="{B7AEF099-9179-405C-AD1B-F3F06A9A3B92}" presName="aSpace" presStyleCnt="0"/>
      <dgm:spPr/>
    </dgm:pt>
    <dgm:pt modelId="{284CEE47-E570-4D01-86B4-A18B2D0B1817}" type="pres">
      <dgm:prSet presAssocID="{D8524E31-5B01-482E-B5B6-6DE1D86A2E71}" presName="compNode" presStyleCnt="0"/>
      <dgm:spPr/>
    </dgm:pt>
    <dgm:pt modelId="{3EE83B57-C154-49AD-BBAF-883AE7E116F6}" type="pres">
      <dgm:prSet presAssocID="{D8524E31-5B01-482E-B5B6-6DE1D86A2E71}" presName="noGeometry" presStyleCnt="0"/>
      <dgm:spPr/>
    </dgm:pt>
    <dgm:pt modelId="{727EACD7-50FA-4CD4-B95D-5D16A64C14CD}" type="pres">
      <dgm:prSet presAssocID="{D8524E31-5B01-482E-B5B6-6DE1D86A2E71}" presName="childTextVisible" presStyleLbl="bgAccFollowNode1" presStyleIdx="2" presStyleCnt="3">
        <dgm:presLayoutVars>
          <dgm:bulletEnabled val="1"/>
        </dgm:presLayoutVars>
      </dgm:prSet>
      <dgm:spPr/>
      <dgm:t>
        <a:bodyPr/>
        <a:lstStyle/>
        <a:p>
          <a:endParaRPr lang="es-ES"/>
        </a:p>
      </dgm:t>
    </dgm:pt>
    <dgm:pt modelId="{D5F680B1-8083-472C-9803-F8F9ABEAF0F2}" type="pres">
      <dgm:prSet presAssocID="{D8524E31-5B01-482E-B5B6-6DE1D86A2E71}" presName="childTextHidden" presStyleLbl="bgAccFollowNode1" presStyleIdx="2" presStyleCnt="3"/>
      <dgm:spPr/>
      <dgm:t>
        <a:bodyPr/>
        <a:lstStyle/>
        <a:p>
          <a:endParaRPr lang="es-ES"/>
        </a:p>
      </dgm:t>
    </dgm:pt>
    <dgm:pt modelId="{BF2E4040-36FD-41CF-A5CB-C648DD8B7709}" type="pres">
      <dgm:prSet presAssocID="{D8524E31-5B01-482E-B5B6-6DE1D86A2E71}" presName="parentText" presStyleLbl="node1" presStyleIdx="2" presStyleCnt="3">
        <dgm:presLayoutVars>
          <dgm:chMax val="1"/>
          <dgm:bulletEnabled val="1"/>
        </dgm:presLayoutVars>
      </dgm:prSet>
      <dgm:spPr/>
      <dgm:t>
        <a:bodyPr/>
        <a:lstStyle/>
        <a:p>
          <a:endParaRPr lang="es-EC"/>
        </a:p>
      </dgm:t>
    </dgm:pt>
  </dgm:ptLst>
  <dgm:cxnLst>
    <dgm:cxn modelId="{A8E2E82D-58EB-459C-AEB8-4396EE1EBA99}" type="presOf" srcId="{FB9C423F-ADCD-4DE5-B7C3-E585DF6B10A3}" destId="{D5F680B1-8083-472C-9803-F8F9ABEAF0F2}" srcOrd="1" destOrd="0" presId="urn:microsoft.com/office/officeart/2005/8/layout/hProcess6"/>
    <dgm:cxn modelId="{A60150CA-6871-4407-8DAE-6C50857159F1}" type="presOf" srcId="{51BEB7FE-920B-436C-941D-783BAA08E637}" destId="{FBF23136-E679-4F74-81D5-90E3F977DCFE}" srcOrd="1" destOrd="0" presId="urn:microsoft.com/office/officeart/2005/8/layout/hProcess6"/>
    <dgm:cxn modelId="{1D36AF9F-0B52-4D79-9802-486C1D12A9AC}" srcId="{42A1E8DD-D243-4451-BD98-3824D62068AB}" destId="{B7AEF099-9179-405C-AD1B-F3F06A9A3B92}" srcOrd="1" destOrd="0" parTransId="{C299E00A-7E67-4201-9CB5-97E5A9496AB6}" sibTransId="{A8FBF0DF-3554-4237-9AFB-7C9C64B2CBB5}"/>
    <dgm:cxn modelId="{058AC0B8-F9E2-486F-B5BE-93B8A9674DB6}" srcId="{F5D270BB-C6BE-40D6-8962-6391010632F7}" destId="{0621EEA2-283D-4A76-91DD-3161F555E433}" srcOrd="0" destOrd="0" parTransId="{2935E34B-41C7-433D-8E8B-14AAA6447B9A}" sibTransId="{8558AE32-B722-43B1-9A2B-34F6FCF7E9EE}"/>
    <dgm:cxn modelId="{1DE0C7B4-C1B1-4984-9D2E-795FF47B3959}" type="presOf" srcId="{B7AEF099-9179-405C-AD1B-F3F06A9A3B92}" destId="{7309EFFD-8B00-4821-BF4D-5D39428E49C7}" srcOrd="0" destOrd="0" presId="urn:microsoft.com/office/officeart/2005/8/layout/hProcess6"/>
    <dgm:cxn modelId="{189FD702-5D49-4763-9188-6A86A1CEE1FD}" srcId="{42A1E8DD-D243-4451-BD98-3824D62068AB}" destId="{F5D270BB-C6BE-40D6-8962-6391010632F7}" srcOrd="0" destOrd="0" parTransId="{D5330516-2428-4386-9E90-35C1AD1FE765}" sibTransId="{83AA9B8E-DA3D-4197-AB87-6B289B7BB217}"/>
    <dgm:cxn modelId="{C96C3B9A-2C1F-455E-A59B-9FEFD5220371}" type="presOf" srcId="{0621EEA2-283D-4A76-91DD-3161F555E433}" destId="{2CC2E4E2-F203-4D34-BEC4-D9416C4FD0BD}" srcOrd="1" destOrd="0" presId="urn:microsoft.com/office/officeart/2005/8/layout/hProcess6"/>
    <dgm:cxn modelId="{5FFEBBE2-1476-4A73-B397-D2145C9177D9}" srcId="{B7AEF099-9179-405C-AD1B-F3F06A9A3B92}" destId="{51BEB7FE-920B-436C-941D-783BAA08E637}" srcOrd="0" destOrd="0" parTransId="{FD96DD12-66D8-43A5-A891-0D57BA754413}" sibTransId="{FDF6BC31-FC22-4CDF-A5F6-660AAC1FA1D9}"/>
    <dgm:cxn modelId="{6D102227-B259-4CB5-9085-E70DCAB998B8}" type="presOf" srcId="{51BEB7FE-920B-436C-941D-783BAA08E637}" destId="{7914181B-B450-41F9-A9A5-3CFC148CC77F}" srcOrd="0" destOrd="0" presId="urn:microsoft.com/office/officeart/2005/8/layout/hProcess6"/>
    <dgm:cxn modelId="{C196920C-46BA-4968-80CF-721F1C820013}" srcId="{42A1E8DD-D243-4451-BD98-3824D62068AB}" destId="{D8524E31-5B01-482E-B5B6-6DE1D86A2E71}" srcOrd="2" destOrd="0" parTransId="{57322FE3-7505-4395-925A-E13AC98CA90D}" sibTransId="{9CEA9122-0FF8-4E42-8034-0BB03A12142A}"/>
    <dgm:cxn modelId="{BD5760B6-09AA-4DB7-8F86-7C57DD1B173E}" type="presOf" srcId="{F5D270BB-C6BE-40D6-8962-6391010632F7}" destId="{D7480C37-4324-41AD-8347-7A776A6E7976}" srcOrd="0" destOrd="0" presId="urn:microsoft.com/office/officeart/2005/8/layout/hProcess6"/>
    <dgm:cxn modelId="{6B952443-1BC5-4C32-BE54-588DD459622E}" type="presOf" srcId="{42A1E8DD-D243-4451-BD98-3824D62068AB}" destId="{FE67E445-233A-40C5-ADF1-8E45BF0F3BC4}" srcOrd="0" destOrd="0" presId="urn:microsoft.com/office/officeart/2005/8/layout/hProcess6"/>
    <dgm:cxn modelId="{4276F5C6-0ACD-47D9-89BD-366247FDEE66}" type="presOf" srcId="{D8524E31-5B01-482E-B5B6-6DE1D86A2E71}" destId="{BF2E4040-36FD-41CF-A5CB-C648DD8B7709}" srcOrd="0" destOrd="0" presId="urn:microsoft.com/office/officeart/2005/8/layout/hProcess6"/>
    <dgm:cxn modelId="{3EE5F313-8F23-48E8-85EA-24389F832448}" type="presOf" srcId="{FB9C423F-ADCD-4DE5-B7C3-E585DF6B10A3}" destId="{727EACD7-50FA-4CD4-B95D-5D16A64C14CD}" srcOrd="0" destOrd="0" presId="urn:microsoft.com/office/officeart/2005/8/layout/hProcess6"/>
    <dgm:cxn modelId="{34E78D1E-9F2A-4564-8B1C-B1879474C166}" srcId="{D8524E31-5B01-482E-B5B6-6DE1D86A2E71}" destId="{FB9C423F-ADCD-4DE5-B7C3-E585DF6B10A3}" srcOrd="0" destOrd="0" parTransId="{C016421C-7806-4C33-91D9-0F2E2205EA93}" sibTransId="{1F8E8039-5A1D-471A-800B-0A3B25708C72}"/>
    <dgm:cxn modelId="{F84ACB72-A75F-419E-86C0-B15662F3F073}" type="presOf" srcId="{0621EEA2-283D-4A76-91DD-3161F555E433}" destId="{408FFEFB-FB6D-4B02-A1E5-A1554609EF92}" srcOrd="0" destOrd="0" presId="urn:microsoft.com/office/officeart/2005/8/layout/hProcess6"/>
    <dgm:cxn modelId="{1AE58FA1-2DA3-417D-8F93-9FEF6689E4E7}" type="presParOf" srcId="{FE67E445-233A-40C5-ADF1-8E45BF0F3BC4}" destId="{E0F4D004-6F08-4011-9DC2-0A695576B100}" srcOrd="0" destOrd="0" presId="urn:microsoft.com/office/officeart/2005/8/layout/hProcess6"/>
    <dgm:cxn modelId="{95098F43-E2A2-4948-8E84-5E7828B5A0C2}" type="presParOf" srcId="{E0F4D004-6F08-4011-9DC2-0A695576B100}" destId="{897EF7FC-C89F-462C-9ADC-BE7A1652FFB7}" srcOrd="0" destOrd="0" presId="urn:microsoft.com/office/officeart/2005/8/layout/hProcess6"/>
    <dgm:cxn modelId="{630601B7-B115-44A3-BF04-62CFEE4061AB}" type="presParOf" srcId="{E0F4D004-6F08-4011-9DC2-0A695576B100}" destId="{408FFEFB-FB6D-4B02-A1E5-A1554609EF92}" srcOrd="1" destOrd="0" presId="urn:microsoft.com/office/officeart/2005/8/layout/hProcess6"/>
    <dgm:cxn modelId="{AE368B1B-61C5-4366-AF30-725D0E52193F}" type="presParOf" srcId="{E0F4D004-6F08-4011-9DC2-0A695576B100}" destId="{2CC2E4E2-F203-4D34-BEC4-D9416C4FD0BD}" srcOrd="2" destOrd="0" presId="urn:microsoft.com/office/officeart/2005/8/layout/hProcess6"/>
    <dgm:cxn modelId="{E090CCE3-1B18-4718-8F3F-324EF50521E9}" type="presParOf" srcId="{E0F4D004-6F08-4011-9DC2-0A695576B100}" destId="{D7480C37-4324-41AD-8347-7A776A6E7976}" srcOrd="3" destOrd="0" presId="urn:microsoft.com/office/officeart/2005/8/layout/hProcess6"/>
    <dgm:cxn modelId="{DA88F041-EDFA-4CF0-88A0-D5AEF815BF23}" type="presParOf" srcId="{FE67E445-233A-40C5-ADF1-8E45BF0F3BC4}" destId="{56CBBBA1-38E3-4E29-99F1-65DB737F438A}" srcOrd="1" destOrd="0" presId="urn:microsoft.com/office/officeart/2005/8/layout/hProcess6"/>
    <dgm:cxn modelId="{467200A0-0625-4347-A3F9-843617793FC4}" type="presParOf" srcId="{FE67E445-233A-40C5-ADF1-8E45BF0F3BC4}" destId="{40C65368-678A-4B0F-9041-88D26AA3791F}" srcOrd="2" destOrd="0" presId="urn:microsoft.com/office/officeart/2005/8/layout/hProcess6"/>
    <dgm:cxn modelId="{B5A947BC-6E0A-4945-BFB4-A220F8DF9B1A}" type="presParOf" srcId="{40C65368-678A-4B0F-9041-88D26AA3791F}" destId="{3F910064-F702-4C5A-91DC-D07E169F8DB6}" srcOrd="0" destOrd="0" presId="urn:microsoft.com/office/officeart/2005/8/layout/hProcess6"/>
    <dgm:cxn modelId="{8F705505-266B-4989-94F1-F633C67E340C}" type="presParOf" srcId="{40C65368-678A-4B0F-9041-88D26AA3791F}" destId="{7914181B-B450-41F9-A9A5-3CFC148CC77F}" srcOrd="1" destOrd="0" presId="urn:microsoft.com/office/officeart/2005/8/layout/hProcess6"/>
    <dgm:cxn modelId="{B7A00786-9C58-4C1A-A7AC-170FD38FED53}" type="presParOf" srcId="{40C65368-678A-4B0F-9041-88D26AA3791F}" destId="{FBF23136-E679-4F74-81D5-90E3F977DCFE}" srcOrd="2" destOrd="0" presId="urn:microsoft.com/office/officeart/2005/8/layout/hProcess6"/>
    <dgm:cxn modelId="{190561BE-7739-475F-B5DA-84CB8AEC07E6}" type="presParOf" srcId="{40C65368-678A-4B0F-9041-88D26AA3791F}" destId="{7309EFFD-8B00-4821-BF4D-5D39428E49C7}" srcOrd="3" destOrd="0" presId="urn:microsoft.com/office/officeart/2005/8/layout/hProcess6"/>
    <dgm:cxn modelId="{E979A242-D596-4383-A70F-4F24171FEAE2}" type="presParOf" srcId="{FE67E445-233A-40C5-ADF1-8E45BF0F3BC4}" destId="{05EF2A34-D65B-42F6-BDFA-98E6951ECF51}" srcOrd="3" destOrd="0" presId="urn:microsoft.com/office/officeart/2005/8/layout/hProcess6"/>
    <dgm:cxn modelId="{B159FDE8-8C52-46F4-8CF2-F5D8112C19F6}" type="presParOf" srcId="{FE67E445-233A-40C5-ADF1-8E45BF0F3BC4}" destId="{284CEE47-E570-4D01-86B4-A18B2D0B1817}" srcOrd="4" destOrd="0" presId="urn:microsoft.com/office/officeart/2005/8/layout/hProcess6"/>
    <dgm:cxn modelId="{B80B55CC-57E4-4E3D-9EE9-4D5FBA9EEA90}" type="presParOf" srcId="{284CEE47-E570-4D01-86B4-A18B2D0B1817}" destId="{3EE83B57-C154-49AD-BBAF-883AE7E116F6}" srcOrd="0" destOrd="0" presId="urn:microsoft.com/office/officeart/2005/8/layout/hProcess6"/>
    <dgm:cxn modelId="{92CBCA37-FFA9-4989-AE6F-6AE34D2D7400}" type="presParOf" srcId="{284CEE47-E570-4D01-86B4-A18B2D0B1817}" destId="{727EACD7-50FA-4CD4-B95D-5D16A64C14CD}" srcOrd="1" destOrd="0" presId="urn:microsoft.com/office/officeart/2005/8/layout/hProcess6"/>
    <dgm:cxn modelId="{B3C30D68-23BD-49C6-979B-3C81823A5760}" type="presParOf" srcId="{284CEE47-E570-4D01-86B4-A18B2D0B1817}" destId="{D5F680B1-8083-472C-9803-F8F9ABEAF0F2}" srcOrd="2" destOrd="0" presId="urn:microsoft.com/office/officeart/2005/8/layout/hProcess6"/>
    <dgm:cxn modelId="{58029124-EB69-4535-9837-0A8E125CE89D}" type="presParOf" srcId="{284CEE47-E570-4D01-86B4-A18B2D0B1817}" destId="{BF2E4040-36FD-41CF-A5CB-C648DD8B770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A1E8DD-D243-4451-BD98-3824D62068AB}" type="doc">
      <dgm:prSet loTypeId="urn:microsoft.com/office/officeart/2005/8/layout/hProcess6" loCatId="process" qsTypeId="urn:microsoft.com/office/officeart/2005/8/quickstyle/simple5" qsCatId="simple" csTypeId="urn:microsoft.com/office/officeart/2005/8/colors/colorful4" csCatId="colorful" phldr="1"/>
      <dgm:spPr/>
      <dgm:t>
        <a:bodyPr/>
        <a:lstStyle/>
        <a:p>
          <a:endParaRPr lang="es-ES"/>
        </a:p>
      </dgm:t>
    </dgm:pt>
    <dgm:pt modelId="{F5D270BB-C6BE-40D6-8962-6391010632F7}">
      <dgm:prSet phldrT="[Texto]"/>
      <dgm:spPr/>
      <dgm:t>
        <a:bodyPr/>
        <a:lstStyle/>
        <a:p>
          <a:r>
            <a:rPr lang="es-ES" b="1" dirty="0" smtClean="0"/>
            <a:t>SEGMENTO RESIDENCIAL</a:t>
          </a:r>
          <a:endParaRPr lang="es-ES" b="1" dirty="0"/>
        </a:p>
      </dgm:t>
    </dgm:pt>
    <dgm:pt modelId="{D5330516-2428-4386-9E90-35C1AD1FE765}" type="parTrans" cxnId="{189FD702-5D49-4763-9188-6A86A1CEE1FD}">
      <dgm:prSet/>
      <dgm:spPr/>
      <dgm:t>
        <a:bodyPr/>
        <a:lstStyle/>
        <a:p>
          <a:endParaRPr lang="es-ES" b="1"/>
        </a:p>
      </dgm:t>
    </dgm:pt>
    <dgm:pt modelId="{83AA9B8E-DA3D-4197-AB87-6B289B7BB217}" type="sibTrans" cxnId="{189FD702-5D49-4763-9188-6A86A1CEE1FD}">
      <dgm:prSet/>
      <dgm:spPr/>
      <dgm:t>
        <a:bodyPr/>
        <a:lstStyle/>
        <a:p>
          <a:endParaRPr lang="es-ES" b="1"/>
        </a:p>
      </dgm:t>
    </dgm:pt>
    <dgm:pt modelId="{0621EEA2-283D-4A76-91DD-3161F555E433}">
      <dgm:prSet phldrT="[Texto]"/>
      <dgm:spPr/>
      <dgm:t>
        <a:bodyPr/>
        <a:lstStyle/>
        <a:p>
          <a:r>
            <a:rPr lang="es-ES" b="1" dirty="0" smtClean="0"/>
            <a:t>333  viviendas</a:t>
          </a:r>
          <a:endParaRPr lang="es-ES" b="1" dirty="0"/>
        </a:p>
      </dgm:t>
    </dgm:pt>
    <dgm:pt modelId="{2935E34B-41C7-433D-8E8B-14AAA6447B9A}" type="parTrans" cxnId="{058AC0B8-F9E2-486F-B5BE-93B8A9674DB6}">
      <dgm:prSet/>
      <dgm:spPr/>
      <dgm:t>
        <a:bodyPr/>
        <a:lstStyle/>
        <a:p>
          <a:endParaRPr lang="es-ES" b="1"/>
        </a:p>
      </dgm:t>
    </dgm:pt>
    <dgm:pt modelId="{8558AE32-B722-43B1-9A2B-34F6FCF7E9EE}" type="sibTrans" cxnId="{058AC0B8-F9E2-486F-B5BE-93B8A9674DB6}">
      <dgm:prSet/>
      <dgm:spPr/>
      <dgm:t>
        <a:bodyPr/>
        <a:lstStyle/>
        <a:p>
          <a:endParaRPr lang="es-ES" b="1"/>
        </a:p>
      </dgm:t>
    </dgm:pt>
    <dgm:pt modelId="{B7AEF099-9179-405C-AD1B-F3F06A9A3B92}">
      <dgm:prSet phldrT="[Texto]"/>
      <dgm:spPr/>
      <dgm:t>
        <a:bodyPr/>
        <a:lstStyle/>
        <a:p>
          <a:r>
            <a:rPr lang="es-ES" b="1" dirty="0" smtClean="0"/>
            <a:t>SEGMENTO COMERCIAL</a:t>
          </a:r>
          <a:endParaRPr lang="es-ES" b="1" dirty="0"/>
        </a:p>
      </dgm:t>
    </dgm:pt>
    <dgm:pt modelId="{C299E00A-7E67-4201-9CB5-97E5A9496AB6}" type="parTrans" cxnId="{1D36AF9F-0B52-4D79-9802-486C1D12A9AC}">
      <dgm:prSet/>
      <dgm:spPr/>
      <dgm:t>
        <a:bodyPr/>
        <a:lstStyle/>
        <a:p>
          <a:endParaRPr lang="es-ES" b="1"/>
        </a:p>
      </dgm:t>
    </dgm:pt>
    <dgm:pt modelId="{A8FBF0DF-3554-4237-9AFB-7C9C64B2CBB5}" type="sibTrans" cxnId="{1D36AF9F-0B52-4D79-9802-486C1D12A9AC}">
      <dgm:prSet/>
      <dgm:spPr/>
      <dgm:t>
        <a:bodyPr/>
        <a:lstStyle/>
        <a:p>
          <a:endParaRPr lang="es-ES" b="1"/>
        </a:p>
      </dgm:t>
    </dgm:pt>
    <dgm:pt modelId="{51BEB7FE-920B-436C-941D-783BAA08E637}">
      <dgm:prSet phldrT="[Texto]"/>
      <dgm:spPr/>
      <dgm:t>
        <a:bodyPr/>
        <a:lstStyle/>
        <a:p>
          <a:r>
            <a:rPr lang="es-ES" b="1" dirty="0" smtClean="0"/>
            <a:t>100 empresas pequeñas y medianas</a:t>
          </a:r>
          <a:endParaRPr lang="es-ES" b="1" dirty="0"/>
        </a:p>
      </dgm:t>
    </dgm:pt>
    <dgm:pt modelId="{FD96DD12-66D8-43A5-A891-0D57BA754413}" type="parTrans" cxnId="{5FFEBBE2-1476-4A73-B397-D2145C9177D9}">
      <dgm:prSet/>
      <dgm:spPr/>
      <dgm:t>
        <a:bodyPr/>
        <a:lstStyle/>
        <a:p>
          <a:endParaRPr lang="es-ES" b="1"/>
        </a:p>
      </dgm:t>
    </dgm:pt>
    <dgm:pt modelId="{FDF6BC31-FC22-4CDF-A5F6-660AAC1FA1D9}" type="sibTrans" cxnId="{5FFEBBE2-1476-4A73-B397-D2145C9177D9}">
      <dgm:prSet/>
      <dgm:spPr/>
      <dgm:t>
        <a:bodyPr/>
        <a:lstStyle/>
        <a:p>
          <a:endParaRPr lang="es-ES" b="1"/>
        </a:p>
      </dgm:t>
    </dgm:pt>
    <dgm:pt modelId="{D8524E31-5B01-482E-B5B6-6DE1D86A2E71}">
      <dgm:prSet phldrT="[Texto]"/>
      <dgm:spPr/>
      <dgm:t>
        <a:bodyPr/>
        <a:lstStyle/>
        <a:p>
          <a:r>
            <a:rPr lang="es-ES" b="1" dirty="0" smtClean="0"/>
            <a:t>SEGMENTO EDUCATIVO</a:t>
          </a:r>
          <a:endParaRPr lang="es-ES" b="1" dirty="0"/>
        </a:p>
      </dgm:t>
    </dgm:pt>
    <dgm:pt modelId="{57322FE3-7505-4395-925A-E13AC98CA90D}" type="parTrans" cxnId="{C196920C-46BA-4968-80CF-721F1C820013}">
      <dgm:prSet/>
      <dgm:spPr/>
      <dgm:t>
        <a:bodyPr/>
        <a:lstStyle/>
        <a:p>
          <a:endParaRPr lang="es-ES" b="1"/>
        </a:p>
      </dgm:t>
    </dgm:pt>
    <dgm:pt modelId="{9CEA9122-0FF8-4E42-8034-0BB03A12142A}" type="sibTrans" cxnId="{C196920C-46BA-4968-80CF-721F1C820013}">
      <dgm:prSet/>
      <dgm:spPr/>
      <dgm:t>
        <a:bodyPr/>
        <a:lstStyle/>
        <a:p>
          <a:endParaRPr lang="es-ES" b="1"/>
        </a:p>
      </dgm:t>
    </dgm:pt>
    <dgm:pt modelId="{FB9C423F-ADCD-4DE5-B7C3-E585DF6B10A3}">
      <dgm:prSet phldrT="[Texto]"/>
      <dgm:spPr/>
      <dgm:t>
        <a:bodyPr/>
        <a:lstStyle/>
        <a:p>
          <a:r>
            <a:rPr lang="es-ES" b="1" dirty="0" smtClean="0"/>
            <a:t>31 centros educativos</a:t>
          </a:r>
          <a:endParaRPr lang="es-ES" b="1" dirty="0"/>
        </a:p>
      </dgm:t>
    </dgm:pt>
    <dgm:pt modelId="{C016421C-7806-4C33-91D9-0F2E2205EA93}" type="parTrans" cxnId="{34E78D1E-9F2A-4564-8B1C-B1879474C166}">
      <dgm:prSet/>
      <dgm:spPr/>
      <dgm:t>
        <a:bodyPr/>
        <a:lstStyle/>
        <a:p>
          <a:endParaRPr lang="es-ES" b="1"/>
        </a:p>
      </dgm:t>
    </dgm:pt>
    <dgm:pt modelId="{1F8E8039-5A1D-471A-800B-0A3B25708C72}" type="sibTrans" cxnId="{34E78D1E-9F2A-4564-8B1C-B1879474C166}">
      <dgm:prSet/>
      <dgm:spPr/>
      <dgm:t>
        <a:bodyPr/>
        <a:lstStyle/>
        <a:p>
          <a:endParaRPr lang="es-ES" b="1"/>
        </a:p>
      </dgm:t>
    </dgm:pt>
    <dgm:pt modelId="{FE67E445-233A-40C5-ADF1-8E45BF0F3BC4}" type="pres">
      <dgm:prSet presAssocID="{42A1E8DD-D243-4451-BD98-3824D62068AB}" presName="theList" presStyleCnt="0">
        <dgm:presLayoutVars>
          <dgm:dir/>
          <dgm:animLvl val="lvl"/>
          <dgm:resizeHandles val="exact"/>
        </dgm:presLayoutVars>
      </dgm:prSet>
      <dgm:spPr/>
      <dgm:t>
        <a:bodyPr/>
        <a:lstStyle/>
        <a:p>
          <a:endParaRPr lang="es-EC"/>
        </a:p>
      </dgm:t>
    </dgm:pt>
    <dgm:pt modelId="{E0F4D004-6F08-4011-9DC2-0A695576B100}" type="pres">
      <dgm:prSet presAssocID="{F5D270BB-C6BE-40D6-8962-6391010632F7}" presName="compNode" presStyleCnt="0"/>
      <dgm:spPr/>
    </dgm:pt>
    <dgm:pt modelId="{897EF7FC-C89F-462C-9ADC-BE7A1652FFB7}" type="pres">
      <dgm:prSet presAssocID="{F5D270BB-C6BE-40D6-8962-6391010632F7}" presName="noGeometry" presStyleCnt="0"/>
      <dgm:spPr/>
    </dgm:pt>
    <dgm:pt modelId="{408FFEFB-FB6D-4B02-A1E5-A1554609EF92}" type="pres">
      <dgm:prSet presAssocID="{F5D270BB-C6BE-40D6-8962-6391010632F7}" presName="childTextVisible" presStyleLbl="bgAccFollowNode1" presStyleIdx="0" presStyleCnt="3">
        <dgm:presLayoutVars>
          <dgm:bulletEnabled val="1"/>
        </dgm:presLayoutVars>
      </dgm:prSet>
      <dgm:spPr/>
      <dgm:t>
        <a:bodyPr/>
        <a:lstStyle/>
        <a:p>
          <a:endParaRPr lang="es-ES"/>
        </a:p>
      </dgm:t>
    </dgm:pt>
    <dgm:pt modelId="{2CC2E4E2-F203-4D34-BEC4-D9416C4FD0BD}" type="pres">
      <dgm:prSet presAssocID="{F5D270BB-C6BE-40D6-8962-6391010632F7}" presName="childTextHidden" presStyleLbl="bgAccFollowNode1" presStyleIdx="0" presStyleCnt="3"/>
      <dgm:spPr/>
      <dgm:t>
        <a:bodyPr/>
        <a:lstStyle/>
        <a:p>
          <a:endParaRPr lang="es-ES"/>
        </a:p>
      </dgm:t>
    </dgm:pt>
    <dgm:pt modelId="{D7480C37-4324-41AD-8347-7A776A6E7976}" type="pres">
      <dgm:prSet presAssocID="{F5D270BB-C6BE-40D6-8962-6391010632F7}" presName="parentText" presStyleLbl="node1" presStyleIdx="0" presStyleCnt="3">
        <dgm:presLayoutVars>
          <dgm:chMax val="1"/>
          <dgm:bulletEnabled val="1"/>
        </dgm:presLayoutVars>
      </dgm:prSet>
      <dgm:spPr/>
      <dgm:t>
        <a:bodyPr/>
        <a:lstStyle/>
        <a:p>
          <a:endParaRPr lang="es-ES"/>
        </a:p>
      </dgm:t>
    </dgm:pt>
    <dgm:pt modelId="{56CBBBA1-38E3-4E29-99F1-65DB737F438A}" type="pres">
      <dgm:prSet presAssocID="{F5D270BB-C6BE-40D6-8962-6391010632F7}" presName="aSpace" presStyleCnt="0"/>
      <dgm:spPr/>
    </dgm:pt>
    <dgm:pt modelId="{40C65368-678A-4B0F-9041-88D26AA3791F}" type="pres">
      <dgm:prSet presAssocID="{B7AEF099-9179-405C-AD1B-F3F06A9A3B92}" presName="compNode" presStyleCnt="0"/>
      <dgm:spPr/>
    </dgm:pt>
    <dgm:pt modelId="{3F910064-F702-4C5A-91DC-D07E169F8DB6}" type="pres">
      <dgm:prSet presAssocID="{B7AEF099-9179-405C-AD1B-F3F06A9A3B92}" presName="noGeometry" presStyleCnt="0"/>
      <dgm:spPr/>
    </dgm:pt>
    <dgm:pt modelId="{7914181B-B450-41F9-A9A5-3CFC148CC77F}" type="pres">
      <dgm:prSet presAssocID="{B7AEF099-9179-405C-AD1B-F3F06A9A3B92}" presName="childTextVisible" presStyleLbl="bgAccFollowNode1" presStyleIdx="1" presStyleCnt="3">
        <dgm:presLayoutVars>
          <dgm:bulletEnabled val="1"/>
        </dgm:presLayoutVars>
      </dgm:prSet>
      <dgm:spPr/>
      <dgm:t>
        <a:bodyPr/>
        <a:lstStyle/>
        <a:p>
          <a:endParaRPr lang="es-ES"/>
        </a:p>
      </dgm:t>
    </dgm:pt>
    <dgm:pt modelId="{FBF23136-E679-4F74-81D5-90E3F977DCFE}" type="pres">
      <dgm:prSet presAssocID="{B7AEF099-9179-405C-AD1B-F3F06A9A3B92}" presName="childTextHidden" presStyleLbl="bgAccFollowNode1" presStyleIdx="1" presStyleCnt="3"/>
      <dgm:spPr/>
      <dgm:t>
        <a:bodyPr/>
        <a:lstStyle/>
        <a:p>
          <a:endParaRPr lang="es-ES"/>
        </a:p>
      </dgm:t>
    </dgm:pt>
    <dgm:pt modelId="{7309EFFD-8B00-4821-BF4D-5D39428E49C7}" type="pres">
      <dgm:prSet presAssocID="{B7AEF099-9179-405C-AD1B-F3F06A9A3B92}" presName="parentText" presStyleLbl="node1" presStyleIdx="1" presStyleCnt="3">
        <dgm:presLayoutVars>
          <dgm:chMax val="1"/>
          <dgm:bulletEnabled val="1"/>
        </dgm:presLayoutVars>
      </dgm:prSet>
      <dgm:spPr/>
      <dgm:t>
        <a:bodyPr/>
        <a:lstStyle/>
        <a:p>
          <a:endParaRPr lang="es-ES"/>
        </a:p>
      </dgm:t>
    </dgm:pt>
    <dgm:pt modelId="{05EF2A34-D65B-42F6-BDFA-98E6951ECF51}" type="pres">
      <dgm:prSet presAssocID="{B7AEF099-9179-405C-AD1B-F3F06A9A3B92}" presName="aSpace" presStyleCnt="0"/>
      <dgm:spPr/>
    </dgm:pt>
    <dgm:pt modelId="{284CEE47-E570-4D01-86B4-A18B2D0B1817}" type="pres">
      <dgm:prSet presAssocID="{D8524E31-5B01-482E-B5B6-6DE1D86A2E71}" presName="compNode" presStyleCnt="0"/>
      <dgm:spPr/>
    </dgm:pt>
    <dgm:pt modelId="{3EE83B57-C154-49AD-BBAF-883AE7E116F6}" type="pres">
      <dgm:prSet presAssocID="{D8524E31-5B01-482E-B5B6-6DE1D86A2E71}" presName="noGeometry" presStyleCnt="0"/>
      <dgm:spPr/>
    </dgm:pt>
    <dgm:pt modelId="{727EACD7-50FA-4CD4-B95D-5D16A64C14CD}" type="pres">
      <dgm:prSet presAssocID="{D8524E31-5B01-482E-B5B6-6DE1D86A2E71}" presName="childTextVisible" presStyleLbl="bgAccFollowNode1" presStyleIdx="2" presStyleCnt="3">
        <dgm:presLayoutVars>
          <dgm:bulletEnabled val="1"/>
        </dgm:presLayoutVars>
      </dgm:prSet>
      <dgm:spPr/>
      <dgm:t>
        <a:bodyPr/>
        <a:lstStyle/>
        <a:p>
          <a:endParaRPr lang="es-ES"/>
        </a:p>
      </dgm:t>
    </dgm:pt>
    <dgm:pt modelId="{D5F680B1-8083-472C-9803-F8F9ABEAF0F2}" type="pres">
      <dgm:prSet presAssocID="{D8524E31-5B01-482E-B5B6-6DE1D86A2E71}" presName="childTextHidden" presStyleLbl="bgAccFollowNode1" presStyleIdx="2" presStyleCnt="3"/>
      <dgm:spPr/>
      <dgm:t>
        <a:bodyPr/>
        <a:lstStyle/>
        <a:p>
          <a:endParaRPr lang="es-ES"/>
        </a:p>
      </dgm:t>
    </dgm:pt>
    <dgm:pt modelId="{BF2E4040-36FD-41CF-A5CB-C648DD8B7709}" type="pres">
      <dgm:prSet presAssocID="{D8524E31-5B01-482E-B5B6-6DE1D86A2E71}" presName="parentText" presStyleLbl="node1" presStyleIdx="2" presStyleCnt="3">
        <dgm:presLayoutVars>
          <dgm:chMax val="1"/>
          <dgm:bulletEnabled val="1"/>
        </dgm:presLayoutVars>
      </dgm:prSet>
      <dgm:spPr/>
      <dgm:t>
        <a:bodyPr/>
        <a:lstStyle/>
        <a:p>
          <a:endParaRPr lang="es-EC"/>
        </a:p>
      </dgm:t>
    </dgm:pt>
  </dgm:ptLst>
  <dgm:cxnLst>
    <dgm:cxn modelId="{625DE38E-93F5-4D5B-A9BA-C3804789D563}" type="presOf" srcId="{FB9C423F-ADCD-4DE5-B7C3-E585DF6B10A3}" destId="{D5F680B1-8083-472C-9803-F8F9ABEAF0F2}" srcOrd="1" destOrd="0" presId="urn:microsoft.com/office/officeart/2005/8/layout/hProcess6"/>
    <dgm:cxn modelId="{1D36AF9F-0B52-4D79-9802-486C1D12A9AC}" srcId="{42A1E8DD-D243-4451-BD98-3824D62068AB}" destId="{B7AEF099-9179-405C-AD1B-F3F06A9A3B92}" srcOrd="1" destOrd="0" parTransId="{C299E00A-7E67-4201-9CB5-97E5A9496AB6}" sibTransId="{A8FBF0DF-3554-4237-9AFB-7C9C64B2CBB5}"/>
    <dgm:cxn modelId="{930FE01A-3C70-49D4-9911-E372215F750D}" type="presOf" srcId="{D8524E31-5B01-482E-B5B6-6DE1D86A2E71}" destId="{BF2E4040-36FD-41CF-A5CB-C648DD8B7709}" srcOrd="0" destOrd="0" presId="urn:microsoft.com/office/officeart/2005/8/layout/hProcess6"/>
    <dgm:cxn modelId="{058AC0B8-F9E2-486F-B5BE-93B8A9674DB6}" srcId="{F5D270BB-C6BE-40D6-8962-6391010632F7}" destId="{0621EEA2-283D-4A76-91DD-3161F555E433}" srcOrd="0" destOrd="0" parTransId="{2935E34B-41C7-433D-8E8B-14AAA6447B9A}" sibTransId="{8558AE32-B722-43B1-9A2B-34F6FCF7E9EE}"/>
    <dgm:cxn modelId="{DE23F622-2C0F-4429-8136-1C9011C3A5C5}" type="presOf" srcId="{51BEB7FE-920B-436C-941D-783BAA08E637}" destId="{7914181B-B450-41F9-A9A5-3CFC148CC77F}" srcOrd="0" destOrd="0" presId="urn:microsoft.com/office/officeart/2005/8/layout/hProcess6"/>
    <dgm:cxn modelId="{189FD702-5D49-4763-9188-6A86A1CEE1FD}" srcId="{42A1E8DD-D243-4451-BD98-3824D62068AB}" destId="{F5D270BB-C6BE-40D6-8962-6391010632F7}" srcOrd="0" destOrd="0" parTransId="{D5330516-2428-4386-9E90-35C1AD1FE765}" sibTransId="{83AA9B8E-DA3D-4197-AB87-6B289B7BB217}"/>
    <dgm:cxn modelId="{5AD2B0A3-66AF-433B-9B9D-D0F71FA9C306}" type="presOf" srcId="{B7AEF099-9179-405C-AD1B-F3F06A9A3B92}" destId="{7309EFFD-8B00-4821-BF4D-5D39428E49C7}" srcOrd="0" destOrd="0" presId="urn:microsoft.com/office/officeart/2005/8/layout/hProcess6"/>
    <dgm:cxn modelId="{853C7CE8-6342-44B1-9C14-935BA8E1CEB0}" type="presOf" srcId="{42A1E8DD-D243-4451-BD98-3824D62068AB}" destId="{FE67E445-233A-40C5-ADF1-8E45BF0F3BC4}" srcOrd="0" destOrd="0" presId="urn:microsoft.com/office/officeart/2005/8/layout/hProcess6"/>
    <dgm:cxn modelId="{5FFEBBE2-1476-4A73-B397-D2145C9177D9}" srcId="{B7AEF099-9179-405C-AD1B-F3F06A9A3B92}" destId="{51BEB7FE-920B-436C-941D-783BAA08E637}" srcOrd="0" destOrd="0" parTransId="{FD96DD12-66D8-43A5-A891-0D57BA754413}" sibTransId="{FDF6BC31-FC22-4CDF-A5F6-660AAC1FA1D9}"/>
    <dgm:cxn modelId="{4C7653EF-EAA9-4B0C-8FD1-E130AD959F75}" type="presOf" srcId="{F5D270BB-C6BE-40D6-8962-6391010632F7}" destId="{D7480C37-4324-41AD-8347-7A776A6E7976}" srcOrd="0" destOrd="0" presId="urn:microsoft.com/office/officeart/2005/8/layout/hProcess6"/>
    <dgm:cxn modelId="{C196920C-46BA-4968-80CF-721F1C820013}" srcId="{42A1E8DD-D243-4451-BD98-3824D62068AB}" destId="{D8524E31-5B01-482E-B5B6-6DE1D86A2E71}" srcOrd="2" destOrd="0" parTransId="{57322FE3-7505-4395-925A-E13AC98CA90D}" sibTransId="{9CEA9122-0FF8-4E42-8034-0BB03A12142A}"/>
    <dgm:cxn modelId="{5D175573-1DB5-4DF5-8589-66523F91F2B8}" type="presOf" srcId="{0621EEA2-283D-4A76-91DD-3161F555E433}" destId="{2CC2E4E2-F203-4D34-BEC4-D9416C4FD0BD}" srcOrd="1" destOrd="0" presId="urn:microsoft.com/office/officeart/2005/8/layout/hProcess6"/>
    <dgm:cxn modelId="{E87DF71E-C4EB-4493-ABB2-769D34CEDC5C}" type="presOf" srcId="{51BEB7FE-920B-436C-941D-783BAA08E637}" destId="{FBF23136-E679-4F74-81D5-90E3F977DCFE}" srcOrd="1" destOrd="0" presId="urn:microsoft.com/office/officeart/2005/8/layout/hProcess6"/>
    <dgm:cxn modelId="{34E78D1E-9F2A-4564-8B1C-B1879474C166}" srcId="{D8524E31-5B01-482E-B5B6-6DE1D86A2E71}" destId="{FB9C423F-ADCD-4DE5-B7C3-E585DF6B10A3}" srcOrd="0" destOrd="0" parTransId="{C016421C-7806-4C33-91D9-0F2E2205EA93}" sibTransId="{1F8E8039-5A1D-471A-800B-0A3B25708C72}"/>
    <dgm:cxn modelId="{F60B0C0C-BD4B-40E1-A606-9C9834E2F69E}" type="presOf" srcId="{0621EEA2-283D-4A76-91DD-3161F555E433}" destId="{408FFEFB-FB6D-4B02-A1E5-A1554609EF92}" srcOrd="0" destOrd="0" presId="urn:microsoft.com/office/officeart/2005/8/layout/hProcess6"/>
    <dgm:cxn modelId="{605880C6-5625-4DA9-BE81-EF660B94A625}" type="presOf" srcId="{FB9C423F-ADCD-4DE5-B7C3-E585DF6B10A3}" destId="{727EACD7-50FA-4CD4-B95D-5D16A64C14CD}" srcOrd="0" destOrd="0" presId="urn:microsoft.com/office/officeart/2005/8/layout/hProcess6"/>
    <dgm:cxn modelId="{AA8E4975-DF49-4A85-B2E6-9D0839201DA6}" type="presParOf" srcId="{FE67E445-233A-40C5-ADF1-8E45BF0F3BC4}" destId="{E0F4D004-6F08-4011-9DC2-0A695576B100}" srcOrd="0" destOrd="0" presId="urn:microsoft.com/office/officeart/2005/8/layout/hProcess6"/>
    <dgm:cxn modelId="{53B87B33-F919-48FF-BD57-452653E69780}" type="presParOf" srcId="{E0F4D004-6F08-4011-9DC2-0A695576B100}" destId="{897EF7FC-C89F-462C-9ADC-BE7A1652FFB7}" srcOrd="0" destOrd="0" presId="urn:microsoft.com/office/officeart/2005/8/layout/hProcess6"/>
    <dgm:cxn modelId="{79DE160C-5A87-46A3-BDAD-8698E863AC47}" type="presParOf" srcId="{E0F4D004-6F08-4011-9DC2-0A695576B100}" destId="{408FFEFB-FB6D-4B02-A1E5-A1554609EF92}" srcOrd="1" destOrd="0" presId="urn:microsoft.com/office/officeart/2005/8/layout/hProcess6"/>
    <dgm:cxn modelId="{84E86CE1-2364-488E-924A-28A1B8DC0020}" type="presParOf" srcId="{E0F4D004-6F08-4011-9DC2-0A695576B100}" destId="{2CC2E4E2-F203-4D34-BEC4-D9416C4FD0BD}" srcOrd="2" destOrd="0" presId="urn:microsoft.com/office/officeart/2005/8/layout/hProcess6"/>
    <dgm:cxn modelId="{E7268156-9D04-491B-BBA3-5FDDD95DEFD9}" type="presParOf" srcId="{E0F4D004-6F08-4011-9DC2-0A695576B100}" destId="{D7480C37-4324-41AD-8347-7A776A6E7976}" srcOrd="3" destOrd="0" presId="urn:microsoft.com/office/officeart/2005/8/layout/hProcess6"/>
    <dgm:cxn modelId="{D7F75E67-E328-40BB-BA94-8F0C5FBDC94A}" type="presParOf" srcId="{FE67E445-233A-40C5-ADF1-8E45BF0F3BC4}" destId="{56CBBBA1-38E3-4E29-99F1-65DB737F438A}" srcOrd="1" destOrd="0" presId="urn:microsoft.com/office/officeart/2005/8/layout/hProcess6"/>
    <dgm:cxn modelId="{F918151E-C888-4ABC-B614-06A3D97831C4}" type="presParOf" srcId="{FE67E445-233A-40C5-ADF1-8E45BF0F3BC4}" destId="{40C65368-678A-4B0F-9041-88D26AA3791F}" srcOrd="2" destOrd="0" presId="urn:microsoft.com/office/officeart/2005/8/layout/hProcess6"/>
    <dgm:cxn modelId="{5FD96761-9BAB-4284-8DFE-9BCDDDF8CC93}" type="presParOf" srcId="{40C65368-678A-4B0F-9041-88D26AA3791F}" destId="{3F910064-F702-4C5A-91DC-D07E169F8DB6}" srcOrd="0" destOrd="0" presId="urn:microsoft.com/office/officeart/2005/8/layout/hProcess6"/>
    <dgm:cxn modelId="{F3DA8067-28C1-475A-97B7-C97112573FDA}" type="presParOf" srcId="{40C65368-678A-4B0F-9041-88D26AA3791F}" destId="{7914181B-B450-41F9-A9A5-3CFC148CC77F}" srcOrd="1" destOrd="0" presId="urn:microsoft.com/office/officeart/2005/8/layout/hProcess6"/>
    <dgm:cxn modelId="{A38D5F71-A480-4EAC-9705-9C1D9A2BAA9D}" type="presParOf" srcId="{40C65368-678A-4B0F-9041-88D26AA3791F}" destId="{FBF23136-E679-4F74-81D5-90E3F977DCFE}" srcOrd="2" destOrd="0" presId="urn:microsoft.com/office/officeart/2005/8/layout/hProcess6"/>
    <dgm:cxn modelId="{0346B15F-9BAB-43DE-818B-059FE7ADF905}" type="presParOf" srcId="{40C65368-678A-4B0F-9041-88D26AA3791F}" destId="{7309EFFD-8B00-4821-BF4D-5D39428E49C7}" srcOrd="3" destOrd="0" presId="urn:microsoft.com/office/officeart/2005/8/layout/hProcess6"/>
    <dgm:cxn modelId="{FC919137-E9A3-40A8-B72C-0BEB724F65AB}" type="presParOf" srcId="{FE67E445-233A-40C5-ADF1-8E45BF0F3BC4}" destId="{05EF2A34-D65B-42F6-BDFA-98E6951ECF51}" srcOrd="3" destOrd="0" presId="urn:microsoft.com/office/officeart/2005/8/layout/hProcess6"/>
    <dgm:cxn modelId="{BA753C41-5FD3-4643-8483-FABD12B76808}" type="presParOf" srcId="{FE67E445-233A-40C5-ADF1-8E45BF0F3BC4}" destId="{284CEE47-E570-4D01-86B4-A18B2D0B1817}" srcOrd="4" destOrd="0" presId="urn:microsoft.com/office/officeart/2005/8/layout/hProcess6"/>
    <dgm:cxn modelId="{430D287F-DB82-483A-8274-47D0EE286C81}" type="presParOf" srcId="{284CEE47-E570-4D01-86B4-A18B2D0B1817}" destId="{3EE83B57-C154-49AD-BBAF-883AE7E116F6}" srcOrd="0" destOrd="0" presId="urn:microsoft.com/office/officeart/2005/8/layout/hProcess6"/>
    <dgm:cxn modelId="{004A54CB-65CE-4411-ADCF-8AA8E33DEEC4}" type="presParOf" srcId="{284CEE47-E570-4D01-86B4-A18B2D0B1817}" destId="{727EACD7-50FA-4CD4-B95D-5D16A64C14CD}" srcOrd="1" destOrd="0" presId="urn:microsoft.com/office/officeart/2005/8/layout/hProcess6"/>
    <dgm:cxn modelId="{320C307B-A5C2-4909-80B7-F61DF02389FC}" type="presParOf" srcId="{284CEE47-E570-4D01-86B4-A18B2D0B1817}" destId="{D5F680B1-8083-472C-9803-F8F9ABEAF0F2}" srcOrd="2" destOrd="0" presId="urn:microsoft.com/office/officeart/2005/8/layout/hProcess6"/>
    <dgm:cxn modelId="{F5794025-974F-4D57-94CF-1803AFEEC8DA}" type="presParOf" srcId="{284CEE47-E570-4D01-86B4-A18B2D0B1817}" destId="{BF2E4040-36FD-41CF-A5CB-C648DD8B7709}"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847B48-FCBB-40F4-9E14-009375D5D9F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0CCF6E16-06E7-4318-942C-6F87C9F1572B}">
      <dgm:prSet phldrT="[Texto]"/>
      <dgm:spPr/>
      <dgm:t>
        <a:bodyPr/>
        <a:lstStyle/>
        <a:p>
          <a:r>
            <a:rPr lang="es-ES" dirty="0"/>
            <a:t>GERENTE GENERAL</a:t>
          </a:r>
        </a:p>
      </dgm:t>
    </dgm:pt>
    <dgm:pt modelId="{4FCB2A46-D4E5-4CA5-874F-A7073E88E22E}" type="parTrans" cxnId="{9D9FFD53-5F7E-4696-95B2-231347DC1203}">
      <dgm:prSet/>
      <dgm:spPr/>
      <dgm:t>
        <a:bodyPr/>
        <a:lstStyle/>
        <a:p>
          <a:endParaRPr lang="es-ES"/>
        </a:p>
      </dgm:t>
    </dgm:pt>
    <dgm:pt modelId="{ADF41BB0-0623-495B-A4FA-5F2E87CE23C9}" type="sibTrans" cxnId="{9D9FFD53-5F7E-4696-95B2-231347DC1203}">
      <dgm:prSet/>
      <dgm:spPr/>
      <dgm:t>
        <a:bodyPr/>
        <a:lstStyle/>
        <a:p>
          <a:endParaRPr lang="es-ES"/>
        </a:p>
      </dgm:t>
    </dgm:pt>
    <dgm:pt modelId="{9B17F2DF-A736-46F0-95E8-D4BD650DB8CA}">
      <dgm:prSet phldrT="[Texto]"/>
      <dgm:spPr/>
      <dgm:t>
        <a:bodyPr/>
        <a:lstStyle/>
        <a:p>
          <a:r>
            <a:rPr lang="es-MX" dirty="0" smtClean="0"/>
            <a:t>TECNOLOGIA</a:t>
          </a:r>
          <a:endParaRPr lang="es-ES" dirty="0"/>
        </a:p>
      </dgm:t>
    </dgm:pt>
    <dgm:pt modelId="{9F6137F9-3FA9-4215-BF18-C3DAD79A3356}" type="parTrans" cxnId="{14398858-DD15-44D8-AAC2-05887E9E8D08}">
      <dgm:prSet/>
      <dgm:spPr/>
      <dgm:t>
        <a:bodyPr/>
        <a:lstStyle/>
        <a:p>
          <a:endParaRPr lang="es-ES"/>
        </a:p>
      </dgm:t>
    </dgm:pt>
    <dgm:pt modelId="{59471575-ADE2-4008-9A6F-CB5E6742348D}" type="sibTrans" cxnId="{14398858-DD15-44D8-AAC2-05887E9E8D08}">
      <dgm:prSet/>
      <dgm:spPr/>
      <dgm:t>
        <a:bodyPr/>
        <a:lstStyle/>
        <a:p>
          <a:endParaRPr lang="es-ES"/>
        </a:p>
      </dgm:t>
    </dgm:pt>
    <dgm:pt modelId="{2B717F53-9556-4ECA-952F-BAE2CBC6D6A4}">
      <dgm:prSet phldrT="[Texto]"/>
      <dgm:spPr/>
      <dgm:t>
        <a:bodyPr/>
        <a:lstStyle/>
        <a:p>
          <a:r>
            <a:rPr lang="es-MX" dirty="0" smtClean="0"/>
            <a:t>OPERACIONES</a:t>
          </a:r>
          <a:endParaRPr lang="es-ES" dirty="0"/>
        </a:p>
      </dgm:t>
    </dgm:pt>
    <dgm:pt modelId="{5BDDC86C-0D43-428A-8326-D604B323BD4B}" type="parTrans" cxnId="{C8A0727E-3651-4FB9-A22C-E14F8C7C08A1}">
      <dgm:prSet/>
      <dgm:spPr/>
      <dgm:t>
        <a:bodyPr/>
        <a:lstStyle/>
        <a:p>
          <a:endParaRPr lang="es-ES"/>
        </a:p>
      </dgm:t>
    </dgm:pt>
    <dgm:pt modelId="{F11722A2-4BCC-4F45-AD03-406070FEB562}" type="sibTrans" cxnId="{C8A0727E-3651-4FB9-A22C-E14F8C7C08A1}">
      <dgm:prSet/>
      <dgm:spPr/>
      <dgm:t>
        <a:bodyPr/>
        <a:lstStyle/>
        <a:p>
          <a:endParaRPr lang="es-ES"/>
        </a:p>
      </dgm:t>
    </dgm:pt>
    <dgm:pt modelId="{64F56B08-D7B9-4729-B67D-ED1C5C723F20}">
      <dgm:prSet phldrT="[Texto]"/>
      <dgm:spPr/>
      <dgm:t>
        <a:bodyPr/>
        <a:lstStyle/>
        <a:p>
          <a:r>
            <a:rPr lang="es-MX" dirty="0" smtClean="0"/>
            <a:t>CRM</a:t>
          </a:r>
          <a:endParaRPr lang="es-ES" dirty="0"/>
        </a:p>
      </dgm:t>
    </dgm:pt>
    <dgm:pt modelId="{808A4B12-4145-4825-B3D9-0AD7EACFAABF}" type="parTrans" cxnId="{36DE4DE6-8395-4F1C-8259-CF425060C7A7}">
      <dgm:prSet/>
      <dgm:spPr/>
      <dgm:t>
        <a:bodyPr/>
        <a:lstStyle/>
        <a:p>
          <a:endParaRPr lang="es-ES"/>
        </a:p>
      </dgm:t>
    </dgm:pt>
    <dgm:pt modelId="{64F9F6F0-5D2C-4BE0-91E3-43C5BED0D4D6}" type="sibTrans" cxnId="{36DE4DE6-8395-4F1C-8259-CF425060C7A7}">
      <dgm:prSet/>
      <dgm:spPr/>
      <dgm:t>
        <a:bodyPr/>
        <a:lstStyle/>
        <a:p>
          <a:endParaRPr lang="es-ES"/>
        </a:p>
      </dgm:t>
    </dgm:pt>
    <dgm:pt modelId="{3C84E728-2C83-4210-BA0E-4B152700D0FF}">
      <dgm:prSet phldrT="[Texto]"/>
      <dgm:spPr/>
      <dgm:t>
        <a:bodyPr/>
        <a:lstStyle/>
        <a:p>
          <a:r>
            <a:rPr lang="es-MX" dirty="0" smtClean="0"/>
            <a:t>MARKETING</a:t>
          </a:r>
          <a:endParaRPr lang="es-ES" dirty="0"/>
        </a:p>
      </dgm:t>
    </dgm:pt>
    <dgm:pt modelId="{D0A7325D-C443-4786-B8A3-705E83F1468B}" type="parTrans" cxnId="{5D4341BC-5F53-4B02-9395-78F24A59B20C}">
      <dgm:prSet/>
      <dgm:spPr/>
      <dgm:t>
        <a:bodyPr/>
        <a:lstStyle/>
        <a:p>
          <a:endParaRPr lang="es-ES"/>
        </a:p>
      </dgm:t>
    </dgm:pt>
    <dgm:pt modelId="{D7269F42-FE6D-430F-B65B-C0DBE419F0BF}" type="sibTrans" cxnId="{5D4341BC-5F53-4B02-9395-78F24A59B20C}">
      <dgm:prSet/>
      <dgm:spPr/>
      <dgm:t>
        <a:bodyPr/>
        <a:lstStyle/>
        <a:p>
          <a:endParaRPr lang="es-ES"/>
        </a:p>
      </dgm:t>
    </dgm:pt>
    <dgm:pt modelId="{B7B236F1-CFBB-48B3-890C-A419A03E1826}">
      <dgm:prSet phldrT="[Texto]"/>
      <dgm:spPr/>
      <dgm:t>
        <a:bodyPr/>
        <a:lstStyle/>
        <a:p>
          <a:r>
            <a:rPr lang="es-MX" dirty="0" smtClean="0"/>
            <a:t>VENTAS</a:t>
          </a:r>
          <a:endParaRPr lang="es-ES" dirty="0"/>
        </a:p>
      </dgm:t>
    </dgm:pt>
    <dgm:pt modelId="{936A46B5-6769-4F6C-9D8A-0E998CCC64FA}" type="parTrans" cxnId="{A0DF0698-C764-4D43-9C7B-8930A6E36040}">
      <dgm:prSet/>
      <dgm:spPr/>
      <dgm:t>
        <a:bodyPr/>
        <a:lstStyle/>
        <a:p>
          <a:endParaRPr lang="es-ES"/>
        </a:p>
      </dgm:t>
    </dgm:pt>
    <dgm:pt modelId="{A2D2A038-5325-4CBE-9F3E-E708EEE31542}" type="sibTrans" cxnId="{A0DF0698-C764-4D43-9C7B-8930A6E36040}">
      <dgm:prSet/>
      <dgm:spPr/>
      <dgm:t>
        <a:bodyPr/>
        <a:lstStyle/>
        <a:p>
          <a:endParaRPr lang="es-ES"/>
        </a:p>
      </dgm:t>
    </dgm:pt>
    <dgm:pt modelId="{EE95FCB6-A3F2-4CED-885A-750307785ECE}">
      <dgm:prSet phldrT="[Texto]"/>
      <dgm:spPr/>
      <dgm:t>
        <a:bodyPr/>
        <a:lstStyle/>
        <a:p>
          <a:r>
            <a:rPr lang="es-MX" dirty="0" smtClean="0"/>
            <a:t>FINANCIERO</a:t>
          </a:r>
          <a:endParaRPr lang="es-ES" dirty="0"/>
        </a:p>
      </dgm:t>
    </dgm:pt>
    <dgm:pt modelId="{FF89CB0A-C796-49CA-9B61-FAEE51237BED}" type="sibTrans" cxnId="{4273DC8A-5373-43F7-BEE6-2AD88D6BF6F0}">
      <dgm:prSet/>
      <dgm:spPr/>
      <dgm:t>
        <a:bodyPr/>
        <a:lstStyle/>
        <a:p>
          <a:endParaRPr lang="es-ES"/>
        </a:p>
      </dgm:t>
    </dgm:pt>
    <dgm:pt modelId="{CB7AA29C-0BEF-4EF1-902E-EC1DF66D5163}" type="parTrans" cxnId="{4273DC8A-5373-43F7-BEE6-2AD88D6BF6F0}">
      <dgm:prSet/>
      <dgm:spPr/>
      <dgm:t>
        <a:bodyPr/>
        <a:lstStyle/>
        <a:p>
          <a:endParaRPr lang="es-ES"/>
        </a:p>
      </dgm:t>
    </dgm:pt>
    <dgm:pt modelId="{B7AAE209-DFA3-4CA0-84C4-49E43AB8FAA4}">
      <dgm:prSet phldrT="[Texto]"/>
      <dgm:spPr/>
      <dgm:t>
        <a:bodyPr/>
        <a:lstStyle/>
        <a:p>
          <a:r>
            <a:rPr lang="es-MX" dirty="0" smtClean="0"/>
            <a:t>DIRECTORIO</a:t>
          </a:r>
          <a:endParaRPr lang="es-ES" dirty="0"/>
        </a:p>
      </dgm:t>
    </dgm:pt>
    <dgm:pt modelId="{892405E4-38CD-45B4-9B14-275488AF2E03}" type="sibTrans" cxnId="{BE11A362-86C1-4F86-A135-C43E67633549}">
      <dgm:prSet/>
      <dgm:spPr/>
      <dgm:t>
        <a:bodyPr/>
        <a:lstStyle/>
        <a:p>
          <a:endParaRPr lang="es-ES"/>
        </a:p>
      </dgm:t>
    </dgm:pt>
    <dgm:pt modelId="{0B7F10DC-9A28-4815-99E7-836987ACD8A6}" type="parTrans" cxnId="{BE11A362-86C1-4F86-A135-C43E67633549}">
      <dgm:prSet/>
      <dgm:spPr/>
      <dgm:t>
        <a:bodyPr/>
        <a:lstStyle/>
        <a:p>
          <a:endParaRPr lang="es-ES"/>
        </a:p>
      </dgm:t>
    </dgm:pt>
    <dgm:pt modelId="{BB40EDFC-E345-4FEC-B9A4-4DD8C6741EC5}">
      <dgm:prSet phldrT="[Texto]"/>
      <dgm:spPr/>
      <dgm:t>
        <a:bodyPr/>
        <a:lstStyle/>
        <a:p>
          <a:r>
            <a:rPr lang="es-MX" dirty="0" smtClean="0"/>
            <a:t>LEGAL</a:t>
          </a:r>
          <a:endParaRPr lang="es-ES" dirty="0"/>
        </a:p>
      </dgm:t>
    </dgm:pt>
    <dgm:pt modelId="{3F62A743-C778-4D08-84A2-ED354A0E02D4}" type="parTrans" cxnId="{387201DC-B377-4F84-9472-FA7DBCF30B02}">
      <dgm:prSet/>
      <dgm:spPr/>
      <dgm:t>
        <a:bodyPr/>
        <a:lstStyle/>
        <a:p>
          <a:endParaRPr lang="es-EC"/>
        </a:p>
      </dgm:t>
    </dgm:pt>
    <dgm:pt modelId="{12AC0442-BB08-46B6-9D1C-C0A2EAC0CF98}" type="sibTrans" cxnId="{387201DC-B377-4F84-9472-FA7DBCF30B02}">
      <dgm:prSet/>
      <dgm:spPr/>
      <dgm:t>
        <a:bodyPr/>
        <a:lstStyle/>
        <a:p>
          <a:endParaRPr lang="es-EC"/>
        </a:p>
      </dgm:t>
    </dgm:pt>
    <dgm:pt modelId="{50CFE6C4-0FA2-4191-BB2C-6311D9FC4561}">
      <dgm:prSet phldrT="[Texto]"/>
      <dgm:spPr/>
      <dgm:t>
        <a:bodyPr/>
        <a:lstStyle/>
        <a:p>
          <a:r>
            <a:rPr lang="es-MX" dirty="0" smtClean="0"/>
            <a:t>RRHH</a:t>
          </a:r>
          <a:endParaRPr lang="es-ES" dirty="0"/>
        </a:p>
      </dgm:t>
    </dgm:pt>
    <dgm:pt modelId="{B0552AD3-EEFC-4805-998A-C6A63882202D}" type="parTrans" cxnId="{5FC38A30-5823-4CB7-B916-8ACB7188EB49}">
      <dgm:prSet/>
      <dgm:spPr/>
      <dgm:t>
        <a:bodyPr/>
        <a:lstStyle/>
        <a:p>
          <a:endParaRPr lang="es-EC"/>
        </a:p>
      </dgm:t>
    </dgm:pt>
    <dgm:pt modelId="{DFCF76D9-51A5-445C-807C-AA27DC68434D}" type="sibTrans" cxnId="{5FC38A30-5823-4CB7-B916-8ACB7188EB49}">
      <dgm:prSet/>
      <dgm:spPr/>
      <dgm:t>
        <a:bodyPr/>
        <a:lstStyle/>
        <a:p>
          <a:endParaRPr lang="es-EC"/>
        </a:p>
      </dgm:t>
    </dgm:pt>
    <dgm:pt modelId="{351FF819-1E50-461C-8E93-AFA4E1082578}" type="pres">
      <dgm:prSet presAssocID="{7E847B48-FCBB-40F4-9E14-009375D5D9FC}" presName="hierChild1" presStyleCnt="0">
        <dgm:presLayoutVars>
          <dgm:chPref val="1"/>
          <dgm:dir/>
          <dgm:animOne val="branch"/>
          <dgm:animLvl val="lvl"/>
          <dgm:resizeHandles/>
        </dgm:presLayoutVars>
      </dgm:prSet>
      <dgm:spPr/>
      <dgm:t>
        <a:bodyPr/>
        <a:lstStyle/>
        <a:p>
          <a:endParaRPr lang="es-ES"/>
        </a:p>
      </dgm:t>
    </dgm:pt>
    <dgm:pt modelId="{DFA93131-75B7-453C-812F-65CA9E37259A}" type="pres">
      <dgm:prSet presAssocID="{B7AAE209-DFA3-4CA0-84C4-49E43AB8FAA4}" presName="hierRoot1" presStyleCnt="0"/>
      <dgm:spPr/>
      <dgm:t>
        <a:bodyPr/>
        <a:lstStyle/>
        <a:p>
          <a:endParaRPr lang="es-EC"/>
        </a:p>
      </dgm:t>
    </dgm:pt>
    <dgm:pt modelId="{D7F84948-D26C-44E4-9E61-FC350CF0CF05}" type="pres">
      <dgm:prSet presAssocID="{B7AAE209-DFA3-4CA0-84C4-49E43AB8FAA4}" presName="composite" presStyleCnt="0"/>
      <dgm:spPr/>
      <dgm:t>
        <a:bodyPr/>
        <a:lstStyle/>
        <a:p>
          <a:endParaRPr lang="es-EC"/>
        </a:p>
      </dgm:t>
    </dgm:pt>
    <dgm:pt modelId="{33E24210-FABC-4668-BA5F-3EB626A140AB}" type="pres">
      <dgm:prSet presAssocID="{B7AAE209-DFA3-4CA0-84C4-49E43AB8FAA4}" presName="background" presStyleLbl="node0" presStyleIdx="0" presStyleCnt="3"/>
      <dgm:spPr/>
      <dgm:t>
        <a:bodyPr/>
        <a:lstStyle/>
        <a:p>
          <a:endParaRPr lang="es-EC"/>
        </a:p>
      </dgm:t>
    </dgm:pt>
    <dgm:pt modelId="{15F55AE2-69D3-48EB-9E84-E12531D8216E}" type="pres">
      <dgm:prSet presAssocID="{B7AAE209-DFA3-4CA0-84C4-49E43AB8FAA4}" presName="text" presStyleLbl="fgAcc0" presStyleIdx="0" presStyleCnt="3">
        <dgm:presLayoutVars>
          <dgm:chPref val="3"/>
        </dgm:presLayoutVars>
      </dgm:prSet>
      <dgm:spPr/>
      <dgm:t>
        <a:bodyPr/>
        <a:lstStyle/>
        <a:p>
          <a:endParaRPr lang="es-ES"/>
        </a:p>
      </dgm:t>
    </dgm:pt>
    <dgm:pt modelId="{1EFF19D0-43F6-419A-B241-7DC76C4015B5}" type="pres">
      <dgm:prSet presAssocID="{B7AAE209-DFA3-4CA0-84C4-49E43AB8FAA4}" presName="hierChild2" presStyleCnt="0"/>
      <dgm:spPr/>
      <dgm:t>
        <a:bodyPr/>
        <a:lstStyle/>
        <a:p>
          <a:endParaRPr lang="es-EC"/>
        </a:p>
      </dgm:t>
    </dgm:pt>
    <dgm:pt modelId="{DDAC71D4-CB7D-4F11-A64A-4DEF89490B91}" type="pres">
      <dgm:prSet presAssocID="{4FCB2A46-D4E5-4CA5-874F-A7073E88E22E}" presName="Name10" presStyleLbl="parChTrans1D2" presStyleIdx="0" presStyleCnt="1"/>
      <dgm:spPr/>
      <dgm:t>
        <a:bodyPr/>
        <a:lstStyle/>
        <a:p>
          <a:endParaRPr lang="es-ES"/>
        </a:p>
      </dgm:t>
    </dgm:pt>
    <dgm:pt modelId="{52F22FCE-6A1A-48C6-A5E8-AF737B83F53F}" type="pres">
      <dgm:prSet presAssocID="{0CCF6E16-06E7-4318-942C-6F87C9F1572B}" presName="hierRoot2" presStyleCnt="0"/>
      <dgm:spPr/>
      <dgm:t>
        <a:bodyPr/>
        <a:lstStyle/>
        <a:p>
          <a:endParaRPr lang="es-EC"/>
        </a:p>
      </dgm:t>
    </dgm:pt>
    <dgm:pt modelId="{EC70A27D-6120-4E1C-AFDF-2F7EF105D3B8}" type="pres">
      <dgm:prSet presAssocID="{0CCF6E16-06E7-4318-942C-6F87C9F1572B}" presName="composite2" presStyleCnt="0"/>
      <dgm:spPr/>
      <dgm:t>
        <a:bodyPr/>
        <a:lstStyle/>
        <a:p>
          <a:endParaRPr lang="es-EC"/>
        </a:p>
      </dgm:t>
    </dgm:pt>
    <dgm:pt modelId="{B2A145E1-0CFF-4755-A7CA-460854BC46E5}" type="pres">
      <dgm:prSet presAssocID="{0CCF6E16-06E7-4318-942C-6F87C9F1572B}" presName="background2" presStyleLbl="node2" presStyleIdx="0" presStyleCnt="1"/>
      <dgm:spPr/>
      <dgm:t>
        <a:bodyPr/>
        <a:lstStyle/>
        <a:p>
          <a:endParaRPr lang="es-EC"/>
        </a:p>
      </dgm:t>
    </dgm:pt>
    <dgm:pt modelId="{35765CC8-83BD-432C-85E1-9751BF08F127}" type="pres">
      <dgm:prSet presAssocID="{0CCF6E16-06E7-4318-942C-6F87C9F1572B}" presName="text2" presStyleLbl="fgAcc2" presStyleIdx="0" presStyleCnt="1">
        <dgm:presLayoutVars>
          <dgm:chPref val="3"/>
        </dgm:presLayoutVars>
      </dgm:prSet>
      <dgm:spPr/>
      <dgm:t>
        <a:bodyPr/>
        <a:lstStyle/>
        <a:p>
          <a:endParaRPr lang="es-ES"/>
        </a:p>
      </dgm:t>
    </dgm:pt>
    <dgm:pt modelId="{7452E141-C484-48BA-A386-4CD2A0656F94}" type="pres">
      <dgm:prSet presAssocID="{0CCF6E16-06E7-4318-942C-6F87C9F1572B}" presName="hierChild3" presStyleCnt="0"/>
      <dgm:spPr/>
      <dgm:t>
        <a:bodyPr/>
        <a:lstStyle/>
        <a:p>
          <a:endParaRPr lang="es-EC"/>
        </a:p>
      </dgm:t>
    </dgm:pt>
    <dgm:pt modelId="{D273153B-5E5E-4D61-AF1B-00109F9A3EAF}" type="pres">
      <dgm:prSet presAssocID="{9F6137F9-3FA9-4215-BF18-C3DAD79A3356}" presName="Name17" presStyleLbl="parChTrans1D3" presStyleIdx="0" presStyleCnt="3"/>
      <dgm:spPr/>
      <dgm:t>
        <a:bodyPr/>
        <a:lstStyle/>
        <a:p>
          <a:endParaRPr lang="es-ES"/>
        </a:p>
      </dgm:t>
    </dgm:pt>
    <dgm:pt modelId="{4474CC42-F02F-4FB6-8D62-0D3FD806FE76}" type="pres">
      <dgm:prSet presAssocID="{9B17F2DF-A736-46F0-95E8-D4BD650DB8CA}" presName="hierRoot3" presStyleCnt="0"/>
      <dgm:spPr/>
      <dgm:t>
        <a:bodyPr/>
        <a:lstStyle/>
        <a:p>
          <a:endParaRPr lang="es-EC"/>
        </a:p>
      </dgm:t>
    </dgm:pt>
    <dgm:pt modelId="{17623C42-ACD4-4FAE-ADF4-FAAA2A659D70}" type="pres">
      <dgm:prSet presAssocID="{9B17F2DF-A736-46F0-95E8-D4BD650DB8CA}" presName="composite3" presStyleCnt="0"/>
      <dgm:spPr/>
      <dgm:t>
        <a:bodyPr/>
        <a:lstStyle/>
        <a:p>
          <a:endParaRPr lang="es-EC"/>
        </a:p>
      </dgm:t>
    </dgm:pt>
    <dgm:pt modelId="{3A0AAFBD-8A82-4291-B9FE-E45D795ECF43}" type="pres">
      <dgm:prSet presAssocID="{9B17F2DF-A736-46F0-95E8-D4BD650DB8CA}" presName="background3" presStyleLbl="node3" presStyleIdx="0" presStyleCnt="3"/>
      <dgm:spPr/>
      <dgm:t>
        <a:bodyPr/>
        <a:lstStyle/>
        <a:p>
          <a:endParaRPr lang="es-EC"/>
        </a:p>
      </dgm:t>
    </dgm:pt>
    <dgm:pt modelId="{C9712EBA-92CD-42F3-AFF2-D53147B15881}" type="pres">
      <dgm:prSet presAssocID="{9B17F2DF-A736-46F0-95E8-D4BD650DB8CA}" presName="text3" presStyleLbl="fgAcc3" presStyleIdx="0" presStyleCnt="3">
        <dgm:presLayoutVars>
          <dgm:chPref val="3"/>
        </dgm:presLayoutVars>
      </dgm:prSet>
      <dgm:spPr/>
      <dgm:t>
        <a:bodyPr/>
        <a:lstStyle/>
        <a:p>
          <a:endParaRPr lang="es-ES"/>
        </a:p>
      </dgm:t>
    </dgm:pt>
    <dgm:pt modelId="{B5922F2D-FD52-47DF-B54D-D393F9B401B5}" type="pres">
      <dgm:prSet presAssocID="{9B17F2DF-A736-46F0-95E8-D4BD650DB8CA}" presName="hierChild4" presStyleCnt="0"/>
      <dgm:spPr/>
      <dgm:t>
        <a:bodyPr/>
        <a:lstStyle/>
        <a:p>
          <a:endParaRPr lang="es-EC"/>
        </a:p>
      </dgm:t>
    </dgm:pt>
    <dgm:pt modelId="{2223278C-3AF9-492D-A5F7-E72DCDD6DD47}" type="pres">
      <dgm:prSet presAssocID="{5BDDC86C-0D43-428A-8326-D604B323BD4B}" presName="Name17" presStyleLbl="parChTrans1D3" presStyleIdx="1" presStyleCnt="3"/>
      <dgm:spPr/>
      <dgm:t>
        <a:bodyPr/>
        <a:lstStyle/>
        <a:p>
          <a:endParaRPr lang="es-ES"/>
        </a:p>
      </dgm:t>
    </dgm:pt>
    <dgm:pt modelId="{C97551A4-4622-409B-9CE0-FB588399107B}" type="pres">
      <dgm:prSet presAssocID="{2B717F53-9556-4ECA-952F-BAE2CBC6D6A4}" presName="hierRoot3" presStyleCnt="0"/>
      <dgm:spPr/>
      <dgm:t>
        <a:bodyPr/>
        <a:lstStyle/>
        <a:p>
          <a:endParaRPr lang="es-EC"/>
        </a:p>
      </dgm:t>
    </dgm:pt>
    <dgm:pt modelId="{64705ADF-EB84-4A5A-982F-1436EBCC529A}" type="pres">
      <dgm:prSet presAssocID="{2B717F53-9556-4ECA-952F-BAE2CBC6D6A4}" presName="composite3" presStyleCnt="0"/>
      <dgm:spPr/>
      <dgm:t>
        <a:bodyPr/>
        <a:lstStyle/>
        <a:p>
          <a:endParaRPr lang="es-EC"/>
        </a:p>
      </dgm:t>
    </dgm:pt>
    <dgm:pt modelId="{91EBF1F9-D437-41EF-A81C-617EBB0E3A0D}" type="pres">
      <dgm:prSet presAssocID="{2B717F53-9556-4ECA-952F-BAE2CBC6D6A4}" presName="background3" presStyleLbl="node3" presStyleIdx="1" presStyleCnt="3"/>
      <dgm:spPr/>
      <dgm:t>
        <a:bodyPr/>
        <a:lstStyle/>
        <a:p>
          <a:endParaRPr lang="es-EC"/>
        </a:p>
      </dgm:t>
    </dgm:pt>
    <dgm:pt modelId="{14207E49-524C-4038-94CD-7A8A47E07257}" type="pres">
      <dgm:prSet presAssocID="{2B717F53-9556-4ECA-952F-BAE2CBC6D6A4}" presName="text3" presStyleLbl="fgAcc3" presStyleIdx="1" presStyleCnt="3">
        <dgm:presLayoutVars>
          <dgm:chPref val="3"/>
        </dgm:presLayoutVars>
      </dgm:prSet>
      <dgm:spPr/>
      <dgm:t>
        <a:bodyPr/>
        <a:lstStyle/>
        <a:p>
          <a:endParaRPr lang="es-ES"/>
        </a:p>
      </dgm:t>
    </dgm:pt>
    <dgm:pt modelId="{6717C39D-99C6-4FDF-825D-07B45EE4DB51}" type="pres">
      <dgm:prSet presAssocID="{2B717F53-9556-4ECA-952F-BAE2CBC6D6A4}" presName="hierChild4" presStyleCnt="0"/>
      <dgm:spPr/>
      <dgm:t>
        <a:bodyPr/>
        <a:lstStyle/>
        <a:p>
          <a:endParaRPr lang="es-EC"/>
        </a:p>
      </dgm:t>
    </dgm:pt>
    <dgm:pt modelId="{19AFB552-11AF-4F8E-9055-597ED3E0F62C}" type="pres">
      <dgm:prSet presAssocID="{808A4B12-4145-4825-B3D9-0AD7EACFAABF}" presName="Name23" presStyleLbl="parChTrans1D4" presStyleIdx="0" presStyleCnt="3"/>
      <dgm:spPr/>
      <dgm:t>
        <a:bodyPr/>
        <a:lstStyle/>
        <a:p>
          <a:endParaRPr lang="es-ES"/>
        </a:p>
      </dgm:t>
    </dgm:pt>
    <dgm:pt modelId="{76C4A603-09EC-4320-A36D-9F4200082EC8}" type="pres">
      <dgm:prSet presAssocID="{64F56B08-D7B9-4729-B67D-ED1C5C723F20}" presName="hierRoot4" presStyleCnt="0"/>
      <dgm:spPr/>
      <dgm:t>
        <a:bodyPr/>
        <a:lstStyle/>
        <a:p>
          <a:endParaRPr lang="es-EC"/>
        </a:p>
      </dgm:t>
    </dgm:pt>
    <dgm:pt modelId="{1C034F72-6010-4FE7-8086-ED57B214E1DA}" type="pres">
      <dgm:prSet presAssocID="{64F56B08-D7B9-4729-B67D-ED1C5C723F20}" presName="composite4" presStyleCnt="0"/>
      <dgm:spPr/>
      <dgm:t>
        <a:bodyPr/>
        <a:lstStyle/>
        <a:p>
          <a:endParaRPr lang="es-EC"/>
        </a:p>
      </dgm:t>
    </dgm:pt>
    <dgm:pt modelId="{4FBA5533-2071-4264-B6C4-635CD9176F1E}" type="pres">
      <dgm:prSet presAssocID="{64F56B08-D7B9-4729-B67D-ED1C5C723F20}" presName="background4" presStyleLbl="node4" presStyleIdx="0" presStyleCnt="3"/>
      <dgm:spPr/>
      <dgm:t>
        <a:bodyPr/>
        <a:lstStyle/>
        <a:p>
          <a:endParaRPr lang="es-EC"/>
        </a:p>
      </dgm:t>
    </dgm:pt>
    <dgm:pt modelId="{B05C734E-1CB0-4C4D-B2FE-A5393CE79137}" type="pres">
      <dgm:prSet presAssocID="{64F56B08-D7B9-4729-B67D-ED1C5C723F20}" presName="text4" presStyleLbl="fgAcc4" presStyleIdx="0" presStyleCnt="3">
        <dgm:presLayoutVars>
          <dgm:chPref val="3"/>
        </dgm:presLayoutVars>
      </dgm:prSet>
      <dgm:spPr/>
      <dgm:t>
        <a:bodyPr/>
        <a:lstStyle/>
        <a:p>
          <a:endParaRPr lang="es-ES"/>
        </a:p>
      </dgm:t>
    </dgm:pt>
    <dgm:pt modelId="{A55C5231-3385-4D83-A02D-4D33C3CB700E}" type="pres">
      <dgm:prSet presAssocID="{64F56B08-D7B9-4729-B67D-ED1C5C723F20}" presName="hierChild5" presStyleCnt="0"/>
      <dgm:spPr/>
      <dgm:t>
        <a:bodyPr/>
        <a:lstStyle/>
        <a:p>
          <a:endParaRPr lang="es-EC"/>
        </a:p>
      </dgm:t>
    </dgm:pt>
    <dgm:pt modelId="{B5B39F7D-6E89-4348-9507-F72FD32A951C}" type="pres">
      <dgm:prSet presAssocID="{D0A7325D-C443-4786-B8A3-705E83F1468B}" presName="Name23" presStyleLbl="parChTrans1D4" presStyleIdx="1" presStyleCnt="3"/>
      <dgm:spPr/>
      <dgm:t>
        <a:bodyPr/>
        <a:lstStyle/>
        <a:p>
          <a:endParaRPr lang="es-ES"/>
        </a:p>
      </dgm:t>
    </dgm:pt>
    <dgm:pt modelId="{92B0B474-18B7-4602-BD7B-D6E0063E27B0}" type="pres">
      <dgm:prSet presAssocID="{3C84E728-2C83-4210-BA0E-4B152700D0FF}" presName="hierRoot4" presStyleCnt="0"/>
      <dgm:spPr/>
      <dgm:t>
        <a:bodyPr/>
        <a:lstStyle/>
        <a:p>
          <a:endParaRPr lang="es-EC"/>
        </a:p>
      </dgm:t>
    </dgm:pt>
    <dgm:pt modelId="{29C5AD2C-7935-42DB-8014-637EF9BBB99E}" type="pres">
      <dgm:prSet presAssocID="{3C84E728-2C83-4210-BA0E-4B152700D0FF}" presName="composite4" presStyleCnt="0"/>
      <dgm:spPr/>
      <dgm:t>
        <a:bodyPr/>
        <a:lstStyle/>
        <a:p>
          <a:endParaRPr lang="es-EC"/>
        </a:p>
      </dgm:t>
    </dgm:pt>
    <dgm:pt modelId="{C82D59D6-32C0-4AD5-BF67-1A7B76863C5B}" type="pres">
      <dgm:prSet presAssocID="{3C84E728-2C83-4210-BA0E-4B152700D0FF}" presName="background4" presStyleLbl="node4" presStyleIdx="1" presStyleCnt="3"/>
      <dgm:spPr/>
      <dgm:t>
        <a:bodyPr/>
        <a:lstStyle/>
        <a:p>
          <a:endParaRPr lang="es-EC"/>
        </a:p>
      </dgm:t>
    </dgm:pt>
    <dgm:pt modelId="{60FDA70B-D06F-4A37-973A-96BD162A4559}" type="pres">
      <dgm:prSet presAssocID="{3C84E728-2C83-4210-BA0E-4B152700D0FF}" presName="text4" presStyleLbl="fgAcc4" presStyleIdx="1" presStyleCnt="3">
        <dgm:presLayoutVars>
          <dgm:chPref val="3"/>
        </dgm:presLayoutVars>
      </dgm:prSet>
      <dgm:spPr/>
      <dgm:t>
        <a:bodyPr/>
        <a:lstStyle/>
        <a:p>
          <a:endParaRPr lang="es-ES"/>
        </a:p>
      </dgm:t>
    </dgm:pt>
    <dgm:pt modelId="{8C9EB32E-27EF-423C-90EA-3525037C034D}" type="pres">
      <dgm:prSet presAssocID="{3C84E728-2C83-4210-BA0E-4B152700D0FF}" presName="hierChild5" presStyleCnt="0"/>
      <dgm:spPr/>
      <dgm:t>
        <a:bodyPr/>
        <a:lstStyle/>
        <a:p>
          <a:endParaRPr lang="es-EC"/>
        </a:p>
      </dgm:t>
    </dgm:pt>
    <dgm:pt modelId="{FEC8522A-4C76-4EE0-8071-545E9A9F1C76}" type="pres">
      <dgm:prSet presAssocID="{936A46B5-6769-4F6C-9D8A-0E998CCC64FA}" presName="Name23" presStyleLbl="parChTrans1D4" presStyleIdx="2" presStyleCnt="3"/>
      <dgm:spPr/>
      <dgm:t>
        <a:bodyPr/>
        <a:lstStyle/>
        <a:p>
          <a:endParaRPr lang="es-ES"/>
        </a:p>
      </dgm:t>
    </dgm:pt>
    <dgm:pt modelId="{1045B45E-C6A1-4CEA-91D1-E4D8C31BF1A6}" type="pres">
      <dgm:prSet presAssocID="{B7B236F1-CFBB-48B3-890C-A419A03E1826}" presName="hierRoot4" presStyleCnt="0"/>
      <dgm:spPr/>
      <dgm:t>
        <a:bodyPr/>
        <a:lstStyle/>
        <a:p>
          <a:endParaRPr lang="es-EC"/>
        </a:p>
      </dgm:t>
    </dgm:pt>
    <dgm:pt modelId="{4A31B3FE-0453-465E-A042-A4E160CB520B}" type="pres">
      <dgm:prSet presAssocID="{B7B236F1-CFBB-48B3-890C-A419A03E1826}" presName="composite4" presStyleCnt="0"/>
      <dgm:spPr/>
      <dgm:t>
        <a:bodyPr/>
        <a:lstStyle/>
        <a:p>
          <a:endParaRPr lang="es-EC"/>
        </a:p>
      </dgm:t>
    </dgm:pt>
    <dgm:pt modelId="{E51D6171-91C1-445C-95F6-28A4594EF835}" type="pres">
      <dgm:prSet presAssocID="{B7B236F1-CFBB-48B3-890C-A419A03E1826}" presName="background4" presStyleLbl="node4" presStyleIdx="2" presStyleCnt="3"/>
      <dgm:spPr/>
      <dgm:t>
        <a:bodyPr/>
        <a:lstStyle/>
        <a:p>
          <a:endParaRPr lang="es-EC"/>
        </a:p>
      </dgm:t>
    </dgm:pt>
    <dgm:pt modelId="{D5546970-B845-4D4F-9C6A-9803C1D2A6F9}" type="pres">
      <dgm:prSet presAssocID="{B7B236F1-CFBB-48B3-890C-A419A03E1826}" presName="text4" presStyleLbl="fgAcc4" presStyleIdx="2" presStyleCnt="3">
        <dgm:presLayoutVars>
          <dgm:chPref val="3"/>
        </dgm:presLayoutVars>
      </dgm:prSet>
      <dgm:spPr/>
      <dgm:t>
        <a:bodyPr/>
        <a:lstStyle/>
        <a:p>
          <a:endParaRPr lang="es-ES"/>
        </a:p>
      </dgm:t>
    </dgm:pt>
    <dgm:pt modelId="{BD8E9EB5-EA56-4F05-B542-9C1FFB567E6B}" type="pres">
      <dgm:prSet presAssocID="{B7B236F1-CFBB-48B3-890C-A419A03E1826}" presName="hierChild5" presStyleCnt="0"/>
      <dgm:spPr/>
      <dgm:t>
        <a:bodyPr/>
        <a:lstStyle/>
        <a:p>
          <a:endParaRPr lang="es-EC"/>
        </a:p>
      </dgm:t>
    </dgm:pt>
    <dgm:pt modelId="{20C37684-DA60-4969-ACF2-0B46F8EB456C}" type="pres">
      <dgm:prSet presAssocID="{CB7AA29C-0BEF-4EF1-902E-EC1DF66D5163}" presName="Name17" presStyleLbl="parChTrans1D3" presStyleIdx="2" presStyleCnt="3"/>
      <dgm:spPr/>
      <dgm:t>
        <a:bodyPr/>
        <a:lstStyle/>
        <a:p>
          <a:endParaRPr lang="es-ES"/>
        </a:p>
      </dgm:t>
    </dgm:pt>
    <dgm:pt modelId="{9F46F940-D53E-4A2A-91CA-F5AB8434BA85}" type="pres">
      <dgm:prSet presAssocID="{EE95FCB6-A3F2-4CED-885A-750307785ECE}" presName="hierRoot3" presStyleCnt="0"/>
      <dgm:spPr/>
      <dgm:t>
        <a:bodyPr/>
        <a:lstStyle/>
        <a:p>
          <a:endParaRPr lang="es-EC"/>
        </a:p>
      </dgm:t>
    </dgm:pt>
    <dgm:pt modelId="{41313564-1BFA-4823-986E-6E1542062C21}" type="pres">
      <dgm:prSet presAssocID="{EE95FCB6-A3F2-4CED-885A-750307785ECE}" presName="composite3" presStyleCnt="0"/>
      <dgm:spPr/>
      <dgm:t>
        <a:bodyPr/>
        <a:lstStyle/>
        <a:p>
          <a:endParaRPr lang="es-EC"/>
        </a:p>
      </dgm:t>
    </dgm:pt>
    <dgm:pt modelId="{020136B6-E88A-4544-9DCF-AD0B9CE2E821}" type="pres">
      <dgm:prSet presAssocID="{EE95FCB6-A3F2-4CED-885A-750307785ECE}" presName="background3" presStyleLbl="node3" presStyleIdx="2" presStyleCnt="3"/>
      <dgm:spPr/>
      <dgm:t>
        <a:bodyPr/>
        <a:lstStyle/>
        <a:p>
          <a:endParaRPr lang="es-EC"/>
        </a:p>
      </dgm:t>
    </dgm:pt>
    <dgm:pt modelId="{AA36F352-287F-4FD1-97A1-4D6C8B40B45F}" type="pres">
      <dgm:prSet presAssocID="{EE95FCB6-A3F2-4CED-885A-750307785ECE}" presName="text3" presStyleLbl="fgAcc3" presStyleIdx="2" presStyleCnt="3">
        <dgm:presLayoutVars>
          <dgm:chPref val="3"/>
        </dgm:presLayoutVars>
      </dgm:prSet>
      <dgm:spPr/>
      <dgm:t>
        <a:bodyPr/>
        <a:lstStyle/>
        <a:p>
          <a:endParaRPr lang="es-ES"/>
        </a:p>
      </dgm:t>
    </dgm:pt>
    <dgm:pt modelId="{ABBEA3D1-2ACB-4B99-A6A2-B861A9D4B5B9}" type="pres">
      <dgm:prSet presAssocID="{EE95FCB6-A3F2-4CED-885A-750307785ECE}" presName="hierChild4" presStyleCnt="0"/>
      <dgm:spPr/>
      <dgm:t>
        <a:bodyPr/>
        <a:lstStyle/>
        <a:p>
          <a:endParaRPr lang="es-EC"/>
        </a:p>
      </dgm:t>
    </dgm:pt>
    <dgm:pt modelId="{43E02C82-011A-446B-B94E-8E01A4E5D1B5}" type="pres">
      <dgm:prSet presAssocID="{BB40EDFC-E345-4FEC-B9A4-4DD8C6741EC5}" presName="hierRoot1" presStyleCnt="0"/>
      <dgm:spPr/>
      <dgm:t>
        <a:bodyPr/>
        <a:lstStyle/>
        <a:p>
          <a:endParaRPr lang="es-EC"/>
        </a:p>
      </dgm:t>
    </dgm:pt>
    <dgm:pt modelId="{C3AE4423-DEDA-480F-BE5B-3BBCF404A214}" type="pres">
      <dgm:prSet presAssocID="{BB40EDFC-E345-4FEC-B9A4-4DD8C6741EC5}" presName="composite" presStyleCnt="0"/>
      <dgm:spPr/>
      <dgm:t>
        <a:bodyPr/>
        <a:lstStyle/>
        <a:p>
          <a:endParaRPr lang="es-EC"/>
        </a:p>
      </dgm:t>
    </dgm:pt>
    <dgm:pt modelId="{0DB19BDB-6FF4-459E-AAE1-FD3C56B3E1E6}" type="pres">
      <dgm:prSet presAssocID="{BB40EDFC-E345-4FEC-B9A4-4DD8C6741EC5}" presName="background" presStyleLbl="node0" presStyleIdx="1" presStyleCnt="3"/>
      <dgm:spPr/>
      <dgm:t>
        <a:bodyPr/>
        <a:lstStyle/>
        <a:p>
          <a:endParaRPr lang="es-EC"/>
        </a:p>
      </dgm:t>
    </dgm:pt>
    <dgm:pt modelId="{3EDE2E43-9ED5-4945-9018-681FC4AF0A7A}" type="pres">
      <dgm:prSet presAssocID="{BB40EDFC-E345-4FEC-B9A4-4DD8C6741EC5}" presName="text" presStyleLbl="fgAcc0" presStyleIdx="1" presStyleCnt="3" custLinFactX="28536" custLinFactY="100000" custLinFactNeighborX="100000" custLinFactNeighborY="190459">
        <dgm:presLayoutVars>
          <dgm:chPref val="3"/>
        </dgm:presLayoutVars>
      </dgm:prSet>
      <dgm:spPr/>
      <dgm:t>
        <a:bodyPr/>
        <a:lstStyle/>
        <a:p>
          <a:endParaRPr lang="es-EC"/>
        </a:p>
      </dgm:t>
    </dgm:pt>
    <dgm:pt modelId="{61AA9B13-BA31-407C-A2BC-6802443B22ED}" type="pres">
      <dgm:prSet presAssocID="{BB40EDFC-E345-4FEC-B9A4-4DD8C6741EC5}" presName="hierChild2" presStyleCnt="0"/>
      <dgm:spPr/>
      <dgm:t>
        <a:bodyPr/>
        <a:lstStyle/>
        <a:p>
          <a:endParaRPr lang="es-EC"/>
        </a:p>
      </dgm:t>
    </dgm:pt>
    <dgm:pt modelId="{D998E939-24F7-435C-B886-E1D0E54FEF56}" type="pres">
      <dgm:prSet presAssocID="{50CFE6C4-0FA2-4191-BB2C-6311D9FC4561}" presName="hierRoot1" presStyleCnt="0"/>
      <dgm:spPr/>
      <dgm:t>
        <a:bodyPr/>
        <a:lstStyle/>
        <a:p>
          <a:endParaRPr lang="es-EC"/>
        </a:p>
      </dgm:t>
    </dgm:pt>
    <dgm:pt modelId="{C4A5149C-C337-4A24-812F-B3318C9F2E57}" type="pres">
      <dgm:prSet presAssocID="{50CFE6C4-0FA2-4191-BB2C-6311D9FC4561}" presName="composite" presStyleCnt="0"/>
      <dgm:spPr/>
      <dgm:t>
        <a:bodyPr/>
        <a:lstStyle/>
        <a:p>
          <a:endParaRPr lang="es-EC"/>
        </a:p>
      </dgm:t>
    </dgm:pt>
    <dgm:pt modelId="{686F6E66-D78E-4330-8B3B-3900F36F8FCE}" type="pres">
      <dgm:prSet presAssocID="{50CFE6C4-0FA2-4191-BB2C-6311D9FC4561}" presName="background" presStyleLbl="node0" presStyleIdx="2" presStyleCnt="3"/>
      <dgm:spPr/>
      <dgm:t>
        <a:bodyPr/>
        <a:lstStyle/>
        <a:p>
          <a:endParaRPr lang="es-EC"/>
        </a:p>
      </dgm:t>
    </dgm:pt>
    <dgm:pt modelId="{DC136CD1-B7A2-44F7-A225-A49678C86ADE}" type="pres">
      <dgm:prSet presAssocID="{50CFE6C4-0FA2-4191-BB2C-6311D9FC4561}" presName="text" presStyleLbl="fgAcc0" presStyleIdx="2" presStyleCnt="3" custLinFactX="-200000" custLinFactY="100000" custLinFactNeighborX="-289468" custLinFactNeighborY="190459">
        <dgm:presLayoutVars>
          <dgm:chPref val="3"/>
        </dgm:presLayoutVars>
      </dgm:prSet>
      <dgm:spPr/>
      <dgm:t>
        <a:bodyPr/>
        <a:lstStyle/>
        <a:p>
          <a:endParaRPr lang="es-EC"/>
        </a:p>
      </dgm:t>
    </dgm:pt>
    <dgm:pt modelId="{9D395C58-410D-4A74-93B2-A694BB8B2A88}" type="pres">
      <dgm:prSet presAssocID="{50CFE6C4-0FA2-4191-BB2C-6311D9FC4561}" presName="hierChild2" presStyleCnt="0"/>
      <dgm:spPr/>
      <dgm:t>
        <a:bodyPr/>
        <a:lstStyle/>
        <a:p>
          <a:endParaRPr lang="es-EC"/>
        </a:p>
      </dgm:t>
    </dgm:pt>
  </dgm:ptLst>
  <dgm:cxnLst>
    <dgm:cxn modelId="{966004E0-25F0-43EE-93CC-D25FA06A7787}" type="presOf" srcId="{7E847B48-FCBB-40F4-9E14-009375D5D9FC}" destId="{351FF819-1E50-461C-8E93-AFA4E1082578}" srcOrd="0" destOrd="0" presId="urn:microsoft.com/office/officeart/2005/8/layout/hierarchy1"/>
    <dgm:cxn modelId="{1D561E36-C05F-4F9A-B7E4-70A0FE5F9B1E}" type="presOf" srcId="{9B17F2DF-A736-46F0-95E8-D4BD650DB8CA}" destId="{C9712EBA-92CD-42F3-AFF2-D53147B15881}" srcOrd="0" destOrd="0" presId="urn:microsoft.com/office/officeart/2005/8/layout/hierarchy1"/>
    <dgm:cxn modelId="{5D4341BC-5F53-4B02-9395-78F24A59B20C}" srcId="{2B717F53-9556-4ECA-952F-BAE2CBC6D6A4}" destId="{3C84E728-2C83-4210-BA0E-4B152700D0FF}" srcOrd="1" destOrd="0" parTransId="{D0A7325D-C443-4786-B8A3-705E83F1468B}" sibTransId="{D7269F42-FE6D-430F-B65B-C0DBE419F0BF}"/>
    <dgm:cxn modelId="{BA8AB74F-E2DC-402A-BE40-47FB1EC9AC41}" type="presOf" srcId="{B7AAE209-DFA3-4CA0-84C4-49E43AB8FAA4}" destId="{15F55AE2-69D3-48EB-9E84-E12531D8216E}" srcOrd="0" destOrd="0" presId="urn:microsoft.com/office/officeart/2005/8/layout/hierarchy1"/>
    <dgm:cxn modelId="{14398858-DD15-44D8-AAC2-05887E9E8D08}" srcId="{0CCF6E16-06E7-4318-942C-6F87C9F1572B}" destId="{9B17F2DF-A736-46F0-95E8-D4BD650DB8CA}" srcOrd="0" destOrd="0" parTransId="{9F6137F9-3FA9-4215-BF18-C3DAD79A3356}" sibTransId="{59471575-ADE2-4008-9A6F-CB5E6742348D}"/>
    <dgm:cxn modelId="{7E6ABC6F-FE23-49EF-B65B-969561AD06EF}" type="presOf" srcId="{CB7AA29C-0BEF-4EF1-902E-EC1DF66D5163}" destId="{20C37684-DA60-4969-ACF2-0B46F8EB456C}" srcOrd="0" destOrd="0" presId="urn:microsoft.com/office/officeart/2005/8/layout/hierarchy1"/>
    <dgm:cxn modelId="{74403FB7-A283-4230-8883-7841988797C7}" type="presOf" srcId="{808A4B12-4145-4825-B3D9-0AD7EACFAABF}" destId="{19AFB552-11AF-4F8E-9055-597ED3E0F62C}" srcOrd="0" destOrd="0" presId="urn:microsoft.com/office/officeart/2005/8/layout/hierarchy1"/>
    <dgm:cxn modelId="{7EC5A491-1B4B-4A9B-98A6-AA6257285935}" type="presOf" srcId="{4FCB2A46-D4E5-4CA5-874F-A7073E88E22E}" destId="{DDAC71D4-CB7D-4F11-A64A-4DEF89490B91}" srcOrd="0" destOrd="0" presId="urn:microsoft.com/office/officeart/2005/8/layout/hierarchy1"/>
    <dgm:cxn modelId="{BE11A362-86C1-4F86-A135-C43E67633549}" srcId="{7E847B48-FCBB-40F4-9E14-009375D5D9FC}" destId="{B7AAE209-DFA3-4CA0-84C4-49E43AB8FAA4}" srcOrd="0" destOrd="0" parTransId="{0B7F10DC-9A28-4815-99E7-836987ACD8A6}" sibTransId="{892405E4-38CD-45B4-9B14-275488AF2E03}"/>
    <dgm:cxn modelId="{224A83CF-F24E-4983-BF25-E84A9DB42B1A}" type="presOf" srcId="{936A46B5-6769-4F6C-9D8A-0E998CCC64FA}" destId="{FEC8522A-4C76-4EE0-8071-545E9A9F1C76}" srcOrd="0" destOrd="0" presId="urn:microsoft.com/office/officeart/2005/8/layout/hierarchy1"/>
    <dgm:cxn modelId="{B9CDF59A-D4B3-4D66-97C3-D8348B9D9975}" type="presOf" srcId="{50CFE6C4-0FA2-4191-BB2C-6311D9FC4561}" destId="{DC136CD1-B7A2-44F7-A225-A49678C86ADE}" srcOrd="0" destOrd="0" presId="urn:microsoft.com/office/officeart/2005/8/layout/hierarchy1"/>
    <dgm:cxn modelId="{FD65EA93-7EF2-4442-BE5B-B4289BC56C54}" type="presOf" srcId="{0CCF6E16-06E7-4318-942C-6F87C9F1572B}" destId="{35765CC8-83BD-432C-85E1-9751BF08F127}" srcOrd="0" destOrd="0" presId="urn:microsoft.com/office/officeart/2005/8/layout/hierarchy1"/>
    <dgm:cxn modelId="{797965EF-72C3-440D-8084-D36E25D55BB0}" type="presOf" srcId="{9F6137F9-3FA9-4215-BF18-C3DAD79A3356}" destId="{D273153B-5E5E-4D61-AF1B-00109F9A3EAF}" srcOrd="0" destOrd="0" presId="urn:microsoft.com/office/officeart/2005/8/layout/hierarchy1"/>
    <dgm:cxn modelId="{5FC38A30-5823-4CB7-B916-8ACB7188EB49}" srcId="{7E847B48-FCBB-40F4-9E14-009375D5D9FC}" destId="{50CFE6C4-0FA2-4191-BB2C-6311D9FC4561}" srcOrd="2" destOrd="0" parTransId="{B0552AD3-EEFC-4805-998A-C6A63882202D}" sibTransId="{DFCF76D9-51A5-445C-807C-AA27DC68434D}"/>
    <dgm:cxn modelId="{36DE4DE6-8395-4F1C-8259-CF425060C7A7}" srcId="{2B717F53-9556-4ECA-952F-BAE2CBC6D6A4}" destId="{64F56B08-D7B9-4729-B67D-ED1C5C723F20}" srcOrd="0" destOrd="0" parTransId="{808A4B12-4145-4825-B3D9-0AD7EACFAABF}" sibTransId="{64F9F6F0-5D2C-4BE0-91E3-43C5BED0D4D6}"/>
    <dgm:cxn modelId="{2B38FA9B-340D-42A1-B121-422021598702}" type="presOf" srcId="{3C84E728-2C83-4210-BA0E-4B152700D0FF}" destId="{60FDA70B-D06F-4A37-973A-96BD162A4559}" srcOrd="0" destOrd="0" presId="urn:microsoft.com/office/officeart/2005/8/layout/hierarchy1"/>
    <dgm:cxn modelId="{2287DDEC-4D54-4025-A3F6-5A56587C0275}" type="presOf" srcId="{64F56B08-D7B9-4729-B67D-ED1C5C723F20}" destId="{B05C734E-1CB0-4C4D-B2FE-A5393CE79137}" srcOrd="0" destOrd="0" presId="urn:microsoft.com/office/officeart/2005/8/layout/hierarchy1"/>
    <dgm:cxn modelId="{548879A2-53B3-479E-83FF-48FE2B6F59FC}" type="presOf" srcId="{B7B236F1-CFBB-48B3-890C-A419A03E1826}" destId="{D5546970-B845-4D4F-9C6A-9803C1D2A6F9}" srcOrd="0" destOrd="0" presId="urn:microsoft.com/office/officeart/2005/8/layout/hierarchy1"/>
    <dgm:cxn modelId="{4273DC8A-5373-43F7-BEE6-2AD88D6BF6F0}" srcId="{0CCF6E16-06E7-4318-942C-6F87C9F1572B}" destId="{EE95FCB6-A3F2-4CED-885A-750307785ECE}" srcOrd="2" destOrd="0" parTransId="{CB7AA29C-0BEF-4EF1-902E-EC1DF66D5163}" sibTransId="{FF89CB0A-C796-49CA-9B61-FAEE51237BED}"/>
    <dgm:cxn modelId="{CB434A4A-463E-48EF-8C49-768B040090C8}" type="presOf" srcId="{EE95FCB6-A3F2-4CED-885A-750307785ECE}" destId="{AA36F352-287F-4FD1-97A1-4D6C8B40B45F}" srcOrd="0" destOrd="0" presId="urn:microsoft.com/office/officeart/2005/8/layout/hierarchy1"/>
    <dgm:cxn modelId="{30B7B144-B1DC-4F90-A43B-8E7DCB6AC2C4}" type="presOf" srcId="{5BDDC86C-0D43-428A-8326-D604B323BD4B}" destId="{2223278C-3AF9-492D-A5F7-E72DCDD6DD47}" srcOrd="0" destOrd="0" presId="urn:microsoft.com/office/officeart/2005/8/layout/hierarchy1"/>
    <dgm:cxn modelId="{F226E7E8-09B6-478C-A42E-4A920E919BB2}" type="presOf" srcId="{D0A7325D-C443-4786-B8A3-705E83F1468B}" destId="{B5B39F7D-6E89-4348-9507-F72FD32A951C}" srcOrd="0" destOrd="0" presId="urn:microsoft.com/office/officeart/2005/8/layout/hierarchy1"/>
    <dgm:cxn modelId="{741CCA19-E0B5-4A5D-95CA-8BE064B7E09C}" type="presOf" srcId="{2B717F53-9556-4ECA-952F-BAE2CBC6D6A4}" destId="{14207E49-524C-4038-94CD-7A8A47E07257}" srcOrd="0" destOrd="0" presId="urn:microsoft.com/office/officeart/2005/8/layout/hierarchy1"/>
    <dgm:cxn modelId="{387201DC-B377-4F84-9472-FA7DBCF30B02}" srcId="{7E847B48-FCBB-40F4-9E14-009375D5D9FC}" destId="{BB40EDFC-E345-4FEC-B9A4-4DD8C6741EC5}" srcOrd="1" destOrd="0" parTransId="{3F62A743-C778-4D08-84A2-ED354A0E02D4}" sibTransId="{12AC0442-BB08-46B6-9D1C-C0A2EAC0CF98}"/>
    <dgm:cxn modelId="{9D9FFD53-5F7E-4696-95B2-231347DC1203}" srcId="{B7AAE209-DFA3-4CA0-84C4-49E43AB8FAA4}" destId="{0CCF6E16-06E7-4318-942C-6F87C9F1572B}" srcOrd="0" destOrd="0" parTransId="{4FCB2A46-D4E5-4CA5-874F-A7073E88E22E}" sibTransId="{ADF41BB0-0623-495B-A4FA-5F2E87CE23C9}"/>
    <dgm:cxn modelId="{C8A0727E-3651-4FB9-A22C-E14F8C7C08A1}" srcId="{0CCF6E16-06E7-4318-942C-6F87C9F1572B}" destId="{2B717F53-9556-4ECA-952F-BAE2CBC6D6A4}" srcOrd="1" destOrd="0" parTransId="{5BDDC86C-0D43-428A-8326-D604B323BD4B}" sibTransId="{F11722A2-4BCC-4F45-AD03-406070FEB562}"/>
    <dgm:cxn modelId="{A0DF0698-C764-4D43-9C7B-8930A6E36040}" srcId="{2B717F53-9556-4ECA-952F-BAE2CBC6D6A4}" destId="{B7B236F1-CFBB-48B3-890C-A419A03E1826}" srcOrd="2" destOrd="0" parTransId="{936A46B5-6769-4F6C-9D8A-0E998CCC64FA}" sibTransId="{A2D2A038-5325-4CBE-9F3E-E708EEE31542}"/>
    <dgm:cxn modelId="{15518126-D089-4593-87F4-6F6DAA4B579E}" type="presOf" srcId="{BB40EDFC-E345-4FEC-B9A4-4DD8C6741EC5}" destId="{3EDE2E43-9ED5-4945-9018-681FC4AF0A7A}" srcOrd="0" destOrd="0" presId="urn:microsoft.com/office/officeart/2005/8/layout/hierarchy1"/>
    <dgm:cxn modelId="{827AFC5A-1D5F-4B42-BD5C-51F02EA0C3DF}" type="presParOf" srcId="{351FF819-1E50-461C-8E93-AFA4E1082578}" destId="{DFA93131-75B7-453C-812F-65CA9E37259A}" srcOrd="0" destOrd="0" presId="urn:microsoft.com/office/officeart/2005/8/layout/hierarchy1"/>
    <dgm:cxn modelId="{DCE606EC-BBDE-4A77-BEB3-4A603818F972}" type="presParOf" srcId="{DFA93131-75B7-453C-812F-65CA9E37259A}" destId="{D7F84948-D26C-44E4-9E61-FC350CF0CF05}" srcOrd="0" destOrd="0" presId="urn:microsoft.com/office/officeart/2005/8/layout/hierarchy1"/>
    <dgm:cxn modelId="{2C5925C2-75D2-4764-9DD2-648AB8CA8308}" type="presParOf" srcId="{D7F84948-D26C-44E4-9E61-FC350CF0CF05}" destId="{33E24210-FABC-4668-BA5F-3EB626A140AB}" srcOrd="0" destOrd="0" presId="urn:microsoft.com/office/officeart/2005/8/layout/hierarchy1"/>
    <dgm:cxn modelId="{7ADD6312-9CA1-4759-BC82-38CEB0513268}" type="presParOf" srcId="{D7F84948-D26C-44E4-9E61-FC350CF0CF05}" destId="{15F55AE2-69D3-48EB-9E84-E12531D8216E}" srcOrd="1" destOrd="0" presId="urn:microsoft.com/office/officeart/2005/8/layout/hierarchy1"/>
    <dgm:cxn modelId="{D176DE72-42D4-4E01-847A-DB4887E8B1A1}" type="presParOf" srcId="{DFA93131-75B7-453C-812F-65CA9E37259A}" destId="{1EFF19D0-43F6-419A-B241-7DC76C4015B5}" srcOrd="1" destOrd="0" presId="urn:microsoft.com/office/officeart/2005/8/layout/hierarchy1"/>
    <dgm:cxn modelId="{EB7F0A64-3483-45FB-9532-6B65E1149C55}" type="presParOf" srcId="{1EFF19D0-43F6-419A-B241-7DC76C4015B5}" destId="{DDAC71D4-CB7D-4F11-A64A-4DEF89490B91}" srcOrd="0" destOrd="0" presId="urn:microsoft.com/office/officeart/2005/8/layout/hierarchy1"/>
    <dgm:cxn modelId="{EBD996E9-7C1D-4E51-9AF2-78991B8970BA}" type="presParOf" srcId="{1EFF19D0-43F6-419A-B241-7DC76C4015B5}" destId="{52F22FCE-6A1A-48C6-A5E8-AF737B83F53F}" srcOrd="1" destOrd="0" presId="urn:microsoft.com/office/officeart/2005/8/layout/hierarchy1"/>
    <dgm:cxn modelId="{6E51DD68-AD3D-4ED8-9FD4-5DD4427854F9}" type="presParOf" srcId="{52F22FCE-6A1A-48C6-A5E8-AF737B83F53F}" destId="{EC70A27D-6120-4E1C-AFDF-2F7EF105D3B8}" srcOrd="0" destOrd="0" presId="urn:microsoft.com/office/officeart/2005/8/layout/hierarchy1"/>
    <dgm:cxn modelId="{08662EAB-F60C-4022-AE37-BBA92D466601}" type="presParOf" srcId="{EC70A27D-6120-4E1C-AFDF-2F7EF105D3B8}" destId="{B2A145E1-0CFF-4755-A7CA-460854BC46E5}" srcOrd="0" destOrd="0" presId="urn:microsoft.com/office/officeart/2005/8/layout/hierarchy1"/>
    <dgm:cxn modelId="{31D5843D-C9E6-4641-B191-9E9A4171CFE4}" type="presParOf" srcId="{EC70A27D-6120-4E1C-AFDF-2F7EF105D3B8}" destId="{35765CC8-83BD-432C-85E1-9751BF08F127}" srcOrd="1" destOrd="0" presId="urn:microsoft.com/office/officeart/2005/8/layout/hierarchy1"/>
    <dgm:cxn modelId="{222FBE3D-BE14-45A4-B9E5-D0F9F3FD4786}" type="presParOf" srcId="{52F22FCE-6A1A-48C6-A5E8-AF737B83F53F}" destId="{7452E141-C484-48BA-A386-4CD2A0656F94}" srcOrd="1" destOrd="0" presId="urn:microsoft.com/office/officeart/2005/8/layout/hierarchy1"/>
    <dgm:cxn modelId="{4F7D19C1-952E-417F-B3FB-361EC9A2E6F7}" type="presParOf" srcId="{7452E141-C484-48BA-A386-4CD2A0656F94}" destId="{D273153B-5E5E-4D61-AF1B-00109F9A3EAF}" srcOrd="0" destOrd="0" presId="urn:microsoft.com/office/officeart/2005/8/layout/hierarchy1"/>
    <dgm:cxn modelId="{55B2EB07-BE09-4D9F-9D2A-AE27CB2619B0}" type="presParOf" srcId="{7452E141-C484-48BA-A386-4CD2A0656F94}" destId="{4474CC42-F02F-4FB6-8D62-0D3FD806FE76}" srcOrd="1" destOrd="0" presId="urn:microsoft.com/office/officeart/2005/8/layout/hierarchy1"/>
    <dgm:cxn modelId="{D169787B-99D2-44A6-8B8C-F495A21516A0}" type="presParOf" srcId="{4474CC42-F02F-4FB6-8D62-0D3FD806FE76}" destId="{17623C42-ACD4-4FAE-ADF4-FAAA2A659D70}" srcOrd="0" destOrd="0" presId="urn:microsoft.com/office/officeart/2005/8/layout/hierarchy1"/>
    <dgm:cxn modelId="{49E77743-AC45-4FDC-BE62-74DB173B31D9}" type="presParOf" srcId="{17623C42-ACD4-4FAE-ADF4-FAAA2A659D70}" destId="{3A0AAFBD-8A82-4291-B9FE-E45D795ECF43}" srcOrd="0" destOrd="0" presId="urn:microsoft.com/office/officeart/2005/8/layout/hierarchy1"/>
    <dgm:cxn modelId="{CF834F1F-E7C0-4B16-8F81-832C2998A5DC}" type="presParOf" srcId="{17623C42-ACD4-4FAE-ADF4-FAAA2A659D70}" destId="{C9712EBA-92CD-42F3-AFF2-D53147B15881}" srcOrd="1" destOrd="0" presId="urn:microsoft.com/office/officeart/2005/8/layout/hierarchy1"/>
    <dgm:cxn modelId="{99E3FE5D-FC2C-41E5-BCDD-2AAF3BC22B3F}" type="presParOf" srcId="{4474CC42-F02F-4FB6-8D62-0D3FD806FE76}" destId="{B5922F2D-FD52-47DF-B54D-D393F9B401B5}" srcOrd="1" destOrd="0" presId="urn:microsoft.com/office/officeart/2005/8/layout/hierarchy1"/>
    <dgm:cxn modelId="{A7446B63-B9CF-4762-B975-9BCD53CAD5D7}" type="presParOf" srcId="{7452E141-C484-48BA-A386-4CD2A0656F94}" destId="{2223278C-3AF9-492D-A5F7-E72DCDD6DD47}" srcOrd="2" destOrd="0" presId="urn:microsoft.com/office/officeart/2005/8/layout/hierarchy1"/>
    <dgm:cxn modelId="{33C73002-E717-4246-82B6-1C2D190F9836}" type="presParOf" srcId="{7452E141-C484-48BA-A386-4CD2A0656F94}" destId="{C97551A4-4622-409B-9CE0-FB588399107B}" srcOrd="3" destOrd="0" presId="urn:microsoft.com/office/officeart/2005/8/layout/hierarchy1"/>
    <dgm:cxn modelId="{2DE039AE-F32E-4DB1-BFB5-EE701C405BDB}" type="presParOf" srcId="{C97551A4-4622-409B-9CE0-FB588399107B}" destId="{64705ADF-EB84-4A5A-982F-1436EBCC529A}" srcOrd="0" destOrd="0" presId="urn:microsoft.com/office/officeart/2005/8/layout/hierarchy1"/>
    <dgm:cxn modelId="{C27096BC-2E09-4CF4-AF27-ECF171C6A45A}" type="presParOf" srcId="{64705ADF-EB84-4A5A-982F-1436EBCC529A}" destId="{91EBF1F9-D437-41EF-A81C-617EBB0E3A0D}" srcOrd="0" destOrd="0" presId="urn:microsoft.com/office/officeart/2005/8/layout/hierarchy1"/>
    <dgm:cxn modelId="{A644CAB5-09E1-4755-A1C9-73F0CD4B1ED5}" type="presParOf" srcId="{64705ADF-EB84-4A5A-982F-1436EBCC529A}" destId="{14207E49-524C-4038-94CD-7A8A47E07257}" srcOrd="1" destOrd="0" presId="urn:microsoft.com/office/officeart/2005/8/layout/hierarchy1"/>
    <dgm:cxn modelId="{5C8BE9C5-79C4-4596-979A-F5486446C789}" type="presParOf" srcId="{C97551A4-4622-409B-9CE0-FB588399107B}" destId="{6717C39D-99C6-4FDF-825D-07B45EE4DB51}" srcOrd="1" destOrd="0" presId="urn:microsoft.com/office/officeart/2005/8/layout/hierarchy1"/>
    <dgm:cxn modelId="{7D0A9B68-F855-4A49-B166-CEDDB1806114}" type="presParOf" srcId="{6717C39D-99C6-4FDF-825D-07B45EE4DB51}" destId="{19AFB552-11AF-4F8E-9055-597ED3E0F62C}" srcOrd="0" destOrd="0" presId="urn:microsoft.com/office/officeart/2005/8/layout/hierarchy1"/>
    <dgm:cxn modelId="{1C54CD37-4644-4F69-A853-DE47BD8DFBB8}" type="presParOf" srcId="{6717C39D-99C6-4FDF-825D-07B45EE4DB51}" destId="{76C4A603-09EC-4320-A36D-9F4200082EC8}" srcOrd="1" destOrd="0" presId="urn:microsoft.com/office/officeart/2005/8/layout/hierarchy1"/>
    <dgm:cxn modelId="{484DE3BD-D91F-4BAA-92CA-58F55963B6A3}" type="presParOf" srcId="{76C4A603-09EC-4320-A36D-9F4200082EC8}" destId="{1C034F72-6010-4FE7-8086-ED57B214E1DA}" srcOrd="0" destOrd="0" presId="urn:microsoft.com/office/officeart/2005/8/layout/hierarchy1"/>
    <dgm:cxn modelId="{65617F81-0A08-4FC1-8489-A41E066AEA65}" type="presParOf" srcId="{1C034F72-6010-4FE7-8086-ED57B214E1DA}" destId="{4FBA5533-2071-4264-B6C4-635CD9176F1E}" srcOrd="0" destOrd="0" presId="urn:microsoft.com/office/officeart/2005/8/layout/hierarchy1"/>
    <dgm:cxn modelId="{0C1B0E88-3197-47AF-9281-FD12FC44DCE5}" type="presParOf" srcId="{1C034F72-6010-4FE7-8086-ED57B214E1DA}" destId="{B05C734E-1CB0-4C4D-B2FE-A5393CE79137}" srcOrd="1" destOrd="0" presId="urn:microsoft.com/office/officeart/2005/8/layout/hierarchy1"/>
    <dgm:cxn modelId="{7C40AA93-008A-4743-84AB-FD5FC2F0C47C}" type="presParOf" srcId="{76C4A603-09EC-4320-A36D-9F4200082EC8}" destId="{A55C5231-3385-4D83-A02D-4D33C3CB700E}" srcOrd="1" destOrd="0" presId="urn:microsoft.com/office/officeart/2005/8/layout/hierarchy1"/>
    <dgm:cxn modelId="{6F2A4AEE-7E11-4805-AC0B-6C2D6504FD7F}" type="presParOf" srcId="{6717C39D-99C6-4FDF-825D-07B45EE4DB51}" destId="{B5B39F7D-6E89-4348-9507-F72FD32A951C}" srcOrd="2" destOrd="0" presId="urn:microsoft.com/office/officeart/2005/8/layout/hierarchy1"/>
    <dgm:cxn modelId="{29946B97-99A3-4EC9-A9F7-8F0E633B47D2}" type="presParOf" srcId="{6717C39D-99C6-4FDF-825D-07B45EE4DB51}" destId="{92B0B474-18B7-4602-BD7B-D6E0063E27B0}" srcOrd="3" destOrd="0" presId="urn:microsoft.com/office/officeart/2005/8/layout/hierarchy1"/>
    <dgm:cxn modelId="{D2D3903F-A1FD-4FBB-A4A0-BFFE40AEADC6}" type="presParOf" srcId="{92B0B474-18B7-4602-BD7B-D6E0063E27B0}" destId="{29C5AD2C-7935-42DB-8014-637EF9BBB99E}" srcOrd="0" destOrd="0" presId="urn:microsoft.com/office/officeart/2005/8/layout/hierarchy1"/>
    <dgm:cxn modelId="{0C53A459-7560-4242-80EF-2BC3B14B8FB8}" type="presParOf" srcId="{29C5AD2C-7935-42DB-8014-637EF9BBB99E}" destId="{C82D59D6-32C0-4AD5-BF67-1A7B76863C5B}" srcOrd="0" destOrd="0" presId="urn:microsoft.com/office/officeart/2005/8/layout/hierarchy1"/>
    <dgm:cxn modelId="{F9943449-8678-43D9-A2E8-B23870645ADC}" type="presParOf" srcId="{29C5AD2C-7935-42DB-8014-637EF9BBB99E}" destId="{60FDA70B-D06F-4A37-973A-96BD162A4559}" srcOrd="1" destOrd="0" presId="urn:microsoft.com/office/officeart/2005/8/layout/hierarchy1"/>
    <dgm:cxn modelId="{EC074867-CD0D-44D2-9636-8E8C82537635}" type="presParOf" srcId="{92B0B474-18B7-4602-BD7B-D6E0063E27B0}" destId="{8C9EB32E-27EF-423C-90EA-3525037C034D}" srcOrd="1" destOrd="0" presId="urn:microsoft.com/office/officeart/2005/8/layout/hierarchy1"/>
    <dgm:cxn modelId="{51A12489-8D5A-43CE-8992-346F76730EAF}" type="presParOf" srcId="{6717C39D-99C6-4FDF-825D-07B45EE4DB51}" destId="{FEC8522A-4C76-4EE0-8071-545E9A9F1C76}" srcOrd="4" destOrd="0" presId="urn:microsoft.com/office/officeart/2005/8/layout/hierarchy1"/>
    <dgm:cxn modelId="{25B4CCD7-BF16-4ABE-9E72-AC1857BFD644}" type="presParOf" srcId="{6717C39D-99C6-4FDF-825D-07B45EE4DB51}" destId="{1045B45E-C6A1-4CEA-91D1-E4D8C31BF1A6}" srcOrd="5" destOrd="0" presId="urn:microsoft.com/office/officeart/2005/8/layout/hierarchy1"/>
    <dgm:cxn modelId="{483420E6-5A3F-4DFD-BD14-D3319AAB2B4B}" type="presParOf" srcId="{1045B45E-C6A1-4CEA-91D1-E4D8C31BF1A6}" destId="{4A31B3FE-0453-465E-A042-A4E160CB520B}" srcOrd="0" destOrd="0" presId="urn:microsoft.com/office/officeart/2005/8/layout/hierarchy1"/>
    <dgm:cxn modelId="{9EF502F6-BB63-4E2B-8254-BD4FAA8CE3D2}" type="presParOf" srcId="{4A31B3FE-0453-465E-A042-A4E160CB520B}" destId="{E51D6171-91C1-445C-95F6-28A4594EF835}" srcOrd="0" destOrd="0" presId="urn:microsoft.com/office/officeart/2005/8/layout/hierarchy1"/>
    <dgm:cxn modelId="{0D8663BD-5732-44DA-AD36-329554E821F2}" type="presParOf" srcId="{4A31B3FE-0453-465E-A042-A4E160CB520B}" destId="{D5546970-B845-4D4F-9C6A-9803C1D2A6F9}" srcOrd="1" destOrd="0" presId="urn:microsoft.com/office/officeart/2005/8/layout/hierarchy1"/>
    <dgm:cxn modelId="{74A4A6E3-0456-4219-BF65-1ABE65B157C0}" type="presParOf" srcId="{1045B45E-C6A1-4CEA-91D1-E4D8C31BF1A6}" destId="{BD8E9EB5-EA56-4F05-B542-9C1FFB567E6B}" srcOrd="1" destOrd="0" presId="urn:microsoft.com/office/officeart/2005/8/layout/hierarchy1"/>
    <dgm:cxn modelId="{D2C3FFDF-B9B4-4281-928F-5FD5C56C6D5B}" type="presParOf" srcId="{7452E141-C484-48BA-A386-4CD2A0656F94}" destId="{20C37684-DA60-4969-ACF2-0B46F8EB456C}" srcOrd="4" destOrd="0" presId="urn:microsoft.com/office/officeart/2005/8/layout/hierarchy1"/>
    <dgm:cxn modelId="{0121E439-7215-4B41-98E6-2AC493D7F8B0}" type="presParOf" srcId="{7452E141-C484-48BA-A386-4CD2A0656F94}" destId="{9F46F940-D53E-4A2A-91CA-F5AB8434BA85}" srcOrd="5" destOrd="0" presId="urn:microsoft.com/office/officeart/2005/8/layout/hierarchy1"/>
    <dgm:cxn modelId="{B1168DEF-1C3B-4E09-82C8-19BD5AFD39F0}" type="presParOf" srcId="{9F46F940-D53E-4A2A-91CA-F5AB8434BA85}" destId="{41313564-1BFA-4823-986E-6E1542062C21}" srcOrd="0" destOrd="0" presId="urn:microsoft.com/office/officeart/2005/8/layout/hierarchy1"/>
    <dgm:cxn modelId="{45E65603-C272-422E-AF92-4287741061CA}" type="presParOf" srcId="{41313564-1BFA-4823-986E-6E1542062C21}" destId="{020136B6-E88A-4544-9DCF-AD0B9CE2E821}" srcOrd="0" destOrd="0" presId="urn:microsoft.com/office/officeart/2005/8/layout/hierarchy1"/>
    <dgm:cxn modelId="{0A60E869-AFB2-4B33-8B55-D15AFB40E47F}" type="presParOf" srcId="{41313564-1BFA-4823-986E-6E1542062C21}" destId="{AA36F352-287F-4FD1-97A1-4D6C8B40B45F}" srcOrd="1" destOrd="0" presId="urn:microsoft.com/office/officeart/2005/8/layout/hierarchy1"/>
    <dgm:cxn modelId="{1A381F28-3CDE-4AB8-A301-C29B67981712}" type="presParOf" srcId="{9F46F940-D53E-4A2A-91CA-F5AB8434BA85}" destId="{ABBEA3D1-2ACB-4B99-A6A2-B861A9D4B5B9}" srcOrd="1" destOrd="0" presId="urn:microsoft.com/office/officeart/2005/8/layout/hierarchy1"/>
    <dgm:cxn modelId="{0516BFBE-4C4B-4690-9AEA-2E76ED75658A}" type="presParOf" srcId="{351FF819-1E50-461C-8E93-AFA4E1082578}" destId="{43E02C82-011A-446B-B94E-8E01A4E5D1B5}" srcOrd="1" destOrd="0" presId="urn:microsoft.com/office/officeart/2005/8/layout/hierarchy1"/>
    <dgm:cxn modelId="{F2C8E562-6DF3-4E6C-8F15-089785184CCF}" type="presParOf" srcId="{43E02C82-011A-446B-B94E-8E01A4E5D1B5}" destId="{C3AE4423-DEDA-480F-BE5B-3BBCF404A214}" srcOrd="0" destOrd="0" presId="urn:microsoft.com/office/officeart/2005/8/layout/hierarchy1"/>
    <dgm:cxn modelId="{1DEF1280-94D6-4282-8537-B99B6EAD3833}" type="presParOf" srcId="{C3AE4423-DEDA-480F-BE5B-3BBCF404A214}" destId="{0DB19BDB-6FF4-459E-AAE1-FD3C56B3E1E6}" srcOrd="0" destOrd="0" presId="urn:microsoft.com/office/officeart/2005/8/layout/hierarchy1"/>
    <dgm:cxn modelId="{85F69846-704F-4C8C-B632-0D062D3827E4}" type="presParOf" srcId="{C3AE4423-DEDA-480F-BE5B-3BBCF404A214}" destId="{3EDE2E43-9ED5-4945-9018-681FC4AF0A7A}" srcOrd="1" destOrd="0" presId="urn:microsoft.com/office/officeart/2005/8/layout/hierarchy1"/>
    <dgm:cxn modelId="{AC6A39DB-6B37-49C8-B54A-D34E3712779C}" type="presParOf" srcId="{43E02C82-011A-446B-B94E-8E01A4E5D1B5}" destId="{61AA9B13-BA31-407C-A2BC-6802443B22ED}" srcOrd="1" destOrd="0" presId="urn:microsoft.com/office/officeart/2005/8/layout/hierarchy1"/>
    <dgm:cxn modelId="{EC91B761-CC09-44DC-86A9-25EDFCE5BB6F}" type="presParOf" srcId="{351FF819-1E50-461C-8E93-AFA4E1082578}" destId="{D998E939-24F7-435C-B886-E1D0E54FEF56}" srcOrd="2" destOrd="0" presId="urn:microsoft.com/office/officeart/2005/8/layout/hierarchy1"/>
    <dgm:cxn modelId="{07BC607C-ED40-4AEB-B2BD-80D1F541BD1B}" type="presParOf" srcId="{D998E939-24F7-435C-B886-E1D0E54FEF56}" destId="{C4A5149C-C337-4A24-812F-B3318C9F2E57}" srcOrd="0" destOrd="0" presId="urn:microsoft.com/office/officeart/2005/8/layout/hierarchy1"/>
    <dgm:cxn modelId="{925EF47D-9590-4A8F-BB22-DFD9520C037F}" type="presParOf" srcId="{C4A5149C-C337-4A24-812F-B3318C9F2E57}" destId="{686F6E66-D78E-4330-8B3B-3900F36F8FCE}" srcOrd="0" destOrd="0" presId="urn:microsoft.com/office/officeart/2005/8/layout/hierarchy1"/>
    <dgm:cxn modelId="{6E80D752-1C0C-4822-B411-F1EFADE3807D}" type="presParOf" srcId="{C4A5149C-C337-4A24-812F-B3318C9F2E57}" destId="{DC136CD1-B7A2-44F7-A225-A49678C86ADE}" srcOrd="1" destOrd="0" presId="urn:microsoft.com/office/officeart/2005/8/layout/hierarchy1"/>
    <dgm:cxn modelId="{7B2C41AA-1207-4131-9E78-276483A9F2D3}" type="presParOf" srcId="{D998E939-24F7-435C-B886-E1D0E54FEF56}" destId="{9D395C58-410D-4A74-93B2-A694BB8B2A88}" srcOrd="1" destOrd="0" presId="urn:microsoft.com/office/officeart/2005/8/layout/hierarchy1"/>
  </dgm:cxnLst>
  <dgm:bg/>
  <dgm:whole>
    <a:ln w="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533BF-CF63-425A-9AC6-3B800D834054}">
      <dsp:nvSpPr>
        <dsp:cNvPr id="0" name=""/>
        <dsp:cNvSpPr/>
      </dsp:nvSpPr>
      <dsp:spPr>
        <a:xfrm>
          <a:off x="0" y="203199"/>
          <a:ext cx="6096000" cy="3657600"/>
        </a:xfrm>
        <a:prstGeom prst="rect">
          <a:avLst/>
        </a:prstGeom>
        <a:solidFill>
          <a:schemeClr val="bg2">
            <a:lumMod val="75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altLang="es-EC" sz="2400" kern="1200" dirty="0" smtClean="0"/>
            <a:t>Plantear un modelo de negocios para una empresa de telecomunicaciones que brinde servicios Triple Play a la población urbana de La Maná a través de una red mixta de fibra óptica y cable coaxial (HFC) que permita mejorar el acceso a las </a:t>
          </a:r>
          <a:r>
            <a:rPr lang="es-ES_tradnl" altLang="es-EC" sz="2400" kern="1200" dirty="0" err="1" smtClean="0"/>
            <a:t>TICs</a:t>
          </a:r>
          <a:r>
            <a:rPr lang="es-ES_tradnl" altLang="es-EC" sz="2400" kern="1200" dirty="0" smtClean="0"/>
            <a:t>,  para cubrir la demanda del servicio en el sector</a:t>
          </a:r>
          <a:r>
            <a:rPr lang="es-ES_tradnl" altLang="es-EC" sz="1700" kern="1200" dirty="0" smtClean="0">
              <a:solidFill>
                <a:srgbClr val="898989"/>
              </a:solidFill>
              <a:latin typeface="Calibri" pitchFamily="34" charset="0"/>
            </a:rPr>
            <a:t>.</a:t>
          </a:r>
          <a:endParaRPr lang="es-EC" sz="1700" kern="1200" dirty="0"/>
        </a:p>
      </dsp:txBody>
      <dsp:txXfrm>
        <a:off x="0" y="203199"/>
        <a:ext cx="6096000" cy="365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62FFB-2FF7-4AC2-8105-1536FA335351}">
      <dsp:nvSpPr>
        <dsp:cNvPr id="0" name=""/>
        <dsp:cNvSpPr/>
      </dsp:nvSpPr>
      <dsp:spPr>
        <a:xfrm>
          <a:off x="32483" y="3012"/>
          <a:ext cx="2942172" cy="1937837"/>
        </a:xfrm>
        <a:prstGeom prst="rect">
          <a:avLst/>
        </a:prstGeom>
        <a:solidFill>
          <a:schemeClr val="bg2">
            <a:lumMod val="75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  </a:t>
          </a:r>
          <a:r>
            <a:rPr lang="es-EC" sz="1700" kern="1200" dirty="0" smtClean="0">
              <a:solidFill>
                <a:schemeClr val="tx1"/>
              </a:solidFill>
            </a:rPr>
            <a:t> </a:t>
          </a:r>
          <a:r>
            <a:rPr lang="es-EC" sz="2000" kern="1200" dirty="0" smtClean="0">
              <a:solidFill>
                <a:schemeClr val="tx1"/>
              </a:solidFill>
            </a:rPr>
            <a:t>Realizar </a:t>
          </a:r>
          <a:r>
            <a:rPr lang="es-ES_tradnl" sz="2000" kern="1200" dirty="0" smtClean="0">
              <a:solidFill>
                <a:schemeClr val="tx1"/>
              </a:solidFill>
            </a:rPr>
            <a:t> un estudio de la situación actual de los accesos a las TICS  en la ciudad de La Maná</a:t>
          </a:r>
          <a:endParaRPr lang="es-EC" sz="2000" kern="1200" dirty="0">
            <a:solidFill>
              <a:schemeClr val="tx1"/>
            </a:solidFill>
          </a:endParaRPr>
        </a:p>
      </dsp:txBody>
      <dsp:txXfrm>
        <a:off x="32483" y="3012"/>
        <a:ext cx="2942172" cy="1937837"/>
      </dsp:txXfrm>
    </dsp:sp>
    <dsp:sp modelId="{40F9D447-8050-4BBD-8A93-A4A018F7D515}">
      <dsp:nvSpPr>
        <dsp:cNvPr id="0" name=""/>
        <dsp:cNvSpPr/>
      </dsp:nvSpPr>
      <dsp:spPr>
        <a:xfrm>
          <a:off x="3319778" y="42356"/>
          <a:ext cx="2936098" cy="1859149"/>
        </a:xfrm>
        <a:prstGeom prst="rect">
          <a:avLst/>
        </a:prstGeom>
        <a:solidFill>
          <a:schemeClr val="bg2">
            <a:lumMod val="75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 </a:t>
          </a:r>
          <a:r>
            <a:rPr lang="es-ES_tradnl" sz="2000" kern="1200" dirty="0" smtClean="0">
              <a:solidFill>
                <a:schemeClr val="tx1"/>
              </a:solidFill>
            </a:rPr>
            <a:t>Obtener un estudio de la demanda del servicio Triple Play en la ciudad de La Maná para determinar la necesidad del nuevo servicio</a:t>
          </a:r>
          <a:endParaRPr lang="es-EC" sz="2000" kern="1200" dirty="0">
            <a:solidFill>
              <a:schemeClr val="tx1"/>
            </a:solidFill>
          </a:endParaRPr>
        </a:p>
      </dsp:txBody>
      <dsp:txXfrm>
        <a:off x="3319778" y="42356"/>
        <a:ext cx="2936098" cy="1859149"/>
      </dsp:txXfrm>
    </dsp:sp>
    <dsp:sp modelId="{F6BBD02B-DA54-4E36-AE7B-5F1EC88D27A3}">
      <dsp:nvSpPr>
        <dsp:cNvPr id="0" name=""/>
        <dsp:cNvSpPr/>
      </dsp:nvSpPr>
      <dsp:spPr>
        <a:xfrm>
          <a:off x="92361" y="2285972"/>
          <a:ext cx="2955632" cy="1775015"/>
        </a:xfrm>
        <a:prstGeom prst="rect">
          <a:avLst/>
        </a:prstGeom>
        <a:solidFill>
          <a:schemeClr val="bg2">
            <a:lumMod val="75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 Obtener una PROPUESTA TECNOLOGICA Y ECONÓMICA. Diseño de Red HFC, Análisis Económico</a:t>
          </a:r>
          <a:endParaRPr lang="es-EC" sz="2000" kern="1200" dirty="0">
            <a:solidFill>
              <a:schemeClr val="tx1"/>
            </a:solidFill>
          </a:endParaRPr>
        </a:p>
      </dsp:txBody>
      <dsp:txXfrm>
        <a:off x="92361" y="2285972"/>
        <a:ext cx="2955632" cy="1775015"/>
      </dsp:txXfrm>
    </dsp:sp>
    <dsp:sp modelId="{B8D23A6E-44E2-441F-BA7E-FE581A78F854}">
      <dsp:nvSpPr>
        <dsp:cNvPr id="0" name=""/>
        <dsp:cNvSpPr/>
      </dsp:nvSpPr>
      <dsp:spPr>
        <a:xfrm>
          <a:off x="3393117" y="2325451"/>
          <a:ext cx="2802880" cy="1696058"/>
        </a:xfrm>
        <a:prstGeom prst="rect">
          <a:avLst/>
        </a:prstGeom>
        <a:solidFill>
          <a:schemeClr val="bg2">
            <a:lumMod val="75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Proponer un modelo de negocios que permita la rentabilidad de la empresa en un mediano plazo.</a:t>
          </a:r>
          <a:endParaRPr lang="es-EC" sz="2000" kern="1200" dirty="0">
            <a:solidFill>
              <a:schemeClr val="tx1"/>
            </a:solidFill>
          </a:endParaRPr>
        </a:p>
      </dsp:txBody>
      <dsp:txXfrm>
        <a:off x="3393117" y="2325451"/>
        <a:ext cx="2802880" cy="1696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62FFB-2FF7-4AC2-8105-1536FA335351}">
      <dsp:nvSpPr>
        <dsp:cNvPr id="0" name=""/>
        <dsp:cNvSpPr/>
      </dsp:nvSpPr>
      <dsp:spPr>
        <a:xfrm>
          <a:off x="4798" y="1054461"/>
          <a:ext cx="2968348" cy="1955077"/>
        </a:xfrm>
        <a:prstGeom prst="rect">
          <a:avLst/>
        </a:prstGeom>
        <a:solidFill>
          <a:schemeClr val="bg2">
            <a:lumMod val="75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  </a:t>
          </a:r>
          <a:r>
            <a:rPr lang="es-EC" sz="1700" kern="1200" dirty="0" smtClean="0"/>
            <a:t> </a:t>
          </a:r>
          <a:r>
            <a:rPr lang="es-EC" sz="2400" b="1" kern="1200" dirty="0" smtClean="0">
              <a:solidFill>
                <a:schemeClr val="tx1"/>
              </a:solidFill>
            </a:rPr>
            <a:t>Gestión de concesiones y Títulos Habilitantes para la Operación</a:t>
          </a:r>
          <a:endParaRPr lang="es-EC" sz="2400" b="1" kern="1200" dirty="0">
            <a:solidFill>
              <a:schemeClr val="tx1"/>
            </a:solidFill>
          </a:endParaRPr>
        </a:p>
      </dsp:txBody>
      <dsp:txXfrm>
        <a:off x="4798" y="1054461"/>
        <a:ext cx="2968348" cy="1955077"/>
      </dsp:txXfrm>
    </dsp:sp>
    <dsp:sp modelId="{40F9D447-8050-4BBD-8A93-A4A018F7D515}">
      <dsp:nvSpPr>
        <dsp:cNvPr id="0" name=""/>
        <dsp:cNvSpPr/>
      </dsp:nvSpPr>
      <dsp:spPr>
        <a:xfrm>
          <a:off x="3321340" y="1094155"/>
          <a:ext cx="2962220" cy="1875689"/>
        </a:xfrm>
        <a:prstGeom prst="rect">
          <a:avLst/>
        </a:prstGeom>
        <a:solidFill>
          <a:schemeClr val="bg2">
            <a:lumMod val="75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 </a:t>
          </a:r>
          <a:r>
            <a:rPr lang="es-ES_tradnl" sz="2900" kern="1200" dirty="0" smtClean="0">
              <a:solidFill>
                <a:schemeClr val="tx1"/>
              </a:solidFill>
            </a:rPr>
            <a:t>Gestión asuntos legales de la  constitución de la Empresa</a:t>
          </a:r>
          <a:endParaRPr lang="es-EC" sz="2900" kern="1200" dirty="0">
            <a:solidFill>
              <a:schemeClr val="tx1"/>
            </a:solidFill>
          </a:endParaRPr>
        </a:p>
      </dsp:txBody>
      <dsp:txXfrm>
        <a:off x="3321340" y="1094155"/>
        <a:ext cx="2962220" cy="1875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FEFB-FB6D-4B02-A1E5-A1554609EF92}">
      <dsp:nvSpPr>
        <dsp:cNvPr id="0" name=""/>
        <dsp:cNvSpPr/>
      </dsp:nvSpPr>
      <dsp:spPr>
        <a:xfrm>
          <a:off x="561156" y="70450"/>
          <a:ext cx="2227747" cy="1947331"/>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ES" sz="1700" b="1" kern="1200" dirty="0" smtClean="0"/>
            <a:t>3 948  viviendas</a:t>
          </a:r>
          <a:endParaRPr lang="es-ES" sz="1700" b="1" kern="1200" dirty="0"/>
        </a:p>
      </dsp:txBody>
      <dsp:txXfrm>
        <a:off x="1118092" y="362550"/>
        <a:ext cx="1086027" cy="1363131"/>
      </dsp:txXfrm>
    </dsp:sp>
    <dsp:sp modelId="{D7480C37-4324-41AD-8347-7A776A6E7976}">
      <dsp:nvSpPr>
        <dsp:cNvPr id="0" name=""/>
        <dsp:cNvSpPr/>
      </dsp:nvSpPr>
      <dsp:spPr>
        <a:xfrm>
          <a:off x="4219" y="487179"/>
          <a:ext cx="1113873" cy="111387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SEGMENTO RESIDENCIAL</a:t>
          </a:r>
          <a:endParaRPr lang="es-ES" sz="1100" b="1" kern="1200" dirty="0"/>
        </a:p>
      </dsp:txBody>
      <dsp:txXfrm>
        <a:off x="167342" y="650302"/>
        <a:ext cx="787627" cy="787627"/>
      </dsp:txXfrm>
    </dsp:sp>
    <dsp:sp modelId="{7914181B-B450-41F9-A9A5-3CFC148CC77F}">
      <dsp:nvSpPr>
        <dsp:cNvPr id="0" name=""/>
        <dsp:cNvSpPr/>
      </dsp:nvSpPr>
      <dsp:spPr>
        <a:xfrm>
          <a:off x="3485074" y="70450"/>
          <a:ext cx="2227747" cy="1947331"/>
        </a:xfrm>
        <a:prstGeom prst="rightArrow">
          <a:avLst>
            <a:gd name="adj1" fmla="val 70000"/>
            <a:gd name="adj2" fmla="val 50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ES" sz="1700" b="1" kern="1200" dirty="0" smtClean="0"/>
            <a:t>200 empresas pequeñas y medianas</a:t>
          </a:r>
          <a:endParaRPr lang="es-ES" sz="1700" b="1" kern="1200" dirty="0"/>
        </a:p>
      </dsp:txBody>
      <dsp:txXfrm>
        <a:off x="4042011" y="362550"/>
        <a:ext cx="1086027" cy="1363131"/>
      </dsp:txXfrm>
    </dsp:sp>
    <dsp:sp modelId="{7309EFFD-8B00-4821-BF4D-5D39428E49C7}">
      <dsp:nvSpPr>
        <dsp:cNvPr id="0" name=""/>
        <dsp:cNvSpPr/>
      </dsp:nvSpPr>
      <dsp:spPr>
        <a:xfrm>
          <a:off x="2928137" y="487179"/>
          <a:ext cx="1113873" cy="1113873"/>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SEGMENTO COMERCIAL</a:t>
          </a:r>
          <a:endParaRPr lang="es-ES" sz="1100" b="1" kern="1200" dirty="0"/>
        </a:p>
      </dsp:txBody>
      <dsp:txXfrm>
        <a:off x="3091260" y="650302"/>
        <a:ext cx="787627" cy="787627"/>
      </dsp:txXfrm>
    </dsp:sp>
    <dsp:sp modelId="{727EACD7-50FA-4CD4-B95D-5D16A64C14CD}">
      <dsp:nvSpPr>
        <dsp:cNvPr id="0" name=""/>
        <dsp:cNvSpPr/>
      </dsp:nvSpPr>
      <dsp:spPr>
        <a:xfrm>
          <a:off x="6408993" y="70450"/>
          <a:ext cx="2227747" cy="1947331"/>
        </a:xfrm>
        <a:prstGeom prst="rightArrow">
          <a:avLst>
            <a:gd name="adj1" fmla="val 70000"/>
            <a:gd name="adj2" fmla="val 50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ES" sz="1700" b="1" kern="1200" dirty="0" smtClean="0"/>
            <a:t>31 centros educativos</a:t>
          </a:r>
          <a:endParaRPr lang="es-ES" sz="1700" b="1" kern="1200" dirty="0"/>
        </a:p>
      </dsp:txBody>
      <dsp:txXfrm>
        <a:off x="6965930" y="362550"/>
        <a:ext cx="1086027" cy="1363131"/>
      </dsp:txXfrm>
    </dsp:sp>
    <dsp:sp modelId="{BF2E4040-36FD-41CF-A5CB-C648DD8B7709}">
      <dsp:nvSpPr>
        <dsp:cNvPr id="0" name=""/>
        <dsp:cNvSpPr/>
      </dsp:nvSpPr>
      <dsp:spPr>
        <a:xfrm>
          <a:off x="5852056" y="487179"/>
          <a:ext cx="1113873" cy="1113873"/>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SEGMENTO EDUCATIVO</a:t>
          </a:r>
          <a:endParaRPr lang="es-ES" sz="1100" b="1" kern="1200" dirty="0"/>
        </a:p>
      </dsp:txBody>
      <dsp:txXfrm>
        <a:off x="6015179" y="650302"/>
        <a:ext cx="787627" cy="787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FEFB-FB6D-4B02-A1E5-A1554609EF92}">
      <dsp:nvSpPr>
        <dsp:cNvPr id="0" name=""/>
        <dsp:cNvSpPr/>
      </dsp:nvSpPr>
      <dsp:spPr>
        <a:xfrm>
          <a:off x="566948" y="0"/>
          <a:ext cx="2224183" cy="1944216"/>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ES" sz="1700" b="1" kern="1200" dirty="0" smtClean="0"/>
            <a:t>333  viviendas</a:t>
          </a:r>
          <a:endParaRPr lang="es-ES" sz="1700" b="1" kern="1200" dirty="0"/>
        </a:p>
      </dsp:txBody>
      <dsp:txXfrm>
        <a:off x="1122994" y="291632"/>
        <a:ext cx="1084289" cy="1360952"/>
      </dsp:txXfrm>
    </dsp:sp>
    <dsp:sp modelId="{D7480C37-4324-41AD-8347-7A776A6E7976}">
      <dsp:nvSpPr>
        <dsp:cNvPr id="0" name=""/>
        <dsp:cNvSpPr/>
      </dsp:nvSpPr>
      <dsp:spPr>
        <a:xfrm>
          <a:off x="10902" y="416062"/>
          <a:ext cx="1112091" cy="111209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SEGMENTO RESIDENCIAL</a:t>
          </a:r>
          <a:endParaRPr lang="es-ES" sz="1100" b="1" kern="1200" dirty="0"/>
        </a:p>
      </dsp:txBody>
      <dsp:txXfrm>
        <a:off x="173764" y="578924"/>
        <a:ext cx="786367" cy="786367"/>
      </dsp:txXfrm>
    </dsp:sp>
    <dsp:sp modelId="{7914181B-B450-41F9-A9A5-3CFC148CC77F}">
      <dsp:nvSpPr>
        <dsp:cNvPr id="0" name=""/>
        <dsp:cNvSpPr/>
      </dsp:nvSpPr>
      <dsp:spPr>
        <a:xfrm>
          <a:off x="3486411" y="0"/>
          <a:ext cx="2224183" cy="1944216"/>
        </a:xfrm>
        <a:prstGeom prst="rightArrow">
          <a:avLst>
            <a:gd name="adj1" fmla="val 70000"/>
            <a:gd name="adj2" fmla="val 50000"/>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ES" sz="1700" b="1" kern="1200" dirty="0" smtClean="0"/>
            <a:t>100 empresas pequeñas y medianas</a:t>
          </a:r>
          <a:endParaRPr lang="es-ES" sz="1700" b="1" kern="1200" dirty="0"/>
        </a:p>
      </dsp:txBody>
      <dsp:txXfrm>
        <a:off x="4042457" y="291632"/>
        <a:ext cx="1084289" cy="1360952"/>
      </dsp:txXfrm>
    </dsp:sp>
    <dsp:sp modelId="{7309EFFD-8B00-4821-BF4D-5D39428E49C7}">
      <dsp:nvSpPr>
        <dsp:cNvPr id="0" name=""/>
        <dsp:cNvSpPr/>
      </dsp:nvSpPr>
      <dsp:spPr>
        <a:xfrm>
          <a:off x="2930365" y="416062"/>
          <a:ext cx="1112091" cy="1112091"/>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SEGMENTO COMERCIAL</a:t>
          </a:r>
          <a:endParaRPr lang="es-ES" sz="1100" b="1" kern="1200" dirty="0"/>
        </a:p>
      </dsp:txBody>
      <dsp:txXfrm>
        <a:off x="3093227" y="578924"/>
        <a:ext cx="786367" cy="786367"/>
      </dsp:txXfrm>
    </dsp:sp>
    <dsp:sp modelId="{727EACD7-50FA-4CD4-B95D-5D16A64C14CD}">
      <dsp:nvSpPr>
        <dsp:cNvPr id="0" name=""/>
        <dsp:cNvSpPr/>
      </dsp:nvSpPr>
      <dsp:spPr>
        <a:xfrm>
          <a:off x="6405874" y="0"/>
          <a:ext cx="2224183" cy="1944216"/>
        </a:xfrm>
        <a:prstGeom prst="rightArrow">
          <a:avLst>
            <a:gd name="adj1" fmla="val 70000"/>
            <a:gd name="adj2" fmla="val 50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ES" sz="1700" b="1" kern="1200" dirty="0" smtClean="0"/>
            <a:t>31 centros educativos</a:t>
          </a:r>
          <a:endParaRPr lang="es-ES" sz="1700" b="1" kern="1200" dirty="0"/>
        </a:p>
      </dsp:txBody>
      <dsp:txXfrm>
        <a:off x="6961920" y="291632"/>
        <a:ext cx="1084289" cy="1360952"/>
      </dsp:txXfrm>
    </dsp:sp>
    <dsp:sp modelId="{BF2E4040-36FD-41CF-A5CB-C648DD8B7709}">
      <dsp:nvSpPr>
        <dsp:cNvPr id="0" name=""/>
        <dsp:cNvSpPr/>
      </dsp:nvSpPr>
      <dsp:spPr>
        <a:xfrm>
          <a:off x="5849828" y="416062"/>
          <a:ext cx="1112091" cy="111209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SEGMENTO EDUCATIVO</a:t>
          </a:r>
          <a:endParaRPr lang="es-ES" sz="1100" b="1" kern="1200" dirty="0"/>
        </a:p>
      </dsp:txBody>
      <dsp:txXfrm>
        <a:off x="6012690" y="578924"/>
        <a:ext cx="786367" cy="786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37684-DA60-4969-ACF2-0B46F8EB456C}">
      <dsp:nvSpPr>
        <dsp:cNvPr id="0" name=""/>
        <dsp:cNvSpPr/>
      </dsp:nvSpPr>
      <dsp:spPr>
        <a:xfrm>
          <a:off x="2429105" y="1275664"/>
          <a:ext cx="998212" cy="237529"/>
        </a:xfrm>
        <a:custGeom>
          <a:avLst/>
          <a:gdLst/>
          <a:ahLst/>
          <a:cxnLst/>
          <a:rect l="0" t="0" r="0" b="0"/>
          <a:pathLst>
            <a:path>
              <a:moveTo>
                <a:pt x="0" y="0"/>
              </a:moveTo>
              <a:lnTo>
                <a:pt x="0" y="161869"/>
              </a:lnTo>
              <a:lnTo>
                <a:pt x="998212" y="161869"/>
              </a:lnTo>
              <a:lnTo>
                <a:pt x="998212" y="2375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8522A-4C76-4EE0-8071-545E9A9F1C76}">
      <dsp:nvSpPr>
        <dsp:cNvPr id="0" name=""/>
        <dsp:cNvSpPr/>
      </dsp:nvSpPr>
      <dsp:spPr>
        <a:xfrm>
          <a:off x="2429105" y="2031810"/>
          <a:ext cx="998212" cy="237529"/>
        </a:xfrm>
        <a:custGeom>
          <a:avLst/>
          <a:gdLst/>
          <a:ahLst/>
          <a:cxnLst/>
          <a:rect l="0" t="0" r="0" b="0"/>
          <a:pathLst>
            <a:path>
              <a:moveTo>
                <a:pt x="0" y="0"/>
              </a:moveTo>
              <a:lnTo>
                <a:pt x="0" y="161869"/>
              </a:lnTo>
              <a:lnTo>
                <a:pt x="998212" y="161869"/>
              </a:lnTo>
              <a:lnTo>
                <a:pt x="998212" y="2375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B39F7D-6E89-4348-9507-F72FD32A951C}">
      <dsp:nvSpPr>
        <dsp:cNvPr id="0" name=""/>
        <dsp:cNvSpPr/>
      </dsp:nvSpPr>
      <dsp:spPr>
        <a:xfrm>
          <a:off x="2383385" y="2031810"/>
          <a:ext cx="91440" cy="237529"/>
        </a:xfrm>
        <a:custGeom>
          <a:avLst/>
          <a:gdLst/>
          <a:ahLst/>
          <a:cxnLst/>
          <a:rect l="0" t="0" r="0" b="0"/>
          <a:pathLst>
            <a:path>
              <a:moveTo>
                <a:pt x="45720" y="0"/>
              </a:moveTo>
              <a:lnTo>
                <a:pt x="45720" y="2375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FB552-11AF-4F8E-9055-597ED3E0F62C}">
      <dsp:nvSpPr>
        <dsp:cNvPr id="0" name=""/>
        <dsp:cNvSpPr/>
      </dsp:nvSpPr>
      <dsp:spPr>
        <a:xfrm>
          <a:off x="1430892" y="2031810"/>
          <a:ext cx="998212" cy="237529"/>
        </a:xfrm>
        <a:custGeom>
          <a:avLst/>
          <a:gdLst/>
          <a:ahLst/>
          <a:cxnLst/>
          <a:rect l="0" t="0" r="0" b="0"/>
          <a:pathLst>
            <a:path>
              <a:moveTo>
                <a:pt x="998212" y="0"/>
              </a:moveTo>
              <a:lnTo>
                <a:pt x="998212" y="161869"/>
              </a:lnTo>
              <a:lnTo>
                <a:pt x="0" y="161869"/>
              </a:lnTo>
              <a:lnTo>
                <a:pt x="0" y="2375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3278C-3AF9-492D-A5F7-E72DCDD6DD47}">
      <dsp:nvSpPr>
        <dsp:cNvPr id="0" name=""/>
        <dsp:cNvSpPr/>
      </dsp:nvSpPr>
      <dsp:spPr>
        <a:xfrm>
          <a:off x="2383385" y="1275664"/>
          <a:ext cx="91440" cy="237529"/>
        </a:xfrm>
        <a:custGeom>
          <a:avLst/>
          <a:gdLst/>
          <a:ahLst/>
          <a:cxnLst/>
          <a:rect l="0" t="0" r="0" b="0"/>
          <a:pathLst>
            <a:path>
              <a:moveTo>
                <a:pt x="45720" y="0"/>
              </a:moveTo>
              <a:lnTo>
                <a:pt x="45720" y="2375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73153B-5E5E-4D61-AF1B-00109F9A3EAF}">
      <dsp:nvSpPr>
        <dsp:cNvPr id="0" name=""/>
        <dsp:cNvSpPr/>
      </dsp:nvSpPr>
      <dsp:spPr>
        <a:xfrm>
          <a:off x="1430892" y="1275664"/>
          <a:ext cx="998212" cy="237529"/>
        </a:xfrm>
        <a:custGeom>
          <a:avLst/>
          <a:gdLst/>
          <a:ahLst/>
          <a:cxnLst/>
          <a:rect l="0" t="0" r="0" b="0"/>
          <a:pathLst>
            <a:path>
              <a:moveTo>
                <a:pt x="998212" y="0"/>
              </a:moveTo>
              <a:lnTo>
                <a:pt x="998212" y="161869"/>
              </a:lnTo>
              <a:lnTo>
                <a:pt x="0" y="161869"/>
              </a:lnTo>
              <a:lnTo>
                <a:pt x="0" y="2375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C71D4-CB7D-4F11-A64A-4DEF89490B91}">
      <dsp:nvSpPr>
        <dsp:cNvPr id="0" name=""/>
        <dsp:cNvSpPr/>
      </dsp:nvSpPr>
      <dsp:spPr>
        <a:xfrm>
          <a:off x="2383385" y="519517"/>
          <a:ext cx="91440" cy="237529"/>
        </a:xfrm>
        <a:custGeom>
          <a:avLst/>
          <a:gdLst/>
          <a:ahLst/>
          <a:cxnLst/>
          <a:rect l="0" t="0" r="0" b="0"/>
          <a:pathLst>
            <a:path>
              <a:moveTo>
                <a:pt x="45720" y="0"/>
              </a:moveTo>
              <a:lnTo>
                <a:pt x="45720" y="2375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24210-FABC-4668-BA5F-3EB626A140AB}">
      <dsp:nvSpPr>
        <dsp:cNvPr id="0" name=""/>
        <dsp:cNvSpPr/>
      </dsp:nvSpPr>
      <dsp:spPr>
        <a:xfrm>
          <a:off x="2020745" y="900"/>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55AE2-69D3-48EB-9E84-E12531D8216E}">
      <dsp:nvSpPr>
        <dsp:cNvPr id="0" name=""/>
        <dsp:cNvSpPr/>
      </dsp:nvSpPr>
      <dsp:spPr>
        <a:xfrm>
          <a:off x="2111492" y="87110"/>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DIRECTORIO</a:t>
          </a:r>
          <a:endParaRPr lang="es-ES" sz="900" kern="1200" dirty="0"/>
        </a:p>
      </dsp:txBody>
      <dsp:txXfrm>
        <a:off x="2126682" y="102300"/>
        <a:ext cx="786339" cy="488236"/>
      </dsp:txXfrm>
    </dsp:sp>
    <dsp:sp modelId="{B2A145E1-0CFF-4755-A7CA-460854BC46E5}">
      <dsp:nvSpPr>
        <dsp:cNvPr id="0" name=""/>
        <dsp:cNvSpPr/>
      </dsp:nvSpPr>
      <dsp:spPr>
        <a:xfrm>
          <a:off x="2020745" y="757047"/>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65CC8-83BD-432C-85E1-9751BF08F127}">
      <dsp:nvSpPr>
        <dsp:cNvPr id="0" name=""/>
        <dsp:cNvSpPr/>
      </dsp:nvSpPr>
      <dsp:spPr>
        <a:xfrm>
          <a:off x="2111492" y="843256"/>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GERENTE GENERAL</a:t>
          </a:r>
        </a:p>
      </dsp:txBody>
      <dsp:txXfrm>
        <a:off x="2126682" y="858446"/>
        <a:ext cx="786339" cy="488236"/>
      </dsp:txXfrm>
    </dsp:sp>
    <dsp:sp modelId="{3A0AAFBD-8A82-4291-B9FE-E45D795ECF43}">
      <dsp:nvSpPr>
        <dsp:cNvPr id="0" name=""/>
        <dsp:cNvSpPr/>
      </dsp:nvSpPr>
      <dsp:spPr>
        <a:xfrm>
          <a:off x="1022533" y="1513193"/>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12EBA-92CD-42F3-AFF2-D53147B15881}">
      <dsp:nvSpPr>
        <dsp:cNvPr id="0" name=""/>
        <dsp:cNvSpPr/>
      </dsp:nvSpPr>
      <dsp:spPr>
        <a:xfrm>
          <a:off x="1113279" y="1599402"/>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TECNOLOGIA</a:t>
          </a:r>
          <a:endParaRPr lang="es-ES" sz="900" kern="1200" dirty="0"/>
        </a:p>
      </dsp:txBody>
      <dsp:txXfrm>
        <a:off x="1128469" y="1614592"/>
        <a:ext cx="786339" cy="488236"/>
      </dsp:txXfrm>
    </dsp:sp>
    <dsp:sp modelId="{91EBF1F9-D437-41EF-A81C-617EBB0E3A0D}">
      <dsp:nvSpPr>
        <dsp:cNvPr id="0" name=""/>
        <dsp:cNvSpPr/>
      </dsp:nvSpPr>
      <dsp:spPr>
        <a:xfrm>
          <a:off x="2020745" y="1513193"/>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07E49-524C-4038-94CD-7A8A47E07257}">
      <dsp:nvSpPr>
        <dsp:cNvPr id="0" name=""/>
        <dsp:cNvSpPr/>
      </dsp:nvSpPr>
      <dsp:spPr>
        <a:xfrm>
          <a:off x="2111492" y="1599402"/>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OPERACIONES</a:t>
          </a:r>
          <a:endParaRPr lang="es-ES" sz="900" kern="1200" dirty="0"/>
        </a:p>
      </dsp:txBody>
      <dsp:txXfrm>
        <a:off x="2126682" y="1614592"/>
        <a:ext cx="786339" cy="488236"/>
      </dsp:txXfrm>
    </dsp:sp>
    <dsp:sp modelId="{4FBA5533-2071-4264-B6C4-635CD9176F1E}">
      <dsp:nvSpPr>
        <dsp:cNvPr id="0" name=""/>
        <dsp:cNvSpPr/>
      </dsp:nvSpPr>
      <dsp:spPr>
        <a:xfrm>
          <a:off x="1022533" y="2269339"/>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C734E-1CB0-4C4D-B2FE-A5393CE79137}">
      <dsp:nvSpPr>
        <dsp:cNvPr id="0" name=""/>
        <dsp:cNvSpPr/>
      </dsp:nvSpPr>
      <dsp:spPr>
        <a:xfrm>
          <a:off x="1113279" y="2355549"/>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CRM</a:t>
          </a:r>
          <a:endParaRPr lang="es-ES" sz="900" kern="1200" dirty="0"/>
        </a:p>
      </dsp:txBody>
      <dsp:txXfrm>
        <a:off x="1128469" y="2370739"/>
        <a:ext cx="786339" cy="488236"/>
      </dsp:txXfrm>
    </dsp:sp>
    <dsp:sp modelId="{C82D59D6-32C0-4AD5-BF67-1A7B76863C5B}">
      <dsp:nvSpPr>
        <dsp:cNvPr id="0" name=""/>
        <dsp:cNvSpPr/>
      </dsp:nvSpPr>
      <dsp:spPr>
        <a:xfrm>
          <a:off x="2020745" y="2269339"/>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DA70B-D06F-4A37-973A-96BD162A4559}">
      <dsp:nvSpPr>
        <dsp:cNvPr id="0" name=""/>
        <dsp:cNvSpPr/>
      </dsp:nvSpPr>
      <dsp:spPr>
        <a:xfrm>
          <a:off x="2111492" y="2355549"/>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MARKETING</a:t>
          </a:r>
          <a:endParaRPr lang="es-ES" sz="900" kern="1200" dirty="0"/>
        </a:p>
      </dsp:txBody>
      <dsp:txXfrm>
        <a:off x="2126682" y="2370739"/>
        <a:ext cx="786339" cy="488236"/>
      </dsp:txXfrm>
    </dsp:sp>
    <dsp:sp modelId="{E51D6171-91C1-445C-95F6-28A4594EF835}">
      <dsp:nvSpPr>
        <dsp:cNvPr id="0" name=""/>
        <dsp:cNvSpPr/>
      </dsp:nvSpPr>
      <dsp:spPr>
        <a:xfrm>
          <a:off x="3018958" y="2269339"/>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46970-B845-4D4F-9C6A-9803C1D2A6F9}">
      <dsp:nvSpPr>
        <dsp:cNvPr id="0" name=""/>
        <dsp:cNvSpPr/>
      </dsp:nvSpPr>
      <dsp:spPr>
        <a:xfrm>
          <a:off x="3109705" y="2355549"/>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VENTAS</a:t>
          </a:r>
          <a:endParaRPr lang="es-ES" sz="900" kern="1200" dirty="0"/>
        </a:p>
      </dsp:txBody>
      <dsp:txXfrm>
        <a:off x="3124895" y="2370739"/>
        <a:ext cx="786339" cy="488236"/>
      </dsp:txXfrm>
    </dsp:sp>
    <dsp:sp modelId="{020136B6-E88A-4544-9DCF-AD0B9CE2E821}">
      <dsp:nvSpPr>
        <dsp:cNvPr id="0" name=""/>
        <dsp:cNvSpPr/>
      </dsp:nvSpPr>
      <dsp:spPr>
        <a:xfrm>
          <a:off x="3018958" y="1513193"/>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6F352-287F-4FD1-97A1-4D6C8B40B45F}">
      <dsp:nvSpPr>
        <dsp:cNvPr id="0" name=""/>
        <dsp:cNvSpPr/>
      </dsp:nvSpPr>
      <dsp:spPr>
        <a:xfrm>
          <a:off x="3109705" y="1599402"/>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FINANCIERO</a:t>
          </a:r>
          <a:endParaRPr lang="es-ES" sz="900" kern="1200" dirty="0"/>
        </a:p>
      </dsp:txBody>
      <dsp:txXfrm>
        <a:off x="3124895" y="1614592"/>
        <a:ext cx="786339" cy="488236"/>
      </dsp:txXfrm>
    </dsp:sp>
    <dsp:sp modelId="{0DB19BDB-6FF4-459E-AAE1-FD3C56B3E1E6}">
      <dsp:nvSpPr>
        <dsp:cNvPr id="0" name=""/>
        <dsp:cNvSpPr/>
      </dsp:nvSpPr>
      <dsp:spPr>
        <a:xfrm>
          <a:off x="4068737" y="1507270"/>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E2E43-9ED5-4945-9018-681FC4AF0A7A}">
      <dsp:nvSpPr>
        <dsp:cNvPr id="0" name=""/>
        <dsp:cNvSpPr/>
      </dsp:nvSpPr>
      <dsp:spPr>
        <a:xfrm>
          <a:off x="4159484" y="1593479"/>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LEGAL</a:t>
          </a:r>
          <a:endParaRPr lang="es-ES" sz="900" kern="1200" dirty="0"/>
        </a:p>
      </dsp:txBody>
      <dsp:txXfrm>
        <a:off x="4174674" y="1608669"/>
        <a:ext cx="786339" cy="488236"/>
      </dsp:txXfrm>
    </dsp:sp>
    <dsp:sp modelId="{686F6E66-D78E-4330-8B3B-3900F36F8FCE}">
      <dsp:nvSpPr>
        <dsp:cNvPr id="0" name=""/>
        <dsp:cNvSpPr/>
      </dsp:nvSpPr>
      <dsp:spPr>
        <a:xfrm>
          <a:off x="19590" y="1507270"/>
          <a:ext cx="816719" cy="518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36CD1-B7A2-44F7-A225-A49678C86ADE}">
      <dsp:nvSpPr>
        <dsp:cNvPr id="0" name=""/>
        <dsp:cNvSpPr/>
      </dsp:nvSpPr>
      <dsp:spPr>
        <a:xfrm>
          <a:off x="110337" y="1593479"/>
          <a:ext cx="816719" cy="518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RRHH</a:t>
          </a:r>
          <a:endParaRPr lang="es-ES" sz="900" kern="1200" dirty="0"/>
        </a:p>
      </dsp:txBody>
      <dsp:txXfrm>
        <a:off x="125527" y="1608669"/>
        <a:ext cx="786339" cy="4882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3C74A9-9D48-47FB-9F23-BBE71EADB4E3}" type="datetimeFigureOut">
              <a:rPr lang="es-EC" smtClean="0"/>
              <a:t>30/01/2014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B73E70-2B3C-4E8B-A4A7-614235A13E28}" type="slidenum">
              <a:rPr lang="es-EC" smtClean="0"/>
              <a:t>‹Nº›</a:t>
            </a:fld>
            <a:endParaRPr lang="es-EC"/>
          </a:p>
        </p:txBody>
      </p:sp>
    </p:spTree>
    <p:extLst>
      <p:ext uri="{BB962C8B-B14F-4D97-AF65-F5344CB8AC3E}">
        <p14:creationId xmlns:p14="http://schemas.microsoft.com/office/powerpoint/2010/main" val="299515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721E5034-7C72-49A4-A0D9-346D19DE8602}" type="datetimeFigureOut">
              <a:rPr lang="es-EC"/>
              <a:pPr>
                <a:defRPr/>
              </a:pPr>
              <a:t>30/01/2014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4C611202-1FCF-4641-85BD-52FC43C87493}" type="slidenum">
              <a:rPr lang="es-EC"/>
              <a:pPr>
                <a:defRPr/>
              </a:pPr>
              <a:t>‹Nº›</a:t>
            </a:fld>
            <a:endParaRPr lang="es-EC"/>
          </a:p>
        </p:txBody>
      </p:sp>
    </p:spTree>
    <p:extLst>
      <p:ext uri="{BB962C8B-B14F-4D97-AF65-F5344CB8AC3E}">
        <p14:creationId xmlns:p14="http://schemas.microsoft.com/office/powerpoint/2010/main" val="314667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2</a:t>
            </a:fld>
            <a:endParaRPr lang="es-EC"/>
          </a:p>
        </p:txBody>
      </p:sp>
    </p:spTree>
    <p:extLst>
      <p:ext uri="{BB962C8B-B14F-4D97-AF65-F5344CB8AC3E}">
        <p14:creationId xmlns:p14="http://schemas.microsoft.com/office/powerpoint/2010/main" val="75135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EC" smtClean="0"/>
              <a:t>Tres operadores de radio: estereo la mana, popular , la mana FM</a:t>
            </a:r>
          </a:p>
          <a:p>
            <a:pPr eaLnBrk="1" hangingPunct="1">
              <a:spcBef>
                <a:spcPct val="0"/>
              </a:spcBef>
            </a:pPr>
            <a:r>
              <a:rPr lang="es-MX" altLang="es-EC" smtClean="0"/>
              <a:t>Tv. Del pacifico</a:t>
            </a:r>
          </a:p>
          <a:p>
            <a:pPr eaLnBrk="1" hangingPunct="1">
              <a:spcBef>
                <a:spcPct val="0"/>
              </a:spcBef>
            </a:pPr>
            <a:r>
              <a:rPr lang="es-MX" altLang="es-EC" smtClean="0"/>
              <a:t>Tres cyber registrados</a:t>
            </a:r>
            <a:endParaRPr lang="es-EC" altLang="es-EC"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52A506-FDB7-42E1-B798-F7139E5802E7}" type="slidenum">
              <a:rPr lang="es-EC" altLang="es-EC" smtClean="0"/>
              <a:pPr eaLnBrk="1" hangingPunct="1"/>
              <a:t>14</a:t>
            </a:fld>
            <a:endParaRPr lang="es-EC" alt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EC" smtClean="0"/>
              <a:t>Tres operadores de radio: estereo la mana, popular , la mana FM</a:t>
            </a:r>
          </a:p>
          <a:p>
            <a:pPr eaLnBrk="1" hangingPunct="1">
              <a:spcBef>
                <a:spcPct val="0"/>
              </a:spcBef>
            </a:pPr>
            <a:r>
              <a:rPr lang="es-MX" altLang="es-EC" smtClean="0"/>
              <a:t>Tv. Del pacifico</a:t>
            </a:r>
          </a:p>
          <a:p>
            <a:pPr eaLnBrk="1" hangingPunct="1">
              <a:spcBef>
                <a:spcPct val="0"/>
              </a:spcBef>
            </a:pPr>
            <a:r>
              <a:rPr lang="es-MX" altLang="es-EC" smtClean="0"/>
              <a:t>Tres cyber registrados</a:t>
            </a:r>
            <a:endParaRPr lang="es-EC" altLang="es-EC"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52A506-FDB7-42E1-B798-F7139E5802E7}" type="slidenum">
              <a:rPr lang="es-EC" altLang="es-EC" smtClean="0"/>
              <a:pPr eaLnBrk="1" hangingPunct="1"/>
              <a:t>15</a:t>
            </a:fld>
            <a:endParaRPr lang="es-EC" alt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EC" smtClean="0"/>
              <a:t>Mediciones hechas a través de software.</a:t>
            </a:r>
          </a:p>
          <a:p>
            <a:pPr eaLnBrk="1" hangingPunct="1">
              <a:spcBef>
                <a:spcPct val="0"/>
              </a:spcBef>
            </a:pPr>
            <a:endParaRPr lang="es-EC" altLang="es-EC"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7721C6-628E-4A61-922E-E8BC58486DE8}" type="slidenum">
              <a:rPr lang="es-EC" altLang="es-EC" smtClean="0"/>
              <a:pPr eaLnBrk="1" hangingPunct="1"/>
              <a:t>16</a:t>
            </a:fld>
            <a:endParaRPr lang="es-EC" alt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EC" smtClean="0"/>
              <a:t>Mediciones hechas a través de software.</a:t>
            </a:r>
          </a:p>
          <a:p>
            <a:pPr eaLnBrk="1" hangingPunct="1">
              <a:spcBef>
                <a:spcPct val="0"/>
              </a:spcBef>
            </a:pPr>
            <a:endParaRPr lang="es-EC" altLang="es-EC"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7721C6-628E-4A61-922E-E8BC58486DE8}" type="slidenum">
              <a:rPr lang="es-EC" altLang="es-EC" smtClean="0"/>
              <a:pPr eaLnBrk="1" hangingPunct="1"/>
              <a:t>17</a:t>
            </a:fld>
            <a:endParaRPr lang="es-EC" alt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EC" dirty="0" smtClean="0"/>
              <a:t>Ecuador </a:t>
            </a:r>
            <a:r>
              <a:rPr lang="es-MX" altLang="es-EC" dirty="0" err="1" smtClean="0"/>
              <a:t>telecom</a:t>
            </a:r>
            <a:r>
              <a:rPr lang="es-MX" altLang="es-EC" dirty="0" smtClean="0"/>
              <a:t>___claro</a:t>
            </a:r>
          </a:p>
          <a:p>
            <a:pPr eaLnBrk="1" hangingPunct="1">
              <a:spcBef>
                <a:spcPct val="0"/>
              </a:spcBef>
            </a:pPr>
            <a:r>
              <a:rPr lang="es-MX" altLang="es-EC" dirty="0" err="1" smtClean="0"/>
              <a:t>Setel</a:t>
            </a:r>
            <a:r>
              <a:rPr lang="es-MX" altLang="es-EC" dirty="0" smtClean="0"/>
              <a:t>___ </a:t>
            </a:r>
            <a:r>
              <a:rPr lang="es-MX" altLang="es-EC" dirty="0" err="1" smtClean="0"/>
              <a:t>Tvcable</a:t>
            </a:r>
            <a:endParaRPr lang="es-MX" altLang="es-EC" dirty="0" smtClean="0"/>
          </a:p>
          <a:p>
            <a:pPr eaLnBrk="1" hangingPunct="1">
              <a:spcBef>
                <a:spcPct val="0"/>
              </a:spcBef>
            </a:pPr>
            <a:endParaRPr lang="es-EC" altLang="es-EC" dirty="0" smtClean="0"/>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84BA07-0CFE-45F0-A9D8-95876A0F6025}" type="slidenum">
              <a:rPr lang="es-EC" altLang="es-EC" smtClean="0"/>
              <a:pPr eaLnBrk="1" hangingPunct="1"/>
              <a:t>18</a:t>
            </a:fld>
            <a:endParaRPr lang="es-EC" alt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EC" b="1" smtClean="0"/>
              <a:t>CABECERA</a:t>
            </a:r>
            <a:r>
              <a:rPr lang="es-MX" altLang="es-EC" smtClean="0"/>
              <a:t>: todas las interconexiones con otras redes de transporte, así como los servidores de acceso a los diferentes servicios</a:t>
            </a:r>
          </a:p>
          <a:p>
            <a:pPr eaLnBrk="1" hangingPunct="1">
              <a:spcBef>
                <a:spcPct val="0"/>
              </a:spcBef>
            </a:pPr>
            <a:r>
              <a:rPr lang="es-MX" altLang="es-EC" b="1" smtClean="0"/>
              <a:t>RED TRONCAL</a:t>
            </a:r>
            <a:r>
              <a:rPr lang="es-MX" altLang="es-EC" smtClean="0"/>
              <a:t>. Une cabecera con nodos a través de FO</a:t>
            </a:r>
          </a:p>
          <a:p>
            <a:pPr eaLnBrk="1" hangingPunct="1">
              <a:spcBef>
                <a:spcPct val="0"/>
              </a:spcBef>
            </a:pPr>
            <a:r>
              <a:rPr lang="es-MX" altLang="es-EC" b="1" smtClean="0"/>
              <a:t>NODOS</a:t>
            </a:r>
            <a:r>
              <a:rPr lang="es-MX" altLang="es-EC" smtClean="0"/>
              <a:t>.</a:t>
            </a:r>
          </a:p>
          <a:p>
            <a:pPr eaLnBrk="1" hangingPunct="1">
              <a:spcBef>
                <a:spcPct val="0"/>
              </a:spcBef>
            </a:pPr>
            <a:endParaRPr lang="es-EC" altLang="es-EC"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7F7D60-8478-425A-B473-7C5FEC4DA696}" type="slidenum">
              <a:rPr lang="es-EC" altLang="es-EC" smtClean="0"/>
              <a:pPr eaLnBrk="1" hangingPunct="1"/>
              <a:t>27</a:t>
            </a:fld>
            <a:endParaRPr lang="es-EC" alt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EC" b="1" smtClean="0"/>
              <a:t>CABECERA</a:t>
            </a:r>
            <a:r>
              <a:rPr lang="es-MX" altLang="es-EC" smtClean="0"/>
              <a:t>: todas las interconexiones con otras redes de transporte, así como los servidores de acceso a los diferentes servicios</a:t>
            </a:r>
          </a:p>
          <a:p>
            <a:pPr eaLnBrk="1" hangingPunct="1">
              <a:spcBef>
                <a:spcPct val="0"/>
              </a:spcBef>
            </a:pPr>
            <a:r>
              <a:rPr lang="es-MX" altLang="es-EC" b="1" smtClean="0"/>
              <a:t>RED TRONCAL</a:t>
            </a:r>
            <a:r>
              <a:rPr lang="es-MX" altLang="es-EC" smtClean="0"/>
              <a:t>. Une cabecera con nodos a través de FO</a:t>
            </a:r>
          </a:p>
          <a:p>
            <a:pPr eaLnBrk="1" hangingPunct="1">
              <a:spcBef>
                <a:spcPct val="0"/>
              </a:spcBef>
            </a:pPr>
            <a:r>
              <a:rPr lang="es-MX" altLang="es-EC" b="1" smtClean="0"/>
              <a:t>NODOS</a:t>
            </a:r>
            <a:r>
              <a:rPr lang="es-MX" altLang="es-EC" smtClean="0"/>
              <a:t>.</a:t>
            </a:r>
          </a:p>
          <a:p>
            <a:pPr eaLnBrk="1" hangingPunct="1">
              <a:spcBef>
                <a:spcPct val="0"/>
              </a:spcBef>
            </a:pPr>
            <a:endParaRPr lang="es-EC" altLang="es-EC"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7F7D60-8478-425A-B473-7C5FEC4DA696}" type="slidenum">
              <a:rPr lang="es-EC" altLang="es-EC" smtClean="0"/>
              <a:pPr eaLnBrk="1" hangingPunct="1"/>
              <a:t>28</a:t>
            </a:fld>
            <a:endParaRPr lang="es-EC" alt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C" smtClean="0"/>
              <a:t>La señal de televisión proporcionada será tomada de los satélites Amazonas</a:t>
            </a:r>
            <a:endParaRPr lang="es-EC" altLang="es-EC" b="1" smtClean="0"/>
          </a:p>
          <a:p>
            <a:pPr eaLnBrk="1" hangingPunct="1">
              <a:spcBef>
                <a:spcPct val="0"/>
              </a:spcBef>
            </a:pPr>
            <a:r>
              <a:rPr lang="es-ES_tradnl" altLang="es-EC" smtClean="0"/>
              <a:t>El proveedor de Telefonía e internet será la empresa CNT</a:t>
            </a:r>
            <a:endParaRPr lang="es-EC" altLang="es-EC" b="1" smtClean="0"/>
          </a:p>
          <a:p>
            <a:pPr eaLnBrk="1" hangingPunct="1">
              <a:spcBef>
                <a:spcPct val="0"/>
              </a:spcBef>
            </a:pPr>
            <a:r>
              <a:rPr lang="es-ES_tradnl" altLang="es-EC" smtClean="0"/>
              <a:t>El equipo terminal de usuario será un Set Top Box</a:t>
            </a:r>
            <a:endParaRPr lang="es-EC" altLang="es-EC" b="1" smtClean="0"/>
          </a:p>
          <a:p>
            <a:pPr eaLnBrk="1" hangingPunct="1">
              <a:spcBef>
                <a:spcPct val="0"/>
              </a:spcBef>
            </a:pPr>
            <a:r>
              <a:rPr lang="es-ES_tradnl" altLang="es-EC" smtClean="0"/>
              <a:t>La cabecera será totalmente digital  y manejará los datos a través del protocolo IP</a:t>
            </a:r>
            <a:endParaRPr lang="es-EC" altLang="es-EC" b="1" smtClean="0"/>
          </a:p>
          <a:p>
            <a:pPr eaLnBrk="1" hangingPunct="1">
              <a:spcBef>
                <a:spcPct val="0"/>
              </a:spcBef>
            </a:pPr>
            <a:r>
              <a:rPr lang="es-ES_tradnl" altLang="es-EC" smtClean="0"/>
              <a:t>División de la ciudad de La Maná en 8 sectores</a:t>
            </a:r>
            <a:endParaRPr lang="es-EC" altLang="es-EC" b="1" smtClean="0"/>
          </a:p>
          <a:p>
            <a:pPr eaLnBrk="1" hangingPunct="1">
              <a:spcBef>
                <a:spcPct val="0"/>
              </a:spcBef>
            </a:pPr>
            <a:r>
              <a:rPr lang="es-ES_tradnl" altLang="es-EC" smtClean="0"/>
              <a:t>Cada sector consta de uno  o dos nodos dependiendo del área geográfica que 1abarca y la densidad poblacional de la misma. </a:t>
            </a:r>
            <a:endParaRPr lang="es-EC" altLang="es-EC" b="1" smtClean="0"/>
          </a:p>
          <a:p>
            <a:pPr eaLnBrk="1" hangingPunct="1">
              <a:spcBef>
                <a:spcPct val="0"/>
              </a:spcBef>
            </a:pPr>
            <a:r>
              <a:rPr lang="es-ES_tradnl" altLang="es-EC" smtClean="0"/>
              <a:t>Definición de la capacidad de cada sector.  Cada sector tendrá una capacidad de 500 hogares aproximadamente</a:t>
            </a:r>
            <a:endParaRPr lang="es-EC" altLang="es-EC" b="1" smtClean="0"/>
          </a:p>
          <a:p>
            <a:pPr eaLnBrk="1" hangingPunct="1">
              <a:spcBef>
                <a:spcPct val="0"/>
              </a:spcBef>
            </a:pPr>
            <a:r>
              <a:rPr lang="es-ES_tradnl" altLang="es-EC" smtClean="0"/>
              <a:t>Cada nodo óptico realzará la conversón de la señal óptica a eléctrica y viceversa. Hasta aquí llegará la fibra óptica que viene desde la cabecera y desde aquí se distribuirá el cable coaxial a cada sector.</a:t>
            </a:r>
            <a:endParaRPr lang="es-EC" altLang="es-EC" b="1" smtClean="0"/>
          </a:p>
          <a:p>
            <a:pPr eaLnBrk="1" hangingPunct="1">
              <a:spcBef>
                <a:spcPct val="0"/>
              </a:spcBef>
            </a:pPr>
            <a:r>
              <a:rPr lang="es-ES_tradnl" altLang="es-EC" smtClean="0"/>
              <a:t>Cada calle de la cuadra tendrá dos TAPs; desde donde se conectara la acometida para el usuario</a:t>
            </a:r>
            <a:endParaRPr lang="es-EC" altLang="es-EC" b="1" smtClean="0"/>
          </a:p>
          <a:p>
            <a:pPr eaLnBrk="1" hangingPunct="1">
              <a:spcBef>
                <a:spcPct val="0"/>
              </a:spcBef>
            </a:pPr>
            <a:r>
              <a:rPr lang="es-ES_tradnl" altLang="es-EC" smtClean="0"/>
              <a:t>La fibra óptica utilizada será la monomodo G652</a:t>
            </a:r>
            <a:endParaRPr lang="es-EC" altLang="es-EC" b="1" smtClean="0"/>
          </a:p>
          <a:p>
            <a:pPr eaLnBrk="1" hangingPunct="1">
              <a:spcBef>
                <a:spcPct val="0"/>
              </a:spcBef>
            </a:pPr>
            <a:r>
              <a:rPr lang="es-ES_tradnl" altLang="es-EC" smtClean="0"/>
              <a:t>El cable Coaxial que va desde el nodo hacia el amplificador será coaxial 500 y el cable coaxial que va desde el amplificador hacia los Taps será coaxial RG11</a:t>
            </a:r>
            <a:endParaRPr lang="es-EC" altLang="es-EC" b="1" smtClean="0"/>
          </a:p>
          <a:p>
            <a:pPr eaLnBrk="1" hangingPunct="1">
              <a:spcBef>
                <a:spcPct val="0"/>
              </a:spcBef>
            </a:pPr>
            <a:r>
              <a:rPr lang="es-MX" altLang="es-EC" smtClean="0"/>
              <a:t>******</a:t>
            </a:r>
          </a:p>
          <a:p>
            <a:pPr eaLnBrk="1" hangingPunct="1">
              <a:spcBef>
                <a:spcPct val="0"/>
              </a:spcBef>
            </a:pPr>
            <a:r>
              <a:rPr lang="es-ES_tradnl" altLang="es-EC" smtClean="0"/>
              <a:t>Se ofertará TV digital HD, la misma que será adquirida de los Satélites Amazonas. </a:t>
            </a:r>
            <a:r>
              <a:rPr lang="es-EC" altLang="es-EC" smtClean="0"/>
              <a:t>El Amazonas 3 ha sido fabricado por Space Systems/Loral a partir de su plataforma SSL 1300. Amazonas 3 Cuenta con 52 transpondedores simultáneos, 33 en banda Ku y 19 en banda C y con 9 haces en banda Ka.</a:t>
            </a:r>
            <a:endParaRPr lang="es-EC" altLang="es-EC" b="1" smtClean="0"/>
          </a:p>
          <a:p>
            <a:pPr eaLnBrk="1" hangingPunct="1">
              <a:spcBef>
                <a:spcPct val="0"/>
              </a:spcBef>
            </a:pPr>
            <a:r>
              <a:rPr lang="es-ES_tradnl" altLang="es-EC" smtClean="0"/>
              <a:t>Se distribuirá como máximo 80 canales de TVHD. </a:t>
            </a:r>
            <a:endParaRPr lang="es-EC" altLang="es-EC" b="1" smtClean="0"/>
          </a:p>
          <a:p>
            <a:pPr eaLnBrk="1" hangingPunct="1">
              <a:spcBef>
                <a:spcPct val="0"/>
              </a:spcBef>
            </a:pPr>
            <a:r>
              <a:rPr lang="es-ES_tradnl" altLang="es-EC" smtClean="0"/>
              <a:t>Se empleará la salida HDMI de los receptor satelitales para dar alta calidad de video</a:t>
            </a:r>
            <a:endParaRPr lang="es-EC" altLang="es-EC" b="1" smtClean="0"/>
          </a:p>
          <a:p>
            <a:pPr eaLnBrk="1" hangingPunct="1">
              <a:spcBef>
                <a:spcPct val="0"/>
              </a:spcBef>
            </a:pPr>
            <a:r>
              <a:rPr lang="es-ES_tradnl" altLang="es-EC" smtClean="0"/>
              <a:t>La técnica de codificación será Nagravision 3</a:t>
            </a:r>
            <a:endParaRPr lang="es-EC" altLang="es-EC" b="1" smtClean="0"/>
          </a:p>
          <a:p>
            <a:pPr eaLnBrk="1" hangingPunct="1">
              <a:spcBef>
                <a:spcPct val="0"/>
              </a:spcBef>
            </a:pPr>
            <a:endParaRPr lang="es-EC" altLang="es-EC" smtClean="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60AD5D-8B2D-42F4-8C63-A8D53CB05A9C}" type="slidenum">
              <a:rPr lang="es-EC" altLang="es-EC" smtClean="0"/>
              <a:pPr eaLnBrk="1" hangingPunct="1"/>
              <a:t>34</a:t>
            </a:fld>
            <a:endParaRPr lang="es-EC" alt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C" smtClean="0"/>
              <a:t>Se dispondrá de un enlace de Fibra óptica con la CNT para lo provisión de internet y de telefonía IP. </a:t>
            </a:r>
            <a:endParaRPr lang="es-EC" altLang="es-EC" b="1" smtClean="0"/>
          </a:p>
          <a:p>
            <a:pPr eaLnBrk="1" hangingPunct="1">
              <a:spcBef>
                <a:spcPct val="0"/>
              </a:spcBef>
            </a:pPr>
            <a:r>
              <a:rPr lang="es-ES_tradnl" altLang="es-EC" smtClean="0"/>
              <a:t>Se contratarán 5 E1 para solventar la demanda de telefonía, y el servicio de internet con una tasa de bajada de 350 Mbps.  El proveedor será la CNT.</a:t>
            </a:r>
            <a:endParaRPr lang="es-EC" altLang="es-EC" b="1" smtClean="0"/>
          </a:p>
          <a:p>
            <a:pPr eaLnBrk="1" hangingPunct="1">
              <a:spcBef>
                <a:spcPct val="0"/>
              </a:spcBef>
            </a:pPr>
            <a:r>
              <a:rPr lang="es-ES_tradnl" altLang="es-EC" smtClean="0"/>
              <a:t>La central de VoIP tendrá una capacidad para 5000 abonados. Sin embargo se pretende empezar con 1400 usuarios</a:t>
            </a:r>
            <a:endParaRPr lang="es-EC" altLang="es-EC" b="1" smtClean="0"/>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FF7216-8929-45D2-8B2B-6579F513FD58}" type="slidenum">
              <a:rPr lang="es-EC" altLang="es-EC" smtClean="0"/>
              <a:pPr eaLnBrk="1" hangingPunct="1"/>
              <a:t>35</a:t>
            </a:fld>
            <a:endParaRPr lang="es-EC" altLang="es-EC"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C" smtClean="0"/>
              <a:t>Se dispondrá de un enlace de Fibra óptica con la CNT para lo provisión de internet y de telefonía IP. </a:t>
            </a:r>
            <a:endParaRPr lang="es-EC" altLang="es-EC" b="1" smtClean="0"/>
          </a:p>
          <a:p>
            <a:pPr eaLnBrk="1" hangingPunct="1">
              <a:spcBef>
                <a:spcPct val="0"/>
              </a:spcBef>
            </a:pPr>
            <a:r>
              <a:rPr lang="es-ES_tradnl" altLang="es-EC" smtClean="0"/>
              <a:t>Se contratarán 5 E1 para solventar la demanda de telefonía, y el servicio de internet con una tasa de bajada de 350 Mbps.  El proveedor será la CNT.</a:t>
            </a:r>
            <a:endParaRPr lang="es-EC" altLang="es-EC" b="1" smtClean="0"/>
          </a:p>
          <a:p>
            <a:pPr eaLnBrk="1" hangingPunct="1">
              <a:spcBef>
                <a:spcPct val="0"/>
              </a:spcBef>
            </a:pPr>
            <a:r>
              <a:rPr lang="es-ES_tradnl" altLang="es-EC" smtClean="0"/>
              <a:t>La central de VoIP tendrá una capacidad para 5000 abonados. Sin embargo se pretende empezar con 1400 usuarios</a:t>
            </a:r>
            <a:endParaRPr lang="es-EC" altLang="es-EC" b="1"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BB1982-D7DC-4B72-B983-9A758E2614F7}" type="slidenum">
              <a:rPr lang="es-EC" altLang="es-EC" smtClean="0"/>
              <a:pPr eaLnBrk="1" hangingPunct="1"/>
              <a:t>36</a:t>
            </a:fld>
            <a:endParaRPr lang="es-EC" alt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3</a:t>
            </a:fld>
            <a:endParaRPr lang="es-EC"/>
          </a:p>
        </p:txBody>
      </p:sp>
    </p:spTree>
    <p:extLst>
      <p:ext uri="{BB962C8B-B14F-4D97-AF65-F5344CB8AC3E}">
        <p14:creationId xmlns:p14="http://schemas.microsoft.com/office/powerpoint/2010/main" val="751358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C" smtClean="0"/>
              <a:t>Se dispondrá de un enlace de Fibra óptica con la CNT para lo provisión de internet y de telefonía IP. </a:t>
            </a:r>
            <a:endParaRPr lang="es-EC" altLang="es-EC" b="1" smtClean="0"/>
          </a:p>
          <a:p>
            <a:pPr eaLnBrk="1" hangingPunct="1">
              <a:spcBef>
                <a:spcPct val="0"/>
              </a:spcBef>
            </a:pPr>
            <a:r>
              <a:rPr lang="es-ES_tradnl" altLang="es-EC" smtClean="0"/>
              <a:t>Se contratarán 5 E1 para solventar la demanda de telefonía, y el servicio de internet con una tasa de bajada de 350 Mbps.  El proveedor será la CNT.</a:t>
            </a:r>
            <a:endParaRPr lang="es-EC" altLang="es-EC" b="1" smtClean="0"/>
          </a:p>
          <a:p>
            <a:pPr eaLnBrk="1" hangingPunct="1">
              <a:spcBef>
                <a:spcPct val="0"/>
              </a:spcBef>
            </a:pPr>
            <a:r>
              <a:rPr lang="es-ES_tradnl" altLang="es-EC" smtClean="0"/>
              <a:t>La central de VoIP tendrá una capacidad para 5000 abonados. Sin embargo se pretende empezar con 1400 usuarios</a:t>
            </a:r>
            <a:endParaRPr lang="es-EC" altLang="es-EC" b="1"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B7C096-5467-4942-88B0-D87C432F504B}" type="slidenum">
              <a:rPr lang="es-EC" altLang="es-EC" smtClean="0"/>
              <a:pPr eaLnBrk="1" hangingPunct="1"/>
              <a:t>37</a:t>
            </a:fld>
            <a:endParaRPr lang="es-EC" alt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4</a:t>
            </a:fld>
            <a:endParaRPr lang="es-EC"/>
          </a:p>
        </p:txBody>
      </p:sp>
    </p:spTree>
    <p:extLst>
      <p:ext uri="{BB962C8B-B14F-4D97-AF65-F5344CB8AC3E}">
        <p14:creationId xmlns:p14="http://schemas.microsoft.com/office/powerpoint/2010/main" val="75135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5</a:t>
            </a:fld>
            <a:endParaRPr lang="es-EC"/>
          </a:p>
        </p:txBody>
      </p:sp>
    </p:spTree>
    <p:extLst>
      <p:ext uri="{BB962C8B-B14F-4D97-AF65-F5344CB8AC3E}">
        <p14:creationId xmlns:p14="http://schemas.microsoft.com/office/powerpoint/2010/main" val="75135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6</a:t>
            </a:fld>
            <a:endParaRPr lang="es-EC"/>
          </a:p>
        </p:txBody>
      </p:sp>
    </p:spTree>
    <p:extLst>
      <p:ext uri="{BB962C8B-B14F-4D97-AF65-F5344CB8AC3E}">
        <p14:creationId xmlns:p14="http://schemas.microsoft.com/office/powerpoint/2010/main" val="75135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7</a:t>
            </a:fld>
            <a:endParaRPr lang="es-EC"/>
          </a:p>
        </p:txBody>
      </p:sp>
    </p:spTree>
    <p:extLst>
      <p:ext uri="{BB962C8B-B14F-4D97-AF65-F5344CB8AC3E}">
        <p14:creationId xmlns:p14="http://schemas.microsoft.com/office/powerpoint/2010/main" val="75135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8</a:t>
            </a:fld>
            <a:endParaRPr lang="es-EC"/>
          </a:p>
        </p:txBody>
      </p:sp>
    </p:spTree>
    <p:extLst>
      <p:ext uri="{BB962C8B-B14F-4D97-AF65-F5344CB8AC3E}">
        <p14:creationId xmlns:p14="http://schemas.microsoft.com/office/powerpoint/2010/main" val="75135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10</a:t>
            </a:fld>
            <a:endParaRPr lang="es-EC"/>
          </a:p>
        </p:txBody>
      </p:sp>
    </p:spTree>
    <p:extLst>
      <p:ext uri="{BB962C8B-B14F-4D97-AF65-F5344CB8AC3E}">
        <p14:creationId xmlns:p14="http://schemas.microsoft.com/office/powerpoint/2010/main" val="75135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pPr>
              <a:defRPr/>
            </a:pPr>
            <a:fld id="{4C611202-1FCF-4641-85BD-52FC43C87493}" type="slidenum">
              <a:rPr lang="es-EC" smtClean="0"/>
              <a:pPr>
                <a:defRPr/>
              </a:pPr>
              <a:t>11</a:t>
            </a:fld>
            <a:endParaRPr lang="es-EC"/>
          </a:p>
        </p:txBody>
      </p:sp>
    </p:spTree>
    <p:extLst>
      <p:ext uri="{BB962C8B-B14F-4D97-AF65-F5344CB8AC3E}">
        <p14:creationId xmlns:p14="http://schemas.microsoft.com/office/powerpoint/2010/main" val="751358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01AEB4E-6E08-428A-BCF0-1A99941A156C}" type="datetimeFigureOut">
              <a:rPr lang="es-ES"/>
              <a:pPr>
                <a:defRPr/>
              </a:pPr>
              <a:t>30/01/2014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1DEE770D-515E-4B16-9A89-D14D25AC1E9D}" type="slidenum">
              <a:rPr lang="es-ES"/>
              <a:pPr>
                <a:defRPr/>
              </a:pPr>
              <a:t>‹Nº›</a:t>
            </a:fld>
            <a:endParaRPr lang="es-ES"/>
          </a:p>
        </p:txBody>
      </p:sp>
      <p:sp>
        <p:nvSpPr>
          <p:cNvPr id="11" name="Line 23"/>
          <p:cNvSpPr>
            <a:spLocks noChangeShapeType="1"/>
          </p:cNvSpPr>
          <p:nvPr userDrawn="1"/>
        </p:nvSpPr>
        <p:spPr bwMode="auto">
          <a:xfrm rot="10800000" flipH="1" flipV="1">
            <a:off x="25400" y="6440041"/>
            <a:ext cx="6274792" cy="2"/>
          </a:xfrm>
          <a:prstGeom prst="line">
            <a:avLst/>
          </a:prstGeom>
          <a:noFill/>
          <a:ln w="38100">
            <a:solidFill>
              <a:srgbClr val="FF0000"/>
            </a:solidFill>
            <a:round/>
            <a:headEnd/>
            <a:tailEnd/>
          </a:ln>
          <a:effectLst/>
        </p:spPr>
        <p:txBody>
          <a:bodyPr/>
          <a:lstStyle/>
          <a:p>
            <a:pPr>
              <a:defRPr/>
            </a:pPr>
            <a:endParaRPr lang="en-US"/>
          </a:p>
        </p:txBody>
      </p:sp>
      <p:sp>
        <p:nvSpPr>
          <p:cNvPr id="12" name="Line 24"/>
          <p:cNvSpPr>
            <a:spLocks noChangeShapeType="1"/>
          </p:cNvSpPr>
          <p:nvPr userDrawn="1"/>
        </p:nvSpPr>
        <p:spPr bwMode="auto">
          <a:xfrm rot="10800000" flipH="1" flipV="1">
            <a:off x="25401" y="6381328"/>
            <a:ext cx="6274791" cy="0"/>
          </a:xfrm>
          <a:prstGeom prst="line">
            <a:avLst/>
          </a:prstGeom>
          <a:noFill/>
          <a:ln w="38100">
            <a:solidFill>
              <a:srgbClr val="006600"/>
            </a:solidFill>
            <a:round/>
            <a:headEnd/>
            <a:tailEnd/>
          </a:ln>
          <a:effectLst/>
        </p:spPr>
        <p:txBody>
          <a:bodyPr/>
          <a:lstStyle/>
          <a:p>
            <a:pPr>
              <a:defRPr/>
            </a:pPr>
            <a:endParaRPr lang="en-US"/>
          </a:p>
        </p:txBody>
      </p:sp>
      <p:pic>
        <p:nvPicPr>
          <p:cNvPr id="13" name="Picture 15" descr="http://blogs.espe.edu.ec/wp-content/uploads/2013/09/LOGO-PRINCIPAL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192" y="6165304"/>
            <a:ext cx="2592288" cy="59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963956"/>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6850572-76D8-4FC4-B685-30ED60E72F94}" type="datetimeFigureOut">
              <a:rPr lang="es-ES"/>
              <a:pPr>
                <a:defRPr/>
              </a:pPr>
              <a:t>30/01/2014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2143AD3-C5AA-40C4-8CDE-253FB868E712}" type="slidenum">
              <a:rPr lang="es-ES"/>
              <a:pPr>
                <a:defRPr/>
              </a:pPr>
              <a:t>‹Nº›</a:t>
            </a:fld>
            <a:endParaRPr lang="es-ES"/>
          </a:p>
        </p:txBody>
      </p:sp>
    </p:spTree>
    <p:extLst>
      <p:ext uri="{BB962C8B-B14F-4D97-AF65-F5344CB8AC3E}">
        <p14:creationId xmlns:p14="http://schemas.microsoft.com/office/powerpoint/2010/main" val="108903798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402B8F3-49C3-4096-B774-1152446ABC64}" type="datetimeFigureOut">
              <a:rPr lang="es-ES"/>
              <a:pPr>
                <a:defRPr/>
              </a:pPr>
              <a:t>30/01/2014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D861FB3-8CDB-4AB5-AA2F-126CCA38641A}" type="slidenum">
              <a:rPr lang="es-ES"/>
              <a:pPr>
                <a:defRPr/>
              </a:pPr>
              <a:t>‹Nº›</a:t>
            </a:fld>
            <a:endParaRPr lang="es-ES"/>
          </a:p>
        </p:txBody>
      </p:sp>
    </p:spTree>
    <p:extLst>
      <p:ext uri="{BB962C8B-B14F-4D97-AF65-F5344CB8AC3E}">
        <p14:creationId xmlns:p14="http://schemas.microsoft.com/office/powerpoint/2010/main" val="3413542351"/>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extLst>
              <p:ext uri="{D42A27DB-BD31-4B8C-83A1-F6EECF244321}">
                <p14:modId xmlns:p14="http://schemas.microsoft.com/office/powerpoint/2010/main" val="2142724211"/>
              </p:ext>
            </p:extLst>
          </p:nvPr>
        </p:nvGraphicFramePr>
        <p:xfrm>
          <a:off x="0" y="981074"/>
          <a:ext cx="9144000" cy="5876925"/>
        </p:xfrm>
        <a:graphic>
          <a:graphicData uri="http://schemas.openxmlformats.org/presentationml/2006/ole">
            <mc:AlternateContent xmlns:mc="http://schemas.openxmlformats.org/markup-compatibility/2006">
              <mc:Choice xmlns:v="urn:schemas-microsoft-com:vml" Requires="v">
                <p:oleObj spid="_x0000_s1064" name="CorelDRAW" r:id="rId3" imgW="7748626" imgH="4759452" progId="">
                  <p:embed/>
                </p:oleObj>
              </mc:Choice>
              <mc:Fallback>
                <p:oleObj name="CorelDRAW" r:id="rId3" imgW="7748626" imgH="47594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4"/>
                        <a:ext cx="9144000" cy="5876925"/>
                      </a:xfrm>
                      <a:prstGeom prst="rect">
                        <a:avLst/>
                      </a:prstGeom>
                      <a:noFill/>
                      <a:ln>
                        <a:noFill/>
                      </a:ln>
                      <a:effectLs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n-US"/>
          </a:p>
        </p:txBody>
      </p:sp>
      <p:pic>
        <p:nvPicPr>
          <p:cNvPr id="10" name="Picture 15" descr="http://blogs.espe.edu.ec/wp-content/uploads/2013/09/LOGO-PRINCIPAL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3528" y="293786"/>
            <a:ext cx="2592288" cy="6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619881"/>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DEAE237-3353-44D2-91FA-213BAD78A634}" type="datetimeFigureOut">
              <a:rPr lang="es-ES"/>
              <a:pPr>
                <a:defRPr/>
              </a:pPr>
              <a:t>30/01/2014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4BF9715-5887-437F-9626-CC4A81E5A29E}" type="slidenum">
              <a:rPr lang="es-ES"/>
              <a:pPr>
                <a:defRPr/>
              </a:pPr>
              <a:t>‹Nº›</a:t>
            </a:fld>
            <a:endParaRPr lang="es-ES"/>
          </a:p>
        </p:txBody>
      </p:sp>
    </p:spTree>
    <p:extLst>
      <p:ext uri="{BB962C8B-B14F-4D97-AF65-F5344CB8AC3E}">
        <p14:creationId xmlns:p14="http://schemas.microsoft.com/office/powerpoint/2010/main" val="238520042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0521006-3A86-4CFD-B056-1F776B7A900D}" type="datetimeFigureOut">
              <a:rPr lang="es-ES"/>
              <a:pPr>
                <a:defRPr/>
              </a:pPr>
              <a:t>30/01/2014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CF0F215-3EF8-43C8-B890-840B20A8E91E}" type="slidenum">
              <a:rPr lang="es-ES"/>
              <a:pPr>
                <a:defRPr/>
              </a:pPr>
              <a:t>‹Nº›</a:t>
            </a:fld>
            <a:endParaRPr lang="es-ES"/>
          </a:p>
        </p:txBody>
      </p:sp>
    </p:spTree>
    <p:extLst>
      <p:ext uri="{BB962C8B-B14F-4D97-AF65-F5344CB8AC3E}">
        <p14:creationId xmlns:p14="http://schemas.microsoft.com/office/powerpoint/2010/main" val="406281902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2D9B839-B214-4C78-9D9F-6F81175BE5E1}" type="datetimeFigureOut">
              <a:rPr lang="es-ES"/>
              <a:pPr>
                <a:defRPr/>
              </a:pPr>
              <a:t>30/01/2014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F5DE6C0-48A5-4C65-8D34-4D9511C31AF9}" type="slidenum">
              <a:rPr lang="es-ES"/>
              <a:pPr>
                <a:defRPr/>
              </a:pPr>
              <a:t>‹Nº›</a:t>
            </a:fld>
            <a:endParaRPr lang="es-ES"/>
          </a:p>
        </p:txBody>
      </p:sp>
    </p:spTree>
    <p:extLst>
      <p:ext uri="{BB962C8B-B14F-4D97-AF65-F5344CB8AC3E}">
        <p14:creationId xmlns:p14="http://schemas.microsoft.com/office/powerpoint/2010/main" val="2254830905"/>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6A84325-CD9C-43F3-AE73-DAF5D421782D}" type="datetimeFigureOut">
              <a:rPr lang="es-ES"/>
              <a:pPr>
                <a:defRPr/>
              </a:pPr>
              <a:t>30/01/2014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0DEDFE0-8BE5-4298-BAC8-02E38763D57E}" type="slidenum">
              <a:rPr lang="es-ES"/>
              <a:pPr>
                <a:defRPr/>
              </a:pPr>
              <a:t>‹Nº›</a:t>
            </a:fld>
            <a:endParaRPr lang="es-ES"/>
          </a:p>
        </p:txBody>
      </p:sp>
    </p:spTree>
    <p:extLst>
      <p:ext uri="{BB962C8B-B14F-4D97-AF65-F5344CB8AC3E}">
        <p14:creationId xmlns:p14="http://schemas.microsoft.com/office/powerpoint/2010/main" val="3453928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81107"/>
          </a:xfrm>
        </p:spPr>
        <p:txBody>
          <a:bodyPr/>
          <a:lstStyle/>
          <a:p>
            <a:endParaRPr lang="es-ES" dirty="0"/>
          </a:p>
        </p:txBody>
      </p:sp>
      <p:sp>
        <p:nvSpPr>
          <p:cNvPr id="3" name="3 Marcador de fecha"/>
          <p:cNvSpPr>
            <a:spLocks noGrp="1"/>
          </p:cNvSpPr>
          <p:nvPr>
            <p:ph type="dt" sz="half" idx="10"/>
          </p:nvPr>
        </p:nvSpPr>
        <p:spPr/>
        <p:txBody>
          <a:bodyPr/>
          <a:lstStyle>
            <a:lvl1pPr>
              <a:defRPr/>
            </a:lvl1pPr>
          </a:lstStyle>
          <a:p>
            <a:pPr>
              <a:defRPr/>
            </a:pPr>
            <a:fld id="{8B9278E4-BCB6-4715-8813-AF14EFA51177}" type="datetimeFigureOut">
              <a:rPr lang="es-ES"/>
              <a:pPr>
                <a:defRPr/>
              </a:pPr>
              <a:t>30/01/2014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02DED0D-E958-4108-A4D2-0885D15D9BFF}" type="slidenum">
              <a:rPr lang="es-ES"/>
              <a:pPr>
                <a:defRPr/>
              </a:pPr>
              <a:t>‹Nº›</a:t>
            </a:fld>
            <a:endParaRPr lang="es-ES"/>
          </a:p>
        </p:txBody>
      </p:sp>
      <p:sp>
        <p:nvSpPr>
          <p:cNvPr id="10" name="Line 23"/>
          <p:cNvSpPr>
            <a:spLocks noChangeShapeType="1"/>
          </p:cNvSpPr>
          <p:nvPr userDrawn="1"/>
        </p:nvSpPr>
        <p:spPr bwMode="auto">
          <a:xfrm rot="10800000" flipH="1" flipV="1">
            <a:off x="25400" y="6597350"/>
            <a:ext cx="6130776" cy="1"/>
          </a:xfrm>
          <a:prstGeom prst="line">
            <a:avLst/>
          </a:prstGeom>
          <a:noFill/>
          <a:ln w="38100">
            <a:solidFill>
              <a:srgbClr val="FF0000"/>
            </a:solidFill>
            <a:round/>
            <a:headEnd/>
            <a:tailEnd/>
          </a:ln>
          <a:effectLst/>
        </p:spPr>
        <p:txBody>
          <a:bodyPr/>
          <a:lstStyle/>
          <a:p>
            <a:pPr>
              <a:defRPr/>
            </a:pPr>
            <a:endParaRPr lang="en-US"/>
          </a:p>
        </p:txBody>
      </p:sp>
      <p:sp>
        <p:nvSpPr>
          <p:cNvPr id="11" name="Line 24"/>
          <p:cNvSpPr>
            <a:spLocks noChangeShapeType="1"/>
          </p:cNvSpPr>
          <p:nvPr userDrawn="1"/>
        </p:nvSpPr>
        <p:spPr bwMode="auto">
          <a:xfrm rot="10800000" flipH="1">
            <a:off x="25400" y="6522143"/>
            <a:ext cx="6130776" cy="3200"/>
          </a:xfrm>
          <a:prstGeom prst="line">
            <a:avLst/>
          </a:prstGeom>
          <a:noFill/>
          <a:ln w="38100">
            <a:solidFill>
              <a:srgbClr val="006600"/>
            </a:solidFill>
            <a:round/>
            <a:headEnd/>
            <a:tailEnd/>
          </a:ln>
          <a:effectLst/>
        </p:spPr>
        <p:txBody>
          <a:bodyPr/>
          <a:lstStyle/>
          <a:p>
            <a:pPr>
              <a:defRPr/>
            </a:pPr>
            <a:endParaRPr lang="en-US"/>
          </a:p>
        </p:txBody>
      </p:sp>
      <p:pic>
        <p:nvPicPr>
          <p:cNvPr id="12" name="Picture 15" descr="http://blogs.espe.edu.ec/wp-content/uploads/2013/09/LOGO-PRINCIPAL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6176" y="6296025"/>
            <a:ext cx="2592288" cy="5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19926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F4FCE7C-83A8-4644-90DD-9833CD730CD4}" type="datetimeFigureOut">
              <a:rPr lang="es-ES"/>
              <a:pPr>
                <a:defRPr/>
              </a:pPr>
              <a:t>30/01/2014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56ADEA10-3372-483F-BCC6-5AFAF7AE8ABA}" type="slidenum">
              <a:rPr lang="es-ES"/>
              <a:pPr>
                <a:defRPr/>
              </a:pPr>
              <a:t>‹Nº›</a:t>
            </a:fld>
            <a:endParaRPr lang="es-ES" dirty="0"/>
          </a:p>
        </p:txBody>
      </p:sp>
    </p:spTree>
    <p:extLst>
      <p:ext uri="{BB962C8B-B14F-4D97-AF65-F5344CB8AC3E}">
        <p14:creationId xmlns:p14="http://schemas.microsoft.com/office/powerpoint/2010/main" val="166378556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7912A6F-7011-480C-8E2D-738C12A3F3A2}" type="datetimeFigureOut">
              <a:rPr lang="es-ES"/>
              <a:pPr>
                <a:defRPr/>
              </a:pPr>
              <a:t>30/01/2014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7DD6B5C-9DBA-4D51-BD51-7A4B3B761C58}" type="slidenum">
              <a:rPr lang="es-ES"/>
              <a:pPr>
                <a:defRPr/>
              </a:pPr>
              <a:t>‹Nº›</a:t>
            </a:fld>
            <a:endParaRPr lang="es-ES"/>
          </a:p>
        </p:txBody>
      </p:sp>
    </p:spTree>
    <p:extLst>
      <p:ext uri="{BB962C8B-B14F-4D97-AF65-F5344CB8AC3E}">
        <p14:creationId xmlns:p14="http://schemas.microsoft.com/office/powerpoint/2010/main" val="3013321056"/>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FAA74B9-936A-492A-BF90-A2FC136BEF97}" type="datetimeFigureOut">
              <a:rPr lang="es-ES"/>
              <a:pPr>
                <a:defRPr/>
              </a:pPr>
              <a:t>30/01/2014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8EAFC6C-3BA1-477D-95C3-A11130EFB628}" type="slidenum">
              <a:rPr lang="es-ES"/>
              <a:pPr>
                <a:defRPr/>
              </a:pPr>
              <a:t>‹Nº›</a:t>
            </a:fld>
            <a:endParaRPr lang="es-ES"/>
          </a:p>
        </p:txBody>
      </p:sp>
    </p:spTree>
    <p:extLst>
      <p:ext uri="{BB962C8B-B14F-4D97-AF65-F5344CB8AC3E}">
        <p14:creationId xmlns:p14="http://schemas.microsoft.com/office/powerpoint/2010/main" val="2402238046"/>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863">
              <a:srgbClr val="EDF2E1"/>
            </a:gs>
            <a:gs pos="0">
              <a:schemeClr val="bg1"/>
            </a:gs>
            <a:gs pos="87000">
              <a:schemeClr val="accent3">
                <a:lumMod val="20000"/>
                <a:lumOff val="80000"/>
              </a:schemeClr>
            </a:gs>
            <a:gs pos="100000">
              <a:schemeClr val="accent3">
                <a:lumMod val="75000"/>
              </a:schemeClr>
            </a:gs>
          </a:gsLst>
          <a:lin ang="5400000" scaled="0"/>
          <a:tileRect/>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dirty="0"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dirty="0" smtClean="0"/>
              <a:t>Haga clic para modificar el estilo de texto del patrón</a:t>
            </a:r>
          </a:p>
          <a:p>
            <a:pPr lvl="1"/>
            <a:r>
              <a:rPr lang="es-ES" altLang="es-EC" dirty="0" smtClean="0"/>
              <a:t>Segundo nivel</a:t>
            </a:r>
          </a:p>
          <a:p>
            <a:pPr lvl="2"/>
            <a:r>
              <a:rPr lang="es-ES" altLang="es-EC" dirty="0" smtClean="0"/>
              <a:t>Tercer nivel</a:t>
            </a:r>
          </a:p>
          <a:p>
            <a:pPr lvl="3"/>
            <a:r>
              <a:rPr lang="es-ES" altLang="es-EC" dirty="0" smtClean="0"/>
              <a:t>Cuarto nivel</a:t>
            </a:r>
          </a:p>
          <a:p>
            <a:pPr lvl="4"/>
            <a:r>
              <a:rPr lang="es-ES" altLang="es-EC"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F1360E-5F15-4D35-A072-31E35A10D5BB}" type="datetimeFigureOut">
              <a:rPr lang="es-ES"/>
              <a:pPr>
                <a:defRPr/>
              </a:pPr>
              <a:t>30/01/2014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54E5C0-663E-4357-9C94-789D99F7F08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7.emf"/><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Marcador de contenido"/>
          <p:cNvSpPr>
            <a:spLocks/>
          </p:cNvSpPr>
          <p:nvPr/>
        </p:nvSpPr>
        <p:spPr bwMode="auto">
          <a:xfrm>
            <a:off x="1731963" y="3140967"/>
            <a:ext cx="6840537" cy="1124955"/>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anchor="ctr" anchorCtr="0"/>
          <a:lstStyle/>
          <a:p>
            <a:pPr algn="ctr">
              <a:spcBef>
                <a:spcPct val="20000"/>
              </a:spcBef>
            </a:pPr>
            <a:r>
              <a:rPr lang="es-ES" altLang="es-EC" b="1" dirty="0" smtClean="0"/>
              <a:t>“MODELO </a:t>
            </a:r>
            <a:r>
              <a:rPr lang="es-ES" altLang="es-EC" b="1" dirty="0"/>
              <a:t>DE NEGOCIOS DE UNA EMPRESA DE TELECOMUNICACIONES PARA LA PROVISIÓN DE SERVICIOS TRIPLE PLAY EN EL CANTÓN LA </a:t>
            </a:r>
            <a:r>
              <a:rPr lang="es-ES" altLang="es-EC" b="1" dirty="0" smtClean="0"/>
              <a:t>MANÁ”</a:t>
            </a:r>
            <a:endParaRPr lang="es-ES" b="1" dirty="0">
              <a:solidFill>
                <a:srgbClr val="002060"/>
              </a:solidFill>
              <a:latin typeface="Tahoma" pitchFamily="34" charset="0"/>
            </a:endParaRPr>
          </a:p>
        </p:txBody>
      </p:sp>
      <p:sp>
        <p:nvSpPr>
          <p:cNvPr id="4100" name="Rectangle 4"/>
          <p:cNvSpPr>
            <a:spLocks noChangeArrowheads="1"/>
          </p:cNvSpPr>
          <p:nvPr/>
        </p:nvSpPr>
        <p:spPr bwMode="auto">
          <a:xfrm>
            <a:off x="1357313" y="1274580"/>
            <a:ext cx="7143750" cy="1646605"/>
          </a:xfrm>
          <a:prstGeom prst="rect">
            <a:avLst/>
          </a:prstGeom>
          <a:noFill/>
          <a:ln w="9525">
            <a:noFill/>
            <a:miter lim="800000"/>
            <a:headEnd/>
            <a:tailEnd/>
          </a:ln>
        </p:spPr>
        <p:txBody>
          <a:bodyPr anchor="ctr">
            <a:spAutoFit/>
          </a:bodyPr>
          <a:lstStyle/>
          <a:p>
            <a:pPr algn="ctr" eaLnBrk="0" hangingPunct="0"/>
            <a:r>
              <a:rPr lang="es-ES" b="1" dirty="0">
                <a:latin typeface="Tahoma" pitchFamily="34" charset="0"/>
                <a:ea typeface="Times New Roman" pitchFamily="18" charset="0"/>
                <a:cs typeface="Tahoma" pitchFamily="34" charset="0"/>
              </a:rPr>
              <a:t>VICERRECTORADO DE INVESTIGACION Y VINCULACION </a:t>
            </a:r>
          </a:p>
          <a:p>
            <a:pPr algn="ctr" eaLnBrk="0" hangingPunct="0"/>
            <a:r>
              <a:rPr lang="es-ES" b="1" dirty="0">
                <a:latin typeface="Tahoma" pitchFamily="34" charset="0"/>
                <a:ea typeface="Times New Roman" pitchFamily="18" charset="0"/>
                <a:cs typeface="Tahoma" pitchFamily="34" charset="0"/>
              </a:rPr>
              <a:t>CON LA COLECTIVIDAD</a:t>
            </a:r>
            <a:endParaRPr lang="en-US" b="1" dirty="0">
              <a:latin typeface="Tahoma" pitchFamily="34" charset="0"/>
              <a:ea typeface="Times New Roman" pitchFamily="18" charset="0"/>
              <a:cs typeface="Tahoma" pitchFamily="34" charset="0"/>
            </a:endParaRPr>
          </a:p>
          <a:p>
            <a:pPr algn="ctr" eaLnBrk="0" hangingPunct="0"/>
            <a:endParaRPr lang="es-ES" sz="1400" b="1" dirty="0">
              <a:ea typeface="Times New Roman" pitchFamily="18" charset="0"/>
              <a:cs typeface="Arial" charset="0"/>
            </a:endParaRPr>
          </a:p>
          <a:p>
            <a:pPr algn="ctr" eaLnBrk="0" hangingPunct="0"/>
            <a:r>
              <a:rPr lang="es-ES" sz="1400" b="1" dirty="0">
                <a:latin typeface="Tahoma" pitchFamily="34" charset="0"/>
                <a:cs typeface="Times New Roman" pitchFamily="18" charset="0"/>
              </a:rPr>
              <a:t>UNIDAD DE GESTION DE POSTGRADOS</a:t>
            </a:r>
            <a:endParaRPr lang="en-US" sz="1400" b="1" dirty="0">
              <a:latin typeface="Tahoma" pitchFamily="34" charset="0"/>
              <a:cs typeface="Times New Roman" pitchFamily="18" charset="0"/>
            </a:endParaRPr>
          </a:p>
          <a:p>
            <a:pPr algn="ctr" eaLnBrk="0" hangingPunct="0"/>
            <a:endParaRPr lang="es-ES" sz="1200" b="1" dirty="0">
              <a:cs typeface="Times New Roman" pitchFamily="18" charset="0"/>
            </a:endParaRPr>
          </a:p>
          <a:p>
            <a:pPr algn="ctr" eaLnBrk="1" fontAlgn="auto" hangingPunct="1">
              <a:spcAft>
                <a:spcPts val="0"/>
              </a:spcAft>
              <a:buFont typeface="Arial" pitchFamily="34" charset="0"/>
              <a:buNone/>
              <a:defRPr/>
            </a:pPr>
            <a:r>
              <a:rPr lang="es-ES" sz="1400" b="1" dirty="0">
                <a:latin typeface="Tahoma" pitchFamily="34" charset="0"/>
                <a:cs typeface="Times New Roman" pitchFamily="18" charset="0"/>
              </a:rPr>
              <a:t>MAESTRÍA EN GERENCIA DE REDES Y TELECOMUNICACIONES</a:t>
            </a:r>
          </a:p>
          <a:p>
            <a:pPr algn="ctr" eaLnBrk="0" hangingPunct="0"/>
            <a:endParaRPr lang="es-ES" sz="1100" dirty="0">
              <a:cs typeface="Times New Roman" pitchFamily="18" charset="0"/>
            </a:endParaRPr>
          </a:p>
        </p:txBody>
      </p:sp>
      <p:sp>
        <p:nvSpPr>
          <p:cNvPr id="2" name="1 Rectángulo"/>
          <p:cNvSpPr/>
          <p:nvPr/>
        </p:nvSpPr>
        <p:spPr>
          <a:xfrm>
            <a:off x="3028766" y="4458597"/>
            <a:ext cx="3800849" cy="307777"/>
          </a:xfrm>
          <a:prstGeom prst="rect">
            <a:avLst/>
          </a:prstGeom>
        </p:spPr>
        <p:txBody>
          <a:bodyPr wrap="none">
            <a:spAutoFit/>
          </a:bodyPr>
          <a:lstStyle/>
          <a:p>
            <a:pPr algn="ctr" eaLnBrk="1" fontAlgn="auto" hangingPunct="1">
              <a:spcAft>
                <a:spcPts val="0"/>
              </a:spcAft>
              <a:buFont typeface="Arial" pitchFamily="34" charset="0"/>
              <a:buNone/>
              <a:defRPr/>
            </a:pPr>
            <a:r>
              <a:rPr lang="es-ES" sz="1400" b="1" dirty="0" smtClean="0">
                <a:latin typeface="Arial Black" panose="020B0A04020102020204" pitchFamily="34" charset="0"/>
              </a:rPr>
              <a:t>AUTOR: </a:t>
            </a:r>
            <a:r>
              <a:rPr lang="es-ES" sz="1400" dirty="0" smtClean="0">
                <a:latin typeface="Arial Black" panose="020B0A04020102020204" pitchFamily="34" charset="0"/>
              </a:rPr>
              <a:t>MILTON </a:t>
            </a:r>
            <a:r>
              <a:rPr lang="es-ES" sz="1400" dirty="0">
                <a:latin typeface="Arial Black" panose="020B0A04020102020204" pitchFamily="34" charset="0"/>
              </a:rPr>
              <a:t>ROMÁN CAÑIZARES</a:t>
            </a:r>
          </a:p>
        </p:txBody>
      </p:sp>
      <p:sp>
        <p:nvSpPr>
          <p:cNvPr id="3" name="2 CuadroTexto"/>
          <p:cNvSpPr txBox="1"/>
          <p:nvPr/>
        </p:nvSpPr>
        <p:spPr>
          <a:xfrm>
            <a:off x="3589206" y="5103406"/>
            <a:ext cx="3143034" cy="276999"/>
          </a:xfrm>
          <a:prstGeom prst="rect">
            <a:avLst/>
          </a:prstGeom>
          <a:noFill/>
        </p:spPr>
        <p:txBody>
          <a:bodyPr wrap="square" rtlCol="0">
            <a:spAutoFit/>
          </a:bodyPr>
          <a:lstStyle/>
          <a:p>
            <a:r>
              <a:rPr lang="es-EC" sz="1200" b="1" dirty="0" smtClean="0"/>
              <a:t>DIRECTOR:</a:t>
            </a:r>
            <a:r>
              <a:rPr lang="es-EC" sz="1200" dirty="0" smtClean="0"/>
              <a:t> </a:t>
            </a:r>
            <a:r>
              <a:rPr lang="es-EC" sz="1200" b="1" dirty="0" smtClean="0"/>
              <a:t>ING. FLAVIO PINEDA</a:t>
            </a:r>
            <a:endParaRPr lang="es-EC" sz="1200" b="1" dirty="0"/>
          </a:p>
        </p:txBody>
      </p:sp>
    </p:spTree>
    <p:extLst>
      <p:ext uri="{BB962C8B-B14F-4D97-AF65-F5344CB8AC3E}">
        <p14:creationId xmlns:p14="http://schemas.microsoft.com/office/powerpoint/2010/main" val="4042989898"/>
      </p:ext>
    </p:extLst>
  </p:cSld>
  <p:clrMapOvr>
    <a:masterClrMapping/>
  </p:clrMapOvr>
  <mc:AlternateContent xmlns:mc="http://schemas.openxmlformats.org/markup-compatibility/2006">
    <mc:Choice xmlns:p14="http://schemas.microsoft.com/office/powerpoint/2010/main" Requires="p14">
      <p:transition spd="slow">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ChangeArrowheads="1"/>
          </p:cNvSpPr>
          <p:nvPr>
            <p:ph type="ctrTitle"/>
          </p:nvPr>
        </p:nvSpPr>
        <p:spPr bwMode="gray">
          <a:xfrm>
            <a:off x="1619250" y="333375"/>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200" b="1" dirty="0">
                <a:solidFill>
                  <a:srgbClr val="FFFFFF"/>
                </a:solidFill>
                <a:effectLst>
                  <a:outerShdw blurRad="38100" dist="38100" dir="2700000" algn="tl">
                    <a:srgbClr val="000000"/>
                  </a:outerShdw>
                </a:effectLst>
              </a:rPr>
              <a:t>6</a:t>
            </a:r>
            <a:r>
              <a:rPr lang="en-US" sz="2200" b="1" dirty="0" smtClean="0">
                <a:solidFill>
                  <a:srgbClr val="FFFFFF"/>
                </a:solidFill>
                <a:effectLst>
                  <a:outerShdw blurRad="38100" dist="38100" dir="2700000" algn="tl">
                    <a:srgbClr val="000000"/>
                  </a:outerShdw>
                </a:effectLst>
              </a:rPr>
              <a:t>. EVALUACIÓN </a:t>
            </a:r>
            <a:r>
              <a:rPr lang="en-US" sz="2200" b="1" dirty="0">
                <a:solidFill>
                  <a:srgbClr val="FFFFFF"/>
                </a:solidFill>
                <a:effectLst>
                  <a:outerShdw blurRad="38100" dist="38100" dir="2700000" algn="tl">
                    <a:srgbClr val="000000"/>
                  </a:outerShdw>
                </a:effectLst>
              </a:rPr>
              <a:t>DE LOS RESULTADOS</a:t>
            </a:r>
          </a:p>
        </p:txBody>
      </p:sp>
      <p:sp>
        <p:nvSpPr>
          <p:cNvPr id="5" name="2 Subtítulo"/>
          <p:cNvSpPr txBox="1">
            <a:spLocks/>
          </p:cNvSpPr>
          <p:nvPr/>
        </p:nvSpPr>
        <p:spPr bwMode="auto">
          <a:xfrm>
            <a:off x="1403648" y="1268760"/>
            <a:ext cx="640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400" b="1" dirty="0">
                <a:latin typeface="Calibri" pitchFamily="34" charset="0"/>
              </a:rPr>
              <a:t>SITUACIÓN </a:t>
            </a:r>
            <a:r>
              <a:rPr lang="es-ES" altLang="es-EC" sz="2400" b="1" dirty="0" smtClean="0">
                <a:latin typeface="Calibri" pitchFamily="34" charset="0"/>
              </a:rPr>
              <a:t>ACTUAL</a:t>
            </a:r>
            <a:endParaRPr lang="es-ES" altLang="es-EC" sz="2400" b="1" dirty="0">
              <a:latin typeface="Calibri" pitchFamily="34" charset="0"/>
            </a:endParaRPr>
          </a:p>
        </p:txBody>
      </p:sp>
      <p:sp>
        <p:nvSpPr>
          <p:cNvPr id="3" name="2 Rectángulo redondeado"/>
          <p:cNvSpPr/>
          <p:nvPr/>
        </p:nvSpPr>
        <p:spPr>
          <a:xfrm>
            <a:off x="827584" y="2507358"/>
            <a:ext cx="2808312"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CARACTERISTICAS PRINCIPALES</a:t>
            </a:r>
          </a:p>
          <a:p>
            <a:pPr marL="285750" indent="-285750">
              <a:buFont typeface="Arial" panose="020B0604020202020204" pitchFamily="34" charset="0"/>
              <a:buChar char="•"/>
            </a:pPr>
            <a:r>
              <a:rPr lang="es-EC" dirty="0" smtClean="0">
                <a:solidFill>
                  <a:schemeClr val="tx1"/>
                </a:solidFill>
              </a:rPr>
              <a:t>UBICACION: PROV. COTOPAXI</a:t>
            </a:r>
          </a:p>
          <a:p>
            <a:pPr marL="285750" indent="-285750">
              <a:buFont typeface="Arial" panose="020B0604020202020204" pitchFamily="34" charset="0"/>
              <a:buChar char="•"/>
            </a:pPr>
            <a:r>
              <a:rPr lang="es-EC" dirty="0" smtClean="0">
                <a:solidFill>
                  <a:schemeClr val="tx1"/>
                </a:solidFill>
              </a:rPr>
              <a:t>CRECIMIENTO ACELERADO DE POBLACIÓN</a:t>
            </a:r>
          </a:p>
          <a:p>
            <a:pPr marL="285750" indent="-285750">
              <a:buFont typeface="Arial" panose="020B0604020202020204" pitchFamily="34" charset="0"/>
              <a:buChar char="•"/>
            </a:pPr>
            <a:r>
              <a:rPr lang="es-EC" dirty="0" smtClean="0">
                <a:solidFill>
                  <a:schemeClr val="tx1"/>
                </a:solidFill>
              </a:rPr>
              <a:t>DIVERSIDAD CULTURAL</a:t>
            </a:r>
          </a:p>
          <a:p>
            <a:pPr marL="285750" indent="-285750">
              <a:buFont typeface="Arial" panose="020B0604020202020204" pitchFamily="34" charset="0"/>
              <a:buChar char="•"/>
            </a:pPr>
            <a:endParaRPr lang="es-EC" dirty="0">
              <a:solidFill>
                <a:schemeClr val="tx1"/>
              </a:solidFill>
            </a:endParaRPr>
          </a:p>
        </p:txBody>
      </p:sp>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068960"/>
            <a:ext cx="4530467" cy="2016224"/>
          </a:xfrm>
          <a:prstGeom prst="rect">
            <a:avLst/>
          </a:prstGeom>
          <a:noFill/>
          <a:ln>
            <a:noFill/>
          </a:ln>
        </p:spPr>
      </p:pic>
      <p:sp>
        <p:nvSpPr>
          <p:cNvPr id="6" name="5 CuadroTexto"/>
          <p:cNvSpPr txBox="1"/>
          <p:nvPr/>
        </p:nvSpPr>
        <p:spPr>
          <a:xfrm>
            <a:off x="5796136" y="2507358"/>
            <a:ext cx="1569660" cy="369332"/>
          </a:xfrm>
          <a:prstGeom prst="rect">
            <a:avLst/>
          </a:prstGeom>
          <a:noFill/>
        </p:spPr>
        <p:txBody>
          <a:bodyPr wrap="none" rtlCol="0">
            <a:spAutoFit/>
          </a:bodyPr>
          <a:lstStyle/>
          <a:p>
            <a:r>
              <a:rPr lang="es-EC" b="1" dirty="0" smtClean="0"/>
              <a:t>POBLACIÓ</a:t>
            </a:r>
            <a:r>
              <a:rPr lang="es-EC" dirty="0" smtClean="0"/>
              <a:t>N</a:t>
            </a:r>
            <a:endParaRPr lang="es-EC" dirty="0"/>
          </a:p>
        </p:txBody>
      </p:sp>
    </p:spTree>
    <p:extLst>
      <p:ext uri="{BB962C8B-B14F-4D97-AF65-F5344CB8AC3E}">
        <p14:creationId xmlns:p14="http://schemas.microsoft.com/office/powerpoint/2010/main" val="178202157"/>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txBox="1">
            <a:spLocks noChangeArrowheads="1"/>
          </p:cNvSpPr>
          <p:nvPr/>
        </p:nvSpPr>
        <p:spPr bwMode="gray">
          <a:xfrm>
            <a:off x="1619250" y="333375"/>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sp>
        <p:nvSpPr>
          <p:cNvPr id="6" name="2 Subtítulo"/>
          <p:cNvSpPr txBox="1">
            <a:spLocks/>
          </p:cNvSpPr>
          <p:nvPr/>
        </p:nvSpPr>
        <p:spPr bwMode="auto">
          <a:xfrm>
            <a:off x="1403648" y="1268760"/>
            <a:ext cx="640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400" b="1" dirty="0">
                <a:latin typeface="Calibri" pitchFamily="34" charset="0"/>
              </a:rPr>
              <a:t>SITUACIÓN </a:t>
            </a:r>
            <a:r>
              <a:rPr lang="es-ES" altLang="es-EC" sz="2400" b="1" dirty="0" smtClean="0">
                <a:latin typeface="Calibri" pitchFamily="34" charset="0"/>
              </a:rPr>
              <a:t>ACTUAL</a:t>
            </a:r>
            <a:endParaRPr lang="es-ES" altLang="es-EC" sz="2400" b="1" dirty="0">
              <a:latin typeface="Calibri" pitchFamily="34" charset="0"/>
            </a:endParaRPr>
          </a:p>
        </p:txBody>
      </p:sp>
      <p:sp>
        <p:nvSpPr>
          <p:cNvPr id="7" name="2 Subtítulo"/>
          <p:cNvSpPr>
            <a:spLocks noGrp="1"/>
          </p:cNvSpPr>
          <p:nvPr>
            <p:ph type="subTitle" idx="1"/>
          </p:nvPr>
        </p:nvSpPr>
        <p:spPr>
          <a:xfrm>
            <a:off x="2529012" y="2601615"/>
            <a:ext cx="1800225" cy="550863"/>
          </a:xfrm>
        </p:spPr>
        <p:style>
          <a:lnRef idx="1">
            <a:schemeClr val="accent6"/>
          </a:lnRef>
          <a:fillRef idx="2">
            <a:schemeClr val="accent6"/>
          </a:fillRef>
          <a:effectRef idx="1">
            <a:schemeClr val="accent6"/>
          </a:effectRef>
          <a:fontRef idx="minor">
            <a:schemeClr val="dk1"/>
          </a:fontRef>
        </p:style>
        <p:txBody>
          <a:bodyPr rtlCol="0">
            <a:normAutofit fontScale="85000" lnSpcReduction="20000"/>
          </a:bodyPr>
          <a:lstStyle/>
          <a:p>
            <a:pPr eaLnBrk="1" fontAlgn="auto" hangingPunct="1">
              <a:spcAft>
                <a:spcPts val="0"/>
              </a:spcAft>
              <a:buFont typeface="Arial" pitchFamily="34" charset="0"/>
              <a:buNone/>
              <a:defRPr/>
            </a:pPr>
            <a:r>
              <a:rPr lang="es-ES" sz="2000" dirty="0" smtClean="0">
                <a:solidFill>
                  <a:schemeClr val="tx1"/>
                </a:solidFill>
              </a:rPr>
              <a:t>Instituciones públicas</a:t>
            </a:r>
          </a:p>
        </p:txBody>
      </p:sp>
      <p:sp>
        <p:nvSpPr>
          <p:cNvPr id="8" name="2 Subtítulo"/>
          <p:cNvSpPr txBox="1">
            <a:spLocks/>
          </p:cNvSpPr>
          <p:nvPr/>
        </p:nvSpPr>
        <p:spPr bwMode="auto">
          <a:xfrm>
            <a:off x="539552" y="2060079"/>
            <a:ext cx="39608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000" b="1" dirty="0">
                <a:latin typeface="Calibri" pitchFamily="34" charset="0"/>
              </a:rPr>
              <a:t>SECTOR EDUCATIVO</a:t>
            </a:r>
          </a:p>
        </p:txBody>
      </p:sp>
      <p:sp>
        <p:nvSpPr>
          <p:cNvPr id="9" name="2 Subtítulo"/>
          <p:cNvSpPr txBox="1">
            <a:spLocks/>
          </p:cNvSpPr>
          <p:nvPr/>
        </p:nvSpPr>
        <p:spPr>
          <a:xfrm>
            <a:off x="2476624" y="3692228"/>
            <a:ext cx="1944688" cy="550862"/>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s-ES" sz="2000" dirty="0" smtClean="0">
                <a:solidFill>
                  <a:schemeClr val="tx1"/>
                </a:solidFill>
              </a:rPr>
              <a:t>Instituciones privadas</a:t>
            </a:r>
            <a:endParaRPr lang="es-ES" sz="2000" dirty="0">
              <a:solidFill>
                <a:schemeClr val="tx1"/>
              </a:solidFill>
            </a:endParaRPr>
          </a:p>
        </p:txBody>
      </p:sp>
      <p:sp>
        <p:nvSpPr>
          <p:cNvPr id="10" name="2 Subtítulo"/>
          <p:cNvSpPr txBox="1">
            <a:spLocks/>
          </p:cNvSpPr>
          <p:nvPr/>
        </p:nvSpPr>
        <p:spPr>
          <a:xfrm>
            <a:off x="323530" y="3141613"/>
            <a:ext cx="1728192" cy="910952"/>
          </a:xfrm>
          <a:prstGeom prst="rect">
            <a:avLst/>
          </a:prstGeom>
        </p:spPr>
        <p:style>
          <a:lnRef idx="0">
            <a:schemeClr val="accent5"/>
          </a:lnRef>
          <a:fillRef idx="3">
            <a:schemeClr val="accent5"/>
          </a:fillRef>
          <a:effectRef idx="3">
            <a:schemeClr val="accent5"/>
          </a:effectRef>
          <a:fontRef idx="minor">
            <a:schemeClr val="lt1"/>
          </a:fontRef>
        </p:style>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s-ES" sz="1600" b="1" dirty="0" smtClean="0">
                <a:solidFill>
                  <a:schemeClr val="bg1"/>
                </a:solidFill>
              </a:rPr>
              <a:t>INSTRUCCIÓN</a:t>
            </a:r>
          </a:p>
          <a:p>
            <a:pPr fontAlgn="auto">
              <a:spcAft>
                <a:spcPts val="0"/>
              </a:spcAft>
              <a:defRPr/>
            </a:pPr>
            <a:r>
              <a:rPr lang="es-ES" sz="1600" b="1" dirty="0" smtClean="0">
                <a:solidFill>
                  <a:schemeClr val="bg1"/>
                </a:solidFill>
              </a:rPr>
              <a:t>PRIMARIA Y </a:t>
            </a:r>
          </a:p>
          <a:p>
            <a:pPr fontAlgn="auto">
              <a:spcAft>
                <a:spcPts val="0"/>
              </a:spcAft>
              <a:defRPr/>
            </a:pPr>
            <a:r>
              <a:rPr lang="es-ES" sz="1600" b="1" dirty="0" smtClean="0">
                <a:solidFill>
                  <a:schemeClr val="bg1"/>
                </a:solidFill>
              </a:rPr>
              <a:t> SECUNDARIA</a:t>
            </a:r>
            <a:endParaRPr lang="es-ES" sz="1600" b="1" dirty="0">
              <a:solidFill>
                <a:schemeClr val="bg1"/>
              </a:solidFill>
            </a:endParaRPr>
          </a:p>
        </p:txBody>
      </p:sp>
      <p:sp>
        <p:nvSpPr>
          <p:cNvPr id="11" name="2 Subtítulo"/>
          <p:cNvSpPr txBox="1">
            <a:spLocks/>
          </p:cNvSpPr>
          <p:nvPr/>
        </p:nvSpPr>
        <p:spPr>
          <a:xfrm>
            <a:off x="323529" y="5085491"/>
            <a:ext cx="1728192" cy="550912"/>
          </a:xfrm>
          <a:prstGeom prst="rect">
            <a:avLst/>
          </a:prstGeom>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s-ES" sz="2400" b="1" dirty="0" smtClean="0">
                <a:solidFill>
                  <a:schemeClr val="bg1"/>
                </a:solidFill>
              </a:rPr>
              <a:t>INSTRUCCIÓN SUPERIOR </a:t>
            </a:r>
          </a:p>
          <a:p>
            <a:pPr fontAlgn="auto">
              <a:spcAft>
                <a:spcPts val="0"/>
              </a:spcAft>
              <a:defRPr/>
            </a:pPr>
            <a:endParaRPr lang="es-ES" sz="2400" b="1" dirty="0">
              <a:solidFill>
                <a:schemeClr val="bg1"/>
              </a:solidFill>
            </a:endParaRPr>
          </a:p>
        </p:txBody>
      </p:sp>
      <p:sp>
        <p:nvSpPr>
          <p:cNvPr id="12" name="2 Subtítulo"/>
          <p:cNvSpPr txBox="1">
            <a:spLocks/>
          </p:cNvSpPr>
          <p:nvPr/>
        </p:nvSpPr>
        <p:spPr>
          <a:xfrm>
            <a:off x="2476624" y="5044778"/>
            <a:ext cx="1944688" cy="550862"/>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s-ES" sz="1700" dirty="0" smtClean="0">
                <a:solidFill>
                  <a:schemeClr val="tx1"/>
                </a:solidFill>
              </a:rPr>
              <a:t>Universidades</a:t>
            </a:r>
            <a:endParaRPr lang="es-ES" sz="1700" dirty="0">
              <a:solidFill>
                <a:schemeClr val="tx1"/>
              </a:solidFill>
            </a:endParaRPr>
          </a:p>
        </p:txBody>
      </p:sp>
      <p:sp>
        <p:nvSpPr>
          <p:cNvPr id="13" name="12 Flecha derecha"/>
          <p:cNvSpPr/>
          <p:nvPr/>
        </p:nvSpPr>
        <p:spPr>
          <a:xfrm>
            <a:off x="4880113" y="2493541"/>
            <a:ext cx="720080" cy="72008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ES"/>
          </a:p>
        </p:txBody>
      </p:sp>
      <p:sp>
        <p:nvSpPr>
          <p:cNvPr id="14" name="13 Cubo"/>
          <p:cNvSpPr/>
          <p:nvPr/>
        </p:nvSpPr>
        <p:spPr>
          <a:xfrm>
            <a:off x="6588224" y="2371519"/>
            <a:ext cx="2016224" cy="964124"/>
          </a:xfrm>
          <a:prstGeom prst="cub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ES" dirty="0"/>
              <a:t>10 042 estudiantes</a:t>
            </a:r>
          </a:p>
        </p:txBody>
      </p:sp>
      <p:sp>
        <p:nvSpPr>
          <p:cNvPr id="15" name="14 Cubo"/>
          <p:cNvSpPr/>
          <p:nvPr/>
        </p:nvSpPr>
        <p:spPr>
          <a:xfrm>
            <a:off x="6588224" y="3692525"/>
            <a:ext cx="2016224" cy="905236"/>
          </a:xfrm>
          <a:prstGeom prst="cub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ES" dirty="0"/>
              <a:t>1 108 estudiantes</a:t>
            </a:r>
          </a:p>
        </p:txBody>
      </p:sp>
      <p:sp>
        <p:nvSpPr>
          <p:cNvPr id="16" name="15 Cubo"/>
          <p:cNvSpPr/>
          <p:nvPr/>
        </p:nvSpPr>
        <p:spPr>
          <a:xfrm>
            <a:off x="6588224" y="5000907"/>
            <a:ext cx="2016224" cy="932280"/>
          </a:xfrm>
          <a:prstGeom prst="cub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ES" dirty="0"/>
              <a:t>780  </a:t>
            </a:r>
          </a:p>
          <a:p>
            <a:pPr algn="ctr" fontAlgn="auto">
              <a:spcBef>
                <a:spcPts val="0"/>
              </a:spcBef>
              <a:spcAft>
                <a:spcPts val="0"/>
              </a:spcAft>
              <a:defRPr/>
            </a:pPr>
            <a:r>
              <a:rPr lang="es-ES" dirty="0"/>
              <a:t>estudiantes</a:t>
            </a:r>
          </a:p>
        </p:txBody>
      </p:sp>
      <p:sp>
        <p:nvSpPr>
          <p:cNvPr id="17" name="16 Flecha derecha"/>
          <p:cNvSpPr/>
          <p:nvPr/>
        </p:nvSpPr>
        <p:spPr>
          <a:xfrm>
            <a:off x="4896036" y="3692525"/>
            <a:ext cx="720080" cy="72008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ES"/>
          </a:p>
        </p:txBody>
      </p:sp>
      <p:sp>
        <p:nvSpPr>
          <p:cNvPr id="18" name="17 Flecha derecha"/>
          <p:cNvSpPr/>
          <p:nvPr/>
        </p:nvSpPr>
        <p:spPr>
          <a:xfrm>
            <a:off x="4878288" y="5000907"/>
            <a:ext cx="720080" cy="72008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ES"/>
          </a:p>
        </p:txBody>
      </p:sp>
      <p:cxnSp>
        <p:nvCxnSpPr>
          <p:cNvPr id="19" name="18 Conector recto de flecha"/>
          <p:cNvCxnSpPr/>
          <p:nvPr/>
        </p:nvCxnSpPr>
        <p:spPr>
          <a:xfrm flipV="1">
            <a:off x="2124199" y="2996903"/>
            <a:ext cx="338138" cy="33813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19 Conector recto de flecha"/>
          <p:cNvCxnSpPr/>
          <p:nvPr/>
        </p:nvCxnSpPr>
        <p:spPr>
          <a:xfrm>
            <a:off x="2138487" y="3496965"/>
            <a:ext cx="250825" cy="3651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 name="20 Conector recto de flecha"/>
          <p:cNvCxnSpPr/>
          <p:nvPr/>
        </p:nvCxnSpPr>
        <p:spPr>
          <a:xfrm>
            <a:off x="2171824" y="5321003"/>
            <a:ext cx="2413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37961579"/>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txBox="1">
            <a:spLocks noChangeArrowheads="1"/>
          </p:cNvSpPr>
          <p:nvPr/>
        </p:nvSpPr>
        <p:spPr bwMode="gray">
          <a:xfrm>
            <a:off x="1619250" y="333375"/>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sp>
        <p:nvSpPr>
          <p:cNvPr id="21" name="2 Subtítulo"/>
          <p:cNvSpPr txBox="1">
            <a:spLocks/>
          </p:cNvSpPr>
          <p:nvPr/>
        </p:nvSpPr>
        <p:spPr bwMode="auto">
          <a:xfrm>
            <a:off x="1403648" y="1268760"/>
            <a:ext cx="640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200" b="1" dirty="0">
                <a:latin typeface="Calibri" pitchFamily="34" charset="0"/>
              </a:rPr>
              <a:t>SITUACIÓN </a:t>
            </a:r>
            <a:r>
              <a:rPr lang="es-ES" altLang="es-EC" sz="2200" b="1" dirty="0" smtClean="0">
                <a:latin typeface="Calibri" pitchFamily="34" charset="0"/>
              </a:rPr>
              <a:t>ACTUAL</a:t>
            </a:r>
            <a:endParaRPr lang="es-ES" altLang="es-EC" sz="2200" b="1" dirty="0">
              <a:latin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980213287"/>
              </p:ext>
            </p:extLst>
          </p:nvPr>
        </p:nvGraphicFramePr>
        <p:xfrm>
          <a:off x="1556048" y="2564904"/>
          <a:ext cx="6096000" cy="20218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C" dirty="0" smtClean="0"/>
                        <a:t>SECTOR FINANCIERO</a:t>
                      </a:r>
                      <a:endParaRPr lang="es-EC" dirty="0"/>
                    </a:p>
                  </a:txBody>
                  <a:tcPr/>
                </a:tc>
                <a:tc>
                  <a:txBody>
                    <a:bodyPr/>
                    <a:lstStyle/>
                    <a:p>
                      <a:r>
                        <a:rPr lang="es-EC" dirty="0" smtClean="0"/>
                        <a:t>10 INSTITUCIONES BANCOS Y COOPERATIVAS</a:t>
                      </a:r>
                      <a:endParaRPr lang="es-EC" dirty="0"/>
                    </a:p>
                  </a:txBody>
                  <a:tcPr/>
                </a:tc>
              </a:tr>
              <a:tr h="370840">
                <a:tc>
                  <a:txBody>
                    <a:bodyPr/>
                    <a:lstStyle/>
                    <a:p>
                      <a:r>
                        <a:rPr lang="es-EC" dirty="0" smtClean="0"/>
                        <a:t>SECTOR</a:t>
                      </a:r>
                      <a:r>
                        <a:rPr lang="es-EC" baseline="0" dirty="0" smtClean="0"/>
                        <a:t> COMERCIAL</a:t>
                      </a:r>
                      <a:endParaRPr lang="es-EC" dirty="0"/>
                    </a:p>
                  </a:txBody>
                  <a:tcPr/>
                </a:tc>
                <a:tc>
                  <a:txBody>
                    <a:bodyPr/>
                    <a:lstStyle/>
                    <a:p>
                      <a:r>
                        <a:rPr lang="es-EC" dirty="0" smtClean="0"/>
                        <a:t>SOBRE 200 ESTABLECIMIENTOS</a:t>
                      </a:r>
                      <a:endParaRPr lang="es-EC" dirty="0"/>
                    </a:p>
                  </a:txBody>
                  <a:tcPr/>
                </a:tc>
              </a:tr>
              <a:tr h="370840">
                <a:tc>
                  <a:txBody>
                    <a:bodyPr/>
                    <a:lstStyle/>
                    <a:p>
                      <a:r>
                        <a:rPr lang="es-EC" dirty="0" smtClean="0"/>
                        <a:t>SECTOR TURÍSTICO</a:t>
                      </a:r>
                      <a:endParaRPr lang="es-EC" dirty="0"/>
                    </a:p>
                  </a:txBody>
                  <a:tcPr/>
                </a:tc>
                <a:tc>
                  <a:txBody>
                    <a:bodyPr/>
                    <a:lstStyle/>
                    <a:p>
                      <a:r>
                        <a:rPr lang="es-EC" dirty="0" smtClean="0"/>
                        <a:t>15 ESTABLECIMIENTOS</a:t>
                      </a:r>
                      <a:endParaRPr lang="es-EC" dirty="0"/>
                    </a:p>
                  </a:txBody>
                  <a:tcPr/>
                </a:tc>
              </a:tr>
              <a:tr h="370840">
                <a:tc>
                  <a:txBody>
                    <a:bodyPr/>
                    <a:lstStyle/>
                    <a:p>
                      <a:r>
                        <a:rPr lang="es-EC" dirty="0" smtClean="0"/>
                        <a:t>VIVIENDA</a:t>
                      </a:r>
                      <a:endParaRPr lang="es-EC" dirty="0"/>
                    </a:p>
                  </a:txBody>
                  <a:tcPr/>
                </a:tc>
                <a:tc>
                  <a:txBody>
                    <a:bodyPr/>
                    <a:lstStyle/>
                    <a:p>
                      <a:r>
                        <a:rPr lang="es-EC" dirty="0" smtClean="0"/>
                        <a:t>6394</a:t>
                      </a:r>
                      <a:endParaRPr lang="es-EC"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txBox="1">
            <a:spLocks noChangeArrowheads="1"/>
          </p:cNvSpPr>
          <p:nvPr/>
        </p:nvSpPr>
        <p:spPr bwMode="gray">
          <a:xfrm>
            <a:off x="1619250" y="333375"/>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sp>
        <p:nvSpPr>
          <p:cNvPr id="8" name="2 Subtítulo"/>
          <p:cNvSpPr txBox="1">
            <a:spLocks/>
          </p:cNvSpPr>
          <p:nvPr/>
        </p:nvSpPr>
        <p:spPr bwMode="auto">
          <a:xfrm>
            <a:off x="1403648" y="1268760"/>
            <a:ext cx="640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200" b="1" dirty="0">
                <a:latin typeface="Calibri" pitchFamily="34" charset="0"/>
              </a:rPr>
              <a:t>SITUACIÓN </a:t>
            </a:r>
            <a:r>
              <a:rPr lang="es-ES" altLang="es-EC" sz="2200" b="1" dirty="0" smtClean="0">
                <a:latin typeface="Calibri" pitchFamily="34" charset="0"/>
              </a:rPr>
              <a:t>ACTUAL</a:t>
            </a:r>
            <a:endParaRPr lang="es-ES" altLang="es-EC" sz="2200" b="1" dirty="0">
              <a:latin typeface="Calibri" pitchFamily="34" charset="0"/>
            </a:endParaRPr>
          </a:p>
        </p:txBody>
      </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64904"/>
            <a:ext cx="6400800" cy="3096344"/>
          </a:xfrm>
          <a:prstGeom prst="rect">
            <a:avLst/>
          </a:prstGeom>
          <a:noFill/>
          <a:ln>
            <a:noFill/>
          </a:ln>
        </p:spPr>
      </p:pic>
      <p:sp>
        <p:nvSpPr>
          <p:cNvPr id="3" name="2 Rectángulo"/>
          <p:cNvSpPr/>
          <p:nvPr/>
        </p:nvSpPr>
        <p:spPr>
          <a:xfrm>
            <a:off x="971600" y="1804174"/>
            <a:ext cx="7463582" cy="369332"/>
          </a:xfrm>
          <a:prstGeom prst="rect">
            <a:avLst/>
          </a:prstGeom>
        </p:spPr>
        <p:txBody>
          <a:bodyPr wrap="none">
            <a:spAutoFit/>
          </a:bodyPr>
          <a:lstStyle/>
          <a:p>
            <a:r>
              <a:rPr lang="es-ES" altLang="es-EC" b="1" dirty="0">
                <a:latin typeface="Arial Black" panose="020B0A04020102020204" pitchFamily="34" charset="0"/>
              </a:rPr>
              <a:t>Empresas de </a:t>
            </a:r>
            <a:r>
              <a:rPr lang="es-ES" altLang="es-EC" b="1" dirty="0" smtClean="0">
                <a:latin typeface="Arial Black" panose="020B0A04020102020204" pitchFamily="34" charset="0"/>
              </a:rPr>
              <a:t>telecomunicaciones que operan en La Maná</a:t>
            </a:r>
            <a:endParaRPr lang="es-ES" altLang="es-EC" b="1" dirty="0">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txBox="1">
            <a:spLocks noChangeArrowheads="1"/>
          </p:cNvSpPr>
          <p:nvPr/>
        </p:nvSpPr>
        <p:spPr bwMode="gray">
          <a:xfrm>
            <a:off x="1619250" y="332656"/>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sp>
        <p:nvSpPr>
          <p:cNvPr id="6" name="2 Subtítulo"/>
          <p:cNvSpPr txBox="1">
            <a:spLocks/>
          </p:cNvSpPr>
          <p:nvPr/>
        </p:nvSpPr>
        <p:spPr bwMode="auto">
          <a:xfrm>
            <a:off x="1403648" y="1268041"/>
            <a:ext cx="640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200" b="1" dirty="0">
                <a:latin typeface="Calibri" pitchFamily="34" charset="0"/>
              </a:rPr>
              <a:t>SITUACIÓN </a:t>
            </a:r>
            <a:r>
              <a:rPr lang="es-ES" altLang="es-EC" sz="2200" b="1" dirty="0" smtClean="0">
                <a:latin typeface="Calibri" pitchFamily="34" charset="0"/>
              </a:rPr>
              <a:t>ACTUAL</a:t>
            </a:r>
            <a:endParaRPr lang="es-ES" altLang="es-EC" sz="2200" b="1" dirty="0">
              <a:latin typeface="Calibri" pitchFamily="34" charset="0"/>
            </a:endParaRPr>
          </a:p>
        </p:txBody>
      </p:sp>
      <p:sp>
        <p:nvSpPr>
          <p:cNvPr id="9" name="7 Título"/>
          <p:cNvSpPr>
            <a:spLocks noGrp="1"/>
          </p:cNvSpPr>
          <p:nvPr>
            <p:ph type="ctrTitle"/>
          </p:nvPr>
        </p:nvSpPr>
        <p:spPr>
          <a:xfrm>
            <a:off x="395288" y="1484313"/>
            <a:ext cx="7772400" cy="1470025"/>
          </a:xfrm>
        </p:spPr>
        <p:txBody>
          <a:bodyPr/>
          <a:lstStyle/>
          <a:p>
            <a:pPr eaLnBrk="1" hangingPunct="1"/>
            <a:r>
              <a:rPr lang="es-ES" altLang="es-EC" sz="1400" b="1" dirty="0" smtClean="0"/>
              <a:t>CALIDAD DE SERVICIO INTERNET</a:t>
            </a:r>
          </a:p>
        </p:txBody>
      </p:sp>
      <p:pic>
        <p:nvPicPr>
          <p:cNvPr id="10" name="5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636838"/>
            <a:ext cx="60483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txBox="1">
            <a:spLocks noChangeArrowheads="1"/>
          </p:cNvSpPr>
          <p:nvPr/>
        </p:nvSpPr>
        <p:spPr bwMode="gray">
          <a:xfrm>
            <a:off x="1619250" y="332656"/>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sp>
        <p:nvSpPr>
          <p:cNvPr id="6" name="2 Subtítulo"/>
          <p:cNvSpPr txBox="1">
            <a:spLocks/>
          </p:cNvSpPr>
          <p:nvPr/>
        </p:nvSpPr>
        <p:spPr bwMode="auto">
          <a:xfrm>
            <a:off x="1403648" y="1268041"/>
            <a:ext cx="640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200" b="1" dirty="0" smtClean="0">
                <a:latin typeface="Calibri" pitchFamily="34" charset="0"/>
              </a:rPr>
              <a:t>ANALISIS DEL MERCADO</a:t>
            </a:r>
            <a:endParaRPr lang="es-ES" altLang="es-EC" sz="2200" b="1" dirty="0">
              <a:latin typeface="Calibri" pitchFamily="34" charset="0"/>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658660"/>
            <a:ext cx="3776464" cy="1800200"/>
          </a:xfrm>
          <a:prstGeom prst="rect">
            <a:avLst/>
          </a:prstGeom>
          <a:noFill/>
          <a:ln>
            <a:noFill/>
          </a:ln>
        </p:spPr>
      </p:pic>
      <p:sp>
        <p:nvSpPr>
          <p:cNvPr id="3" name="2 CuadroTexto"/>
          <p:cNvSpPr txBox="1"/>
          <p:nvPr/>
        </p:nvSpPr>
        <p:spPr>
          <a:xfrm>
            <a:off x="5220072" y="2404598"/>
            <a:ext cx="2728392" cy="2308324"/>
          </a:xfrm>
          <a:prstGeom prst="rect">
            <a:avLst/>
          </a:prstGeom>
          <a:noFill/>
        </p:spPr>
        <p:txBody>
          <a:bodyPr wrap="square" rtlCol="0">
            <a:spAutoFit/>
          </a:bodyPr>
          <a:lstStyle/>
          <a:p>
            <a:pPr marL="285750" indent="-285750">
              <a:buFont typeface="Arial" panose="020B0604020202020204" pitchFamily="34" charset="0"/>
              <a:buChar char="•"/>
            </a:pPr>
            <a:r>
              <a:rPr lang="es-EC" dirty="0" smtClean="0"/>
              <a:t>Baja Densidad de </a:t>
            </a:r>
            <a:r>
              <a:rPr lang="es-EC" dirty="0" err="1" smtClean="0"/>
              <a:t>TICs</a:t>
            </a:r>
            <a:endParaRPr lang="es-EC" dirty="0" smtClean="0"/>
          </a:p>
          <a:p>
            <a:pPr marL="285750" indent="-285750" algn="just">
              <a:buFont typeface="Arial" panose="020B0604020202020204" pitchFamily="34" charset="0"/>
              <a:buChar char="•"/>
            </a:pPr>
            <a:r>
              <a:rPr lang="es-EC" dirty="0" smtClean="0"/>
              <a:t>Único proveedor de telefonía Fija.</a:t>
            </a:r>
          </a:p>
          <a:p>
            <a:pPr marL="285750" indent="-285750">
              <a:buFont typeface="Arial" panose="020B0604020202020204" pitchFamily="34" charset="0"/>
              <a:buChar char="•"/>
            </a:pPr>
            <a:r>
              <a:rPr lang="es-EC" dirty="0" err="1" smtClean="0"/>
              <a:t>Ningun</a:t>
            </a:r>
            <a:r>
              <a:rPr lang="es-EC" dirty="0" smtClean="0"/>
              <a:t> proveedor de </a:t>
            </a:r>
            <a:r>
              <a:rPr lang="es-EC" i="1" dirty="0" smtClean="0"/>
              <a:t>triple </a:t>
            </a:r>
            <a:r>
              <a:rPr lang="es-EC" i="1" dirty="0" err="1" smtClean="0"/>
              <a:t>play</a:t>
            </a:r>
            <a:endParaRPr lang="es-EC" i="1" dirty="0" smtClean="0"/>
          </a:p>
          <a:p>
            <a:pPr marL="285750" indent="-285750">
              <a:buFont typeface="Arial" panose="020B0604020202020204" pitchFamily="34" charset="0"/>
              <a:buChar char="•"/>
            </a:pPr>
            <a:r>
              <a:rPr lang="es-EC" dirty="0" smtClean="0"/>
              <a:t>Ningún proveedor de TV por cable</a:t>
            </a:r>
            <a:endParaRPr lang="es-EC" dirty="0"/>
          </a:p>
        </p:txBody>
      </p:sp>
    </p:spTree>
    <p:extLst>
      <p:ext uri="{BB962C8B-B14F-4D97-AF65-F5344CB8AC3E}">
        <p14:creationId xmlns:p14="http://schemas.microsoft.com/office/powerpoint/2010/main" val="14430392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txBox="1">
            <a:spLocks noChangeArrowheads="1"/>
          </p:cNvSpPr>
          <p:nvPr/>
        </p:nvSpPr>
        <p:spPr bwMode="gray">
          <a:xfrm>
            <a:off x="1619250" y="188640"/>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sp>
        <p:nvSpPr>
          <p:cNvPr id="6" name="2 Subtítulo"/>
          <p:cNvSpPr txBox="1">
            <a:spLocks/>
          </p:cNvSpPr>
          <p:nvPr/>
        </p:nvSpPr>
        <p:spPr bwMode="auto">
          <a:xfrm>
            <a:off x="1403648" y="1124025"/>
            <a:ext cx="691276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200" b="1" dirty="0" smtClean="0">
                <a:latin typeface="Calibri" pitchFamily="34" charset="0"/>
              </a:rPr>
              <a:t>SEGMENTACIÓN DEL MERCADO . TAMAÑO DE MUESTRAS</a:t>
            </a:r>
            <a:endParaRPr lang="es-ES" altLang="es-EC" sz="2200" b="1" dirty="0">
              <a:latin typeface="Calibri" pitchFamily="34" charset="0"/>
            </a:endParaRPr>
          </a:p>
        </p:txBody>
      </p:sp>
      <p:graphicFrame>
        <p:nvGraphicFramePr>
          <p:cNvPr id="9" name="8 Diagrama"/>
          <p:cNvGraphicFramePr/>
          <p:nvPr>
            <p:extLst>
              <p:ext uri="{D42A27DB-BD31-4B8C-83A1-F6EECF244321}">
                <p14:modId xmlns:p14="http://schemas.microsoft.com/office/powerpoint/2010/main" val="2016785476"/>
              </p:ext>
            </p:extLst>
          </p:nvPr>
        </p:nvGraphicFramePr>
        <p:xfrm>
          <a:off x="251520" y="1928673"/>
          <a:ext cx="8640960"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Título"/>
          <p:cNvSpPr txBox="1">
            <a:spLocks/>
          </p:cNvSpPr>
          <p:nvPr/>
        </p:nvSpPr>
        <p:spPr bwMode="auto">
          <a:xfrm>
            <a:off x="179388" y="1628800"/>
            <a:ext cx="4968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EC" sz="2400" b="1">
                <a:latin typeface="Calibri" pitchFamily="34" charset="0"/>
              </a:rPr>
              <a:t>POBLACIÓN ESTADÍSTICA</a:t>
            </a:r>
          </a:p>
        </p:txBody>
      </p:sp>
      <p:sp>
        <p:nvSpPr>
          <p:cNvPr id="11" name="1 Título"/>
          <p:cNvSpPr txBox="1">
            <a:spLocks/>
          </p:cNvSpPr>
          <p:nvPr/>
        </p:nvSpPr>
        <p:spPr bwMode="auto">
          <a:xfrm>
            <a:off x="755650" y="3887813"/>
            <a:ext cx="20447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EC" sz="2400" b="1">
                <a:latin typeface="Calibri" pitchFamily="34" charset="0"/>
              </a:rPr>
              <a:t>MUESTRA</a:t>
            </a:r>
          </a:p>
        </p:txBody>
      </p:sp>
      <p:graphicFrame>
        <p:nvGraphicFramePr>
          <p:cNvPr id="12" name="11 Diagrama"/>
          <p:cNvGraphicFramePr/>
          <p:nvPr>
            <p:extLst>
              <p:ext uri="{D42A27DB-BD31-4B8C-83A1-F6EECF244321}">
                <p14:modId xmlns:p14="http://schemas.microsoft.com/office/powerpoint/2010/main" val="1223637872"/>
              </p:ext>
            </p:extLst>
          </p:nvPr>
        </p:nvGraphicFramePr>
        <p:xfrm>
          <a:off x="251520" y="4471169"/>
          <a:ext cx="8640960" cy="194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7 Imagen"/>
          <p:cNvPicPr/>
          <p:nvPr/>
        </p:nvPicPr>
        <p:blipFill>
          <a:blip r:embed="rId13" cstate="print"/>
          <a:srcRect/>
          <a:stretch>
            <a:fillRect/>
          </a:stretch>
        </p:blipFill>
        <p:spPr bwMode="auto">
          <a:xfrm>
            <a:off x="3259880" y="3501008"/>
            <a:ext cx="3976416" cy="15032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txBox="1">
            <a:spLocks noChangeArrowheads="1"/>
          </p:cNvSpPr>
          <p:nvPr/>
        </p:nvSpPr>
        <p:spPr bwMode="gray">
          <a:xfrm>
            <a:off x="1619250" y="188640"/>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sp>
        <p:nvSpPr>
          <p:cNvPr id="6" name="2 Subtítulo"/>
          <p:cNvSpPr txBox="1">
            <a:spLocks/>
          </p:cNvSpPr>
          <p:nvPr/>
        </p:nvSpPr>
        <p:spPr bwMode="auto">
          <a:xfrm>
            <a:off x="1403648" y="1124025"/>
            <a:ext cx="640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s-ES" altLang="es-EC" sz="2200" b="1" dirty="0" smtClean="0">
                <a:latin typeface="Calibri" pitchFamily="34" charset="0"/>
              </a:rPr>
              <a:t>RESULTADOS ENCUESTAS</a:t>
            </a:r>
            <a:endParaRPr lang="es-ES" altLang="es-EC" sz="2200" b="1" dirty="0">
              <a:latin typeface="Calibri"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705724271"/>
              </p:ext>
            </p:extLst>
          </p:nvPr>
        </p:nvGraphicFramePr>
        <p:xfrm>
          <a:off x="72008" y="1601903"/>
          <a:ext cx="8964488" cy="5303205"/>
        </p:xfrm>
        <a:graphic>
          <a:graphicData uri="http://schemas.openxmlformats.org/drawingml/2006/table">
            <a:tbl>
              <a:tblPr firstRow="1" firstCol="1" bandRow="1">
                <a:tableStyleId>{5C22544A-7EE6-4342-B048-85BDC9FD1C3A}</a:tableStyleId>
              </a:tblPr>
              <a:tblGrid>
                <a:gridCol w="683568"/>
                <a:gridCol w="1800200"/>
                <a:gridCol w="2220178"/>
                <a:gridCol w="1500127"/>
                <a:gridCol w="1496590"/>
                <a:gridCol w="1263825"/>
              </a:tblGrid>
              <a:tr h="1192318">
                <a:tc>
                  <a:txBody>
                    <a:bodyPr/>
                    <a:lstStyle/>
                    <a:p>
                      <a:pPr marL="71755" marR="71755" indent="457200" algn="ctr">
                        <a:lnSpc>
                          <a:spcPct val="200000"/>
                        </a:lnSpc>
                        <a:spcAft>
                          <a:spcPts val="0"/>
                        </a:spcAft>
                      </a:pPr>
                      <a:r>
                        <a:rPr lang="es-ES" sz="1200" dirty="0">
                          <a:effectLst/>
                        </a:rPr>
                        <a:t>Segmento</a:t>
                      </a:r>
                      <a:endParaRPr lang="es-EC" sz="1200" dirty="0">
                        <a:effectLst/>
                        <a:latin typeface="Times New Roman"/>
                        <a:ea typeface="Calibri"/>
                        <a:cs typeface="Times New Roman"/>
                      </a:endParaRPr>
                    </a:p>
                  </a:txBody>
                  <a:tcPr marL="14733" marR="14733" marT="0" marB="0" vert="vert270" anchor="ctr"/>
                </a:tc>
                <a:tc>
                  <a:txBody>
                    <a:bodyPr/>
                    <a:lstStyle/>
                    <a:p>
                      <a:pPr indent="457200" algn="ctr">
                        <a:lnSpc>
                          <a:spcPct val="200000"/>
                        </a:lnSpc>
                        <a:spcAft>
                          <a:spcPts val="0"/>
                        </a:spcAft>
                      </a:pPr>
                      <a:r>
                        <a:rPr lang="es-ES" sz="1400" dirty="0">
                          <a:effectLst/>
                        </a:rPr>
                        <a:t>Producto</a:t>
                      </a:r>
                      <a:endParaRPr lang="es-EC" sz="1400" dirty="0">
                        <a:effectLst/>
                      </a:endParaRPr>
                    </a:p>
                    <a:p>
                      <a:pPr indent="457200" algn="ctr">
                        <a:lnSpc>
                          <a:spcPct val="200000"/>
                        </a:lnSpc>
                        <a:spcAft>
                          <a:spcPts val="0"/>
                        </a:spcAft>
                      </a:pPr>
                      <a:r>
                        <a:rPr lang="es-ES" sz="1400" dirty="0">
                          <a:effectLst/>
                        </a:rPr>
                        <a:t> (No </a:t>
                      </a:r>
                      <a:r>
                        <a:rPr lang="es-ES" sz="1400" dirty="0" smtClean="0">
                          <a:effectLst/>
                        </a:rPr>
                        <a:t>dispone </a:t>
                      </a:r>
                      <a:r>
                        <a:rPr lang="es-ES" sz="1400" dirty="0">
                          <a:effectLst/>
                        </a:rPr>
                        <a:t>%)</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dirty="0">
                          <a:effectLst/>
                        </a:rPr>
                        <a:t>Precio</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dirty="0">
                          <a:effectLst/>
                        </a:rPr>
                        <a:t>Apreciación </a:t>
                      </a:r>
                      <a:r>
                        <a:rPr lang="es-ES" sz="1400" dirty="0" smtClean="0">
                          <a:effectLst/>
                        </a:rPr>
                        <a:t>Servicio </a:t>
                      </a:r>
                      <a:r>
                        <a:rPr lang="es-ES" sz="1400" dirty="0">
                          <a:effectLst/>
                        </a:rPr>
                        <a:t>(MALO)</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dirty="0" smtClean="0">
                          <a:effectLst/>
                        </a:rPr>
                        <a:t>Aceptaría. </a:t>
                      </a:r>
                      <a:r>
                        <a:rPr lang="es-ES" sz="1400" dirty="0">
                          <a:effectLst/>
                        </a:rPr>
                        <a:t>Nuevo Proveedor</a:t>
                      </a:r>
                      <a:endParaRPr lang="es-EC" sz="1400" dirty="0">
                        <a:effectLst/>
                      </a:endParaRPr>
                    </a:p>
                    <a:p>
                      <a:pPr indent="457200" algn="ctr">
                        <a:lnSpc>
                          <a:spcPct val="200000"/>
                        </a:lnSpc>
                        <a:spcAft>
                          <a:spcPts val="0"/>
                        </a:spcAft>
                      </a:pPr>
                      <a:r>
                        <a:rPr lang="es-ES" sz="1400" dirty="0">
                          <a:effectLst/>
                        </a:rPr>
                        <a:t>%</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dirty="0">
                          <a:effectLst/>
                        </a:rPr>
                        <a:t>Servicio Triple </a:t>
                      </a:r>
                      <a:r>
                        <a:rPr lang="es-ES" sz="1400" dirty="0" smtClean="0">
                          <a:effectLst/>
                        </a:rPr>
                        <a:t>Play %</a:t>
                      </a:r>
                      <a:endParaRPr lang="es-EC" sz="1400" dirty="0">
                        <a:effectLst/>
                        <a:latin typeface="Times New Roman"/>
                        <a:ea typeface="Calibri"/>
                        <a:cs typeface="Times New Roman"/>
                      </a:endParaRPr>
                    </a:p>
                  </a:txBody>
                  <a:tcPr marL="14733" marR="14733" marT="0" marB="0" anchor="ctr"/>
                </a:tc>
              </a:tr>
              <a:tr h="1279885">
                <a:tc>
                  <a:txBody>
                    <a:bodyPr/>
                    <a:lstStyle/>
                    <a:p>
                      <a:pPr marL="71755" marR="71755" indent="457200" algn="ctr">
                        <a:lnSpc>
                          <a:spcPct val="200000"/>
                        </a:lnSpc>
                        <a:spcAft>
                          <a:spcPts val="0"/>
                        </a:spcAft>
                      </a:pPr>
                      <a:r>
                        <a:rPr lang="es-ES" sz="1200" dirty="0">
                          <a:effectLst/>
                        </a:rPr>
                        <a:t>Residencial</a:t>
                      </a:r>
                      <a:endParaRPr lang="es-EC" sz="1200" dirty="0">
                        <a:effectLst/>
                        <a:latin typeface="Times New Roman"/>
                        <a:ea typeface="Calibri"/>
                        <a:cs typeface="Times New Roman"/>
                      </a:endParaRPr>
                    </a:p>
                  </a:txBody>
                  <a:tcPr marL="14733" marR="14733" marT="0" marB="0" vert="vert270" anchor="ctr"/>
                </a:tc>
                <a:tc>
                  <a:txBody>
                    <a:bodyPr/>
                    <a:lstStyle/>
                    <a:p>
                      <a:pPr indent="457200" algn="ctr">
                        <a:lnSpc>
                          <a:spcPct val="200000"/>
                        </a:lnSpc>
                        <a:spcAft>
                          <a:spcPts val="0"/>
                        </a:spcAft>
                      </a:pPr>
                      <a:r>
                        <a:rPr lang="es-ES" sz="1400" dirty="0" smtClean="0">
                          <a:effectLst/>
                        </a:rPr>
                        <a:t>TF: </a:t>
                      </a:r>
                      <a:r>
                        <a:rPr lang="es-ES" sz="1400" dirty="0">
                          <a:effectLst/>
                        </a:rPr>
                        <a:t>55%</a:t>
                      </a:r>
                      <a:endParaRPr lang="es-EC" sz="1400" dirty="0">
                        <a:effectLst/>
                      </a:endParaRPr>
                    </a:p>
                    <a:p>
                      <a:pPr indent="457200" algn="ctr">
                        <a:lnSpc>
                          <a:spcPct val="200000"/>
                        </a:lnSpc>
                        <a:spcAft>
                          <a:spcPts val="0"/>
                        </a:spcAft>
                      </a:pPr>
                      <a:r>
                        <a:rPr lang="es-ES" sz="1400" dirty="0">
                          <a:effectLst/>
                        </a:rPr>
                        <a:t>Internet: 85</a:t>
                      </a:r>
                      <a:endParaRPr lang="es-EC" sz="1400" dirty="0">
                        <a:effectLst/>
                      </a:endParaRPr>
                    </a:p>
                    <a:p>
                      <a:pPr indent="457200" algn="ctr">
                        <a:lnSpc>
                          <a:spcPct val="200000"/>
                        </a:lnSpc>
                        <a:spcAft>
                          <a:spcPts val="0"/>
                        </a:spcAft>
                      </a:pPr>
                      <a:r>
                        <a:rPr lang="es-ES" sz="1400" dirty="0" smtClean="0">
                          <a:effectLst/>
                        </a:rPr>
                        <a:t>TV.74</a:t>
                      </a:r>
                      <a:r>
                        <a:rPr lang="es-ES" sz="1400" dirty="0">
                          <a:effectLst/>
                        </a:rPr>
                        <a:t>%</a:t>
                      </a:r>
                      <a:endParaRPr lang="es-EC" sz="1400" dirty="0">
                        <a:effectLst/>
                        <a:latin typeface="Times New Roman"/>
                        <a:ea typeface="Calibri"/>
                        <a:cs typeface="Times New Roman"/>
                      </a:endParaRPr>
                    </a:p>
                  </a:txBody>
                  <a:tcPr marL="14733" marR="14733" marT="0" marB="0"/>
                </a:tc>
                <a:tc>
                  <a:txBody>
                    <a:bodyPr/>
                    <a:lstStyle/>
                    <a:p>
                      <a:pPr indent="457200" algn="ctr">
                        <a:lnSpc>
                          <a:spcPct val="200000"/>
                        </a:lnSpc>
                        <a:spcAft>
                          <a:spcPts val="0"/>
                        </a:spcAft>
                      </a:pPr>
                      <a:r>
                        <a:rPr lang="es-ES" sz="1400" dirty="0" smtClean="0">
                          <a:effectLst/>
                        </a:rPr>
                        <a:t>TF </a:t>
                      </a:r>
                      <a:r>
                        <a:rPr lang="es-ES" sz="1400" dirty="0">
                          <a:effectLst/>
                        </a:rPr>
                        <a:t>67% básico. </a:t>
                      </a:r>
                      <a:endParaRPr lang="es-EC" sz="1400" dirty="0">
                        <a:effectLst/>
                      </a:endParaRPr>
                    </a:p>
                    <a:p>
                      <a:pPr indent="457200" algn="ctr">
                        <a:lnSpc>
                          <a:spcPct val="200000"/>
                        </a:lnSpc>
                        <a:spcAft>
                          <a:spcPts val="0"/>
                        </a:spcAft>
                      </a:pPr>
                      <a:r>
                        <a:rPr lang="es-ES" sz="1400" dirty="0">
                          <a:effectLst/>
                        </a:rPr>
                        <a:t>Internet, 75% </a:t>
                      </a:r>
                      <a:r>
                        <a:rPr lang="es-ES" sz="1400" dirty="0" smtClean="0">
                          <a:effectLst/>
                        </a:rPr>
                        <a:t> 1Mbps</a:t>
                      </a:r>
                      <a:r>
                        <a:rPr lang="es-ES" sz="1400" dirty="0">
                          <a:effectLst/>
                        </a:rPr>
                        <a:t>.</a:t>
                      </a:r>
                      <a:endParaRPr lang="es-EC" sz="1400" dirty="0">
                        <a:effectLst/>
                      </a:endParaRPr>
                    </a:p>
                    <a:p>
                      <a:pPr indent="457200" algn="ctr">
                        <a:lnSpc>
                          <a:spcPct val="200000"/>
                        </a:lnSpc>
                        <a:spcAft>
                          <a:spcPts val="0"/>
                        </a:spcAft>
                      </a:pPr>
                      <a:r>
                        <a:rPr lang="es-ES" sz="1400" dirty="0" smtClean="0">
                          <a:effectLst/>
                        </a:rPr>
                        <a:t>TV  </a:t>
                      </a:r>
                      <a:r>
                        <a:rPr lang="es-ES" sz="1400" dirty="0">
                          <a:effectLst/>
                        </a:rPr>
                        <a:t>62% plan Básico.</a:t>
                      </a:r>
                      <a:endParaRPr lang="es-EC" sz="1400" dirty="0">
                        <a:effectLst/>
                        <a:latin typeface="Times New Roman"/>
                        <a:ea typeface="Calibri"/>
                        <a:cs typeface="Times New Roman"/>
                      </a:endParaRPr>
                    </a:p>
                  </a:txBody>
                  <a:tcPr marL="14733" marR="14733" marT="0" marB="0"/>
                </a:tc>
                <a:tc>
                  <a:txBody>
                    <a:bodyPr/>
                    <a:lstStyle/>
                    <a:p>
                      <a:pPr indent="457200" algn="ctr">
                        <a:lnSpc>
                          <a:spcPct val="200000"/>
                        </a:lnSpc>
                        <a:spcAft>
                          <a:spcPts val="0"/>
                        </a:spcAft>
                      </a:pPr>
                      <a:r>
                        <a:rPr lang="es-EC" sz="1400" dirty="0" smtClean="0">
                          <a:effectLst/>
                        </a:rPr>
                        <a:t>TF: 55</a:t>
                      </a:r>
                      <a:r>
                        <a:rPr lang="es-EC" sz="1400" dirty="0">
                          <a:effectLst/>
                        </a:rPr>
                        <a:t>%, </a:t>
                      </a:r>
                    </a:p>
                    <a:p>
                      <a:pPr indent="457200" algn="ctr">
                        <a:lnSpc>
                          <a:spcPct val="200000"/>
                        </a:lnSpc>
                        <a:spcAft>
                          <a:spcPts val="0"/>
                        </a:spcAft>
                      </a:pPr>
                      <a:r>
                        <a:rPr lang="es-EC" sz="1400" dirty="0">
                          <a:effectLst/>
                        </a:rPr>
                        <a:t>Internet 50</a:t>
                      </a:r>
                      <a:r>
                        <a:rPr lang="es-EC" sz="1400" dirty="0" smtClean="0">
                          <a:effectLst/>
                        </a:rPr>
                        <a:t>%</a:t>
                      </a:r>
                      <a:endParaRPr lang="es-EC" sz="1400" dirty="0">
                        <a:effectLst/>
                      </a:endParaRPr>
                    </a:p>
                    <a:p>
                      <a:pPr indent="457200" algn="ctr">
                        <a:lnSpc>
                          <a:spcPct val="200000"/>
                        </a:lnSpc>
                        <a:spcAft>
                          <a:spcPts val="0"/>
                        </a:spcAft>
                      </a:pPr>
                      <a:r>
                        <a:rPr lang="es-EC" sz="1400" dirty="0" smtClean="0">
                          <a:effectLst/>
                        </a:rPr>
                        <a:t>TV36</a:t>
                      </a:r>
                      <a:r>
                        <a:rPr lang="es-EC" sz="1400" dirty="0">
                          <a:effectLst/>
                        </a:rPr>
                        <a:t>%. </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dirty="0">
                          <a:effectLst/>
                        </a:rPr>
                        <a:t>70</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a:effectLst/>
                        </a:rPr>
                        <a:t> </a:t>
                      </a:r>
                      <a:endParaRPr lang="es-EC" sz="1400">
                        <a:effectLst/>
                      </a:endParaRPr>
                    </a:p>
                    <a:p>
                      <a:pPr indent="457200" algn="ctr">
                        <a:lnSpc>
                          <a:spcPct val="200000"/>
                        </a:lnSpc>
                        <a:spcAft>
                          <a:spcPts val="0"/>
                        </a:spcAft>
                      </a:pPr>
                      <a:r>
                        <a:rPr lang="es-ES" sz="1400">
                          <a:effectLst/>
                        </a:rPr>
                        <a:t>78</a:t>
                      </a:r>
                      <a:endParaRPr lang="es-EC" sz="1400">
                        <a:effectLst/>
                      </a:endParaRPr>
                    </a:p>
                    <a:p>
                      <a:pPr indent="457200" algn="ctr">
                        <a:lnSpc>
                          <a:spcPct val="200000"/>
                        </a:lnSpc>
                        <a:spcAft>
                          <a:spcPts val="0"/>
                        </a:spcAft>
                      </a:pPr>
                      <a:r>
                        <a:rPr lang="es-ES" sz="1400">
                          <a:effectLst/>
                        </a:rPr>
                        <a:t> </a:t>
                      </a:r>
                      <a:endParaRPr lang="es-EC" sz="1400">
                        <a:effectLst/>
                        <a:latin typeface="Times New Roman"/>
                        <a:ea typeface="Calibri"/>
                        <a:cs typeface="Times New Roman"/>
                      </a:endParaRPr>
                    </a:p>
                  </a:txBody>
                  <a:tcPr marL="14733" marR="14733" marT="0" marB="0" anchor="ctr"/>
                </a:tc>
              </a:tr>
              <a:tr h="1462725">
                <a:tc>
                  <a:txBody>
                    <a:bodyPr/>
                    <a:lstStyle/>
                    <a:p>
                      <a:pPr marL="71755" marR="71755" indent="457200" algn="ctr">
                        <a:lnSpc>
                          <a:spcPct val="200000"/>
                        </a:lnSpc>
                        <a:spcAft>
                          <a:spcPts val="0"/>
                        </a:spcAft>
                      </a:pPr>
                      <a:r>
                        <a:rPr lang="es-ES" sz="1400" dirty="0">
                          <a:effectLst/>
                        </a:rPr>
                        <a:t>Comercial</a:t>
                      </a:r>
                      <a:endParaRPr lang="es-EC" sz="1400" dirty="0">
                        <a:effectLst/>
                        <a:latin typeface="Times New Roman"/>
                        <a:ea typeface="Calibri"/>
                        <a:cs typeface="Times New Roman"/>
                      </a:endParaRPr>
                    </a:p>
                  </a:txBody>
                  <a:tcPr marL="14733" marR="14733" marT="0" marB="0" vert="vert270" anchor="ctr"/>
                </a:tc>
                <a:tc>
                  <a:txBody>
                    <a:bodyPr/>
                    <a:lstStyle/>
                    <a:p>
                      <a:pPr indent="457200" algn="ctr">
                        <a:lnSpc>
                          <a:spcPct val="200000"/>
                        </a:lnSpc>
                        <a:spcAft>
                          <a:spcPts val="0"/>
                        </a:spcAft>
                      </a:pPr>
                      <a:r>
                        <a:rPr lang="es-ES" sz="1400" dirty="0" smtClean="0">
                          <a:effectLst/>
                        </a:rPr>
                        <a:t>TF 16</a:t>
                      </a:r>
                      <a:r>
                        <a:rPr lang="es-ES" sz="1400" dirty="0">
                          <a:effectLst/>
                        </a:rPr>
                        <a:t>%</a:t>
                      </a:r>
                      <a:endParaRPr lang="es-EC" sz="1400" dirty="0">
                        <a:effectLst/>
                      </a:endParaRPr>
                    </a:p>
                    <a:p>
                      <a:pPr indent="457200" algn="ctr">
                        <a:lnSpc>
                          <a:spcPct val="200000"/>
                        </a:lnSpc>
                        <a:spcAft>
                          <a:spcPts val="0"/>
                        </a:spcAft>
                      </a:pPr>
                      <a:r>
                        <a:rPr lang="es-ES" sz="1400" dirty="0">
                          <a:effectLst/>
                        </a:rPr>
                        <a:t>Internet: 58</a:t>
                      </a:r>
                      <a:endParaRPr lang="es-EC" sz="1400" dirty="0">
                        <a:effectLst/>
                      </a:endParaRPr>
                    </a:p>
                    <a:p>
                      <a:pPr indent="457200" algn="ctr">
                        <a:lnSpc>
                          <a:spcPct val="200000"/>
                        </a:lnSpc>
                        <a:spcAft>
                          <a:spcPts val="0"/>
                        </a:spcAft>
                      </a:pPr>
                      <a:r>
                        <a:rPr lang="es-ES" sz="1400" dirty="0" smtClean="0">
                          <a:effectLst/>
                        </a:rPr>
                        <a:t>TV .82</a:t>
                      </a:r>
                      <a:r>
                        <a:rPr lang="es-ES" sz="1400" dirty="0">
                          <a:effectLst/>
                        </a:rPr>
                        <a:t>%</a:t>
                      </a:r>
                      <a:endParaRPr lang="es-EC" sz="1400" dirty="0">
                        <a:effectLst/>
                        <a:latin typeface="Times New Roman"/>
                        <a:ea typeface="Calibri"/>
                        <a:cs typeface="Times New Roman"/>
                      </a:endParaRPr>
                    </a:p>
                  </a:txBody>
                  <a:tcPr marL="14733" marR="14733" marT="0" marB="0"/>
                </a:tc>
                <a:tc>
                  <a:txBody>
                    <a:bodyPr/>
                    <a:lstStyle/>
                    <a:p>
                      <a:pPr indent="457200" algn="ctr">
                        <a:lnSpc>
                          <a:spcPct val="200000"/>
                        </a:lnSpc>
                        <a:spcAft>
                          <a:spcPts val="0"/>
                        </a:spcAft>
                      </a:pPr>
                      <a:r>
                        <a:rPr lang="es-ES" sz="1400" dirty="0" smtClean="0">
                          <a:effectLst/>
                        </a:rPr>
                        <a:t>TF, </a:t>
                      </a:r>
                      <a:r>
                        <a:rPr lang="es-ES" sz="1400" dirty="0">
                          <a:effectLst/>
                        </a:rPr>
                        <a:t>73% plan comercial. </a:t>
                      </a:r>
                      <a:endParaRPr lang="es-EC" sz="1400" dirty="0">
                        <a:effectLst/>
                      </a:endParaRPr>
                    </a:p>
                    <a:p>
                      <a:pPr indent="457200" algn="ctr">
                        <a:lnSpc>
                          <a:spcPct val="200000"/>
                        </a:lnSpc>
                        <a:spcAft>
                          <a:spcPts val="0"/>
                        </a:spcAft>
                      </a:pPr>
                      <a:r>
                        <a:rPr lang="es-ES" sz="1400" dirty="0">
                          <a:effectLst/>
                        </a:rPr>
                        <a:t>Internet, 60% </a:t>
                      </a:r>
                      <a:r>
                        <a:rPr lang="es-ES" sz="1400" dirty="0" smtClean="0">
                          <a:effectLst/>
                        </a:rPr>
                        <a:t>2 </a:t>
                      </a:r>
                      <a:r>
                        <a:rPr lang="es-ES" sz="1400" dirty="0">
                          <a:effectLst/>
                        </a:rPr>
                        <a:t>Mbps.</a:t>
                      </a:r>
                      <a:endParaRPr lang="es-EC" sz="1400" dirty="0">
                        <a:effectLst/>
                      </a:endParaRPr>
                    </a:p>
                    <a:p>
                      <a:pPr indent="457200" algn="ctr">
                        <a:lnSpc>
                          <a:spcPct val="200000"/>
                        </a:lnSpc>
                        <a:spcAft>
                          <a:spcPts val="0"/>
                        </a:spcAft>
                      </a:pPr>
                      <a:r>
                        <a:rPr lang="es-ES" sz="1400" dirty="0" smtClean="0">
                          <a:effectLst/>
                        </a:rPr>
                        <a:t>TV, </a:t>
                      </a:r>
                      <a:r>
                        <a:rPr lang="es-ES" sz="1400" dirty="0">
                          <a:effectLst/>
                        </a:rPr>
                        <a:t>58% plan Básico.</a:t>
                      </a:r>
                      <a:endParaRPr lang="es-EC" sz="1400" dirty="0">
                        <a:effectLst/>
                        <a:latin typeface="Times New Roman"/>
                        <a:ea typeface="Calibri"/>
                        <a:cs typeface="Times New Roman"/>
                      </a:endParaRPr>
                    </a:p>
                  </a:txBody>
                  <a:tcPr marL="14733" marR="14733" marT="0" marB="0"/>
                </a:tc>
                <a:tc>
                  <a:txBody>
                    <a:bodyPr/>
                    <a:lstStyle/>
                    <a:p>
                      <a:pPr indent="457200" algn="ctr">
                        <a:lnSpc>
                          <a:spcPct val="200000"/>
                        </a:lnSpc>
                        <a:spcAft>
                          <a:spcPts val="0"/>
                        </a:spcAft>
                      </a:pPr>
                      <a:r>
                        <a:rPr lang="es-EC" sz="1400" dirty="0" smtClean="0">
                          <a:effectLst/>
                        </a:rPr>
                        <a:t>TF  </a:t>
                      </a:r>
                      <a:r>
                        <a:rPr lang="es-EC" sz="1400" dirty="0">
                          <a:effectLst/>
                        </a:rPr>
                        <a:t>45%, </a:t>
                      </a:r>
                    </a:p>
                    <a:p>
                      <a:pPr indent="457200" algn="ctr">
                        <a:lnSpc>
                          <a:spcPct val="200000"/>
                        </a:lnSpc>
                        <a:spcAft>
                          <a:spcPts val="0"/>
                        </a:spcAft>
                      </a:pPr>
                      <a:r>
                        <a:rPr lang="es-EC" sz="1400" dirty="0">
                          <a:effectLst/>
                        </a:rPr>
                        <a:t>Internet 50% </a:t>
                      </a:r>
                      <a:r>
                        <a:rPr lang="es-EC" sz="1400" dirty="0" smtClean="0">
                          <a:effectLst/>
                        </a:rPr>
                        <a:t>TV  </a:t>
                      </a:r>
                      <a:r>
                        <a:rPr lang="es-EC" sz="1400" dirty="0">
                          <a:effectLst/>
                        </a:rPr>
                        <a:t>29%.</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dirty="0">
                          <a:effectLst/>
                        </a:rPr>
                        <a:t>87</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dirty="0">
                          <a:effectLst/>
                        </a:rPr>
                        <a:t> </a:t>
                      </a:r>
                      <a:endParaRPr lang="es-EC" sz="1400" dirty="0">
                        <a:effectLst/>
                      </a:endParaRPr>
                    </a:p>
                    <a:p>
                      <a:pPr indent="457200" algn="ctr">
                        <a:lnSpc>
                          <a:spcPct val="200000"/>
                        </a:lnSpc>
                        <a:spcAft>
                          <a:spcPts val="0"/>
                        </a:spcAft>
                      </a:pPr>
                      <a:r>
                        <a:rPr lang="es-ES" sz="1400" dirty="0">
                          <a:effectLst/>
                        </a:rPr>
                        <a:t>87 </a:t>
                      </a:r>
                      <a:endParaRPr lang="es-EC" sz="1400" dirty="0">
                        <a:effectLst/>
                      </a:endParaRPr>
                    </a:p>
                    <a:p>
                      <a:pPr indent="457200" algn="ctr">
                        <a:lnSpc>
                          <a:spcPct val="200000"/>
                        </a:lnSpc>
                        <a:spcAft>
                          <a:spcPts val="0"/>
                        </a:spcAft>
                      </a:pPr>
                      <a:r>
                        <a:rPr lang="es-ES" sz="1400" dirty="0">
                          <a:effectLst/>
                        </a:rPr>
                        <a:t> </a:t>
                      </a:r>
                      <a:endParaRPr lang="es-EC" sz="1400" dirty="0">
                        <a:effectLst/>
                        <a:latin typeface="Times New Roman"/>
                        <a:ea typeface="Calibri"/>
                        <a:cs typeface="Times New Roman"/>
                      </a:endParaRPr>
                    </a:p>
                  </a:txBody>
                  <a:tcPr marL="14733" marR="14733" marT="0" marB="0" anchor="ctr"/>
                </a:tc>
              </a:tr>
              <a:tr h="1279885">
                <a:tc>
                  <a:txBody>
                    <a:bodyPr/>
                    <a:lstStyle/>
                    <a:p>
                      <a:pPr marL="71755" marR="71755" indent="457200" algn="ctr">
                        <a:lnSpc>
                          <a:spcPct val="200000"/>
                        </a:lnSpc>
                        <a:spcAft>
                          <a:spcPts val="0"/>
                        </a:spcAft>
                      </a:pPr>
                      <a:r>
                        <a:rPr lang="es-ES" sz="1400" dirty="0">
                          <a:effectLst/>
                        </a:rPr>
                        <a:t>Educativo</a:t>
                      </a:r>
                      <a:endParaRPr lang="es-EC" sz="1400" dirty="0">
                        <a:effectLst/>
                        <a:latin typeface="Times New Roman"/>
                        <a:ea typeface="Calibri"/>
                        <a:cs typeface="Times New Roman"/>
                      </a:endParaRPr>
                    </a:p>
                  </a:txBody>
                  <a:tcPr marL="14733" marR="14733" marT="0" marB="0" vert="vert270" anchor="ctr"/>
                </a:tc>
                <a:tc>
                  <a:txBody>
                    <a:bodyPr/>
                    <a:lstStyle/>
                    <a:p>
                      <a:pPr indent="457200" algn="ctr">
                        <a:lnSpc>
                          <a:spcPct val="200000"/>
                        </a:lnSpc>
                        <a:spcAft>
                          <a:spcPts val="0"/>
                        </a:spcAft>
                      </a:pPr>
                      <a:r>
                        <a:rPr lang="es-ES" sz="1400" dirty="0" smtClean="0">
                          <a:effectLst/>
                        </a:rPr>
                        <a:t>TF19</a:t>
                      </a:r>
                      <a:r>
                        <a:rPr lang="es-ES" sz="1400" dirty="0">
                          <a:effectLst/>
                        </a:rPr>
                        <a:t>%</a:t>
                      </a:r>
                      <a:endParaRPr lang="es-EC" sz="1400" dirty="0">
                        <a:effectLst/>
                      </a:endParaRPr>
                    </a:p>
                    <a:p>
                      <a:pPr indent="457200" algn="ctr">
                        <a:lnSpc>
                          <a:spcPct val="200000"/>
                        </a:lnSpc>
                        <a:spcAft>
                          <a:spcPts val="0"/>
                        </a:spcAft>
                      </a:pPr>
                      <a:r>
                        <a:rPr lang="es-ES" sz="1400" dirty="0">
                          <a:effectLst/>
                        </a:rPr>
                        <a:t>Internet: 58 %</a:t>
                      </a:r>
                      <a:endParaRPr lang="es-EC" sz="1400" dirty="0">
                        <a:effectLst/>
                      </a:endParaRPr>
                    </a:p>
                    <a:p>
                      <a:pPr indent="457200" algn="ctr">
                        <a:lnSpc>
                          <a:spcPct val="200000"/>
                        </a:lnSpc>
                        <a:spcAft>
                          <a:spcPts val="0"/>
                        </a:spcAft>
                      </a:pPr>
                      <a:r>
                        <a:rPr lang="es-ES" sz="1400" dirty="0">
                          <a:effectLst/>
                        </a:rPr>
                        <a:t>TV. 74%</a:t>
                      </a:r>
                      <a:endParaRPr lang="es-EC" sz="1400" dirty="0">
                        <a:effectLst/>
                        <a:latin typeface="Times New Roman"/>
                        <a:ea typeface="Calibri"/>
                        <a:cs typeface="Times New Roman"/>
                      </a:endParaRPr>
                    </a:p>
                  </a:txBody>
                  <a:tcPr marL="14733" marR="14733" marT="0" marB="0"/>
                </a:tc>
                <a:tc>
                  <a:txBody>
                    <a:bodyPr/>
                    <a:lstStyle/>
                    <a:p>
                      <a:pPr indent="457200" algn="ctr">
                        <a:lnSpc>
                          <a:spcPct val="200000"/>
                        </a:lnSpc>
                        <a:spcAft>
                          <a:spcPts val="0"/>
                        </a:spcAft>
                      </a:pPr>
                      <a:r>
                        <a:rPr lang="es-ES" sz="1400" dirty="0" smtClean="0">
                          <a:effectLst/>
                        </a:rPr>
                        <a:t>TF, </a:t>
                      </a:r>
                      <a:r>
                        <a:rPr lang="es-ES" sz="1400" dirty="0">
                          <a:effectLst/>
                        </a:rPr>
                        <a:t>80% básico. </a:t>
                      </a:r>
                      <a:endParaRPr lang="es-EC" sz="1400" dirty="0">
                        <a:effectLst/>
                      </a:endParaRPr>
                    </a:p>
                    <a:p>
                      <a:pPr indent="457200" algn="ctr">
                        <a:lnSpc>
                          <a:spcPct val="200000"/>
                        </a:lnSpc>
                        <a:spcAft>
                          <a:spcPts val="0"/>
                        </a:spcAft>
                      </a:pPr>
                      <a:r>
                        <a:rPr lang="es-ES" sz="1400" dirty="0">
                          <a:effectLst/>
                        </a:rPr>
                        <a:t>Internet, 65% </a:t>
                      </a:r>
                      <a:r>
                        <a:rPr lang="es-ES" sz="1400" dirty="0" smtClean="0">
                          <a:effectLst/>
                        </a:rPr>
                        <a:t>2Mbps</a:t>
                      </a:r>
                      <a:r>
                        <a:rPr lang="es-ES" sz="1400" dirty="0">
                          <a:effectLst/>
                        </a:rPr>
                        <a:t>.</a:t>
                      </a:r>
                      <a:endParaRPr lang="es-EC" sz="1400" dirty="0">
                        <a:effectLst/>
                      </a:endParaRPr>
                    </a:p>
                    <a:p>
                      <a:pPr indent="457200" algn="ctr">
                        <a:lnSpc>
                          <a:spcPct val="200000"/>
                        </a:lnSpc>
                        <a:spcAft>
                          <a:spcPts val="0"/>
                        </a:spcAft>
                      </a:pPr>
                      <a:r>
                        <a:rPr lang="es-ES" sz="1400" dirty="0" smtClean="0">
                          <a:effectLst/>
                        </a:rPr>
                        <a:t>TV  </a:t>
                      </a:r>
                      <a:r>
                        <a:rPr lang="es-ES" sz="1400" dirty="0">
                          <a:effectLst/>
                        </a:rPr>
                        <a:t>46% plan Básico.</a:t>
                      </a:r>
                      <a:endParaRPr lang="es-EC" sz="1400" dirty="0">
                        <a:effectLst/>
                        <a:latin typeface="Times New Roman"/>
                        <a:ea typeface="Calibri"/>
                        <a:cs typeface="Times New Roman"/>
                      </a:endParaRPr>
                    </a:p>
                  </a:txBody>
                  <a:tcPr marL="14733" marR="14733" marT="0" marB="0"/>
                </a:tc>
                <a:tc>
                  <a:txBody>
                    <a:bodyPr/>
                    <a:lstStyle/>
                    <a:p>
                      <a:pPr indent="457200" algn="ctr">
                        <a:lnSpc>
                          <a:spcPct val="200000"/>
                        </a:lnSpc>
                        <a:spcAft>
                          <a:spcPts val="0"/>
                        </a:spcAft>
                      </a:pPr>
                      <a:r>
                        <a:rPr lang="es-EC" sz="1400" dirty="0" smtClean="0">
                          <a:effectLst/>
                        </a:rPr>
                        <a:t>TF 52</a:t>
                      </a:r>
                      <a:r>
                        <a:rPr lang="es-EC" sz="1400" dirty="0">
                          <a:effectLst/>
                        </a:rPr>
                        <a:t>%, </a:t>
                      </a:r>
                    </a:p>
                    <a:p>
                      <a:pPr indent="457200" algn="ctr">
                        <a:lnSpc>
                          <a:spcPct val="200000"/>
                        </a:lnSpc>
                        <a:spcAft>
                          <a:spcPts val="0"/>
                        </a:spcAft>
                      </a:pPr>
                      <a:r>
                        <a:rPr lang="es-EC" sz="1400" dirty="0">
                          <a:effectLst/>
                        </a:rPr>
                        <a:t>Internet 54% </a:t>
                      </a:r>
                      <a:r>
                        <a:rPr lang="es-EC" sz="1400" dirty="0" smtClean="0">
                          <a:effectLst/>
                        </a:rPr>
                        <a:t>TV 38</a:t>
                      </a:r>
                      <a:r>
                        <a:rPr lang="es-EC" sz="1400" dirty="0">
                          <a:effectLst/>
                        </a:rPr>
                        <a:t>%.</a:t>
                      </a:r>
                      <a:endParaRPr lang="es-EC" sz="1400" dirty="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a:effectLst/>
                        </a:rPr>
                        <a:t>83</a:t>
                      </a:r>
                      <a:endParaRPr lang="es-EC" sz="1400">
                        <a:effectLst/>
                        <a:latin typeface="Times New Roman"/>
                        <a:ea typeface="Calibri"/>
                        <a:cs typeface="Times New Roman"/>
                      </a:endParaRPr>
                    </a:p>
                  </a:txBody>
                  <a:tcPr marL="14733" marR="14733" marT="0" marB="0" anchor="ctr"/>
                </a:tc>
                <a:tc>
                  <a:txBody>
                    <a:bodyPr/>
                    <a:lstStyle/>
                    <a:p>
                      <a:pPr indent="457200" algn="ctr">
                        <a:lnSpc>
                          <a:spcPct val="200000"/>
                        </a:lnSpc>
                        <a:spcAft>
                          <a:spcPts val="0"/>
                        </a:spcAft>
                      </a:pPr>
                      <a:r>
                        <a:rPr lang="es-ES" sz="1400" dirty="0">
                          <a:effectLst/>
                        </a:rPr>
                        <a:t> </a:t>
                      </a:r>
                      <a:endParaRPr lang="es-EC" sz="1400" dirty="0">
                        <a:effectLst/>
                      </a:endParaRPr>
                    </a:p>
                    <a:p>
                      <a:pPr indent="457200" algn="ctr">
                        <a:lnSpc>
                          <a:spcPct val="200000"/>
                        </a:lnSpc>
                        <a:spcAft>
                          <a:spcPts val="0"/>
                        </a:spcAft>
                      </a:pPr>
                      <a:r>
                        <a:rPr lang="es-ES" sz="1400" dirty="0">
                          <a:effectLst/>
                        </a:rPr>
                        <a:t>69 </a:t>
                      </a:r>
                      <a:endParaRPr lang="es-EC" sz="1400" dirty="0">
                        <a:effectLst/>
                      </a:endParaRPr>
                    </a:p>
                    <a:p>
                      <a:pPr indent="457200" algn="ctr">
                        <a:lnSpc>
                          <a:spcPct val="200000"/>
                        </a:lnSpc>
                        <a:spcAft>
                          <a:spcPts val="0"/>
                        </a:spcAft>
                      </a:pPr>
                      <a:r>
                        <a:rPr lang="es-ES" sz="1400" dirty="0">
                          <a:effectLst/>
                        </a:rPr>
                        <a:t> </a:t>
                      </a:r>
                      <a:endParaRPr lang="es-EC" sz="1400" dirty="0">
                        <a:effectLst/>
                        <a:latin typeface="Times New Roman"/>
                        <a:ea typeface="Calibri"/>
                        <a:cs typeface="Times New Roman"/>
                      </a:endParaRPr>
                    </a:p>
                  </a:txBody>
                  <a:tcPr marL="14733" marR="14733" marT="0" marB="0" anchor="ctr"/>
                </a:tc>
              </a:tr>
            </a:tbl>
          </a:graphicData>
        </a:graphic>
      </p:graphicFrame>
    </p:spTree>
    <p:extLst>
      <p:ext uri="{BB962C8B-B14F-4D97-AF65-F5344CB8AC3E}">
        <p14:creationId xmlns:p14="http://schemas.microsoft.com/office/powerpoint/2010/main" val="1841077467"/>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p:cNvSpPr txBox="1">
            <a:spLocks noChangeArrowheads="1"/>
          </p:cNvSpPr>
          <p:nvPr/>
        </p:nvSpPr>
        <p:spPr bwMode="gray">
          <a:xfrm>
            <a:off x="1619250" y="188640"/>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1331639" y="1988840"/>
            <a:ext cx="6840761" cy="3384376"/>
          </a:xfrm>
          <a:prstGeom prst="rect">
            <a:avLst/>
          </a:prstGeom>
          <a:noFill/>
        </p:spPr>
      </p:pic>
      <p:sp>
        <p:nvSpPr>
          <p:cNvPr id="3" name="2 CuadroTexto"/>
          <p:cNvSpPr txBox="1"/>
          <p:nvPr/>
        </p:nvSpPr>
        <p:spPr>
          <a:xfrm>
            <a:off x="2682574" y="1225925"/>
            <a:ext cx="4138890" cy="369332"/>
          </a:xfrm>
          <a:prstGeom prst="rect">
            <a:avLst/>
          </a:prstGeom>
          <a:noFill/>
        </p:spPr>
        <p:txBody>
          <a:bodyPr wrap="none" rtlCol="0">
            <a:spAutoFit/>
          </a:bodyPr>
          <a:lstStyle/>
          <a:p>
            <a:r>
              <a:rPr lang="es-EC" dirty="0" smtClean="0"/>
              <a:t>RESULTADOS FALTA DE SERVICIOS</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ctrTitle"/>
          </p:nvPr>
        </p:nvSpPr>
        <p:spPr>
          <a:xfrm>
            <a:off x="378111" y="1196752"/>
            <a:ext cx="8459788" cy="1470025"/>
          </a:xfrm>
        </p:spPr>
        <p:txBody>
          <a:bodyPr/>
          <a:lstStyle/>
          <a:p>
            <a:pPr eaLnBrk="1" hangingPunct="1"/>
            <a:r>
              <a:rPr lang="es-ES" altLang="es-EC" sz="2400" b="1" dirty="0" smtClean="0"/>
              <a:t>CONTRATARIA EL SERVICIO TRIPLE PLAY</a:t>
            </a:r>
          </a:p>
        </p:txBody>
      </p:sp>
      <p:sp>
        <p:nvSpPr>
          <p:cNvPr id="6" name="AutoShape 4"/>
          <p:cNvSpPr txBox="1">
            <a:spLocks noChangeArrowheads="1"/>
          </p:cNvSpPr>
          <p:nvPr/>
        </p:nvSpPr>
        <p:spPr bwMode="gray">
          <a:xfrm>
            <a:off x="1619250" y="188640"/>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pic>
        <p:nvPicPr>
          <p:cNvPr id="9" name="8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420888"/>
            <a:ext cx="5400599" cy="1872208"/>
          </a:xfrm>
          <a:prstGeom prst="rect">
            <a:avLst/>
          </a:prstGeom>
          <a:noFill/>
          <a:ln>
            <a:noFill/>
          </a:ln>
        </p:spPr>
      </p:pic>
      <p:sp>
        <p:nvSpPr>
          <p:cNvPr id="2" name="1 CuadroTexto"/>
          <p:cNvSpPr txBox="1"/>
          <p:nvPr/>
        </p:nvSpPr>
        <p:spPr>
          <a:xfrm>
            <a:off x="3580441" y="3861048"/>
            <a:ext cx="1243586" cy="369332"/>
          </a:xfrm>
          <a:prstGeom prst="rect">
            <a:avLst/>
          </a:prstGeom>
          <a:solidFill>
            <a:schemeClr val="accent1"/>
          </a:solidFill>
        </p:spPr>
        <p:txBody>
          <a:bodyPr wrap="square" rtlCol="0">
            <a:spAutoFit/>
          </a:bodyPr>
          <a:lstStyle/>
          <a:p>
            <a:pPr algn="r"/>
            <a:r>
              <a:rPr lang="es-EC" dirty="0" smtClean="0"/>
              <a:t>3079</a:t>
            </a:r>
            <a:endParaRPr lang="es-EC" dirty="0"/>
          </a:p>
        </p:txBody>
      </p:sp>
      <p:sp>
        <p:nvSpPr>
          <p:cNvPr id="11" name="10 CuadroTexto"/>
          <p:cNvSpPr txBox="1"/>
          <p:nvPr/>
        </p:nvSpPr>
        <p:spPr>
          <a:xfrm>
            <a:off x="4848949" y="3851967"/>
            <a:ext cx="1307227" cy="369332"/>
          </a:xfrm>
          <a:prstGeom prst="rect">
            <a:avLst/>
          </a:prstGeom>
          <a:solidFill>
            <a:schemeClr val="accent1"/>
          </a:solidFill>
        </p:spPr>
        <p:txBody>
          <a:bodyPr wrap="square" rtlCol="0">
            <a:spAutoFit/>
          </a:bodyPr>
          <a:lstStyle/>
          <a:p>
            <a:pPr algn="r"/>
            <a:r>
              <a:rPr lang="es-EC" dirty="0" smtClean="0"/>
              <a:t>174</a:t>
            </a:r>
            <a:endParaRPr lang="es-EC" dirty="0"/>
          </a:p>
        </p:txBody>
      </p:sp>
      <p:sp>
        <p:nvSpPr>
          <p:cNvPr id="12" name="11 CuadroTexto"/>
          <p:cNvSpPr txBox="1"/>
          <p:nvPr/>
        </p:nvSpPr>
        <p:spPr>
          <a:xfrm>
            <a:off x="6156176" y="3851756"/>
            <a:ext cx="1368151" cy="369332"/>
          </a:xfrm>
          <a:prstGeom prst="rect">
            <a:avLst/>
          </a:prstGeom>
          <a:solidFill>
            <a:schemeClr val="accent1"/>
          </a:solidFill>
        </p:spPr>
        <p:txBody>
          <a:bodyPr wrap="square" rtlCol="0">
            <a:spAutoFit/>
          </a:bodyPr>
          <a:lstStyle/>
          <a:p>
            <a:pPr algn="r"/>
            <a:r>
              <a:rPr lang="es-EC" dirty="0" smtClean="0"/>
              <a:t>21</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gray">
          <a:xfrm>
            <a:off x="2051330" y="5330924"/>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900" b="1" dirty="0" smtClean="0">
                <a:effectLst>
                  <a:outerShdw blurRad="38100" dist="38100" dir="2700000" algn="tl">
                    <a:srgbClr val="000000"/>
                  </a:outerShdw>
                </a:effectLst>
              </a:rPr>
              <a:t>9. </a:t>
            </a:r>
            <a:r>
              <a:rPr lang="en-US" sz="1900" b="1" dirty="0">
                <a:effectLst>
                  <a:outerShdw blurRad="38100" dist="38100" dir="2700000" algn="tl">
                    <a:srgbClr val="000000"/>
                  </a:outerShdw>
                </a:effectLst>
              </a:rPr>
              <a:t>CONCLUSIONES Y  RECOMENDACIONES</a:t>
            </a:r>
          </a:p>
        </p:txBody>
      </p:sp>
      <p:sp>
        <p:nvSpPr>
          <p:cNvPr id="5" name="AutoShape 4"/>
          <p:cNvSpPr>
            <a:spLocks noChangeArrowheads="1"/>
          </p:cNvSpPr>
          <p:nvPr/>
        </p:nvSpPr>
        <p:spPr bwMode="gray">
          <a:xfrm>
            <a:off x="2057399" y="4221088"/>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en-US" sz="1900" b="1" dirty="0">
                <a:effectLst>
                  <a:outerShdw blurRad="38100" dist="38100" dir="2700000" algn="tl">
                    <a:srgbClr val="000000"/>
                  </a:outerShdw>
                </a:effectLst>
              </a:rPr>
              <a:t>6. </a:t>
            </a:r>
            <a:r>
              <a:rPr lang="en-US" sz="1900" b="1" dirty="0" smtClean="0">
                <a:effectLst>
                  <a:outerShdw blurRad="38100" dist="38100" dir="2700000" algn="tl">
                    <a:srgbClr val="000000"/>
                  </a:outerShdw>
                </a:effectLst>
              </a:rPr>
              <a:t>EVALUACIÓN </a:t>
            </a:r>
            <a:r>
              <a:rPr lang="en-US" sz="1900" b="1" dirty="0">
                <a:effectLst>
                  <a:outerShdw blurRad="38100" dist="38100" dir="2700000" algn="tl">
                    <a:srgbClr val="000000"/>
                  </a:outerShdw>
                </a:effectLst>
              </a:rPr>
              <a:t>DE LOS RESULTADOS</a:t>
            </a:r>
          </a:p>
        </p:txBody>
      </p:sp>
      <p:sp>
        <p:nvSpPr>
          <p:cNvPr id="6" name="AutoShape 8"/>
          <p:cNvSpPr>
            <a:spLocks noChangeArrowheads="1"/>
          </p:cNvSpPr>
          <p:nvPr/>
        </p:nvSpPr>
        <p:spPr bwMode="gray">
          <a:xfrm>
            <a:off x="2053446" y="1807081"/>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en-US" sz="1900" b="1" dirty="0">
                <a:effectLst>
                  <a:outerShdw blurRad="38100" dist="38100" dir="2700000" algn="tl">
                    <a:srgbClr val="000000"/>
                  </a:outerShdw>
                </a:effectLst>
              </a:rPr>
              <a:t>2.</a:t>
            </a:r>
            <a:r>
              <a:rPr lang="en-US" sz="1900" b="1" dirty="0">
                <a:solidFill>
                  <a:srgbClr val="FFFFFF"/>
                </a:solidFill>
                <a:effectLst>
                  <a:outerShdw blurRad="38100" dist="38100" dir="2700000" algn="tl">
                    <a:srgbClr val="000000"/>
                  </a:outerShdw>
                </a:effectLst>
              </a:rPr>
              <a:t> </a:t>
            </a:r>
            <a:r>
              <a:rPr lang="en-US" sz="1900" b="1" dirty="0">
                <a:effectLst>
                  <a:outerShdw blurRad="38100" dist="38100" dir="2700000" algn="tl">
                    <a:srgbClr val="000000"/>
                  </a:outerShdw>
                </a:effectLst>
              </a:rPr>
              <a:t>ALCANCE</a:t>
            </a:r>
            <a:r>
              <a:rPr lang="en-US" sz="1900" b="1" dirty="0">
                <a:solidFill>
                  <a:srgbClr val="FFFFFF"/>
                </a:solidFill>
                <a:effectLst>
                  <a:outerShdw blurRad="38100" dist="38100" dir="2700000" algn="tl">
                    <a:srgbClr val="000000"/>
                  </a:outerShdw>
                </a:effectLst>
              </a:rPr>
              <a:t> </a:t>
            </a:r>
            <a:r>
              <a:rPr lang="en-US" sz="1900" b="1" dirty="0">
                <a:effectLst>
                  <a:outerShdw blurRad="38100" dist="38100" dir="2700000" algn="tl">
                    <a:srgbClr val="000000"/>
                  </a:outerShdw>
                </a:effectLst>
              </a:rPr>
              <a:t>DEL PROYECTO</a:t>
            </a:r>
          </a:p>
        </p:txBody>
      </p:sp>
      <p:sp>
        <p:nvSpPr>
          <p:cNvPr id="7" name="AutoShape 4"/>
          <p:cNvSpPr>
            <a:spLocks noChangeArrowheads="1"/>
          </p:cNvSpPr>
          <p:nvPr/>
        </p:nvSpPr>
        <p:spPr bwMode="gray">
          <a:xfrm>
            <a:off x="2030462" y="1273681"/>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en-US" sz="1900" b="1" dirty="0">
                <a:effectLst>
                  <a:outerShdw blurRad="38100" dist="38100" dir="2700000" algn="tl">
                    <a:srgbClr val="000000"/>
                  </a:outerShdw>
                </a:effectLst>
              </a:rPr>
              <a:t>1. INTRODUCCIÓN</a:t>
            </a:r>
          </a:p>
        </p:txBody>
      </p:sp>
      <p:sp>
        <p:nvSpPr>
          <p:cNvPr id="9" name="AutoShape 6"/>
          <p:cNvSpPr>
            <a:spLocks noChangeArrowheads="1"/>
          </p:cNvSpPr>
          <p:nvPr/>
        </p:nvSpPr>
        <p:spPr bwMode="gray">
          <a:xfrm>
            <a:off x="2081212" y="3591024"/>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en-US" sz="1900" b="1" dirty="0">
                <a:effectLst>
                  <a:outerShdw blurRad="38100" dist="38100" dir="2700000" algn="tl">
                    <a:srgbClr val="000000"/>
                  </a:outerShdw>
                </a:effectLst>
              </a:rPr>
              <a:t>5. METODOLOGÍA</a:t>
            </a:r>
          </a:p>
        </p:txBody>
      </p:sp>
      <p:sp>
        <p:nvSpPr>
          <p:cNvPr id="10" name="AutoShape 4"/>
          <p:cNvSpPr>
            <a:spLocks noChangeArrowheads="1"/>
          </p:cNvSpPr>
          <p:nvPr/>
        </p:nvSpPr>
        <p:spPr bwMode="gray">
          <a:xfrm>
            <a:off x="2057399" y="3008576"/>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en-US" sz="1900" b="1" dirty="0">
                <a:effectLst>
                  <a:outerShdw blurRad="38100" dist="38100" dir="2700000" algn="tl">
                    <a:srgbClr val="000000"/>
                  </a:outerShdw>
                </a:effectLst>
              </a:rPr>
              <a:t>4. JUSTIFICACIÓN E IMPORTANCIA</a:t>
            </a:r>
          </a:p>
        </p:txBody>
      </p:sp>
      <p:sp>
        <p:nvSpPr>
          <p:cNvPr id="11" name="AutoShape 6"/>
          <p:cNvSpPr>
            <a:spLocks noChangeArrowheads="1"/>
          </p:cNvSpPr>
          <p:nvPr/>
        </p:nvSpPr>
        <p:spPr bwMode="gray">
          <a:xfrm>
            <a:off x="3131840" y="332656"/>
            <a:ext cx="3384376" cy="533400"/>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smtClean="0">
                <a:effectLst>
                  <a:outerShdw blurRad="38100" dist="38100" dir="2700000" algn="tl">
                    <a:srgbClr val="000000"/>
                  </a:outerShdw>
                </a:effectLst>
              </a:rPr>
              <a:t>AGENDA</a:t>
            </a:r>
            <a:endParaRPr lang="en-US" sz="2400" b="1" dirty="0">
              <a:effectLst>
                <a:outerShdw blurRad="38100" dist="38100" dir="2700000" algn="tl">
                  <a:srgbClr val="000000"/>
                </a:outerShdw>
              </a:effectLst>
            </a:endParaRPr>
          </a:p>
        </p:txBody>
      </p:sp>
      <p:sp>
        <p:nvSpPr>
          <p:cNvPr id="13" name="AutoShape 4"/>
          <p:cNvSpPr>
            <a:spLocks noChangeArrowheads="1"/>
          </p:cNvSpPr>
          <p:nvPr/>
        </p:nvSpPr>
        <p:spPr bwMode="gray">
          <a:xfrm>
            <a:off x="2051331" y="2444088"/>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en-US" sz="1900" b="1" dirty="0">
                <a:effectLst>
                  <a:outerShdw blurRad="38100" dist="38100" dir="2700000" algn="tl">
                    <a:srgbClr val="000000"/>
                  </a:outerShdw>
                </a:effectLst>
              </a:rPr>
              <a:t>3. PLANTEAMIENTO DEL PROBLEMA</a:t>
            </a:r>
          </a:p>
        </p:txBody>
      </p:sp>
      <p:sp>
        <p:nvSpPr>
          <p:cNvPr id="14" name="AutoShape 7"/>
          <p:cNvSpPr>
            <a:spLocks noChangeArrowheads="1"/>
          </p:cNvSpPr>
          <p:nvPr/>
        </p:nvSpPr>
        <p:spPr bwMode="gray">
          <a:xfrm>
            <a:off x="2053446" y="4797524"/>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900" b="1" dirty="0">
                <a:effectLst>
                  <a:outerShdw blurRad="38100" dist="38100" dir="2700000" algn="tl">
                    <a:srgbClr val="000000"/>
                  </a:outerShdw>
                </a:effectLst>
              </a:rPr>
              <a:t>8</a:t>
            </a:r>
            <a:r>
              <a:rPr lang="en-US" sz="1900" b="1" dirty="0" smtClean="0">
                <a:effectLst>
                  <a:outerShdw blurRad="38100" dist="38100" dir="2700000" algn="tl">
                    <a:srgbClr val="000000"/>
                  </a:outerShdw>
                </a:effectLst>
              </a:rPr>
              <a:t>. PROPUESTA</a:t>
            </a:r>
            <a:endParaRPr lang="en-US" sz="1900" b="1" dirty="0">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ctrTitle"/>
          </p:nvPr>
        </p:nvSpPr>
        <p:spPr>
          <a:xfrm>
            <a:off x="378111" y="1196752"/>
            <a:ext cx="8459788" cy="1470025"/>
          </a:xfrm>
        </p:spPr>
        <p:txBody>
          <a:bodyPr/>
          <a:lstStyle/>
          <a:p>
            <a:pPr eaLnBrk="1" hangingPunct="1"/>
            <a:r>
              <a:rPr lang="es-ES" altLang="es-EC" sz="2400" b="1" dirty="0" smtClean="0"/>
              <a:t>PROYECCIÓN DE LA DEMANDA DEL SERVICIO TRIPLE PLAY</a:t>
            </a:r>
          </a:p>
        </p:txBody>
      </p:sp>
      <p:sp>
        <p:nvSpPr>
          <p:cNvPr id="6" name="AutoShape 4"/>
          <p:cNvSpPr txBox="1">
            <a:spLocks noChangeArrowheads="1"/>
          </p:cNvSpPr>
          <p:nvPr/>
        </p:nvSpPr>
        <p:spPr bwMode="gray">
          <a:xfrm>
            <a:off x="1619250" y="188640"/>
            <a:ext cx="6048375" cy="792163"/>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a:extLst/>
        </p:spPr>
        <p:txBody>
          <a:bodyPr vert="horz" wrap="non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smtClean="0">
                <a:solidFill>
                  <a:srgbClr val="FFFFFF"/>
                </a:solidFill>
                <a:effectLst>
                  <a:outerShdw blurRad="38100" dist="38100" dir="2700000" algn="tl">
                    <a:srgbClr val="000000"/>
                  </a:outerShdw>
                </a:effectLst>
              </a:rPr>
              <a:t>6. EVALUACIÓN DE LOS RESULTADOS</a:t>
            </a:r>
            <a:endParaRPr lang="en-US" sz="2200" b="1" dirty="0">
              <a:solidFill>
                <a:srgbClr val="FFFFFF"/>
              </a:solidFill>
              <a:effectLst>
                <a:outerShdw blurRad="38100" dist="38100" dir="2700000" algn="tl">
                  <a:srgbClr val="000000"/>
                </a:outerShdw>
              </a:effectLst>
            </a:endParaRPr>
          </a:p>
        </p:txBody>
      </p:sp>
      <p:pic>
        <p:nvPicPr>
          <p:cNvPr id="8" name="7 Imagen"/>
          <p:cNvPicPr/>
          <p:nvPr/>
        </p:nvPicPr>
        <p:blipFill>
          <a:blip r:embed="rId2" cstate="print"/>
          <a:srcRect/>
          <a:stretch>
            <a:fillRect/>
          </a:stretch>
        </p:blipFill>
        <p:spPr bwMode="auto">
          <a:xfrm>
            <a:off x="1331640" y="2498724"/>
            <a:ext cx="6624736" cy="2298427"/>
          </a:xfrm>
          <a:prstGeom prst="rect">
            <a:avLst/>
          </a:prstGeom>
          <a:noFill/>
          <a:ln w="9525">
            <a:noFill/>
            <a:miter lim="800000"/>
            <a:headEnd/>
            <a:tailEnd/>
          </a:ln>
        </p:spPr>
      </p:pic>
      <p:sp>
        <p:nvSpPr>
          <p:cNvPr id="2" name="1 CuadroTexto"/>
          <p:cNvSpPr txBox="1"/>
          <p:nvPr/>
        </p:nvSpPr>
        <p:spPr>
          <a:xfrm>
            <a:off x="1331640" y="5157192"/>
            <a:ext cx="5198859" cy="646331"/>
          </a:xfrm>
          <a:prstGeom prst="rect">
            <a:avLst/>
          </a:prstGeom>
          <a:noFill/>
        </p:spPr>
        <p:txBody>
          <a:bodyPr wrap="none" rtlCol="0">
            <a:spAutoFit/>
          </a:bodyPr>
          <a:lstStyle/>
          <a:p>
            <a:r>
              <a:rPr lang="es-EC" dirty="0" smtClean="0"/>
              <a:t>En base a proyección de crecimiento poblacional</a:t>
            </a:r>
          </a:p>
          <a:p>
            <a:r>
              <a:rPr lang="es-EC" dirty="0" smtClean="0"/>
              <a:t>Y resultado de encuestas</a:t>
            </a:r>
            <a:endParaRPr lang="es-EC" dirty="0"/>
          </a:p>
        </p:txBody>
      </p:sp>
    </p:spTree>
    <p:extLst>
      <p:ext uri="{BB962C8B-B14F-4D97-AF65-F5344CB8AC3E}">
        <p14:creationId xmlns:p14="http://schemas.microsoft.com/office/powerpoint/2010/main" val="306812558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2339752" y="1052736"/>
            <a:ext cx="5300824" cy="576064"/>
          </a:xfrm>
        </p:spPr>
        <p:txBody>
          <a:bodyPr/>
          <a:lstStyle/>
          <a:p>
            <a:pPr eaLnBrk="1" hangingPunct="1"/>
            <a:r>
              <a:rPr lang="es-ES" altLang="es-EC" sz="3200" b="1" dirty="0">
                <a:latin typeface="Calibri" pitchFamily="34" charset="0"/>
              </a:rPr>
              <a:t>PROPUESTA TECNOLOGICA </a:t>
            </a:r>
            <a:endParaRPr lang="es-ES" altLang="es-EC" sz="3200" b="1" dirty="0" smtClean="0"/>
          </a:p>
        </p:txBody>
      </p:sp>
      <p:sp>
        <p:nvSpPr>
          <p:cNvPr id="15"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16" name="15 CuadroTexto"/>
          <p:cNvSpPr txBox="1"/>
          <p:nvPr/>
        </p:nvSpPr>
        <p:spPr>
          <a:xfrm>
            <a:off x="1403648" y="2312005"/>
            <a:ext cx="3744416" cy="1938992"/>
          </a:xfrm>
          <a:prstGeom prst="rect">
            <a:avLst/>
          </a:prstGeom>
          <a:noFill/>
        </p:spPr>
        <p:txBody>
          <a:bodyPr wrap="square">
            <a:spAutoFit/>
          </a:bodyPr>
          <a:lstStyle/>
          <a:p>
            <a:pPr algn="ctr">
              <a:defRPr/>
            </a:pPr>
            <a:r>
              <a:rPr lang="es-MX" sz="2000" b="1" dirty="0" smtClean="0">
                <a:latin typeface="Arial" pitchFamily="34" charset="0"/>
                <a:cs typeface="Arial" pitchFamily="34" charset="0"/>
              </a:rPr>
              <a:t>CARACTERÍSTICAS DE LA</a:t>
            </a:r>
            <a:endParaRPr lang="es-MX" sz="2000" b="1" dirty="0">
              <a:latin typeface="Arial" pitchFamily="34" charset="0"/>
              <a:cs typeface="Arial" pitchFamily="34" charset="0"/>
            </a:endParaRPr>
          </a:p>
          <a:p>
            <a:pPr>
              <a:defRPr/>
            </a:pPr>
            <a:endParaRPr lang="es-MX" sz="2000" dirty="0">
              <a:latin typeface="Arial" pitchFamily="34" charset="0"/>
              <a:cs typeface="Arial" pitchFamily="34" charset="0"/>
            </a:endParaRPr>
          </a:p>
          <a:p>
            <a:pPr marL="285750" indent="-285750">
              <a:buFont typeface="Arial" pitchFamily="34" charset="0"/>
              <a:buChar char="•"/>
              <a:defRPr/>
            </a:pPr>
            <a:r>
              <a:rPr lang="es-MX" sz="2000" dirty="0" smtClean="0">
                <a:latin typeface="Arial" pitchFamily="34" charset="0"/>
                <a:cs typeface="Arial" pitchFamily="34" charset="0"/>
              </a:rPr>
              <a:t>Red </a:t>
            </a:r>
            <a:r>
              <a:rPr lang="es-MX" sz="2000" dirty="0" err="1">
                <a:latin typeface="Arial" pitchFamily="34" charset="0"/>
                <a:cs typeface="Arial" pitchFamily="34" charset="0"/>
              </a:rPr>
              <a:t>Hybrida</a:t>
            </a:r>
            <a:r>
              <a:rPr lang="es-MX" sz="2000" dirty="0">
                <a:latin typeface="Arial" pitchFamily="34" charset="0"/>
                <a:cs typeface="Arial" pitchFamily="34" charset="0"/>
              </a:rPr>
              <a:t>: Fibra y Coaxial</a:t>
            </a:r>
          </a:p>
          <a:p>
            <a:pPr marL="285750" indent="-285750">
              <a:buFont typeface="Arial" pitchFamily="34" charset="0"/>
              <a:buChar char="•"/>
              <a:defRPr/>
            </a:pPr>
            <a:r>
              <a:rPr lang="es-MX" sz="2000" dirty="0">
                <a:latin typeface="Arial" pitchFamily="34" charset="0"/>
                <a:cs typeface="Arial" pitchFamily="34" charset="0"/>
              </a:rPr>
              <a:t>Cabecera Digital</a:t>
            </a:r>
          </a:p>
          <a:p>
            <a:pPr marL="285750" indent="-285750">
              <a:buFont typeface="Arial" pitchFamily="34" charset="0"/>
              <a:buChar char="•"/>
              <a:defRPr/>
            </a:pPr>
            <a:r>
              <a:rPr lang="es-MX" sz="2000" dirty="0" smtClean="0">
                <a:latin typeface="Arial" pitchFamily="34" charset="0"/>
                <a:cs typeface="Arial" pitchFamily="34" charset="0"/>
              </a:rPr>
              <a:t>Cobertura</a:t>
            </a:r>
            <a:r>
              <a:rPr lang="es-MX" sz="2000" dirty="0">
                <a:latin typeface="Arial" pitchFamily="34" charset="0"/>
                <a:cs typeface="Arial" pitchFamily="34" charset="0"/>
              </a:rPr>
              <a:t>: zona urbana de La maná</a:t>
            </a:r>
            <a:endParaRPr lang="es-EC" sz="2000" dirty="0">
              <a:latin typeface="Arial" pitchFamily="34" charset="0"/>
              <a:cs typeface="Arial" pitchFamily="34" charset="0"/>
            </a:endParaRPr>
          </a:p>
        </p:txBody>
      </p:sp>
      <p:sp>
        <p:nvSpPr>
          <p:cNvPr id="2" name="1 CuadroTexto"/>
          <p:cNvSpPr txBox="1"/>
          <p:nvPr/>
        </p:nvSpPr>
        <p:spPr>
          <a:xfrm>
            <a:off x="5724128" y="1988840"/>
            <a:ext cx="3024336" cy="2585323"/>
          </a:xfrm>
          <a:prstGeom prst="rect">
            <a:avLst/>
          </a:prstGeom>
          <a:noFill/>
        </p:spPr>
        <p:txBody>
          <a:bodyPr wrap="square" rtlCol="0">
            <a:spAutoFit/>
          </a:bodyPr>
          <a:lstStyle/>
          <a:p>
            <a:r>
              <a:rPr lang="es-EC" b="1" dirty="0" smtClean="0"/>
              <a:t>SERVICIOS</a:t>
            </a:r>
          </a:p>
          <a:p>
            <a:pPr marL="285750" indent="-285750">
              <a:buFont typeface="Arial" panose="020B0604020202020204" pitchFamily="34" charset="0"/>
              <a:buChar char="•"/>
            </a:pPr>
            <a:r>
              <a:rPr lang="es-EC" dirty="0" smtClean="0"/>
              <a:t>TV DIGITAL</a:t>
            </a:r>
          </a:p>
          <a:p>
            <a:pPr marL="285750" indent="-285750">
              <a:buFont typeface="Arial" panose="020B0604020202020204" pitchFamily="34" charset="0"/>
              <a:buChar char="•"/>
            </a:pPr>
            <a:r>
              <a:rPr lang="es-EC" dirty="0" smtClean="0"/>
              <a:t>INTERNET BANDA ANCHA</a:t>
            </a:r>
          </a:p>
          <a:p>
            <a:pPr marL="285750" indent="-285750">
              <a:buFont typeface="Arial" panose="020B0604020202020204" pitchFamily="34" charset="0"/>
              <a:buChar char="•"/>
            </a:pPr>
            <a:r>
              <a:rPr lang="es-EC" dirty="0" smtClean="0"/>
              <a:t>TELEFONÍA IP</a:t>
            </a:r>
          </a:p>
          <a:p>
            <a:pPr marL="285750" indent="-285750">
              <a:buFont typeface="Arial" panose="020B0604020202020204" pitchFamily="34" charset="0"/>
              <a:buChar char="•"/>
            </a:pPr>
            <a:r>
              <a:rPr lang="es-EC" dirty="0" smtClean="0"/>
              <a:t>PAY PER VIEW</a:t>
            </a:r>
          </a:p>
          <a:p>
            <a:pPr marL="285750" indent="-285750">
              <a:buFont typeface="Arial" panose="020B0604020202020204" pitchFamily="34" charset="0"/>
              <a:buChar char="•"/>
            </a:pPr>
            <a:r>
              <a:rPr lang="es-EC" dirty="0" smtClean="0"/>
              <a:t>VIDEO ON DEMAND</a:t>
            </a:r>
          </a:p>
          <a:p>
            <a:pPr marL="285750" indent="-285750">
              <a:buFont typeface="Arial" panose="020B0604020202020204" pitchFamily="34" charset="0"/>
              <a:buChar char="•"/>
            </a:pPr>
            <a:r>
              <a:rPr lang="es-EC" dirty="0" smtClean="0"/>
              <a:t>VIDEO CONFERENCIA</a:t>
            </a:r>
          </a:p>
          <a:p>
            <a:pPr marL="285750" indent="-285750">
              <a:buFont typeface="Arial" panose="020B0604020202020204" pitchFamily="34" charset="0"/>
              <a:buChar char="•"/>
            </a:pPr>
            <a:endParaRPr lang="es-EC"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2339752" y="1052736"/>
            <a:ext cx="5300824" cy="576064"/>
          </a:xfrm>
        </p:spPr>
        <p:txBody>
          <a:bodyPr/>
          <a:lstStyle/>
          <a:p>
            <a:pPr eaLnBrk="1" hangingPunct="1"/>
            <a:r>
              <a:rPr lang="es-ES" altLang="es-EC" sz="3200" b="1" dirty="0">
                <a:latin typeface="Calibri" pitchFamily="34" charset="0"/>
              </a:rPr>
              <a:t>PROPUESTA TECNOLOGICA </a:t>
            </a:r>
            <a:endParaRPr lang="es-ES" altLang="es-EC" sz="3200" b="1" dirty="0" smtClean="0"/>
          </a:p>
        </p:txBody>
      </p:sp>
      <p:sp>
        <p:nvSpPr>
          <p:cNvPr id="15"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3" name="2 CuadroTexto"/>
          <p:cNvSpPr txBox="1"/>
          <p:nvPr/>
        </p:nvSpPr>
        <p:spPr>
          <a:xfrm>
            <a:off x="3048535" y="1700808"/>
            <a:ext cx="3467681" cy="369332"/>
          </a:xfrm>
          <a:prstGeom prst="rect">
            <a:avLst/>
          </a:prstGeom>
          <a:noFill/>
        </p:spPr>
        <p:txBody>
          <a:bodyPr wrap="none" rtlCol="0">
            <a:spAutoFit/>
          </a:bodyPr>
          <a:lstStyle/>
          <a:p>
            <a:r>
              <a:rPr lang="es-EC" dirty="0" smtClean="0"/>
              <a:t>ARQUITECTURA DE RED HFC</a:t>
            </a:r>
            <a:endParaRPr lang="es-EC" dirty="0"/>
          </a:p>
        </p:txBody>
      </p:sp>
      <p:pic>
        <p:nvPicPr>
          <p:cNvPr id="7" name="6 Imagen"/>
          <p:cNvPicPr/>
          <p:nvPr/>
        </p:nvPicPr>
        <p:blipFill>
          <a:blip r:embed="rId2"/>
          <a:srcRect/>
          <a:stretch>
            <a:fillRect/>
          </a:stretch>
        </p:blipFill>
        <p:spPr bwMode="auto">
          <a:xfrm>
            <a:off x="1692275" y="2349500"/>
            <a:ext cx="6192838" cy="3527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4568075"/>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2339752" y="1052736"/>
            <a:ext cx="5300824" cy="576064"/>
          </a:xfrm>
        </p:spPr>
        <p:txBody>
          <a:bodyPr/>
          <a:lstStyle/>
          <a:p>
            <a:pPr eaLnBrk="1" hangingPunct="1"/>
            <a:r>
              <a:rPr lang="es-ES" altLang="es-EC" sz="3200" b="1" dirty="0">
                <a:latin typeface="Calibri" pitchFamily="34" charset="0"/>
              </a:rPr>
              <a:t>PROPUESTA TECNOLOGICA </a:t>
            </a:r>
            <a:endParaRPr lang="es-ES" altLang="es-EC" sz="3200" b="1" dirty="0" smtClean="0"/>
          </a:p>
        </p:txBody>
      </p:sp>
      <p:sp>
        <p:nvSpPr>
          <p:cNvPr id="15"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3" name="2 CuadroTexto"/>
          <p:cNvSpPr txBox="1"/>
          <p:nvPr/>
        </p:nvSpPr>
        <p:spPr>
          <a:xfrm>
            <a:off x="3400033" y="1700808"/>
            <a:ext cx="2924840" cy="369332"/>
          </a:xfrm>
          <a:prstGeom prst="rect">
            <a:avLst/>
          </a:prstGeom>
          <a:noFill/>
        </p:spPr>
        <p:txBody>
          <a:bodyPr wrap="none" rtlCol="0">
            <a:spAutoFit/>
          </a:bodyPr>
          <a:lstStyle/>
          <a:p>
            <a:r>
              <a:rPr lang="es-EC" b="1" dirty="0" smtClean="0"/>
              <a:t>CÁLCULO DEL TRÁFICO</a:t>
            </a:r>
            <a:endParaRPr lang="es-EC" i="1"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281236" y="2070140"/>
            <a:ext cx="7272807" cy="1728192"/>
          </a:xfrm>
          <a:prstGeom prst="rect">
            <a:avLst/>
          </a:prstGeom>
          <a:noFill/>
          <a:ln>
            <a:noFill/>
          </a:ln>
        </p:spPr>
      </p:pic>
      <p:sp>
        <p:nvSpPr>
          <p:cNvPr id="2" name="1 CuadroTexto"/>
          <p:cNvSpPr txBox="1"/>
          <p:nvPr/>
        </p:nvSpPr>
        <p:spPr>
          <a:xfrm>
            <a:off x="1403648" y="4748951"/>
            <a:ext cx="1907445" cy="1200329"/>
          </a:xfrm>
          <a:prstGeom prst="rect">
            <a:avLst/>
          </a:prstGeom>
          <a:noFill/>
        </p:spPr>
        <p:txBody>
          <a:bodyPr wrap="none" rtlCol="0">
            <a:spAutoFit/>
          </a:bodyPr>
          <a:lstStyle/>
          <a:p>
            <a:r>
              <a:rPr lang="es-EC" dirty="0" smtClean="0"/>
              <a:t>DATOS:  2 Mbps</a:t>
            </a:r>
          </a:p>
          <a:p>
            <a:r>
              <a:rPr lang="es-EC" dirty="0" smtClean="0"/>
              <a:t>TVHD: 8Mbps</a:t>
            </a:r>
          </a:p>
          <a:p>
            <a:r>
              <a:rPr lang="es-EC" dirty="0" smtClean="0"/>
              <a:t>TVSD:2Mbps</a:t>
            </a:r>
          </a:p>
          <a:p>
            <a:r>
              <a:rPr lang="es-EC" dirty="0" err="1" smtClean="0"/>
              <a:t>VoIP</a:t>
            </a:r>
            <a:r>
              <a:rPr lang="es-EC" dirty="0" smtClean="0"/>
              <a:t>: 64 Kbps</a:t>
            </a:r>
            <a:endParaRPr lang="es-EC" dirty="0"/>
          </a:p>
        </p:txBody>
      </p:sp>
      <p:sp>
        <p:nvSpPr>
          <p:cNvPr id="5" name="4 CuadroTexto"/>
          <p:cNvSpPr txBox="1"/>
          <p:nvPr/>
        </p:nvSpPr>
        <p:spPr>
          <a:xfrm>
            <a:off x="4283968" y="4820959"/>
            <a:ext cx="4147289" cy="1200329"/>
          </a:xfrm>
          <a:prstGeom prst="rect">
            <a:avLst/>
          </a:prstGeom>
          <a:noFill/>
        </p:spPr>
        <p:txBody>
          <a:bodyPr wrap="none" rtlCol="0">
            <a:spAutoFit/>
          </a:bodyPr>
          <a:lstStyle/>
          <a:p>
            <a:r>
              <a:rPr lang="es-EC" dirty="0" smtClean="0"/>
              <a:t>POBLACIÓN INTERÉS: 3802 hogares</a:t>
            </a:r>
          </a:p>
          <a:p>
            <a:r>
              <a:rPr lang="es-EC" dirty="0" smtClean="0"/>
              <a:t>DENSIDAD ESPERADA: 40 % (1500) </a:t>
            </a:r>
          </a:p>
          <a:p>
            <a:r>
              <a:rPr lang="es-EC" dirty="0" smtClean="0"/>
              <a:t>al cabo de cinco años</a:t>
            </a:r>
          </a:p>
          <a:p>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2174764741"/>
              </p:ext>
            </p:extLst>
          </p:nvPr>
        </p:nvGraphicFramePr>
        <p:xfrm>
          <a:off x="2364432" y="3839448"/>
          <a:ext cx="6096000" cy="7416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s-EC" dirty="0"/>
                    </a:p>
                  </a:txBody>
                  <a:tcPr/>
                </a:tc>
                <a:tc>
                  <a:txBody>
                    <a:bodyPr/>
                    <a:lstStyle/>
                    <a:p>
                      <a:r>
                        <a:rPr lang="es-EC" dirty="0" smtClean="0"/>
                        <a:t>VOZ</a:t>
                      </a:r>
                      <a:endParaRPr lang="es-EC" dirty="0"/>
                    </a:p>
                  </a:txBody>
                  <a:tcPr/>
                </a:tc>
                <a:tc>
                  <a:txBody>
                    <a:bodyPr/>
                    <a:lstStyle/>
                    <a:p>
                      <a:r>
                        <a:rPr lang="es-EC" dirty="0" smtClean="0"/>
                        <a:t>DATOS</a:t>
                      </a:r>
                      <a:endParaRPr lang="es-EC" dirty="0"/>
                    </a:p>
                  </a:txBody>
                  <a:tcPr/>
                </a:tc>
                <a:tc>
                  <a:txBody>
                    <a:bodyPr/>
                    <a:lstStyle/>
                    <a:p>
                      <a:r>
                        <a:rPr lang="es-EC" dirty="0" smtClean="0"/>
                        <a:t>TOTAL</a:t>
                      </a:r>
                      <a:endParaRPr lang="es-EC" dirty="0"/>
                    </a:p>
                  </a:txBody>
                  <a:tcPr/>
                </a:tc>
              </a:tr>
              <a:tr h="370840">
                <a:tc>
                  <a:txBody>
                    <a:bodyPr/>
                    <a:lstStyle/>
                    <a:p>
                      <a:r>
                        <a:rPr lang="es-EC" dirty="0" smtClean="0"/>
                        <a:t>Off net</a:t>
                      </a:r>
                      <a:endParaRPr lang="es-EC" dirty="0"/>
                    </a:p>
                  </a:txBody>
                  <a:tcPr/>
                </a:tc>
                <a:tc>
                  <a:txBody>
                    <a:bodyPr/>
                    <a:lstStyle/>
                    <a:p>
                      <a:r>
                        <a:rPr lang="es-EC" dirty="0" smtClean="0"/>
                        <a:t>12.228 Mbps</a:t>
                      </a:r>
                      <a:endParaRPr lang="es-EC" dirty="0"/>
                    </a:p>
                  </a:txBody>
                  <a:tcPr/>
                </a:tc>
                <a:tc>
                  <a:txBody>
                    <a:bodyPr/>
                    <a:lstStyle/>
                    <a:p>
                      <a:r>
                        <a:rPr lang="es-EC" dirty="0" smtClean="0"/>
                        <a:t>225 Mbps</a:t>
                      </a:r>
                      <a:endParaRPr lang="es-EC" dirty="0"/>
                    </a:p>
                  </a:txBody>
                  <a:tcPr/>
                </a:tc>
                <a:tc>
                  <a:txBody>
                    <a:bodyPr/>
                    <a:lstStyle/>
                    <a:p>
                      <a:r>
                        <a:rPr lang="es-EC" dirty="0" smtClean="0"/>
                        <a:t>237.228 Mbps</a:t>
                      </a:r>
                      <a:endParaRPr lang="es-EC" dirty="0"/>
                    </a:p>
                  </a:txBody>
                  <a:tcPr/>
                </a:tc>
              </a:tr>
            </a:tbl>
          </a:graphicData>
        </a:graphic>
      </p:graphicFrame>
      <p:sp>
        <p:nvSpPr>
          <p:cNvPr id="9" name="8 CuadroTexto"/>
          <p:cNvSpPr txBox="1"/>
          <p:nvPr/>
        </p:nvSpPr>
        <p:spPr>
          <a:xfrm>
            <a:off x="5076055" y="3429000"/>
            <a:ext cx="1248817" cy="369332"/>
          </a:xfrm>
          <a:prstGeom prst="rect">
            <a:avLst/>
          </a:prstGeom>
          <a:noFill/>
        </p:spPr>
        <p:txBody>
          <a:bodyPr wrap="square" rtlCol="0">
            <a:spAutoFit/>
          </a:bodyPr>
          <a:lstStyle/>
          <a:p>
            <a:r>
              <a:rPr lang="es-EC" b="1" dirty="0" err="1" smtClean="0"/>
              <a:t>On</a:t>
            </a:r>
            <a:r>
              <a:rPr lang="es-EC" b="1" dirty="0" smtClean="0"/>
              <a:t> Net</a:t>
            </a:r>
            <a:endParaRPr lang="es-EC" b="1" dirty="0"/>
          </a:p>
        </p:txBody>
      </p:sp>
    </p:spTree>
    <p:extLst>
      <p:ext uri="{BB962C8B-B14F-4D97-AF65-F5344CB8AC3E}">
        <p14:creationId xmlns:p14="http://schemas.microsoft.com/office/powerpoint/2010/main" val="248037740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pic>
        <p:nvPicPr>
          <p:cNvPr id="9" name="0 Imagen"/>
          <p:cNvPicPr/>
          <p:nvPr/>
        </p:nvPicPr>
        <p:blipFill>
          <a:blip r:embed="rId2" cstate="print">
            <a:extLst>
              <a:ext uri="{28A0092B-C50C-407E-A947-70E740481C1C}">
                <a14:useLocalDpi xmlns:a14="http://schemas.microsoft.com/office/drawing/2010/main" val="0"/>
              </a:ext>
            </a:extLst>
          </a:blip>
          <a:stretch>
            <a:fillRect/>
          </a:stretch>
        </p:blipFill>
        <p:spPr>
          <a:xfrm>
            <a:off x="0" y="1310788"/>
            <a:ext cx="9108504" cy="5517232"/>
          </a:xfrm>
          <a:prstGeom prst="rect">
            <a:avLst/>
          </a:prstGeom>
        </p:spPr>
      </p:pic>
      <p:sp>
        <p:nvSpPr>
          <p:cNvPr id="7" name="6 CuadroTexto"/>
          <p:cNvSpPr txBox="1"/>
          <p:nvPr/>
        </p:nvSpPr>
        <p:spPr>
          <a:xfrm>
            <a:off x="3849643" y="836712"/>
            <a:ext cx="2018501" cy="369332"/>
          </a:xfrm>
          <a:prstGeom prst="rect">
            <a:avLst/>
          </a:prstGeom>
          <a:noFill/>
        </p:spPr>
        <p:txBody>
          <a:bodyPr wrap="none" rtlCol="0">
            <a:spAutoFit/>
          </a:bodyPr>
          <a:lstStyle/>
          <a:p>
            <a:r>
              <a:rPr lang="es-EC" b="1" dirty="0" smtClean="0"/>
              <a:t>DISEÑO DE CRC</a:t>
            </a:r>
            <a:endParaRPr lang="es-EC" b="1" dirty="0"/>
          </a:p>
        </p:txBody>
      </p:sp>
    </p:spTree>
    <p:extLst>
      <p:ext uri="{BB962C8B-B14F-4D97-AF65-F5344CB8AC3E}">
        <p14:creationId xmlns:p14="http://schemas.microsoft.com/office/powerpoint/2010/main" val="770010342"/>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2" name="1 Título"/>
          <p:cNvSpPr>
            <a:spLocks noGrp="1"/>
          </p:cNvSpPr>
          <p:nvPr>
            <p:ph type="ctrTitle"/>
          </p:nvPr>
        </p:nvSpPr>
        <p:spPr/>
        <p:txBody>
          <a:bodyPr/>
          <a:lstStyle/>
          <a:p>
            <a:endParaRPr lang="es-EC"/>
          </a:p>
        </p:txBody>
      </p:sp>
      <p:sp>
        <p:nvSpPr>
          <p:cNvPr id="3" name="2 CuadroTexto"/>
          <p:cNvSpPr txBox="1"/>
          <p:nvPr/>
        </p:nvSpPr>
        <p:spPr>
          <a:xfrm>
            <a:off x="15712" y="966220"/>
            <a:ext cx="9280939" cy="369332"/>
          </a:xfrm>
          <a:prstGeom prst="rect">
            <a:avLst/>
          </a:prstGeom>
          <a:noFill/>
        </p:spPr>
        <p:txBody>
          <a:bodyPr wrap="none" rtlCol="0">
            <a:spAutoFit/>
          </a:bodyPr>
          <a:lstStyle/>
          <a:p>
            <a:r>
              <a:rPr lang="es-EC" b="1" dirty="0" smtClean="0"/>
              <a:t>DIAGRAMA PLANTA EXTERNA HFC- NODOS DE FIBRA SOBRE PLANOS LA MANÁ</a:t>
            </a:r>
            <a:endParaRPr lang="es-EC" b="1" dirty="0"/>
          </a:p>
        </p:txBody>
      </p:sp>
      <p:pic>
        <p:nvPicPr>
          <p:cNvPr id="7" name="6 Imagen"/>
          <p:cNvPicPr/>
          <p:nvPr/>
        </p:nvPicPr>
        <p:blipFill rotWithShape="1">
          <a:blip r:embed="rId2">
            <a:extLst>
              <a:ext uri="{28A0092B-C50C-407E-A947-70E740481C1C}">
                <a14:useLocalDpi xmlns:a14="http://schemas.microsoft.com/office/drawing/2010/main" val="0"/>
              </a:ext>
            </a:extLst>
          </a:blip>
          <a:srcRect l="902" t="15342" r="1"/>
          <a:stretch/>
        </p:blipFill>
        <p:spPr bwMode="auto">
          <a:xfrm>
            <a:off x="15712" y="1326514"/>
            <a:ext cx="9128288" cy="5531485"/>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3" name="2 CuadroTexto"/>
          <p:cNvSpPr txBox="1"/>
          <p:nvPr/>
        </p:nvSpPr>
        <p:spPr>
          <a:xfrm>
            <a:off x="3419872" y="966220"/>
            <a:ext cx="2304862" cy="369332"/>
          </a:xfrm>
          <a:prstGeom prst="rect">
            <a:avLst/>
          </a:prstGeom>
          <a:noFill/>
        </p:spPr>
        <p:txBody>
          <a:bodyPr wrap="none" rtlCol="0">
            <a:spAutoFit/>
          </a:bodyPr>
          <a:lstStyle/>
          <a:p>
            <a:r>
              <a:rPr lang="es-EC" b="1" dirty="0" smtClean="0"/>
              <a:t>RED DE ABONADO</a:t>
            </a:r>
            <a:endParaRPr lang="es-EC" b="1" dirty="0"/>
          </a:p>
        </p:txBody>
      </p:sp>
      <p:pic>
        <p:nvPicPr>
          <p:cNvPr id="8" name="0 Imagen"/>
          <p:cNvPicPr/>
          <p:nvPr/>
        </p:nvPicPr>
        <p:blipFill>
          <a:blip r:embed="rId2" cstate="print">
            <a:extLst>
              <a:ext uri="{28A0092B-C50C-407E-A947-70E740481C1C}">
                <a14:useLocalDpi xmlns:a14="http://schemas.microsoft.com/office/drawing/2010/main" val="0"/>
              </a:ext>
            </a:extLst>
          </a:blip>
          <a:stretch>
            <a:fillRect/>
          </a:stretch>
        </p:blipFill>
        <p:spPr>
          <a:xfrm>
            <a:off x="755576" y="1628800"/>
            <a:ext cx="7920879" cy="4248472"/>
          </a:xfrm>
          <a:prstGeom prst="rect">
            <a:avLst/>
          </a:prstGeom>
        </p:spPr>
      </p:pic>
    </p:spTree>
    <p:extLst>
      <p:ext uri="{BB962C8B-B14F-4D97-AF65-F5344CB8AC3E}">
        <p14:creationId xmlns:p14="http://schemas.microsoft.com/office/powerpoint/2010/main" val="76950858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p:cNvSpPr>
            <a:spLocks noGrp="1"/>
          </p:cNvSpPr>
          <p:nvPr>
            <p:ph type="ctrTitle"/>
          </p:nvPr>
        </p:nvSpPr>
        <p:spPr>
          <a:xfrm>
            <a:off x="703263" y="1268413"/>
            <a:ext cx="7772400" cy="576411"/>
          </a:xfrm>
        </p:spPr>
        <p:txBody>
          <a:bodyPr/>
          <a:lstStyle/>
          <a:p>
            <a:r>
              <a:rPr lang="es-MX" altLang="es-EC" dirty="0" smtClean="0"/>
              <a:t>ECONÓMICA</a:t>
            </a:r>
            <a:endParaRPr lang="es-EC" altLang="es-EC" dirty="0" smtClean="0"/>
          </a:p>
        </p:txBody>
      </p:sp>
      <p:sp>
        <p:nvSpPr>
          <p:cNvPr id="4"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7632848" cy="29523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p:cNvSpPr>
            <a:spLocks noGrp="1"/>
          </p:cNvSpPr>
          <p:nvPr>
            <p:ph type="ctrTitle"/>
          </p:nvPr>
        </p:nvSpPr>
        <p:spPr>
          <a:xfrm>
            <a:off x="703263" y="1268413"/>
            <a:ext cx="7772400" cy="576411"/>
          </a:xfrm>
        </p:spPr>
        <p:txBody>
          <a:bodyPr/>
          <a:lstStyle/>
          <a:p>
            <a:r>
              <a:rPr lang="es-MX" altLang="es-EC" dirty="0" smtClean="0"/>
              <a:t>ECONÓMICA</a:t>
            </a:r>
            <a:endParaRPr lang="es-EC" altLang="es-EC" dirty="0" smtClean="0"/>
          </a:p>
        </p:txBody>
      </p:sp>
      <p:sp>
        <p:nvSpPr>
          <p:cNvPr id="4"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76872"/>
            <a:ext cx="7056784" cy="2808312"/>
          </a:xfrm>
          <a:prstGeom prst="rect">
            <a:avLst/>
          </a:prstGeom>
          <a:noFill/>
          <a:ln>
            <a:noFill/>
          </a:ln>
        </p:spPr>
      </p:pic>
    </p:spTree>
    <p:extLst>
      <p:ext uri="{BB962C8B-B14F-4D97-AF65-F5344CB8AC3E}">
        <p14:creationId xmlns:p14="http://schemas.microsoft.com/office/powerpoint/2010/main" val="2796458965"/>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gray">
          <a:xfrm>
            <a:off x="2124075"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3" name="2 CuadroTexto"/>
          <p:cNvSpPr txBox="1"/>
          <p:nvPr/>
        </p:nvSpPr>
        <p:spPr>
          <a:xfrm>
            <a:off x="2267744" y="1052736"/>
            <a:ext cx="5036635"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 PARÁMETROS GENERALES</a:t>
            </a:r>
            <a:endParaRPr lang="es-EC" b="1" dirty="0"/>
          </a:p>
        </p:txBody>
      </p:sp>
      <p:sp>
        <p:nvSpPr>
          <p:cNvPr id="6" name="5 Rectángulo redondeado"/>
          <p:cNvSpPr/>
          <p:nvPr/>
        </p:nvSpPr>
        <p:spPr>
          <a:xfrm>
            <a:off x="323528" y="2132856"/>
            <a:ext cx="2664296" cy="38164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MISISÓN</a:t>
            </a:r>
          </a:p>
          <a:p>
            <a:pPr algn="ctr"/>
            <a:r>
              <a:rPr lang="es-ES_tradnl" dirty="0"/>
              <a:t>Proveer servicios Triple Play en el Cantón La Mana, a través del desarrollo, innovación y soluciones tecnológicas que satisfagan las necesidades de los clientes y generen una rentabilidad adecuada para la empresa</a:t>
            </a:r>
            <a:endParaRPr lang="es-EC" dirty="0" smtClean="0"/>
          </a:p>
          <a:p>
            <a:pPr algn="ctr"/>
            <a:endParaRPr lang="es-EC" dirty="0"/>
          </a:p>
        </p:txBody>
      </p:sp>
      <p:sp>
        <p:nvSpPr>
          <p:cNvPr id="10" name="9 Rectángulo redondeado"/>
          <p:cNvSpPr/>
          <p:nvPr/>
        </p:nvSpPr>
        <p:spPr>
          <a:xfrm>
            <a:off x="3203848" y="2132856"/>
            <a:ext cx="2664297" cy="38164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VISIÓN</a:t>
            </a:r>
          </a:p>
          <a:p>
            <a:pPr algn="ctr"/>
            <a:r>
              <a:rPr lang="es-MX" dirty="0"/>
              <a:t>Ser una empresa líder en calidad y servicio, en un sector de las Telecomunicaciones dentro del cantón La Maná, basado en la tecnología de vanguardia y en la excelencia de su recurso humano.</a:t>
            </a:r>
            <a:endParaRPr lang="es-EC" dirty="0"/>
          </a:p>
          <a:p>
            <a:pPr algn="ctr"/>
            <a:endParaRPr lang="es-EC" dirty="0"/>
          </a:p>
        </p:txBody>
      </p:sp>
      <p:sp>
        <p:nvSpPr>
          <p:cNvPr id="11" name="10 Rectángulo redondeado"/>
          <p:cNvSpPr/>
          <p:nvPr/>
        </p:nvSpPr>
        <p:spPr>
          <a:xfrm>
            <a:off x="6012160" y="2132856"/>
            <a:ext cx="2880320" cy="38164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OBJETIVOS</a:t>
            </a:r>
          </a:p>
          <a:p>
            <a:pPr marL="285750" indent="-285750">
              <a:buFont typeface="Arial" panose="020B0604020202020204" pitchFamily="34" charset="0"/>
              <a:buChar char="•"/>
            </a:pPr>
            <a:r>
              <a:rPr lang="es-MX" dirty="0" smtClean="0"/>
              <a:t>Servicios </a:t>
            </a:r>
            <a:r>
              <a:rPr lang="es-MX" dirty="0"/>
              <a:t>tecnológicos de calidad</a:t>
            </a:r>
          </a:p>
          <a:p>
            <a:pPr marL="285750" indent="-285750">
              <a:buFont typeface="Arial" panose="020B0604020202020204" pitchFamily="34" charset="0"/>
              <a:buChar char="•"/>
            </a:pPr>
            <a:r>
              <a:rPr lang="es-MX" dirty="0" smtClean="0"/>
              <a:t>Posicionar empresa en mercado local</a:t>
            </a:r>
          </a:p>
          <a:p>
            <a:pPr marL="285750" indent="-285750">
              <a:buFont typeface="Arial" panose="020B0604020202020204" pitchFamily="34" charset="0"/>
              <a:buChar char="•"/>
            </a:pPr>
            <a:r>
              <a:rPr lang="es-MX" dirty="0" smtClean="0"/>
              <a:t>Fidelizar clientes CRM</a:t>
            </a:r>
          </a:p>
          <a:p>
            <a:pPr marL="285750" indent="-285750">
              <a:buFont typeface="Arial" panose="020B0604020202020204" pitchFamily="34" charset="0"/>
              <a:buChar char="•"/>
            </a:pPr>
            <a:r>
              <a:rPr lang="es-MX" dirty="0" smtClean="0"/>
              <a:t>Contar con Talento Humano.</a:t>
            </a:r>
          </a:p>
          <a:p>
            <a:pPr marL="285750" indent="-285750">
              <a:buFont typeface="Arial" panose="020B0604020202020204" pitchFamily="34" charset="0"/>
              <a:buChar char="•"/>
            </a:pPr>
            <a:r>
              <a:rPr lang="es-MX" dirty="0" smtClean="0"/>
              <a:t>Contribuir al desarrollo socio económico</a:t>
            </a:r>
            <a:endParaRPr lang="es-EC" dirty="0"/>
          </a:p>
          <a:p>
            <a:pPr algn="ctr"/>
            <a:endParaRPr lang="es-EC" dirty="0"/>
          </a:p>
        </p:txBody>
      </p:sp>
      <p:sp>
        <p:nvSpPr>
          <p:cNvPr id="12" name="11 CuadroTexto"/>
          <p:cNvSpPr txBox="1"/>
          <p:nvPr/>
        </p:nvSpPr>
        <p:spPr>
          <a:xfrm>
            <a:off x="3634132" y="1574468"/>
            <a:ext cx="2017988" cy="369332"/>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ECUATELECOM S.A.</a:t>
            </a:r>
            <a:endParaRPr lang="es-EC" b="1"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196280" y="1124744"/>
            <a:ext cx="6760096" cy="138884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00" name="2 Subtítulo"/>
          <p:cNvSpPr txBox="1">
            <a:spLocks/>
          </p:cNvSpPr>
          <p:nvPr/>
        </p:nvSpPr>
        <p:spPr bwMode="auto">
          <a:xfrm>
            <a:off x="1260955" y="1440209"/>
            <a:ext cx="6612094" cy="134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sz="1600" b="1" dirty="0"/>
              <a:t>“…Todas las personas, en forma individual y colectiva tienen derecho al acceso  universal a las tecnologías de la información y comunicación.”</a:t>
            </a:r>
            <a:endParaRPr lang="es-EC" sz="1600" dirty="0"/>
          </a:p>
          <a:p>
            <a:pPr algn="just"/>
            <a:endParaRPr lang="es-EC" sz="1600" dirty="0"/>
          </a:p>
        </p:txBody>
      </p:sp>
      <p:sp>
        <p:nvSpPr>
          <p:cNvPr id="6" name="AutoShape 4"/>
          <p:cNvSpPr>
            <a:spLocks noChangeArrowheads="1"/>
          </p:cNvSpPr>
          <p:nvPr/>
        </p:nvSpPr>
        <p:spPr bwMode="gray">
          <a:xfrm>
            <a:off x="1761828" y="332656"/>
            <a:ext cx="5394920" cy="533400"/>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solidFill>
                  <a:srgbClr val="FFFFFF"/>
                </a:solidFill>
                <a:effectLst>
                  <a:outerShdw blurRad="38100" dist="38100" dir="2700000" algn="tl">
                    <a:srgbClr val="000000"/>
                  </a:outerShdw>
                </a:effectLst>
              </a:rPr>
              <a:t>1. </a:t>
            </a:r>
            <a:r>
              <a:rPr lang="en-US" sz="2400" b="1" dirty="0" smtClean="0">
                <a:solidFill>
                  <a:srgbClr val="FFFFFF"/>
                </a:solidFill>
                <a:effectLst>
                  <a:outerShdw blurRad="38100" dist="38100" dir="2700000" algn="tl">
                    <a:srgbClr val="000000"/>
                  </a:outerShdw>
                </a:effectLst>
              </a:rPr>
              <a:t>INTRODUCCIÓN</a:t>
            </a:r>
            <a:endParaRPr lang="en-US" sz="2400" b="1" dirty="0">
              <a:solidFill>
                <a:srgbClr val="FFFFFF"/>
              </a:solidFill>
              <a:effectLst>
                <a:outerShdw blurRad="38100" dist="38100" dir="2700000" algn="tl">
                  <a:srgbClr val="000000"/>
                </a:outerShdw>
              </a:effectLst>
            </a:endParaRPr>
          </a:p>
        </p:txBody>
      </p:sp>
      <p:sp>
        <p:nvSpPr>
          <p:cNvPr id="4" name="3 CuadroTexto"/>
          <p:cNvSpPr txBox="1"/>
          <p:nvPr/>
        </p:nvSpPr>
        <p:spPr>
          <a:xfrm>
            <a:off x="1618928" y="2852936"/>
            <a:ext cx="2809056" cy="923330"/>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Crecimiento importante de </a:t>
            </a:r>
            <a:r>
              <a:rPr lang="es-EC" dirty="0" err="1" smtClean="0"/>
              <a:t>TICs</a:t>
            </a:r>
            <a:r>
              <a:rPr lang="es-EC" dirty="0" smtClean="0"/>
              <a:t> en grandes ciudades</a:t>
            </a:r>
            <a:endParaRPr lang="es-EC" dirty="0"/>
          </a:p>
        </p:txBody>
      </p:sp>
      <p:sp>
        <p:nvSpPr>
          <p:cNvPr id="9" name="8 CuadroTexto"/>
          <p:cNvSpPr txBox="1"/>
          <p:nvPr/>
        </p:nvSpPr>
        <p:spPr>
          <a:xfrm>
            <a:off x="4788024" y="2780928"/>
            <a:ext cx="3024336" cy="923330"/>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Bajo crecimiento de </a:t>
            </a:r>
            <a:r>
              <a:rPr lang="es-EC" dirty="0" err="1" smtClean="0"/>
              <a:t>TICs</a:t>
            </a:r>
            <a:r>
              <a:rPr lang="es-EC" dirty="0" smtClean="0"/>
              <a:t> en pequeñas ciudades (La Maná)</a:t>
            </a:r>
            <a:endParaRPr lang="es-EC" dirty="0"/>
          </a:p>
        </p:txBody>
      </p:sp>
      <p:sp>
        <p:nvSpPr>
          <p:cNvPr id="7" name="6 CuadroTexto"/>
          <p:cNvSpPr txBox="1"/>
          <p:nvPr/>
        </p:nvSpPr>
        <p:spPr>
          <a:xfrm>
            <a:off x="1691680" y="4149080"/>
            <a:ext cx="6410572" cy="1754326"/>
          </a:xfrm>
          <a:prstGeom prst="rect">
            <a:avLst/>
          </a:prstGeom>
          <a:noFill/>
        </p:spPr>
        <p:txBody>
          <a:bodyPr wrap="square" rtlCol="0">
            <a:spAutoFit/>
          </a:bodyPr>
          <a:lstStyle/>
          <a:p>
            <a:r>
              <a:rPr lang="es-MX" dirty="0"/>
              <a:t>En este sentido el presente proyecto propone un Modelo de Negocios de una Empresa de Telecomunicaciones para la provisión de servicios Triple Play por medio de una red HFC, </a:t>
            </a:r>
            <a:r>
              <a:rPr lang="es-ES_tradnl" dirty="0"/>
              <a:t>que permita mejorar el servicio de acceso a las </a:t>
            </a:r>
            <a:r>
              <a:rPr lang="es-ES_tradnl" dirty="0" err="1"/>
              <a:t>TICs</a:t>
            </a:r>
            <a:r>
              <a:rPr lang="es-ES_tradnl" dirty="0"/>
              <a:t>,  para cubrir la demanda del servicio en el sector, y a la vez </a:t>
            </a:r>
            <a:r>
              <a:rPr lang="es-ES_tradnl" dirty="0" smtClean="0"/>
              <a:t>que la </a:t>
            </a:r>
            <a:r>
              <a:rPr lang="es-ES_tradnl" dirty="0"/>
              <a:t>empresa obtenga </a:t>
            </a:r>
            <a:r>
              <a:rPr lang="es-ES_tradnl" dirty="0" smtClean="0"/>
              <a:t>rentabilidad.</a:t>
            </a:r>
            <a:endParaRPr lang="es-EC" dirty="0"/>
          </a:p>
        </p:txBody>
      </p:sp>
      <p:sp>
        <p:nvSpPr>
          <p:cNvPr id="8" name="7 Flecha abajo"/>
          <p:cNvSpPr/>
          <p:nvPr/>
        </p:nvSpPr>
        <p:spPr>
          <a:xfrm>
            <a:off x="6300192" y="3704258"/>
            <a:ext cx="288032" cy="444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9108362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gray">
          <a:xfrm>
            <a:off x="1907704"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5" name="4 CuadroTexto"/>
          <p:cNvSpPr txBox="1"/>
          <p:nvPr/>
        </p:nvSpPr>
        <p:spPr>
          <a:xfrm>
            <a:off x="2267744" y="1052736"/>
            <a:ext cx="5036635"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 PARÁMETROS GENERALES</a:t>
            </a:r>
            <a:endParaRPr lang="es-EC" b="1" dirty="0"/>
          </a:p>
        </p:txBody>
      </p:sp>
      <p:graphicFrame>
        <p:nvGraphicFramePr>
          <p:cNvPr id="7" name="6 Diagrama"/>
          <p:cNvGraphicFramePr/>
          <p:nvPr>
            <p:extLst>
              <p:ext uri="{D42A27DB-BD31-4B8C-83A1-F6EECF244321}">
                <p14:modId xmlns:p14="http://schemas.microsoft.com/office/powerpoint/2010/main" val="1476027459"/>
              </p:ext>
            </p:extLst>
          </p:nvPr>
        </p:nvGraphicFramePr>
        <p:xfrm>
          <a:off x="1865189" y="2210117"/>
          <a:ext cx="5947171" cy="2875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gray">
          <a:xfrm>
            <a:off x="1907704"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8" name="7 CuadroTexto"/>
          <p:cNvSpPr txBox="1"/>
          <p:nvPr/>
        </p:nvSpPr>
        <p:spPr>
          <a:xfrm>
            <a:off x="2734094" y="1052736"/>
            <a:ext cx="3689151"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 ESTRATEGIA</a:t>
            </a:r>
            <a:endParaRPr lang="es-EC" b="1" dirty="0"/>
          </a:p>
        </p:txBody>
      </p:sp>
      <p:sp>
        <p:nvSpPr>
          <p:cNvPr id="3" name="2 Rectángulo"/>
          <p:cNvSpPr/>
          <p:nvPr/>
        </p:nvSpPr>
        <p:spPr>
          <a:xfrm>
            <a:off x="1475656" y="1997838"/>
            <a:ext cx="5760640" cy="2585323"/>
          </a:xfrm>
          <a:prstGeom prst="rect">
            <a:avLst/>
          </a:prstGeom>
        </p:spPr>
        <p:txBody>
          <a:bodyPr wrap="square">
            <a:spAutoFit/>
          </a:bodyPr>
          <a:lstStyle/>
          <a:p>
            <a:pPr algn="just" eaLnBrk="1" hangingPunct="1"/>
            <a:r>
              <a:rPr lang="es-EC" dirty="0"/>
              <a:t>Considerando que  se trata de una empresa </a:t>
            </a:r>
            <a:r>
              <a:rPr lang="es-EC" b="1" dirty="0" smtClean="0"/>
              <a:t>NUEVA</a:t>
            </a:r>
            <a:r>
              <a:rPr lang="es-EC" dirty="0" smtClean="0"/>
              <a:t> con una infraestructura tecnológica que permite la convergencia de servicios (voz, datos y video) y una cobertura local amplia, </a:t>
            </a:r>
            <a:r>
              <a:rPr lang="es-EC" dirty="0"/>
              <a:t>se encaminará a convertirla </a:t>
            </a:r>
            <a:r>
              <a:rPr lang="es-EC" dirty="0" smtClean="0"/>
              <a:t>en la empresa  </a:t>
            </a:r>
            <a:r>
              <a:rPr lang="es-EC" b="1" u="sng" dirty="0"/>
              <a:t>LIDER EN </a:t>
            </a:r>
            <a:r>
              <a:rPr lang="es-EC" b="1" u="sng" dirty="0" smtClean="0"/>
              <a:t>CALIDAD DEL SERVICIO Y ATENCION AL CLIENTE</a:t>
            </a:r>
            <a:r>
              <a:rPr lang="es-EC" dirty="0" smtClean="0"/>
              <a:t>. </a:t>
            </a:r>
            <a:r>
              <a:rPr lang="es-EC" dirty="0"/>
              <a:t>Los precios </a:t>
            </a:r>
            <a:r>
              <a:rPr lang="es-EC" dirty="0" smtClean="0"/>
              <a:t>competitivos,  </a:t>
            </a:r>
            <a:r>
              <a:rPr lang="es-EC" dirty="0"/>
              <a:t>junto con una </a:t>
            </a:r>
            <a:r>
              <a:rPr lang="es-EC" dirty="0" smtClean="0"/>
              <a:t>estrategia de MARKETING y </a:t>
            </a:r>
            <a:r>
              <a:rPr lang="es-EC" dirty="0"/>
              <a:t>CRM permitirán incrementar y fidelizar los clientes, y automatizar los proceso bajo </a:t>
            </a:r>
            <a:r>
              <a:rPr lang="es-EC" dirty="0" smtClean="0"/>
              <a:t>algún estándar.</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gray">
          <a:xfrm>
            <a:off x="1907704"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8" name="7 CuadroTexto"/>
          <p:cNvSpPr txBox="1"/>
          <p:nvPr/>
        </p:nvSpPr>
        <p:spPr>
          <a:xfrm>
            <a:off x="2734094" y="1052736"/>
            <a:ext cx="3023520"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–FODA</a:t>
            </a:r>
            <a:endParaRPr lang="es-EC" b="1"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549733"/>
            <a:ext cx="6624737" cy="4327539"/>
          </a:xfrm>
          <a:prstGeom prst="rect">
            <a:avLst/>
          </a:prstGeom>
          <a:noFill/>
          <a:ln>
            <a:noFill/>
          </a:ln>
        </p:spPr>
      </p:pic>
    </p:spTree>
    <p:extLst>
      <p:ext uri="{BB962C8B-B14F-4D97-AF65-F5344CB8AC3E}">
        <p14:creationId xmlns:p14="http://schemas.microsoft.com/office/powerpoint/2010/main" val="1419223358"/>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gray">
          <a:xfrm>
            <a:off x="1907704"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5" name="4 CuadroTexto"/>
          <p:cNvSpPr txBox="1"/>
          <p:nvPr/>
        </p:nvSpPr>
        <p:spPr>
          <a:xfrm>
            <a:off x="2734094" y="1052736"/>
            <a:ext cx="3734997"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 PRODUCTOS</a:t>
            </a:r>
            <a:endParaRPr lang="es-EC" b="1"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74494"/>
            <a:ext cx="7200800" cy="39147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8496944" cy="3168352"/>
          </a:xfrm>
          <a:prstGeom prst="rect">
            <a:avLst/>
          </a:prstGeom>
          <a:noFill/>
          <a:ln>
            <a:noFill/>
          </a:ln>
        </p:spPr>
      </p:pic>
      <p:sp>
        <p:nvSpPr>
          <p:cNvPr id="6" name="AutoShape 7"/>
          <p:cNvSpPr>
            <a:spLocks noChangeArrowheads="1"/>
          </p:cNvSpPr>
          <p:nvPr/>
        </p:nvSpPr>
        <p:spPr bwMode="gray">
          <a:xfrm>
            <a:off x="1907704"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7" name="6 CuadroTexto"/>
          <p:cNvSpPr txBox="1"/>
          <p:nvPr/>
        </p:nvSpPr>
        <p:spPr>
          <a:xfrm>
            <a:off x="2339752" y="1052736"/>
            <a:ext cx="4886209"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 PROYECCION DE VENTAS</a:t>
            </a:r>
            <a:endParaRPr lang="es-EC" b="1"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gray">
          <a:xfrm>
            <a:off x="1907704"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5" name="4 CuadroTexto"/>
          <p:cNvSpPr txBox="1"/>
          <p:nvPr/>
        </p:nvSpPr>
        <p:spPr>
          <a:xfrm>
            <a:off x="2339752" y="1052736"/>
            <a:ext cx="4596130"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 PROYECCION GASTOS</a:t>
            </a:r>
            <a:endParaRPr lang="es-EC" b="1" dirty="0"/>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04864"/>
            <a:ext cx="4596129" cy="22322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gray">
          <a:xfrm>
            <a:off x="1907704"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5" name="4 CuadroTexto"/>
          <p:cNvSpPr txBox="1"/>
          <p:nvPr/>
        </p:nvSpPr>
        <p:spPr>
          <a:xfrm>
            <a:off x="2339752" y="1052736"/>
            <a:ext cx="3953968"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 FLUJO DE CAJA</a:t>
            </a:r>
            <a:endParaRPr lang="es-EC" b="1"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204864"/>
            <a:ext cx="4968551" cy="2160240"/>
          </a:xfrm>
          <a:prstGeom prst="rect">
            <a:avLst/>
          </a:prstGeom>
          <a:noFill/>
          <a:ln>
            <a:noFill/>
          </a:ln>
        </p:spPr>
      </p:pic>
      <p:sp>
        <p:nvSpPr>
          <p:cNvPr id="2" name="1 CuadroTexto"/>
          <p:cNvSpPr txBox="1"/>
          <p:nvPr/>
        </p:nvSpPr>
        <p:spPr>
          <a:xfrm>
            <a:off x="2339752" y="4797152"/>
            <a:ext cx="3365024" cy="646331"/>
          </a:xfrm>
          <a:prstGeom prst="rect">
            <a:avLst/>
          </a:prstGeom>
          <a:noFill/>
        </p:spPr>
        <p:txBody>
          <a:bodyPr wrap="none" rtlCol="0">
            <a:spAutoFit/>
          </a:bodyPr>
          <a:lstStyle/>
          <a:p>
            <a:r>
              <a:rPr lang="es-EC" dirty="0" smtClean="0"/>
              <a:t>Inversión inicial: </a:t>
            </a:r>
            <a:r>
              <a:rPr lang="es-ES_tradnl" dirty="0"/>
              <a:t>$ 302.616,20.</a:t>
            </a:r>
            <a:r>
              <a:rPr lang="es-EC" dirty="0" smtClean="0"/>
              <a:t> </a:t>
            </a:r>
          </a:p>
          <a:p>
            <a:r>
              <a:rPr lang="es-EC" dirty="0" smtClean="0"/>
              <a:t>Tasa de interés: 11.20 %</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gray">
          <a:xfrm>
            <a:off x="1691680" y="188640"/>
            <a:ext cx="5587131"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effectLst>
                  <a:outerShdw blurRad="38100" dist="38100" dir="2700000" algn="tl">
                    <a:srgbClr val="000000"/>
                  </a:outerShdw>
                </a:effectLst>
              </a:rPr>
              <a:t>8</a:t>
            </a:r>
            <a:r>
              <a:rPr lang="en-US" sz="2400" b="1" dirty="0" smtClean="0">
                <a:effectLst>
                  <a:outerShdw blurRad="38100" dist="38100" dir="2700000" algn="tl">
                    <a:srgbClr val="000000"/>
                  </a:outerShdw>
                </a:effectLst>
              </a:rPr>
              <a:t>. PROPUESTA</a:t>
            </a:r>
            <a:endParaRPr lang="en-US" sz="2400" b="1" dirty="0">
              <a:effectLst>
                <a:outerShdw blurRad="38100" dist="38100" dir="2700000" algn="tl">
                  <a:srgbClr val="000000"/>
                </a:outerShdw>
              </a:effectLst>
            </a:endParaRPr>
          </a:p>
        </p:txBody>
      </p:sp>
      <p:sp>
        <p:nvSpPr>
          <p:cNvPr id="6" name="5 CuadroTexto"/>
          <p:cNvSpPr txBox="1"/>
          <p:nvPr/>
        </p:nvSpPr>
        <p:spPr>
          <a:xfrm>
            <a:off x="2664584" y="1052736"/>
            <a:ext cx="3779624"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b="1" dirty="0" smtClean="0"/>
              <a:t>MODELO DE NEGOCIO – VALIDACION </a:t>
            </a:r>
            <a:endParaRPr lang="es-EC" b="1" dirty="0"/>
          </a:p>
        </p:txBody>
      </p:sp>
      <p:sp>
        <p:nvSpPr>
          <p:cNvPr id="3" name="2 Elipse"/>
          <p:cNvSpPr/>
          <p:nvPr/>
        </p:nvSpPr>
        <p:spPr>
          <a:xfrm>
            <a:off x="1691680" y="2060848"/>
            <a:ext cx="2448272" cy="28803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VAN</a:t>
            </a:r>
          </a:p>
          <a:p>
            <a:pPr algn="ctr"/>
            <a:r>
              <a:rPr lang="es-MX" sz="2400" b="1" dirty="0"/>
              <a:t>$</a:t>
            </a:r>
            <a:r>
              <a:rPr lang="es-EC" sz="2400" b="1" dirty="0"/>
              <a:t>186.064,64</a:t>
            </a:r>
          </a:p>
        </p:txBody>
      </p:sp>
      <p:sp>
        <p:nvSpPr>
          <p:cNvPr id="8" name="7 Elipse"/>
          <p:cNvSpPr/>
          <p:nvPr/>
        </p:nvSpPr>
        <p:spPr>
          <a:xfrm>
            <a:off x="5292080" y="2060848"/>
            <a:ext cx="2304256" cy="28803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TIR</a:t>
            </a:r>
          </a:p>
          <a:p>
            <a:pPr algn="ctr"/>
            <a:r>
              <a:rPr lang="es-ES_tradnl" sz="2400" b="1" dirty="0"/>
              <a:t>27% </a:t>
            </a:r>
            <a:endParaRPr lang="es-EC" sz="2400" b="1" dirty="0"/>
          </a:p>
        </p:txBody>
      </p:sp>
      <p:sp>
        <p:nvSpPr>
          <p:cNvPr id="4" name="3 Cruz"/>
          <p:cNvSpPr/>
          <p:nvPr/>
        </p:nvSpPr>
        <p:spPr>
          <a:xfrm>
            <a:off x="4229564" y="3068960"/>
            <a:ext cx="846492" cy="936104"/>
          </a:xfrm>
          <a:prstGeom prst="plu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redondeado"/>
          <p:cNvSpPr/>
          <p:nvPr/>
        </p:nvSpPr>
        <p:spPr>
          <a:xfrm>
            <a:off x="3635896" y="4941168"/>
            <a:ext cx="2304256" cy="10081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NEGOCIO RENTABLE</a:t>
            </a:r>
            <a:r>
              <a:rPr lang="es-EC" dirty="0" smtClean="0"/>
              <a:t>.</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gray">
          <a:xfrm>
            <a:off x="1691680" y="260648"/>
            <a:ext cx="6334903"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9</a:t>
            </a:r>
            <a:r>
              <a:rPr lang="en-US" sz="2400" b="1" dirty="0" smtClean="0">
                <a:solidFill>
                  <a:srgbClr val="FFFFFF"/>
                </a:solidFill>
                <a:effectLst>
                  <a:outerShdw blurRad="38100" dist="38100" dir="2700000" algn="tl">
                    <a:srgbClr val="000000"/>
                  </a:outerShdw>
                </a:effectLst>
              </a:rPr>
              <a:t>. CONCLUSIONES Y RECOMENDACIONES</a:t>
            </a:r>
            <a:endParaRPr lang="en-US" sz="2400" b="1" dirty="0">
              <a:solidFill>
                <a:srgbClr val="FFFFFF"/>
              </a:solidFill>
              <a:effectLst>
                <a:outerShdw blurRad="38100" dist="38100" dir="2700000" algn="tl">
                  <a:srgbClr val="000000"/>
                </a:outerShdw>
              </a:effectLst>
            </a:endParaRPr>
          </a:p>
        </p:txBody>
      </p:sp>
      <p:sp>
        <p:nvSpPr>
          <p:cNvPr id="5" name="4 Rectángulo"/>
          <p:cNvSpPr/>
          <p:nvPr/>
        </p:nvSpPr>
        <p:spPr>
          <a:xfrm>
            <a:off x="4427985" y="1112282"/>
            <a:ext cx="4176463" cy="1754326"/>
          </a:xfrm>
          <a:prstGeom prst="rect">
            <a:avLst/>
          </a:prstGeom>
        </p:spPr>
        <p:txBody>
          <a:bodyPr wrap="square">
            <a:spAutoFit/>
          </a:bodyPr>
          <a:lstStyle/>
          <a:p>
            <a:pPr algn="just"/>
            <a:r>
              <a:rPr lang="es-MX" dirty="0"/>
              <a:t>La propuesta de Modelo de Negocio del presente proyecto ofrece servicios </a:t>
            </a:r>
            <a:r>
              <a:rPr lang="es-MX" i="1" dirty="0"/>
              <a:t>Triple Play </a:t>
            </a:r>
            <a:r>
              <a:rPr lang="es-MX" dirty="0"/>
              <a:t>conformados por: Telefonía IP, Internet y TV, a través de una red HFC para un sector de la población  urbana del cantón La Maná. </a:t>
            </a:r>
            <a:endParaRPr lang="es-EC" dirty="0"/>
          </a:p>
        </p:txBody>
      </p:sp>
      <p:sp>
        <p:nvSpPr>
          <p:cNvPr id="6" name="5 Rectángulo"/>
          <p:cNvSpPr/>
          <p:nvPr/>
        </p:nvSpPr>
        <p:spPr>
          <a:xfrm>
            <a:off x="107505" y="3573016"/>
            <a:ext cx="4320480" cy="2308324"/>
          </a:xfrm>
          <a:prstGeom prst="rect">
            <a:avLst/>
          </a:prstGeom>
        </p:spPr>
        <p:txBody>
          <a:bodyPr wrap="square">
            <a:spAutoFit/>
          </a:bodyPr>
          <a:lstStyle/>
          <a:p>
            <a:pPr algn="just"/>
            <a:r>
              <a:rPr lang="es-MX" dirty="0"/>
              <a:t>La infraestructura tecnológica propuesta en el presente proyecto es capaz de cubrir los requerimientos tanto en calidad como en capacidad de servicios que demandan los usuarios del cantón y a la vez soportar un crecimiento futuro, con lo cual se contribuye a reducir la brecha digital existente.</a:t>
            </a:r>
            <a:endParaRPr lang="es-EC" dirty="0"/>
          </a:p>
        </p:txBody>
      </p:sp>
      <p:sp>
        <p:nvSpPr>
          <p:cNvPr id="8" name="7 Rectángulo"/>
          <p:cNvSpPr/>
          <p:nvPr/>
        </p:nvSpPr>
        <p:spPr>
          <a:xfrm>
            <a:off x="107504" y="1196752"/>
            <a:ext cx="4178579" cy="2308324"/>
          </a:xfrm>
          <a:prstGeom prst="rect">
            <a:avLst/>
          </a:prstGeom>
        </p:spPr>
        <p:txBody>
          <a:bodyPr wrap="square">
            <a:spAutoFit/>
          </a:bodyPr>
          <a:lstStyle/>
          <a:p>
            <a:pPr algn="just"/>
            <a:r>
              <a:rPr lang="es-MX" dirty="0"/>
              <a:t>La oferta de tres productos en un mismo paquete hace que los costos para el usuario sean menores y su gestión sea más ágil; mientras que para la empresa mejora el ARPU y su nivel de competitividad con respecto a las otras operadoras de Telecomunicaciones.</a:t>
            </a:r>
            <a:endParaRPr lang="es-EC" dirty="0"/>
          </a:p>
        </p:txBody>
      </p:sp>
      <p:sp>
        <p:nvSpPr>
          <p:cNvPr id="12" name="11 Rectángulo"/>
          <p:cNvSpPr/>
          <p:nvPr/>
        </p:nvSpPr>
        <p:spPr>
          <a:xfrm>
            <a:off x="4499992" y="3068960"/>
            <a:ext cx="4392488" cy="2862322"/>
          </a:xfrm>
          <a:prstGeom prst="rect">
            <a:avLst/>
          </a:prstGeom>
        </p:spPr>
        <p:txBody>
          <a:bodyPr wrap="square">
            <a:spAutoFit/>
          </a:bodyPr>
          <a:lstStyle/>
          <a:p>
            <a:pPr algn="just"/>
            <a:r>
              <a:rPr lang="es-MX" dirty="0"/>
              <a:t>El análisis de mercado indica que existe la necesidad de servicios de telecomunicaciones en el cantón La Maná, y que además reúne las condiciones socio económicas la población, así como el entorno del negocio, para que una nueva empresa de telecomunicaciones tenga la oportunidad de empezar a ofrecer sus servicios.</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gray">
          <a:xfrm>
            <a:off x="1691680" y="260648"/>
            <a:ext cx="6334903"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9</a:t>
            </a:r>
            <a:r>
              <a:rPr lang="en-US" sz="2400" b="1" dirty="0" smtClean="0">
                <a:solidFill>
                  <a:srgbClr val="FFFFFF"/>
                </a:solidFill>
                <a:effectLst>
                  <a:outerShdw blurRad="38100" dist="38100" dir="2700000" algn="tl">
                    <a:srgbClr val="000000"/>
                  </a:outerShdw>
                </a:effectLst>
              </a:rPr>
              <a:t>. CONCLUSIONES Y RECOMENDACIONES</a:t>
            </a:r>
            <a:endParaRPr lang="en-US" sz="2400" b="1" dirty="0">
              <a:solidFill>
                <a:srgbClr val="FFFFFF"/>
              </a:solidFill>
              <a:effectLst>
                <a:outerShdw blurRad="38100" dist="38100" dir="2700000" algn="tl">
                  <a:srgbClr val="000000"/>
                </a:outerShdw>
              </a:effectLst>
            </a:endParaRPr>
          </a:p>
        </p:txBody>
      </p:sp>
      <p:sp>
        <p:nvSpPr>
          <p:cNvPr id="8" name="7 Rectángulo"/>
          <p:cNvSpPr/>
          <p:nvPr/>
        </p:nvSpPr>
        <p:spPr>
          <a:xfrm>
            <a:off x="2699792" y="2060848"/>
            <a:ext cx="3816424" cy="2031325"/>
          </a:xfrm>
          <a:prstGeom prst="rect">
            <a:avLst/>
          </a:prstGeom>
        </p:spPr>
        <p:txBody>
          <a:bodyPr wrap="square">
            <a:spAutoFit/>
          </a:bodyPr>
          <a:lstStyle/>
          <a:p>
            <a:pPr algn="just"/>
            <a:r>
              <a:rPr lang="es-MX" dirty="0"/>
              <a:t>El análisis de los indicadores VAN y TIR permiten concluir que el presente proyecto tiene viabilidad financiera y permite la recuperación del capital invertido dentro de un plazo favorable; por lo tanto  puede aceptarse para su ejecución.</a:t>
            </a:r>
            <a:endParaRPr lang="es-EC" dirty="0"/>
          </a:p>
        </p:txBody>
      </p:sp>
    </p:spTree>
    <p:extLst>
      <p:ext uri="{BB962C8B-B14F-4D97-AF65-F5344CB8AC3E}">
        <p14:creationId xmlns:p14="http://schemas.microsoft.com/office/powerpoint/2010/main" val="1890474899"/>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2869029312"/>
              </p:ext>
            </p:extLst>
          </p:nvPr>
        </p:nvGraphicFramePr>
        <p:xfrm>
          <a:off x="1788368"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utoShape 8"/>
          <p:cNvSpPr>
            <a:spLocks noChangeArrowheads="1"/>
          </p:cNvSpPr>
          <p:nvPr/>
        </p:nvSpPr>
        <p:spPr bwMode="gray">
          <a:xfrm>
            <a:off x="2053447" y="260648"/>
            <a:ext cx="5394920"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smtClean="0">
                <a:solidFill>
                  <a:srgbClr val="FFFFFF"/>
                </a:solidFill>
                <a:effectLst>
                  <a:outerShdw blurRad="38100" dist="38100" dir="2700000" algn="tl">
                    <a:srgbClr val="000000"/>
                  </a:outerShdw>
                </a:effectLst>
              </a:rPr>
              <a:t>2. ALCANCE DEL PROYECTO</a:t>
            </a:r>
            <a:endParaRPr lang="en-US" sz="2400" b="1"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967151176"/>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gray">
          <a:xfrm>
            <a:off x="1691680" y="260648"/>
            <a:ext cx="6334903"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9</a:t>
            </a:r>
            <a:r>
              <a:rPr lang="en-US" sz="2400" b="1" dirty="0" smtClean="0">
                <a:solidFill>
                  <a:srgbClr val="FFFFFF"/>
                </a:solidFill>
                <a:effectLst>
                  <a:outerShdw blurRad="38100" dist="38100" dir="2700000" algn="tl">
                    <a:srgbClr val="000000"/>
                  </a:outerShdw>
                </a:effectLst>
              </a:rPr>
              <a:t>. CONCLUSIONES Y RECOMENDACIONES</a:t>
            </a:r>
            <a:endParaRPr lang="en-US" sz="2400" b="1" dirty="0">
              <a:solidFill>
                <a:srgbClr val="FFFFFF"/>
              </a:solidFill>
              <a:effectLst>
                <a:outerShdw blurRad="38100" dist="38100" dir="2700000" algn="tl">
                  <a:srgbClr val="000000"/>
                </a:outerShdw>
              </a:effectLst>
            </a:endParaRPr>
          </a:p>
        </p:txBody>
      </p:sp>
      <p:sp>
        <p:nvSpPr>
          <p:cNvPr id="4" name="3 Rectángulo"/>
          <p:cNvSpPr/>
          <p:nvPr/>
        </p:nvSpPr>
        <p:spPr>
          <a:xfrm>
            <a:off x="695063" y="1340768"/>
            <a:ext cx="4020953" cy="1754326"/>
          </a:xfrm>
          <a:prstGeom prst="rect">
            <a:avLst/>
          </a:prstGeom>
        </p:spPr>
        <p:txBody>
          <a:bodyPr wrap="square">
            <a:spAutoFit/>
          </a:bodyPr>
          <a:lstStyle/>
          <a:p>
            <a:pPr algn="just"/>
            <a:r>
              <a:rPr lang="es-MX" dirty="0"/>
              <a:t>Es recomendable que la empresa asuma el costo de los equipos de usuario para mantener una similitud o ventaja de captación de suscriptores, con los otros proveedores de servicios de telecomunicaciones.</a:t>
            </a:r>
            <a:endParaRPr lang="es-EC" dirty="0"/>
          </a:p>
        </p:txBody>
      </p:sp>
      <p:sp>
        <p:nvSpPr>
          <p:cNvPr id="5" name="4 Rectángulo"/>
          <p:cNvSpPr/>
          <p:nvPr/>
        </p:nvSpPr>
        <p:spPr>
          <a:xfrm>
            <a:off x="5004048" y="1314634"/>
            <a:ext cx="3779912" cy="1754326"/>
          </a:xfrm>
          <a:prstGeom prst="rect">
            <a:avLst/>
          </a:prstGeom>
        </p:spPr>
        <p:txBody>
          <a:bodyPr wrap="square">
            <a:spAutoFit/>
          </a:bodyPr>
          <a:lstStyle/>
          <a:p>
            <a:pPr algn="just"/>
            <a:r>
              <a:rPr lang="es-MX" dirty="0" smtClean="0"/>
              <a:t>Realizar continuamente estudios de mercadeo para detectar oportunidades de ingresar con un nuevo producto e identificar las preferencias y necesidades del cliente.</a:t>
            </a:r>
            <a:endParaRPr lang="es-EC" dirty="0"/>
          </a:p>
        </p:txBody>
      </p:sp>
      <p:sp>
        <p:nvSpPr>
          <p:cNvPr id="6" name="5 Rectángulo"/>
          <p:cNvSpPr/>
          <p:nvPr/>
        </p:nvSpPr>
        <p:spPr>
          <a:xfrm>
            <a:off x="5004048" y="3485907"/>
            <a:ext cx="3814492" cy="2031325"/>
          </a:xfrm>
          <a:prstGeom prst="rect">
            <a:avLst/>
          </a:prstGeom>
        </p:spPr>
        <p:txBody>
          <a:bodyPr wrap="square">
            <a:spAutoFit/>
          </a:bodyPr>
          <a:lstStyle/>
          <a:p>
            <a:pPr algn="just"/>
            <a:r>
              <a:rPr lang="es-MX" dirty="0"/>
              <a:t>Se recomienda disponer de personal en el </a:t>
            </a:r>
            <a:r>
              <a:rPr lang="es-MX" i="1" dirty="0" err="1"/>
              <a:t>Call</a:t>
            </a:r>
            <a:r>
              <a:rPr lang="es-MX" i="1" dirty="0"/>
              <a:t> Center</a:t>
            </a:r>
            <a:r>
              <a:rPr lang="es-MX" dirty="0"/>
              <a:t> 24/7 para que los requerimientos del usuario sean atendidos y solucionados inmediatamente de ser posible o registrados para su futura gestión.</a:t>
            </a:r>
            <a:endParaRPr lang="es-EC" dirty="0"/>
          </a:p>
        </p:txBody>
      </p:sp>
      <p:sp>
        <p:nvSpPr>
          <p:cNvPr id="7" name="6 Rectángulo"/>
          <p:cNvSpPr/>
          <p:nvPr/>
        </p:nvSpPr>
        <p:spPr>
          <a:xfrm>
            <a:off x="687797" y="3284984"/>
            <a:ext cx="4028219" cy="2585323"/>
          </a:xfrm>
          <a:prstGeom prst="rect">
            <a:avLst/>
          </a:prstGeom>
        </p:spPr>
        <p:txBody>
          <a:bodyPr wrap="square">
            <a:spAutoFit/>
          </a:bodyPr>
          <a:lstStyle/>
          <a:p>
            <a:pPr algn="just"/>
            <a:r>
              <a:rPr lang="es-MX" dirty="0"/>
              <a:t>A medida que la empresa empiece a percibir rentabilidad y continúe su crecimiento se recomienda invertir en un sistema de manejo automatizado de los procesos, lo cual facilitara el manejo de la facturación, CRM, inventarios,  atención de incidentes, etc. que permitirá una reducción en el tiempo y costos de producción.</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gray">
          <a:xfrm>
            <a:off x="1691680" y="260648"/>
            <a:ext cx="6334903"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9</a:t>
            </a:r>
            <a:r>
              <a:rPr lang="en-US" sz="2400" b="1" dirty="0" smtClean="0">
                <a:solidFill>
                  <a:srgbClr val="FFFFFF"/>
                </a:solidFill>
                <a:effectLst>
                  <a:outerShdw blurRad="38100" dist="38100" dir="2700000" algn="tl">
                    <a:srgbClr val="000000"/>
                  </a:outerShdw>
                </a:effectLst>
              </a:rPr>
              <a:t>. CONCLUSIONES Y RECOMENDACIONES</a:t>
            </a:r>
            <a:endParaRPr lang="en-US" sz="2400" b="1" dirty="0">
              <a:solidFill>
                <a:srgbClr val="FFFFFF"/>
              </a:solidFill>
              <a:effectLst>
                <a:outerShdw blurRad="38100" dist="38100" dir="2700000" algn="tl">
                  <a:srgbClr val="000000"/>
                </a:outerShdw>
              </a:effectLst>
            </a:endParaRPr>
          </a:p>
        </p:txBody>
      </p:sp>
      <p:sp>
        <p:nvSpPr>
          <p:cNvPr id="12" name="11 Explosión 2"/>
          <p:cNvSpPr/>
          <p:nvPr/>
        </p:nvSpPr>
        <p:spPr>
          <a:xfrm>
            <a:off x="2051720" y="2060848"/>
            <a:ext cx="5256584" cy="3096344"/>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solidFill>
                  <a:schemeClr val="tx1"/>
                </a:solidFill>
              </a:rPr>
              <a:t>GRACIAS POR SU ATENCIÓN!!!</a:t>
            </a:r>
            <a:endParaRPr lang="es-EC" sz="2800" dirty="0">
              <a:solidFill>
                <a:schemeClr val="tx1"/>
              </a:solidFill>
            </a:endParaRPr>
          </a:p>
        </p:txBody>
      </p:sp>
    </p:spTree>
    <p:extLst>
      <p:ext uri="{BB962C8B-B14F-4D97-AF65-F5344CB8AC3E}">
        <p14:creationId xmlns:p14="http://schemas.microsoft.com/office/powerpoint/2010/main" val="338970727"/>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3595584713"/>
              </p:ext>
            </p:extLst>
          </p:nvPr>
        </p:nvGraphicFramePr>
        <p:xfrm>
          <a:off x="1524000" y="1397000"/>
          <a:ext cx="62883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utoShape 8"/>
          <p:cNvSpPr>
            <a:spLocks noChangeArrowheads="1"/>
          </p:cNvSpPr>
          <p:nvPr/>
        </p:nvSpPr>
        <p:spPr bwMode="gray">
          <a:xfrm>
            <a:off x="2053447" y="260648"/>
            <a:ext cx="5394920"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2</a:t>
            </a:r>
            <a:r>
              <a:rPr lang="en-US" sz="2400" b="1" dirty="0" smtClean="0">
                <a:solidFill>
                  <a:srgbClr val="FFFFFF"/>
                </a:solidFill>
                <a:effectLst>
                  <a:outerShdw blurRad="38100" dist="38100" dir="2700000" algn="tl">
                    <a:srgbClr val="000000"/>
                  </a:outerShdw>
                </a:effectLst>
              </a:rPr>
              <a:t>. ALCANCE DEL PROYECTO</a:t>
            </a:r>
            <a:endParaRPr lang="en-US" sz="2400" b="1"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331698179"/>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1303966685"/>
              </p:ext>
            </p:extLst>
          </p:nvPr>
        </p:nvGraphicFramePr>
        <p:xfrm>
          <a:off x="1524000" y="1397000"/>
          <a:ext cx="62883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utoShape 8"/>
          <p:cNvSpPr>
            <a:spLocks noChangeArrowheads="1"/>
          </p:cNvSpPr>
          <p:nvPr/>
        </p:nvSpPr>
        <p:spPr bwMode="gray">
          <a:xfrm>
            <a:off x="2053447" y="260648"/>
            <a:ext cx="5394920"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smtClean="0">
                <a:solidFill>
                  <a:srgbClr val="FFFFFF"/>
                </a:solidFill>
                <a:effectLst>
                  <a:outerShdw blurRad="38100" dist="38100" dir="2700000" algn="tl">
                    <a:srgbClr val="000000"/>
                  </a:outerShdw>
                </a:effectLst>
              </a:rPr>
              <a:t>2. NO CONTEMPLA EL PROYECTO</a:t>
            </a:r>
            <a:endParaRPr lang="en-US" sz="2400" b="1"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3235602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gray">
          <a:xfrm>
            <a:off x="1835696" y="260648"/>
            <a:ext cx="5587131" cy="533400"/>
          </a:xfrm>
          <a:prstGeom prst="roundRect">
            <a:avLst>
              <a:gd name="adj" fmla="val 16667"/>
            </a:avLst>
          </a:prstGeom>
          <a:solidFill>
            <a:schemeClr val="accent2">
              <a:lumMod val="60000"/>
              <a:lumOff val="40000"/>
            </a:schemeClr>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r>
              <a:rPr lang="en-US" sz="2400" b="1" dirty="0">
                <a:solidFill>
                  <a:srgbClr val="FFFFFF"/>
                </a:solidFill>
                <a:effectLst>
                  <a:outerShdw blurRad="38100" dist="38100" dir="2700000" algn="tl">
                    <a:srgbClr val="000000"/>
                  </a:outerShdw>
                </a:effectLst>
              </a:rPr>
              <a:t>3</a:t>
            </a:r>
            <a:r>
              <a:rPr lang="en-US" sz="2400" b="1" dirty="0" smtClean="0">
                <a:solidFill>
                  <a:srgbClr val="FFFFFF"/>
                </a:solidFill>
                <a:effectLst>
                  <a:outerShdw blurRad="38100" dist="38100" dir="2700000" algn="tl">
                    <a:srgbClr val="000000"/>
                  </a:outerShdw>
                </a:effectLst>
              </a:rPr>
              <a:t>. PLANTEAMIENTO DEL PROBLEMA</a:t>
            </a:r>
            <a:endParaRPr lang="en-US" sz="2400" b="1" dirty="0">
              <a:solidFill>
                <a:srgbClr val="FFFFFF"/>
              </a:solidFill>
              <a:effectLst>
                <a:outerShdw blurRad="38100" dist="38100" dir="2700000" algn="tl">
                  <a:srgbClr val="000000"/>
                </a:outerShdw>
              </a:effectLst>
            </a:endParaRPr>
          </a:p>
        </p:txBody>
      </p:sp>
      <p:graphicFrame>
        <p:nvGraphicFramePr>
          <p:cNvPr id="6" name="13 Marcador de contenido"/>
          <p:cNvGraphicFramePr>
            <a:graphicFrameLocks/>
          </p:cNvGraphicFramePr>
          <p:nvPr>
            <p:extLst>
              <p:ext uri="{D42A27DB-BD31-4B8C-83A1-F6EECF244321}">
                <p14:modId xmlns:p14="http://schemas.microsoft.com/office/powerpoint/2010/main" val="1517949950"/>
              </p:ext>
            </p:extLst>
          </p:nvPr>
        </p:nvGraphicFramePr>
        <p:xfrm>
          <a:off x="673224" y="1844824"/>
          <a:ext cx="3466728" cy="2862321"/>
        </p:xfrm>
        <a:graphic>
          <a:graphicData uri="http://schemas.openxmlformats.org/drawingml/2006/table">
            <a:tbl>
              <a:tblPr firstRow="1" lastRow="1">
                <a:tableStyleId>{5C22544A-7EE6-4342-B048-85BDC9FD1C3A}</a:tableStyleId>
              </a:tblPr>
              <a:tblGrid>
                <a:gridCol w="1526214"/>
                <a:gridCol w="1940514"/>
              </a:tblGrid>
              <a:tr h="447205">
                <a:tc>
                  <a:txBody>
                    <a:bodyPr/>
                    <a:lstStyle/>
                    <a:p>
                      <a:pPr>
                        <a:lnSpc>
                          <a:spcPct val="115000"/>
                        </a:lnSpc>
                        <a:spcAft>
                          <a:spcPts val="0"/>
                        </a:spcAft>
                      </a:pPr>
                      <a:r>
                        <a:rPr lang="es-ES" sz="1800" dirty="0">
                          <a:effectLst/>
                        </a:rPr>
                        <a:t>Ítem</a:t>
                      </a:r>
                      <a:endParaRPr lang="es-MX" sz="1800" dirty="0">
                        <a:solidFill>
                          <a:srgbClr val="365F91"/>
                        </a:solidFill>
                        <a:effectLst/>
                        <a:latin typeface="Calibri"/>
                        <a:ea typeface="Calibri"/>
                        <a:cs typeface="Times New Roman"/>
                      </a:endParaRPr>
                    </a:p>
                  </a:txBody>
                  <a:tcPr marL="36814" marR="36814" marT="0" marB="0"/>
                </a:tc>
                <a:tc>
                  <a:txBody>
                    <a:bodyPr/>
                    <a:lstStyle/>
                    <a:p>
                      <a:pPr>
                        <a:lnSpc>
                          <a:spcPct val="115000"/>
                        </a:lnSpc>
                        <a:spcAft>
                          <a:spcPts val="0"/>
                        </a:spcAft>
                      </a:pPr>
                      <a:r>
                        <a:rPr lang="es-ES" sz="1800" dirty="0" smtClean="0">
                          <a:solidFill>
                            <a:schemeClr val="lt1"/>
                          </a:solidFill>
                          <a:effectLst/>
                          <a:latin typeface="+mn-lt"/>
                          <a:ea typeface="+mn-ea"/>
                          <a:cs typeface="+mn-cs"/>
                        </a:rPr>
                        <a:t>La</a:t>
                      </a:r>
                      <a:r>
                        <a:rPr lang="es-ES" sz="1800" baseline="0" dirty="0" smtClean="0">
                          <a:solidFill>
                            <a:schemeClr val="lt1"/>
                          </a:solidFill>
                          <a:effectLst/>
                          <a:latin typeface="+mn-lt"/>
                          <a:ea typeface="+mn-ea"/>
                          <a:cs typeface="+mn-cs"/>
                        </a:rPr>
                        <a:t> Maná -Urbano</a:t>
                      </a:r>
                      <a:endParaRPr lang="es-MX" sz="1800" dirty="0">
                        <a:solidFill>
                          <a:srgbClr val="365F91"/>
                        </a:solidFill>
                        <a:effectLst/>
                        <a:latin typeface="Calibri"/>
                        <a:ea typeface="Calibri"/>
                        <a:cs typeface="Times New Roman"/>
                      </a:endParaRPr>
                    </a:p>
                  </a:txBody>
                  <a:tcPr marL="36814" marR="36814" marT="0" marB="0"/>
                </a:tc>
              </a:tr>
              <a:tr h="447205">
                <a:tc>
                  <a:txBody>
                    <a:bodyPr/>
                    <a:lstStyle/>
                    <a:p>
                      <a:pPr>
                        <a:lnSpc>
                          <a:spcPct val="115000"/>
                        </a:lnSpc>
                        <a:spcAft>
                          <a:spcPts val="0"/>
                        </a:spcAft>
                      </a:pPr>
                      <a:r>
                        <a:rPr lang="es-ES" sz="1800" dirty="0" smtClean="0">
                          <a:effectLst/>
                        </a:rPr>
                        <a:t>Población</a:t>
                      </a:r>
                      <a:endParaRPr lang="es-MX" sz="1800" dirty="0">
                        <a:solidFill>
                          <a:srgbClr val="365F91"/>
                        </a:solidFill>
                        <a:effectLst/>
                        <a:latin typeface="Calibri"/>
                        <a:ea typeface="Calibri"/>
                        <a:cs typeface="Times New Roman"/>
                      </a:endParaRPr>
                    </a:p>
                  </a:txBody>
                  <a:tcPr marL="36814" marR="36814" marT="0" marB="0"/>
                </a:tc>
                <a:tc>
                  <a:txBody>
                    <a:bodyPr/>
                    <a:lstStyle/>
                    <a:p>
                      <a:pPr>
                        <a:lnSpc>
                          <a:spcPct val="115000"/>
                        </a:lnSpc>
                        <a:spcAft>
                          <a:spcPts val="0"/>
                        </a:spcAft>
                      </a:pPr>
                      <a:r>
                        <a:rPr lang="es-MX" sz="1800" dirty="0" smtClean="0">
                          <a:effectLst/>
                        </a:rPr>
                        <a:t>23775 habitantes</a:t>
                      </a:r>
                      <a:endParaRPr lang="es-MX" sz="1800" dirty="0">
                        <a:solidFill>
                          <a:srgbClr val="365F91"/>
                        </a:solidFill>
                        <a:effectLst/>
                        <a:latin typeface="Calibri"/>
                        <a:ea typeface="Calibri"/>
                        <a:cs typeface="Times New Roman"/>
                      </a:endParaRPr>
                    </a:p>
                  </a:txBody>
                  <a:tcPr marL="36814" marR="36814" marT="0" marB="0"/>
                </a:tc>
              </a:tr>
              <a:tr h="447205">
                <a:tc>
                  <a:txBody>
                    <a:bodyPr/>
                    <a:lstStyle/>
                    <a:p>
                      <a:pPr>
                        <a:lnSpc>
                          <a:spcPct val="115000"/>
                        </a:lnSpc>
                        <a:spcAft>
                          <a:spcPts val="0"/>
                        </a:spcAft>
                      </a:pPr>
                      <a:r>
                        <a:rPr lang="es-MX" sz="1800">
                          <a:effectLst/>
                        </a:rPr>
                        <a:t>Telefonía fija</a:t>
                      </a:r>
                      <a:endParaRPr lang="es-MX" sz="1800">
                        <a:solidFill>
                          <a:srgbClr val="365F91"/>
                        </a:solidFill>
                        <a:effectLst/>
                        <a:latin typeface="Calibri"/>
                        <a:ea typeface="Calibri"/>
                        <a:cs typeface="Times New Roman"/>
                      </a:endParaRPr>
                    </a:p>
                  </a:txBody>
                  <a:tcPr marL="36814" marR="36814" marT="0" marB="0"/>
                </a:tc>
                <a:tc>
                  <a:txBody>
                    <a:bodyPr/>
                    <a:lstStyle/>
                    <a:p>
                      <a:pPr>
                        <a:lnSpc>
                          <a:spcPct val="115000"/>
                        </a:lnSpc>
                        <a:spcAft>
                          <a:spcPts val="0"/>
                        </a:spcAft>
                      </a:pPr>
                      <a:r>
                        <a:rPr lang="es-MX" sz="1800" dirty="0" smtClean="0">
                          <a:effectLst/>
                        </a:rPr>
                        <a:t>2190 </a:t>
                      </a:r>
                      <a:endParaRPr lang="es-MX" sz="1800" dirty="0">
                        <a:solidFill>
                          <a:srgbClr val="365F91"/>
                        </a:solidFill>
                        <a:effectLst/>
                        <a:latin typeface="Calibri"/>
                        <a:ea typeface="Calibri"/>
                        <a:cs typeface="Times New Roman"/>
                      </a:endParaRPr>
                    </a:p>
                  </a:txBody>
                  <a:tcPr marL="36814" marR="36814" marT="0" marB="0"/>
                </a:tc>
              </a:tr>
              <a:tr h="760353">
                <a:tc>
                  <a:txBody>
                    <a:bodyPr/>
                    <a:lstStyle/>
                    <a:p>
                      <a:pPr>
                        <a:lnSpc>
                          <a:spcPct val="115000"/>
                        </a:lnSpc>
                        <a:spcAft>
                          <a:spcPts val="0"/>
                        </a:spcAft>
                      </a:pPr>
                      <a:r>
                        <a:rPr lang="es-ES" sz="1800">
                          <a:effectLst/>
                        </a:rPr>
                        <a:t>Acceso al internet</a:t>
                      </a:r>
                      <a:endParaRPr lang="es-MX" sz="1800">
                        <a:solidFill>
                          <a:srgbClr val="365F91"/>
                        </a:solidFill>
                        <a:effectLst/>
                        <a:latin typeface="Calibri"/>
                        <a:ea typeface="Calibri"/>
                        <a:cs typeface="Times New Roman"/>
                      </a:endParaRPr>
                    </a:p>
                  </a:txBody>
                  <a:tcPr marL="36814" marR="36814" marT="0" marB="0"/>
                </a:tc>
                <a:tc>
                  <a:txBody>
                    <a:bodyPr/>
                    <a:lstStyle/>
                    <a:p>
                      <a:pPr>
                        <a:lnSpc>
                          <a:spcPct val="115000"/>
                        </a:lnSpc>
                        <a:spcAft>
                          <a:spcPts val="0"/>
                        </a:spcAft>
                      </a:pPr>
                      <a:r>
                        <a:rPr lang="es-MX" sz="1800" dirty="0">
                          <a:effectLst/>
                        </a:rPr>
                        <a:t>327</a:t>
                      </a:r>
                      <a:endParaRPr lang="es-MX" sz="1800" dirty="0">
                        <a:solidFill>
                          <a:srgbClr val="365F91"/>
                        </a:solidFill>
                        <a:effectLst/>
                        <a:latin typeface="Calibri"/>
                        <a:ea typeface="Calibri"/>
                        <a:cs typeface="Times New Roman"/>
                      </a:endParaRPr>
                    </a:p>
                  </a:txBody>
                  <a:tcPr marL="36814" marR="36814" marT="0" marB="0"/>
                </a:tc>
              </a:tr>
              <a:tr h="760353">
                <a:tc>
                  <a:txBody>
                    <a:bodyPr/>
                    <a:lstStyle/>
                    <a:p>
                      <a:pPr>
                        <a:lnSpc>
                          <a:spcPct val="115000"/>
                        </a:lnSpc>
                        <a:spcAft>
                          <a:spcPts val="0"/>
                        </a:spcAft>
                      </a:pPr>
                      <a:r>
                        <a:rPr lang="es-ES" sz="1800" dirty="0">
                          <a:effectLst/>
                        </a:rPr>
                        <a:t>Televisión </a:t>
                      </a:r>
                      <a:r>
                        <a:rPr lang="es-ES" sz="1800" dirty="0" smtClean="0">
                          <a:effectLst/>
                        </a:rPr>
                        <a:t>por suscripción</a:t>
                      </a:r>
                      <a:endParaRPr lang="es-MX" sz="1800" dirty="0">
                        <a:solidFill>
                          <a:srgbClr val="365F91"/>
                        </a:solidFill>
                        <a:effectLst/>
                        <a:latin typeface="Calibri"/>
                        <a:ea typeface="Calibri"/>
                        <a:cs typeface="Times New Roman"/>
                      </a:endParaRPr>
                    </a:p>
                  </a:txBody>
                  <a:tcPr marL="36814" marR="36814" marT="0" marB="0"/>
                </a:tc>
                <a:tc>
                  <a:txBody>
                    <a:bodyPr/>
                    <a:lstStyle/>
                    <a:p>
                      <a:pPr>
                        <a:lnSpc>
                          <a:spcPct val="115000"/>
                        </a:lnSpc>
                        <a:spcAft>
                          <a:spcPts val="0"/>
                        </a:spcAft>
                        <a:tabLst>
                          <a:tab pos="228600" algn="dec"/>
                        </a:tabLst>
                      </a:pPr>
                      <a:r>
                        <a:rPr lang="es-ES" sz="1800" dirty="0">
                          <a:effectLst/>
                        </a:rPr>
                        <a:t>1300</a:t>
                      </a:r>
                      <a:endParaRPr lang="es-MX" sz="1800" dirty="0">
                        <a:solidFill>
                          <a:srgbClr val="365F91"/>
                        </a:solidFill>
                        <a:effectLst/>
                        <a:latin typeface="Calibri"/>
                        <a:ea typeface="Calibri"/>
                        <a:cs typeface="Times New Roman"/>
                      </a:endParaRPr>
                    </a:p>
                  </a:txBody>
                  <a:tcPr marL="36814" marR="36814" marT="0" marB="0"/>
                </a:tc>
              </a:tr>
            </a:tbl>
          </a:graphicData>
        </a:graphic>
      </p:graphicFrame>
      <p:sp>
        <p:nvSpPr>
          <p:cNvPr id="8" name="7 CuadroTexto"/>
          <p:cNvSpPr txBox="1"/>
          <p:nvPr/>
        </p:nvSpPr>
        <p:spPr>
          <a:xfrm>
            <a:off x="683568" y="1340768"/>
            <a:ext cx="3456384" cy="369332"/>
          </a:xfrm>
          <a:prstGeom prst="rect">
            <a:avLst/>
          </a:prstGeom>
          <a:noFill/>
        </p:spPr>
        <p:txBody>
          <a:bodyPr wrap="square" rtlCol="0">
            <a:spAutoFit/>
          </a:bodyPr>
          <a:lstStyle/>
          <a:p>
            <a:r>
              <a:rPr lang="es-MX" b="1" dirty="0" smtClean="0"/>
              <a:t>ACCESO A LAS TICS</a:t>
            </a:r>
            <a:endParaRPr lang="es-MX" b="1" dirty="0"/>
          </a:p>
        </p:txBody>
      </p:sp>
      <p:grpSp>
        <p:nvGrpSpPr>
          <p:cNvPr id="9" name="8 Grupo"/>
          <p:cNvGrpSpPr/>
          <p:nvPr/>
        </p:nvGrpSpPr>
        <p:grpSpPr>
          <a:xfrm>
            <a:off x="5520218" y="2006838"/>
            <a:ext cx="2940214" cy="2862322"/>
            <a:chOff x="5520218" y="2708920"/>
            <a:chExt cx="2940214" cy="2862322"/>
          </a:xfrm>
        </p:grpSpPr>
        <p:sp>
          <p:nvSpPr>
            <p:cNvPr id="10" name="9 CuadroTexto"/>
            <p:cNvSpPr txBox="1"/>
            <p:nvPr/>
          </p:nvSpPr>
          <p:spPr>
            <a:xfrm>
              <a:off x="6660232" y="2708920"/>
              <a:ext cx="1800200" cy="2862322"/>
            </a:xfrm>
            <a:prstGeom prst="rect">
              <a:avLst/>
            </a:prstGeom>
            <a:noFill/>
          </p:spPr>
          <p:txBody>
            <a:bodyPr wrap="square" rtlCol="0">
              <a:spAutoFit/>
            </a:bodyPr>
            <a:lstStyle/>
            <a:p>
              <a:pPr marL="285750" indent="-285750">
                <a:buFont typeface="Arial" pitchFamily="34" charset="0"/>
                <a:buChar char="•"/>
              </a:pPr>
              <a:r>
                <a:rPr lang="es-MX" dirty="0" smtClean="0"/>
                <a:t>Densidad 9.21%,</a:t>
              </a:r>
            </a:p>
            <a:p>
              <a:endParaRPr lang="es-MX" dirty="0" smtClean="0"/>
            </a:p>
            <a:p>
              <a:pPr marL="285750" indent="-285750">
                <a:buFont typeface="Arial" pitchFamily="34" charset="0"/>
                <a:buChar char="•"/>
              </a:pPr>
              <a:r>
                <a:rPr lang="es-MX" dirty="0" smtClean="0"/>
                <a:t>penetración del 4.91 %</a:t>
              </a:r>
            </a:p>
            <a:p>
              <a:endParaRPr lang="es-MX" dirty="0" smtClean="0"/>
            </a:p>
            <a:p>
              <a:pPr marL="285750" indent="-285750">
                <a:buFont typeface="Arial" pitchFamily="34" charset="0"/>
                <a:buChar char="•"/>
              </a:pPr>
              <a:r>
                <a:rPr lang="es-MX" dirty="0" smtClean="0"/>
                <a:t>Densidad es </a:t>
              </a:r>
              <a:r>
                <a:rPr lang="es-MX" dirty="0"/>
                <a:t>de 5.46 %. </a:t>
              </a:r>
              <a:endParaRPr lang="es-MX" dirty="0" smtClean="0"/>
            </a:p>
            <a:p>
              <a:endParaRPr lang="es-MX" dirty="0"/>
            </a:p>
            <a:p>
              <a:endParaRPr lang="es-MX" b="1" dirty="0"/>
            </a:p>
          </p:txBody>
        </p:sp>
        <p:pic>
          <p:nvPicPr>
            <p:cNvPr id="11" name="Picture 3" descr="C:\Users\Administrador\AppData\Local\Microsoft\Windows\Temporary Internet Files\Content.IE5\LTZVSXLN\MC9002342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520218" y="2874315"/>
              <a:ext cx="669102" cy="2788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istrador\AppData\Local\Microsoft\Windows\Temporary Internet Files\Content.IE5\GYM0UUSM\MC9003512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097" y="4663409"/>
              <a:ext cx="475555" cy="5189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Administrador\AppData\Local\Microsoft\Windows\Temporary Internet Files\Content.IE5\V1ZTQ1XV\MC9002376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0218" y="3611067"/>
              <a:ext cx="669102" cy="6214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13 CuadroTexto"/>
          <p:cNvSpPr txBox="1"/>
          <p:nvPr/>
        </p:nvSpPr>
        <p:spPr>
          <a:xfrm>
            <a:off x="5212900" y="5239543"/>
            <a:ext cx="3168351" cy="36933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ln>
        </p:spPr>
        <p:txBody>
          <a:bodyPr wrap="square" rtlCol="0">
            <a:spAutoFit/>
          </a:bodyPr>
          <a:lstStyle/>
          <a:p>
            <a:r>
              <a:rPr lang="es-MX" b="1" i="1" dirty="0" smtClean="0">
                <a:solidFill>
                  <a:srgbClr val="008000"/>
                </a:solidFill>
              </a:rPr>
              <a:t>BAJO ACCESO A LAS TICS</a:t>
            </a:r>
            <a:endParaRPr lang="es-MX" b="1" i="1" dirty="0">
              <a:solidFill>
                <a:srgbClr val="008000"/>
              </a:solidFill>
            </a:endParaRPr>
          </a:p>
        </p:txBody>
      </p:sp>
      <p:sp>
        <p:nvSpPr>
          <p:cNvPr id="2" name="1 Flecha abajo"/>
          <p:cNvSpPr/>
          <p:nvPr/>
        </p:nvSpPr>
        <p:spPr>
          <a:xfrm>
            <a:off x="6876255" y="4581128"/>
            <a:ext cx="54657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5968284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gray">
          <a:xfrm>
            <a:off x="1907704" y="260648"/>
            <a:ext cx="5394920" cy="533400"/>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4</a:t>
            </a:r>
            <a:r>
              <a:rPr lang="en-US" sz="2400" b="1" dirty="0" smtClean="0">
                <a:solidFill>
                  <a:srgbClr val="FFFFFF"/>
                </a:solidFill>
                <a:effectLst>
                  <a:outerShdw blurRad="38100" dist="38100" dir="2700000" algn="tl">
                    <a:srgbClr val="000000"/>
                  </a:outerShdw>
                </a:effectLst>
              </a:rPr>
              <a:t>. JUSTIFICACIÓN E IMPORTANCIA</a:t>
            </a:r>
            <a:endParaRPr lang="en-US" sz="2400" b="1" dirty="0">
              <a:solidFill>
                <a:srgbClr val="FFFFFF"/>
              </a:solidFill>
              <a:effectLst>
                <a:outerShdw blurRad="38100" dist="38100" dir="2700000" algn="tl">
                  <a:srgbClr val="000000"/>
                </a:outerShdw>
              </a:effectLst>
            </a:endParaRPr>
          </a:p>
        </p:txBody>
      </p:sp>
      <p:sp>
        <p:nvSpPr>
          <p:cNvPr id="4" name="2 Subtítulo"/>
          <p:cNvSpPr>
            <a:spLocks noGrp="1"/>
          </p:cNvSpPr>
          <p:nvPr>
            <p:ph type="subTitle" idx="1"/>
          </p:nvPr>
        </p:nvSpPr>
        <p:spPr>
          <a:xfrm>
            <a:off x="5051598" y="1196752"/>
            <a:ext cx="3606105" cy="2664295"/>
          </a:xfrm>
        </p:spPr>
        <p:txBody>
          <a:bodyPr>
            <a:normAutofit/>
          </a:bodyPr>
          <a:lstStyle/>
          <a:p>
            <a:pPr marL="457200" indent="-457200" algn="l">
              <a:buFont typeface="Arial" pitchFamily="34" charset="0"/>
              <a:buChar char="•"/>
            </a:pPr>
            <a:r>
              <a:rPr lang="es-MX" sz="1600" dirty="0" smtClean="0">
                <a:solidFill>
                  <a:schemeClr val="tx1"/>
                </a:solidFill>
                <a:latin typeface="Arial" pitchFamily="34" charset="0"/>
                <a:cs typeface="Arial" pitchFamily="34" charset="0"/>
              </a:rPr>
              <a:t>Baja densidad de acceso a las </a:t>
            </a:r>
            <a:r>
              <a:rPr lang="es-MX" sz="1600" dirty="0" err="1" smtClean="0">
                <a:solidFill>
                  <a:schemeClr val="tx1"/>
                </a:solidFill>
                <a:latin typeface="Arial" pitchFamily="34" charset="0"/>
                <a:cs typeface="Arial" pitchFamily="34" charset="0"/>
              </a:rPr>
              <a:t>TICs</a:t>
            </a:r>
            <a:endParaRPr lang="es-MX" sz="1600" dirty="0" smtClean="0">
              <a:solidFill>
                <a:schemeClr val="tx1"/>
              </a:solidFill>
              <a:latin typeface="Arial" pitchFamily="34" charset="0"/>
              <a:cs typeface="Arial" pitchFamily="34" charset="0"/>
            </a:endParaRPr>
          </a:p>
          <a:p>
            <a:pPr marL="457200" indent="-457200" algn="l">
              <a:buFont typeface="Arial" pitchFamily="34" charset="0"/>
              <a:buChar char="•"/>
            </a:pPr>
            <a:r>
              <a:rPr lang="es-MX" sz="1600" dirty="0" smtClean="0">
                <a:solidFill>
                  <a:schemeClr val="tx1"/>
                </a:solidFill>
                <a:latin typeface="Arial" pitchFamily="34" charset="0"/>
                <a:cs typeface="Arial" pitchFamily="34" charset="0"/>
              </a:rPr>
              <a:t>Pocas empresas proveedoras</a:t>
            </a:r>
          </a:p>
          <a:p>
            <a:pPr marL="457200" indent="-457200" algn="l">
              <a:buFont typeface="Arial" pitchFamily="34" charset="0"/>
              <a:buChar char="•"/>
            </a:pPr>
            <a:r>
              <a:rPr lang="es-MX" sz="1600" dirty="0" smtClean="0">
                <a:solidFill>
                  <a:schemeClr val="tx1"/>
                </a:solidFill>
                <a:latin typeface="Arial" pitchFamily="34" charset="0"/>
                <a:cs typeface="Arial" pitchFamily="34" charset="0"/>
              </a:rPr>
              <a:t>Cobertura insuficiente</a:t>
            </a:r>
          </a:p>
          <a:p>
            <a:pPr marL="457200" indent="-457200" algn="l">
              <a:buFont typeface="Arial" pitchFamily="34" charset="0"/>
              <a:buChar char="•"/>
            </a:pPr>
            <a:r>
              <a:rPr lang="es-MX" sz="1600" dirty="0" smtClean="0">
                <a:solidFill>
                  <a:schemeClr val="tx1"/>
                </a:solidFill>
                <a:latin typeface="Arial" pitchFamily="34" charset="0"/>
                <a:cs typeface="Arial" pitchFamily="34" charset="0"/>
              </a:rPr>
              <a:t>Crecimiento poblacional acelerado</a:t>
            </a:r>
          </a:p>
          <a:p>
            <a:pPr algn="l"/>
            <a:r>
              <a:rPr lang="es-MX" sz="1600" dirty="0" smtClean="0">
                <a:solidFill>
                  <a:schemeClr val="tx1"/>
                </a:solidFill>
                <a:latin typeface="Arial" pitchFamily="34" charset="0"/>
                <a:cs typeface="Arial" pitchFamily="34" charset="0"/>
              </a:rPr>
              <a:t>	</a:t>
            </a:r>
          </a:p>
          <a:p>
            <a:pPr algn="l"/>
            <a:r>
              <a:rPr lang="es-MX" sz="1600" dirty="0">
                <a:solidFill>
                  <a:schemeClr val="tx1"/>
                </a:solidFill>
                <a:latin typeface="Arial" pitchFamily="34" charset="0"/>
                <a:cs typeface="Arial" pitchFamily="34" charset="0"/>
              </a:rPr>
              <a:t>	</a:t>
            </a:r>
            <a:r>
              <a:rPr lang="es-MX" sz="1600" dirty="0" smtClean="0">
                <a:solidFill>
                  <a:schemeClr val="tx1"/>
                </a:solidFill>
                <a:latin typeface="Arial" pitchFamily="34" charset="0"/>
                <a:cs typeface="Arial" pitchFamily="34" charset="0"/>
              </a:rPr>
              <a:t>Gran demanda</a:t>
            </a:r>
          </a:p>
        </p:txBody>
      </p:sp>
      <p:grpSp>
        <p:nvGrpSpPr>
          <p:cNvPr id="6" name="5 Grupo"/>
          <p:cNvGrpSpPr/>
          <p:nvPr/>
        </p:nvGrpSpPr>
        <p:grpSpPr>
          <a:xfrm>
            <a:off x="100704" y="1866639"/>
            <a:ext cx="3073972" cy="2279709"/>
            <a:chOff x="5341607" y="2519321"/>
            <a:chExt cx="3406857" cy="3043497"/>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797152"/>
              <a:ext cx="1608411" cy="765666"/>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1607" y="3477036"/>
              <a:ext cx="1219200" cy="1219200"/>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187" y="2519321"/>
              <a:ext cx="1314451" cy="871538"/>
            </a:xfrm>
            <a:prstGeom prst="rect">
              <a:avLst/>
            </a:prstGeom>
          </p:spPr>
        </p:pic>
        <p:pic>
          <p:nvPicPr>
            <p:cNvPr id="10" name="9 Imagen"/>
            <p:cNvPicPr>
              <a:picLocks noChangeAspect="1"/>
            </p:cNvPicPr>
            <p:nvPr/>
          </p:nvPicPr>
          <p:blipFill rotWithShape="1">
            <a:blip r:embed="rId6">
              <a:extLst>
                <a:ext uri="{28A0092B-C50C-407E-A947-70E740481C1C}">
                  <a14:useLocalDpi xmlns:a14="http://schemas.microsoft.com/office/drawing/2010/main" val="0"/>
                </a:ext>
              </a:extLst>
            </a:blip>
            <a:srcRect r="67885"/>
            <a:stretch/>
          </p:blipFill>
          <p:spPr>
            <a:xfrm>
              <a:off x="7794663" y="3611626"/>
              <a:ext cx="953801" cy="950020"/>
            </a:xfrm>
            <a:prstGeom prst="rect">
              <a:avLst/>
            </a:prstGeom>
          </p:spPr>
        </p:pic>
        <p:pic>
          <p:nvPicPr>
            <p:cNvPr id="11" name="1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3204" y="3598517"/>
              <a:ext cx="990415" cy="963129"/>
            </a:xfrm>
            <a:prstGeom prst="rect">
              <a:avLst/>
            </a:prstGeom>
          </p:spPr>
        </p:pic>
      </p:grpSp>
      <p:sp>
        <p:nvSpPr>
          <p:cNvPr id="12" name="11 CuadroTexto"/>
          <p:cNvSpPr txBox="1"/>
          <p:nvPr/>
        </p:nvSpPr>
        <p:spPr>
          <a:xfrm>
            <a:off x="1259632" y="1307607"/>
            <a:ext cx="3384376" cy="369332"/>
          </a:xfrm>
          <a:prstGeom prst="rect">
            <a:avLst/>
          </a:prstGeom>
          <a:noFill/>
        </p:spPr>
        <p:txBody>
          <a:bodyPr wrap="square" rtlCol="0">
            <a:spAutoFit/>
          </a:bodyPr>
          <a:lstStyle/>
          <a:p>
            <a:r>
              <a:rPr lang="es-MX" b="1" dirty="0" smtClean="0"/>
              <a:t>SECTORES</a:t>
            </a:r>
            <a:endParaRPr lang="es-MX" b="1" dirty="0"/>
          </a:p>
        </p:txBody>
      </p:sp>
      <p:pic>
        <p:nvPicPr>
          <p:cNvPr id="13" name="1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7665" y="2434614"/>
            <a:ext cx="852686" cy="1728191"/>
          </a:xfrm>
          <a:prstGeom prst="rect">
            <a:avLst/>
          </a:prstGeom>
        </p:spPr>
      </p:pic>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570" y="4598326"/>
            <a:ext cx="1566104" cy="900407"/>
          </a:xfrm>
          <a:prstGeom prst="rect">
            <a:avLst/>
          </a:prstGeom>
        </p:spPr>
      </p:pic>
      <p:sp>
        <p:nvSpPr>
          <p:cNvPr id="15" name="14 Cerrar llave"/>
          <p:cNvSpPr/>
          <p:nvPr/>
        </p:nvSpPr>
        <p:spPr>
          <a:xfrm>
            <a:off x="2843808" y="1641910"/>
            <a:ext cx="845976" cy="2797428"/>
          </a:xfrm>
          <a:prstGeom prst="rightBrace">
            <a:avLst>
              <a:gd name="adj1" fmla="val 8333"/>
              <a:gd name="adj2" fmla="val 5181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15 Cerrar llave"/>
          <p:cNvSpPr/>
          <p:nvPr/>
        </p:nvSpPr>
        <p:spPr>
          <a:xfrm>
            <a:off x="2843808" y="4691982"/>
            <a:ext cx="701960" cy="9004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7" name="16 Cerrar llave"/>
          <p:cNvSpPr/>
          <p:nvPr/>
        </p:nvSpPr>
        <p:spPr>
          <a:xfrm>
            <a:off x="3266796" y="1465288"/>
            <a:ext cx="1104212" cy="41001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8" name="17 Flecha abajo"/>
          <p:cNvSpPr/>
          <p:nvPr/>
        </p:nvSpPr>
        <p:spPr>
          <a:xfrm>
            <a:off x="5977730" y="3821673"/>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Llamada de nube"/>
          <p:cNvSpPr/>
          <p:nvPr/>
        </p:nvSpPr>
        <p:spPr>
          <a:xfrm>
            <a:off x="4371008" y="4187207"/>
            <a:ext cx="2592288" cy="130546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MODELO DE NEGOCIO _ servicios Triple Play</a:t>
            </a:r>
            <a:endParaRPr lang="es-MX" dirty="0"/>
          </a:p>
        </p:txBody>
      </p:sp>
      <p:sp>
        <p:nvSpPr>
          <p:cNvPr id="20" name="19 Flecha derecha"/>
          <p:cNvSpPr/>
          <p:nvPr/>
        </p:nvSpPr>
        <p:spPr>
          <a:xfrm>
            <a:off x="7020272" y="4494032"/>
            <a:ext cx="216024" cy="208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Llamada de nube"/>
          <p:cNvSpPr/>
          <p:nvPr/>
        </p:nvSpPr>
        <p:spPr>
          <a:xfrm>
            <a:off x="7380312" y="3965689"/>
            <a:ext cx="1368152" cy="11764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ACCESO UNIVERSAL A LAS </a:t>
            </a:r>
            <a:r>
              <a:rPr lang="es-MX" sz="1600" dirty="0" err="1" smtClean="0"/>
              <a:t>TICs</a:t>
            </a:r>
            <a:endParaRPr lang="es-MX" sz="1600" dirty="0"/>
          </a:p>
        </p:txBody>
      </p:sp>
    </p:spTree>
    <p:extLst>
      <p:ext uri="{BB962C8B-B14F-4D97-AF65-F5344CB8AC3E}">
        <p14:creationId xmlns:p14="http://schemas.microsoft.com/office/powerpoint/2010/main" val="138950555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Grp="1" noChangeArrowheads="1"/>
          </p:cNvSpPr>
          <p:nvPr>
            <p:ph type="title"/>
          </p:nvPr>
        </p:nvSpPr>
        <p:spPr bwMode="gray">
          <a:xfrm>
            <a:off x="2627784" y="404665"/>
            <a:ext cx="4824536" cy="576063"/>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5</a:t>
            </a:r>
            <a:r>
              <a:rPr lang="en-US" sz="2400" b="1" dirty="0" smtClean="0">
                <a:solidFill>
                  <a:srgbClr val="FFFFFF"/>
                </a:solidFill>
                <a:effectLst>
                  <a:outerShdw blurRad="38100" dist="38100" dir="2700000" algn="tl">
                    <a:srgbClr val="000000"/>
                  </a:outerShdw>
                </a:effectLst>
              </a:rPr>
              <a:t>. METODOLOGÍA</a:t>
            </a:r>
            <a:endParaRPr lang="en-US" sz="2400" b="1" dirty="0">
              <a:solidFill>
                <a:srgbClr val="FFFFFF"/>
              </a:solidFill>
              <a:effectLst>
                <a:outerShdw blurRad="38100" dist="38100" dir="2700000" algn="tl">
                  <a:srgbClr val="000000"/>
                </a:outerShdw>
              </a:effectLst>
            </a:endParaRPr>
          </a:p>
        </p:txBody>
      </p:sp>
      <p:sp>
        <p:nvSpPr>
          <p:cNvPr id="4" name="3 Rectángulo redondeado"/>
          <p:cNvSpPr/>
          <p:nvPr/>
        </p:nvSpPr>
        <p:spPr>
          <a:xfrm>
            <a:off x="1403648" y="1916832"/>
            <a:ext cx="2016224" cy="5040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INVESTIGACIÓN EXPLORATORIA</a:t>
            </a:r>
            <a:endParaRPr lang="es-EC" dirty="0"/>
          </a:p>
        </p:txBody>
      </p:sp>
      <p:sp>
        <p:nvSpPr>
          <p:cNvPr id="9" name="8 Rectángulo redondeado"/>
          <p:cNvSpPr/>
          <p:nvPr/>
        </p:nvSpPr>
        <p:spPr>
          <a:xfrm>
            <a:off x="1403648" y="3235836"/>
            <a:ext cx="1968711" cy="5040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INVESTIGACIÓN DESCRIPTIVA</a:t>
            </a:r>
          </a:p>
        </p:txBody>
      </p:sp>
      <p:sp>
        <p:nvSpPr>
          <p:cNvPr id="10" name="9 Rectángulo redondeado"/>
          <p:cNvSpPr/>
          <p:nvPr/>
        </p:nvSpPr>
        <p:spPr>
          <a:xfrm>
            <a:off x="3995936" y="3217687"/>
            <a:ext cx="1965920" cy="5040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INVESTIGACIÓN DE CAMPO</a:t>
            </a:r>
          </a:p>
        </p:txBody>
      </p:sp>
      <p:sp>
        <p:nvSpPr>
          <p:cNvPr id="11" name="10 Rectángulo redondeado"/>
          <p:cNvSpPr/>
          <p:nvPr/>
        </p:nvSpPr>
        <p:spPr>
          <a:xfrm>
            <a:off x="1517129" y="4725144"/>
            <a:ext cx="1902743" cy="61811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INVESTIGACIÓN APLICADA</a:t>
            </a:r>
          </a:p>
        </p:txBody>
      </p:sp>
      <p:sp>
        <p:nvSpPr>
          <p:cNvPr id="5" name="4 Elipse"/>
          <p:cNvSpPr/>
          <p:nvPr/>
        </p:nvSpPr>
        <p:spPr>
          <a:xfrm>
            <a:off x="4788024" y="1484784"/>
            <a:ext cx="2304256" cy="1152128"/>
          </a:xfrm>
          <a:prstGeom prst="ellipse">
            <a:avLst/>
          </a:prstGeom>
          <a:solidFill>
            <a:srgbClr val="66B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OBSERVACIÓN INMEDIATA DE LA </a:t>
            </a:r>
            <a:r>
              <a:rPr lang="es-EC" dirty="0" smtClean="0"/>
              <a:t>ZONA. Entrevistas</a:t>
            </a:r>
            <a:endParaRPr lang="es-EC" dirty="0"/>
          </a:p>
        </p:txBody>
      </p:sp>
      <p:sp>
        <p:nvSpPr>
          <p:cNvPr id="15" name="14 Elipse"/>
          <p:cNvSpPr/>
          <p:nvPr/>
        </p:nvSpPr>
        <p:spPr>
          <a:xfrm>
            <a:off x="6105873" y="2640581"/>
            <a:ext cx="2642591" cy="1694566"/>
          </a:xfrm>
          <a:prstGeom prst="ellipse">
            <a:avLst/>
          </a:prstGeom>
          <a:solidFill>
            <a:srgbClr val="66B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ENCUESTAS </a:t>
            </a:r>
            <a:r>
              <a:rPr lang="es-EC" sz="1600" dirty="0" smtClean="0"/>
              <a:t>DOCUMENTACION</a:t>
            </a:r>
          </a:p>
          <a:p>
            <a:pPr algn="ctr"/>
            <a:r>
              <a:rPr lang="es-EC" dirty="0" smtClean="0"/>
              <a:t>CONTACTOS DIRECTOS</a:t>
            </a:r>
            <a:endParaRPr lang="es-EC" dirty="0"/>
          </a:p>
        </p:txBody>
      </p:sp>
      <p:sp>
        <p:nvSpPr>
          <p:cNvPr id="16" name="15 Elipse"/>
          <p:cNvSpPr/>
          <p:nvPr/>
        </p:nvSpPr>
        <p:spPr>
          <a:xfrm>
            <a:off x="4952411" y="4437112"/>
            <a:ext cx="2304256" cy="1152127"/>
          </a:xfrm>
          <a:prstGeom prst="ellipse">
            <a:avLst/>
          </a:prstGeom>
          <a:solidFill>
            <a:srgbClr val="66B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APLICACIÓN PRÁCTICA DE RESULTADOS</a:t>
            </a:r>
          </a:p>
          <a:p>
            <a:pPr algn="ctr"/>
            <a:r>
              <a:rPr lang="es-EC" dirty="0"/>
              <a:t>DISEÑOS</a:t>
            </a:r>
          </a:p>
        </p:txBody>
      </p:sp>
      <p:sp>
        <p:nvSpPr>
          <p:cNvPr id="8" name="7 Flecha curvada hacia abajo"/>
          <p:cNvSpPr/>
          <p:nvPr/>
        </p:nvSpPr>
        <p:spPr>
          <a:xfrm>
            <a:off x="3563888" y="2060848"/>
            <a:ext cx="1080120" cy="1440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 name="13 Flecha curvada hacia arriba"/>
          <p:cNvSpPr/>
          <p:nvPr/>
        </p:nvSpPr>
        <p:spPr>
          <a:xfrm flipV="1">
            <a:off x="3100419" y="3527296"/>
            <a:ext cx="1224136"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9" name="18 Flecha curvada hacia arriba"/>
          <p:cNvSpPr/>
          <p:nvPr/>
        </p:nvSpPr>
        <p:spPr>
          <a:xfrm>
            <a:off x="3716288" y="5186601"/>
            <a:ext cx="1224136" cy="30905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7519</TotalTime>
  <Words>2308</Words>
  <Application>Microsoft Office PowerPoint</Application>
  <PresentationFormat>Presentación en pantalla (4:3)</PresentationFormat>
  <Paragraphs>358</Paragraphs>
  <Slides>41</Slides>
  <Notes>20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METODOLOGÍA</vt:lpstr>
      <vt:lpstr>6. EVALUACIÓN DE LOS RESULTADOS</vt:lpstr>
      <vt:lpstr>Presentación de PowerPoint</vt:lpstr>
      <vt:lpstr>Presentación de PowerPoint</vt:lpstr>
      <vt:lpstr>Presentación de PowerPoint</vt:lpstr>
      <vt:lpstr>CALIDAD DE SERVICIO INTERNET</vt:lpstr>
      <vt:lpstr>Presentación de PowerPoint</vt:lpstr>
      <vt:lpstr>Presentación de PowerPoint</vt:lpstr>
      <vt:lpstr>Presentación de PowerPoint</vt:lpstr>
      <vt:lpstr>Presentación de PowerPoint</vt:lpstr>
      <vt:lpstr>CONTRATARIA EL SERVICIO TRIPLE PLAY</vt:lpstr>
      <vt:lpstr>PROYECCIÓN DE LA DEMANDA DEL SERVICIO TRIPLE PLAY</vt:lpstr>
      <vt:lpstr>PROPUESTA TECNOLOGICA </vt:lpstr>
      <vt:lpstr>PROPUESTA TECNOLOGICA </vt:lpstr>
      <vt:lpstr>PROPUESTA TECNOLOGICA </vt:lpstr>
      <vt:lpstr>Presentación de PowerPoint</vt:lpstr>
      <vt:lpstr>Presentación de PowerPoint</vt:lpstr>
      <vt:lpstr>Presentación de PowerPoint</vt:lpstr>
      <vt:lpstr>ECONÓMICA</vt:lpstr>
      <vt:lpstr>ECONÓMICA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ASESORI</dc:creator>
  <cp:lastModifiedBy>galaxy</cp:lastModifiedBy>
  <cp:revision>148</cp:revision>
  <dcterms:created xsi:type="dcterms:W3CDTF">2013-06-20T16:44:00Z</dcterms:created>
  <dcterms:modified xsi:type="dcterms:W3CDTF">2014-01-30T14:48:17Z</dcterms:modified>
</cp:coreProperties>
</file>