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306" r:id="rId4"/>
    <p:sldId id="258" r:id="rId5"/>
    <p:sldId id="260" r:id="rId6"/>
    <p:sldId id="271" r:id="rId7"/>
    <p:sldId id="262" r:id="rId8"/>
    <p:sldId id="309" r:id="rId9"/>
    <p:sldId id="307" r:id="rId10"/>
    <p:sldId id="308" r:id="rId11"/>
    <p:sldId id="310" r:id="rId12"/>
    <p:sldId id="311" r:id="rId13"/>
    <p:sldId id="263" r:id="rId14"/>
    <p:sldId id="265" r:id="rId15"/>
    <p:sldId id="324" r:id="rId16"/>
    <p:sldId id="323" r:id="rId17"/>
    <p:sldId id="272" r:id="rId18"/>
    <p:sldId id="274" r:id="rId19"/>
    <p:sldId id="275" r:id="rId20"/>
    <p:sldId id="278" r:id="rId21"/>
    <p:sldId id="320" r:id="rId22"/>
    <p:sldId id="321" r:id="rId23"/>
    <p:sldId id="315" r:id="rId24"/>
    <p:sldId id="316" r:id="rId25"/>
    <p:sldId id="279" r:id="rId26"/>
    <p:sldId id="282" r:id="rId27"/>
    <p:sldId id="283" r:id="rId28"/>
    <p:sldId id="284" r:id="rId29"/>
    <p:sldId id="287" r:id="rId30"/>
    <p:sldId id="292" r:id="rId31"/>
    <p:sldId id="293" r:id="rId32"/>
    <p:sldId id="294" r:id="rId33"/>
    <p:sldId id="296" r:id="rId34"/>
    <p:sldId id="298" r:id="rId35"/>
    <p:sldId id="299" r:id="rId36"/>
    <p:sldId id="300" r:id="rId37"/>
    <p:sldId id="301" r:id="rId38"/>
    <p:sldId id="317" r:id="rId39"/>
    <p:sldId id="318" r:id="rId40"/>
    <p:sldId id="319" r:id="rId41"/>
    <p:sldId id="302" r:id="rId42"/>
    <p:sldId id="303" r:id="rId43"/>
    <p:sldId id="304"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80" d="100"/>
          <a:sy n="80" d="100"/>
        </p:scale>
        <p:origin x="-108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1" Type="http://schemas.openxmlformats.org/officeDocument/2006/relationships/image" Target="../media/image23.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4CB2D-6FE2-46D6-B7F4-59AEB3418CDC}"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EC"/>
        </a:p>
      </dgm:t>
    </dgm:pt>
    <dgm:pt modelId="{3CEB8439-0390-412E-94DF-16D9AE9F4DED}">
      <dgm:prSet phldrT="[Texto]" custT="1"/>
      <dgm:spPr/>
      <dgm:t>
        <a:bodyPr/>
        <a:lstStyle/>
        <a:p>
          <a:r>
            <a:rPr lang="es-EC" sz="2400" dirty="0" smtClean="0"/>
            <a:t>Introducción</a:t>
          </a:r>
          <a:endParaRPr lang="es-EC" sz="2400" dirty="0"/>
        </a:p>
      </dgm:t>
    </dgm:pt>
    <dgm:pt modelId="{38277CB7-DEBA-46DC-99D1-3191D20D726D}" type="parTrans" cxnId="{B0D16120-74FA-44BE-A59C-4BA9B855DCC0}">
      <dgm:prSet/>
      <dgm:spPr/>
      <dgm:t>
        <a:bodyPr/>
        <a:lstStyle/>
        <a:p>
          <a:endParaRPr lang="es-EC"/>
        </a:p>
      </dgm:t>
    </dgm:pt>
    <dgm:pt modelId="{57A2405B-6060-42F0-9EB9-39E3078F2336}" type="sibTrans" cxnId="{B0D16120-74FA-44BE-A59C-4BA9B855DCC0}">
      <dgm:prSet/>
      <dgm:spPr/>
      <dgm:t>
        <a:bodyPr/>
        <a:lstStyle/>
        <a:p>
          <a:endParaRPr lang="es-EC"/>
        </a:p>
      </dgm:t>
    </dgm:pt>
    <dgm:pt modelId="{D3616767-EAC3-422D-B8EE-533328AE7858}">
      <dgm:prSet phldrT="[Texto]" custT="1"/>
      <dgm:spPr/>
      <dgm:t>
        <a:bodyPr/>
        <a:lstStyle/>
        <a:p>
          <a:r>
            <a:rPr lang="es-EC" sz="2400" dirty="0" smtClean="0"/>
            <a:t>Objetivos</a:t>
          </a:r>
          <a:endParaRPr lang="es-EC" sz="2400" dirty="0"/>
        </a:p>
      </dgm:t>
    </dgm:pt>
    <dgm:pt modelId="{3ABD8D89-6F31-4041-8CF0-E25A0FC4594B}" type="parTrans" cxnId="{603C8E69-D516-49D5-B39A-263DC6E13138}">
      <dgm:prSet/>
      <dgm:spPr/>
      <dgm:t>
        <a:bodyPr/>
        <a:lstStyle/>
        <a:p>
          <a:endParaRPr lang="es-EC"/>
        </a:p>
      </dgm:t>
    </dgm:pt>
    <dgm:pt modelId="{EB512211-4372-4886-B4F7-E46B45DC670C}" type="sibTrans" cxnId="{603C8E69-D516-49D5-B39A-263DC6E13138}">
      <dgm:prSet/>
      <dgm:spPr/>
      <dgm:t>
        <a:bodyPr/>
        <a:lstStyle/>
        <a:p>
          <a:endParaRPr lang="es-EC"/>
        </a:p>
      </dgm:t>
    </dgm:pt>
    <dgm:pt modelId="{D9D38205-B303-4300-89B6-F31E5A26D8A3}">
      <dgm:prSet phldrT="[Texto]" custT="1"/>
      <dgm:spPr/>
      <dgm:t>
        <a:bodyPr/>
        <a:lstStyle/>
        <a:p>
          <a:r>
            <a:rPr lang="es-EC" sz="2000" smtClean="0"/>
            <a:t>Análisis Situacional</a:t>
          </a:r>
          <a:endParaRPr lang="es-EC" sz="2000" dirty="0"/>
        </a:p>
      </dgm:t>
    </dgm:pt>
    <dgm:pt modelId="{C6254440-6D9D-4754-87C8-3A3BE5155D22}" type="parTrans" cxnId="{FDCA1FE5-D7BA-4A84-8ADD-EB4D0BBF3AF0}">
      <dgm:prSet/>
      <dgm:spPr/>
      <dgm:t>
        <a:bodyPr/>
        <a:lstStyle/>
        <a:p>
          <a:endParaRPr lang="es-EC"/>
        </a:p>
      </dgm:t>
    </dgm:pt>
    <dgm:pt modelId="{AE1EDFE8-E012-4517-AF08-3BE8784DF373}" type="sibTrans" cxnId="{FDCA1FE5-D7BA-4A84-8ADD-EB4D0BBF3AF0}">
      <dgm:prSet/>
      <dgm:spPr/>
      <dgm:t>
        <a:bodyPr/>
        <a:lstStyle/>
        <a:p>
          <a:endParaRPr lang="es-EC"/>
        </a:p>
      </dgm:t>
    </dgm:pt>
    <dgm:pt modelId="{4DCACEC9-58A5-4B92-A34E-D5A9F98D0F84}">
      <dgm:prSet phldrT="[Texto]" custT="1"/>
      <dgm:spPr/>
      <dgm:t>
        <a:bodyPr/>
        <a:lstStyle/>
        <a:p>
          <a:r>
            <a:rPr lang="es-EC" sz="2000" dirty="0" smtClean="0"/>
            <a:t>Análisis Prospectivo</a:t>
          </a:r>
          <a:endParaRPr lang="es-EC" sz="2000" dirty="0"/>
        </a:p>
      </dgm:t>
    </dgm:pt>
    <dgm:pt modelId="{2F25C369-CB81-4A08-969D-0960C0473B76}" type="parTrans" cxnId="{812A64C7-869F-45B2-BBC5-70C9018796A9}">
      <dgm:prSet/>
      <dgm:spPr/>
      <dgm:t>
        <a:bodyPr/>
        <a:lstStyle/>
        <a:p>
          <a:endParaRPr lang="es-EC"/>
        </a:p>
      </dgm:t>
    </dgm:pt>
    <dgm:pt modelId="{91B9EE52-FA55-40C8-93A6-0B6505D34604}" type="sibTrans" cxnId="{812A64C7-869F-45B2-BBC5-70C9018796A9}">
      <dgm:prSet/>
      <dgm:spPr/>
      <dgm:t>
        <a:bodyPr/>
        <a:lstStyle/>
        <a:p>
          <a:endParaRPr lang="es-EC"/>
        </a:p>
      </dgm:t>
    </dgm:pt>
    <dgm:pt modelId="{33AA5C07-8FE5-4F35-A0B1-B220CD1CAA40}">
      <dgm:prSet phldrT="[Texto]" custT="1"/>
      <dgm:spPr/>
      <dgm:t>
        <a:bodyPr/>
        <a:lstStyle/>
        <a:p>
          <a:r>
            <a:rPr lang="es-EC" sz="2000" dirty="0" smtClean="0"/>
            <a:t>Direccionamiento Estratégico</a:t>
          </a:r>
          <a:endParaRPr lang="es-EC" sz="2000" dirty="0"/>
        </a:p>
      </dgm:t>
    </dgm:pt>
    <dgm:pt modelId="{9C536157-91BA-4B9A-B062-CAF41679FA10}" type="parTrans" cxnId="{AAFE71B3-4670-4CE8-AE6C-FC3F0121BB02}">
      <dgm:prSet/>
      <dgm:spPr/>
      <dgm:t>
        <a:bodyPr/>
        <a:lstStyle/>
        <a:p>
          <a:endParaRPr lang="es-EC"/>
        </a:p>
      </dgm:t>
    </dgm:pt>
    <dgm:pt modelId="{86E7F62E-C9F6-4714-9222-1B74F1845012}" type="sibTrans" cxnId="{AAFE71B3-4670-4CE8-AE6C-FC3F0121BB02}">
      <dgm:prSet/>
      <dgm:spPr/>
      <dgm:t>
        <a:bodyPr/>
        <a:lstStyle/>
        <a:p>
          <a:endParaRPr lang="es-EC"/>
        </a:p>
      </dgm:t>
    </dgm:pt>
    <dgm:pt modelId="{83925176-1A89-4906-A4A8-ED96C49A160F}">
      <dgm:prSet phldrT="[Texto]" custT="1"/>
      <dgm:spPr/>
      <dgm:t>
        <a:bodyPr/>
        <a:lstStyle/>
        <a:p>
          <a:r>
            <a:rPr lang="es-EC" sz="2000" dirty="0" err="1" smtClean="0"/>
            <a:t>Balanced</a:t>
          </a:r>
          <a:r>
            <a:rPr lang="es-EC" sz="2000" dirty="0" smtClean="0"/>
            <a:t> </a:t>
          </a:r>
          <a:r>
            <a:rPr lang="es-EC" sz="2000" dirty="0" err="1" smtClean="0"/>
            <a:t>Scorecard</a:t>
          </a:r>
          <a:endParaRPr lang="es-EC" sz="2000" dirty="0"/>
        </a:p>
      </dgm:t>
    </dgm:pt>
    <dgm:pt modelId="{BFE2F3CD-8859-44F2-A2C2-11E97452DE60}" type="parTrans" cxnId="{9B08AEF5-BBD7-462B-B601-DF2C082BC382}">
      <dgm:prSet/>
      <dgm:spPr/>
      <dgm:t>
        <a:bodyPr/>
        <a:lstStyle/>
        <a:p>
          <a:endParaRPr lang="es-EC"/>
        </a:p>
      </dgm:t>
    </dgm:pt>
    <dgm:pt modelId="{B7DFF682-7A8A-4E58-88EC-85FCEF9B024A}" type="sibTrans" cxnId="{9B08AEF5-BBD7-462B-B601-DF2C082BC382}">
      <dgm:prSet/>
      <dgm:spPr/>
      <dgm:t>
        <a:bodyPr/>
        <a:lstStyle/>
        <a:p>
          <a:endParaRPr lang="es-EC"/>
        </a:p>
      </dgm:t>
    </dgm:pt>
    <dgm:pt modelId="{B4C918D9-572B-438D-B8FA-53906BEC16AB}">
      <dgm:prSet phldrT="[Texto]" custT="1"/>
      <dgm:spPr/>
      <dgm:t>
        <a:bodyPr/>
        <a:lstStyle/>
        <a:p>
          <a:r>
            <a:rPr lang="es-EC" sz="2000" dirty="0" smtClean="0"/>
            <a:t>Conclusiones y recomendaciones</a:t>
          </a:r>
          <a:endParaRPr lang="es-EC" sz="2000" dirty="0"/>
        </a:p>
      </dgm:t>
    </dgm:pt>
    <dgm:pt modelId="{0FB41BAE-6AAE-4919-9F3D-E1DACB3A09FC}" type="parTrans" cxnId="{5844DF30-25C4-46E8-8F68-841553B23F3D}">
      <dgm:prSet/>
      <dgm:spPr/>
      <dgm:t>
        <a:bodyPr/>
        <a:lstStyle/>
        <a:p>
          <a:endParaRPr lang="es-EC"/>
        </a:p>
      </dgm:t>
    </dgm:pt>
    <dgm:pt modelId="{9B5845BC-956B-48EE-8BFD-CE205DCD0522}" type="sibTrans" cxnId="{5844DF30-25C4-46E8-8F68-841553B23F3D}">
      <dgm:prSet/>
      <dgm:spPr/>
      <dgm:t>
        <a:bodyPr/>
        <a:lstStyle/>
        <a:p>
          <a:endParaRPr lang="es-EC"/>
        </a:p>
      </dgm:t>
    </dgm:pt>
    <dgm:pt modelId="{AB8ABA2A-5B3C-42D6-9696-CEB70FEC3BE5}">
      <dgm:prSet phldrT="[Texto]" custT="1"/>
      <dgm:spPr/>
      <dgm:t>
        <a:bodyPr/>
        <a:lstStyle/>
        <a:p>
          <a:r>
            <a:rPr lang="es-EC" sz="2400" dirty="0" smtClean="0"/>
            <a:t>Justificación</a:t>
          </a:r>
          <a:endParaRPr lang="es-EC" sz="2000" dirty="0"/>
        </a:p>
      </dgm:t>
    </dgm:pt>
    <dgm:pt modelId="{3FB0E2DF-C596-4C4A-8346-FEDC5BA236CA}" type="sibTrans" cxnId="{5F2AF430-9EBF-4FD0-AB4C-0F32ABFBB38A}">
      <dgm:prSet/>
      <dgm:spPr/>
      <dgm:t>
        <a:bodyPr/>
        <a:lstStyle/>
        <a:p>
          <a:endParaRPr lang="es-EC"/>
        </a:p>
      </dgm:t>
    </dgm:pt>
    <dgm:pt modelId="{7B3E9E91-AA2D-4576-90A5-9F82B8308182}" type="parTrans" cxnId="{5F2AF430-9EBF-4FD0-AB4C-0F32ABFBB38A}">
      <dgm:prSet/>
      <dgm:spPr/>
      <dgm:t>
        <a:bodyPr/>
        <a:lstStyle/>
        <a:p>
          <a:endParaRPr lang="es-EC"/>
        </a:p>
      </dgm:t>
    </dgm:pt>
    <dgm:pt modelId="{A44255A6-9137-484A-B5D9-3830519D3BE2}" type="pres">
      <dgm:prSet presAssocID="{9464CB2D-6FE2-46D6-B7F4-59AEB3418CDC}" presName="diagram" presStyleCnt="0">
        <dgm:presLayoutVars>
          <dgm:dir/>
          <dgm:resizeHandles val="exact"/>
        </dgm:presLayoutVars>
      </dgm:prSet>
      <dgm:spPr/>
      <dgm:t>
        <a:bodyPr/>
        <a:lstStyle/>
        <a:p>
          <a:endParaRPr lang="es-EC"/>
        </a:p>
      </dgm:t>
    </dgm:pt>
    <dgm:pt modelId="{6D4098CA-E926-40D5-805A-201E966FEB6C}" type="pres">
      <dgm:prSet presAssocID="{3CEB8439-0390-412E-94DF-16D9AE9F4DED}" presName="node" presStyleLbl="node1" presStyleIdx="0" presStyleCnt="8" custScaleX="118496">
        <dgm:presLayoutVars>
          <dgm:bulletEnabled val="1"/>
        </dgm:presLayoutVars>
      </dgm:prSet>
      <dgm:spPr/>
      <dgm:t>
        <a:bodyPr/>
        <a:lstStyle/>
        <a:p>
          <a:endParaRPr lang="es-EC"/>
        </a:p>
      </dgm:t>
    </dgm:pt>
    <dgm:pt modelId="{B2FDEFEE-A769-4274-9021-D6DE9A20132F}" type="pres">
      <dgm:prSet presAssocID="{57A2405B-6060-42F0-9EB9-39E3078F2336}" presName="sibTrans" presStyleLbl="sibTrans2D1" presStyleIdx="0" presStyleCnt="7"/>
      <dgm:spPr/>
      <dgm:t>
        <a:bodyPr/>
        <a:lstStyle/>
        <a:p>
          <a:endParaRPr lang="es-EC"/>
        </a:p>
      </dgm:t>
    </dgm:pt>
    <dgm:pt modelId="{D883E135-BD0C-4CE2-8805-71852744A0B9}" type="pres">
      <dgm:prSet presAssocID="{57A2405B-6060-42F0-9EB9-39E3078F2336}" presName="connectorText" presStyleLbl="sibTrans2D1" presStyleIdx="0" presStyleCnt="7"/>
      <dgm:spPr/>
      <dgm:t>
        <a:bodyPr/>
        <a:lstStyle/>
        <a:p>
          <a:endParaRPr lang="es-EC"/>
        </a:p>
      </dgm:t>
    </dgm:pt>
    <dgm:pt modelId="{BA23DE5F-1F83-495E-B710-0AFC1B5AC08B}" type="pres">
      <dgm:prSet presAssocID="{AB8ABA2A-5B3C-42D6-9696-CEB70FEC3BE5}" presName="node" presStyleLbl="node1" presStyleIdx="1" presStyleCnt="8" custLinFactNeighborX="-2712" custLinFactNeighborY="3241">
        <dgm:presLayoutVars>
          <dgm:bulletEnabled val="1"/>
        </dgm:presLayoutVars>
      </dgm:prSet>
      <dgm:spPr/>
      <dgm:t>
        <a:bodyPr/>
        <a:lstStyle/>
        <a:p>
          <a:endParaRPr lang="es-EC"/>
        </a:p>
      </dgm:t>
    </dgm:pt>
    <dgm:pt modelId="{8087C774-B75A-4F97-9D45-6FAB424ADC24}" type="pres">
      <dgm:prSet presAssocID="{3FB0E2DF-C596-4C4A-8346-FEDC5BA236CA}" presName="sibTrans" presStyleLbl="sibTrans2D1" presStyleIdx="1" presStyleCnt="7"/>
      <dgm:spPr/>
      <dgm:t>
        <a:bodyPr/>
        <a:lstStyle/>
        <a:p>
          <a:endParaRPr lang="es-EC"/>
        </a:p>
      </dgm:t>
    </dgm:pt>
    <dgm:pt modelId="{096957D2-145E-4ACF-AD2B-3AE829B08F65}" type="pres">
      <dgm:prSet presAssocID="{3FB0E2DF-C596-4C4A-8346-FEDC5BA236CA}" presName="connectorText" presStyleLbl="sibTrans2D1" presStyleIdx="1" presStyleCnt="7"/>
      <dgm:spPr/>
      <dgm:t>
        <a:bodyPr/>
        <a:lstStyle/>
        <a:p>
          <a:endParaRPr lang="es-EC"/>
        </a:p>
      </dgm:t>
    </dgm:pt>
    <dgm:pt modelId="{80241E7C-9586-4991-BF08-BEEE5291CF20}" type="pres">
      <dgm:prSet presAssocID="{D3616767-EAC3-422D-B8EE-533328AE7858}" presName="node" presStyleLbl="node1" presStyleIdx="2" presStyleCnt="8">
        <dgm:presLayoutVars>
          <dgm:bulletEnabled val="1"/>
        </dgm:presLayoutVars>
      </dgm:prSet>
      <dgm:spPr/>
      <dgm:t>
        <a:bodyPr/>
        <a:lstStyle/>
        <a:p>
          <a:endParaRPr lang="es-EC"/>
        </a:p>
      </dgm:t>
    </dgm:pt>
    <dgm:pt modelId="{5B452082-E846-41B5-96B0-936BEA744E4D}" type="pres">
      <dgm:prSet presAssocID="{EB512211-4372-4886-B4F7-E46B45DC670C}" presName="sibTrans" presStyleLbl="sibTrans2D1" presStyleIdx="2" presStyleCnt="7"/>
      <dgm:spPr/>
      <dgm:t>
        <a:bodyPr/>
        <a:lstStyle/>
        <a:p>
          <a:endParaRPr lang="es-EC"/>
        </a:p>
      </dgm:t>
    </dgm:pt>
    <dgm:pt modelId="{2A3268E4-7920-4A6D-A56F-4AB6306F40CE}" type="pres">
      <dgm:prSet presAssocID="{EB512211-4372-4886-B4F7-E46B45DC670C}" presName="connectorText" presStyleLbl="sibTrans2D1" presStyleIdx="2" presStyleCnt="7"/>
      <dgm:spPr/>
      <dgm:t>
        <a:bodyPr/>
        <a:lstStyle/>
        <a:p>
          <a:endParaRPr lang="es-EC"/>
        </a:p>
      </dgm:t>
    </dgm:pt>
    <dgm:pt modelId="{4688BF9E-227D-403B-A3EF-91670DF4167A}" type="pres">
      <dgm:prSet presAssocID="{D9D38205-B303-4300-89B6-F31E5A26D8A3}" presName="node" presStyleLbl="node1" presStyleIdx="3" presStyleCnt="8">
        <dgm:presLayoutVars>
          <dgm:bulletEnabled val="1"/>
        </dgm:presLayoutVars>
      </dgm:prSet>
      <dgm:spPr/>
      <dgm:t>
        <a:bodyPr/>
        <a:lstStyle/>
        <a:p>
          <a:endParaRPr lang="es-EC"/>
        </a:p>
      </dgm:t>
    </dgm:pt>
    <dgm:pt modelId="{935D9762-06E3-4435-9CE6-41CDE8004B31}" type="pres">
      <dgm:prSet presAssocID="{AE1EDFE8-E012-4517-AF08-3BE8784DF373}" presName="sibTrans" presStyleLbl="sibTrans2D1" presStyleIdx="3" presStyleCnt="7"/>
      <dgm:spPr/>
      <dgm:t>
        <a:bodyPr/>
        <a:lstStyle/>
        <a:p>
          <a:endParaRPr lang="es-EC"/>
        </a:p>
      </dgm:t>
    </dgm:pt>
    <dgm:pt modelId="{1C2E5441-44B2-4D1D-BB7C-3196E242C65E}" type="pres">
      <dgm:prSet presAssocID="{AE1EDFE8-E012-4517-AF08-3BE8784DF373}" presName="connectorText" presStyleLbl="sibTrans2D1" presStyleIdx="3" presStyleCnt="7"/>
      <dgm:spPr/>
      <dgm:t>
        <a:bodyPr/>
        <a:lstStyle/>
        <a:p>
          <a:endParaRPr lang="es-EC"/>
        </a:p>
      </dgm:t>
    </dgm:pt>
    <dgm:pt modelId="{77FE24EF-EA6C-435F-BE70-6B48EFC29451}" type="pres">
      <dgm:prSet presAssocID="{4DCACEC9-58A5-4B92-A34E-D5A9F98D0F84}" presName="node" presStyleLbl="node1" presStyleIdx="4" presStyleCnt="8">
        <dgm:presLayoutVars>
          <dgm:bulletEnabled val="1"/>
        </dgm:presLayoutVars>
      </dgm:prSet>
      <dgm:spPr/>
      <dgm:t>
        <a:bodyPr/>
        <a:lstStyle/>
        <a:p>
          <a:endParaRPr lang="es-EC"/>
        </a:p>
      </dgm:t>
    </dgm:pt>
    <dgm:pt modelId="{F4D2BBB1-E7A0-490A-B2F8-95528571C322}" type="pres">
      <dgm:prSet presAssocID="{91B9EE52-FA55-40C8-93A6-0B6505D34604}" presName="sibTrans" presStyleLbl="sibTrans2D1" presStyleIdx="4" presStyleCnt="7"/>
      <dgm:spPr/>
      <dgm:t>
        <a:bodyPr/>
        <a:lstStyle/>
        <a:p>
          <a:endParaRPr lang="es-EC"/>
        </a:p>
      </dgm:t>
    </dgm:pt>
    <dgm:pt modelId="{C0FEBB86-5D15-4BE7-B98A-54FD9D861E8C}" type="pres">
      <dgm:prSet presAssocID="{91B9EE52-FA55-40C8-93A6-0B6505D34604}" presName="connectorText" presStyleLbl="sibTrans2D1" presStyleIdx="4" presStyleCnt="7"/>
      <dgm:spPr/>
      <dgm:t>
        <a:bodyPr/>
        <a:lstStyle/>
        <a:p>
          <a:endParaRPr lang="es-EC"/>
        </a:p>
      </dgm:t>
    </dgm:pt>
    <dgm:pt modelId="{50451921-3B4C-4BA0-8ADF-7905744272E4}" type="pres">
      <dgm:prSet presAssocID="{33AA5C07-8FE5-4F35-A0B1-B220CD1CAA40}" presName="node" presStyleLbl="node1" presStyleIdx="5" presStyleCnt="8" custScaleX="112149">
        <dgm:presLayoutVars>
          <dgm:bulletEnabled val="1"/>
        </dgm:presLayoutVars>
      </dgm:prSet>
      <dgm:spPr/>
      <dgm:t>
        <a:bodyPr/>
        <a:lstStyle/>
        <a:p>
          <a:endParaRPr lang="es-EC"/>
        </a:p>
      </dgm:t>
    </dgm:pt>
    <dgm:pt modelId="{E1E28EC6-B792-4416-9085-3E4DDADE22DE}" type="pres">
      <dgm:prSet presAssocID="{86E7F62E-C9F6-4714-9222-1B74F1845012}" presName="sibTrans" presStyleLbl="sibTrans2D1" presStyleIdx="5" presStyleCnt="7"/>
      <dgm:spPr/>
      <dgm:t>
        <a:bodyPr/>
        <a:lstStyle/>
        <a:p>
          <a:endParaRPr lang="es-EC"/>
        </a:p>
      </dgm:t>
    </dgm:pt>
    <dgm:pt modelId="{351C0175-BAE7-4553-A2BF-50BE97746A1B}" type="pres">
      <dgm:prSet presAssocID="{86E7F62E-C9F6-4714-9222-1B74F1845012}" presName="connectorText" presStyleLbl="sibTrans2D1" presStyleIdx="5" presStyleCnt="7"/>
      <dgm:spPr/>
      <dgm:t>
        <a:bodyPr/>
        <a:lstStyle/>
        <a:p>
          <a:endParaRPr lang="es-EC"/>
        </a:p>
      </dgm:t>
    </dgm:pt>
    <dgm:pt modelId="{FC98EEBB-3418-4936-A1BF-A1190F283E32}" type="pres">
      <dgm:prSet presAssocID="{83925176-1A89-4906-A4A8-ED96C49A160F}" presName="node" presStyleLbl="node1" presStyleIdx="6" presStyleCnt="8" custScaleX="115608" custLinFactNeighborX="-273" custLinFactNeighborY="-4949">
        <dgm:presLayoutVars>
          <dgm:bulletEnabled val="1"/>
        </dgm:presLayoutVars>
      </dgm:prSet>
      <dgm:spPr/>
      <dgm:t>
        <a:bodyPr/>
        <a:lstStyle/>
        <a:p>
          <a:endParaRPr lang="es-EC"/>
        </a:p>
      </dgm:t>
    </dgm:pt>
    <dgm:pt modelId="{B21A9134-D56E-460C-96FA-DE3B7FB1C9EB}" type="pres">
      <dgm:prSet presAssocID="{B7DFF682-7A8A-4E58-88EC-85FCEF9B024A}" presName="sibTrans" presStyleLbl="sibTrans2D1" presStyleIdx="6" presStyleCnt="7"/>
      <dgm:spPr/>
      <dgm:t>
        <a:bodyPr/>
        <a:lstStyle/>
        <a:p>
          <a:endParaRPr lang="es-EC"/>
        </a:p>
      </dgm:t>
    </dgm:pt>
    <dgm:pt modelId="{27996A61-1FBE-4318-BB87-5A54AC0B47BB}" type="pres">
      <dgm:prSet presAssocID="{B7DFF682-7A8A-4E58-88EC-85FCEF9B024A}" presName="connectorText" presStyleLbl="sibTrans2D1" presStyleIdx="6" presStyleCnt="7"/>
      <dgm:spPr/>
      <dgm:t>
        <a:bodyPr/>
        <a:lstStyle/>
        <a:p>
          <a:endParaRPr lang="es-EC"/>
        </a:p>
      </dgm:t>
    </dgm:pt>
    <dgm:pt modelId="{91A7DEC0-8592-45C8-A81B-754A1A7BF30B}" type="pres">
      <dgm:prSet presAssocID="{B4C918D9-572B-438D-B8FA-53906BEC16AB}" presName="node" presStyleLbl="node1" presStyleIdx="7" presStyleCnt="8" custScaleX="120877" custLinFactNeighborX="-3713" custLinFactNeighborY="-11451">
        <dgm:presLayoutVars>
          <dgm:bulletEnabled val="1"/>
        </dgm:presLayoutVars>
      </dgm:prSet>
      <dgm:spPr/>
      <dgm:t>
        <a:bodyPr/>
        <a:lstStyle/>
        <a:p>
          <a:endParaRPr lang="es-EC"/>
        </a:p>
      </dgm:t>
    </dgm:pt>
  </dgm:ptLst>
  <dgm:cxnLst>
    <dgm:cxn modelId="{8B64BEBB-92B1-44BB-BA7D-3F5A230EAD66}" type="presOf" srcId="{9464CB2D-6FE2-46D6-B7F4-59AEB3418CDC}" destId="{A44255A6-9137-484A-B5D9-3830519D3BE2}" srcOrd="0" destOrd="0" presId="urn:microsoft.com/office/officeart/2005/8/layout/process5"/>
    <dgm:cxn modelId="{F57AA04F-7A21-4224-A923-E5D68F44706F}" type="presOf" srcId="{B7DFF682-7A8A-4E58-88EC-85FCEF9B024A}" destId="{27996A61-1FBE-4318-BB87-5A54AC0B47BB}" srcOrd="1" destOrd="0" presId="urn:microsoft.com/office/officeart/2005/8/layout/process5"/>
    <dgm:cxn modelId="{9AAE06EC-8C4F-4F7D-AF8E-DEA434E5CA6A}" type="presOf" srcId="{57A2405B-6060-42F0-9EB9-39E3078F2336}" destId="{B2FDEFEE-A769-4274-9021-D6DE9A20132F}" srcOrd="0" destOrd="0" presId="urn:microsoft.com/office/officeart/2005/8/layout/process5"/>
    <dgm:cxn modelId="{FEF66C08-F5A9-40EE-9955-2CCAA07A3BD4}" type="presOf" srcId="{D9D38205-B303-4300-89B6-F31E5A26D8A3}" destId="{4688BF9E-227D-403B-A3EF-91670DF4167A}" srcOrd="0" destOrd="0" presId="urn:microsoft.com/office/officeart/2005/8/layout/process5"/>
    <dgm:cxn modelId="{AAFE71B3-4670-4CE8-AE6C-FC3F0121BB02}" srcId="{9464CB2D-6FE2-46D6-B7F4-59AEB3418CDC}" destId="{33AA5C07-8FE5-4F35-A0B1-B220CD1CAA40}" srcOrd="5" destOrd="0" parTransId="{9C536157-91BA-4B9A-B062-CAF41679FA10}" sibTransId="{86E7F62E-C9F6-4714-9222-1B74F1845012}"/>
    <dgm:cxn modelId="{10D3F6E3-EA76-46A1-BA91-7E1A22DE8D24}" type="presOf" srcId="{AE1EDFE8-E012-4517-AF08-3BE8784DF373}" destId="{935D9762-06E3-4435-9CE6-41CDE8004B31}" srcOrd="0" destOrd="0" presId="urn:microsoft.com/office/officeart/2005/8/layout/process5"/>
    <dgm:cxn modelId="{7BD6A894-567F-43C5-ACEF-063FDE578E4C}" type="presOf" srcId="{57A2405B-6060-42F0-9EB9-39E3078F2336}" destId="{D883E135-BD0C-4CE2-8805-71852744A0B9}" srcOrd="1" destOrd="0" presId="urn:microsoft.com/office/officeart/2005/8/layout/process5"/>
    <dgm:cxn modelId="{D1E70AE0-6572-483A-8F52-0E4421173E76}" type="presOf" srcId="{B4C918D9-572B-438D-B8FA-53906BEC16AB}" destId="{91A7DEC0-8592-45C8-A81B-754A1A7BF30B}" srcOrd="0" destOrd="0" presId="urn:microsoft.com/office/officeart/2005/8/layout/process5"/>
    <dgm:cxn modelId="{BD403EFB-6786-4A09-BC35-E7AAB4BCC6F7}" type="presOf" srcId="{91B9EE52-FA55-40C8-93A6-0B6505D34604}" destId="{F4D2BBB1-E7A0-490A-B2F8-95528571C322}" srcOrd="0" destOrd="0" presId="urn:microsoft.com/office/officeart/2005/8/layout/process5"/>
    <dgm:cxn modelId="{9B08AEF5-BBD7-462B-B601-DF2C082BC382}" srcId="{9464CB2D-6FE2-46D6-B7F4-59AEB3418CDC}" destId="{83925176-1A89-4906-A4A8-ED96C49A160F}" srcOrd="6" destOrd="0" parTransId="{BFE2F3CD-8859-44F2-A2C2-11E97452DE60}" sibTransId="{B7DFF682-7A8A-4E58-88EC-85FCEF9B024A}"/>
    <dgm:cxn modelId="{47509003-CAF7-4D98-AD11-BD43FA6E8B37}" type="presOf" srcId="{91B9EE52-FA55-40C8-93A6-0B6505D34604}" destId="{C0FEBB86-5D15-4BE7-B98A-54FD9D861E8C}" srcOrd="1" destOrd="0" presId="urn:microsoft.com/office/officeart/2005/8/layout/process5"/>
    <dgm:cxn modelId="{F894054B-FADE-44C2-B279-F8051435184C}" type="presOf" srcId="{33AA5C07-8FE5-4F35-A0B1-B220CD1CAA40}" destId="{50451921-3B4C-4BA0-8ADF-7905744272E4}" srcOrd="0" destOrd="0" presId="urn:microsoft.com/office/officeart/2005/8/layout/process5"/>
    <dgm:cxn modelId="{812A64C7-869F-45B2-BBC5-70C9018796A9}" srcId="{9464CB2D-6FE2-46D6-B7F4-59AEB3418CDC}" destId="{4DCACEC9-58A5-4B92-A34E-D5A9F98D0F84}" srcOrd="4" destOrd="0" parTransId="{2F25C369-CB81-4A08-969D-0960C0473B76}" sibTransId="{91B9EE52-FA55-40C8-93A6-0B6505D34604}"/>
    <dgm:cxn modelId="{BA2A0690-9029-4C06-B2FC-39DC8FD5C86E}" type="presOf" srcId="{86E7F62E-C9F6-4714-9222-1B74F1845012}" destId="{E1E28EC6-B792-4416-9085-3E4DDADE22DE}" srcOrd="0" destOrd="0" presId="urn:microsoft.com/office/officeart/2005/8/layout/process5"/>
    <dgm:cxn modelId="{0C7421E1-06ED-4990-B57F-AC8B1C8DB3D2}" type="presOf" srcId="{D3616767-EAC3-422D-B8EE-533328AE7858}" destId="{80241E7C-9586-4991-BF08-BEEE5291CF20}" srcOrd="0" destOrd="0" presId="urn:microsoft.com/office/officeart/2005/8/layout/process5"/>
    <dgm:cxn modelId="{AF4185B2-2DE9-48B4-9D1A-494FED3A48FE}" type="presOf" srcId="{AE1EDFE8-E012-4517-AF08-3BE8784DF373}" destId="{1C2E5441-44B2-4D1D-BB7C-3196E242C65E}" srcOrd="1" destOrd="0" presId="urn:microsoft.com/office/officeart/2005/8/layout/process5"/>
    <dgm:cxn modelId="{5F2AF430-9EBF-4FD0-AB4C-0F32ABFBB38A}" srcId="{9464CB2D-6FE2-46D6-B7F4-59AEB3418CDC}" destId="{AB8ABA2A-5B3C-42D6-9696-CEB70FEC3BE5}" srcOrd="1" destOrd="0" parTransId="{7B3E9E91-AA2D-4576-90A5-9F82B8308182}" sibTransId="{3FB0E2DF-C596-4C4A-8346-FEDC5BA236CA}"/>
    <dgm:cxn modelId="{5844DF30-25C4-46E8-8F68-841553B23F3D}" srcId="{9464CB2D-6FE2-46D6-B7F4-59AEB3418CDC}" destId="{B4C918D9-572B-438D-B8FA-53906BEC16AB}" srcOrd="7" destOrd="0" parTransId="{0FB41BAE-6AAE-4919-9F3D-E1DACB3A09FC}" sibTransId="{9B5845BC-956B-48EE-8BFD-CE205DCD0522}"/>
    <dgm:cxn modelId="{603C8E69-D516-49D5-B39A-263DC6E13138}" srcId="{9464CB2D-6FE2-46D6-B7F4-59AEB3418CDC}" destId="{D3616767-EAC3-422D-B8EE-533328AE7858}" srcOrd="2" destOrd="0" parTransId="{3ABD8D89-6F31-4041-8CF0-E25A0FC4594B}" sibTransId="{EB512211-4372-4886-B4F7-E46B45DC670C}"/>
    <dgm:cxn modelId="{92921A53-4E27-4AE6-9126-88B64C7127EF}" type="presOf" srcId="{4DCACEC9-58A5-4B92-A34E-D5A9F98D0F84}" destId="{77FE24EF-EA6C-435F-BE70-6B48EFC29451}" srcOrd="0" destOrd="0" presId="urn:microsoft.com/office/officeart/2005/8/layout/process5"/>
    <dgm:cxn modelId="{4D9EF47B-C7A0-4202-B62F-1B3972C90F06}" type="presOf" srcId="{3FB0E2DF-C596-4C4A-8346-FEDC5BA236CA}" destId="{8087C774-B75A-4F97-9D45-6FAB424ADC24}" srcOrd="0" destOrd="0" presId="urn:microsoft.com/office/officeart/2005/8/layout/process5"/>
    <dgm:cxn modelId="{243F25DC-5EB1-41D4-9110-9AC58DB14EBD}" type="presOf" srcId="{83925176-1A89-4906-A4A8-ED96C49A160F}" destId="{FC98EEBB-3418-4936-A1BF-A1190F283E32}" srcOrd="0" destOrd="0" presId="urn:microsoft.com/office/officeart/2005/8/layout/process5"/>
    <dgm:cxn modelId="{B0D16120-74FA-44BE-A59C-4BA9B855DCC0}" srcId="{9464CB2D-6FE2-46D6-B7F4-59AEB3418CDC}" destId="{3CEB8439-0390-412E-94DF-16D9AE9F4DED}" srcOrd="0" destOrd="0" parTransId="{38277CB7-DEBA-46DC-99D1-3191D20D726D}" sibTransId="{57A2405B-6060-42F0-9EB9-39E3078F2336}"/>
    <dgm:cxn modelId="{E534DC35-F144-4860-A71A-A8DF0978243E}" type="presOf" srcId="{AB8ABA2A-5B3C-42D6-9696-CEB70FEC3BE5}" destId="{BA23DE5F-1F83-495E-B710-0AFC1B5AC08B}" srcOrd="0" destOrd="0" presId="urn:microsoft.com/office/officeart/2005/8/layout/process5"/>
    <dgm:cxn modelId="{81090863-AF13-4717-B99C-74AC8248CACA}" type="presOf" srcId="{EB512211-4372-4886-B4F7-E46B45DC670C}" destId="{2A3268E4-7920-4A6D-A56F-4AB6306F40CE}" srcOrd="1" destOrd="0" presId="urn:microsoft.com/office/officeart/2005/8/layout/process5"/>
    <dgm:cxn modelId="{1D6A06B4-5A88-4C45-8A5D-9D3BAB75AE74}" type="presOf" srcId="{3FB0E2DF-C596-4C4A-8346-FEDC5BA236CA}" destId="{096957D2-145E-4ACF-AD2B-3AE829B08F65}" srcOrd="1" destOrd="0" presId="urn:microsoft.com/office/officeart/2005/8/layout/process5"/>
    <dgm:cxn modelId="{45F996B3-FEC3-47D0-94C6-6A23722C1146}" type="presOf" srcId="{3CEB8439-0390-412E-94DF-16D9AE9F4DED}" destId="{6D4098CA-E926-40D5-805A-201E966FEB6C}" srcOrd="0" destOrd="0" presId="urn:microsoft.com/office/officeart/2005/8/layout/process5"/>
    <dgm:cxn modelId="{38FE8088-058E-40C9-88D6-8745111FE23D}" type="presOf" srcId="{B7DFF682-7A8A-4E58-88EC-85FCEF9B024A}" destId="{B21A9134-D56E-460C-96FA-DE3B7FB1C9EB}" srcOrd="0" destOrd="0" presId="urn:microsoft.com/office/officeart/2005/8/layout/process5"/>
    <dgm:cxn modelId="{776DBF61-259F-432C-9894-947FA4C0F70A}" type="presOf" srcId="{86E7F62E-C9F6-4714-9222-1B74F1845012}" destId="{351C0175-BAE7-4553-A2BF-50BE97746A1B}" srcOrd="1" destOrd="0" presId="urn:microsoft.com/office/officeart/2005/8/layout/process5"/>
    <dgm:cxn modelId="{9304B2FE-9794-4A42-BC4E-AF8925E7EB58}" type="presOf" srcId="{EB512211-4372-4886-B4F7-E46B45DC670C}" destId="{5B452082-E846-41B5-96B0-936BEA744E4D}" srcOrd="0" destOrd="0" presId="urn:microsoft.com/office/officeart/2005/8/layout/process5"/>
    <dgm:cxn modelId="{FDCA1FE5-D7BA-4A84-8ADD-EB4D0BBF3AF0}" srcId="{9464CB2D-6FE2-46D6-B7F4-59AEB3418CDC}" destId="{D9D38205-B303-4300-89B6-F31E5A26D8A3}" srcOrd="3" destOrd="0" parTransId="{C6254440-6D9D-4754-87C8-3A3BE5155D22}" sibTransId="{AE1EDFE8-E012-4517-AF08-3BE8784DF373}"/>
    <dgm:cxn modelId="{81321443-8CCD-4F8C-8EBA-547123B5E895}" type="presParOf" srcId="{A44255A6-9137-484A-B5D9-3830519D3BE2}" destId="{6D4098CA-E926-40D5-805A-201E966FEB6C}" srcOrd="0" destOrd="0" presId="urn:microsoft.com/office/officeart/2005/8/layout/process5"/>
    <dgm:cxn modelId="{FC16DE24-8685-4558-9499-B39A6A46167E}" type="presParOf" srcId="{A44255A6-9137-484A-B5D9-3830519D3BE2}" destId="{B2FDEFEE-A769-4274-9021-D6DE9A20132F}" srcOrd="1" destOrd="0" presId="urn:microsoft.com/office/officeart/2005/8/layout/process5"/>
    <dgm:cxn modelId="{B8071166-F4A1-4119-8D65-6273D772DB73}" type="presParOf" srcId="{B2FDEFEE-A769-4274-9021-D6DE9A20132F}" destId="{D883E135-BD0C-4CE2-8805-71852744A0B9}" srcOrd="0" destOrd="0" presId="urn:microsoft.com/office/officeart/2005/8/layout/process5"/>
    <dgm:cxn modelId="{02F0EDAE-C9C1-4738-9AC0-C5FA19E31782}" type="presParOf" srcId="{A44255A6-9137-484A-B5D9-3830519D3BE2}" destId="{BA23DE5F-1F83-495E-B710-0AFC1B5AC08B}" srcOrd="2" destOrd="0" presId="urn:microsoft.com/office/officeart/2005/8/layout/process5"/>
    <dgm:cxn modelId="{4C7D3714-56D8-45BA-B973-95EADEB6FF22}" type="presParOf" srcId="{A44255A6-9137-484A-B5D9-3830519D3BE2}" destId="{8087C774-B75A-4F97-9D45-6FAB424ADC24}" srcOrd="3" destOrd="0" presId="urn:microsoft.com/office/officeart/2005/8/layout/process5"/>
    <dgm:cxn modelId="{FCF3B5A1-A0B0-46E1-8B17-2FB363C5A8A9}" type="presParOf" srcId="{8087C774-B75A-4F97-9D45-6FAB424ADC24}" destId="{096957D2-145E-4ACF-AD2B-3AE829B08F65}" srcOrd="0" destOrd="0" presId="urn:microsoft.com/office/officeart/2005/8/layout/process5"/>
    <dgm:cxn modelId="{3F18D785-B100-417A-B434-367AA073E7A6}" type="presParOf" srcId="{A44255A6-9137-484A-B5D9-3830519D3BE2}" destId="{80241E7C-9586-4991-BF08-BEEE5291CF20}" srcOrd="4" destOrd="0" presId="urn:microsoft.com/office/officeart/2005/8/layout/process5"/>
    <dgm:cxn modelId="{76B3C56C-30ED-4976-94C9-1721C123D6BC}" type="presParOf" srcId="{A44255A6-9137-484A-B5D9-3830519D3BE2}" destId="{5B452082-E846-41B5-96B0-936BEA744E4D}" srcOrd="5" destOrd="0" presId="urn:microsoft.com/office/officeart/2005/8/layout/process5"/>
    <dgm:cxn modelId="{5C5197B4-5E81-4A76-AF71-5713F0485AB8}" type="presParOf" srcId="{5B452082-E846-41B5-96B0-936BEA744E4D}" destId="{2A3268E4-7920-4A6D-A56F-4AB6306F40CE}" srcOrd="0" destOrd="0" presId="urn:microsoft.com/office/officeart/2005/8/layout/process5"/>
    <dgm:cxn modelId="{6D3EBFE1-C6FD-4F9E-958C-664D35622D2A}" type="presParOf" srcId="{A44255A6-9137-484A-B5D9-3830519D3BE2}" destId="{4688BF9E-227D-403B-A3EF-91670DF4167A}" srcOrd="6" destOrd="0" presId="urn:microsoft.com/office/officeart/2005/8/layout/process5"/>
    <dgm:cxn modelId="{68A23F6A-5E81-4F47-B6D2-6DA971D1EB2D}" type="presParOf" srcId="{A44255A6-9137-484A-B5D9-3830519D3BE2}" destId="{935D9762-06E3-4435-9CE6-41CDE8004B31}" srcOrd="7" destOrd="0" presId="urn:microsoft.com/office/officeart/2005/8/layout/process5"/>
    <dgm:cxn modelId="{B9434828-FEFC-472A-926C-54D959FDE24C}" type="presParOf" srcId="{935D9762-06E3-4435-9CE6-41CDE8004B31}" destId="{1C2E5441-44B2-4D1D-BB7C-3196E242C65E}" srcOrd="0" destOrd="0" presId="urn:microsoft.com/office/officeart/2005/8/layout/process5"/>
    <dgm:cxn modelId="{73103803-A74C-415E-A20B-DACBB196734E}" type="presParOf" srcId="{A44255A6-9137-484A-B5D9-3830519D3BE2}" destId="{77FE24EF-EA6C-435F-BE70-6B48EFC29451}" srcOrd="8" destOrd="0" presId="urn:microsoft.com/office/officeart/2005/8/layout/process5"/>
    <dgm:cxn modelId="{3F356E98-3454-4A0D-89F9-6FAF090E7753}" type="presParOf" srcId="{A44255A6-9137-484A-B5D9-3830519D3BE2}" destId="{F4D2BBB1-E7A0-490A-B2F8-95528571C322}" srcOrd="9" destOrd="0" presId="urn:microsoft.com/office/officeart/2005/8/layout/process5"/>
    <dgm:cxn modelId="{1EE6D0A5-6F72-4BD6-A9E0-4F922B5EA3A6}" type="presParOf" srcId="{F4D2BBB1-E7A0-490A-B2F8-95528571C322}" destId="{C0FEBB86-5D15-4BE7-B98A-54FD9D861E8C}" srcOrd="0" destOrd="0" presId="urn:microsoft.com/office/officeart/2005/8/layout/process5"/>
    <dgm:cxn modelId="{4B79C822-F114-4FAE-B445-1866F44A3087}" type="presParOf" srcId="{A44255A6-9137-484A-B5D9-3830519D3BE2}" destId="{50451921-3B4C-4BA0-8ADF-7905744272E4}" srcOrd="10" destOrd="0" presId="urn:microsoft.com/office/officeart/2005/8/layout/process5"/>
    <dgm:cxn modelId="{9D120597-034F-4C60-8DE2-E7C124B14E3D}" type="presParOf" srcId="{A44255A6-9137-484A-B5D9-3830519D3BE2}" destId="{E1E28EC6-B792-4416-9085-3E4DDADE22DE}" srcOrd="11" destOrd="0" presId="urn:microsoft.com/office/officeart/2005/8/layout/process5"/>
    <dgm:cxn modelId="{7C7611C7-6C18-4935-A29D-EB61A0EC09EC}" type="presParOf" srcId="{E1E28EC6-B792-4416-9085-3E4DDADE22DE}" destId="{351C0175-BAE7-4553-A2BF-50BE97746A1B}" srcOrd="0" destOrd="0" presId="urn:microsoft.com/office/officeart/2005/8/layout/process5"/>
    <dgm:cxn modelId="{96C55269-0F81-49C5-854D-DEB8F4AF4B87}" type="presParOf" srcId="{A44255A6-9137-484A-B5D9-3830519D3BE2}" destId="{FC98EEBB-3418-4936-A1BF-A1190F283E32}" srcOrd="12" destOrd="0" presId="urn:microsoft.com/office/officeart/2005/8/layout/process5"/>
    <dgm:cxn modelId="{CEF16556-F021-414A-94ED-6828A4A0417B}" type="presParOf" srcId="{A44255A6-9137-484A-B5D9-3830519D3BE2}" destId="{B21A9134-D56E-460C-96FA-DE3B7FB1C9EB}" srcOrd="13" destOrd="0" presId="urn:microsoft.com/office/officeart/2005/8/layout/process5"/>
    <dgm:cxn modelId="{1F88FA0E-7484-48C8-ABF5-84812CCA9B03}" type="presParOf" srcId="{B21A9134-D56E-460C-96FA-DE3B7FB1C9EB}" destId="{27996A61-1FBE-4318-BB87-5A54AC0B47BB}" srcOrd="0" destOrd="0" presId="urn:microsoft.com/office/officeart/2005/8/layout/process5"/>
    <dgm:cxn modelId="{BDB70B0B-05B9-4B9F-9B4C-7CC48A9F7FDC}" type="presParOf" srcId="{A44255A6-9137-484A-B5D9-3830519D3BE2}" destId="{91A7DEC0-8592-45C8-A81B-754A1A7BF30B}"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AB27F5-039C-4749-9A1B-D59B79A31111}" type="doc">
      <dgm:prSet loTypeId="urn:microsoft.com/office/officeart/2005/8/layout/vList6" loCatId="list" qsTypeId="urn:microsoft.com/office/officeart/2005/8/quickstyle/simple3" qsCatId="simple" csTypeId="urn:microsoft.com/office/officeart/2005/8/colors/colorful1" csCatId="colorful" phldr="1"/>
      <dgm:spPr/>
      <dgm:t>
        <a:bodyPr/>
        <a:lstStyle/>
        <a:p>
          <a:endParaRPr lang="es-EC"/>
        </a:p>
      </dgm:t>
    </dgm:pt>
    <dgm:pt modelId="{AF899A43-2FB4-4051-9920-4B9BAD36197D}">
      <dgm:prSet phldrT="[Texto]"/>
      <dgm:spPr/>
      <dgm:t>
        <a:bodyPr/>
        <a:lstStyle/>
        <a:p>
          <a:r>
            <a:rPr lang="es-EC" dirty="0" smtClean="0"/>
            <a:t>Defensor/a del Pueblo</a:t>
          </a:r>
          <a:endParaRPr lang="es-EC" dirty="0"/>
        </a:p>
      </dgm:t>
    </dgm:pt>
    <dgm:pt modelId="{7C18C76F-A771-480B-A177-3FA0B3F53A80}" type="parTrans" cxnId="{49FA78CC-8972-42C6-A6D7-996534DFD0D5}">
      <dgm:prSet/>
      <dgm:spPr/>
      <dgm:t>
        <a:bodyPr/>
        <a:lstStyle/>
        <a:p>
          <a:endParaRPr lang="es-EC"/>
        </a:p>
      </dgm:t>
    </dgm:pt>
    <dgm:pt modelId="{15AE7866-C5D0-4835-B489-EBB14128A2CD}" type="sibTrans" cxnId="{49FA78CC-8972-42C6-A6D7-996534DFD0D5}">
      <dgm:prSet/>
      <dgm:spPr/>
      <dgm:t>
        <a:bodyPr/>
        <a:lstStyle/>
        <a:p>
          <a:endParaRPr lang="es-EC"/>
        </a:p>
      </dgm:t>
    </dgm:pt>
    <dgm:pt modelId="{096BAFFB-830A-4B99-B286-68292952F96E}">
      <dgm:prSet phldrT="[Texto]"/>
      <dgm:spPr/>
      <dgm:t>
        <a:bodyPr/>
        <a:lstStyle/>
        <a:p>
          <a:r>
            <a:rPr lang="es-EC" dirty="0" smtClean="0"/>
            <a:t>Adjunto/a Primero y Segundo</a:t>
          </a:r>
          <a:endParaRPr lang="es-EC" dirty="0"/>
        </a:p>
      </dgm:t>
    </dgm:pt>
    <dgm:pt modelId="{74691673-A4DB-4DDE-9CC8-C7E8D8A4C6B6}" type="parTrans" cxnId="{5113AA4C-6DCE-489B-B993-8D6970C20A9B}">
      <dgm:prSet/>
      <dgm:spPr/>
      <dgm:t>
        <a:bodyPr/>
        <a:lstStyle/>
        <a:p>
          <a:endParaRPr lang="es-EC"/>
        </a:p>
      </dgm:t>
    </dgm:pt>
    <dgm:pt modelId="{6A5443FC-E898-4058-89F8-6A9F1F1CCB25}" type="sibTrans" cxnId="{5113AA4C-6DCE-489B-B993-8D6970C20A9B}">
      <dgm:prSet/>
      <dgm:spPr/>
      <dgm:t>
        <a:bodyPr/>
        <a:lstStyle/>
        <a:p>
          <a:endParaRPr lang="es-EC"/>
        </a:p>
      </dgm:t>
    </dgm:pt>
    <dgm:pt modelId="{5DE25FA5-4B0C-4882-9563-55EB608DC730}">
      <dgm:prSet phldrT="[Texto]"/>
      <dgm:spPr/>
      <dgm:t>
        <a:bodyPr/>
        <a:lstStyle/>
        <a:p>
          <a:r>
            <a:rPr lang="es-EC" dirty="0" smtClean="0"/>
            <a:t>Asesores</a:t>
          </a:r>
          <a:endParaRPr lang="es-EC" dirty="0"/>
        </a:p>
      </dgm:t>
    </dgm:pt>
    <dgm:pt modelId="{F3F736F1-99BB-4C33-B714-8D2A6DF18640}" type="parTrans" cxnId="{521A90E8-7E37-4280-B59A-436AFA1C5BE3}">
      <dgm:prSet/>
      <dgm:spPr/>
      <dgm:t>
        <a:bodyPr/>
        <a:lstStyle/>
        <a:p>
          <a:endParaRPr lang="es-EC"/>
        </a:p>
      </dgm:t>
    </dgm:pt>
    <dgm:pt modelId="{37F03B7D-DC2F-4E1D-B85A-2B47D43FC4EE}" type="sibTrans" cxnId="{521A90E8-7E37-4280-B59A-436AFA1C5BE3}">
      <dgm:prSet/>
      <dgm:spPr/>
      <dgm:t>
        <a:bodyPr/>
        <a:lstStyle/>
        <a:p>
          <a:endParaRPr lang="es-EC"/>
        </a:p>
      </dgm:t>
    </dgm:pt>
    <dgm:pt modelId="{F559B2D1-BEAE-4FCA-B263-098422A3F817}">
      <dgm:prSet phldrT="[Texto]"/>
      <dgm:spPr/>
      <dgm:t>
        <a:bodyPr/>
        <a:lstStyle/>
        <a:p>
          <a:r>
            <a:rPr lang="es-EC" dirty="0" smtClean="0"/>
            <a:t>Directores Nacionales de promoción y Protección DDHH</a:t>
          </a:r>
          <a:endParaRPr lang="es-EC" dirty="0"/>
        </a:p>
      </dgm:t>
    </dgm:pt>
    <dgm:pt modelId="{AC327C01-BD95-42A6-B547-0CB0F6641A93}" type="parTrans" cxnId="{2A881600-524C-4BE9-9B8F-E7ED5EB86B54}">
      <dgm:prSet/>
      <dgm:spPr/>
      <dgm:t>
        <a:bodyPr/>
        <a:lstStyle/>
        <a:p>
          <a:endParaRPr lang="es-EC"/>
        </a:p>
      </dgm:t>
    </dgm:pt>
    <dgm:pt modelId="{D12695BC-DE64-494C-B215-C7E5F85BC559}" type="sibTrans" cxnId="{2A881600-524C-4BE9-9B8F-E7ED5EB86B54}">
      <dgm:prSet/>
      <dgm:spPr/>
      <dgm:t>
        <a:bodyPr/>
        <a:lstStyle/>
        <a:p>
          <a:endParaRPr lang="es-EC"/>
        </a:p>
      </dgm:t>
    </dgm:pt>
    <dgm:pt modelId="{9F8C3F82-48FD-4CAA-8443-E1F3983C24F4}" type="pres">
      <dgm:prSet presAssocID="{DBAB27F5-039C-4749-9A1B-D59B79A31111}" presName="Name0" presStyleCnt="0">
        <dgm:presLayoutVars>
          <dgm:dir/>
          <dgm:animLvl val="lvl"/>
          <dgm:resizeHandles/>
        </dgm:presLayoutVars>
      </dgm:prSet>
      <dgm:spPr/>
      <dgm:t>
        <a:bodyPr/>
        <a:lstStyle/>
        <a:p>
          <a:endParaRPr lang="es-EC"/>
        </a:p>
      </dgm:t>
    </dgm:pt>
    <dgm:pt modelId="{1E63E25F-F092-4286-A03D-BE061BBE8711}" type="pres">
      <dgm:prSet presAssocID="{AF899A43-2FB4-4051-9920-4B9BAD36197D}" presName="linNode" presStyleCnt="0"/>
      <dgm:spPr/>
    </dgm:pt>
    <dgm:pt modelId="{2AA6D9D5-215A-4EBF-846D-AAE90CBFA6A4}" type="pres">
      <dgm:prSet presAssocID="{AF899A43-2FB4-4051-9920-4B9BAD36197D}" presName="parentShp" presStyleLbl="node1" presStyleIdx="0" presStyleCnt="4" custScaleX="150000">
        <dgm:presLayoutVars>
          <dgm:bulletEnabled val="1"/>
        </dgm:presLayoutVars>
      </dgm:prSet>
      <dgm:spPr/>
      <dgm:t>
        <a:bodyPr/>
        <a:lstStyle/>
        <a:p>
          <a:endParaRPr lang="es-EC"/>
        </a:p>
      </dgm:t>
    </dgm:pt>
    <dgm:pt modelId="{F216E4DF-EBD1-493B-A880-95D5FD3C1C34}" type="pres">
      <dgm:prSet presAssocID="{AF899A43-2FB4-4051-9920-4B9BAD36197D}" presName="childShp" presStyleLbl="bgAccFollowNode1" presStyleIdx="0" presStyleCnt="4">
        <dgm:presLayoutVars>
          <dgm:bulletEnabled val="1"/>
        </dgm:presLayoutVars>
      </dgm:prSet>
      <dgm:spPr/>
    </dgm:pt>
    <dgm:pt modelId="{49A01F9A-3492-4349-938D-BC06C5D5779C}" type="pres">
      <dgm:prSet presAssocID="{15AE7866-C5D0-4835-B489-EBB14128A2CD}" presName="spacing" presStyleCnt="0"/>
      <dgm:spPr/>
    </dgm:pt>
    <dgm:pt modelId="{C9140EE6-CCE6-4A4E-9B27-AA08E276F8E8}" type="pres">
      <dgm:prSet presAssocID="{096BAFFB-830A-4B99-B286-68292952F96E}" presName="linNode" presStyleCnt="0"/>
      <dgm:spPr/>
    </dgm:pt>
    <dgm:pt modelId="{0D26C978-FEF8-4FCE-BDB5-A674BE541987}" type="pres">
      <dgm:prSet presAssocID="{096BAFFB-830A-4B99-B286-68292952F96E}" presName="parentShp" presStyleLbl="node1" presStyleIdx="1" presStyleCnt="4" custScaleX="150000">
        <dgm:presLayoutVars>
          <dgm:bulletEnabled val="1"/>
        </dgm:presLayoutVars>
      </dgm:prSet>
      <dgm:spPr/>
      <dgm:t>
        <a:bodyPr/>
        <a:lstStyle/>
        <a:p>
          <a:endParaRPr lang="es-EC"/>
        </a:p>
      </dgm:t>
    </dgm:pt>
    <dgm:pt modelId="{C5CB5D7D-2A81-43FB-9AF5-6F0D825014E3}" type="pres">
      <dgm:prSet presAssocID="{096BAFFB-830A-4B99-B286-68292952F96E}" presName="childShp" presStyleLbl="bgAccFollowNode1" presStyleIdx="1" presStyleCnt="4">
        <dgm:presLayoutVars>
          <dgm:bulletEnabled val="1"/>
        </dgm:presLayoutVars>
      </dgm:prSet>
      <dgm:spPr/>
    </dgm:pt>
    <dgm:pt modelId="{EE845196-3091-4B27-A895-841652CD09A2}" type="pres">
      <dgm:prSet presAssocID="{6A5443FC-E898-4058-89F8-6A9F1F1CCB25}" presName="spacing" presStyleCnt="0"/>
      <dgm:spPr/>
    </dgm:pt>
    <dgm:pt modelId="{5B05A5BF-2494-4790-85B2-BA4AD9DD1DEB}" type="pres">
      <dgm:prSet presAssocID="{5DE25FA5-4B0C-4882-9563-55EB608DC730}" presName="linNode" presStyleCnt="0"/>
      <dgm:spPr/>
    </dgm:pt>
    <dgm:pt modelId="{2AB4D318-D182-438F-9A3F-FC42A960DE2C}" type="pres">
      <dgm:prSet presAssocID="{5DE25FA5-4B0C-4882-9563-55EB608DC730}" presName="parentShp" presStyleLbl="node1" presStyleIdx="2" presStyleCnt="4" custScaleX="139651">
        <dgm:presLayoutVars>
          <dgm:bulletEnabled val="1"/>
        </dgm:presLayoutVars>
      </dgm:prSet>
      <dgm:spPr/>
      <dgm:t>
        <a:bodyPr/>
        <a:lstStyle/>
        <a:p>
          <a:endParaRPr lang="es-EC"/>
        </a:p>
      </dgm:t>
    </dgm:pt>
    <dgm:pt modelId="{5F366E3D-D7B2-4CC2-B9F8-516452E796E1}" type="pres">
      <dgm:prSet presAssocID="{5DE25FA5-4B0C-4882-9563-55EB608DC730}" presName="childShp" presStyleLbl="bgAccFollowNode1" presStyleIdx="2" presStyleCnt="4">
        <dgm:presLayoutVars>
          <dgm:bulletEnabled val="1"/>
        </dgm:presLayoutVars>
      </dgm:prSet>
      <dgm:spPr/>
    </dgm:pt>
    <dgm:pt modelId="{752BB177-4457-497D-8B27-388ADC4DAA1F}" type="pres">
      <dgm:prSet presAssocID="{37F03B7D-DC2F-4E1D-B85A-2B47D43FC4EE}" presName="spacing" presStyleCnt="0"/>
      <dgm:spPr/>
    </dgm:pt>
    <dgm:pt modelId="{D4F917A5-7589-4217-BA04-A4914D66DE6D}" type="pres">
      <dgm:prSet presAssocID="{F559B2D1-BEAE-4FCA-B263-098422A3F817}" presName="linNode" presStyleCnt="0"/>
      <dgm:spPr/>
    </dgm:pt>
    <dgm:pt modelId="{1519652A-CCEA-40F7-A674-4162EF25E6C9}" type="pres">
      <dgm:prSet presAssocID="{F559B2D1-BEAE-4FCA-B263-098422A3F817}" presName="parentShp" presStyleLbl="node1" presStyleIdx="3" presStyleCnt="4" custScaleX="141379">
        <dgm:presLayoutVars>
          <dgm:bulletEnabled val="1"/>
        </dgm:presLayoutVars>
      </dgm:prSet>
      <dgm:spPr/>
      <dgm:t>
        <a:bodyPr/>
        <a:lstStyle/>
        <a:p>
          <a:endParaRPr lang="es-EC"/>
        </a:p>
      </dgm:t>
    </dgm:pt>
    <dgm:pt modelId="{E9AA97E1-F1F9-4DC3-B749-F8C7C569E925}" type="pres">
      <dgm:prSet presAssocID="{F559B2D1-BEAE-4FCA-B263-098422A3F817}" presName="childShp" presStyleLbl="bgAccFollowNode1" presStyleIdx="3" presStyleCnt="4">
        <dgm:presLayoutVars>
          <dgm:bulletEnabled val="1"/>
        </dgm:presLayoutVars>
      </dgm:prSet>
      <dgm:spPr/>
    </dgm:pt>
  </dgm:ptLst>
  <dgm:cxnLst>
    <dgm:cxn modelId="{5113AA4C-6DCE-489B-B993-8D6970C20A9B}" srcId="{DBAB27F5-039C-4749-9A1B-D59B79A31111}" destId="{096BAFFB-830A-4B99-B286-68292952F96E}" srcOrd="1" destOrd="0" parTransId="{74691673-A4DB-4DDE-9CC8-C7E8D8A4C6B6}" sibTransId="{6A5443FC-E898-4058-89F8-6A9F1F1CCB25}"/>
    <dgm:cxn modelId="{49FA78CC-8972-42C6-A6D7-996534DFD0D5}" srcId="{DBAB27F5-039C-4749-9A1B-D59B79A31111}" destId="{AF899A43-2FB4-4051-9920-4B9BAD36197D}" srcOrd="0" destOrd="0" parTransId="{7C18C76F-A771-480B-A177-3FA0B3F53A80}" sibTransId="{15AE7866-C5D0-4835-B489-EBB14128A2CD}"/>
    <dgm:cxn modelId="{75CB125E-9295-4497-A11C-D6F9CF0B13FF}" type="presOf" srcId="{096BAFFB-830A-4B99-B286-68292952F96E}" destId="{0D26C978-FEF8-4FCE-BDB5-A674BE541987}" srcOrd="0" destOrd="0" presId="urn:microsoft.com/office/officeart/2005/8/layout/vList6"/>
    <dgm:cxn modelId="{521A90E8-7E37-4280-B59A-436AFA1C5BE3}" srcId="{DBAB27F5-039C-4749-9A1B-D59B79A31111}" destId="{5DE25FA5-4B0C-4882-9563-55EB608DC730}" srcOrd="2" destOrd="0" parTransId="{F3F736F1-99BB-4C33-B714-8D2A6DF18640}" sibTransId="{37F03B7D-DC2F-4E1D-B85A-2B47D43FC4EE}"/>
    <dgm:cxn modelId="{2A881600-524C-4BE9-9B8F-E7ED5EB86B54}" srcId="{DBAB27F5-039C-4749-9A1B-D59B79A31111}" destId="{F559B2D1-BEAE-4FCA-B263-098422A3F817}" srcOrd="3" destOrd="0" parTransId="{AC327C01-BD95-42A6-B547-0CB0F6641A93}" sibTransId="{D12695BC-DE64-494C-B215-C7E5F85BC559}"/>
    <dgm:cxn modelId="{A5AB3E19-A349-4193-AF24-C90429CE7FB5}" type="presOf" srcId="{F559B2D1-BEAE-4FCA-B263-098422A3F817}" destId="{1519652A-CCEA-40F7-A674-4162EF25E6C9}" srcOrd="0" destOrd="0" presId="urn:microsoft.com/office/officeart/2005/8/layout/vList6"/>
    <dgm:cxn modelId="{4397C26D-AA3C-4494-895A-01A331EFB98D}" type="presOf" srcId="{5DE25FA5-4B0C-4882-9563-55EB608DC730}" destId="{2AB4D318-D182-438F-9A3F-FC42A960DE2C}" srcOrd="0" destOrd="0" presId="urn:microsoft.com/office/officeart/2005/8/layout/vList6"/>
    <dgm:cxn modelId="{60DC033F-2CC0-4432-A838-D9F92DBC778D}" type="presOf" srcId="{DBAB27F5-039C-4749-9A1B-D59B79A31111}" destId="{9F8C3F82-48FD-4CAA-8443-E1F3983C24F4}" srcOrd="0" destOrd="0" presId="urn:microsoft.com/office/officeart/2005/8/layout/vList6"/>
    <dgm:cxn modelId="{D1775292-3CC8-41E1-B047-5F8FC529EBD4}" type="presOf" srcId="{AF899A43-2FB4-4051-9920-4B9BAD36197D}" destId="{2AA6D9D5-215A-4EBF-846D-AAE90CBFA6A4}" srcOrd="0" destOrd="0" presId="urn:microsoft.com/office/officeart/2005/8/layout/vList6"/>
    <dgm:cxn modelId="{229E00A4-620E-4877-85F3-CCCA95687AF6}" type="presParOf" srcId="{9F8C3F82-48FD-4CAA-8443-E1F3983C24F4}" destId="{1E63E25F-F092-4286-A03D-BE061BBE8711}" srcOrd="0" destOrd="0" presId="urn:microsoft.com/office/officeart/2005/8/layout/vList6"/>
    <dgm:cxn modelId="{10EA901C-2226-4B55-B7A0-B77BE28C6176}" type="presParOf" srcId="{1E63E25F-F092-4286-A03D-BE061BBE8711}" destId="{2AA6D9D5-215A-4EBF-846D-AAE90CBFA6A4}" srcOrd="0" destOrd="0" presId="urn:microsoft.com/office/officeart/2005/8/layout/vList6"/>
    <dgm:cxn modelId="{AAAF12E7-230B-456E-8EC8-45A11B2AE53C}" type="presParOf" srcId="{1E63E25F-F092-4286-A03D-BE061BBE8711}" destId="{F216E4DF-EBD1-493B-A880-95D5FD3C1C34}" srcOrd="1" destOrd="0" presId="urn:microsoft.com/office/officeart/2005/8/layout/vList6"/>
    <dgm:cxn modelId="{92EBE722-40E6-4BE7-BABF-C76C3C30B4BE}" type="presParOf" srcId="{9F8C3F82-48FD-4CAA-8443-E1F3983C24F4}" destId="{49A01F9A-3492-4349-938D-BC06C5D5779C}" srcOrd="1" destOrd="0" presId="urn:microsoft.com/office/officeart/2005/8/layout/vList6"/>
    <dgm:cxn modelId="{5337E50D-11C9-4B02-9488-C3B8CB49E58F}" type="presParOf" srcId="{9F8C3F82-48FD-4CAA-8443-E1F3983C24F4}" destId="{C9140EE6-CCE6-4A4E-9B27-AA08E276F8E8}" srcOrd="2" destOrd="0" presId="urn:microsoft.com/office/officeart/2005/8/layout/vList6"/>
    <dgm:cxn modelId="{42E93EF6-1D9B-447F-834C-B1BAF5489089}" type="presParOf" srcId="{C9140EE6-CCE6-4A4E-9B27-AA08E276F8E8}" destId="{0D26C978-FEF8-4FCE-BDB5-A674BE541987}" srcOrd="0" destOrd="0" presId="urn:microsoft.com/office/officeart/2005/8/layout/vList6"/>
    <dgm:cxn modelId="{8A652571-3481-4ECF-BB90-9D3EDA12E39D}" type="presParOf" srcId="{C9140EE6-CCE6-4A4E-9B27-AA08E276F8E8}" destId="{C5CB5D7D-2A81-43FB-9AF5-6F0D825014E3}" srcOrd="1" destOrd="0" presId="urn:microsoft.com/office/officeart/2005/8/layout/vList6"/>
    <dgm:cxn modelId="{11E0E224-AEEC-4B49-846C-5F6C84C3F3B6}" type="presParOf" srcId="{9F8C3F82-48FD-4CAA-8443-E1F3983C24F4}" destId="{EE845196-3091-4B27-A895-841652CD09A2}" srcOrd="3" destOrd="0" presId="urn:microsoft.com/office/officeart/2005/8/layout/vList6"/>
    <dgm:cxn modelId="{1285C0B4-C96D-4340-A8C1-1322BAE91DE6}" type="presParOf" srcId="{9F8C3F82-48FD-4CAA-8443-E1F3983C24F4}" destId="{5B05A5BF-2494-4790-85B2-BA4AD9DD1DEB}" srcOrd="4" destOrd="0" presId="urn:microsoft.com/office/officeart/2005/8/layout/vList6"/>
    <dgm:cxn modelId="{11B9883C-5E4F-4734-BEEA-B393DC0E2AFC}" type="presParOf" srcId="{5B05A5BF-2494-4790-85B2-BA4AD9DD1DEB}" destId="{2AB4D318-D182-438F-9A3F-FC42A960DE2C}" srcOrd="0" destOrd="0" presId="urn:microsoft.com/office/officeart/2005/8/layout/vList6"/>
    <dgm:cxn modelId="{21037699-7E77-4736-9F37-89F237BE20C5}" type="presParOf" srcId="{5B05A5BF-2494-4790-85B2-BA4AD9DD1DEB}" destId="{5F366E3D-D7B2-4CC2-B9F8-516452E796E1}" srcOrd="1" destOrd="0" presId="urn:microsoft.com/office/officeart/2005/8/layout/vList6"/>
    <dgm:cxn modelId="{1740935E-94B6-40B1-8360-34A3148A1336}" type="presParOf" srcId="{9F8C3F82-48FD-4CAA-8443-E1F3983C24F4}" destId="{752BB177-4457-497D-8B27-388ADC4DAA1F}" srcOrd="5" destOrd="0" presId="urn:microsoft.com/office/officeart/2005/8/layout/vList6"/>
    <dgm:cxn modelId="{F51F7B04-D01C-4DF3-BF22-7DE703BF9056}" type="presParOf" srcId="{9F8C3F82-48FD-4CAA-8443-E1F3983C24F4}" destId="{D4F917A5-7589-4217-BA04-A4914D66DE6D}" srcOrd="6" destOrd="0" presId="urn:microsoft.com/office/officeart/2005/8/layout/vList6"/>
    <dgm:cxn modelId="{CBC09946-6440-4ADC-9E82-9A65E4C462C5}" type="presParOf" srcId="{D4F917A5-7589-4217-BA04-A4914D66DE6D}" destId="{1519652A-CCEA-40F7-A674-4162EF25E6C9}" srcOrd="0" destOrd="0" presId="urn:microsoft.com/office/officeart/2005/8/layout/vList6"/>
    <dgm:cxn modelId="{5123363C-FE7A-4C3F-9931-EFAB2F1A2394}" type="presParOf" srcId="{D4F917A5-7589-4217-BA04-A4914D66DE6D}" destId="{E9AA97E1-F1F9-4DC3-B749-F8C7C569E925}"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245F48-C944-437F-A4E5-70872472B9AB}"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s-EC"/>
        </a:p>
      </dgm:t>
    </dgm:pt>
    <dgm:pt modelId="{E7E70BAA-4B2E-433F-81B8-AA6D0300A6D6}">
      <dgm:prSet phldrT="[Texto]"/>
      <dgm:spPr/>
      <dgm:t>
        <a:bodyPr/>
        <a:lstStyle/>
        <a:p>
          <a:r>
            <a:rPr lang="es-EC" dirty="0" smtClean="0"/>
            <a:t>Unidades Misionales </a:t>
          </a:r>
          <a:endParaRPr lang="es-EC" dirty="0"/>
        </a:p>
      </dgm:t>
    </dgm:pt>
    <dgm:pt modelId="{2ECAAE72-8395-4EB9-9A04-A29DE6332A4B}" type="parTrans" cxnId="{E6DF2C23-36CE-4A5B-A498-7EC15A7E3808}">
      <dgm:prSet/>
      <dgm:spPr/>
      <dgm:t>
        <a:bodyPr/>
        <a:lstStyle/>
        <a:p>
          <a:endParaRPr lang="es-EC"/>
        </a:p>
      </dgm:t>
    </dgm:pt>
    <dgm:pt modelId="{B9218789-A5BD-47F6-9222-81D79FC359F8}" type="sibTrans" cxnId="{E6DF2C23-36CE-4A5B-A498-7EC15A7E3808}">
      <dgm:prSet/>
      <dgm:spPr/>
      <dgm:t>
        <a:bodyPr/>
        <a:lstStyle/>
        <a:p>
          <a:endParaRPr lang="es-EC"/>
        </a:p>
      </dgm:t>
    </dgm:pt>
    <dgm:pt modelId="{5C42B62A-CA06-4AC4-A657-5B7D32B74F19}">
      <dgm:prSet phldrT="[Texto]"/>
      <dgm:spPr/>
      <dgm:t>
        <a:bodyPr/>
        <a:lstStyle/>
        <a:p>
          <a:r>
            <a:rPr lang="es-EC" dirty="0" smtClean="0"/>
            <a:t>Unidades de Asesoría</a:t>
          </a:r>
          <a:endParaRPr lang="es-EC" dirty="0"/>
        </a:p>
      </dgm:t>
    </dgm:pt>
    <dgm:pt modelId="{34765547-330E-42A7-9E69-C0A4E9B57FD9}" type="parTrans" cxnId="{CEE05C0E-094C-44D4-841A-C368DA9C937C}">
      <dgm:prSet/>
      <dgm:spPr/>
      <dgm:t>
        <a:bodyPr/>
        <a:lstStyle/>
        <a:p>
          <a:endParaRPr lang="es-EC"/>
        </a:p>
      </dgm:t>
    </dgm:pt>
    <dgm:pt modelId="{37B13A22-C746-4333-A2B3-4BDC22D13E71}" type="sibTrans" cxnId="{CEE05C0E-094C-44D4-841A-C368DA9C937C}">
      <dgm:prSet/>
      <dgm:spPr/>
      <dgm:t>
        <a:bodyPr/>
        <a:lstStyle/>
        <a:p>
          <a:endParaRPr lang="es-EC"/>
        </a:p>
      </dgm:t>
    </dgm:pt>
    <dgm:pt modelId="{6A18320C-500A-416A-A8DB-7B5288C2C7F5}">
      <dgm:prSet phldrT="[Texto]"/>
      <dgm:spPr/>
      <dgm:t>
        <a:bodyPr/>
        <a:lstStyle/>
        <a:p>
          <a:r>
            <a:rPr lang="es-EC" dirty="0" smtClean="0"/>
            <a:t>Unidades de Apoyo</a:t>
          </a:r>
          <a:endParaRPr lang="es-EC" dirty="0"/>
        </a:p>
      </dgm:t>
    </dgm:pt>
    <dgm:pt modelId="{78F7C7AC-778D-4337-B192-40ADB1D060FC}" type="parTrans" cxnId="{FD2E1297-6E28-424F-AF86-46A4E353D3E2}">
      <dgm:prSet/>
      <dgm:spPr/>
      <dgm:t>
        <a:bodyPr/>
        <a:lstStyle/>
        <a:p>
          <a:endParaRPr lang="es-EC"/>
        </a:p>
      </dgm:t>
    </dgm:pt>
    <dgm:pt modelId="{56B6FA0A-6D63-40DA-AC02-B5D10B1D0987}" type="sibTrans" cxnId="{FD2E1297-6E28-424F-AF86-46A4E353D3E2}">
      <dgm:prSet/>
      <dgm:spPr/>
      <dgm:t>
        <a:bodyPr/>
        <a:lstStyle/>
        <a:p>
          <a:endParaRPr lang="es-EC"/>
        </a:p>
      </dgm:t>
    </dgm:pt>
    <dgm:pt modelId="{B6740478-0655-4B1C-BAE6-33D822A02664}">
      <dgm:prSet phldrT="[Texto]"/>
      <dgm:spPr/>
      <dgm:t>
        <a:bodyPr/>
        <a:lstStyle/>
        <a:p>
          <a:r>
            <a:rPr lang="es-EC" dirty="0" smtClean="0"/>
            <a:t>Comisiones Regionales</a:t>
          </a:r>
          <a:endParaRPr lang="es-EC" dirty="0"/>
        </a:p>
      </dgm:t>
    </dgm:pt>
    <dgm:pt modelId="{609BEC86-E0FE-426B-BCB5-B96A2719C570}" type="parTrans" cxnId="{3F86440B-0930-4C22-B55A-B280292A6F52}">
      <dgm:prSet/>
      <dgm:spPr/>
      <dgm:t>
        <a:bodyPr/>
        <a:lstStyle/>
        <a:p>
          <a:endParaRPr lang="es-EC"/>
        </a:p>
      </dgm:t>
    </dgm:pt>
    <dgm:pt modelId="{1FCF73B3-831B-4E6B-955D-310BCC3E05E9}" type="sibTrans" cxnId="{3F86440B-0930-4C22-B55A-B280292A6F52}">
      <dgm:prSet/>
      <dgm:spPr/>
      <dgm:t>
        <a:bodyPr/>
        <a:lstStyle/>
        <a:p>
          <a:endParaRPr lang="es-EC"/>
        </a:p>
      </dgm:t>
    </dgm:pt>
    <dgm:pt modelId="{C659C55A-C5FA-4738-85FB-04DA094D6530}">
      <dgm:prSet phldrT="[Texto]"/>
      <dgm:spPr/>
      <dgm:t>
        <a:bodyPr/>
        <a:lstStyle/>
        <a:p>
          <a:r>
            <a:rPr lang="es-EC" dirty="0" smtClean="0"/>
            <a:t>Delegaciones Provinciales</a:t>
          </a:r>
          <a:endParaRPr lang="es-EC" dirty="0"/>
        </a:p>
      </dgm:t>
    </dgm:pt>
    <dgm:pt modelId="{29E00440-1751-42F1-90D1-E3165A3798A4}" type="parTrans" cxnId="{B7528760-AB69-4F1F-BAC8-50C1D1570E18}">
      <dgm:prSet/>
      <dgm:spPr/>
      <dgm:t>
        <a:bodyPr/>
        <a:lstStyle/>
        <a:p>
          <a:endParaRPr lang="es-EC"/>
        </a:p>
      </dgm:t>
    </dgm:pt>
    <dgm:pt modelId="{83C27B09-C8CA-4302-A167-639F10488939}" type="sibTrans" cxnId="{B7528760-AB69-4F1F-BAC8-50C1D1570E18}">
      <dgm:prSet/>
      <dgm:spPr/>
      <dgm:t>
        <a:bodyPr/>
        <a:lstStyle/>
        <a:p>
          <a:endParaRPr lang="es-EC"/>
        </a:p>
      </dgm:t>
    </dgm:pt>
    <dgm:pt modelId="{C01CC8A6-352C-4CC1-BCC5-C2F74B0962D1}" type="pres">
      <dgm:prSet presAssocID="{B7245F48-C944-437F-A4E5-70872472B9AB}" presName="cycle" presStyleCnt="0">
        <dgm:presLayoutVars>
          <dgm:dir/>
          <dgm:resizeHandles val="exact"/>
        </dgm:presLayoutVars>
      </dgm:prSet>
      <dgm:spPr/>
      <dgm:t>
        <a:bodyPr/>
        <a:lstStyle/>
        <a:p>
          <a:endParaRPr lang="es-EC"/>
        </a:p>
      </dgm:t>
    </dgm:pt>
    <dgm:pt modelId="{FDA20F90-FDEC-4DB5-87F4-19E74F974A12}" type="pres">
      <dgm:prSet presAssocID="{E7E70BAA-4B2E-433F-81B8-AA6D0300A6D6}" presName="node" presStyleLbl="node1" presStyleIdx="0" presStyleCnt="5">
        <dgm:presLayoutVars>
          <dgm:bulletEnabled val="1"/>
        </dgm:presLayoutVars>
      </dgm:prSet>
      <dgm:spPr/>
      <dgm:t>
        <a:bodyPr/>
        <a:lstStyle/>
        <a:p>
          <a:endParaRPr lang="es-EC"/>
        </a:p>
      </dgm:t>
    </dgm:pt>
    <dgm:pt modelId="{B84F7D80-4C6D-47AF-99BE-F0A10FE0FAB7}" type="pres">
      <dgm:prSet presAssocID="{B9218789-A5BD-47F6-9222-81D79FC359F8}" presName="sibTrans" presStyleLbl="sibTrans2D1" presStyleIdx="0" presStyleCnt="5"/>
      <dgm:spPr/>
      <dgm:t>
        <a:bodyPr/>
        <a:lstStyle/>
        <a:p>
          <a:endParaRPr lang="es-EC"/>
        </a:p>
      </dgm:t>
    </dgm:pt>
    <dgm:pt modelId="{A7BDE32D-196B-4B79-A64A-C158FCEAED49}" type="pres">
      <dgm:prSet presAssocID="{B9218789-A5BD-47F6-9222-81D79FC359F8}" presName="connectorText" presStyleLbl="sibTrans2D1" presStyleIdx="0" presStyleCnt="5"/>
      <dgm:spPr/>
      <dgm:t>
        <a:bodyPr/>
        <a:lstStyle/>
        <a:p>
          <a:endParaRPr lang="es-EC"/>
        </a:p>
      </dgm:t>
    </dgm:pt>
    <dgm:pt modelId="{C8994C9E-E912-4F5C-8076-BCCAEFA46C4C}" type="pres">
      <dgm:prSet presAssocID="{5C42B62A-CA06-4AC4-A657-5B7D32B74F19}" presName="node" presStyleLbl="node1" presStyleIdx="1" presStyleCnt="5">
        <dgm:presLayoutVars>
          <dgm:bulletEnabled val="1"/>
        </dgm:presLayoutVars>
      </dgm:prSet>
      <dgm:spPr/>
      <dgm:t>
        <a:bodyPr/>
        <a:lstStyle/>
        <a:p>
          <a:endParaRPr lang="es-EC"/>
        </a:p>
      </dgm:t>
    </dgm:pt>
    <dgm:pt modelId="{22B257D4-8E07-43A8-B941-011B01CC6A2B}" type="pres">
      <dgm:prSet presAssocID="{37B13A22-C746-4333-A2B3-4BDC22D13E71}" presName="sibTrans" presStyleLbl="sibTrans2D1" presStyleIdx="1" presStyleCnt="5"/>
      <dgm:spPr/>
      <dgm:t>
        <a:bodyPr/>
        <a:lstStyle/>
        <a:p>
          <a:endParaRPr lang="es-EC"/>
        </a:p>
      </dgm:t>
    </dgm:pt>
    <dgm:pt modelId="{BE55063D-11D4-4B39-83A3-047B91ECA2AA}" type="pres">
      <dgm:prSet presAssocID="{37B13A22-C746-4333-A2B3-4BDC22D13E71}" presName="connectorText" presStyleLbl="sibTrans2D1" presStyleIdx="1" presStyleCnt="5"/>
      <dgm:spPr/>
      <dgm:t>
        <a:bodyPr/>
        <a:lstStyle/>
        <a:p>
          <a:endParaRPr lang="es-EC"/>
        </a:p>
      </dgm:t>
    </dgm:pt>
    <dgm:pt modelId="{F9F69004-131F-4903-AFA1-D542FFFB2251}" type="pres">
      <dgm:prSet presAssocID="{6A18320C-500A-416A-A8DB-7B5288C2C7F5}" presName="node" presStyleLbl="node1" presStyleIdx="2" presStyleCnt="5">
        <dgm:presLayoutVars>
          <dgm:bulletEnabled val="1"/>
        </dgm:presLayoutVars>
      </dgm:prSet>
      <dgm:spPr/>
      <dgm:t>
        <a:bodyPr/>
        <a:lstStyle/>
        <a:p>
          <a:endParaRPr lang="es-EC"/>
        </a:p>
      </dgm:t>
    </dgm:pt>
    <dgm:pt modelId="{1878AC7A-4A76-45FB-B602-AEA7B1777CEF}" type="pres">
      <dgm:prSet presAssocID="{56B6FA0A-6D63-40DA-AC02-B5D10B1D0987}" presName="sibTrans" presStyleLbl="sibTrans2D1" presStyleIdx="2" presStyleCnt="5"/>
      <dgm:spPr/>
      <dgm:t>
        <a:bodyPr/>
        <a:lstStyle/>
        <a:p>
          <a:endParaRPr lang="es-EC"/>
        </a:p>
      </dgm:t>
    </dgm:pt>
    <dgm:pt modelId="{09C367A7-3815-4A3F-B7EE-0744DF99DCAA}" type="pres">
      <dgm:prSet presAssocID="{56B6FA0A-6D63-40DA-AC02-B5D10B1D0987}" presName="connectorText" presStyleLbl="sibTrans2D1" presStyleIdx="2" presStyleCnt="5"/>
      <dgm:spPr/>
      <dgm:t>
        <a:bodyPr/>
        <a:lstStyle/>
        <a:p>
          <a:endParaRPr lang="es-EC"/>
        </a:p>
      </dgm:t>
    </dgm:pt>
    <dgm:pt modelId="{AE29F829-BAAA-45CD-A589-758DA270E259}" type="pres">
      <dgm:prSet presAssocID="{B6740478-0655-4B1C-BAE6-33D822A02664}" presName="node" presStyleLbl="node1" presStyleIdx="3" presStyleCnt="5">
        <dgm:presLayoutVars>
          <dgm:bulletEnabled val="1"/>
        </dgm:presLayoutVars>
      </dgm:prSet>
      <dgm:spPr/>
      <dgm:t>
        <a:bodyPr/>
        <a:lstStyle/>
        <a:p>
          <a:endParaRPr lang="es-EC"/>
        </a:p>
      </dgm:t>
    </dgm:pt>
    <dgm:pt modelId="{FAC84BC1-7E5A-4A15-AE04-B73B00AC58DF}" type="pres">
      <dgm:prSet presAssocID="{1FCF73B3-831B-4E6B-955D-310BCC3E05E9}" presName="sibTrans" presStyleLbl="sibTrans2D1" presStyleIdx="3" presStyleCnt="5"/>
      <dgm:spPr/>
      <dgm:t>
        <a:bodyPr/>
        <a:lstStyle/>
        <a:p>
          <a:endParaRPr lang="es-EC"/>
        </a:p>
      </dgm:t>
    </dgm:pt>
    <dgm:pt modelId="{86EDD2B8-CD71-406B-AD72-D300BBAE7F79}" type="pres">
      <dgm:prSet presAssocID="{1FCF73B3-831B-4E6B-955D-310BCC3E05E9}" presName="connectorText" presStyleLbl="sibTrans2D1" presStyleIdx="3" presStyleCnt="5"/>
      <dgm:spPr/>
      <dgm:t>
        <a:bodyPr/>
        <a:lstStyle/>
        <a:p>
          <a:endParaRPr lang="es-EC"/>
        </a:p>
      </dgm:t>
    </dgm:pt>
    <dgm:pt modelId="{A1B43CC3-17AE-4F5C-8E05-D228C3E87BC8}" type="pres">
      <dgm:prSet presAssocID="{C659C55A-C5FA-4738-85FB-04DA094D6530}" presName="node" presStyleLbl="node1" presStyleIdx="4" presStyleCnt="5">
        <dgm:presLayoutVars>
          <dgm:bulletEnabled val="1"/>
        </dgm:presLayoutVars>
      </dgm:prSet>
      <dgm:spPr/>
      <dgm:t>
        <a:bodyPr/>
        <a:lstStyle/>
        <a:p>
          <a:endParaRPr lang="es-EC"/>
        </a:p>
      </dgm:t>
    </dgm:pt>
    <dgm:pt modelId="{DB5C4D4A-411D-4C1C-8BB3-2A3A40EA1B4B}" type="pres">
      <dgm:prSet presAssocID="{83C27B09-C8CA-4302-A167-639F10488939}" presName="sibTrans" presStyleLbl="sibTrans2D1" presStyleIdx="4" presStyleCnt="5"/>
      <dgm:spPr/>
      <dgm:t>
        <a:bodyPr/>
        <a:lstStyle/>
        <a:p>
          <a:endParaRPr lang="es-EC"/>
        </a:p>
      </dgm:t>
    </dgm:pt>
    <dgm:pt modelId="{690FD7B3-1E35-44D8-8723-CBF69807C649}" type="pres">
      <dgm:prSet presAssocID="{83C27B09-C8CA-4302-A167-639F10488939}" presName="connectorText" presStyleLbl="sibTrans2D1" presStyleIdx="4" presStyleCnt="5"/>
      <dgm:spPr/>
      <dgm:t>
        <a:bodyPr/>
        <a:lstStyle/>
        <a:p>
          <a:endParaRPr lang="es-EC"/>
        </a:p>
      </dgm:t>
    </dgm:pt>
  </dgm:ptLst>
  <dgm:cxnLst>
    <dgm:cxn modelId="{B5582383-C001-4A97-891D-9DC12630E516}" type="presOf" srcId="{5C42B62A-CA06-4AC4-A657-5B7D32B74F19}" destId="{C8994C9E-E912-4F5C-8076-BCCAEFA46C4C}" srcOrd="0" destOrd="0" presId="urn:microsoft.com/office/officeart/2005/8/layout/cycle2"/>
    <dgm:cxn modelId="{FD2E1297-6E28-424F-AF86-46A4E353D3E2}" srcId="{B7245F48-C944-437F-A4E5-70872472B9AB}" destId="{6A18320C-500A-416A-A8DB-7B5288C2C7F5}" srcOrd="2" destOrd="0" parTransId="{78F7C7AC-778D-4337-B192-40ADB1D060FC}" sibTransId="{56B6FA0A-6D63-40DA-AC02-B5D10B1D0987}"/>
    <dgm:cxn modelId="{0CD2C342-A1B7-420D-862B-A80D6B954024}" type="presOf" srcId="{6A18320C-500A-416A-A8DB-7B5288C2C7F5}" destId="{F9F69004-131F-4903-AFA1-D542FFFB2251}" srcOrd="0" destOrd="0" presId="urn:microsoft.com/office/officeart/2005/8/layout/cycle2"/>
    <dgm:cxn modelId="{856C8E80-1D72-47BB-9214-8C0F511624AB}" type="presOf" srcId="{83C27B09-C8CA-4302-A167-639F10488939}" destId="{690FD7B3-1E35-44D8-8723-CBF69807C649}" srcOrd="1" destOrd="0" presId="urn:microsoft.com/office/officeart/2005/8/layout/cycle2"/>
    <dgm:cxn modelId="{3304D5E2-7CB6-40BB-8F1B-83BFC1157E36}" type="presOf" srcId="{B9218789-A5BD-47F6-9222-81D79FC359F8}" destId="{B84F7D80-4C6D-47AF-99BE-F0A10FE0FAB7}" srcOrd="0" destOrd="0" presId="urn:microsoft.com/office/officeart/2005/8/layout/cycle2"/>
    <dgm:cxn modelId="{1A18D1E0-8202-4264-80DD-866DBA25CE94}" type="presOf" srcId="{1FCF73B3-831B-4E6B-955D-310BCC3E05E9}" destId="{FAC84BC1-7E5A-4A15-AE04-B73B00AC58DF}" srcOrd="0" destOrd="0" presId="urn:microsoft.com/office/officeart/2005/8/layout/cycle2"/>
    <dgm:cxn modelId="{E6DF2C23-36CE-4A5B-A498-7EC15A7E3808}" srcId="{B7245F48-C944-437F-A4E5-70872472B9AB}" destId="{E7E70BAA-4B2E-433F-81B8-AA6D0300A6D6}" srcOrd="0" destOrd="0" parTransId="{2ECAAE72-8395-4EB9-9A04-A29DE6332A4B}" sibTransId="{B9218789-A5BD-47F6-9222-81D79FC359F8}"/>
    <dgm:cxn modelId="{28D4DFAC-A30A-4F10-8C20-8C602C1F277A}" type="presOf" srcId="{C659C55A-C5FA-4738-85FB-04DA094D6530}" destId="{A1B43CC3-17AE-4F5C-8E05-D228C3E87BC8}" srcOrd="0" destOrd="0" presId="urn:microsoft.com/office/officeart/2005/8/layout/cycle2"/>
    <dgm:cxn modelId="{3F86440B-0930-4C22-B55A-B280292A6F52}" srcId="{B7245F48-C944-437F-A4E5-70872472B9AB}" destId="{B6740478-0655-4B1C-BAE6-33D822A02664}" srcOrd="3" destOrd="0" parTransId="{609BEC86-E0FE-426B-BCB5-B96A2719C570}" sibTransId="{1FCF73B3-831B-4E6B-955D-310BCC3E05E9}"/>
    <dgm:cxn modelId="{AA0114BF-9FCD-4AAB-B4E2-BDE28AFEDCF4}" type="presOf" srcId="{37B13A22-C746-4333-A2B3-4BDC22D13E71}" destId="{22B257D4-8E07-43A8-B941-011B01CC6A2B}" srcOrd="0" destOrd="0" presId="urn:microsoft.com/office/officeart/2005/8/layout/cycle2"/>
    <dgm:cxn modelId="{5BFB07A2-012C-467B-BEC5-92F6AAC18854}" type="presOf" srcId="{56B6FA0A-6D63-40DA-AC02-B5D10B1D0987}" destId="{1878AC7A-4A76-45FB-B602-AEA7B1777CEF}" srcOrd="0" destOrd="0" presId="urn:microsoft.com/office/officeart/2005/8/layout/cycle2"/>
    <dgm:cxn modelId="{CEE05C0E-094C-44D4-841A-C368DA9C937C}" srcId="{B7245F48-C944-437F-A4E5-70872472B9AB}" destId="{5C42B62A-CA06-4AC4-A657-5B7D32B74F19}" srcOrd="1" destOrd="0" parTransId="{34765547-330E-42A7-9E69-C0A4E9B57FD9}" sibTransId="{37B13A22-C746-4333-A2B3-4BDC22D13E71}"/>
    <dgm:cxn modelId="{B5BE15DB-1B8E-47BF-BDA8-156B9A5851CD}" type="presOf" srcId="{B7245F48-C944-437F-A4E5-70872472B9AB}" destId="{C01CC8A6-352C-4CC1-BCC5-C2F74B0962D1}" srcOrd="0" destOrd="0" presId="urn:microsoft.com/office/officeart/2005/8/layout/cycle2"/>
    <dgm:cxn modelId="{ED69B149-492D-47CA-B7FE-44ACDA1F7BE1}" type="presOf" srcId="{B6740478-0655-4B1C-BAE6-33D822A02664}" destId="{AE29F829-BAAA-45CD-A589-758DA270E259}" srcOrd="0" destOrd="0" presId="urn:microsoft.com/office/officeart/2005/8/layout/cycle2"/>
    <dgm:cxn modelId="{E3D3F32B-18DA-48F7-BFAC-79A773E1B4E2}" type="presOf" srcId="{B9218789-A5BD-47F6-9222-81D79FC359F8}" destId="{A7BDE32D-196B-4B79-A64A-C158FCEAED49}" srcOrd="1" destOrd="0" presId="urn:microsoft.com/office/officeart/2005/8/layout/cycle2"/>
    <dgm:cxn modelId="{CD72DBD3-9DE1-4524-BDAE-D2DD3DC6E4A9}" type="presOf" srcId="{83C27B09-C8CA-4302-A167-639F10488939}" destId="{DB5C4D4A-411D-4C1C-8BB3-2A3A40EA1B4B}" srcOrd="0" destOrd="0" presId="urn:microsoft.com/office/officeart/2005/8/layout/cycle2"/>
    <dgm:cxn modelId="{B7528760-AB69-4F1F-BAC8-50C1D1570E18}" srcId="{B7245F48-C944-437F-A4E5-70872472B9AB}" destId="{C659C55A-C5FA-4738-85FB-04DA094D6530}" srcOrd="4" destOrd="0" parTransId="{29E00440-1751-42F1-90D1-E3165A3798A4}" sibTransId="{83C27B09-C8CA-4302-A167-639F10488939}"/>
    <dgm:cxn modelId="{E1AFA02E-FC91-4279-9A2A-E64D8A7AA2C8}" type="presOf" srcId="{56B6FA0A-6D63-40DA-AC02-B5D10B1D0987}" destId="{09C367A7-3815-4A3F-B7EE-0744DF99DCAA}" srcOrd="1" destOrd="0" presId="urn:microsoft.com/office/officeart/2005/8/layout/cycle2"/>
    <dgm:cxn modelId="{4A8B8164-6857-4C7D-8D68-92DA26E3672F}" type="presOf" srcId="{37B13A22-C746-4333-A2B3-4BDC22D13E71}" destId="{BE55063D-11D4-4B39-83A3-047B91ECA2AA}" srcOrd="1" destOrd="0" presId="urn:microsoft.com/office/officeart/2005/8/layout/cycle2"/>
    <dgm:cxn modelId="{1380751F-0B61-477F-9504-842379B9C135}" type="presOf" srcId="{1FCF73B3-831B-4E6B-955D-310BCC3E05E9}" destId="{86EDD2B8-CD71-406B-AD72-D300BBAE7F79}" srcOrd="1" destOrd="0" presId="urn:microsoft.com/office/officeart/2005/8/layout/cycle2"/>
    <dgm:cxn modelId="{5CE4B35E-B3F5-42C4-8F6A-59C758DAD0AB}" type="presOf" srcId="{E7E70BAA-4B2E-433F-81B8-AA6D0300A6D6}" destId="{FDA20F90-FDEC-4DB5-87F4-19E74F974A12}" srcOrd="0" destOrd="0" presId="urn:microsoft.com/office/officeart/2005/8/layout/cycle2"/>
    <dgm:cxn modelId="{A030B7D9-B975-48C9-A08B-5B9F85D274BD}" type="presParOf" srcId="{C01CC8A6-352C-4CC1-BCC5-C2F74B0962D1}" destId="{FDA20F90-FDEC-4DB5-87F4-19E74F974A12}" srcOrd="0" destOrd="0" presId="urn:microsoft.com/office/officeart/2005/8/layout/cycle2"/>
    <dgm:cxn modelId="{D35384B2-F27C-49A8-994F-F57320D24A78}" type="presParOf" srcId="{C01CC8A6-352C-4CC1-BCC5-C2F74B0962D1}" destId="{B84F7D80-4C6D-47AF-99BE-F0A10FE0FAB7}" srcOrd="1" destOrd="0" presId="urn:microsoft.com/office/officeart/2005/8/layout/cycle2"/>
    <dgm:cxn modelId="{FD1A2854-D2D8-41ED-B9B5-B3277F63B172}" type="presParOf" srcId="{B84F7D80-4C6D-47AF-99BE-F0A10FE0FAB7}" destId="{A7BDE32D-196B-4B79-A64A-C158FCEAED49}" srcOrd="0" destOrd="0" presId="urn:microsoft.com/office/officeart/2005/8/layout/cycle2"/>
    <dgm:cxn modelId="{7FEC7D96-820B-46D3-A7AA-0CAD87512A8E}" type="presParOf" srcId="{C01CC8A6-352C-4CC1-BCC5-C2F74B0962D1}" destId="{C8994C9E-E912-4F5C-8076-BCCAEFA46C4C}" srcOrd="2" destOrd="0" presId="urn:microsoft.com/office/officeart/2005/8/layout/cycle2"/>
    <dgm:cxn modelId="{B7295A66-A13C-4B4B-87A5-D128BCB7705C}" type="presParOf" srcId="{C01CC8A6-352C-4CC1-BCC5-C2F74B0962D1}" destId="{22B257D4-8E07-43A8-B941-011B01CC6A2B}" srcOrd="3" destOrd="0" presId="urn:microsoft.com/office/officeart/2005/8/layout/cycle2"/>
    <dgm:cxn modelId="{EA91E3C4-0C36-4E36-B04F-BD29489027B1}" type="presParOf" srcId="{22B257D4-8E07-43A8-B941-011B01CC6A2B}" destId="{BE55063D-11D4-4B39-83A3-047B91ECA2AA}" srcOrd="0" destOrd="0" presId="urn:microsoft.com/office/officeart/2005/8/layout/cycle2"/>
    <dgm:cxn modelId="{935C3670-8FC1-41A2-9690-33BD0B3AED7C}" type="presParOf" srcId="{C01CC8A6-352C-4CC1-BCC5-C2F74B0962D1}" destId="{F9F69004-131F-4903-AFA1-D542FFFB2251}" srcOrd="4" destOrd="0" presId="urn:microsoft.com/office/officeart/2005/8/layout/cycle2"/>
    <dgm:cxn modelId="{9B2C9DD4-E686-4DFF-9B88-B7D297C8162E}" type="presParOf" srcId="{C01CC8A6-352C-4CC1-BCC5-C2F74B0962D1}" destId="{1878AC7A-4A76-45FB-B602-AEA7B1777CEF}" srcOrd="5" destOrd="0" presId="urn:microsoft.com/office/officeart/2005/8/layout/cycle2"/>
    <dgm:cxn modelId="{D90A0B93-8BFA-4A60-A31A-29F261D64818}" type="presParOf" srcId="{1878AC7A-4A76-45FB-B602-AEA7B1777CEF}" destId="{09C367A7-3815-4A3F-B7EE-0744DF99DCAA}" srcOrd="0" destOrd="0" presId="urn:microsoft.com/office/officeart/2005/8/layout/cycle2"/>
    <dgm:cxn modelId="{18D9AB2B-869F-42D1-9F7A-026DC15CC0F0}" type="presParOf" srcId="{C01CC8A6-352C-4CC1-BCC5-C2F74B0962D1}" destId="{AE29F829-BAAA-45CD-A589-758DA270E259}" srcOrd="6" destOrd="0" presId="urn:microsoft.com/office/officeart/2005/8/layout/cycle2"/>
    <dgm:cxn modelId="{DC104F10-5E69-4EA4-BFF0-1771A9B4C8FE}" type="presParOf" srcId="{C01CC8A6-352C-4CC1-BCC5-C2F74B0962D1}" destId="{FAC84BC1-7E5A-4A15-AE04-B73B00AC58DF}" srcOrd="7" destOrd="0" presId="urn:microsoft.com/office/officeart/2005/8/layout/cycle2"/>
    <dgm:cxn modelId="{DAD2A405-F4AF-4137-9081-45154F6CCD5A}" type="presParOf" srcId="{FAC84BC1-7E5A-4A15-AE04-B73B00AC58DF}" destId="{86EDD2B8-CD71-406B-AD72-D300BBAE7F79}" srcOrd="0" destOrd="0" presId="urn:microsoft.com/office/officeart/2005/8/layout/cycle2"/>
    <dgm:cxn modelId="{C349AD4C-2279-4F8F-8597-AEF4997C6378}" type="presParOf" srcId="{C01CC8A6-352C-4CC1-BCC5-C2F74B0962D1}" destId="{A1B43CC3-17AE-4F5C-8E05-D228C3E87BC8}" srcOrd="8" destOrd="0" presId="urn:microsoft.com/office/officeart/2005/8/layout/cycle2"/>
    <dgm:cxn modelId="{31A63B40-AB9A-4D3A-A937-D6DF29FA24F7}" type="presParOf" srcId="{C01CC8A6-352C-4CC1-BCC5-C2F74B0962D1}" destId="{DB5C4D4A-411D-4C1C-8BB3-2A3A40EA1B4B}" srcOrd="9" destOrd="0" presId="urn:microsoft.com/office/officeart/2005/8/layout/cycle2"/>
    <dgm:cxn modelId="{3F899117-F474-4511-9EA2-6BA97328DD7B}" type="presParOf" srcId="{DB5C4D4A-411D-4C1C-8BB3-2A3A40EA1B4B}" destId="{690FD7B3-1E35-44D8-8723-CBF69807C649}" srcOrd="0" destOrd="0" presId="urn:microsoft.com/office/officeart/2005/8/layout/cycle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298E4-3DF4-4C58-B783-6E05388CF2D6}"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C"/>
        </a:p>
      </dgm:t>
    </dgm:pt>
    <dgm:pt modelId="{BC246053-7D0A-44E3-BBD6-25AA6C55FB9A}">
      <dgm:prSet phldrT="[Texto]" custT="1"/>
      <dgm:spPr/>
      <dgm:t>
        <a:bodyPr/>
        <a:lstStyle/>
        <a:p>
          <a:r>
            <a:rPr lang="es-EC" sz="2800" dirty="0" smtClean="0"/>
            <a:t>Imagen débil de la DPE.</a:t>
          </a:r>
          <a:endParaRPr lang="es-EC" sz="2800" dirty="0"/>
        </a:p>
      </dgm:t>
    </dgm:pt>
    <dgm:pt modelId="{B5B734B4-79FB-40ED-916C-8D7DA29B6631}" type="parTrans" cxnId="{8C538B6A-276E-4AA4-BD16-B07C09BEFD3B}">
      <dgm:prSet/>
      <dgm:spPr/>
      <dgm:t>
        <a:bodyPr/>
        <a:lstStyle/>
        <a:p>
          <a:endParaRPr lang="es-EC"/>
        </a:p>
      </dgm:t>
    </dgm:pt>
    <dgm:pt modelId="{F5765682-2EB0-4B11-909C-DFAF4A318659}" type="sibTrans" cxnId="{8C538B6A-276E-4AA4-BD16-B07C09BEFD3B}">
      <dgm:prSet/>
      <dgm:spPr/>
      <dgm:t>
        <a:bodyPr/>
        <a:lstStyle/>
        <a:p>
          <a:endParaRPr lang="es-EC"/>
        </a:p>
      </dgm:t>
    </dgm:pt>
    <dgm:pt modelId="{44C08C75-9EAE-4CCF-939D-8F2C050F5992}">
      <dgm:prSet phldrT="[Texto]"/>
      <dgm:spPr/>
      <dgm:t>
        <a:bodyPr/>
        <a:lstStyle/>
        <a:p>
          <a:r>
            <a:rPr lang="es-EC" dirty="0" smtClean="0"/>
            <a:t>Trabajo sin Planificación Estratégica</a:t>
          </a:r>
          <a:endParaRPr lang="es-EC" dirty="0"/>
        </a:p>
      </dgm:t>
    </dgm:pt>
    <dgm:pt modelId="{BBBE2CFB-7C6A-4801-BD1B-CDDFE11D080F}" type="parTrans" cxnId="{B1DC28AA-5E2F-48F5-AEEB-D5E26068E98F}">
      <dgm:prSet/>
      <dgm:spPr/>
      <dgm:t>
        <a:bodyPr/>
        <a:lstStyle/>
        <a:p>
          <a:endParaRPr lang="es-EC"/>
        </a:p>
      </dgm:t>
    </dgm:pt>
    <dgm:pt modelId="{CC4381FE-5998-40A6-81E4-453DD2422B0B}" type="sibTrans" cxnId="{B1DC28AA-5E2F-48F5-AEEB-D5E26068E98F}">
      <dgm:prSet/>
      <dgm:spPr/>
      <dgm:t>
        <a:bodyPr/>
        <a:lstStyle/>
        <a:p>
          <a:endParaRPr lang="es-EC"/>
        </a:p>
      </dgm:t>
    </dgm:pt>
    <dgm:pt modelId="{8AACE918-C80A-4A33-A933-FDA6DB7C5500}">
      <dgm:prSet phldrT="[Texto]"/>
      <dgm:spPr/>
      <dgm:t>
        <a:bodyPr/>
        <a:lstStyle/>
        <a:p>
          <a:r>
            <a:rPr lang="es-EC" dirty="0" smtClean="0"/>
            <a:t>Procesos Ineficientes</a:t>
          </a:r>
          <a:endParaRPr lang="es-EC" dirty="0"/>
        </a:p>
      </dgm:t>
    </dgm:pt>
    <dgm:pt modelId="{C426F801-C308-44AC-B661-3D0363364E7D}" type="parTrans" cxnId="{AA7F84BA-D295-4852-AAC4-DCD3D6212D5F}">
      <dgm:prSet/>
      <dgm:spPr/>
      <dgm:t>
        <a:bodyPr/>
        <a:lstStyle/>
        <a:p>
          <a:endParaRPr lang="es-EC"/>
        </a:p>
      </dgm:t>
    </dgm:pt>
    <dgm:pt modelId="{B4014BDB-D62B-4B97-A4E5-997430949386}" type="sibTrans" cxnId="{AA7F84BA-D295-4852-AAC4-DCD3D6212D5F}">
      <dgm:prSet/>
      <dgm:spPr/>
      <dgm:t>
        <a:bodyPr/>
        <a:lstStyle/>
        <a:p>
          <a:endParaRPr lang="es-EC"/>
        </a:p>
      </dgm:t>
    </dgm:pt>
    <dgm:pt modelId="{625AF28F-4FE8-41F9-AD98-5C0DE7A44E30}">
      <dgm:prSet phldrT="[Texto]"/>
      <dgm:spPr/>
      <dgm:t>
        <a:bodyPr/>
        <a:lstStyle/>
        <a:p>
          <a:r>
            <a:rPr lang="es-EC" dirty="0" smtClean="0"/>
            <a:t>Infraestructura física y tecnológica sin renovar</a:t>
          </a:r>
          <a:endParaRPr lang="es-EC" dirty="0"/>
        </a:p>
      </dgm:t>
    </dgm:pt>
    <dgm:pt modelId="{DB5D4FFE-00CF-409B-9D7B-16AE7C3A8216}" type="parTrans" cxnId="{8F494DCC-6F02-4D14-B6E8-ED248EEF0D04}">
      <dgm:prSet/>
      <dgm:spPr/>
      <dgm:t>
        <a:bodyPr/>
        <a:lstStyle/>
        <a:p>
          <a:endParaRPr lang="es-EC"/>
        </a:p>
      </dgm:t>
    </dgm:pt>
    <dgm:pt modelId="{71939501-3C52-44C2-B00C-AFA77CD0A70A}" type="sibTrans" cxnId="{8F494DCC-6F02-4D14-B6E8-ED248EEF0D04}">
      <dgm:prSet/>
      <dgm:spPr/>
      <dgm:t>
        <a:bodyPr/>
        <a:lstStyle/>
        <a:p>
          <a:endParaRPr lang="es-EC"/>
        </a:p>
      </dgm:t>
    </dgm:pt>
    <dgm:pt modelId="{9E0E4941-2251-43FB-8884-48860D755B78}" type="pres">
      <dgm:prSet presAssocID="{2D0298E4-3DF4-4C58-B783-6E05388CF2D6}" presName="cycle" presStyleCnt="0">
        <dgm:presLayoutVars>
          <dgm:chMax val="1"/>
          <dgm:dir/>
          <dgm:animLvl val="ctr"/>
          <dgm:resizeHandles val="exact"/>
        </dgm:presLayoutVars>
      </dgm:prSet>
      <dgm:spPr/>
      <dgm:t>
        <a:bodyPr/>
        <a:lstStyle/>
        <a:p>
          <a:endParaRPr lang="es-EC"/>
        </a:p>
      </dgm:t>
    </dgm:pt>
    <dgm:pt modelId="{821CADC0-27EB-4551-809C-163593D56A30}" type="pres">
      <dgm:prSet presAssocID="{BC246053-7D0A-44E3-BBD6-25AA6C55FB9A}" presName="centerShape" presStyleLbl="node0" presStyleIdx="0" presStyleCnt="1"/>
      <dgm:spPr/>
      <dgm:t>
        <a:bodyPr/>
        <a:lstStyle/>
        <a:p>
          <a:endParaRPr lang="es-EC"/>
        </a:p>
      </dgm:t>
    </dgm:pt>
    <dgm:pt modelId="{EA84F58E-4142-451C-BE2F-5F6C03542073}" type="pres">
      <dgm:prSet presAssocID="{BBBE2CFB-7C6A-4801-BD1B-CDDFE11D080F}" presName="parTrans" presStyleLbl="bgSibTrans2D1" presStyleIdx="0" presStyleCnt="3"/>
      <dgm:spPr/>
      <dgm:t>
        <a:bodyPr/>
        <a:lstStyle/>
        <a:p>
          <a:endParaRPr lang="es-EC"/>
        </a:p>
      </dgm:t>
    </dgm:pt>
    <dgm:pt modelId="{3946E54E-428B-48E7-932D-A9BEDDBC7B3F}" type="pres">
      <dgm:prSet presAssocID="{44C08C75-9EAE-4CCF-939D-8F2C050F5992}" presName="node" presStyleLbl="node1" presStyleIdx="0" presStyleCnt="3">
        <dgm:presLayoutVars>
          <dgm:bulletEnabled val="1"/>
        </dgm:presLayoutVars>
      </dgm:prSet>
      <dgm:spPr/>
      <dgm:t>
        <a:bodyPr/>
        <a:lstStyle/>
        <a:p>
          <a:endParaRPr lang="es-EC"/>
        </a:p>
      </dgm:t>
    </dgm:pt>
    <dgm:pt modelId="{94B6DA8C-17D0-462E-96AD-17EC28AFC6C4}" type="pres">
      <dgm:prSet presAssocID="{C426F801-C308-44AC-B661-3D0363364E7D}" presName="parTrans" presStyleLbl="bgSibTrans2D1" presStyleIdx="1" presStyleCnt="3"/>
      <dgm:spPr/>
      <dgm:t>
        <a:bodyPr/>
        <a:lstStyle/>
        <a:p>
          <a:endParaRPr lang="es-EC"/>
        </a:p>
      </dgm:t>
    </dgm:pt>
    <dgm:pt modelId="{F7822346-F593-423A-A4B0-72CDAC19846A}" type="pres">
      <dgm:prSet presAssocID="{8AACE918-C80A-4A33-A933-FDA6DB7C5500}" presName="node" presStyleLbl="node1" presStyleIdx="1" presStyleCnt="3">
        <dgm:presLayoutVars>
          <dgm:bulletEnabled val="1"/>
        </dgm:presLayoutVars>
      </dgm:prSet>
      <dgm:spPr/>
      <dgm:t>
        <a:bodyPr/>
        <a:lstStyle/>
        <a:p>
          <a:endParaRPr lang="es-EC"/>
        </a:p>
      </dgm:t>
    </dgm:pt>
    <dgm:pt modelId="{F7287CAB-7BCC-4B8C-AB31-67B5E937419F}" type="pres">
      <dgm:prSet presAssocID="{DB5D4FFE-00CF-409B-9D7B-16AE7C3A8216}" presName="parTrans" presStyleLbl="bgSibTrans2D1" presStyleIdx="2" presStyleCnt="3"/>
      <dgm:spPr/>
      <dgm:t>
        <a:bodyPr/>
        <a:lstStyle/>
        <a:p>
          <a:endParaRPr lang="es-EC"/>
        </a:p>
      </dgm:t>
    </dgm:pt>
    <dgm:pt modelId="{8BFADE32-9FB5-4B66-AADB-0D89A62195A1}" type="pres">
      <dgm:prSet presAssocID="{625AF28F-4FE8-41F9-AD98-5C0DE7A44E30}" presName="node" presStyleLbl="node1" presStyleIdx="2" presStyleCnt="3">
        <dgm:presLayoutVars>
          <dgm:bulletEnabled val="1"/>
        </dgm:presLayoutVars>
      </dgm:prSet>
      <dgm:spPr/>
      <dgm:t>
        <a:bodyPr/>
        <a:lstStyle/>
        <a:p>
          <a:endParaRPr lang="es-EC"/>
        </a:p>
      </dgm:t>
    </dgm:pt>
  </dgm:ptLst>
  <dgm:cxnLst>
    <dgm:cxn modelId="{D0B80BEF-C122-49F4-880B-CCCCA619359B}" type="presOf" srcId="{C426F801-C308-44AC-B661-3D0363364E7D}" destId="{94B6DA8C-17D0-462E-96AD-17EC28AFC6C4}" srcOrd="0" destOrd="0" presId="urn:microsoft.com/office/officeart/2005/8/layout/radial4"/>
    <dgm:cxn modelId="{3D34E61D-DBF2-4685-AD81-D2E971CF6BE8}" type="presOf" srcId="{44C08C75-9EAE-4CCF-939D-8F2C050F5992}" destId="{3946E54E-428B-48E7-932D-A9BEDDBC7B3F}" srcOrd="0" destOrd="0" presId="urn:microsoft.com/office/officeart/2005/8/layout/radial4"/>
    <dgm:cxn modelId="{58FA23AD-6137-4699-91DC-E8B68293F80E}" type="presOf" srcId="{8AACE918-C80A-4A33-A933-FDA6DB7C5500}" destId="{F7822346-F593-423A-A4B0-72CDAC19846A}" srcOrd="0" destOrd="0" presId="urn:microsoft.com/office/officeart/2005/8/layout/radial4"/>
    <dgm:cxn modelId="{9847BD7E-F701-4B17-BCBF-1E2564551654}" type="presOf" srcId="{DB5D4FFE-00CF-409B-9D7B-16AE7C3A8216}" destId="{F7287CAB-7BCC-4B8C-AB31-67B5E937419F}" srcOrd="0" destOrd="0" presId="urn:microsoft.com/office/officeart/2005/8/layout/radial4"/>
    <dgm:cxn modelId="{8F494DCC-6F02-4D14-B6E8-ED248EEF0D04}" srcId="{BC246053-7D0A-44E3-BBD6-25AA6C55FB9A}" destId="{625AF28F-4FE8-41F9-AD98-5C0DE7A44E30}" srcOrd="2" destOrd="0" parTransId="{DB5D4FFE-00CF-409B-9D7B-16AE7C3A8216}" sibTransId="{71939501-3C52-44C2-B00C-AFA77CD0A70A}"/>
    <dgm:cxn modelId="{E2FEDE41-65A9-4C55-9C35-4575C74DDF6A}" type="presOf" srcId="{BBBE2CFB-7C6A-4801-BD1B-CDDFE11D080F}" destId="{EA84F58E-4142-451C-BE2F-5F6C03542073}" srcOrd="0" destOrd="0" presId="urn:microsoft.com/office/officeart/2005/8/layout/radial4"/>
    <dgm:cxn modelId="{B1DC28AA-5E2F-48F5-AEEB-D5E26068E98F}" srcId="{BC246053-7D0A-44E3-BBD6-25AA6C55FB9A}" destId="{44C08C75-9EAE-4CCF-939D-8F2C050F5992}" srcOrd="0" destOrd="0" parTransId="{BBBE2CFB-7C6A-4801-BD1B-CDDFE11D080F}" sibTransId="{CC4381FE-5998-40A6-81E4-453DD2422B0B}"/>
    <dgm:cxn modelId="{8C538B6A-276E-4AA4-BD16-B07C09BEFD3B}" srcId="{2D0298E4-3DF4-4C58-B783-6E05388CF2D6}" destId="{BC246053-7D0A-44E3-BBD6-25AA6C55FB9A}" srcOrd="0" destOrd="0" parTransId="{B5B734B4-79FB-40ED-916C-8D7DA29B6631}" sibTransId="{F5765682-2EB0-4B11-909C-DFAF4A318659}"/>
    <dgm:cxn modelId="{AA7F84BA-D295-4852-AAC4-DCD3D6212D5F}" srcId="{BC246053-7D0A-44E3-BBD6-25AA6C55FB9A}" destId="{8AACE918-C80A-4A33-A933-FDA6DB7C5500}" srcOrd="1" destOrd="0" parTransId="{C426F801-C308-44AC-B661-3D0363364E7D}" sibTransId="{B4014BDB-D62B-4B97-A4E5-997430949386}"/>
    <dgm:cxn modelId="{8A427F7A-549C-4A97-A20D-B12B4255122D}" type="presOf" srcId="{2D0298E4-3DF4-4C58-B783-6E05388CF2D6}" destId="{9E0E4941-2251-43FB-8884-48860D755B78}" srcOrd="0" destOrd="0" presId="urn:microsoft.com/office/officeart/2005/8/layout/radial4"/>
    <dgm:cxn modelId="{A89F8688-7480-4ECB-B10E-8C65893ADAC7}" type="presOf" srcId="{BC246053-7D0A-44E3-BBD6-25AA6C55FB9A}" destId="{821CADC0-27EB-4551-809C-163593D56A30}" srcOrd="0" destOrd="0" presId="urn:microsoft.com/office/officeart/2005/8/layout/radial4"/>
    <dgm:cxn modelId="{514EF47E-9102-4308-B32E-040E7CE47842}" type="presOf" srcId="{625AF28F-4FE8-41F9-AD98-5C0DE7A44E30}" destId="{8BFADE32-9FB5-4B66-AADB-0D89A62195A1}" srcOrd="0" destOrd="0" presId="urn:microsoft.com/office/officeart/2005/8/layout/radial4"/>
    <dgm:cxn modelId="{1C7BD4B9-3219-4B66-8C12-0B6E01AF8F36}" type="presParOf" srcId="{9E0E4941-2251-43FB-8884-48860D755B78}" destId="{821CADC0-27EB-4551-809C-163593D56A30}" srcOrd="0" destOrd="0" presId="urn:microsoft.com/office/officeart/2005/8/layout/radial4"/>
    <dgm:cxn modelId="{5488F48A-1041-44CD-92D8-FA23C8FB77CB}" type="presParOf" srcId="{9E0E4941-2251-43FB-8884-48860D755B78}" destId="{EA84F58E-4142-451C-BE2F-5F6C03542073}" srcOrd="1" destOrd="0" presId="urn:microsoft.com/office/officeart/2005/8/layout/radial4"/>
    <dgm:cxn modelId="{1739F070-DDCB-41A4-9E51-5FA1E5C2BC16}" type="presParOf" srcId="{9E0E4941-2251-43FB-8884-48860D755B78}" destId="{3946E54E-428B-48E7-932D-A9BEDDBC7B3F}" srcOrd="2" destOrd="0" presId="urn:microsoft.com/office/officeart/2005/8/layout/radial4"/>
    <dgm:cxn modelId="{15B25D82-4080-4FC4-A36D-DC7FE07481BF}" type="presParOf" srcId="{9E0E4941-2251-43FB-8884-48860D755B78}" destId="{94B6DA8C-17D0-462E-96AD-17EC28AFC6C4}" srcOrd="3" destOrd="0" presId="urn:microsoft.com/office/officeart/2005/8/layout/radial4"/>
    <dgm:cxn modelId="{3AE92C3E-95B5-449D-A7FE-E6B4FDD20D06}" type="presParOf" srcId="{9E0E4941-2251-43FB-8884-48860D755B78}" destId="{F7822346-F593-423A-A4B0-72CDAC19846A}" srcOrd="4" destOrd="0" presId="urn:microsoft.com/office/officeart/2005/8/layout/radial4"/>
    <dgm:cxn modelId="{32FFC43D-6F49-4120-B5AC-DBFA7398F00B}" type="presParOf" srcId="{9E0E4941-2251-43FB-8884-48860D755B78}" destId="{F7287CAB-7BCC-4B8C-AB31-67B5E937419F}" srcOrd="5" destOrd="0" presId="urn:microsoft.com/office/officeart/2005/8/layout/radial4"/>
    <dgm:cxn modelId="{FB3E0B3F-5400-46DD-8597-E393C3D6177C}" type="presParOf" srcId="{9E0E4941-2251-43FB-8884-48860D755B78}" destId="{8BFADE32-9FB5-4B66-AADB-0D89A62195A1}"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AEFE5-DF26-498B-AFA3-3DB308B98A76}" type="doc">
      <dgm:prSet loTypeId="urn:microsoft.com/office/officeart/2005/8/layout/pList2" loCatId="list" qsTypeId="urn:microsoft.com/office/officeart/2005/8/quickstyle/simple3" qsCatId="simple" csTypeId="urn:microsoft.com/office/officeart/2005/8/colors/accent1_1" csCatId="accent1" phldr="1"/>
      <dgm:spPr/>
      <dgm:t>
        <a:bodyPr/>
        <a:lstStyle/>
        <a:p>
          <a:endParaRPr lang="es-EC"/>
        </a:p>
      </dgm:t>
    </dgm:pt>
    <dgm:pt modelId="{CACA272F-DC06-4839-9431-FB1D4FE536F4}">
      <dgm:prSet phldrT="[Texto]" custT="1"/>
      <dgm:spPr/>
      <dgm:t>
        <a:bodyPr/>
        <a:lstStyle/>
        <a:p>
          <a:pPr algn="l"/>
          <a:r>
            <a:rPr lang="es-EC" sz="1600" b="1" dirty="0" smtClean="0"/>
            <a:t>Oportunidades:</a:t>
          </a:r>
        </a:p>
        <a:p>
          <a:pPr algn="l"/>
          <a:r>
            <a:rPr lang="es-EC" sz="1600" dirty="0" smtClean="0"/>
            <a:t>-Estabilidad política</a:t>
          </a:r>
        </a:p>
        <a:p>
          <a:pPr algn="l"/>
          <a:r>
            <a:rPr lang="es-EC" sz="1600" dirty="0" smtClean="0"/>
            <a:t>-Marco normativos</a:t>
          </a:r>
        </a:p>
        <a:p>
          <a:pPr algn="l"/>
          <a:r>
            <a:rPr lang="es-EC" sz="1600" dirty="0" smtClean="0"/>
            <a:t>-Tratados internacionales</a:t>
          </a:r>
        </a:p>
        <a:p>
          <a:pPr algn="l"/>
          <a:r>
            <a:rPr lang="es-EC" sz="1600" b="1" dirty="0" smtClean="0"/>
            <a:t>                      </a:t>
          </a:r>
        </a:p>
        <a:p>
          <a:pPr algn="l"/>
          <a:r>
            <a:rPr lang="es-EC" sz="1600" b="1" dirty="0" smtClean="0"/>
            <a:t> Amenazas:</a:t>
          </a:r>
        </a:p>
        <a:p>
          <a:pPr algn="l"/>
          <a:r>
            <a:rPr lang="es-EC" sz="1600" dirty="0" smtClean="0"/>
            <a:t>-Influencia de los medios de comunicación</a:t>
          </a:r>
        </a:p>
        <a:p>
          <a:pPr algn="l"/>
          <a:r>
            <a:rPr lang="es-EC" sz="1600" dirty="0" smtClean="0"/>
            <a:t>-Relación débil con la Corte Interamericana de Derechos Humanos</a:t>
          </a:r>
        </a:p>
        <a:p>
          <a:pPr algn="l"/>
          <a:r>
            <a:rPr lang="es-EC" sz="1600" dirty="0" smtClean="0"/>
            <a:t>- Falta de reglamentos de las leyes </a:t>
          </a:r>
          <a:endParaRPr lang="es-EC" sz="1600" dirty="0"/>
        </a:p>
      </dgm:t>
    </dgm:pt>
    <dgm:pt modelId="{213391B8-6E03-4F7F-B093-E6C2274FC34C}" type="parTrans" cxnId="{CC3EE254-C515-4635-B503-DDEEF0D14837}">
      <dgm:prSet/>
      <dgm:spPr/>
      <dgm:t>
        <a:bodyPr/>
        <a:lstStyle/>
        <a:p>
          <a:endParaRPr lang="es-EC"/>
        </a:p>
      </dgm:t>
    </dgm:pt>
    <dgm:pt modelId="{B9BEA926-F4C4-4A30-82AE-1B44B1BDC1BB}" type="sibTrans" cxnId="{CC3EE254-C515-4635-B503-DDEEF0D14837}">
      <dgm:prSet/>
      <dgm:spPr/>
      <dgm:t>
        <a:bodyPr/>
        <a:lstStyle/>
        <a:p>
          <a:endParaRPr lang="es-EC"/>
        </a:p>
      </dgm:t>
    </dgm:pt>
    <dgm:pt modelId="{02E4BAC7-29CC-4783-8759-03EBF2942F35}" type="pres">
      <dgm:prSet presAssocID="{FCDAEFE5-DF26-498B-AFA3-3DB308B98A76}" presName="Name0" presStyleCnt="0">
        <dgm:presLayoutVars>
          <dgm:dir/>
          <dgm:resizeHandles val="exact"/>
        </dgm:presLayoutVars>
      </dgm:prSet>
      <dgm:spPr/>
      <dgm:t>
        <a:bodyPr/>
        <a:lstStyle/>
        <a:p>
          <a:endParaRPr lang="es-EC"/>
        </a:p>
      </dgm:t>
    </dgm:pt>
    <dgm:pt modelId="{FFD9966D-C90C-4A15-B9C4-D4765DD94FF3}" type="pres">
      <dgm:prSet presAssocID="{FCDAEFE5-DF26-498B-AFA3-3DB308B98A76}" presName="bkgdShp" presStyleLbl="alignAccFollowNode1" presStyleIdx="0" presStyleCnt="1" custScaleY="83422"/>
      <dgm:spPr/>
      <dgm:t>
        <a:bodyPr/>
        <a:lstStyle/>
        <a:p>
          <a:endParaRPr lang="es-EC"/>
        </a:p>
      </dgm:t>
    </dgm:pt>
    <dgm:pt modelId="{5C45E934-C35F-4870-9148-4FD560B7E875}" type="pres">
      <dgm:prSet presAssocID="{FCDAEFE5-DF26-498B-AFA3-3DB308B98A76}" presName="linComp" presStyleCnt="0"/>
      <dgm:spPr/>
      <dgm:t>
        <a:bodyPr/>
        <a:lstStyle/>
        <a:p>
          <a:endParaRPr lang="es-EC"/>
        </a:p>
      </dgm:t>
    </dgm:pt>
    <dgm:pt modelId="{6E21D25C-3286-4F36-A0A7-E08B71A7D29B}" type="pres">
      <dgm:prSet presAssocID="{CACA272F-DC06-4839-9431-FB1D4FE536F4}" presName="compNode" presStyleCnt="0"/>
      <dgm:spPr/>
      <dgm:t>
        <a:bodyPr/>
        <a:lstStyle/>
        <a:p>
          <a:endParaRPr lang="es-EC"/>
        </a:p>
      </dgm:t>
    </dgm:pt>
    <dgm:pt modelId="{08D84FE2-99AC-472E-9B22-F4421D0C37D0}" type="pres">
      <dgm:prSet presAssocID="{CACA272F-DC06-4839-9431-FB1D4FE536F4}" presName="node" presStyleLbl="node1" presStyleIdx="0" presStyleCnt="1">
        <dgm:presLayoutVars>
          <dgm:bulletEnabled val="1"/>
        </dgm:presLayoutVars>
      </dgm:prSet>
      <dgm:spPr/>
      <dgm:t>
        <a:bodyPr/>
        <a:lstStyle/>
        <a:p>
          <a:endParaRPr lang="es-EC"/>
        </a:p>
      </dgm:t>
    </dgm:pt>
    <dgm:pt modelId="{C6B9FDDC-06E9-42E7-9053-401EC1EEF59D}" type="pres">
      <dgm:prSet presAssocID="{CACA272F-DC06-4839-9431-FB1D4FE536F4}" presName="invisiNode" presStyleLbl="node1" presStyleIdx="0" presStyleCnt="1"/>
      <dgm:spPr/>
      <dgm:t>
        <a:bodyPr/>
        <a:lstStyle/>
        <a:p>
          <a:endParaRPr lang="es-EC"/>
        </a:p>
      </dgm:t>
    </dgm:pt>
    <dgm:pt modelId="{55AD7342-9DA3-4599-98BE-63201C7692A1}" type="pres">
      <dgm:prSet presAssocID="{CACA272F-DC06-4839-9431-FB1D4FE536F4}" presName="imagNode" presStyleLbl="fgImgPlace1" presStyleIdx="0" presStyleCnt="1" custScaleX="35772" custLinFactNeighborX="0" custLinFactNeighborY="-11302"/>
      <dgm:spPr>
        <a:blipFill rotWithShape="0">
          <a:blip xmlns:r="http://schemas.openxmlformats.org/officeDocument/2006/relationships" r:embed="rId1"/>
          <a:stretch>
            <a:fillRect/>
          </a:stretch>
        </a:blipFill>
      </dgm:spPr>
      <dgm:t>
        <a:bodyPr/>
        <a:lstStyle/>
        <a:p>
          <a:endParaRPr lang="es-EC"/>
        </a:p>
      </dgm:t>
    </dgm:pt>
  </dgm:ptLst>
  <dgm:cxnLst>
    <dgm:cxn modelId="{C8B65BAC-3B6A-401A-BA68-5833C7A089AF}" type="presOf" srcId="{CACA272F-DC06-4839-9431-FB1D4FE536F4}" destId="{08D84FE2-99AC-472E-9B22-F4421D0C37D0}" srcOrd="0" destOrd="0" presId="urn:microsoft.com/office/officeart/2005/8/layout/pList2"/>
    <dgm:cxn modelId="{CC3EE254-C515-4635-B503-DDEEF0D14837}" srcId="{FCDAEFE5-DF26-498B-AFA3-3DB308B98A76}" destId="{CACA272F-DC06-4839-9431-FB1D4FE536F4}" srcOrd="0" destOrd="0" parTransId="{213391B8-6E03-4F7F-B093-E6C2274FC34C}" sibTransId="{B9BEA926-F4C4-4A30-82AE-1B44B1BDC1BB}"/>
    <dgm:cxn modelId="{540DF75C-A956-49F0-AC76-2987D5FA88EF}" type="presOf" srcId="{FCDAEFE5-DF26-498B-AFA3-3DB308B98A76}" destId="{02E4BAC7-29CC-4783-8759-03EBF2942F35}" srcOrd="0" destOrd="0" presId="urn:microsoft.com/office/officeart/2005/8/layout/pList2"/>
    <dgm:cxn modelId="{53F6CD92-F089-4A85-9B25-35064EF9EB7F}" type="presParOf" srcId="{02E4BAC7-29CC-4783-8759-03EBF2942F35}" destId="{FFD9966D-C90C-4A15-B9C4-D4765DD94FF3}" srcOrd="0" destOrd="0" presId="urn:microsoft.com/office/officeart/2005/8/layout/pList2"/>
    <dgm:cxn modelId="{CE2FEA9F-AC89-42C4-B959-51FE3675227B}" type="presParOf" srcId="{02E4BAC7-29CC-4783-8759-03EBF2942F35}" destId="{5C45E934-C35F-4870-9148-4FD560B7E875}" srcOrd="1" destOrd="0" presId="urn:microsoft.com/office/officeart/2005/8/layout/pList2"/>
    <dgm:cxn modelId="{91AB04C0-BED3-4745-91DA-7F0870EE203B}" type="presParOf" srcId="{5C45E934-C35F-4870-9148-4FD560B7E875}" destId="{6E21D25C-3286-4F36-A0A7-E08B71A7D29B}" srcOrd="0" destOrd="0" presId="urn:microsoft.com/office/officeart/2005/8/layout/pList2"/>
    <dgm:cxn modelId="{8767692F-8A9B-4ACE-B281-BD9719B45F0F}" type="presParOf" srcId="{6E21D25C-3286-4F36-A0A7-E08B71A7D29B}" destId="{08D84FE2-99AC-472E-9B22-F4421D0C37D0}" srcOrd="0" destOrd="0" presId="urn:microsoft.com/office/officeart/2005/8/layout/pList2"/>
    <dgm:cxn modelId="{33CE98C7-A186-411D-98E1-A4C1BFD40F9C}" type="presParOf" srcId="{6E21D25C-3286-4F36-A0A7-E08B71A7D29B}" destId="{C6B9FDDC-06E9-42E7-9053-401EC1EEF59D}" srcOrd="1" destOrd="0" presId="urn:microsoft.com/office/officeart/2005/8/layout/pList2"/>
    <dgm:cxn modelId="{B40CD595-6F77-47FF-9051-D9E887F1A2FC}" type="presParOf" srcId="{6E21D25C-3286-4F36-A0A7-E08B71A7D29B}" destId="{55AD7342-9DA3-4599-98BE-63201C7692A1}"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290B10-A111-474B-AC23-0D536D8DF454}" type="doc">
      <dgm:prSet loTypeId="urn:microsoft.com/office/officeart/2005/8/layout/pList2" loCatId="list" qsTypeId="urn:microsoft.com/office/officeart/2005/8/quickstyle/simple3" qsCatId="simple" csTypeId="urn:microsoft.com/office/officeart/2005/8/colors/accent1_1" csCatId="accent1" phldr="1"/>
      <dgm:spPr/>
    </dgm:pt>
    <dgm:pt modelId="{22C1118F-4B2F-4F7A-9A51-DE82BA6B468F}">
      <dgm:prSet phldrT="[Texto]" custT="1"/>
      <dgm:spPr/>
      <dgm:t>
        <a:bodyPr/>
        <a:lstStyle/>
        <a:p>
          <a:r>
            <a:rPr lang="es-EC" sz="2000" b="1" dirty="0" smtClean="0"/>
            <a:t>Oportunidades:</a:t>
          </a:r>
        </a:p>
        <a:p>
          <a:r>
            <a:rPr lang="es-EC" sz="2000" dirty="0" smtClean="0"/>
            <a:t>-Crecimiento de la inversión social</a:t>
          </a:r>
        </a:p>
        <a:p>
          <a:r>
            <a:rPr lang="es-EC" sz="2000" dirty="0" smtClean="0"/>
            <a:t>- Orientación del gasto público a políticas de igualdad</a:t>
          </a:r>
        </a:p>
        <a:p>
          <a:endParaRPr lang="es-EC" sz="2000" dirty="0" smtClean="0"/>
        </a:p>
        <a:p>
          <a:r>
            <a:rPr lang="es-EC" sz="2000" b="1" dirty="0" smtClean="0"/>
            <a:t>Amenazas:</a:t>
          </a:r>
        </a:p>
        <a:p>
          <a:r>
            <a:rPr lang="es-EC" sz="2000" dirty="0" smtClean="0"/>
            <a:t>-Dependencia del precio del barril de petróleo</a:t>
          </a:r>
          <a:endParaRPr lang="es-EC" sz="2000" dirty="0"/>
        </a:p>
      </dgm:t>
    </dgm:pt>
    <dgm:pt modelId="{373E2161-99A1-4800-B585-70CFE7AE01D4}" type="parTrans" cxnId="{ED682FC5-017C-4374-9F4E-FC2E3F973080}">
      <dgm:prSet/>
      <dgm:spPr/>
      <dgm:t>
        <a:bodyPr/>
        <a:lstStyle/>
        <a:p>
          <a:endParaRPr lang="es-EC"/>
        </a:p>
      </dgm:t>
    </dgm:pt>
    <dgm:pt modelId="{183C9564-D228-4941-A58E-9515041A31ED}" type="sibTrans" cxnId="{ED682FC5-017C-4374-9F4E-FC2E3F973080}">
      <dgm:prSet/>
      <dgm:spPr/>
      <dgm:t>
        <a:bodyPr/>
        <a:lstStyle/>
        <a:p>
          <a:endParaRPr lang="es-EC"/>
        </a:p>
      </dgm:t>
    </dgm:pt>
    <dgm:pt modelId="{650B4295-4B65-4AD8-BE02-54524839B453}" type="pres">
      <dgm:prSet presAssocID="{AD290B10-A111-474B-AC23-0D536D8DF454}" presName="Name0" presStyleCnt="0">
        <dgm:presLayoutVars>
          <dgm:dir/>
          <dgm:resizeHandles val="exact"/>
        </dgm:presLayoutVars>
      </dgm:prSet>
      <dgm:spPr/>
    </dgm:pt>
    <dgm:pt modelId="{8E24E5CE-A6F7-4C81-85F5-9F78791D583E}" type="pres">
      <dgm:prSet presAssocID="{AD290B10-A111-474B-AC23-0D536D8DF454}" presName="bkgdShp" presStyleLbl="alignAccFollowNode1" presStyleIdx="0" presStyleCnt="1" custScaleY="90088" custLinFactNeighborX="-1380" custLinFactNeighborY="3423"/>
      <dgm:spPr/>
    </dgm:pt>
    <dgm:pt modelId="{45B7E7AB-8E5E-4410-8CC6-D5EFF09D8120}" type="pres">
      <dgm:prSet presAssocID="{AD290B10-A111-474B-AC23-0D536D8DF454}" presName="linComp" presStyleCnt="0"/>
      <dgm:spPr/>
    </dgm:pt>
    <dgm:pt modelId="{CD5903C2-EA9E-49A6-8E6B-004F3E2E65FF}" type="pres">
      <dgm:prSet presAssocID="{22C1118F-4B2F-4F7A-9A51-DE82BA6B468F}" presName="compNode" presStyleCnt="0"/>
      <dgm:spPr/>
    </dgm:pt>
    <dgm:pt modelId="{EFB96007-8877-4A33-A508-5344E6BD2525}" type="pres">
      <dgm:prSet presAssocID="{22C1118F-4B2F-4F7A-9A51-DE82BA6B468F}" presName="node" presStyleLbl="node1" presStyleIdx="0" presStyleCnt="1">
        <dgm:presLayoutVars>
          <dgm:bulletEnabled val="1"/>
        </dgm:presLayoutVars>
      </dgm:prSet>
      <dgm:spPr/>
      <dgm:t>
        <a:bodyPr/>
        <a:lstStyle/>
        <a:p>
          <a:endParaRPr lang="es-EC"/>
        </a:p>
      </dgm:t>
    </dgm:pt>
    <dgm:pt modelId="{F929FDE3-E367-405D-B5A4-AC9D78451CDD}" type="pres">
      <dgm:prSet presAssocID="{22C1118F-4B2F-4F7A-9A51-DE82BA6B468F}" presName="invisiNode" presStyleLbl="node1" presStyleIdx="0" presStyleCnt="1"/>
      <dgm:spPr/>
    </dgm:pt>
    <dgm:pt modelId="{CE29CA86-D2AE-4FFE-8F48-E7CB9966AD08}" type="pres">
      <dgm:prSet presAssocID="{22C1118F-4B2F-4F7A-9A51-DE82BA6B468F}" presName="imagNode" presStyleLbl="fgImgPlace1" presStyleIdx="0" presStyleCnt="1" custScaleX="29643"/>
      <dgm:spPr>
        <a:blipFill rotWithShape="0">
          <a:blip xmlns:r="http://schemas.openxmlformats.org/officeDocument/2006/relationships" r:embed="rId1"/>
          <a:stretch>
            <a:fillRect/>
          </a:stretch>
        </a:blipFill>
      </dgm:spPr>
    </dgm:pt>
  </dgm:ptLst>
  <dgm:cxnLst>
    <dgm:cxn modelId="{ED682FC5-017C-4374-9F4E-FC2E3F973080}" srcId="{AD290B10-A111-474B-AC23-0D536D8DF454}" destId="{22C1118F-4B2F-4F7A-9A51-DE82BA6B468F}" srcOrd="0" destOrd="0" parTransId="{373E2161-99A1-4800-B585-70CFE7AE01D4}" sibTransId="{183C9564-D228-4941-A58E-9515041A31ED}"/>
    <dgm:cxn modelId="{94640927-E38A-4B3C-8E94-0B726A226B91}" type="presOf" srcId="{AD290B10-A111-474B-AC23-0D536D8DF454}" destId="{650B4295-4B65-4AD8-BE02-54524839B453}" srcOrd="0" destOrd="0" presId="urn:microsoft.com/office/officeart/2005/8/layout/pList2"/>
    <dgm:cxn modelId="{7B62C4AF-06B6-43EE-8EEB-5D76AF7C3C9A}" type="presOf" srcId="{22C1118F-4B2F-4F7A-9A51-DE82BA6B468F}" destId="{EFB96007-8877-4A33-A508-5344E6BD2525}" srcOrd="0" destOrd="0" presId="urn:microsoft.com/office/officeart/2005/8/layout/pList2"/>
    <dgm:cxn modelId="{5F0839CB-B106-44E8-8B7A-5B904AB3C909}" type="presParOf" srcId="{650B4295-4B65-4AD8-BE02-54524839B453}" destId="{8E24E5CE-A6F7-4C81-85F5-9F78791D583E}" srcOrd="0" destOrd="0" presId="urn:microsoft.com/office/officeart/2005/8/layout/pList2"/>
    <dgm:cxn modelId="{23942127-475C-4A1F-8F9C-7C7522799DFF}" type="presParOf" srcId="{650B4295-4B65-4AD8-BE02-54524839B453}" destId="{45B7E7AB-8E5E-4410-8CC6-D5EFF09D8120}" srcOrd="1" destOrd="0" presId="urn:microsoft.com/office/officeart/2005/8/layout/pList2"/>
    <dgm:cxn modelId="{3C3501C5-F90C-42F3-9B2C-C48C0285374A}" type="presParOf" srcId="{45B7E7AB-8E5E-4410-8CC6-D5EFF09D8120}" destId="{CD5903C2-EA9E-49A6-8E6B-004F3E2E65FF}" srcOrd="0" destOrd="0" presId="urn:microsoft.com/office/officeart/2005/8/layout/pList2"/>
    <dgm:cxn modelId="{17197958-2BEE-4AB6-B84E-CA10E8215821}" type="presParOf" srcId="{CD5903C2-EA9E-49A6-8E6B-004F3E2E65FF}" destId="{EFB96007-8877-4A33-A508-5344E6BD2525}" srcOrd="0" destOrd="0" presId="urn:microsoft.com/office/officeart/2005/8/layout/pList2"/>
    <dgm:cxn modelId="{6743F3E3-669B-48E7-89A4-FF1963FE80F7}" type="presParOf" srcId="{CD5903C2-EA9E-49A6-8E6B-004F3E2E65FF}" destId="{F929FDE3-E367-405D-B5A4-AC9D78451CDD}" srcOrd="1" destOrd="0" presId="urn:microsoft.com/office/officeart/2005/8/layout/pList2"/>
    <dgm:cxn modelId="{CD763233-0336-4987-BB53-F08CB7F2593E}" type="presParOf" srcId="{CD5903C2-EA9E-49A6-8E6B-004F3E2E65FF}" destId="{CE29CA86-D2AE-4FFE-8F48-E7CB9966AD08}"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0B1231-D00A-4643-B391-B74BF96256D8}" type="doc">
      <dgm:prSet loTypeId="urn:microsoft.com/office/officeart/2005/8/layout/pList2" loCatId="list" qsTypeId="urn:microsoft.com/office/officeart/2005/8/quickstyle/simple3" qsCatId="simple" csTypeId="urn:microsoft.com/office/officeart/2005/8/colors/accent1_1" csCatId="accent1" phldr="1"/>
      <dgm:spPr/>
    </dgm:pt>
    <dgm:pt modelId="{FA2173D7-C151-4C2C-9A2A-0E968BBED9FC}">
      <dgm:prSet phldrT="[Texto]"/>
      <dgm:spPr/>
      <dgm:t>
        <a:bodyPr/>
        <a:lstStyle/>
        <a:p>
          <a:r>
            <a:rPr lang="es-EC" b="1" dirty="0" smtClean="0"/>
            <a:t>Oportunidades:</a:t>
          </a:r>
        </a:p>
        <a:p>
          <a:r>
            <a:rPr lang="es-EC" dirty="0" smtClean="0"/>
            <a:t>-Conciencia ciudadana sobre derechos.</a:t>
          </a:r>
        </a:p>
        <a:p>
          <a:r>
            <a:rPr lang="es-EC" dirty="0" smtClean="0"/>
            <a:t>-Redes sociales.</a:t>
          </a:r>
        </a:p>
        <a:p>
          <a:r>
            <a:rPr lang="es-EC" dirty="0" smtClean="0"/>
            <a:t>-Movilizaciones sociales</a:t>
          </a:r>
        </a:p>
        <a:p>
          <a:endParaRPr lang="es-EC" dirty="0" smtClean="0"/>
        </a:p>
        <a:p>
          <a:r>
            <a:rPr lang="es-EC" b="1" dirty="0" smtClean="0"/>
            <a:t>Amenazas:</a:t>
          </a:r>
        </a:p>
        <a:p>
          <a:r>
            <a:rPr lang="es-EC" dirty="0" smtClean="0"/>
            <a:t>Discriminación</a:t>
          </a:r>
        </a:p>
        <a:p>
          <a:r>
            <a:rPr lang="es-EC" dirty="0" smtClean="0"/>
            <a:t>Violación a derechos humanos</a:t>
          </a:r>
          <a:endParaRPr lang="es-EC" dirty="0"/>
        </a:p>
      </dgm:t>
    </dgm:pt>
    <dgm:pt modelId="{8E10B5E6-C024-406C-9EC1-0B04F7BEB66C}" type="parTrans" cxnId="{300AFDA2-20D5-46C5-8EC8-7CCA5817DCB8}">
      <dgm:prSet/>
      <dgm:spPr/>
      <dgm:t>
        <a:bodyPr/>
        <a:lstStyle/>
        <a:p>
          <a:endParaRPr lang="es-EC"/>
        </a:p>
      </dgm:t>
    </dgm:pt>
    <dgm:pt modelId="{1FDA5314-2E6D-453F-9A06-AFE127E79BE1}" type="sibTrans" cxnId="{300AFDA2-20D5-46C5-8EC8-7CCA5817DCB8}">
      <dgm:prSet/>
      <dgm:spPr/>
      <dgm:t>
        <a:bodyPr/>
        <a:lstStyle/>
        <a:p>
          <a:endParaRPr lang="es-EC"/>
        </a:p>
      </dgm:t>
    </dgm:pt>
    <dgm:pt modelId="{3274FC21-80FF-4D54-A5A2-B46C9C75917E}" type="pres">
      <dgm:prSet presAssocID="{870B1231-D00A-4643-B391-B74BF96256D8}" presName="Name0" presStyleCnt="0">
        <dgm:presLayoutVars>
          <dgm:dir/>
          <dgm:resizeHandles val="exact"/>
        </dgm:presLayoutVars>
      </dgm:prSet>
      <dgm:spPr/>
    </dgm:pt>
    <dgm:pt modelId="{B6C1B126-0055-4BA5-951A-6E9C0C0822BD}" type="pres">
      <dgm:prSet presAssocID="{870B1231-D00A-4643-B391-B74BF96256D8}" presName="bkgdShp" presStyleLbl="alignAccFollowNode1" presStyleIdx="0" presStyleCnt="1" custScaleY="90088"/>
      <dgm:spPr/>
    </dgm:pt>
    <dgm:pt modelId="{92A5D37B-EA8A-49D6-88B4-5C827B06D805}" type="pres">
      <dgm:prSet presAssocID="{870B1231-D00A-4643-B391-B74BF96256D8}" presName="linComp" presStyleCnt="0"/>
      <dgm:spPr/>
    </dgm:pt>
    <dgm:pt modelId="{5614D782-8C50-4435-973B-268A4712169B}" type="pres">
      <dgm:prSet presAssocID="{FA2173D7-C151-4C2C-9A2A-0E968BBED9FC}" presName="compNode" presStyleCnt="0"/>
      <dgm:spPr/>
    </dgm:pt>
    <dgm:pt modelId="{43D7F556-B9B9-4BC2-8E15-83B19D9E2BD4}" type="pres">
      <dgm:prSet presAssocID="{FA2173D7-C151-4C2C-9A2A-0E968BBED9FC}" presName="node" presStyleLbl="node1" presStyleIdx="0" presStyleCnt="1">
        <dgm:presLayoutVars>
          <dgm:bulletEnabled val="1"/>
        </dgm:presLayoutVars>
      </dgm:prSet>
      <dgm:spPr/>
      <dgm:t>
        <a:bodyPr/>
        <a:lstStyle/>
        <a:p>
          <a:endParaRPr lang="es-EC"/>
        </a:p>
      </dgm:t>
    </dgm:pt>
    <dgm:pt modelId="{2CE72C00-BCDD-420B-A14F-D4574596C5F1}" type="pres">
      <dgm:prSet presAssocID="{FA2173D7-C151-4C2C-9A2A-0E968BBED9FC}" presName="invisiNode" presStyleLbl="node1" presStyleIdx="0" presStyleCnt="1"/>
      <dgm:spPr/>
    </dgm:pt>
    <dgm:pt modelId="{D49D204B-3EA7-4161-B639-AB2AC548084F}" type="pres">
      <dgm:prSet presAssocID="{FA2173D7-C151-4C2C-9A2A-0E968BBED9FC}" presName="imagNode" presStyleLbl="fgImgPlace1" presStyleIdx="0" presStyleCnt="1" custScaleX="33729"/>
      <dgm:spPr>
        <a:blipFill rotWithShape="0">
          <a:blip xmlns:r="http://schemas.openxmlformats.org/officeDocument/2006/relationships" r:embed="rId1"/>
          <a:stretch>
            <a:fillRect/>
          </a:stretch>
        </a:blipFill>
      </dgm:spPr>
    </dgm:pt>
  </dgm:ptLst>
  <dgm:cxnLst>
    <dgm:cxn modelId="{300AFDA2-20D5-46C5-8EC8-7CCA5817DCB8}" srcId="{870B1231-D00A-4643-B391-B74BF96256D8}" destId="{FA2173D7-C151-4C2C-9A2A-0E968BBED9FC}" srcOrd="0" destOrd="0" parTransId="{8E10B5E6-C024-406C-9EC1-0B04F7BEB66C}" sibTransId="{1FDA5314-2E6D-453F-9A06-AFE127E79BE1}"/>
    <dgm:cxn modelId="{1457656C-AA0B-4675-9A99-4EC326F01E41}" type="presOf" srcId="{870B1231-D00A-4643-B391-B74BF96256D8}" destId="{3274FC21-80FF-4D54-A5A2-B46C9C75917E}" srcOrd="0" destOrd="0" presId="urn:microsoft.com/office/officeart/2005/8/layout/pList2"/>
    <dgm:cxn modelId="{CDBCE91C-5DF6-4027-9C66-755B23B9A91B}" type="presOf" srcId="{FA2173D7-C151-4C2C-9A2A-0E968BBED9FC}" destId="{43D7F556-B9B9-4BC2-8E15-83B19D9E2BD4}" srcOrd="0" destOrd="0" presId="urn:microsoft.com/office/officeart/2005/8/layout/pList2"/>
    <dgm:cxn modelId="{29DB406F-B903-4037-9D27-11BEFDCB0222}" type="presParOf" srcId="{3274FC21-80FF-4D54-A5A2-B46C9C75917E}" destId="{B6C1B126-0055-4BA5-951A-6E9C0C0822BD}" srcOrd="0" destOrd="0" presId="urn:microsoft.com/office/officeart/2005/8/layout/pList2"/>
    <dgm:cxn modelId="{5B72E37E-8989-4C92-B09B-5F3F3004BB63}" type="presParOf" srcId="{3274FC21-80FF-4D54-A5A2-B46C9C75917E}" destId="{92A5D37B-EA8A-49D6-88B4-5C827B06D805}" srcOrd="1" destOrd="0" presId="urn:microsoft.com/office/officeart/2005/8/layout/pList2"/>
    <dgm:cxn modelId="{C3E56939-52DE-4509-B5F0-EE901B4B9D74}" type="presParOf" srcId="{92A5D37B-EA8A-49D6-88B4-5C827B06D805}" destId="{5614D782-8C50-4435-973B-268A4712169B}" srcOrd="0" destOrd="0" presId="urn:microsoft.com/office/officeart/2005/8/layout/pList2"/>
    <dgm:cxn modelId="{8A47ECFC-0C71-467F-8968-8F470B9647AA}" type="presParOf" srcId="{5614D782-8C50-4435-973B-268A4712169B}" destId="{43D7F556-B9B9-4BC2-8E15-83B19D9E2BD4}" srcOrd="0" destOrd="0" presId="urn:microsoft.com/office/officeart/2005/8/layout/pList2"/>
    <dgm:cxn modelId="{F7BA9EE0-B0C3-4C5E-A9A9-074597EC21C6}" type="presParOf" srcId="{5614D782-8C50-4435-973B-268A4712169B}" destId="{2CE72C00-BCDD-420B-A14F-D4574596C5F1}" srcOrd="1" destOrd="0" presId="urn:microsoft.com/office/officeart/2005/8/layout/pList2"/>
    <dgm:cxn modelId="{5EB5BFCE-CCC5-4B4D-A343-A5525DE56F5A}" type="presParOf" srcId="{5614D782-8C50-4435-973B-268A4712169B}" destId="{D49D204B-3EA7-4161-B639-AB2AC548084F}"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6B51A4-8DEE-424D-ACAA-0A8B3F9AC8DB}" type="doc">
      <dgm:prSet loTypeId="urn:microsoft.com/office/officeart/2005/8/layout/pList2" loCatId="list" qsTypeId="urn:microsoft.com/office/officeart/2005/8/quickstyle/simple3" qsCatId="simple" csTypeId="urn:microsoft.com/office/officeart/2005/8/colors/accent1_1" csCatId="accent1" phldr="1"/>
      <dgm:spPr/>
    </dgm:pt>
    <dgm:pt modelId="{E642E30D-2458-4FA4-A931-3EF811FA8900}">
      <dgm:prSet phldrT="[Texto]" custT="1"/>
      <dgm:spPr/>
      <dgm:t>
        <a:bodyPr/>
        <a:lstStyle/>
        <a:p>
          <a:r>
            <a:rPr lang="es-EC" sz="2000" b="1" dirty="0" smtClean="0"/>
            <a:t>Oportunidades:</a:t>
          </a:r>
        </a:p>
        <a:p>
          <a:r>
            <a:rPr lang="es-EC" sz="2000" dirty="0" smtClean="0"/>
            <a:t>-Uso de Tics</a:t>
          </a:r>
        </a:p>
        <a:p>
          <a:r>
            <a:rPr lang="es-EC" sz="2000" dirty="0" smtClean="0"/>
            <a:t>-Redes sociales</a:t>
          </a:r>
        </a:p>
        <a:p>
          <a:endParaRPr lang="es-EC" sz="2000" dirty="0" smtClean="0"/>
        </a:p>
        <a:p>
          <a:r>
            <a:rPr lang="es-EC" sz="2000" b="1" dirty="0" smtClean="0"/>
            <a:t>AMENAZAS:</a:t>
          </a:r>
        </a:p>
        <a:p>
          <a:r>
            <a:rPr lang="es-EC" sz="2000" dirty="0" smtClean="0"/>
            <a:t>-Contenidos y uso de la red</a:t>
          </a:r>
          <a:endParaRPr lang="es-EC" sz="2000" dirty="0"/>
        </a:p>
      </dgm:t>
    </dgm:pt>
    <dgm:pt modelId="{52D3B027-EF4A-445B-9F1A-D06B0F4285FB}" type="parTrans" cxnId="{002FCE65-D799-43E7-83B8-56914D4BD45F}">
      <dgm:prSet/>
      <dgm:spPr/>
      <dgm:t>
        <a:bodyPr/>
        <a:lstStyle/>
        <a:p>
          <a:endParaRPr lang="es-EC"/>
        </a:p>
      </dgm:t>
    </dgm:pt>
    <dgm:pt modelId="{5B74B41B-42F8-4400-867E-C1E348CEE4DC}" type="sibTrans" cxnId="{002FCE65-D799-43E7-83B8-56914D4BD45F}">
      <dgm:prSet/>
      <dgm:spPr/>
      <dgm:t>
        <a:bodyPr/>
        <a:lstStyle/>
        <a:p>
          <a:endParaRPr lang="es-EC"/>
        </a:p>
      </dgm:t>
    </dgm:pt>
    <dgm:pt modelId="{CAD09B90-3441-407B-866A-E0097619B8CF}" type="pres">
      <dgm:prSet presAssocID="{9D6B51A4-8DEE-424D-ACAA-0A8B3F9AC8DB}" presName="Name0" presStyleCnt="0">
        <dgm:presLayoutVars>
          <dgm:dir/>
          <dgm:resizeHandles val="exact"/>
        </dgm:presLayoutVars>
      </dgm:prSet>
      <dgm:spPr/>
    </dgm:pt>
    <dgm:pt modelId="{AAC427BB-FB88-4356-8959-1B6F0D32F6BF}" type="pres">
      <dgm:prSet presAssocID="{9D6B51A4-8DEE-424D-ACAA-0A8B3F9AC8DB}" presName="bkgdShp" presStyleLbl="alignAccFollowNode1" presStyleIdx="0" presStyleCnt="1" custScaleY="90088" custLinFactNeighborX="11103" custLinFactNeighborY="-3244"/>
      <dgm:spPr/>
    </dgm:pt>
    <dgm:pt modelId="{7C9BEDDA-7300-4DFD-8F77-153C3E4A446A}" type="pres">
      <dgm:prSet presAssocID="{9D6B51A4-8DEE-424D-ACAA-0A8B3F9AC8DB}" presName="linComp" presStyleCnt="0"/>
      <dgm:spPr/>
    </dgm:pt>
    <dgm:pt modelId="{E46CDF94-D373-4A94-810D-AD29BA0E883C}" type="pres">
      <dgm:prSet presAssocID="{E642E30D-2458-4FA4-A931-3EF811FA8900}" presName="compNode" presStyleCnt="0"/>
      <dgm:spPr/>
    </dgm:pt>
    <dgm:pt modelId="{CE51259B-5A0C-4F3C-AB5A-C9416BA98BEE}" type="pres">
      <dgm:prSet presAssocID="{E642E30D-2458-4FA4-A931-3EF811FA8900}" presName="node" presStyleLbl="node1" presStyleIdx="0" presStyleCnt="1">
        <dgm:presLayoutVars>
          <dgm:bulletEnabled val="1"/>
        </dgm:presLayoutVars>
      </dgm:prSet>
      <dgm:spPr/>
      <dgm:t>
        <a:bodyPr/>
        <a:lstStyle/>
        <a:p>
          <a:endParaRPr lang="es-EC"/>
        </a:p>
      </dgm:t>
    </dgm:pt>
    <dgm:pt modelId="{9F5944A9-9273-49C9-81FD-9D6A43F72438}" type="pres">
      <dgm:prSet presAssocID="{E642E30D-2458-4FA4-A931-3EF811FA8900}" presName="invisiNode" presStyleLbl="node1" presStyleIdx="0" presStyleCnt="1"/>
      <dgm:spPr/>
    </dgm:pt>
    <dgm:pt modelId="{2FA09CC8-35C0-49DC-B67D-AEF57BC7B4B0}" type="pres">
      <dgm:prSet presAssocID="{E642E30D-2458-4FA4-A931-3EF811FA8900}" presName="imagNode" presStyleLbl="fgImgPlace1" presStyleIdx="0" presStyleCnt="1" custScaleX="29603"/>
      <dgm:spPr>
        <a:blipFill rotWithShape="0">
          <a:blip xmlns:r="http://schemas.openxmlformats.org/officeDocument/2006/relationships" r:embed="rId1"/>
          <a:stretch>
            <a:fillRect/>
          </a:stretch>
        </a:blipFill>
      </dgm:spPr>
    </dgm:pt>
  </dgm:ptLst>
  <dgm:cxnLst>
    <dgm:cxn modelId="{1F0ED033-AF01-44B9-B16F-020907A8EC34}" type="presOf" srcId="{E642E30D-2458-4FA4-A931-3EF811FA8900}" destId="{CE51259B-5A0C-4F3C-AB5A-C9416BA98BEE}" srcOrd="0" destOrd="0" presId="urn:microsoft.com/office/officeart/2005/8/layout/pList2"/>
    <dgm:cxn modelId="{002FCE65-D799-43E7-83B8-56914D4BD45F}" srcId="{9D6B51A4-8DEE-424D-ACAA-0A8B3F9AC8DB}" destId="{E642E30D-2458-4FA4-A931-3EF811FA8900}" srcOrd="0" destOrd="0" parTransId="{52D3B027-EF4A-445B-9F1A-D06B0F4285FB}" sibTransId="{5B74B41B-42F8-4400-867E-C1E348CEE4DC}"/>
    <dgm:cxn modelId="{B479A12F-4EC0-4470-B119-8A9237E3A53F}" type="presOf" srcId="{9D6B51A4-8DEE-424D-ACAA-0A8B3F9AC8DB}" destId="{CAD09B90-3441-407B-866A-E0097619B8CF}" srcOrd="0" destOrd="0" presId="urn:microsoft.com/office/officeart/2005/8/layout/pList2"/>
    <dgm:cxn modelId="{53C1F267-7085-4F96-84D0-A4CB6BC5CD41}" type="presParOf" srcId="{CAD09B90-3441-407B-866A-E0097619B8CF}" destId="{AAC427BB-FB88-4356-8959-1B6F0D32F6BF}" srcOrd="0" destOrd="0" presId="urn:microsoft.com/office/officeart/2005/8/layout/pList2"/>
    <dgm:cxn modelId="{B620D9E9-D9B6-4C5B-A580-8BFFD7EC6684}" type="presParOf" srcId="{CAD09B90-3441-407B-866A-E0097619B8CF}" destId="{7C9BEDDA-7300-4DFD-8F77-153C3E4A446A}" srcOrd="1" destOrd="0" presId="urn:microsoft.com/office/officeart/2005/8/layout/pList2"/>
    <dgm:cxn modelId="{4ACAEA66-1FD0-41F3-A45D-677F17B44401}" type="presParOf" srcId="{7C9BEDDA-7300-4DFD-8F77-153C3E4A446A}" destId="{E46CDF94-D373-4A94-810D-AD29BA0E883C}" srcOrd="0" destOrd="0" presId="urn:microsoft.com/office/officeart/2005/8/layout/pList2"/>
    <dgm:cxn modelId="{4E964472-2272-4E2C-9EEB-6479B23622BF}" type="presParOf" srcId="{E46CDF94-D373-4A94-810D-AD29BA0E883C}" destId="{CE51259B-5A0C-4F3C-AB5A-C9416BA98BEE}" srcOrd="0" destOrd="0" presId="urn:microsoft.com/office/officeart/2005/8/layout/pList2"/>
    <dgm:cxn modelId="{BBD5AA69-D539-41CB-B16A-A6AD4C204114}" type="presParOf" srcId="{E46CDF94-D373-4A94-810D-AD29BA0E883C}" destId="{9F5944A9-9273-49C9-81FD-9D6A43F72438}" srcOrd="1" destOrd="0" presId="urn:microsoft.com/office/officeart/2005/8/layout/pList2"/>
    <dgm:cxn modelId="{A075C315-38AB-4B80-A21F-BD3314FB967B}" type="presParOf" srcId="{E46CDF94-D373-4A94-810D-AD29BA0E883C}" destId="{2FA09CC8-35C0-49DC-B67D-AEF57BC7B4B0}"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A551FE-D14D-4482-8385-922FB9D90E36}" type="doc">
      <dgm:prSet loTypeId="urn:microsoft.com/office/officeart/2005/8/layout/pList2" loCatId="list" qsTypeId="urn:microsoft.com/office/officeart/2005/8/quickstyle/simple3" qsCatId="simple" csTypeId="urn:microsoft.com/office/officeart/2005/8/colors/accent1_1" csCatId="accent1" phldr="1"/>
      <dgm:spPr/>
    </dgm:pt>
    <dgm:pt modelId="{1B29FD36-2A7F-456D-99B2-A8B14DE96686}">
      <dgm:prSet phldrT="[Texto]" custT="1"/>
      <dgm:spPr/>
      <dgm:t>
        <a:bodyPr/>
        <a:lstStyle/>
        <a:p>
          <a:r>
            <a:rPr lang="es-EC" sz="2000" b="1" dirty="0" smtClean="0"/>
            <a:t>Oportunidad:</a:t>
          </a:r>
        </a:p>
        <a:p>
          <a:r>
            <a:rPr lang="es-EC" sz="2000" dirty="0" smtClean="0"/>
            <a:t>-Constitución de la República del Ecuador del 2008</a:t>
          </a:r>
        </a:p>
        <a:p>
          <a:endParaRPr lang="es-EC" sz="2000" dirty="0" smtClean="0"/>
        </a:p>
        <a:p>
          <a:r>
            <a:rPr lang="es-EC" sz="2000" b="1" dirty="0" smtClean="0"/>
            <a:t>Amenaza:</a:t>
          </a:r>
        </a:p>
        <a:p>
          <a:r>
            <a:rPr lang="es-EC" sz="2000" dirty="0" smtClean="0"/>
            <a:t>-Falta de reglamentos  legales</a:t>
          </a:r>
          <a:endParaRPr lang="es-EC" sz="2000" dirty="0"/>
        </a:p>
      </dgm:t>
    </dgm:pt>
    <dgm:pt modelId="{71E781D7-DB58-4385-93B9-D03F50F07F13}" type="parTrans" cxnId="{66795669-E3BE-4295-ADE7-7928326D1211}">
      <dgm:prSet/>
      <dgm:spPr/>
      <dgm:t>
        <a:bodyPr/>
        <a:lstStyle/>
        <a:p>
          <a:endParaRPr lang="es-EC"/>
        </a:p>
      </dgm:t>
    </dgm:pt>
    <dgm:pt modelId="{CEB5F28A-A438-46D5-B10D-6C8FBCA81955}" type="sibTrans" cxnId="{66795669-E3BE-4295-ADE7-7928326D1211}">
      <dgm:prSet/>
      <dgm:spPr/>
      <dgm:t>
        <a:bodyPr/>
        <a:lstStyle/>
        <a:p>
          <a:endParaRPr lang="es-EC"/>
        </a:p>
      </dgm:t>
    </dgm:pt>
    <dgm:pt modelId="{3088556A-8400-41F1-8B6E-F04D54C86F04}" type="pres">
      <dgm:prSet presAssocID="{10A551FE-D14D-4482-8385-922FB9D90E36}" presName="Name0" presStyleCnt="0">
        <dgm:presLayoutVars>
          <dgm:dir/>
          <dgm:resizeHandles val="exact"/>
        </dgm:presLayoutVars>
      </dgm:prSet>
      <dgm:spPr/>
    </dgm:pt>
    <dgm:pt modelId="{5DAABA77-064D-4458-A2C5-F2CF53D1ECD9}" type="pres">
      <dgm:prSet presAssocID="{10A551FE-D14D-4482-8385-922FB9D90E36}" presName="bkgdShp" presStyleLbl="alignAccFollowNode1" presStyleIdx="0" presStyleCnt="1"/>
      <dgm:spPr/>
    </dgm:pt>
    <dgm:pt modelId="{23042B39-2A6B-428F-8568-EA22B2FFA6CC}" type="pres">
      <dgm:prSet presAssocID="{10A551FE-D14D-4482-8385-922FB9D90E36}" presName="linComp" presStyleCnt="0"/>
      <dgm:spPr/>
    </dgm:pt>
    <dgm:pt modelId="{726F3200-901A-490D-9787-2BBB8CEF1037}" type="pres">
      <dgm:prSet presAssocID="{1B29FD36-2A7F-456D-99B2-A8B14DE96686}" presName="compNode" presStyleCnt="0"/>
      <dgm:spPr/>
    </dgm:pt>
    <dgm:pt modelId="{712E92DD-B6D0-404C-8228-BD7D366CBD1C}" type="pres">
      <dgm:prSet presAssocID="{1B29FD36-2A7F-456D-99B2-A8B14DE96686}" presName="node" presStyleLbl="node1" presStyleIdx="0" presStyleCnt="1">
        <dgm:presLayoutVars>
          <dgm:bulletEnabled val="1"/>
        </dgm:presLayoutVars>
      </dgm:prSet>
      <dgm:spPr/>
      <dgm:t>
        <a:bodyPr/>
        <a:lstStyle/>
        <a:p>
          <a:endParaRPr lang="es-EC"/>
        </a:p>
      </dgm:t>
    </dgm:pt>
    <dgm:pt modelId="{DAE17743-80FE-4AE0-BE28-087966BA3DF5}" type="pres">
      <dgm:prSet presAssocID="{1B29FD36-2A7F-456D-99B2-A8B14DE96686}" presName="invisiNode" presStyleLbl="node1" presStyleIdx="0" presStyleCnt="1"/>
      <dgm:spPr/>
    </dgm:pt>
    <dgm:pt modelId="{DFA13CCD-AC4F-47C3-BC9F-2D08D37AE0E3}" type="pres">
      <dgm:prSet presAssocID="{1B29FD36-2A7F-456D-99B2-A8B14DE96686}" presName="imagNode" presStyleLbl="fgImgPlace1" presStyleIdx="0" presStyleCnt="1" custScaleX="29643"/>
      <dgm:spPr>
        <a:blipFill rotWithShape="0">
          <a:blip xmlns:r="http://schemas.openxmlformats.org/officeDocument/2006/relationships" r:embed="rId1"/>
          <a:stretch>
            <a:fillRect/>
          </a:stretch>
        </a:blipFill>
      </dgm:spPr>
    </dgm:pt>
  </dgm:ptLst>
  <dgm:cxnLst>
    <dgm:cxn modelId="{E1B4642E-3CB1-4FAF-87E1-236440F5B6B0}" type="presOf" srcId="{1B29FD36-2A7F-456D-99B2-A8B14DE96686}" destId="{712E92DD-B6D0-404C-8228-BD7D366CBD1C}" srcOrd="0" destOrd="0" presId="urn:microsoft.com/office/officeart/2005/8/layout/pList2"/>
    <dgm:cxn modelId="{DA550FC9-0EF0-4117-9B32-069F9C66E734}" type="presOf" srcId="{10A551FE-D14D-4482-8385-922FB9D90E36}" destId="{3088556A-8400-41F1-8B6E-F04D54C86F04}" srcOrd="0" destOrd="0" presId="urn:microsoft.com/office/officeart/2005/8/layout/pList2"/>
    <dgm:cxn modelId="{66795669-E3BE-4295-ADE7-7928326D1211}" srcId="{10A551FE-D14D-4482-8385-922FB9D90E36}" destId="{1B29FD36-2A7F-456D-99B2-A8B14DE96686}" srcOrd="0" destOrd="0" parTransId="{71E781D7-DB58-4385-93B9-D03F50F07F13}" sibTransId="{CEB5F28A-A438-46D5-B10D-6C8FBCA81955}"/>
    <dgm:cxn modelId="{57D6114E-C177-4B39-9DFD-3D6010DCCA37}" type="presParOf" srcId="{3088556A-8400-41F1-8B6E-F04D54C86F04}" destId="{5DAABA77-064D-4458-A2C5-F2CF53D1ECD9}" srcOrd="0" destOrd="0" presId="urn:microsoft.com/office/officeart/2005/8/layout/pList2"/>
    <dgm:cxn modelId="{DC86F4E9-1702-4318-BBFC-DD2041E0D839}" type="presParOf" srcId="{3088556A-8400-41F1-8B6E-F04D54C86F04}" destId="{23042B39-2A6B-428F-8568-EA22B2FFA6CC}" srcOrd="1" destOrd="0" presId="urn:microsoft.com/office/officeart/2005/8/layout/pList2"/>
    <dgm:cxn modelId="{73C97F71-7A49-43BF-82E8-449F600DB240}" type="presParOf" srcId="{23042B39-2A6B-428F-8568-EA22B2FFA6CC}" destId="{726F3200-901A-490D-9787-2BBB8CEF1037}" srcOrd="0" destOrd="0" presId="urn:microsoft.com/office/officeart/2005/8/layout/pList2"/>
    <dgm:cxn modelId="{EA4938A8-7855-41CB-828F-072FC2541674}" type="presParOf" srcId="{726F3200-901A-490D-9787-2BBB8CEF1037}" destId="{712E92DD-B6D0-404C-8228-BD7D366CBD1C}" srcOrd="0" destOrd="0" presId="urn:microsoft.com/office/officeart/2005/8/layout/pList2"/>
    <dgm:cxn modelId="{710F1629-4923-44AD-814C-1C5379232E12}" type="presParOf" srcId="{726F3200-901A-490D-9787-2BBB8CEF1037}" destId="{DAE17743-80FE-4AE0-BE28-087966BA3DF5}" srcOrd="1" destOrd="0" presId="urn:microsoft.com/office/officeart/2005/8/layout/pList2"/>
    <dgm:cxn modelId="{F83A637E-EF64-4189-B46C-34BAB904BADA}" type="presParOf" srcId="{726F3200-901A-490D-9787-2BBB8CEF1037}" destId="{DFA13CCD-AC4F-47C3-BC9F-2D08D37AE0E3}"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823A06-6AFE-4146-95DC-EF3B4A97CE3B}" type="doc">
      <dgm:prSet loTypeId="urn:microsoft.com/office/officeart/2005/8/layout/pList2" loCatId="list" qsTypeId="urn:microsoft.com/office/officeart/2005/8/quickstyle/simple1" qsCatId="simple" csTypeId="urn:microsoft.com/office/officeart/2005/8/colors/accent1_1" csCatId="accent1" phldr="1"/>
      <dgm:spPr/>
    </dgm:pt>
    <dgm:pt modelId="{A8E7D0FB-CA75-4ABC-87C1-FA0D4A7F79CA}">
      <dgm:prSet phldrT="[Texto]" custT="1"/>
      <dgm:spPr/>
      <dgm:t>
        <a:bodyPr/>
        <a:lstStyle/>
        <a:p>
          <a:r>
            <a:rPr lang="es-EC" sz="2000" b="1" dirty="0" smtClean="0"/>
            <a:t>Oportunidad:</a:t>
          </a:r>
        </a:p>
        <a:p>
          <a:r>
            <a:rPr lang="es-EC" sz="2000" b="0" dirty="0" smtClean="0"/>
            <a:t>-Constitución de la República del Ecuador del 2008</a:t>
          </a:r>
        </a:p>
        <a:p>
          <a:endParaRPr lang="es-EC" sz="2000" b="0" dirty="0" smtClean="0"/>
        </a:p>
        <a:p>
          <a:r>
            <a:rPr lang="es-EC" sz="2000" b="1" dirty="0" smtClean="0"/>
            <a:t>Amenaza:</a:t>
          </a:r>
        </a:p>
        <a:p>
          <a:r>
            <a:rPr lang="es-EC" sz="2000" b="0" dirty="0" smtClean="0"/>
            <a:t>-Inexistencia de leyes que determinen procedimientos para cumplir con los Art.71, 72, 73 y 74 de la Constitución del Ecuador</a:t>
          </a:r>
          <a:endParaRPr lang="es-EC" sz="2000" b="0" dirty="0"/>
        </a:p>
      </dgm:t>
    </dgm:pt>
    <dgm:pt modelId="{4ADFD4F4-5832-4E79-9177-D68736905CE6}" type="parTrans" cxnId="{4195D4CA-E6D7-49DE-BAA8-50A43722B646}">
      <dgm:prSet/>
      <dgm:spPr/>
      <dgm:t>
        <a:bodyPr/>
        <a:lstStyle/>
        <a:p>
          <a:endParaRPr lang="es-EC"/>
        </a:p>
      </dgm:t>
    </dgm:pt>
    <dgm:pt modelId="{BDF91F4E-7727-4B88-B15C-D52CE60E9812}" type="sibTrans" cxnId="{4195D4CA-E6D7-49DE-BAA8-50A43722B646}">
      <dgm:prSet/>
      <dgm:spPr/>
      <dgm:t>
        <a:bodyPr/>
        <a:lstStyle/>
        <a:p>
          <a:endParaRPr lang="es-EC"/>
        </a:p>
      </dgm:t>
    </dgm:pt>
    <dgm:pt modelId="{5A5A0DDF-9AD4-478A-9F39-BA8976889EB2}" type="pres">
      <dgm:prSet presAssocID="{E4823A06-6AFE-4146-95DC-EF3B4A97CE3B}" presName="Name0" presStyleCnt="0">
        <dgm:presLayoutVars>
          <dgm:dir/>
          <dgm:resizeHandles val="exact"/>
        </dgm:presLayoutVars>
      </dgm:prSet>
      <dgm:spPr/>
    </dgm:pt>
    <dgm:pt modelId="{3E2130C0-9A38-40FD-BBCE-4AA3699ED1D9}" type="pres">
      <dgm:prSet presAssocID="{E4823A06-6AFE-4146-95DC-EF3B4A97CE3B}" presName="bkgdShp" presStyleLbl="alignAccFollowNode1" presStyleIdx="0" presStyleCnt="1"/>
      <dgm:spPr/>
    </dgm:pt>
    <dgm:pt modelId="{F04B24A8-DA58-4B5F-9790-33EAC15BE3C7}" type="pres">
      <dgm:prSet presAssocID="{E4823A06-6AFE-4146-95DC-EF3B4A97CE3B}" presName="linComp" presStyleCnt="0"/>
      <dgm:spPr/>
    </dgm:pt>
    <dgm:pt modelId="{84F468CA-9365-4B77-AB72-593D1D87C702}" type="pres">
      <dgm:prSet presAssocID="{A8E7D0FB-CA75-4ABC-87C1-FA0D4A7F79CA}" presName="compNode" presStyleCnt="0"/>
      <dgm:spPr/>
    </dgm:pt>
    <dgm:pt modelId="{74201F0C-D3D9-4CB0-B840-A845D060EBB5}" type="pres">
      <dgm:prSet presAssocID="{A8E7D0FB-CA75-4ABC-87C1-FA0D4A7F79CA}" presName="node" presStyleLbl="node1" presStyleIdx="0" presStyleCnt="1">
        <dgm:presLayoutVars>
          <dgm:bulletEnabled val="1"/>
        </dgm:presLayoutVars>
      </dgm:prSet>
      <dgm:spPr/>
      <dgm:t>
        <a:bodyPr/>
        <a:lstStyle/>
        <a:p>
          <a:endParaRPr lang="es-EC"/>
        </a:p>
      </dgm:t>
    </dgm:pt>
    <dgm:pt modelId="{F117F7FF-004B-4AE5-BECE-5BB7BC48B40A}" type="pres">
      <dgm:prSet presAssocID="{A8E7D0FB-CA75-4ABC-87C1-FA0D4A7F79CA}" presName="invisiNode" presStyleLbl="node1" presStyleIdx="0" presStyleCnt="1"/>
      <dgm:spPr/>
    </dgm:pt>
    <dgm:pt modelId="{CBCC0A63-BD13-47A5-8FBE-8F3FC588CC09}" type="pres">
      <dgm:prSet presAssocID="{A8E7D0FB-CA75-4ABC-87C1-FA0D4A7F79CA}" presName="imagNode" presStyleLbl="fgImgPlace1" presStyleIdx="0" presStyleCnt="1" custScaleX="29603"/>
      <dgm:spPr>
        <a:blipFill rotWithShape="0">
          <a:blip xmlns:r="http://schemas.openxmlformats.org/officeDocument/2006/relationships" r:embed="rId1"/>
          <a:stretch>
            <a:fillRect/>
          </a:stretch>
        </a:blipFill>
      </dgm:spPr>
    </dgm:pt>
  </dgm:ptLst>
  <dgm:cxnLst>
    <dgm:cxn modelId="{4195D4CA-E6D7-49DE-BAA8-50A43722B646}" srcId="{E4823A06-6AFE-4146-95DC-EF3B4A97CE3B}" destId="{A8E7D0FB-CA75-4ABC-87C1-FA0D4A7F79CA}" srcOrd="0" destOrd="0" parTransId="{4ADFD4F4-5832-4E79-9177-D68736905CE6}" sibTransId="{BDF91F4E-7727-4B88-B15C-D52CE60E9812}"/>
    <dgm:cxn modelId="{BBFEFB81-D232-470B-9A56-0B8EA7036A02}" type="presOf" srcId="{A8E7D0FB-CA75-4ABC-87C1-FA0D4A7F79CA}" destId="{74201F0C-D3D9-4CB0-B840-A845D060EBB5}" srcOrd="0" destOrd="0" presId="urn:microsoft.com/office/officeart/2005/8/layout/pList2"/>
    <dgm:cxn modelId="{FCF1E942-07CB-4E0D-AAFB-D6BE5FD77838}" type="presOf" srcId="{E4823A06-6AFE-4146-95DC-EF3B4A97CE3B}" destId="{5A5A0DDF-9AD4-478A-9F39-BA8976889EB2}" srcOrd="0" destOrd="0" presId="urn:microsoft.com/office/officeart/2005/8/layout/pList2"/>
    <dgm:cxn modelId="{5A9F62BA-2AA2-4853-AC64-5723B2D5BBE2}" type="presParOf" srcId="{5A5A0DDF-9AD4-478A-9F39-BA8976889EB2}" destId="{3E2130C0-9A38-40FD-BBCE-4AA3699ED1D9}" srcOrd="0" destOrd="0" presId="urn:microsoft.com/office/officeart/2005/8/layout/pList2"/>
    <dgm:cxn modelId="{4E3D77D3-60AA-43C5-93B2-CA318F2BD9E6}" type="presParOf" srcId="{5A5A0DDF-9AD4-478A-9F39-BA8976889EB2}" destId="{F04B24A8-DA58-4B5F-9790-33EAC15BE3C7}" srcOrd="1" destOrd="0" presId="urn:microsoft.com/office/officeart/2005/8/layout/pList2"/>
    <dgm:cxn modelId="{A24FA25A-108C-402C-ACC8-A6641C462969}" type="presParOf" srcId="{F04B24A8-DA58-4B5F-9790-33EAC15BE3C7}" destId="{84F468CA-9365-4B77-AB72-593D1D87C702}" srcOrd="0" destOrd="0" presId="urn:microsoft.com/office/officeart/2005/8/layout/pList2"/>
    <dgm:cxn modelId="{01EB50C9-6DDC-4B01-8139-7BD842D65266}" type="presParOf" srcId="{84F468CA-9365-4B77-AB72-593D1D87C702}" destId="{74201F0C-D3D9-4CB0-B840-A845D060EBB5}" srcOrd="0" destOrd="0" presId="urn:microsoft.com/office/officeart/2005/8/layout/pList2"/>
    <dgm:cxn modelId="{909962C1-0B3C-45BD-ACF7-BAB076513E30}" type="presParOf" srcId="{84F468CA-9365-4B77-AB72-593D1D87C702}" destId="{F117F7FF-004B-4AE5-BECE-5BB7BC48B40A}" srcOrd="1" destOrd="0" presId="urn:microsoft.com/office/officeart/2005/8/layout/pList2"/>
    <dgm:cxn modelId="{5125FAF1-5516-454D-889B-37929CAC4279}" type="presParOf" srcId="{84F468CA-9365-4B77-AB72-593D1D87C702}" destId="{CBCC0A63-BD13-47A5-8FBE-8F3FC588CC09}"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7BF5E5-043A-4320-B00E-38D983BBF7A9}" type="doc">
      <dgm:prSet loTypeId="urn:microsoft.com/office/officeart/2005/8/layout/vList3" loCatId="list" qsTypeId="urn:microsoft.com/office/officeart/2005/8/quickstyle/simple1" qsCatId="simple" csTypeId="urn:microsoft.com/office/officeart/2005/8/colors/accent1_1" csCatId="accent1" phldr="1"/>
      <dgm:spPr/>
    </dgm:pt>
    <dgm:pt modelId="{BF837685-5F32-4F94-AE49-67530659D4BF}">
      <dgm:prSet phldrT="[Texto]"/>
      <dgm:spPr/>
      <dgm:t>
        <a:bodyPr/>
        <a:lstStyle/>
        <a:p>
          <a:pPr algn="ctr"/>
          <a:r>
            <a:rPr lang="es-EC" b="1" dirty="0" smtClean="0">
              <a:solidFill>
                <a:schemeClr val="tx1"/>
              </a:solidFill>
            </a:rPr>
            <a:t>COOPETENCIA:</a:t>
          </a:r>
        </a:p>
        <a:p>
          <a:pPr algn="ctr"/>
          <a:r>
            <a:rPr lang="es-EC" b="1" dirty="0" smtClean="0">
              <a:solidFill>
                <a:schemeClr val="tx1"/>
              </a:solidFill>
            </a:rPr>
            <a:t>Oportunidad:</a:t>
          </a:r>
        </a:p>
        <a:p>
          <a:pPr algn="ctr"/>
          <a:r>
            <a:rPr lang="es-EC" dirty="0" smtClean="0"/>
            <a:t>-Entidades públicas y privadas que manejan un eje de derecho.</a:t>
          </a:r>
        </a:p>
        <a:p>
          <a:pPr algn="ctr"/>
          <a:r>
            <a:rPr lang="es-EC" b="1" dirty="0" smtClean="0"/>
            <a:t>Amenaza:</a:t>
          </a:r>
        </a:p>
        <a:p>
          <a:pPr algn="ctr"/>
          <a:r>
            <a:rPr lang="es-EC" dirty="0" smtClean="0"/>
            <a:t>-El eje de derecho no se cumple a cabalidad.</a:t>
          </a:r>
          <a:endParaRPr lang="es-EC" dirty="0"/>
        </a:p>
      </dgm:t>
    </dgm:pt>
    <dgm:pt modelId="{7CCD9A5F-F56F-4C6B-8B3A-8C06F4F97B8C}" type="parTrans" cxnId="{E6964CBD-EC2B-4218-AA9C-CB15697D9A2E}">
      <dgm:prSet/>
      <dgm:spPr/>
      <dgm:t>
        <a:bodyPr/>
        <a:lstStyle/>
        <a:p>
          <a:endParaRPr lang="es-EC"/>
        </a:p>
      </dgm:t>
    </dgm:pt>
    <dgm:pt modelId="{102D4A16-ABE5-471B-B32E-474EB16A0F4B}" type="sibTrans" cxnId="{E6964CBD-EC2B-4218-AA9C-CB15697D9A2E}">
      <dgm:prSet/>
      <dgm:spPr/>
      <dgm:t>
        <a:bodyPr/>
        <a:lstStyle/>
        <a:p>
          <a:endParaRPr lang="es-EC"/>
        </a:p>
      </dgm:t>
    </dgm:pt>
    <dgm:pt modelId="{0FEFD6AA-A8C7-4D74-BAF2-00A6AD5CE764}">
      <dgm:prSet phldrT="[Texto]"/>
      <dgm:spPr/>
      <dgm:t>
        <a:bodyPr/>
        <a:lstStyle/>
        <a:p>
          <a:r>
            <a:rPr lang="es-EC" b="1" dirty="0" smtClean="0"/>
            <a:t>CIUDADANÍA:</a:t>
          </a:r>
        </a:p>
        <a:p>
          <a:r>
            <a:rPr lang="es-EC" b="1" dirty="0" smtClean="0"/>
            <a:t>Oportunidad:</a:t>
          </a:r>
        </a:p>
        <a:p>
          <a:r>
            <a:rPr lang="es-EC" dirty="0" smtClean="0"/>
            <a:t>-Datos estadísticos sobre grupos vulnerables</a:t>
          </a:r>
        </a:p>
        <a:p>
          <a:r>
            <a:rPr lang="es-EC" b="1" dirty="0" smtClean="0"/>
            <a:t>Amenaza:</a:t>
          </a:r>
        </a:p>
        <a:p>
          <a:r>
            <a:rPr lang="es-EC" dirty="0" smtClean="0"/>
            <a:t>-Inexistencia de líneas base con estudios específicos en materia de derechos humanos.</a:t>
          </a:r>
          <a:endParaRPr lang="es-EC" dirty="0"/>
        </a:p>
      </dgm:t>
    </dgm:pt>
    <dgm:pt modelId="{C803B6A2-7DBF-4947-A1FA-2367570BC174}" type="parTrans" cxnId="{E9D7A5CF-1D2A-4943-976E-D5F90B2CC1A6}">
      <dgm:prSet/>
      <dgm:spPr/>
      <dgm:t>
        <a:bodyPr/>
        <a:lstStyle/>
        <a:p>
          <a:endParaRPr lang="es-EC"/>
        </a:p>
      </dgm:t>
    </dgm:pt>
    <dgm:pt modelId="{06C90C7D-B4D2-4945-9261-4C01C52EEBF8}" type="sibTrans" cxnId="{E9D7A5CF-1D2A-4943-976E-D5F90B2CC1A6}">
      <dgm:prSet/>
      <dgm:spPr/>
      <dgm:t>
        <a:bodyPr/>
        <a:lstStyle/>
        <a:p>
          <a:endParaRPr lang="es-EC"/>
        </a:p>
      </dgm:t>
    </dgm:pt>
    <dgm:pt modelId="{F05300A7-4DA2-4F9A-8241-9CBE9A218C98}" type="pres">
      <dgm:prSet presAssocID="{3A7BF5E5-043A-4320-B00E-38D983BBF7A9}" presName="linearFlow" presStyleCnt="0">
        <dgm:presLayoutVars>
          <dgm:dir/>
          <dgm:resizeHandles val="exact"/>
        </dgm:presLayoutVars>
      </dgm:prSet>
      <dgm:spPr/>
    </dgm:pt>
    <dgm:pt modelId="{2C63EB55-CEA6-4E28-9BF4-A869D86E1265}" type="pres">
      <dgm:prSet presAssocID="{BF837685-5F32-4F94-AE49-67530659D4BF}" presName="composite" presStyleCnt="0"/>
      <dgm:spPr/>
    </dgm:pt>
    <dgm:pt modelId="{3FFAE171-7D18-4B07-8B43-A2F614962616}" type="pres">
      <dgm:prSet presAssocID="{BF837685-5F32-4F94-AE49-67530659D4BF}" presName="imgShp" presStyleLbl="fgImgPlace1" presStyleIdx="0" presStyleCnt="2"/>
      <dgm:spPr>
        <a:blipFill rotWithShape="0">
          <a:blip xmlns:r="http://schemas.openxmlformats.org/officeDocument/2006/relationships" r:embed="rId1"/>
          <a:stretch>
            <a:fillRect/>
          </a:stretch>
        </a:blipFill>
      </dgm:spPr>
    </dgm:pt>
    <dgm:pt modelId="{8C18C079-EBA6-44BE-982B-65C3D74A59A7}" type="pres">
      <dgm:prSet presAssocID="{BF837685-5F32-4F94-AE49-67530659D4BF}" presName="txShp" presStyleLbl="node1" presStyleIdx="0" presStyleCnt="2">
        <dgm:presLayoutVars>
          <dgm:bulletEnabled val="1"/>
        </dgm:presLayoutVars>
      </dgm:prSet>
      <dgm:spPr/>
      <dgm:t>
        <a:bodyPr/>
        <a:lstStyle/>
        <a:p>
          <a:endParaRPr lang="es-EC"/>
        </a:p>
      </dgm:t>
    </dgm:pt>
    <dgm:pt modelId="{168A3B01-6905-4735-A909-B604241049A2}" type="pres">
      <dgm:prSet presAssocID="{102D4A16-ABE5-471B-B32E-474EB16A0F4B}" presName="spacing" presStyleCnt="0"/>
      <dgm:spPr/>
    </dgm:pt>
    <dgm:pt modelId="{2F216C72-5510-4A36-96CC-E45B485309E9}" type="pres">
      <dgm:prSet presAssocID="{0FEFD6AA-A8C7-4D74-BAF2-00A6AD5CE764}" presName="composite" presStyleCnt="0"/>
      <dgm:spPr/>
    </dgm:pt>
    <dgm:pt modelId="{CFE48DCC-CC55-478D-B86B-D3D21A279F08}" type="pres">
      <dgm:prSet presAssocID="{0FEFD6AA-A8C7-4D74-BAF2-00A6AD5CE764}" presName="imgShp" presStyleLbl="fgImgPlace1" presStyleIdx="1" presStyleCnt="2"/>
      <dgm:spPr>
        <a:blipFill rotWithShape="0">
          <a:blip xmlns:r="http://schemas.openxmlformats.org/officeDocument/2006/relationships" r:embed="rId2"/>
          <a:stretch>
            <a:fillRect/>
          </a:stretch>
        </a:blipFill>
      </dgm:spPr>
    </dgm:pt>
    <dgm:pt modelId="{337BDEE8-19DB-4A23-AC6B-C67E460C1F1D}" type="pres">
      <dgm:prSet presAssocID="{0FEFD6AA-A8C7-4D74-BAF2-00A6AD5CE764}" presName="txShp" presStyleLbl="node1" presStyleIdx="1" presStyleCnt="2">
        <dgm:presLayoutVars>
          <dgm:bulletEnabled val="1"/>
        </dgm:presLayoutVars>
      </dgm:prSet>
      <dgm:spPr/>
      <dgm:t>
        <a:bodyPr/>
        <a:lstStyle/>
        <a:p>
          <a:endParaRPr lang="es-EC"/>
        </a:p>
      </dgm:t>
    </dgm:pt>
  </dgm:ptLst>
  <dgm:cxnLst>
    <dgm:cxn modelId="{496B03A5-8067-45E0-A5F2-2B5AA04ECBC3}" type="presOf" srcId="{0FEFD6AA-A8C7-4D74-BAF2-00A6AD5CE764}" destId="{337BDEE8-19DB-4A23-AC6B-C67E460C1F1D}" srcOrd="0" destOrd="0" presId="urn:microsoft.com/office/officeart/2005/8/layout/vList3"/>
    <dgm:cxn modelId="{E9D7A5CF-1D2A-4943-976E-D5F90B2CC1A6}" srcId="{3A7BF5E5-043A-4320-B00E-38D983BBF7A9}" destId="{0FEFD6AA-A8C7-4D74-BAF2-00A6AD5CE764}" srcOrd="1" destOrd="0" parTransId="{C803B6A2-7DBF-4947-A1FA-2367570BC174}" sibTransId="{06C90C7D-B4D2-4945-9261-4C01C52EEBF8}"/>
    <dgm:cxn modelId="{B78CBC6B-124A-4E31-84BD-AA36583E7BBC}" type="presOf" srcId="{BF837685-5F32-4F94-AE49-67530659D4BF}" destId="{8C18C079-EBA6-44BE-982B-65C3D74A59A7}" srcOrd="0" destOrd="0" presId="urn:microsoft.com/office/officeart/2005/8/layout/vList3"/>
    <dgm:cxn modelId="{E6964CBD-EC2B-4218-AA9C-CB15697D9A2E}" srcId="{3A7BF5E5-043A-4320-B00E-38D983BBF7A9}" destId="{BF837685-5F32-4F94-AE49-67530659D4BF}" srcOrd="0" destOrd="0" parTransId="{7CCD9A5F-F56F-4C6B-8B3A-8C06F4F97B8C}" sibTransId="{102D4A16-ABE5-471B-B32E-474EB16A0F4B}"/>
    <dgm:cxn modelId="{AC27321B-9772-46FC-A5EF-BAFE7B9B2389}" type="presOf" srcId="{3A7BF5E5-043A-4320-B00E-38D983BBF7A9}" destId="{F05300A7-4DA2-4F9A-8241-9CBE9A218C98}" srcOrd="0" destOrd="0" presId="urn:microsoft.com/office/officeart/2005/8/layout/vList3"/>
    <dgm:cxn modelId="{CB589F0A-3BE4-44CE-8AA3-0B2284D5EC34}" type="presParOf" srcId="{F05300A7-4DA2-4F9A-8241-9CBE9A218C98}" destId="{2C63EB55-CEA6-4E28-9BF4-A869D86E1265}" srcOrd="0" destOrd="0" presId="urn:microsoft.com/office/officeart/2005/8/layout/vList3"/>
    <dgm:cxn modelId="{B4AEEC49-51D2-4C4A-B8CD-1390F2BF98E4}" type="presParOf" srcId="{2C63EB55-CEA6-4E28-9BF4-A869D86E1265}" destId="{3FFAE171-7D18-4B07-8B43-A2F614962616}" srcOrd="0" destOrd="0" presId="urn:microsoft.com/office/officeart/2005/8/layout/vList3"/>
    <dgm:cxn modelId="{75B480EC-E3CD-44CE-800A-15B70ACD2A40}" type="presParOf" srcId="{2C63EB55-CEA6-4E28-9BF4-A869D86E1265}" destId="{8C18C079-EBA6-44BE-982B-65C3D74A59A7}" srcOrd="1" destOrd="0" presId="urn:microsoft.com/office/officeart/2005/8/layout/vList3"/>
    <dgm:cxn modelId="{7ABC9DBC-9B02-48E8-AADE-7E78101E1E2F}" type="presParOf" srcId="{F05300A7-4DA2-4F9A-8241-9CBE9A218C98}" destId="{168A3B01-6905-4735-A909-B604241049A2}" srcOrd="1" destOrd="0" presId="urn:microsoft.com/office/officeart/2005/8/layout/vList3"/>
    <dgm:cxn modelId="{A23801A8-D736-4E6E-AA42-171FA2FB9C98}" type="presParOf" srcId="{F05300A7-4DA2-4F9A-8241-9CBE9A218C98}" destId="{2F216C72-5510-4A36-96CC-E45B485309E9}" srcOrd="2" destOrd="0" presId="urn:microsoft.com/office/officeart/2005/8/layout/vList3"/>
    <dgm:cxn modelId="{B3EB70B1-C6C4-4B5E-8D35-B87E8C59BBF0}" type="presParOf" srcId="{2F216C72-5510-4A36-96CC-E45B485309E9}" destId="{CFE48DCC-CC55-478D-B86B-D3D21A279F08}" srcOrd="0" destOrd="0" presId="urn:microsoft.com/office/officeart/2005/8/layout/vList3"/>
    <dgm:cxn modelId="{6CD7CEF3-08F4-4B49-8593-54B53FF12041}" type="presParOf" srcId="{2F216C72-5510-4A36-96CC-E45B485309E9}" destId="{337BDEE8-19DB-4A23-AC6B-C67E460C1F1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4098CA-E926-40D5-805A-201E966FEB6C}">
      <dsp:nvSpPr>
        <dsp:cNvPr id="0" name=""/>
        <dsp:cNvSpPr/>
      </dsp:nvSpPr>
      <dsp:spPr>
        <a:xfrm>
          <a:off x="72467" y="1093"/>
          <a:ext cx="2186894" cy="1107325"/>
        </a:xfrm>
        <a:prstGeom prst="roundRect">
          <a:avLst>
            <a:gd name="adj" fmla="val 1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Introducción</a:t>
          </a:r>
          <a:endParaRPr lang="es-EC" sz="2400" kern="1200" dirty="0"/>
        </a:p>
      </dsp:txBody>
      <dsp:txXfrm>
        <a:off x="72467" y="1093"/>
        <a:ext cx="2186894" cy="1107325"/>
      </dsp:txXfrm>
    </dsp:sp>
    <dsp:sp modelId="{B2FDEFEE-A769-4274-9021-D6DE9A20132F}">
      <dsp:nvSpPr>
        <dsp:cNvPr id="0" name=""/>
        <dsp:cNvSpPr/>
      </dsp:nvSpPr>
      <dsp:spPr>
        <a:xfrm rot="45618">
          <a:off x="2410742" y="344849"/>
          <a:ext cx="364760" cy="457694"/>
        </a:xfrm>
        <a:prstGeom prst="rightArrow">
          <a:avLst>
            <a:gd name="adj1" fmla="val 60000"/>
            <a:gd name="adj2" fmla="val 5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45618">
        <a:off x="2410742" y="344849"/>
        <a:ext cx="364760" cy="457694"/>
      </dsp:txXfrm>
    </dsp:sp>
    <dsp:sp modelId="{BA23DE5F-1F83-495E-B710-0AFC1B5AC08B}">
      <dsp:nvSpPr>
        <dsp:cNvPr id="0" name=""/>
        <dsp:cNvSpPr/>
      </dsp:nvSpPr>
      <dsp:spPr>
        <a:xfrm>
          <a:off x="2947528" y="36982"/>
          <a:ext cx="1845543" cy="1107325"/>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Justificación</a:t>
          </a:r>
          <a:endParaRPr lang="es-EC" sz="2000" kern="1200" dirty="0"/>
        </a:p>
      </dsp:txBody>
      <dsp:txXfrm>
        <a:off x="2947528" y="36982"/>
        <a:ext cx="1845543" cy="1107325"/>
      </dsp:txXfrm>
    </dsp:sp>
    <dsp:sp modelId="{8087C774-B75A-4F97-9D45-6FAB424ADC24}">
      <dsp:nvSpPr>
        <dsp:cNvPr id="0" name=""/>
        <dsp:cNvSpPr/>
      </dsp:nvSpPr>
      <dsp:spPr>
        <a:xfrm rot="21553160">
          <a:off x="4966470" y="344014"/>
          <a:ext cx="417821" cy="457694"/>
        </a:xfrm>
        <a:prstGeom prst="rightArrow">
          <a:avLst>
            <a:gd name="adj1" fmla="val 60000"/>
            <a:gd name="adj2" fmla="val 5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21553160">
        <a:off x="4966470" y="344014"/>
        <a:ext cx="417821" cy="457694"/>
      </dsp:txXfrm>
    </dsp:sp>
    <dsp:sp modelId="{80241E7C-9586-4991-BF08-BEEE5291CF20}">
      <dsp:nvSpPr>
        <dsp:cNvPr id="0" name=""/>
        <dsp:cNvSpPr/>
      </dsp:nvSpPr>
      <dsp:spPr>
        <a:xfrm>
          <a:off x="5581339" y="1093"/>
          <a:ext cx="1845543" cy="1107325"/>
        </a:xfrm>
        <a:prstGeom prst="roundRect">
          <a:avLst>
            <a:gd name="adj" fmla="val 10000"/>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Objetivos</a:t>
          </a:r>
          <a:endParaRPr lang="es-EC" sz="2400" kern="1200" dirty="0"/>
        </a:p>
      </dsp:txBody>
      <dsp:txXfrm>
        <a:off x="5581339" y="1093"/>
        <a:ext cx="1845543" cy="1107325"/>
      </dsp:txXfrm>
    </dsp:sp>
    <dsp:sp modelId="{5B452082-E846-41B5-96B0-936BEA744E4D}">
      <dsp:nvSpPr>
        <dsp:cNvPr id="0" name=""/>
        <dsp:cNvSpPr/>
      </dsp:nvSpPr>
      <dsp:spPr>
        <a:xfrm rot="5400000">
          <a:off x="6308483" y="1237607"/>
          <a:ext cx="391255" cy="457694"/>
        </a:xfrm>
        <a:prstGeom prst="rightArrow">
          <a:avLst>
            <a:gd name="adj1" fmla="val 60000"/>
            <a:gd name="adj2" fmla="val 50000"/>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6308483" y="1237607"/>
        <a:ext cx="391255" cy="457694"/>
      </dsp:txXfrm>
    </dsp:sp>
    <dsp:sp modelId="{4688BF9E-227D-403B-A3EF-91670DF4167A}">
      <dsp:nvSpPr>
        <dsp:cNvPr id="0" name=""/>
        <dsp:cNvSpPr/>
      </dsp:nvSpPr>
      <dsp:spPr>
        <a:xfrm>
          <a:off x="5581339" y="1846637"/>
          <a:ext cx="1845543" cy="1107325"/>
        </a:xfrm>
        <a:prstGeom prst="roundRect">
          <a:avLst>
            <a:gd name="adj" fmla="val 1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smtClean="0"/>
            <a:t>Análisis Situacional</a:t>
          </a:r>
          <a:endParaRPr lang="es-EC" sz="2000" kern="1200" dirty="0"/>
        </a:p>
      </dsp:txBody>
      <dsp:txXfrm>
        <a:off x="5581339" y="1846637"/>
        <a:ext cx="1845543" cy="1107325"/>
      </dsp:txXfrm>
    </dsp:sp>
    <dsp:sp modelId="{935D9762-06E3-4435-9CE6-41CDE8004B31}">
      <dsp:nvSpPr>
        <dsp:cNvPr id="0" name=""/>
        <dsp:cNvSpPr/>
      </dsp:nvSpPr>
      <dsp:spPr>
        <a:xfrm rot="10800000">
          <a:off x="5027676" y="2171452"/>
          <a:ext cx="391255" cy="457694"/>
        </a:xfrm>
        <a:prstGeom prst="rightArrow">
          <a:avLst>
            <a:gd name="adj1" fmla="val 60000"/>
            <a:gd name="adj2" fmla="val 5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5027676" y="2171452"/>
        <a:ext cx="391255" cy="457694"/>
      </dsp:txXfrm>
    </dsp:sp>
    <dsp:sp modelId="{77FE24EF-EA6C-435F-BE70-6B48EFC29451}">
      <dsp:nvSpPr>
        <dsp:cNvPr id="0" name=""/>
        <dsp:cNvSpPr/>
      </dsp:nvSpPr>
      <dsp:spPr>
        <a:xfrm>
          <a:off x="2997579" y="1846637"/>
          <a:ext cx="1845543" cy="1107325"/>
        </a:xfrm>
        <a:prstGeom prst="roundRect">
          <a:avLst>
            <a:gd name="adj" fmla="val 10000"/>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Análisis Prospectivo</a:t>
          </a:r>
          <a:endParaRPr lang="es-EC" sz="2000" kern="1200" dirty="0"/>
        </a:p>
      </dsp:txBody>
      <dsp:txXfrm>
        <a:off x="2997579" y="1846637"/>
        <a:ext cx="1845543" cy="1107325"/>
      </dsp:txXfrm>
    </dsp:sp>
    <dsp:sp modelId="{F4D2BBB1-E7A0-490A-B2F8-95528571C322}">
      <dsp:nvSpPr>
        <dsp:cNvPr id="0" name=""/>
        <dsp:cNvSpPr/>
      </dsp:nvSpPr>
      <dsp:spPr>
        <a:xfrm rot="10800000">
          <a:off x="2443916" y="2171452"/>
          <a:ext cx="391255" cy="457694"/>
        </a:xfrm>
        <a:prstGeom prst="rightArrow">
          <a:avLst>
            <a:gd name="adj1" fmla="val 60000"/>
            <a:gd name="adj2" fmla="val 50000"/>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2443916" y="2171452"/>
        <a:ext cx="391255" cy="457694"/>
      </dsp:txXfrm>
    </dsp:sp>
    <dsp:sp modelId="{50451921-3B4C-4BA0-8ADF-7905744272E4}">
      <dsp:nvSpPr>
        <dsp:cNvPr id="0" name=""/>
        <dsp:cNvSpPr/>
      </dsp:nvSpPr>
      <dsp:spPr>
        <a:xfrm>
          <a:off x="189603" y="1846637"/>
          <a:ext cx="2069758" cy="1107325"/>
        </a:xfrm>
        <a:prstGeom prst="roundRect">
          <a:avLst>
            <a:gd name="adj" fmla="val 1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Direccionamiento Estratégico</a:t>
          </a:r>
          <a:endParaRPr lang="es-EC" sz="2000" kern="1200" dirty="0"/>
        </a:p>
      </dsp:txBody>
      <dsp:txXfrm>
        <a:off x="189603" y="1846637"/>
        <a:ext cx="2069758" cy="1107325"/>
      </dsp:txXfrm>
    </dsp:sp>
    <dsp:sp modelId="{E1E28EC6-B792-4416-9085-3E4DDADE22DE}">
      <dsp:nvSpPr>
        <dsp:cNvPr id="0" name=""/>
        <dsp:cNvSpPr/>
      </dsp:nvSpPr>
      <dsp:spPr>
        <a:xfrm rot="5348401">
          <a:off x="1056643" y="3056572"/>
          <a:ext cx="362251" cy="457694"/>
        </a:xfrm>
        <a:prstGeom prst="rightArrow">
          <a:avLst>
            <a:gd name="adj1" fmla="val 60000"/>
            <a:gd name="adj2" fmla="val 5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rot="5348401">
        <a:off x="1056643" y="3056572"/>
        <a:ext cx="362251" cy="457694"/>
      </dsp:txXfrm>
    </dsp:sp>
    <dsp:sp modelId="{FC98EEBB-3418-4936-A1BF-A1190F283E32}">
      <dsp:nvSpPr>
        <dsp:cNvPr id="0" name=""/>
        <dsp:cNvSpPr/>
      </dsp:nvSpPr>
      <dsp:spPr>
        <a:xfrm>
          <a:off x="184565" y="3637378"/>
          <a:ext cx="2133595" cy="1107325"/>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err="1" smtClean="0"/>
            <a:t>Balanced</a:t>
          </a:r>
          <a:r>
            <a:rPr lang="es-EC" sz="2000" kern="1200" dirty="0" smtClean="0"/>
            <a:t> </a:t>
          </a:r>
          <a:r>
            <a:rPr lang="es-EC" sz="2000" kern="1200" dirty="0" err="1" smtClean="0"/>
            <a:t>Scorecard</a:t>
          </a:r>
          <a:endParaRPr lang="es-EC" sz="2000" kern="1200" dirty="0"/>
        </a:p>
      </dsp:txBody>
      <dsp:txXfrm>
        <a:off x="184565" y="3637378"/>
        <a:ext cx="2133595" cy="1107325"/>
      </dsp:txXfrm>
    </dsp:sp>
    <dsp:sp modelId="{B21A9134-D56E-460C-96FA-DE3B7FB1C9EB}">
      <dsp:nvSpPr>
        <dsp:cNvPr id="0" name=""/>
        <dsp:cNvSpPr/>
      </dsp:nvSpPr>
      <dsp:spPr>
        <a:xfrm rot="21513383">
          <a:off x="2466544" y="3927062"/>
          <a:ext cx="357720" cy="457694"/>
        </a:xfrm>
        <a:prstGeom prst="rightArrow">
          <a:avLst>
            <a:gd name="adj1" fmla="val 60000"/>
            <a:gd name="adj2" fmla="val 5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21513383">
        <a:off x="2466544" y="3927062"/>
        <a:ext cx="357720" cy="457694"/>
      </dsp:txXfrm>
    </dsp:sp>
    <dsp:sp modelId="{91A7DEC0-8592-45C8-A81B-754A1A7BF30B}">
      <dsp:nvSpPr>
        <dsp:cNvPr id="0" name=""/>
        <dsp:cNvSpPr/>
      </dsp:nvSpPr>
      <dsp:spPr>
        <a:xfrm>
          <a:off x="2992891" y="3565380"/>
          <a:ext cx="2230837" cy="1107325"/>
        </a:xfrm>
        <a:prstGeom prst="roundRect">
          <a:avLst>
            <a:gd name="adj" fmla="val 10000"/>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Conclusiones y recomendaciones</a:t>
          </a:r>
          <a:endParaRPr lang="es-EC" sz="2000" kern="1200" dirty="0"/>
        </a:p>
      </dsp:txBody>
      <dsp:txXfrm>
        <a:off x="2992891" y="3565380"/>
        <a:ext cx="2230837" cy="110732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1CADC0-27EB-4551-809C-163593D56A30}">
      <dsp:nvSpPr>
        <dsp:cNvPr id="0" name=""/>
        <dsp:cNvSpPr/>
      </dsp:nvSpPr>
      <dsp:spPr>
        <a:xfrm>
          <a:off x="2737262" y="2773862"/>
          <a:ext cx="2024824" cy="2024824"/>
        </a:xfrm>
        <a:prstGeom prst="ellipse">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t>Imagen débil de la DPE.</a:t>
          </a:r>
          <a:endParaRPr lang="es-EC" sz="2800" kern="1200" dirty="0"/>
        </a:p>
      </dsp:txBody>
      <dsp:txXfrm>
        <a:off x="2737262" y="2773862"/>
        <a:ext cx="2024824" cy="2024824"/>
      </dsp:txXfrm>
    </dsp:sp>
    <dsp:sp modelId="{EA84F58E-4142-451C-BE2F-5F6C03542073}">
      <dsp:nvSpPr>
        <dsp:cNvPr id="0" name=""/>
        <dsp:cNvSpPr/>
      </dsp:nvSpPr>
      <dsp:spPr>
        <a:xfrm rot="12900000">
          <a:off x="1108873" y="2311157"/>
          <a:ext cx="1892378" cy="577074"/>
        </a:xfrm>
        <a:prstGeom prst="leftArrow">
          <a:avLst>
            <a:gd name="adj1" fmla="val 60000"/>
            <a:gd name="adj2" fmla="val 5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3946E54E-428B-48E7-932D-A9BEDDBC7B3F}">
      <dsp:nvSpPr>
        <dsp:cNvPr id="0" name=""/>
        <dsp:cNvSpPr/>
      </dsp:nvSpPr>
      <dsp:spPr>
        <a:xfrm>
          <a:off x="318197" y="1287549"/>
          <a:ext cx="1923583" cy="1538866"/>
        </a:xfrm>
        <a:prstGeom prst="roundRect">
          <a:avLst>
            <a:gd name="adj" fmla="val 1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Trabajo sin Planificación Estratégica</a:t>
          </a:r>
          <a:endParaRPr lang="es-EC" sz="2200" kern="1200" dirty="0"/>
        </a:p>
      </dsp:txBody>
      <dsp:txXfrm>
        <a:off x="318197" y="1287549"/>
        <a:ext cx="1923583" cy="1538866"/>
      </dsp:txXfrm>
    </dsp:sp>
    <dsp:sp modelId="{94B6DA8C-17D0-462E-96AD-17EC28AFC6C4}">
      <dsp:nvSpPr>
        <dsp:cNvPr id="0" name=""/>
        <dsp:cNvSpPr/>
      </dsp:nvSpPr>
      <dsp:spPr>
        <a:xfrm rot="16200000">
          <a:off x="2803485" y="1428997"/>
          <a:ext cx="1892378" cy="577074"/>
        </a:xfrm>
        <a:prstGeom prst="leftArrow">
          <a:avLst>
            <a:gd name="adj1" fmla="val 60000"/>
            <a:gd name="adj2" fmla="val 5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F7822346-F593-423A-A4B0-72CDAC19846A}">
      <dsp:nvSpPr>
        <dsp:cNvPr id="0" name=""/>
        <dsp:cNvSpPr/>
      </dsp:nvSpPr>
      <dsp:spPr>
        <a:xfrm>
          <a:off x="2787883" y="1912"/>
          <a:ext cx="1923583" cy="1538866"/>
        </a:xfrm>
        <a:prstGeom prst="roundRect">
          <a:avLst>
            <a:gd name="adj" fmla="val 1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Procesos Ineficientes</a:t>
          </a:r>
          <a:endParaRPr lang="es-EC" sz="2200" kern="1200" dirty="0"/>
        </a:p>
      </dsp:txBody>
      <dsp:txXfrm>
        <a:off x="2787883" y="1912"/>
        <a:ext cx="1923583" cy="1538866"/>
      </dsp:txXfrm>
    </dsp:sp>
    <dsp:sp modelId="{F7287CAB-7BCC-4B8C-AB31-67B5E937419F}">
      <dsp:nvSpPr>
        <dsp:cNvPr id="0" name=""/>
        <dsp:cNvSpPr/>
      </dsp:nvSpPr>
      <dsp:spPr>
        <a:xfrm rot="19500000">
          <a:off x="4498098" y="2311157"/>
          <a:ext cx="1892378" cy="577074"/>
        </a:xfrm>
        <a:prstGeom prst="leftArrow">
          <a:avLst>
            <a:gd name="adj1" fmla="val 60000"/>
            <a:gd name="adj2" fmla="val 50000"/>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8BFADE32-9FB5-4B66-AADB-0D89A62195A1}">
      <dsp:nvSpPr>
        <dsp:cNvPr id="0" name=""/>
        <dsp:cNvSpPr/>
      </dsp:nvSpPr>
      <dsp:spPr>
        <a:xfrm>
          <a:off x="5257568" y="1287549"/>
          <a:ext cx="1923583" cy="1538866"/>
        </a:xfrm>
        <a:prstGeom prst="roundRect">
          <a:avLst>
            <a:gd name="adj" fmla="val 10000"/>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Infraestructura física y tecnológica sin renovar</a:t>
          </a:r>
          <a:endParaRPr lang="es-EC" sz="2200" kern="1200" dirty="0"/>
        </a:p>
      </dsp:txBody>
      <dsp:txXfrm>
        <a:off x="5257568" y="1287549"/>
        <a:ext cx="1923583" cy="15388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4B5008C-3CE7-417A-9FBE-F574739D58E0}" type="datetimeFigureOut">
              <a:rPr lang="es-EC" smtClean="0"/>
              <a:pPr/>
              <a:t>25/05/2014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3BABC956-869A-4141-9F7F-1EF8EE7D2395}"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5008C-3CE7-417A-9FBE-F574739D58E0}" type="datetimeFigureOut">
              <a:rPr lang="es-EC" smtClean="0"/>
              <a:pPr/>
              <a:t>25/05/2014</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BABC956-869A-4141-9F7F-1EF8EE7D2395}"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Desktop/defensa%20de%20tesis/BSC%201er%20nivel.xls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Desktop/defensa%20de%20tesis/BSC%202do%20nivel.xls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Desktop/defensa%20de%20tesis/BSC%203er%20nivel.xlsx"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2852936"/>
            <a:ext cx="7406640" cy="1472184"/>
          </a:xfrm>
        </p:spPr>
        <p:txBody>
          <a:bodyPr>
            <a:noAutofit/>
          </a:bodyPr>
          <a:lstStyle/>
          <a:p>
            <a:r>
              <a:rPr lang="es-EC" sz="4400" dirty="0" smtClean="0"/>
              <a:t>Plan </a:t>
            </a:r>
            <a:r>
              <a:rPr lang="es-EC" sz="4800" dirty="0" smtClean="0"/>
              <a:t>Estratégico</a:t>
            </a:r>
            <a:r>
              <a:rPr lang="es-EC" sz="4400" dirty="0" smtClean="0"/>
              <a:t> de la Defensoría del Pueblo </a:t>
            </a:r>
            <a:br>
              <a:rPr lang="es-EC" sz="4400" dirty="0" smtClean="0"/>
            </a:br>
            <a:r>
              <a:rPr lang="es-EC" sz="4400" dirty="0" smtClean="0"/>
              <a:t>2014 -2018</a:t>
            </a:r>
            <a:endParaRPr lang="es-EC" sz="4400" dirty="0"/>
          </a:p>
        </p:txBody>
      </p:sp>
      <p:sp>
        <p:nvSpPr>
          <p:cNvPr id="3" name="2 Subtítulo"/>
          <p:cNvSpPr>
            <a:spLocks noGrp="1"/>
          </p:cNvSpPr>
          <p:nvPr>
            <p:ph type="subTitle" idx="1"/>
          </p:nvPr>
        </p:nvSpPr>
        <p:spPr>
          <a:xfrm>
            <a:off x="1331640" y="4437112"/>
            <a:ext cx="7406640" cy="1752600"/>
          </a:xfrm>
        </p:spPr>
        <p:txBody>
          <a:bodyPr/>
          <a:lstStyle/>
          <a:p>
            <a:r>
              <a:rPr lang="es-EC" dirty="0" smtClean="0"/>
              <a:t>Autora:  Vanessa Guevara</a:t>
            </a:r>
            <a:endParaRPr lang="es-EC" dirty="0"/>
          </a:p>
        </p:txBody>
      </p:sp>
      <p:pic>
        <p:nvPicPr>
          <p:cNvPr id="4" name="Picture 4"/>
          <p:cNvPicPr>
            <a:picLocks noChangeAspect="1" noChangeArrowheads="1"/>
          </p:cNvPicPr>
          <p:nvPr/>
        </p:nvPicPr>
        <p:blipFill>
          <a:blip r:embed="rId2" cstate="print"/>
          <a:srcRect/>
          <a:stretch>
            <a:fillRect/>
          </a:stretch>
        </p:blipFill>
        <p:spPr bwMode="auto">
          <a:xfrm>
            <a:off x="5465762" y="404664"/>
            <a:ext cx="3678238" cy="11430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Macroambiente: Tecnológico</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Macroambiente: Legal</a:t>
            </a:r>
            <a:endParaRPr lang="es-EC" dirty="0"/>
          </a:p>
        </p:txBody>
      </p:sp>
      <p:graphicFrame>
        <p:nvGraphicFramePr>
          <p:cNvPr id="6" name="5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Macroambiente: Ambiental</a:t>
            </a:r>
            <a:endParaRPr lang="es-EC" dirty="0"/>
          </a:p>
        </p:txBody>
      </p:sp>
      <p:graphicFrame>
        <p:nvGraphicFramePr>
          <p:cNvPr id="6" name="5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Análisis situacional: Microambiente</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Interno:</a:t>
            </a:r>
            <a:endParaRPr lang="es-EC" dirty="0"/>
          </a:p>
        </p:txBody>
      </p:sp>
      <p:pic>
        <p:nvPicPr>
          <p:cNvPr id="4" name="3 Marcador de contenido" descr="D:\Vanessa\Documents\Maestría\PLAN DE TESIS Y REQUISITOS GRADUACION\DPE\TESIS 20-ENERO.2013\mayo\mapa de procesos.png"/>
          <p:cNvPicPr>
            <a:picLocks noGrp="1"/>
          </p:cNvPicPr>
          <p:nvPr>
            <p:ph idx="1"/>
          </p:nvPr>
        </p:nvPicPr>
        <p:blipFill>
          <a:blip r:embed="rId2" cstate="print"/>
          <a:stretch>
            <a:fillRect/>
          </a:stretch>
        </p:blipFill>
        <p:spPr bwMode="auto">
          <a:xfrm>
            <a:off x="1435100" y="1754019"/>
            <a:ext cx="7499350" cy="4188162"/>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Procesos: </a:t>
            </a:r>
            <a:endParaRPr lang="es-EC" dirty="0"/>
          </a:p>
        </p:txBody>
      </p:sp>
      <p:graphicFrame>
        <p:nvGraphicFramePr>
          <p:cNvPr id="4" name="3 Marcador de contenido"/>
          <p:cNvGraphicFramePr>
            <a:graphicFrameLocks noGrp="1"/>
          </p:cNvGraphicFramePr>
          <p:nvPr>
            <p:ph idx="1"/>
          </p:nvPr>
        </p:nvGraphicFramePr>
        <p:xfrm>
          <a:off x="1435100" y="1447800"/>
          <a:ext cx="7499350" cy="4785360"/>
        </p:xfrm>
        <a:graphic>
          <a:graphicData uri="http://schemas.openxmlformats.org/drawingml/2006/table">
            <a:tbl>
              <a:tblPr firstRow="1" bandRow="1">
                <a:tableStyleId>{5C22544A-7EE6-4342-B048-85BDC9FD1C3A}</a:tableStyleId>
              </a:tblPr>
              <a:tblGrid>
                <a:gridCol w="3749675"/>
                <a:gridCol w="3749675"/>
              </a:tblGrid>
              <a:tr h="370840">
                <a:tc>
                  <a:txBody>
                    <a:bodyPr/>
                    <a:lstStyle/>
                    <a:p>
                      <a:r>
                        <a:rPr lang="es-EC" dirty="0" smtClean="0"/>
                        <a:t>Fortalezas</a:t>
                      </a:r>
                      <a:endParaRPr lang="es-EC" dirty="0"/>
                    </a:p>
                  </a:txBody>
                  <a:tcPr/>
                </a:tc>
                <a:tc>
                  <a:txBody>
                    <a:bodyPr/>
                    <a:lstStyle/>
                    <a:p>
                      <a:r>
                        <a:rPr lang="es-EC" dirty="0" smtClean="0"/>
                        <a:t>Debilidades</a:t>
                      </a:r>
                      <a:endParaRPr lang="es-EC" dirty="0"/>
                    </a:p>
                  </a:txBody>
                  <a:tcPr/>
                </a:tc>
              </a:tr>
              <a:tr h="370840">
                <a:tc>
                  <a:txBody>
                    <a:bodyPr/>
                    <a:lstStyle/>
                    <a:p>
                      <a:r>
                        <a:rPr lang="es-EC" dirty="0" smtClean="0"/>
                        <a:t>Buena relación con el ejecutivo</a:t>
                      </a:r>
                      <a:endParaRPr lang="es-EC" dirty="0"/>
                    </a:p>
                  </a:txBody>
                  <a:tcPr/>
                </a:tc>
                <a:tc>
                  <a:txBody>
                    <a:bodyPr/>
                    <a:lstStyle/>
                    <a:p>
                      <a:r>
                        <a:rPr lang="es-EC" dirty="0" smtClean="0"/>
                        <a:t>Descoordinación en el manejo de trámites</a:t>
                      </a:r>
                      <a:endParaRPr lang="es-EC" dirty="0"/>
                    </a:p>
                  </a:txBody>
                  <a:tcPr/>
                </a:tc>
              </a:tr>
              <a:tr h="370840">
                <a:tc>
                  <a:txBody>
                    <a:bodyPr/>
                    <a:lstStyle/>
                    <a:p>
                      <a:r>
                        <a:rPr lang="es-EC" dirty="0" smtClean="0"/>
                        <a:t>Apertura a la implementación de planes</a:t>
                      </a:r>
                      <a:endParaRPr lang="es-EC" dirty="0"/>
                    </a:p>
                  </a:txBody>
                  <a:tcPr/>
                </a:tc>
                <a:tc>
                  <a:txBody>
                    <a:bodyPr/>
                    <a:lstStyle/>
                    <a:p>
                      <a:r>
                        <a:rPr lang="es-EC" dirty="0" smtClean="0"/>
                        <a:t>Conflictos de poder</a:t>
                      </a:r>
                      <a:endParaRPr lang="es-EC" dirty="0"/>
                    </a:p>
                  </a:txBody>
                  <a:tcPr/>
                </a:tc>
              </a:tr>
              <a:tr h="370840">
                <a:tc>
                  <a:txBody>
                    <a:bodyPr/>
                    <a:lstStyle/>
                    <a:p>
                      <a:r>
                        <a:rPr lang="es-EC" dirty="0" smtClean="0"/>
                        <a:t>Experiencia</a:t>
                      </a:r>
                      <a:r>
                        <a:rPr lang="es-EC" baseline="0" dirty="0" smtClean="0"/>
                        <a:t> en la atención de casos</a:t>
                      </a:r>
                      <a:endParaRPr lang="es-EC" dirty="0"/>
                    </a:p>
                  </a:txBody>
                  <a:tcPr/>
                </a:tc>
                <a:tc>
                  <a:txBody>
                    <a:bodyPr/>
                    <a:lstStyle/>
                    <a:p>
                      <a:r>
                        <a:rPr lang="es-EC" dirty="0" smtClean="0"/>
                        <a:t>Sinergia entre unidades</a:t>
                      </a:r>
                      <a:endParaRPr lang="es-EC" dirty="0"/>
                    </a:p>
                  </a:txBody>
                  <a:tcPr/>
                </a:tc>
              </a:tr>
              <a:tr h="370840">
                <a:tc>
                  <a:txBody>
                    <a:bodyPr/>
                    <a:lstStyle/>
                    <a:p>
                      <a:r>
                        <a:rPr lang="es-EC" dirty="0" smtClean="0"/>
                        <a:t>Centralización de trámites</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Bajo clima laboral/ Falta de liderazgo</a:t>
                      </a:r>
                    </a:p>
                  </a:txBody>
                  <a:tcPr/>
                </a:tc>
              </a:tr>
              <a:tr h="370840">
                <a:tc>
                  <a:txBody>
                    <a:bodyPr/>
                    <a:lstStyle/>
                    <a:p>
                      <a:r>
                        <a:rPr lang="es-EC" dirty="0" smtClean="0"/>
                        <a:t>Posicionamiento a nivel local</a:t>
                      </a:r>
                      <a:endParaRPr lang="es-EC" dirty="0"/>
                    </a:p>
                  </a:txBody>
                  <a:tcPr/>
                </a:tc>
                <a:tc>
                  <a:txBody>
                    <a:bodyPr/>
                    <a:lstStyle/>
                    <a:p>
                      <a:r>
                        <a:rPr lang="es-EC" dirty="0" smtClean="0"/>
                        <a:t>Procesos no definidos</a:t>
                      </a:r>
                      <a:endParaRPr lang="es-EC" dirty="0"/>
                    </a:p>
                  </a:txBody>
                  <a:tcPr/>
                </a:tc>
              </a:tr>
              <a:tr h="370840">
                <a:tc>
                  <a:txBody>
                    <a:bodyPr/>
                    <a:lstStyle/>
                    <a:p>
                      <a:endParaRPr lang="es-EC"/>
                    </a:p>
                  </a:txBody>
                  <a:tcPr/>
                </a:tc>
                <a:tc>
                  <a:txBody>
                    <a:bodyPr/>
                    <a:lstStyle/>
                    <a:p>
                      <a:r>
                        <a:rPr lang="es-EC" dirty="0" smtClean="0"/>
                        <a:t>No existe cultura de</a:t>
                      </a:r>
                      <a:r>
                        <a:rPr lang="es-EC" baseline="0" dirty="0" smtClean="0"/>
                        <a:t> </a:t>
                      </a:r>
                      <a:r>
                        <a:rPr lang="es-EC" dirty="0" smtClean="0"/>
                        <a:t>planificación</a:t>
                      </a:r>
                      <a:endParaRPr lang="es-EC" dirty="0"/>
                    </a:p>
                  </a:txBody>
                  <a:tcPr/>
                </a:tc>
              </a:tr>
              <a:tr h="370840">
                <a:tc>
                  <a:txBody>
                    <a:bodyPr/>
                    <a:lstStyle/>
                    <a:p>
                      <a:endParaRPr lang="es-EC"/>
                    </a:p>
                  </a:txBody>
                  <a:tcPr/>
                </a:tc>
                <a:tc>
                  <a:txBody>
                    <a:bodyPr/>
                    <a:lstStyle/>
                    <a:p>
                      <a:r>
                        <a:rPr lang="es-EC" dirty="0" smtClean="0"/>
                        <a:t>Resistencia ala medición</a:t>
                      </a:r>
                      <a:endParaRPr lang="es-EC" dirty="0"/>
                    </a:p>
                  </a:txBody>
                  <a:tcPr/>
                </a:tc>
              </a:tr>
              <a:tr h="370840">
                <a:tc>
                  <a:txBody>
                    <a:bodyPr/>
                    <a:lstStyle/>
                    <a:p>
                      <a:endParaRPr lang="es-EC"/>
                    </a:p>
                  </a:txBody>
                  <a:tcPr/>
                </a:tc>
                <a:tc>
                  <a:txBody>
                    <a:bodyPr/>
                    <a:lstStyle/>
                    <a:p>
                      <a:r>
                        <a:rPr lang="es-EC" dirty="0" smtClean="0"/>
                        <a:t>No</a:t>
                      </a:r>
                      <a:r>
                        <a:rPr lang="es-EC" baseline="0" dirty="0" smtClean="0"/>
                        <a:t> existe plan estratégico de comunicación.</a:t>
                      </a:r>
                      <a:endParaRPr lang="es-EC" dirty="0"/>
                    </a:p>
                  </a:txBody>
                  <a:tcPr/>
                </a:tc>
              </a:tr>
              <a:tr h="370840">
                <a:tc>
                  <a:txBody>
                    <a:bodyPr/>
                    <a:lstStyle/>
                    <a:p>
                      <a:endParaRPr lang="es-EC"/>
                    </a:p>
                  </a:txBody>
                  <a:tcPr/>
                </a:tc>
                <a:tc>
                  <a:txBody>
                    <a:bodyPr/>
                    <a:lstStyle/>
                    <a:p>
                      <a:r>
                        <a:rPr lang="es-EC" dirty="0" smtClean="0"/>
                        <a:t>Personal</a:t>
                      </a:r>
                      <a:r>
                        <a:rPr lang="es-EC" baseline="0" dirty="0" smtClean="0"/>
                        <a:t> que no corresponde a los perfiles.</a:t>
                      </a:r>
                      <a:endParaRPr lang="es-EC"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Estructura orgánica de la DPE</a:t>
            </a:r>
            <a:endParaRPr lang="es-EC" dirty="0"/>
          </a:p>
        </p:txBody>
      </p:sp>
      <p:pic>
        <p:nvPicPr>
          <p:cNvPr id="4" name="3 Marcador de contenido" descr="D:\Vanessa\Documents\Maestría\PLAN DE TESIS Y REQUISITOS GRADUACION\DPE\TESIS 20-ENERO.2013\mayo\Organigrama dpe.png"/>
          <p:cNvPicPr>
            <a:picLocks noGrp="1"/>
          </p:cNvPicPr>
          <p:nvPr>
            <p:ph idx="1"/>
          </p:nvPr>
        </p:nvPicPr>
        <p:blipFill>
          <a:blip r:embed="rId2" cstate="print"/>
          <a:srcRect/>
          <a:stretch>
            <a:fillRect/>
          </a:stretch>
        </p:blipFill>
        <p:spPr bwMode="auto">
          <a:xfrm>
            <a:off x="1435100" y="1622307"/>
            <a:ext cx="7499350" cy="4451585"/>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PROSPECTIVO</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Árbol de Competencias</a:t>
            </a:r>
            <a:endParaRPr lang="es-EC" dirty="0"/>
          </a:p>
        </p:txBody>
      </p:sp>
      <p:graphicFrame>
        <p:nvGraphicFramePr>
          <p:cNvPr id="8" name="7 Marcador de contenido"/>
          <p:cNvGraphicFramePr>
            <a:graphicFrameLocks noGrp="1"/>
          </p:cNvGraphicFramePr>
          <p:nvPr>
            <p:ph idx="1"/>
          </p:nvPr>
        </p:nvGraphicFramePr>
        <p:xfrm>
          <a:off x="1435100" y="1447800"/>
          <a:ext cx="7499352" cy="3937000"/>
        </p:xfrm>
        <a:graphic>
          <a:graphicData uri="http://schemas.openxmlformats.org/drawingml/2006/table">
            <a:tbl>
              <a:tblPr firstRow="1" bandRow="1">
                <a:tableStyleId>{5C22544A-7EE6-4342-B048-85BDC9FD1C3A}</a:tableStyleId>
              </a:tblPr>
              <a:tblGrid>
                <a:gridCol w="1874838"/>
                <a:gridCol w="1874838"/>
                <a:gridCol w="1874838"/>
                <a:gridCol w="1874838"/>
              </a:tblGrid>
              <a:tr h="370840">
                <a:tc>
                  <a:txBody>
                    <a:bodyPr/>
                    <a:lstStyle/>
                    <a:p>
                      <a:pPr algn="ctr"/>
                      <a:endParaRPr lang="es-EC" sz="1400" b="1" dirty="0">
                        <a:solidFill>
                          <a:schemeClr val="tx1"/>
                        </a:solidFill>
                        <a:latin typeface="Calibri"/>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Análisis del Pasado</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Análisis del Presente</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Análisis del Futuro</a:t>
                      </a:r>
                      <a:endParaRPr lang="es-EC" sz="1400" dirty="0">
                        <a:solidFill>
                          <a:schemeClr val="tx1"/>
                        </a:solidFill>
                        <a:latin typeface="Calibri"/>
                        <a:ea typeface="Calibri"/>
                        <a:cs typeface="Times New Roman"/>
                      </a:endParaRPr>
                    </a:p>
                  </a:txBody>
                  <a:tcPr marL="68872" marR="68872" marT="0" marB="0"/>
                </a:tc>
              </a:tr>
              <a:tr h="370840">
                <a:tc>
                  <a:txBody>
                    <a:bodyPr/>
                    <a:lstStyle/>
                    <a:p>
                      <a:pPr algn="ctr">
                        <a:lnSpc>
                          <a:spcPct val="115000"/>
                        </a:lnSpc>
                        <a:spcAft>
                          <a:spcPts val="600"/>
                        </a:spcAft>
                      </a:pPr>
                      <a:r>
                        <a:rPr lang="es-EC" sz="1400" b="1" dirty="0">
                          <a:solidFill>
                            <a:schemeClr val="tx1"/>
                          </a:solidFill>
                          <a:latin typeface="Arial"/>
                          <a:ea typeface="Calibri"/>
                          <a:cs typeface="Times New Roman"/>
                        </a:rPr>
                        <a:t>Raíz: Cualidades, "saber hacer" </a:t>
                      </a:r>
                      <a:endParaRPr lang="es-EC" sz="1400" b="1"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Gestión de Mediación y consultas</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Resolución de casos en vulneración a derechos humanos.</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Prevención de vulneración de derechos</a:t>
                      </a:r>
                      <a:endParaRPr lang="es-EC" sz="1400" dirty="0">
                        <a:solidFill>
                          <a:schemeClr val="tx1"/>
                        </a:solidFill>
                        <a:latin typeface="Calibri"/>
                        <a:ea typeface="Calibri"/>
                        <a:cs typeface="Times New Roman"/>
                      </a:endParaRPr>
                    </a:p>
                  </a:txBody>
                  <a:tcPr marL="68872" marR="68872" marT="0" marB="0"/>
                </a:tc>
              </a:tr>
              <a:tr h="370840">
                <a:tc>
                  <a:txBody>
                    <a:bodyPr/>
                    <a:lstStyle/>
                    <a:p>
                      <a:pPr algn="ctr"/>
                      <a:endParaRPr lang="es-EC" sz="1400" b="1" dirty="0">
                        <a:solidFill>
                          <a:schemeClr val="tx1"/>
                        </a:solidFill>
                        <a:latin typeface="Calibri"/>
                      </a:endParaRPr>
                    </a:p>
                  </a:txBody>
                  <a:tcPr marL="68872" marR="68872" marT="0" marB="0"/>
                </a:tc>
                <a:tc>
                  <a:txBody>
                    <a:bodyPr/>
                    <a:lstStyle/>
                    <a:p>
                      <a:pPr algn="ctr"/>
                      <a:endParaRPr lang="es-EC" sz="1400" dirty="0">
                        <a:solidFill>
                          <a:schemeClr val="tx1"/>
                        </a:solidFill>
                        <a:latin typeface="Calibri"/>
                      </a:endParaRPr>
                    </a:p>
                  </a:txBody>
                  <a:tcPr marL="68872" marR="68872" marT="0" marB="0"/>
                </a:tc>
                <a:tc>
                  <a:txBody>
                    <a:bodyPr/>
                    <a:lstStyle/>
                    <a:p>
                      <a:pPr algn="ctr"/>
                      <a:endParaRPr lang="es-EC" sz="1400">
                        <a:solidFill>
                          <a:schemeClr val="tx1"/>
                        </a:solidFill>
                        <a:latin typeface="Calibri"/>
                      </a:endParaRPr>
                    </a:p>
                  </a:txBody>
                  <a:tcPr marL="68872" marR="68872" marT="0" marB="0"/>
                </a:tc>
                <a:tc>
                  <a:txBody>
                    <a:bodyPr/>
                    <a:lstStyle/>
                    <a:p>
                      <a:pPr algn="ctr"/>
                      <a:endParaRPr lang="es-EC" sz="1400">
                        <a:solidFill>
                          <a:schemeClr val="tx1"/>
                        </a:solidFill>
                        <a:latin typeface="Calibri"/>
                      </a:endParaRPr>
                    </a:p>
                  </a:txBody>
                  <a:tcPr marL="68872" marR="68872" marT="0" marB="0"/>
                </a:tc>
              </a:tr>
              <a:tr h="741680">
                <a:tc>
                  <a:txBody>
                    <a:bodyPr/>
                    <a:lstStyle/>
                    <a:p>
                      <a:pPr algn="ctr">
                        <a:lnSpc>
                          <a:spcPct val="115000"/>
                        </a:lnSpc>
                        <a:spcAft>
                          <a:spcPts val="600"/>
                        </a:spcAft>
                      </a:pPr>
                      <a:r>
                        <a:rPr lang="es-EC" sz="1400" b="1" dirty="0">
                          <a:solidFill>
                            <a:schemeClr val="tx1"/>
                          </a:solidFill>
                          <a:latin typeface="Arial"/>
                          <a:ea typeface="Calibri"/>
                          <a:cs typeface="Times New Roman"/>
                        </a:rPr>
                        <a:t>Tronco: COMPETENCIAS</a:t>
                      </a:r>
                      <a:br>
                        <a:rPr lang="es-EC" sz="1400" b="1" dirty="0">
                          <a:solidFill>
                            <a:schemeClr val="tx1"/>
                          </a:solidFill>
                          <a:latin typeface="Arial"/>
                          <a:ea typeface="Calibri"/>
                          <a:cs typeface="Times New Roman"/>
                        </a:rPr>
                      </a:br>
                      <a:r>
                        <a:rPr lang="es-EC" sz="1400" b="1" dirty="0">
                          <a:solidFill>
                            <a:schemeClr val="tx1"/>
                          </a:solidFill>
                          <a:latin typeface="Arial"/>
                          <a:ea typeface="Calibri"/>
                          <a:cs typeface="Times New Roman"/>
                        </a:rPr>
                        <a:t>Organización, </a:t>
                      </a:r>
                      <a:br>
                        <a:rPr lang="es-EC" sz="1400" b="1" dirty="0">
                          <a:solidFill>
                            <a:schemeClr val="tx1"/>
                          </a:solidFill>
                          <a:latin typeface="Arial"/>
                          <a:ea typeface="Calibri"/>
                          <a:cs typeface="Times New Roman"/>
                        </a:rPr>
                      </a:br>
                      <a:r>
                        <a:rPr lang="es-EC" sz="1400" b="1" dirty="0">
                          <a:solidFill>
                            <a:schemeClr val="tx1"/>
                          </a:solidFill>
                          <a:latin typeface="Arial"/>
                          <a:ea typeface="Calibri"/>
                          <a:cs typeface="Times New Roman"/>
                        </a:rPr>
                        <a:t>Tecnología y Finanzas</a:t>
                      </a:r>
                      <a:endParaRPr lang="es-EC" sz="1400" b="1"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Roles e intereses personales en los procesos internos.</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Fortalecimiento institucional</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a:solidFill>
                            <a:schemeClr val="tx1"/>
                          </a:solidFill>
                          <a:latin typeface="Arial"/>
                          <a:ea typeface="Calibri"/>
                          <a:cs typeface="Times New Roman"/>
                        </a:rPr>
                        <a:t>Revolución de derechos</a:t>
                      </a:r>
                      <a:endParaRPr lang="es-EC" sz="1400">
                        <a:solidFill>
                          <a:schemeClr val="tx1"/>
                        </a:solidFill>
                        <a:latin typeface="Calibri"/>
                        <a:ea typeface="Calibri"/>
                        <a:cs typeface="Times New Roman"/>
                      </a:endParaRPr>
                    </a:p>
                  </a:txBody>
                  <a:tcPr marL="68872" marR="68872" marT="0" marB="0"/>
                </a:tc>
              </a:tr>
              <a:tr h="370840">
                <a:tc>
                  <a:txBody>
                    <a:bodyPr/>
                    <a:lstStyle/>
                    <a:p>
                      <a:pPr algn="ctr"/>
                      <a:endParaRPr lang="es-EC" sz="1400" b="1" dirty="0">
                        <a:solidFill>
                          <a:schemeClr val="tx1"/>
                        </a:solidFill>
                        <a:latin typeface="Calibri"/>
                      </a:endParaRPr>
                    </a:p>
                  </a:txBody>
                  <a:tcPr marL="68872" marR="68872" marT="0" marB="0"/>
                </a:tc>
                <a:tc>
                  <a:txBody>
                    <a:bodyPr/>
                    <a:lstStyle/>
                    <a:p>
                      <a:pPr algn="ctr"/>
                      <a:endParaRPr lang="es-EC" sz="1400" dirty="0">
                        <a:solidFill>
                          <a:schemeClr val="tx1"/>
                        </a:solidFill>
                        <a:latin typeface="Calibri"/>
                      </a:endParaRPr>
                    </a:p>
                  </a:txBody>
                  <a:tcPr marL="68872" marR="68872" marT="0" marB="0"/>
                </a:tc>
                <a:tc>
                  <a:txBody>
                    <a:bodyPr/>
                    <a:lstStyle/>
                    <a:p>
                      <a:pPr algn="ctr"/>
                      <a:endParaRPr lang="es-EC" sz="1400" dirty="0">
                        <a:solidFill>
                          <a:schemeClr val="tx1"/>
                        </a:solidFill>
                        <a:latin typeface="Calibri"/>
                      </a:endParaRPr>
                    </a:p>
                  </a:txBody>
                  <a:tcPr marL="68872" marR="68872" marT="0" marB="0"/>
                </a:tc>
                <a:tc>
                  <a:txBody>
                    <a:bodyPr/>
                    <a:lstStyle/>
                    <a:p>
                      <a:pPr algn="ctr"/>
                      <a:endParaRPr lang="es-EC" sz="1400" dirty="0">
                        <a:solidFill>
                          <a:schemeClr val="tx1"/>
                        </a:solidFill>
                        <a:latin typeface="Calibri"/>
                      </a:endParaRPr>
                    </a:p>
                  </a:txBody>
                  <a:tcPr marL="68872" marR="68872" marT="0" marB="0"/>
                </a:tc>
              </a:tr>
              <a:tr h="741680">
                <a:tc>
                  <a:txBody>
                    <a:bodyPr/>
                    <a:lstStyle/>
                    <a:p>
                      <a:pPr algn="ctr">
                        <a:lnSpc>
                          <a:spcPct val="115000"/>
                        </a:lnSpc>
                        <a:spcAft>
                          <a:spcPts val="600"/>
                        </a:spcAft>
                      </a:pPr>
                      <a:r>
                        <a:rPr lang="es-EC" sz="1400" b="1" dirty="0">
                          <a:solidFill>
                            <a:schemeClr val="tx1"/>
                          </a:solidFill>
                          <a:latin typeface="Arial"/>
                          <a:ea typeface="Calibri"/>
                          <a:cs typeface="Times New Roman"/>
                        </a:rPr>
                        <a:t>Ramas</a:t>
                      </a:r>
                      <a:endParaRPr lang="es-EC" sz="1400" b="1"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a:solidFill>
                            <a:schemeClr val="tx1"/>
                          </a:solidFill>
                          <a:latin typeface="Arial"/>
                          <a:ea typeface="Calibri"/>
                          <a:cs typeface="Times New Roman"/>
                        </a:rPr>
                        <a:t>Atención de casos de consumidores</a:t>
                      </a:r>
                      <a:endParaRPr lang="es-EC" sz="14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err="1">
                          <a:solidFill>
                            <a:schemeClr val="tx1"/>
                          </a:solidFill>
                          <a:latin typeface="Arial"/>
                          <a:ea typeface="Calibri"/>
                          <a:cs typeface="Times New Roman"/>
                        </a:rPr>
                        <a:t>Tulela</a:t>
                      </a:r>
                      <a:r>
                        <a:rPr lang="es-EC" sz="1400" dirty="0">
                          <a:solidFill>
                            <a:schemeClr val="tx1"/>
                          </a:solidFill>
                          <a:latin typeface="Arial"/>
                          <a:ea typeface="Calibri"/>
                          <a:cs typeface="Times New Roman"/>
                        </a:rPr>
                        <a:t> y promoción de derechos.</a:t>
                      </a:r>
                      <a:endParaRPr lang="es-EC" sz="14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400" dirty="0">
                          <a:solidFill>
                            <a:schemeClr val="tx1"/>
                          </a:solidFill>
                          <a:latin typeface="Arial"/>
                          <a:ea typeface="Calibri"/>
                          <a:cs typeface="Times New Roman"/>
                        </a:rPr>
                        <a:t>Seguimiento y control.</a:t>
                      </a:r>
                      <a:endParaRPr lang="es-EC" sz="1400" dirty="0">
                        <a:solidFill>
                          <a:schemeClr val="tx1"/>
                        </a:solidFill>
                        <a:latin typeface="Calibri"/>
                        <a:ea typeface="Calibri"/>
                        <a:cs typeface="Times New Roman"/>
                      </a:endParaRPr>
                    </a:p>
                  </a:txBody>
                  <a:tcPr marL="68872" marR="68872"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Cambios esperados para el futuro</a:t>
            </a:r>
            <a:endParaRPr lang="es-EC" dirty="0"/>
          </a:p>
        </p:txBody>
      </p:sp>
      <p:graphicFrame>
        <p:nvGraphicFramePr>
          <p:cNvPr id="4" name="3 Marcador de contenido"/>
          <p:cNvGraphicFramePr>
            <a:graphicFrameLocks noGrp="1"/>
          </p:cNvGraphicFramePr>
          <p:nvPr>
            <p:ph idx="1"/>
          </p:nvPr>
        </p:nvGraphicFramePr>
        <p:xfrm>
          <a:off x="1435100" y="1447800"/>
          <a:ext cx="7499349" cy="3575304"/>
        </p:xfrm>
        <a:graphic>
          <a:graphicData uri="http://schemas.openxmlformats.org/drawingml/2006/table">
            <a:tbl>
              <a:tblPr firstRow="1" bandRow="1">
                <a:tableStyleId>{5C22544A-7EE6-4342-B048-85BDC9FD1C3A}</a:tableStyleId>
              </a:tblPr>
              <a:tblGrid>
                <a:gridCol w="2499783"/>
                <a:gridCol w="2499783"/>
                <a:gridCol w="2499783"/>
              </a:tblGrid>
              <a:tr h="370840">
                <a:tc>
                  <a:txBody>
                    <a:bodyPr/>
                    <a:lstStyle/>
                    <a:p>
                      <a:pPr algn="ctr">
                        <a:lnSpc>
                          <a:spcPct val="115000"/>
                        </a:lnSpc>
                        <a:spcAft>
                          <a:spcPts val="600"/>
                        </a:spcAft>
                      </a:pPr>
                      <a:r>
                        <a:rPr lang="es-EC" sz="1200" dirty="0">
                          <a:solidFill>
                            <a:schemeClr val="tx1"/>
                          </a:solidFill>
                          <a:latin typeface="Arial"/>
                          <a:ea typeface="Calibri"/>
                          <a:cs typeface="Times New Roman"/>
                        </a:rPr>
                        <a:t>Presentidos (tenemos indicios de su ocurrencia, vislumbramos su ocurrencia)</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Anhelados (deseamos que ocurran)</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Temidos (Nos preocupan que puedan ocurrir por conjeturas o síntomas del fenómeno)</a:t>
                      </a:r>
                      <a:endParaRPr lang="es-EC" sz="1200" dirty="0">
                        <a:solidFill>
                          <a:schemeClr val="tx1"/>
                        </a:solidFill>
                        <a:latin typeface="Calibri"/>
                        <a:ea typeface="Calibri"/>
                        <a:cs typeface="Times New Roman"/>
                      </a:endParaRPr>
                    </a:p>
                  </a:txBody>
                  <a:tcPr marL="68872" marR="68872" marT="0" marB="0"/>
                </a:tc>
              </a:tr>
              <a:tr h="1854200">
                <a:tc>
                  <a:txBody>
                    <a:bodyPr/>
                    <a:lstStyle/>
                    <a:p>
                      <a:pPr algn="ctr">
                        <a:lnSpc>
                          <a:spcPct val="115000"/>
                        </a:lnSpc>
                        <a:spcAft>
                          <a:spcPts val="600"/>
                        </a:spcAft>
                      </a:pPr>
                      <a:r>
                        <a:rPr lang="es-EC" sz="1200" b="1" dirty="0">
                          <a:solidFill>
                            <a:schemeClr val="tx1"/>
                          </a:solidFill>
                          <a:latin typeface="Arial"/>
                          <a:ea typeface="Calibri"/>
                          <a:cs typeface="Times New Roman"/>
                        </a:rPr>
                        <a:t>1. Que no estén claros los roles y competencias de la Defensoría.  </a:t>
                      </a:r>
                      <a:br>
                        <a:rPr lang="es-EC" sz="1200" b="1" dirty="0">
                          <a:solidFill>
                            <a:schemeClr val="tx1"/>
                          </a:solidFill>
                          <a:latin typeface="Arial"/>
                          <a:ea typeface="Calibri"/>
                          <a:cs typeface="Times New Roman"/>
                        </a:rPr>
                      </a:br>
                      <a:r>
                        <a:rPr lang="es-EC" sz="1200" b="1" dirty="0">
                          <a:solidFill>
                            <a:schemeClr val="tx1"/>
                          </a:solidFill>
                          <a:latin typeface="Arial"/>
                          <a:ea typeface="Calibri"/>
                          <a:cs typeface="Times New Roman"/>
                        </a:rPr>
                        <a:t>2. No es una institución fuerte en sus resoluciones.</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1. Que exista una gestión eficiente y transparente sobre los casos de violación a Derechos Humanos. </a:t>
                      </a:r>
                      <a:br>
                        <a:rPr lang="es-EC" sz="1200" dirty="0">
                          <a:solidFill>
                            <a:schemeClr val="tx1"/>
                          </a:solidFill>
                          <a:latin typeface="Arial"/>
                          <a:ea typeface="Calibri"/>
                          <a:cs typeface="Times New Roman"/>
                        </a:rPr>
                      </a:br>
                      <a:r>
                        <a:rPr lang="es-EC" sz="1200" dirty="0">
                          <a:solidFill>
                            <a:schemeClr val="tx1"/>
                          </a:solidFill>
                          <a:latin typeface="Arial"/>
                          <a:ea typeface="Calibri"/>
                          <a:cs typeface="Times New Roman"/>
                        </a:rPr>
                        <a:t>2. Disminución de casos de violación a derechos Humanos. </a:t>
                      </a:r>
                      <a:br>
                        <a:rPr lang="es-EC" sz="1200" dirty="0">
                          <a:solidFill>
                            <a:schemeClr val="tx1"/>
                          </a:solidFill>
                          <a:latin typeface="Arial"/>
                          <a:ea typeface="Calibri"/>
                          <a:cs typeface="Times New Roman"/>
                        </a:rPr>
                      </a:br>
                      <a:r>
                        <a:rPr lang="es-EC" sz="1200" dirty="0">
                          <a:solidFill>
                            <a:schemeClr val="tx1"/>
                          </a:solidFill>
                          <a:latin typeface="Arial"/>
                          <a:ea typeface="Calibri"/>
                          <a:cs typeface="Times New Roman"/>
                        </a:rPr>
                        <a:t>3. Ciudadanos conscientes de sus derechos. </a:t>
                      </a:r>
                      <a:br>
                        <a:rPr lang="es-EC" sz="1200" dirty="0">
                          <a:solidFill>
                            <a:schemeClr val="tx1"/>
                          </a:solidFill>
                          <a:latin typeface="Arial"/>
                          <a:ea typeface="Calibri"/>
                          <a:cs typeface="Times New Roman"/>
                        </a:rPr>
                      </a:br>
                      <a:r>
                        <a:rPr lang="es-EC" sz="1200" dirty="0">
                          <a:solidFill>
                            <a:schemeClr val="tx1"/>
                          </a:solidFill>
                          <a:latin typeface="Arial"/>
                          <a:ea typeface="Calibri"/>
                          <a:cs typeface="Times New Roman"/>
                        </a:rPr>
                        <a:t>4. Que las Instituciones asuman su correspondiente eje de derechos. </a:t>
                      </a:r>
                      <a:br>
                        <a:rPr lang="es-EC" sz="1200" dirty="0">
                          <a:solidFill>
                            <a:schemeClr val="tx1"/>
                          </a:solidFill>
                          <a:latin typeface="Arial"/>
                          <a:ea typeface="Calibri"/>
                          <a:cs typeface="Times New Roman"/>
                        </a:rPr>
                      </a:br>
                      <a:r>
                        <a:rPr lang="es-EC" sz="1200" dirty="0">
                          <a:solidFill>
                            <a:schemeClr val="tx1"/>
                          </a:solidFill>
                          <a:latin typeface="Arial"/>
                          <a:ea typeface="Calibri"/>
                          <a:cs typeface="Times New Roman"/>
                        </a:rPr>
                        <a:t>5. Un nivel desconcentrado fuerte y representativo a nivel local.</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1. Que no exista reconocimiento y autonomía.</a:t>
                      </a:r>
                      <a:endParaRPr lang="es-EC" sz="1200" dirty="0">
                        <a:solidFill>
                          <a:schemeClr val="tx1"/>
                        </a:solidFill>
                        <a:latin typeface="Calibri"/>
                        <a:ea typeface="Calibri"/>
                        <a:cs typeface="Times New Roman"/>
                      </a:endParaRPr>
                    </a:p>
                  </a:txBody>
                  <a:tcPr marL="68872" marR="68872" marT="0" marB="0"/>
                </a:tc>
              </a:tr>
              <a:tr h="370840">
                <a:tc>
                  <a:txBody>
                    <a:bodyPr/>
                    <a:lstStyle/>
                    <a:p>
                      <a:pPr algn="ctr">
                        <a:lnSpc>
                          <a:spcPct val="115000"/>
                        </a:lnSpc>
                        <a:spcAft>
                          <a:spcPts val="600"/>
                        </a:spcAft>
                      </a:pPr>
                      <a:r>
                        <a:rPr lang="es-EC" sz="1200" i="1">
                          <a:solidFill>
                            <a:schemeClr val="tx1"/>
                          </a:solidFill>
                          <a:latin typeface="Arial"/>
                          <a:ea typeface="Calibri"/>
                          <a:cs typeface="Times New Roman"/>
                        </a:rPr>
                        <a:t>Presentir: intuir, conjeturar</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b="1" i="1">
                          <a:solidFill>
                            <a:schemeClr val="tx1"/>
                          </a:solidFill>
                          <a:latin typeface="Arial"/>
                          <a:ea typeface="Calibri"/>
                          <a:cs typeface="Times New Roman"/>
                        </a:rPr>
                        <a:t>Anhelar: desear, apetecer</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b="1" i="1" dirty="0">
                          <a:solidFill>
                            <a:schemeClr val="tx1"/>
                          </a:solidFill>
                          <a:latin typeface="Arial"/>
                          <a:ea typeface="Calibri"/>
                          <a:cs typeface="Times New Roman"/>
                        </a:rPr>
                        <a:t>Temer: intuir con ansiedad la ocurrencia de algo</a:t>
                      </a:r>
                      <a:endParaRPr lang="es-EC" sz="1200" dirty="0">
                        <a:solidFill>
                          <a:schemeClr val="tx1"/>
                        </a:solidFill>
                        <a:latin typeface="Calibri"/>
                        <a:ea typeface="Calibri"/>
                        <a:cs typeface="Times New Roman"/>
                      </a:endParaRPr>
                    </a:p>
                  </a:txBody>
                  <a:tcPr marL="68872" marR="68872"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Estereotipos </a:t>
            </a:r>
            <a:endParaRPr lang="es-EC" dirty="0"/>
          </a:p>
        </p:txBody>
      </p:sp>
      <p:graphicFrame>
        <p:nvGraphicFramePr>
          <p:cNvPr id="4" name="3 Marcador de contenido"/>
          <p:cNvGraphicFramePr>
            <a:graphicFrameLocks noGrp="1"/>
          </p:cNvGraphicFramePr>
          <p:nvPr>
            <p:ph idx="1"/>
          </p:nvPr>
        </p:nvGraphicFramePr>
        <p:xfrm>
          <a:off x="1435100" y="1447800"/>
          <a:ext cx="7499352" cy="3995928"/>
        </p:xfrm>
        <a:graphic>
          <a:graphicData uri="http://schemas.openxmlformats.org/drawingml/2006/table">
            <a:tbl>
              <a:tblPr firstRow="1" bandRow="1">
                <a:tableStyleId>{5C22544A-7EE6-4342-B048-85BDC9FD1C3A}</a:tableStyleId>
              </a:tblPr>
              <a:tblGrid>
                <a:gridCol w="1874838"/>
                <a:gridCol w="1874838"/>
                <a:gridCol w="1874838"/>
                <a:gridCol w="1874838"/>
              </a:tblGrid>
              <a:tr h="370840">
                <a:tc>
                  <a:txBody>
                    <a:bodyPr/>
                    <a:lstStyle/>
                    <a:p>
                      <a:pPr algn="ctr">
                        <a:lnSpc>
                          <a:spcPct val="115000"/>
                        </a:lnSpc>
                        <a:spcAft>
                          <a:spcPts val="600"/>
                        </a:spcAft>
                      </a:pPr>
                      <a:r>
                        <a:rPr lang="es-EC" sz="1200" dirty="0">
                          <a:solidFill>
                            <a:schemeClr val="tx1"/>
                          </a:solidFill>
                          <a:latin typeface="Arial"/>
                          <a:ea typeface="Calibri"/>
                          <a:cs typeface="Times New Roman"/>
                        </a:rPr>
                        <a:t>Enunciemos algunos estereotipos relacionados con el tema que estamos analizando, tomados o no del material anterior</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¿Esta idea tiene algún fundamento?</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¿Por qué se ha difundido?</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¿Qué problema importante está ocultando?</a:t>
                      </a:r>
                      <a:endParaRPr lang="es-EC" sz="1200">
                        <a:solidFill>
                          <a:schemeClr val="tx1"/>
                        </a:solidFill>
                        <a:latin typeface="Calibri"/>
                        <a:ea typeface="Calibri"/>
                        <a:cs typeface="Times New Roman"/>
                      </a:endParaRPr>
                    </a:p>
                  </a:txBody>
                  <a:tcPr marL="68872" marR="68872" marT="0" marB="0"/>
                </a:tc>
              </a:tr>
              <a:tr h="370840">
                <a:tc>
                  <a:txBody>
                    <a:bodyPr/>
                    <a:lstStyle/>
                    <a:p>
                      <a:pPr>
                        <a:lnSpc>
                          <a:spcPct val="115000"/>
                        </a:lnSpc>
                        <a:spcAft>
                          <a:spcPts val="600"/>
                        </a:spcAft>
                      </a:pPr>
                      <a:r>
                        <a:rPr lang="es-EC" sz="1200" b="1" dirty="0">
                          <a:solidFill>
                            <a:schemeClr val="tx1"/>
                          </a:solidFill>
                          <a:latin typeface="Arial"/>
                          <a:ea typeface="Calibri"/>
                          <a:cs typeface="Times New Roman"/>
                        </a:rPr>
                        <a:t>1. Sistema judicial que no protege a una víctima cuyos derechos han sido vulnerados.</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SI</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Medio de comunicación</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Corrupción, ineficiencia de la justicia, falta de reglamentos y sanciones.</a:t>
                      </a:r>
                      <a:endParaRPr lang="es-EC" sz="1200">
                        <a:solidFill>
                          <a:schemeClr val="tx1"/>
                        </a:solidFill>
                        <a:latin typeface="Calibri"/>
                        <a:ea typeface="Calibri"/>
                        <a:cs typeface="Times New Roman"/>
                      </a:endParaRPr>
                    </a:p>
                  </a:txBody>
                  <a:tcPr marL="68872" marR="68872" marT="0" marB="0"/>
                </a:tc>
              </a:tr>
              <a:tr h="370840">
                <a:tc>
                  <a:txBody>
                    <a:bodyPr/>
                    <a:lstStyle/>
                    <a:p>
                      <a:pPr>
                        <a:lnSpc>
                          <a:spcPct val="115000"/>
                        </a:lnSpc>
                        <a:spcAft>
                          <a:spcPts val="600"/>
                        </a:spcAft>
                      </a:pPr>
                      <a:r>
                        <a:rPr lang="es-EC" sz="1200" b="1">
                          <a:solidFill>
                            <a:schemeClr val="tx1"/>
                          </a:solidFill>
                          <a:latin typeface="Arial"/>
                          <a:ea typeface="Calibri"/>
                          <a:cs typeface="Times New Roman"/>
                        </a:rPr>
                        <a:t>2. Influencia de la política en la protección de derechos humanos</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SI</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Los medios de comunicación afirman que la gestión del Defensor está bajo la influencia del ejecutivo.</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a:solidFill>
                            <a:schemeClr val="tx1"/>
                          </a:solidFill>
                          <a:latin typeface="Arial"/>
                          <a:ea typeface="Calibri"/>
                          <a:cs typeface="Times New Roman"/>
                        </a:rPr>
                        <a:t>El desconocimiento de la ciudadanía respecto a la trayectoria del Defensor del Pueblo.</a:t>
                      </a:r>
                      <a:endParaRPr lang="es-EC" sz="1200">
                        <a:solidFill>
                          <a:schemeClr val="tx1"/>
                        </a:solidFill>
                        <a:latin typeface="Calibri"/>
                        <a:ea typeface="Calibri"/>
                        <a:cs typeface="Times New Roman"/>
                      </a:endParaRPr>
                    </a:p>
                  </a:txBody>
                  <a:tcPr marL="68872" marR="68872" marT="0" marB="0"/>
                </a:tc>
              </a:tr>
              <a:tr h="370840">
                <a:tc>
                  <a:txBody>
                    <a:bodyPr/>
                    <a:lstStyle/>
                    <a:p>
                      <a:pPr>
                        <a:lnSpc>
                          <a:spcPct val="115000"/>
                        </a:lnSpc>
                        <a:spcAft>
                          <a:spcPts val="600"/>
                        </a:spcAft>
                      </a:pPr>
                      <a:r>
                        <a:rPr lang="es-EC" sz="1200" b="1">
                          <a:solidFill>
                            <a:schemeClr val="tx1"/>
                          </a:solidFill>
                          <a:latin typeface="Arial"/>
                          <a:ea typeface="Calibri"/>
                          <a:cs typeface="Times New Roman"/>
                        </a:rPr>
                        <a:t>3. Bajo nivel de apoyo del ejecutivo a la institución.</a:t>
                      </a:r>
                      <a:endParaRPr lang="es-EC" sz="120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SI</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Por la baja asignación presupuestaria y poder de la Institución.</a:t>
                      </a:r>
                      <a:endParaRPr lang="es-EC" sz="1200" dirty="0">
                        <a:solidFill>
                          <a:schemeClr val="tx1"/>
                        </a:solidFill>
                        <a:latin typeface="Calibri"/>
                        <a:ea typeface="Calibri"/>
                        <a:cs typeface="Times New Roman"/>
                      </a:endParaRPr>
                    </a:p>
                  </a:txBody>
                  <a:tcPr marL="68872" marR="68872" marT="0" marB="0"/>
                </a:tc>
                <a:tc>
                  <a:txBody>
                    <a:bodyPr/>
                    <a:lstStyle/>
                    <a:p>
                      <a:pPr algn="ctr">
                        <a:lnSpc>
                          <a:spcPct val="115000"/>
                        </a:lnSpc>
                        <a:spcAft>
                          <a:spcPts val="600"/>
                        </a:spcAft>
                      </a:pPr>
                      <a:r>
                        <a:rPr lang="es-EC" sz="1200" dirty="0">
                          <a:solidFill>
                            <a:schemeClr val="tx1"/>
                          </a:solidFill>
                          <a:latin typeface="Arial"/>
                          <a:ea typeface="Calibri"/>
                          <a:cs typeface="Times New Roman"/>
                        </a:rPr>
                        <a:t>Que las Instituciones de control y transparencia no tienen la fuerza necesaria en el régimen.</a:t>
                      </a:r>
                      <a:endParaRPr lang="es-EC" sz="1200" dirty="0">
                        <a:solidFill>
                          <a:schemeClr val="tx1"/>
                        </a:solidFill>
                        <a:latin typeface="Calibri"/>
                        <a:ea typeface="Calibri"/>
                        <a:cs typeface="Times New Roman"/>
                      </a:endParaRPr>
                    </a:p>
                  </a:txBody>
                  <a:tcPr marL="68872" marR="68872"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03648" y="1268760"/>
          <a:ext cx="7169224" cy="4373484"/>
        </p:xfrm>
        <a:graphic>
          <a:graphicData uri="http://schemas.openxmlformats.org/drawingml/2006/table">
            <a:tbl>
              <a:tblPr firstRow="1" bandRow="1">
                <a:tableStyleId>{5C22544A-7EE6-4342-B048-85BDC9FD1C3A}</a:tableStyleId>
              </a:tblPr>
              <a:tblGrid>
                <a:gridCol w="3584612"/>
                <a:gridCol w="3584612"/>
              </a:tblGrid>
              <a:tr h="334896">
                <a:tc>
                  <a:txBody>
                    <a:bodyPr/>
                    <a:lstStyle/>
                    <a:p>
                      <a:r>
                        <a:rPr lang="es-EC" sz="1400" dirty="0" smtClean="0">
                          <a:solidFill>
                            <a:schemeClr val="tx1"/>
                          </a:solidFill>
                        </a:rPr>
                        <a:t>OPORTUNIDADES</a:t>
                      </a:r>
                      <a:endParaRPr lang="es-EC" sz="1400" dirty="0">
                        <a:solidFill>
                          <a:schemeClr val="tx1"/>
                        </a:solidFill>
                      </a:endParaRPr>
                    </a:p>
                  </a:txBody>
                  <a:tcPr/>
                </a:tc>
                <a:tc>
                  <a:txBody>
                    <a:bodyPr/>
                    <a:lstStyle/>
                    <a:p>
                      <a:r>
                        <a:rPr lang="es-EC" sz="1400" dirty="0" smtClean="0">
                          <a:solidFill>
                            <a:schemeClr val="tx1"/>
                          </a:solidFill>
                        </a:rPr>
                        <a:t>AMENAZAS</a:t>
                      </a:r>
                      <a:endParaRPr lang="es-EC" sz="1400" dirty="0">
                        <a:solidFill>
                          <a:schemeClr val="tx1"/>
                        </a:solidFill>
                      </a:endParaRPr>
                    </a:p>
                  </a:txBody>
                  <a:tcPr/>
                </a:tc>
              </a:tr>
              <a:tr h="334896">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Constitución de la República de 2008.</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Sistema </a:t>
                      </a:r>
                      <a:r>
                        <a:rPr lang="es-EC" sz="1400" b="0" dirty="0" smtClean="0">
                          <a:solidFill>
                            <a:schemeClr val="tx1"/>
                          </a:solidFill>
                          <a:latin typeface="Arial"/>
                          <a:ea typeface="Calibri"/>
                          <a:cs typeface="Times New Roman"/>
                        </a:rPr>
                        <a:t>judicial.</a:t>
                      </a:r>
                      <a:endParaRPr lang="es-EC" sz="1400" b="0" dirty="0">
                        <a:solidFill>
                          <a:schemeClr val="tx1"/>
                        </a:solidFill>
                        <a:latin typeface="Calibri"/>
                        <a:ea typeface="Calibri"/>
                        <a:cs typeface="Times New Roman"/>
                      </a:endParaRPr>
                    </a:p>
                  </a:txBody>
                  <a:tcPr marL="68580" marR="68580" marT="0" marB="0"/>
                </a:tc>
              </a:tr>
              <a:tr h="334896">
                <a:tc>
                  <a:txBody>
                    <a:bodyPr/>
                    <a:lstStyle/>
                    <a:p>
                      <a:pPr>
                        <a:lnSpc>
                          <a:spcPct val="115000"/>
                        </a:lnSpc>
                        <a:spcAft>
                          <a:spcPts val="600"/>
                        </a:spcAft>
                        <a:buFont typeface="Arial" pitchFamily="34" charset="0"/>
                        <a:buChar char="•"/>
                      </a:pPr>
                      <a:r>
                        <a:rPr lang="es-EC" sz="1400" b="0" dirty="0" smtClean="0">
                          <a:solidFill>
                            <a:schemeClr val="tx1"/>
                          </a:solidFill>
                          <a:latin typeface="Arial"/>
                          <a:ea typeface="Calibri"/>
                          <a:cs typeface="Times New Roman"/>
                        </a:rPr>
                        <a:t>Políticas </a:t>
                      </a:r>
                      <a:r>
                        <a:rPr lang="es-EC" sz="1400" b="0" dirty="0">
                          <a:solidFill>
                            <a:schemeClr val="tx1"/>
                          </a:solidFill>
                          <a:latin typeface="Arial"/>
                          <a:ea typeface="Calibri"/>
                          <a:cs typeface="Times New Roman"/>
                        </a:rPr>
                        <a:t>de igualdad en </a:t>
                      </a:r>
                      <a:r>
                        <a:rPr lang="es-EC" sz="1400" b="0" dirty="0" smtClean="0">
                          <a:solidFill>
                            <a:schemeClr val="tx1"/>
                          </a:solidFill>
                          <a:latin typeface="Arial"/>
                          <a:ea typeface="Calibri"/>
                          <a:cs typeface="Times New Roman"/>
                        </a:rPr>
                        <a:t>el</a:t>
                      </a:r>
                      <a:r>
                        <a:rPr lang="es-EC" sz="1400" b="0" baseline="0" dirty="0" smtClean="0">
                          <a:solidFill>
                            <a:schemeClr val="tx1"/>
                          </a:solidFill>
                          <a:latin typeface="Arial"/>
                          <a:ea typeface="Calibri"/>
                          <a:cs typeface="Times New Roman"/>
                        </a:rPr>
                        <a:t> presupuesto.</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Falta de reglamento y leyes a normas constitucionales</a:t>
                      </a:r>
                      <a:endParaRPr lang="es-EC" sz="1400" b="0" dirty="0">
                        <a:solidFill>
                          <a:schemeClr val="tx1"/>
                        </a:solidFill>
                        <a:latin typeface="Calibri"/>
                        <a:ea typeface="Calibri"/>
                        <a:cs typeface="Times New Roman"/>
                      </a:endParaRPr>
                    </a:p>
                  </a:txBody>
                  <a:tcPr marL="68580" marR="68580" marT="0" marB="0"/>
                </a:tc>
              </a:tr>
              <a:tr h="334896">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Cooperación </a:t>
                      </a:r>
                      <a:r>
                        <a:rPr lang="es-EC" sz="1400" b="0" dirty="0" smtClean="0">
                          <a:solidFill>
                            <a:schemeClr val="tx1"/>
                          </a:solidFill>
                          <a:latin typeface="Arial"/>
                          <a:ea typeface="Calibri"/>
                          <a:cs typeface="Times New Roman"/>
                        </a:rPr>
                        <a:t>internacional</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Incumplimiento </a:t>
                      </a:r>
                      <a:r>
                        <a:rPr lang="es-EC" sz="1400" b="0" dirty="0" smtClean="0">
                          <a:solidFill>
                            <a:schemeClr val="tx1"/>
                          </a:solidFill>
                          <a:latin typeface="Arial"/>
                          <a:ea typeface="Calibri"/>
                          <a:cs typeface="Times New Roman"/>
                        </a:rPr>
                        <a:t>de</a:t>
                      </a:r>
                      <a:r>
                        <a:rPr lang="es-EC" sz="1400" b="0" baseline="0" dirty="0" smtClean="0">
                          <a:solidFill>
                            <a:schemeClr val="tx1"/>
                          </a:solidFill>
                          <a:latin typeface="Arial"/>
                          <a:ea typeface="Calibri"/>
                          <a:cs typeface="Times New Roman"/>
                        </a:rPr>
                        <a:t> roles.</a:t>
                      </a:r>
                      <a:endParaRPr lang="es-EC" sz="1400" b="0" dirty="0">
                        <a:solidFill>
                          <a:schemeClr val="tx1"/>
                        </a:solidFill>
                        <a:latin typeface="Calibri"/>
                        <a:ea typeface="Calibri"/>
                        <a:cs typeface="Times New Roman"/>
                      </a:endParaRPr>
                    </a:p>
                  </a:txBody>
                  <a:tcPr marL="68580" marR="68580" marT="0" marB="0"/>
                </a:tc>
              </a:tr>
              <a:tr h="334896">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Alianzas estratégicas con instituciones </a:t>
                      </a:r>
                      <a:r>
                        <a:rPr lang="es-EC" sz="1400" b="0" dirty="0" smtClean="0">
                          <a:solidFill>
                            <a:schemeClr val="tx1"/>
                          </a:solidFill>
                          <a:latin typeface="Arial"/>
                          <a:ea typeface="Calibri"/>
                          <a:cs typeface="Times New Roman"/>
                        </a:rPr>
                        <a:t>de DDHH.</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Discriminación</a:t>
                      </a:r>
                      <a:endParaRPr lang="es-EC" sz="1400" b="0" dirty="0">
                        <a:solidFill>
                          <a:schemeClr val="tx1"/>
                        </a:solidFill>
                        <a:latin typeface="Calibri"/>
                        <a:ea typeface="Calibri"/>
                        <a:cs typeface="Times New Roman"/>
                      </a:endParaRPr>
                    </a:p>
                  </a:txBody>
                  <a:tcPr marL="68580" marR="68580" marT="0" marB="0"/>
                </a:tc>
              </a:tr>
              <a:tr h="334896">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Estabilidad política</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Baja cobertura y calidad de servicios públicos </a:t>
                      </a:r>
                      <a:endParaRPr lang="es-EC" sz="1400" b="0" dirty="0">
                        <a:solidFill>
                          <a:schemeClr val="tx1"/>
                        </a:solidFill>
                        <a:latin typeface="Calibri"/>
                        <a:ea typeface="Calibri"/>
                        <a:cs typeface="Times New Roman"/>
                      </a:endParaRPr>
                    </a:p>
                  </a:txBody>
                  <a:tcPr marL="68580" marR="68580" marT="0" marB="0"/>
                </a:tc>
              </a:tr>
              <a:tr h="334896">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Inversión social</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Mercantilización de la vivienda</a:t>
                      </a:r>
                      <a:endParaRPr lang="es-EC" sz="1400" b="0" dirty="0">
                        <a:solidFill>
                          <a:schemeClr val="tx1"/>
                        </a:solidFill>
                        <a:latin typeface="Calibri"/>
                        <a:ea typeface="Calibri"/>
                        <a:cs typeface="Times New Roman"/>
                      </a:endParaRPr>
                    </a:p>
                  </a:txBody>
                  <a:tcPr marL="68580" marR="68580" marT="0" marB="0"/>
                </a:tc>
              </a:tr>
              <a:tr h="334896">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Internet, Redes sociales que facilitan la difusión de la información.</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Relaciones internacionales con instituciones de derechos humanos </a:t>
                      </a:r>
                      <a:r>
                        <a:rPr lang="es-EC" sz="1400" b="0" dirty="0" err="1">
                          <a:solidFill>
                            <a:schemeClr val="tx1"/>
                          </a:solidFill>
                          <a:latin typeface="Arial"/>
                          <a:ea typeface="Calibri"/>
                          <a:cs typeface="Times New Roman"/>
                        </a:rPr>
                        <a:t>resquebrantadas</a:t>
                      </a:r>
                      <a:r>
                        <a:rPr lang="es-EC" sz="1400" b="0" dirty="0">
                          <a:solidFill>
                            <a:schemeClr val="tx1"/>
                          </a:solidFill>
                          <a:latin typeface="Arial"/>
                          <a:ea typeface="Calibri"/>
                          <a:cs typeface="Times New Roman"/>
                        </a:rPr>
                        <a:t>.</a:t>
                      </a:r>
                      <a:endParaRPr lang="es-EC" sz="1400" b="0" dirty="0">
                        <a:solidFill>
                          <a:schemeClr val="tx1"/>
                        </a:solidFill>
                        <a:latin typeface="Calibri"/>
                        <a:ea typeface="Calibri"/>
                        <a:cs typeface="Times New Roman"/>
                      </a:endParaRPr>
                    </a:p>
                  </a:txBody>
                  <a:tcPr marL="68580" marR="68580" marT="0" marB="0"/>
                </a:tc>
              </a:tr>
              <a:tr h="334896">
                <a:tc>
                  <a:txBody>
                    <a:bodyPr/>
                    <a:lstStyle/>
                    <a:p>
                      <a:pPr>
                        <a:buFont typeface="Arial" pitchFamily="34" charset="0"/>
                        <a:buChar char="•"/>
                      </a:pPr>
                      <a:endParaRPr lang="es-EC" sz="1400" b="0" dirty="0">
                        <a:solidFill>
                          <a:schemeClr val="tx1"/>
                        </a:solidFill>
                      </a:endParaRPr>
                    </a:p>
                  </a:txBody>
                  <a:tcPr/>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Derechos de la naturaleza</a:t>
                      </a:r>
                      <a:endParaRPr lang="es-EC" sz="1400" b="0" dirty="0">
                        <a:solidFill>
                          <a:schemeClr val="tx1"/>
                        </a:solidFill>
                        <a:latin typeface="Calibri"/>
                        <a:ea typeface="Calibri"/>
                        <a:cs typeface="Times New Roman"/>
                      </a:endParaRPr>
                    </a:p>
                  </a:txBody>
                  <a:tcPr marL="68580" marR="68580" marT="0" marB="0"/>
                </a:tc>
              </a:tr>
              <a:tr h="334896">
                <a:tc>
                  <a:txBody>
                    <a:bodyPr/>
                    <a:lstStyle/>
                    <a:p>
                      <a:endParaRPr lang="es-EC" sz="1400" b="0" dirty="0">
                        <a:solidFill>
                          <a:schemeClr val="tx1"/>
                        </a:solidFill>
                      </a:endParaRPr>
                    </a:p>
                  </a:txBody>
                  <a:tcPr/>
                </a:tc>
                <a:tc>
                  <a:txBody>
                    <a:bodyPr/>
                    <a:lstStyle/>
                    <a:p>
                      <a:pPr>
                        <a:lnSpc>
                          <a:spcPct val="115000"/>
                        </a:lnSpc>
                        <a:spcAft>
                          <a:spcPts val="600"/>
                        </a:spcAft>
                        <a:buFont typeface="Arial" pitchFamily="34" charset="0"/>
                        <a:buChar char="•"/>
                      </a:pPr>
                      <a:r>
                        <a:rPr lang="es-EC" sz="1400" b="0" dirty="0">
                          <a:solidFill>
                            <a:schemeClr val="tx1"/>
                          </a:solidFill>
                          <a:latin typeface="Arial"/>
                          <a:ea typeface="Calibri"/>
                          <a:cs typeface="Times New Roman"/>
                        </a:rPr>
                        <a:t>Relación débil con medios de comunicación</a:t>
                      </a:r>
                      <a:endParaRPr lang="es-EC" sz="1400" b="0" dirty="0">
                        <a:solidFill>
                          <a:schemeClr val="tx1"/>
                        </a:solidFill>
                        <a:latin typeface="Calibri"/>
                        <a:ea typeface="Calibri"/>
                        <a:cs typeface="Times New Roman"/>
                      </a:endParaRPr>
                    </a:p>
                  </a:txBody>
                  <a:tcPr marL="68580" marR="68580" marT="0" marB="0"/>
                </a:tc>
              </a:tr>
            </a:tbl>
          </a:graphicData>
        </a:graphic>
      </p:graphicFrame>
      <p:sp>
        <p:nvSpPr>
          <p:cNvPr id="3" name="1 Título"/>
          <p:cNvSpPr>
            <a:spLocks noGrp="1"/>
          </p:cNvSpPr>
          <p:nvPr>
            <p:ph type="title"/>
          </p:nvPr>
        </p:nvSpPr>
        <p:spPr>
          <a:xfrm>
            <a:off x="1435608" y="274638"/>
            <a:ext cx="7498080" cy="1143000"/>
          </a:xfrm>
        </p:spPr>
        <p:txBody>
          <a:bodyPr/>
          <a:lstStyle/>
          <a:p>
            <a:r>
              <a:rPr lang="es-EC" dirty="0" smtClean="0"/>
              <a:t>Matriz  DO-FA</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619672" y="692696"/>
          <a:ext cx="7035552" cy="5423127"/>
        </p:xfrm>
        <a:graphic>
          <a:graphicData uri="http://schemas.openxmlformats.org/drawingml/2006/table">
            <a:tbl>
              <a:tblPr firstRow="1" bandRow="1">
                <a:tableStyleId>{5C22544A-7EE6-4342-B048-85BDC9FD1C3A}</a:tableStyleId>
              </a:tblPr>
              <a:tblGrid>
                <a:gridCol w="3481772"/>
                <a:gridCol w="3553780"/>
              </a:tblGrid>
              <a:tr h="304801">
                <a:tc>
                  <a:txBody>
                    <a:bodyPr/>
                    <a:lstStyle/>
                    <a:p>
                      <a:pPr algn="ctr"/>
                      <a:r>
                        <a:rPr lang="es-EC" sz="1400" b="0" dirty="0" smtClean="0">
                          <a:solidFill>
                            <a:schemeClr val="tx1"/>
                          </a:solidFill>
                        </a:rPr>
                        <a:t>FORTALEZAS</a:t>
                      </a:r>
                      <a:endParaRPr lang="es-EC" sz="1400" b="0" dirty="0">
                        <a:solidFill>
                          <a:schemeClr val="tx1"/>
                        </a:solidFill>
                      </a:endParaRPr>
                    </a:p>
                  </a:txBody>
                  <a:tcPr/>
                </a:tc>
                <a:tc>
                  <a:txBody>
                    <a:bodyPr/>
                    <a:lstStyle/>
                    <a:p>
                      <a:pPr algn="ctr"/>
                      <a:r>
                        <a:rPr lang="es-EC" sz="1400" b="0" dirty="0" smtClean="0">
                          <a:solidFill>
                            <a:schemeClr val="tx1"/>
                          </a:solidFill>
                        </a:rPr>
                        <a:t>DEBILIDADES</a:t>
                      </a:r>
                      <a:endParaRPr lang="es-EC" sz="1400" b="0" dirty="0">
                        <a:solidFill>
                          <a:schemeClr val="tx1"/>
                        </a:solidFill>
                      </a:endParaRPr>
                    </a:p>
                  </a:txBody>
                  <a:tcPr/>
                </a:tc>
              </a:tr>
              <a:tr h="311630">
                <a:tc>
                  <a:txBody>
                    <a:bodyPr/>
                    <a:lstStyle/>
                    <a:p>
                      <a:pPr>
                        <a:lnSpc>
                          <a:spcPct val="115000"/>
                        </a:lnSpc>
                        <a:spcAft>
                          <a:spcPts val="600"/>
                        </a:spcAft>
                      </a:pPr>
                      <a:r>
                        <a:rPr lang="es-EC" sz="1400" b="0" dirty="0">
                          <a:solidFill>
                            <a:schemeClr val="tx1"/>
                          </a:solidFill>
                          <a:latin typeface="Arial"/>
                          <a:ea typeface="Calibri"/>
                          <a:cs typeface="Times New Roman"/>
                        </a:rPr>
                        <a:t>Voluntad de la máxima autoridad para fortalecer la institución.</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400" b="0" dirty="0" smtClean="0">
                          <a:solidFill>
                            <a:schemeClr val="tx1"/>
                          </a:solidFill>
                          <a:latin typeface="Arial"/>
                          <a:ea typeface="Calibri"/>
                          <a:cs typeface="Times New Roman"/>
                        </a:rPr>
                        <a:t>Infraestructura física y tecnológica inadecuada. </a:t>
                      </a:r>
                      <a:endParaRPr lang="es-EC" sz="1400" b="0" dirty="0">
                        <a:solidFill>
                          <a:schemeClr val="tx1"/>
                        </a:solidFill>
                        <a:latin typeface="Calibri"/>
                        <a:ea typeface="Calibri"/>
                        <a:cs typeface="Times New Roman"/>
                      </a:endParaRPr>
                    </a:p>
                  </a:txBody>
                  <a:tcPr marL="68580" marR="68580" marT="0" marB="0"/>
                </a:tc>
              </a:tr>
              <a:tr h="311630">
                <a:tc>
                  <a:txBody>
                    <a:bodyPr/>
                    <a:lstStyle/>
                    <a:p>
                      <a:pPr>
                        <a:lnSpc>
                          <a:spcPct val="115000"/>
                        </a:lnSpc>
                        <a:spcAft>
                          <a:spcPts val="600"/>
                        </a:spcAft>
                      </a:pPr>
                      <a:r>
                        <a:rPr lang="es-EC" sz="1400" b="0" dirty="0">
                          <a:solidFill>
                            <a:schemeClr val="tx1"/>
                          </a:solidFill>
                          <a:latin typeface="Arial"/>
                          <a:ea typeface="Calibri"/>
                          <a:cs typeface="Times New Roman"/>
                        </a:rPr>
                        <a:t>Atención </a:t>
                      </a:r>
                      <a:r>
                        <a:rPr lang="es-EC" sz="1400" b="0" dirty="0" smtClean="0">
                          <a:solidFill>
                            <a:schemeClr val="tx1"/>
                          </a:solidFill>
                          <a:latin typeface="Arial"/>
                          <a:ea typeface="Calibri"/>
                          <a:cs typeface="Times New Roman"/>
                        </a:rPr>
                        <a:t>personalizada.</a:t>
                      </a:r>
                      <a:endParaRPr lang="es-EC" sz="1400" b="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400" b="0" dirty="0">
                          <a:solidFill>
                            <a:schemeClr val="tx1"/>
                          </a:solidFill>
                          <a:latin typeface="Arial"/>
                          <a:ea typeface="Calibri"/>
                          <a:cs typeface="Times New Roman"/>
                        </a:rPr>
                        <a:t>Inexistencia de planes de carrera y crecimiento para servidores/as.</a:t>
                      </a:r>
                      <a:endParaRPr lang="es-EC" sz="1400" b="0" dirty="0">
                        <a:solidFill>
                          <a:schemeClr val="tx1"/>
                        </a:solidFill>
                        <a:latin typeface="Calibri"/>
                        <a:ea typeface="Calibri"/>
                        <a:cs typeface="Times New Roman"/>
                      </a:endParaRPr>
                    </a:p>
                  </a:txBody>
                  <a:tcPr marL="68580" marR="68580" marT="0" marB="0"/>
                </a:tc>
              </a:tr>
              <a:tr h="218743">
                <a:tc>
                  <a:txBody>
                    <a:bodyPr/>
                    <a:lstStyle/>
                    <a:p>
                      <a:pPr>
                        <a:lnSpc>
                          <a:spcPct val="115000"/>
                        </a:lnSpc>
                        <a:spcAft>
                          <a:spcPts val="600"/>
                        </a:spcAft>
                      </a:pPr>
                      <a:r>
                        <a:rPr lang="es-EC" sz="1400" b="0" dirty="0">
                          <a:solidFill>
                            <a:schemeClr val="tx1"/>
                          </a:solidFill>
                          <a:latin typeface="Arial"/>
                          <a:ea typeface="Calibri"/>
                          <a:cs typeface="Times New Roman"/>
                        </a:rPr>
                        <a:t>Desconcentración en las 24 provincias del Ecuador.</a:t>
                      </a:r>
                      <a:endParaRPr lang="es-EC" sz="1400" b="0" dirty="0">
                        <a:solidFill>
                          <a:schemeClr val="tx1"/>
                        </a:solidFill>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s-EC" sz="1400" b="0" dirty="0" smtClean="0">
                          <a:solidFill>
                            <a:schemeClr val="tx1"/>
                          </a:solidFill>
                          <a:latin typeface="Arial"/>
                          <a:ea typeface="Calibri"/>
                          <a:cs typeface="Times New Roman"/>
                        </a:rPr>
                        <a:t>Inexistencia de manual de procesos</a:t>
                      </a:r>
                      <a:endParaRPr lang="es-EC" sz="1400" b="0" dirty="0" smtClean="0">
                        <a:solidFill>
                          <a:schemeClr val="tx1"/>
                        </a:solidFill>
                        <a:latin typeface="Calibri"/>
                        <a:ea typeface="Calibri"/>
                        <a:cs typeface="Times New Roman"/>
                      </a:endParaRPr>
                    </a:p>
                    <a:p>
                      <a:pPr>
                        <a:lnSpc>
                          <a:spcPct val="115000"/>
                        </a:lnSpc>
                        <a:spcAft>
                          <a:spcPts val="600"/>
                        </a:spcAft>
                      </a:pPr>
                      <a:endParaRPr lang="es-EC" sz="1400" b="0" dirty="0">
                        <a:solidFill>
                          <a:schemeClr val="tx1"/>
                        </a:solidFill>
                        <a:latin typeface="Calibri"/>
                        <a:ea typeface="Calibri"/>
                        <a:cs typeface="Times New Roman"/>
                      </a:endParaRPr>
                    </a:p>
                  </a:txBody>
                  <a:tcPr marL="68580" marR="68580" marT="0" marB="0"/>
                </a:tc>
              </a:tr>
              <a:tr h="150645">
                <a:tc>
                  <a:txBody>
                    <a:bodyPr/>
                    <a:lstStyle/>
                    <a:p>
                      <a:pPr>
                        <a:lnSpc>
                          <a:spcPct val="115000"/>
                        </a:lnSpc>
                        <a:spcAft>
                          <a:spcPts val="600"/>
                        </a:spcAft>
                      </a:pPr>
                      <a:r>
                        <a:rPr lang="es-EC" sz="1400" b="0" dirty="0">
                          <a:solidFill>
                            <a:schemeClr val="tx1"/>
                          </a:solidFill>
                          <a:latin typeface="Arial"/>
                          <a:ea typeface="Calibri"/>
                          <a:cs typeface="Times New Roman"/>
                        </a:rPr>
                        <a:t>Atención </a:t>
                      </a:r>
                      <a:r>
                        <a:rPr lang="es-EC" sz="1400" b="0" dirty="0" smtClean="0">
                          <a:solidFill>
                            <a:schemeClr val="tx1"/>
                          </a:solidFill>
                          <a:latin typeface="Arial"/>
                          <a:ea typeface="Calibri"/>
                          <a:cs typeface="Times New Roman"/>
                        </a:rPr>
                        <a:t>gratuita.</a:t>
                      </a:r>
                      <a:endParaRPr lang="es-EC" sz="1400" b="0" dirty="0">
                        <a:solidFill>
                          <a:schemeClr val="tx1"/>
                        </a:solidFill>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s-EC" sz="1400" b="0" dirty="0" smtClean="0">
                          <a:solidFill>
                            <a:schemeClr val="tx1"/>
                          </a:solidFill>
                          <a:latin typeface="Arial"/>
                          <a:ea typeface="Calibri"/>
                          <a:cs typeface="Times New Roman"/>
                        </a:rPr>
                        <a:t>Personal desmotivado</a:t>
                      </a:r>
                      <a:endParaRPr lang="es-EC" sz="1400" b="0" dirty="0" smtClean="0">
                        <a:solidFill>
                          <a:schemeClr val="tx1"/>
                        </a:solidFill>
                        <a:latin typeface="Calibri"/>
                        <a:ea typeface="Calibri"/>
                        <a:cs typeface="Times New Roman"/>
                      </a:endParaRPr>
                    </a:p>
                    <a:p>
                      <a:pPr>
                        <a:lnSpc>
                          <a:spcPct val="115000"/>
                        </a:lnSpc>
                        <a:spcAft>
                          <a:spcPts val="600"/>
                        </a:spcAft>
                      </a:pPr>
                      <a:endParaRPr lang="es-EC" sz="1400" b="0" dirty="0">
                        <a:solidFill>
                          <a:schemeClr val="tx1"/>
                        </a:solidFill>
                        <a:latin typeface="Calibri"/>
                        <a:ea typeface="Calibri"/>
                        <a:cs typeface="Times New Roman"/>
                      </a:endParaRPr>
                    </a:p>
                  </a:txBody>
                  <a:tcPr marL="68580" marR="68580" marT="0" marB="0"/>
                </a:tc>
              </a:tr>
              <a:tr h="311630">
                <a:tc>
                  <a:txBody>
                    <a:bodyPr/>
                    <a:lstStyle/>
                    <a:p>
                      <a:pPr>
                        <a:lnSpc>
                          <a:spcPct val="115000"/>
                        </a:lnSpc>
                        <a:spcAft>
                          <a:spcPts val="600"/>
                        </a:spcAft>
                      </a:pPr>
                      <a:r>
                        <a:rPr lang="es-EC" sz="1400" b="0" dirty="0">
                          <a:solidFill>
                            <a:schemeClr val="tx1"/>
                          </a:solidFill>
                          <a:latin typeface="Arial"/>
                          <a:ea typeface="Calibri"/>
                          <a:cs typeface="Times New Roman"/>
                        </a:rPr>
                        <a:t>Experiencia en la resolución de </a:t>
                      </a:r>
                      <a:r>
                        <a:rPr lang="es-EC" sz="1400" b="0" dirty="0" smtClean="0">
                          <a:solidFill>
                            <a:schemeClr val="tx1"/>
                          </a:solidFill>
                          <a:latin typeface="Arial"/>
                          <a:ea typeface="Calibri"/>
                          <a:cs typeface="Times New Roman"/>
                        </a:rPr>
                        <a:t>casos.</a:t>
                      </a:r>
                      <a:endParaRPr lang="es-EC" sz="1400" b="0" dirty="0">
                        <a:solidFill>
                          <a:schemeClr val="tx1"/>
                        </a:solidFill>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600"/>
                        </a:spcAft>
                        <a:buClrTx/>
                        <a:buSzTx/>
                        <a:buFontTx/>
                        <a:buNone/>
                        <a:tabLst/>
                        <a:defRPr/>
                      </a:pPr>
                      <a:r>
                        <a:rPr lang="es-EC" sz="1400" b="0" dirty="0" smtClean="0">
                          <a:solidFill>
                            <a:schemeClr val="tx1"/>
                          </a:solidFill>
                          <a:latin typeface="Arial"/>
                          <a:ea typeface="Calibri"/>
                          <a:cs typeface="Times New Roman"/>
                        </a:rPr>
                        <a:t>Recursos limitados</a:t>
                      </a:r>
                      <a:endParaRPr lang="es-EC" sz="1400" b="0" dirty="0">
                        <a:solidFill>
                          <a:schemeClr val="tx1"/>
                        </a:solidFill>
                        <a:latin typeface="Calibri"/>
                        <a:ea typeface="Calibri"/>
                        <a:cs typeface="Times New Roman"/>
                      </a:endParaRPr>
                    </a:p>
                  </a:txBody>
                  <a:tcPr marL="68580" marR="68580" marT="0" marB="0"/>
                </a:tc>
              </a:tr>
              <a:tr h="311630">
                <a:tc>
                  <a:txBody>
                    <a:bodyPr/>
                    <a:lstStyle/>
                    <a:p>
                      <a:endParaRPr lang="es-EC" sz="1400" b="0" dirty="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Escasa información oficial (líneas base) sobre derechos humanos vulnerados</a:t>
                      </a:r>
                      <a:endParaRPr lang="es-EC" sz="1400" b="0" dirty="0">
                        <a:solidFill>
                          <a:schemeClr val="tx1"/>
                        </a:solidFill>
                        <a:latin typeface="Calibri"/>
                        <a:ea typeface="Calibri"/>
                        <a:cs typeface="Times New Roman"/>
                      </a:endParaRPr>
                    </a:p>
                  </a:txBody>
                  <a:tcPr marL="68580" marR="68580" marT="0" marB="0"/>
                </a:tc>
              </a:tr>
              <a:tr h="311630">
                <a:tc>
                  <a:txBody>
                    <a:bodyPr/>
                    <a:lstStyle/>
                    <a:p>
                      <a:endParaRPr lang="es-EC" sz="1400" b="0" dirty="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Inexistencia de procesos de seguimiento y evaluación</a:t>
                      </a:r>
                      <a:endParaRPr lang="es-EC" sz="1400" b="0" dirty="0">
                        <a:solidFill>
                          <a:schemeClr val="tx1"/>
                        </a:solidFill>
                        <a:latin typeface="Calibri"/>
                        <a:ea typeface="Calibri"/>
                        <a:cs typeface="Times New Roman"/>
                      </a:endParaRPr>
                    </a:p>
                  </a:txBody>
                  <a:tcPr marL="68580" marR="68580" marT="0" marB="0"/>
                </a:tc>
              </a:tr>
              <a:tr h="235859">
                <a:tc>
                  <a:txBody>
                    <a:bodyPr/>
                    <a:lstStyle/>
                    <a:p>
                      <a:endParaRPr lang="es-EC" sz="1400" b="0" dirty="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Procesos de planeación débiles</a:t>
                      </a:r>
                      <a:endParaRPr lang="es-EC" sz="1400" b="0" dirty="0">
                        <a:solidFill>
                          <a:schemeClr val="tx1"/>
                        </a:solidFill>
                        <a:latin typeface="Calibri"/>
                        <a:ea typeface="Calibri"/>
                        <a:cs typeface="Times New Roman"/>
                      </a:endParaRPr>
                    </a:p>
                  </a:txBody>
                  <a:tcPr marL="68580" marR="68580" marT="0" marB="0"/>
                </a:tc>
              </a:tr>
              <a:tr h="235859">
                <a:tc>
                  <a:txBody>
                    <a:bodyPr/>
                    <a:lstStyle/>
                    <a:p>
                      <a:endParaRPr lang="es-EC" sz="1400" b="0" dirty="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Gestión de riesgo no implementada</a:t>
                      </a:r>
                      <a:endParaRPr lang="es-EC" sz="1400" b="0" dirty="0">
                        <a:solidFill>
                          <a:schemeClr val="tx1"/>
                        </a:solidFill>
                        <a:latin typeface="Calibri"/>
                        <a:ea typeface="Calibri"/>
                        <a:cs typeface="Times New Roman"/>
                      </a:endParaRPr>
                    </a:p>
                  </a:txBody>
                  <a:tcPr marL="68580" marR="68580" marT="0" marB="0"/>
                </a:tc>
              </a:tr>
              <a:tr h="311630">
                <a:tc>
                  <a:txBody>
                    <a:bodyPr/>
                    <a:lstStyle/>
                    <a:p>
                      <a:endParaRPr lang="es-EC" sz="1400" b="0" dirty="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Estructura organizacional basada en intenses personales</a:t>
                      </a:r>
                      <a:endParaRPr lang="es-EC" sz="1400" b="0" dirty="0">
                        <a:solidFill>
                          <a:schemeClr val="tx1"/>
                        </a:solidFill>
                        <a:latin typeface="Calibri"/>
                        <a:ea typeface="Calibri"/>
                        <a:cs typeface="Times New Roman"/>
                      </a:endParaRPr>
                    </a:p>
                  </a:txBody>
                  <a:tcPr marL="68580" marR="68580" marT="0" marB="0"/>
                </a:tc>
              </a:tr>
              <a:tr h="235859">
                <a:tc>
                  <a:txBody>
                    <a:bodyPr/>
                    <a:lstStyle/>
                    <a:p>
                      <a:endParaRPr lang="es-EC" sz="1400" b="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Centralización de trámites.</a:t>
                      </a:r>
                      <a:endParaRPr lang="es-EC" sz="1400" b="0" dirty="0">
                        <a:solidFill>
                          <a:schemeClr val="tx1"/>
                        </a:solidFill>
                        <a:latin typeface="Calibri"/>
                        <a:ea typeface="Calibri"/>
                        <a:cs typeface="Times New Roman"/>
                      </a:endParaRPr>
                    </a:p>
                  </a:txBody>
                  <a:tcPr marL="68580" marR="68580" marT="0" marB="0"/>
                </a:tc>
              </a:tr>
              <a:tr h="235859">
                <a:tc>
                  <a:txBody>
                    <a:bodyPr/>
                    <a:lstStyle/>
                    <a:p>
                      <a:endParaRPr lang="es-EC" sz="1400" b="0">
                        <a:solidFill>
                          <a:schemeClr val="tx1"/>
                        </a:solidFill>
                      </a:endParaRPr>
                    </a:p>
                  </a:txBody>
                  <a:tcPr/>
                </a:tc>
                <a:tc>
                  <a:txBody>
                    <a:bodyPr/>
                    <a:lstStyle/>
                    <a:p>
                      <a:pPr>
                        <a:lnSpc>
                          <a:spcPct val="115000"/>
                        </a:lnSpc>
                        <a:spcAft>
                          <a:spcPts val="600"/>
                        </a:spcAft>
                      </a:pPr>
                      <a:r>
                        <a:rPr lang="es-EC" sz="1400" b="0" dirty="0">
                          <a:solidFill>
                            <a:schemeClr val="tx1"/>
                          </a:solidFill>
                          <a:latin typeface="Arial"/>
                          <a:ea typeface="Calibri"/>
                          <a:cs typeface="Times New Roman"/>
                        </a:rPr>
                        <a:t>Nivel de resolución de casos bajo</a:t>
                      </a:r>
                      <a:endParaRPr lang="es-EC" sz="1400" b="0" dirty="0">
                        <a:solidFill>
                          <a:schemeClr val="tx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Variables Estratégicas</a:t>
            </a:r>
            <a:endParaRPr lang="es-EC" dirty="0"/>
          </a:p>
        </p:txBody>
      </p:sp>
      <p:sp>
        <p:nvSpPr>
          <p:cNvPr id="3" name="2 Marcador de contenido"/>
          <p:cNvSpPr>
            <a:spLocks noGrp="1"/>
          </p:cNvSpPr>
          <p:nvPr>
            <p:ph sz="half" idx="1"/>
          </p:nvPr>
        </p:nvSpPr>
        <p:spPr/>
        <p:txBody>
          <a:bodyPr>
            <a:normAutofit fontScale="70000" lnSpcReduction="20000"/>
          </a:bodyPr>
          <a:lstStyle/>
          <a:p>
            <a:pPr marL="596646" indent="-514350">
              <a:buFont typeface="+mj-lt"/>
              <a:buAutoNum type="arabicPeriod"/>
            </a:pPr>
            <a:r>
              <a:rPr lang="es-EC" dirty="0" smtClean="0"/>
              <a:t>Casos de consumidores.</a:t>
            </a:r>
          </a:p>
          <a:p>
            <a:pPr marL="596646" indent="-514350">
              <a:buFont typeface="+mj-lt"/>
              <a:buAutoNum type="arabicPeriod"/>
            </a:pPr>
            <a:r>
              <a:rPr lang="es-EC" dirty="0" smtClean="0"/>
              <a:t>Atención personalizada .</a:t>
            </a:r>
          </a:p>
          <a:p>
            <a:pPr marL="596646" indent="-514350">
              <a:buFont typeface="+mj-lt"/>
              <a:buAutoNum type="arabicPeriod"/>
            </a:pPr>
            <a:r>
              <a:rPr lang="es-EC" dirty="0" smtClean="0"/>
              <a:t>Autonomía</a:t>
            </a:r>
          </a:p>
          <a:p>
            <a:pPr marL="596646" indent="-514350">
              <a:buFont typeface="+mj-lt"/>
              <a:buAutoNum type="arabicPeriod"/>
            </a:pPr>
            <a:r>
              <a:rPr lang="es-EC" dirty="0" smtClean="0"/>
              <a:t>Centralización.</a:t>
            </a:r>
          </a:p>
          <a:p>
            <a:pPr marL="596646" indent="-514350">
              <a:buFont typeface="+mj-lt"/>
              <a:buAutoNum type="arabicPeriod"/>
            </a:pPr>
            <a:r>
              <a:rPr lang="es-EC" dirty="0" smtClean="0"/>
              <a:t>Cobertura y calidad de servicios públicos.</a:t>
            </a:r>
          </a:p>
          <a:p>
            <a:pPr marL="596646" indent="-514350">
              <a:buFont typeface="+mj-lt"/>
              <a:buAutoNum type="arabicPeriod"/>
            </a:pPr>
            <a:r>
              <a:rPr lang="es-EC" dirty="0" smtClean="0"/>
              <a:t>Conciencia ciudadana de derechos.</a:t>
            </a:r>
          </a:p>
          <a:p>
            <a:pPr marL="596646" indent="-514350">
              <a:buFont typeface="+mj-lt"/>
              <a:buAutoNum type="arabicPeriod"/>
            </a:pPr>
            <a:r>
              <a:rPr lang="es-EC" dirty="0" smtClean="0"/>
              <a:t>Cooperación Internacional.</a:t>
            </a:r>
          </a:p>
          <a:p>
            <a:pPr marL="596646" indent="-514350">
              <a:buFont typeface="+mj-lt"/>
              <a:buAutoNum type="arabicPeriod"/>
            </a:pPr>
            <a:r>
              <a:rPr lang="es-EC" dirty="0" smtClean="0"/>
              <a:t>Costos en la atención a la ciudadanía.</a:t>
            </a:r>
          </a:p>
          <a:p>
            <a:pPr marL="596646" indent="-514350">
              <a:buFont typeface="+mj-lt"/>
              <a:buAutoNum type="arabicPeriod"/>
            </a:pPr>
            <a:r>
              <a:rPr lang="es-EC" dirty="0" smtClean="0"/>
              <a:t>Crecimiento de la inversión social.</a:t>
            </a:r>
          </a:p>
          <a:p>
            <a:pPr marL="596646" indent="-514350">
              <a:buFont typeface="+mj-lt"/>
              <a:buAutoNum type="arabicPeriod"/>
            </a:pPr>
            <a:r>
              <a:rPr lang="es-EC" dirty="0" smtClean="0"/>
              <a:t>Derechos de la naturaleza</a:t>
            </a:r>
          </a:p>
        </p:txBody>
      </p:sp>
      <p:sp>
        <p:nvSpPr>
          <p:cNvPr id="4" name="3 Marcador de contenido"/>
          <p:cNvSpPr>
            <a:spLocks noGrp="1"/>
          </p:cNvSpPr>
          <p:nvPr>
            <p:ph sz="half" idx="2"/>
          </p:nvPr>
        </p:nvSpPr>
        <p:spPr/>
        <p:txBody>
          <a:bodyPr>
            <a:normAutofit fontScale="70000" lnSpcReduction="20000"/>
          </a:bodyPr>
          <a:lstStyle/>
          <a:p>
            <a:pPr marL="596646" indent="-514350">
              <a:buFont typeface="+mj-lt"/>
              <a:buAutoNum type="arabicPeriod" startAt="11"/>
            </a:pPr>
            <a:r>
              <a:rPr lang="es-EC" dirty="0" smtClean="0"/>
              <a:t>Discriminación</a:t>
            </a:r>
          </a:p>
          <a:p>
            <a:pPr marL="596646" indent="-514350">
              <a:buFont typeface="+mj-lt"/>
              <a:buAutoNum type="arabicPeriod" startAt="11"/>
            </a:pPr>
            <a:r>
              <a:rPr lang="es-EC" dirty="0" smtClean="0"/>
              <a:t>Líneas base sobre derechos humanos.</a:t>
            </a:r>
          </a:p>
          <a:p>
            <a:pPr marL="596646" indent="-514350">
              <a:buFont typeface="+mj-lt"/>
              <a:buAutoNum type="arabicPeriod" startAt="11"/>
            </a:pPr>
            <a:r>
              <a:rPr lang="es-EC" dirty="0" smtClean="0"/>
              <a:t>Estabilidad política.</a:t>
            </a:r>
          </a:p>
          <a:p>
            <a:pPr marL="596646" indent="-514350">
              <a:buFont typeface="+mj-lt"/>
              <a:buAutoNum type="arabicPeriod" startAt="11"/>
            </a:pPr>
            <a:r>
              <a:rPr lang="es-EC" dirty="0" smtClean="0"/>
              <a:t>Estructura organizacional.</a:t>
            </a:r>
          </a:p>
          <a:p>
            <a:pPr marL="596646" indent="-514350">
              <a:buFont typeface="+mj-lt"/>
              <a:buAutoNum type="arabicPeriod" startAt="11"/>
            </a:pPr>
            <a:r>
              <a:rPr lang="es-EC" dirty="0" smtClean="0"/>
              <a:t>Experiencia.</a:t>
            </a:r>
          </a:p>
          <a:p>
            <a:pPr marL="596646" indent="-514350">
              <a:buFont typeface="+mj-lt"/>
              <a:buAutoNum type="arabicPeriod" startAt="11"/>
            </a:pPr>
            <a:r>
              <a:rPr lang="es-EC" dirty="0" smtClean="0"/>
              <a:t>Fortalecimiento institucional.</a:t>
            </a:r>
          </a:p>
          <a:p>
            <a:pPr marL="596646" indent="-514350">
              <a:buFont typeface="+mj-lt"/>
              <a:buAutoNum type="arabicPeriod" startAt="11"/>
            </a:pPr>
            <a:r>
              <a:rPr lang="es-EC" dirty="0" smtClean="0"/>
              <a:t>Riesgo.</a:t>
            </a:r>
          </a:p>
          <a:p>
            <a:pPr marL="596646" indent="-514350">
              <a:buFont typeface="+mj-lt"/>
              <a:buAutoNum type="arabicPeriod" startAt="11"/>
            </a:pPr>
            <a:r>
              <a:rPr lang="es-EC" dirty="0" smtClean="0"/>
              <a:t>Talento humano.</a:t>
            </a:r>
          </a:p>
          <a:p>
            <a:pPr marL="596646" indent="-514350">
              <a:buFont typeface="+mj-lt"/>
              <a:buAutoNum type="arabicPeriod" startAt="11"/>
            </a:pPr>
            <a:r>
              <a:rPr lang="es-EC" dirty="0" smtClean="0"/>
              <a:t>Incumplimiento de roles</a:t>
            </a:r>
          </a:p>
          <a:p>
            <a:pPr marL="596646" indent="-514350">
              <a:buFont typeface="+mj-lt"/>
              <a:buAutoNum type="arabicPeriod" startAt="11"/>
            </a:pPr>
            <a:r>
              <a:rPr lang="es-EC" dirty="0" err="1" smtClean="0"/>
              <a:t>Infleuncia</a:t>
            </a:r>
            <a:r>
              <a:rPr lang="es-EC" dirty="0" smtClean="0"/>
              <a:t> política</a:t>
            </a:r>
          </a:p>
          <a:p>
            <a:pPr marL="596646" indent="-514350">
              <a:buFont typeface="+mj-lt"/>
              <a:buAutoNum type="arabicPeriod" startAt="11"/>
            </a:pPr>
            <a:endParaRPr lang="es-EC" dirty="0" smtClean="0"/>
          </a:p>
          <a:p>
            <a:pPr marL="596646" indent="-514350">
              <a:buFont typeface="+mj-lt"/>
              <a:buAutoNum type="arabicPeriod" startAt="11"/>
            </a:pPr>
            <a:endParaRPr lang="es-EC" dirty="0" smtClean="0"/>
          </a:p>
          <a:p>
            <a:pPr marL="596646" indent="-514350">
              <a:buFont typeface="+mj-lt"/>
              <a:buAutoNum type="arabicPeriod" startAt="11"/>
            </a:pP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77500" lnSpcReduction="20000"/>
          </a:bodyPr>
          <a:lstStyle/>
          <a:p>
            <a:pPr marL="596646" indent="-514350">
              <a:buFont typeface="+mj-lt"/>
              <a:buAutoNum type="arabicPeriod" startAt="21"/>
            </a:pPr>
            <a:r>
              <a:rPr lang="es-EC" dirty="0" smtClean="0"/>
              <a:t>Medios de comunicación.</a:t>
            </a:r>
          </a:p>
          <a:p>
            <a:pPr marL="596646" indent="-514350">
              <a:buFont typeface="+mj-lt"/>
              <a:buAutoNum type="arabicPeriod" startAt="21"/>
            </a:pPr>
            <a:r>
              <a:rPr lang="es-EC" dirty="0" smtClean="0"/>
              <a:t>Marco normativo.</a:t>
            </a:r>
          </a:p>
          <a:p>
            <a:pPr marL="596646" indent="-514350">
              <a:buFont typeface="+mj-lt"/>
              <a:buAutoNum type="arabicPeriod" startAt="21"/>
            </a:pPr>
            <a:r>
              <a:rPr lang="es-EC" dirty="0" smtClean="0"/>
              <a:t>Mediación.</a:t>
            </a:r>
          </a:p>
          <a:p>
            <a:pPr marL="596646" indent="-514350">
              <a:buFont typeface="+mj-lt"/>
              <a:buAutoNum type="arabicPeriod" startAt="21"/>
            </a:pPr>
            <a:r>
              <a:rPr lang="es-EC" dirty="0" smtClean="0"/>
              <a:t>Vivienda.</a:t>
            </a:r>
          </a:p>
          <a:p>
            <a:pPr marL="596646" indent="-514350">
              <a:buFont typeface="+mj-lt"/>
              <a:buAutoNum type="arabicPeriod" startAt="21"/>
            </a:pPr>
            <a:r>
              <a:rPr lang="es-EC" dirty="0" smtClean="0"/>
              <a:t>Apoyo del ejecutivo.</a:t>
            </a:r>
          </a:p>
          <a:p>
            <a:pPr marL="596646" indent="-514350">
              <a:buFont typeface="+mj-lt"/>
              <a:buAutoNum type="arabicPeriod" startAt="21"/>
            </a:pPr>
            <a:r>
              <a:rPr lang="es-EC" dirty="0" smtClean="0"/>
              <a:t>Resolución de casos.</a:t>
            </a:r>
          </a:p>
          <a:p>
            <a:pPr marL="596646" indent="-514350">
              <a:buFont typeface="+mj-lt"/>
              <a:buAutoNum type="arabicPeriod" startAt="21"/>
            </a:pPr>
            <a:r>
              <a:rPr lang="es-EC" dirty="0" smtClean="0"/>
              <a:t>Políticas de Igualdad.</a:t>
            </a:r>
          </a:p>
          <a:p>
            <a:pPr marL="596646" indent="-514350">
              <a:buFont typeface="+mj-lt"/>
              <a:buAutoNum type="arabicPeriod" startAt="21"/>
            </a:pPr>
            <a:r>
              <a:rPr lang="es-EC" dirty="0" smtClean="0"/>
              <a:t>Prevención violación DDHH,</a:t>
            </a:r>
          </a:p>
          <a:p>
            <a:pPr marL="596646" indent="-514350">
              <a:buFont typeface="+mj-lt"/>
              <a:buAutoNum type="arabicPeriod" startAt="21"/>
            </a:pPr>
            <a:r>
              <a:rPr lang="es-EC" dirty="0" smtClean="0"/>
              <a:t>Débil planificación.</a:t>
            </a:r>
          </a:p>
          <a:p>
            <a:pPr marL="596646" indent="-514350">
              <a:buFont typeface="+mj-lt"/>
              <a:buAutoNum type="arabicPeriod" startAt="21"/>
            </a:pPr>
            <a:r>
              <a:rPr lang="es-EC" dirty="0" smtClean="0"/>
              <a:t>Recursos asignados.</a:t>
            </a:r>
            <a:endParaRPr lang="es-EC" dirty="0"/>
          </a:p>
        </p:txBody>
      </p:sp>
      <p:sp>
        <p:nvSpPr>
          <p:cNvPr id="4" name="3 Marcador de contenido"/>
          <p:cNvSpPr>
            <a:spLocks noGrp="1"/>
          </p:cNvSpPr>
          <p:nvPr>
            <p:ph sz="half" idx="2"/>
          </p:nvPr>
        </p:nvSpPr>
        <p:spPr/>
        <p:txBody>
          <a:bodyPr>
            <a:normAutofit fontScale="77500" lnSpcReduction="20000"/>
          </a:bodyPr>
          <a:lstStyle/>
          <a:p>
            <a:pPr marL="596646" indent="-514350">
              <a:buFont typeface="+mj-lt"/>
              <a:buAutoNum type="arabicPeriod" startAt="31"/>
            </a:pPr>
            <a:r>
              <a:rPr lang="es-EC" dirty="0" smtClean="0"/>
              <a:t>Redes sociales.</a:t>
            </a:r>
          </a:p>
          <a:p>
            <a:pPr marL="596646" indent="-514350">
              <a:buFont typeface="+mj-lt"/>
              <a:buAutoNum type="arabicPeriod" startAt="31"/>
            </a:pPr>
            <a:r>
              <a:rPr lang="es-EC" dirty="0" smtClean="0"/>
              <a:t>Relaciones otras instituciones de Derechos Humanos.</a:t>
            </a:r>
          </a:p>
          <a:p>
            <a:pPr marL="596646" indent="-514350">
              <a:buFont typeface="+mj-lt"/>
              <a:buAutoNum type="arabicPeriod" startAt="31"/>
            </a:pPr>
            <a:r>
              <a:rPr lang="es-EC" dirty="0" smtClean="0"/>
              <a:t>Revolución de derechos.</a:t>
            </a:r>
          </a:p>
          <a:p>
            <a:pPr marL="596646" indent="-514350">
              <a:buFont typeface="+mj-lt"/>
              <a:buAutoNum type="arabicPeriod" startAt="31"/>
            </a:pPr>
            <a:r>
              <a:rPr lang="es-EC" dirty="0" smtClean="0"/>
              <a:t>Roles y competencias.</a:t>
            </a:r>
          </a:p>
          <a:p>
            <a:pPr marL="596646" indent="-514350">
              <a:buFont typeface="+mj-lt"/>
              <a:buAutoNum type="arabicPeriod" startAt="31"/>
            </a:pPr>
            <a:r>
              <a:rPr lang="es-EC" dirty="0" smtClean="0"/>
              <a:t>Seguimiento y control.</a:t>
            </a:r>
          </a:p>
          <a:p>
            <a:pPr marL="596646" indent="-514350">
              <a:buFont typeface="+mj-lt"/>
              <a:buAutoNum type="arabicPeriod" startAt="31"/>
            </a:pPr>
            <a:r>
              <a:rPr lang="es-EC" dirty="0" smtClean="0"/>
              <a:t>Sistema judicial.</a:t>
            </a:r>
          </a:p>
          <a:p>
            <a:pPr marL="596646" indent="-514350">
              <a:buFont typeface="+mj-lt"/>
              <a:buAutoNum type="arabicPeriod" startAt="31"/>
            </a:pPr>
            <a:r>
              <a:rPr lang="es-EC" dirty="0" smtClean="0"/>
              <a:t>Transparencia.</a:t>
            </a:r>
          </a:p>
          <a:p>
            <a:pPr marL="596646" indent="-514350">
              <a:buFont typeface="+mj-lt"/>
              <a:buAutoNum type="arabicPeriod" startAt="31"/>
            </a:pPr>
            <a:r>
              <a:rPr lang="es-EC" dirty="0" smtClean="0"/>
              <a:t>Uso de </a:t>
            </a:r>
            <a:r>
              <a:rPr lang="es-EC" dirty="0" err="1" smtClean="0"/>
              <a:t>TICs</a:t>
            </a:r>
            <a:r>
              <a:rPr lang="es-EC" dirty="0" smtClean="0"/>
              <a:t>.</a:t>
            </a:r>
          </a:p>
          <a:p>
            <a:pPr marL="596646" indent="-514350">
              <a:buFont typeface="+mj-lt"/>
              <a:buAutoNum type="arabicPeriod" startAt="31"/>
            </a:pPr>
            <a:r>
              <a:rPr lang="es-EC" dirty="0" err="1" smtClean="0"/>
              <a:t>Vilaciones</a:t>
            </a:r>
            <a:r>
              <a:rPr lang="es-EC" dirty="0" smtClean="0"/>
              <a:t> DDHH.</a:t>
            </a:r>
          </a:p>
          <a:p>
            <a:pPr marL="596646" indent="-514350">
              <a:buFont typeface="+mj-lt"/>
              <a:buAutoNum type="arabicPeriod" startAt="31"/>
            </a:pPr>
            <a:r>
              <a:rPr lang="es-EC" dirty="0" smtClean="0"/>
              <a:t>Voluntad para fortalecer la DPE.</a:t>
            </a:r>
          </a:p>
          <a:p>
            <a:pPr marL="596646" indent="-514350">
              <a:buFont typeface="+mj-lt"/>
              <a:buAutoNum type="arabicPeriod" startAt="31"/>
            </a:pPr>
            <a:endParaRPr lang="es-EC"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Análisis Estructural: MIC-MAC</a:t>
            </a:r>
            <a:endParaRPr lang="es-EC" dirty="0"/>
          </a:p>
        </p:txBody>
      </p:sp>
      <p:pic>
        <p:nvPicPr>
          <p:cNvPr id="4" name="3 Marcador de contenido"/>
          <p:cNvPicPr>
            <a:picLocks noGrp="1"/>
          </p:cNvPicPr>
          <p:nvPr>
            <p:ph idx="1"/>
          </p:nvPr>
        </p:nvPicPr>
        <p:blipFill>
          <a:blip r:embed="rId2" cstate="print"/>
          <a:stretch>
            <a:fillRect/>
          </a:stretch>
        </p:blipFill>
        <p:spPr bwMode="auto">
          <a:xfrm>
            <a:off x="1435100" y="1642659"/>
            <a:ext cx="7499350" cy="4410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Propuestas de valor</a:t>
            </a:r>
            <a:endParaRPr lang="es-EC" dirty="0"/>
          </a:p>
        </p:txBody>
      </p:sp>
      <p:graphicFrame>
        <p:nvGraphicFramePr>
          <p:cNvPr id="5" name="4 Marcador de contenido"/>
          <p:cNvGraphicFramePr>
            <a:graphicFrameLocks noGrp="1"/>
          </p:cNvGraphicFramePr>
          <p:nvPr>
            <p:ph idx="1"/>
          </p:nvPr>
        </p:nvGraphicFramePr>
        <p:xfrm>
          <a:off x="1619671" y="1556794"/>
          <a:ext cx="6264697" cy="3841578"/>
        </p:xfrm>
        <a:graphic>
          <a:graphicData uri="http://schemas.openxmlformats.org/drawingml/2006/table">
            <a:tbl>
              <a:tblPr firstRow="1" bandRow="1">
                <a:tableStyleId>{5C22544A-7EE6-4342-B048-85BDC9FD1C3A}</a:tableStyleId>
              </a:tblPr>
              <a:tblGrid>
                <a:gridCol w="683516"/>
                <a:gridCol w="3189246"/>
                <a:gridCol w="2391935"/>
              </a:tblGrid>
              <a:tr h="600066">
                <a:tc>
                  <a:txBody>
                    <a:bodyPr/>
                    <a:lstStyle/>
                    <a:p>
                      <a:pPr>
                        <a:lnSpc>
                          <a:spcPct val="115000"/>
                        </a:lnSpc>
                        <a:spcAft>
                          <a:spcPts val="600"/>
                        </a:spcAft>
                      </a:pPr>
                      <a:r>
                        <a:rPr lang="es-EC" sz="1600" dirty="0">
                          <a:solidFill>
                            <a:schemeClr val="tx1"/>
                          </a:solidFill>
                          <a:latin typeface="Arial"/>
                          <a:ea typeface="Calibri"/>
                          <a:cs typeface="Times New Roman"/>
                        </a:rPr>
                        <a:t>N°</a:t>
                      </a:r>
                      <a:endParaRPr lang="es-EC" sz="200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Nombre largo</a:t>
                      </a:r>
                      <a:endParaRPr lang="es-EC" sz="200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a:solidFill>
                            <a:schemeClr val="tx1"/>
                          </a:solidFill>
                          <a:latin typeface="Arial"/>
                          <a:ea typeface="Calibri"/>
                          <a:cs typeface="Times New Roman"/>
                        </a:rPr>
                        <a:t>Nombre corto</a:t>
                      </a:r>
                      <a:endParaRPr lang="es-EC" sz="2000">
                        <a:solidFill>
                          <a:schemeClr val="tx1"/>
                        </a:solidFill>
                        <a:latin typeface="Calibri"/>
                        <a:ea typeface="Calibri"/>
                        <a:cs typeface="Times New Roman"/>
                      </a:endParaRPr>
                    </a:p>
                  </a:txBody>
                  <a:tcPr marL="68580" marR="68580" marT="0" marB="0"/>
                </a:tc>
              </a:tr>
              <a:tr h="600066">
                <a:tc>
                  <a:txBody>
                    <a:bodyPr/>
                    <a:lstStyle/>
                    <a:p>
                      <a:pPr>
                        <a:lnSpc>
                          <a:spcPct val="115000"/>
                        </a:lnSpc>
                        <a:spcAft>
                          <a:spcPts val="600"/>
                        </a:spcAft>
                      </a:pPr>
                      <a:r>
                        <a:rPr lang="es-EC" sz="1600" b="1">
                          <a:solidFill>
                            <a:schemeClr val="tx1"/>
                          </a:solidFill>
                          <a:latin typeface="Arial"/>
                          <a:ea typeface="Calibri"/>
                          <a:cs typeface="Times New Roman"/>
                        </a:rPr>
                        <a:t>1</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Posicionar DPE dentro de las instituciones públicas más efectivas</a:t>
                      </a:r>
                      <a:endParaRPr lang="es-EC" sz="200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a:solidFill>
                            <a:schemeClr val="tx1"/>
                          </a:solidFill>
                          <a:latin typeface="Arial"/>
                          <a:ea typeface="Calibri"/>
                          <a:cs typeface="Times New Roman"/>
                        </a:rPr>
                        <a:t>10EME</a:t>
                      </a:r>
                      <a:endParaRPr lang="es-EC" sz="2000">
                        <a:solidFill>
                          <a:schemeClr val="tx1"/>
                        </a:solidFill>
                        <a:latin typeface="Calibri"/>
                        <a:ea typeface="Calibri"/>
                        <a:cs typeface="Times New Roman"/>
                      </a:endParaRPr>
                    </a:p>
                  </a:txBody>
                  <a:tcPr marL="68580" marR="68580" marT="0" marB="0"/>
                </a:tc>
              </a:tr>
              <a:tr h="600066">
                <a:tc>
                  <a:txBody>
                    <a:bodyPr/>
                    <a:lstStyle/>
                    <a:p>
                      <a:pPr>
                        <a:lnSpc>
                          <a:spcPct val="115000"/>
                        </a:lnSpc>
                        <a:spcAft>
                          <a:spcPts val="600"/>
                        </a:spcAft>
                      </a:pPr>
                      <a:r>
                        <a:rPr lang="es-EC" sz="1600" b="1">
                          <a:solidFill>
                            <a:schemeClr val="tx1"/>
                          </a:solidFill>
                          <a:latin typeface="Arial"/>
                          <a:ea typeface="Calibri"/>
                          <a:cs typeface="Times New Roman"/>
                        </a:rPr>
                        <a:t>2</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Cimentar un sistema integral de DDHH</a:t>
                      </a:r>
                      <a:endParaRPr lang="es-EC" sz="2000" dirty="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SIDDHH</a:t>
                      </a:r>
                      <a:endParaRPr lang="es-EC" sz="2000" dirty="0">
                        <a:solidFill>
                          <a:schemeClr val="tx1"/>
                        </a:solidFill>
                        <a:latin typeface="Calibri"/>
                        <a:ea typeface="Calibri"/>
                        <a:cs typeface="Times New Roman"/>
                      </a:endParaRPr>
                    </a:p>
                  </a:txBody>
                  <a:tcPr marL="68580" marR="68580" marT="0" marB="0"/>
                </a:tc>
              </a:tr>
              <a:tr h="600066">
                <a:tc>
                  <a:txBody>
                    <a:bodyPr/>
                    <a:lstStyle/>
                    <a:p>
                      <a:pPr>
                        <a:lnSpc>
                          <a:spcPct val="115000"/>
                        </a:lnSpc>
                        <a:spcAft>
                          <a:spcPts val="600"/>
                        </a:spcAft>
                      </a:pPr>
                      <a:r>
                        <a:rPr lang="es-EC" sz="1600" b="1">
                          <a:solidFill>
                            <a:schemeClr val="tx1"/>
                          </a:solidFill>
                          <a:latin typeface="Arial"/>
                          <a:ea typeface="Calibri"/>
                          <a:cs typeface="Times New Roman"/>
                        </a:rPr>
                        <a:t>3</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a:solidFill>
                            <a:schemeClr val="tx1"/>
                          </a:solidFill>
                          <a:latin typeface="Arial"/>
                          <a:ea typeface="Calibri"/>
                          <a:cs typeface="Times New Roman"/>
                        </a:rPr>
                        <a:t>Cumplir LOTAIP</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%LOTAIP</a:t>
                      </a:r>
                      <a:endParaRPr lang="es-EC" sz="2000" dirty="0">
                        <a:solidFill>
                          <a:schemeClr val="tx1"/>
                        </a:solidFill>
                        <a:latin typeface="Calibri"/>
                        <a:ea typeface="Calibri"/>
                        <a:cs typeface="Times New Roman"/>
                      </a:endParaRPr>
                    </a:p>
                  </a:txBody>
                  <a:tcPr marL="68580" marR="68580" marT="0" marB="0"/>
                </a:tc>
              </a:tr>
              <a:tr h="600066">
                <a:tc>
                  <a:txBody>
                    <a:bodyPr/>
                    <a:lstStyle/>
                    <a:p>
                      <a:pPr>
                        <a:lnSpc>
                          <a:spcPct val="115000"/>
                        </a:lnSpc>
                        <a:spcAft>
                          <a:spcPts val="600"/>
                        </a:spcAft>
                      </a:pPr>
                      <a:r>
                        <a:rPr lang="es-EC" sz="1600" b="1">
                          <a:solidFill>
                            <a:schemeClr val="tx1"/>
                          </a:solidFill>
                          <a:latin typeface="Arial"/>
                          <a:ea typeface="Calibri"/>
                          <a:cs typeface="Times New Roman"/>
                        </a:rPr>
                        <a:t>4</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a:solidFill>
                            <a:schemeClr val="tx1"/>
                          </a:solidFill>
                          <a:latin typeface="Arial"/>
                          <a:ea typeface="Calibri"/>
                          <a:cs typeface="Times New Roman"/>
                        </a:rPr>
                        <a:t>Mantener autonomía DPE</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MNTAUTODPE</a:t>
                      </a:r>
                      <a:endParaRPr lang="es-EC" sz="2000" dirty="0">
                        <a:solidFill>
                          <a:schemeClr val="tx1"/>
                        </a:solidFill>
                        <a:latin typeface="Calibri"/>
                        <a:ea typeface="Calibri"/>
                        <a:cs typeface="Times New Roman"/>
                      </a:endParaRPr>
                    </a:p>
                  </a:txBody>
                  <a:tcPr marL="68580" marR="68580" marT="0" marB="0"/>
                </a:tc>
              </a:tr>
              <a:tr h="600066">
                <a:tc>
                  <a:txBody>
                    <a:bodyPr/>
                    <a:lstStyle/>
                    <a:p>
                      <a:pPr>
                        <a:lnSpc>
                          <a:spcPct val="115000"/>
                        </a:lnSpc>
                        <a:spcAft>
                          <a:spcPts val="600"/>
                        </a:spcAft>
                      </a:pPr>
                      <a:r>
                        <a:rPr lang="es-EC" sz="1600" b="1">
                          <a:solidFill>
                            <a:schemeClr val="tx1"/>
                          </a:solidFill>
                          <a:latin typeface="Arial"/>
                          <a:ea typeface="Calibri"/>
                          <a:cs typeface="Times New Roman"/>
                        </a:rPr>
                        <a:t>5</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a:solidFill>
                            <a:schemeClr val="tx1"/>
                          </a:solidFill>
                          <a:latin typeface="Arial"/>
                          <a:ea typeface="Calibri"/>
                          <a:cs typeface="Times New Roman"/>
                        </a:rPr>
                        <a:t>Disminuir denuncias por violación DDHH</a:t>
                      </a:r>
                      <a:endParaRPr lang="es-EC" sz="2000">
                        <a:solidFill>
                          <a:schemeClr val="tx1"/>
                        </a:solidFill>
                        <a:latin typeface="Calibri"/>
                        <a:ea typeface="Calibri"/>
                        <a:cs typeface="Times New Roman"/>
                      </a:endParaRPr>
                    </a:p>
                  </a:txBody>
                  <a:tcPr marL="68580" marR="68580" marT="0" marB="0"/>
                </a:tc>
                <a:tc>
                  <a:txBody>
                    <a:bodyPr/>
                    <a:lstStyle/>
                    <a:p>
                      <a:pPr>
                        <a:lnSpc>
                          <a:spcPct val="115000"/>
                        </a:lnSpc>
                        <a:spcAft>
                          <a:spcPts val="600"/>
                        </a:spcAft>
                      </a:pPr>
                      <a:r>
                        <a:rPr lang="es-EC" sz="1600" dirty="0">
                          <a:solidFill>
                            <a:schemeClr val="tx1"/>
                          </a:solidFill>
                          <a:latin typeface="Arial"/>
                          <a:ea typeface="Calibri"/>
                          <a:cs typeface="Times New Roman"/>
                        </a:rPr>
                        <a:t>DVDDHH</a:t>
                      </a:r>
                      <a:endParaRPr lang="es-EC" sz="2000" dirty="0">
                        <a:solidFill>
                          <a:schemeClr val="tx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Relaciones de fuerza</a:t>
            </a:r>
            <a:endParaRPr lang="es-EC" dirty="0"/>
          </a:p>
        </p:txBody>
      </p:sp>
      <p:pic>
        <p:nvPicPr>
          <p:cNvPr id="4" name="3 Marcador de contenido"/>
          <p:cNvPicPr>
            <a:picLocks noGrp="1"/>
          </p:cNvPicPr>
          <p:nvPr>
            <p:ph idx="1"/>
          </p:nvPr>
        </p:nvPicPr>
        <p:blipFill>
          <a:blip r:embed="rId2" cstate="print"/>
          <a:stretch>
            <a:fillRect/>
          </a:stretch>
        </p:blipFill>
        <p:spPr bwMode="auto">
          <a:xfrm>
            <a:off x="2546763" y="1447800"/>
            <a:ext cx="5276023" cy="48006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Convergencia de actores </a:t>
            </a:r>
            <a:endParaRPr lang="es-EC" dirty="0"/>
          </a:p>
        </p:txBody>
      </p:sp>
      <p:pic>
        <p:nvPicPr>
          <p:cNvPr id="4" name="3 Marcador de contenido"/>
          <p:cNvPicPr>
            <a:picLocks noGrp="1"/>
          </p:cNvPicPr>
          <p:nvPr>
            <p:ph idx="1"/>
          </p:nvPr>
        </p:nvPicPr>
        <p:blipFill>
          <a:blip r:embed="rId2" cstate="print"/>
          <a:stretch>
            <a:fillRect/>
          </a:stretch>
        </p:blipFill>
        <p:spPr bwMode="auto">
          <a:xfrm>
            <a:off x="1664796" y="1657044"/>
            <a:ext cx="7039958" cy="43821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35696" y="2204864"/>
          <a:ext cx="6048671" cy="2356625"/>
        </p:xfrm>
        <a:graphic>
          <a:graphicData uri="http://schemas.openxmlformats.org/drawingml/2006/table">
            <a:tbl>
              <a:tblPr/>
              <a:tblGrid>
                <a:gridCol w="1368152"/>
                <a:gridCol w="2088232"/>
                <a:gridCol w="1224136"/>
                <a:gridCol w="1368151"/>
              </a:tblGrid>
              <a:tr h="471325">
                <a:tc>
                  <a:txBody>
                    <a:bodyPr/>
                    <a:lstStyle/>
                    <a:p>
                      <a:pPr>
                        <a:lnSpc>
                          <a:spcPct val="200000"/>
                        </a:lnSpc>
                        <a:spcAft>
                          <a:spcPts val="0"/>
                        </a:spcAft>
                      </a:pPr>
                      <a:r>
                        <a:rPr lang="es-EC" sz="1400" b="1" dirty="0">
                          <a:solidFill>
                            <a:schemeClr val="tx1"/>
                          </a:solidFill>
                          <a:latin typeface="Arial"/>
                          <a:ea typeface="Times New Roman"/>
                          <a:cs typeface="Times New Roman"/>
                        </a:rPr>
                        <a:t>ESCENARIO</a:t>
                      </a:r>
                      <a:endParaRPr lang="es-EC" sz="1800" b="1"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b="1" dirty="0">
                          <a:solidFill>
                            <a:schemeClr val="tx1"/>
                          </a:solidFill>
                          <a:latin typeface="Arial"/>
                          <a:ea typeface="Times New Roman"/>
                          <a:cs typeface="Times New Roman"/>
                        </a:rPr>
                        <a:t>PROBABILIDAD</a:t>
                      </a:r>
                      <a:endParaRPr lang="es-EC" sz="1800" b="1"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dirty="0">
                          <a:solidFill>
                            <a:schemeClr val="tx1"/>
                          </a:solidFill>
                          <a:latin typeface="Arial"/>
                          <a:ea typeface="Times New Roman"/>
                          <a:cs typeface="Times New Roman"/>
                        </a:rPr>
                        <a:t> </a:t>
                      </a:r>
                      <a:endParaRPr lang="es-EC" sz="18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400">
                          <a:solidFill>
                            <a:schemeClr val="tx1"/>
                          </a:solidFill>
                          <a:latin typeface="Arial"/>
                          <a:ea typeface="Times New Roman"/>
                          <a:cs typeface="Times New Roman"/>
                        </a:rPr>
                        <a:t> </a:t>
                      </a:r>
                      <a:endParaRPr lang="es-EC" sz="180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1325">
                <a:tc>
                  <a:txBody>
                    <a:bodyPr/>
                    <a:lstStyle/>
                    <a:p>
                      <a:pPr>
                        <a:lnSpc>
                          <a:spcPct val="200000"/>
                        </a:lnSpc>
                        <a:spcAft>
                          <a:spcPts val="0"/>
                        </a:spcAft>
                      </a:pPr>
                      <a:r>
                        <a:rPr lang="es-EC" sz="1400" b="1" dirty="0">
                          <a:solidFill>
                            <a:schemeClr val="tx1"/>
                          </a:solidFill>
                          <a:latin typeface="Arial"/>
                          <a:ea typeface="Times New Roman"/>
                          <a:cs typeface="Times New Roman"/>
                        </a:rPr>
                        <a:t>32 - 00000</a:t>
                      </a:r>
                      <a:endParaRPr lang="es-EC" sz="18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200000"/>
                        </a:lnSpc>
                        <a:spcAft>
                          <a:spcPts val="0"/>
                        </a:spcAft>
                      </a:pPr>
                      <a:r>
                        <a:rPr lang="es-EC" sz="1400" dirty="0">
                          <a:solidFill>
                            <a:schemeClr val="tx1"/>
                          </a:solidFill>
                          <a:latin typeface="Arial"/>
                          <a:ea typeface="Times New Roman"/>
                          <a:cs typeface="Times New Roman"/>
                        </a:rPr>
                        <a:t>44%</a:t>
                      </a:r>
                      <a:endParaRPr lang="es-EC" sz="18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200000"/>
                        </a:lnSpc>
                        <a:spcAft>
                          <a:spcPts val="0"/>
                        </a:spcAft>
                      </a:pPr>
                      <a:endParaRPr lang="es-EC" sz="1400" dirty="0">
                        <a:solidFill>
                          <a:schemeClr val="tx1"/>
                        </a:solidFill>
                        <a:latin typeface="Arial"/>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200000"/>
                        </a:lnSpc>
                        <a:spcAft>
                          <a:spcPts val="0"/>
                        </a:spcAft>
                      </a:pPr>
                      <a:r>
                        <a:rPr lang="es-EC" sz="1400">
                          <a:solidFill>
                            <a:schemeClr val="tx1"/>
                          </a:solidFill>
                          <a:latin typeface="Arial"/>
                          <a:ea typeface="Times New Roman"/>
                          <a:cs typeface="Times New Roman"/>
                        </a:rPr>
                        <a:t>Tendencial</a:t>
                      </a:r>
                      <a:endParaRPr lang="es-EC" sz="180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471325">
                <a:tc>
                  <a:txBody>
                    <a:bodyPr/>
                    <a:lstStyle/>
                    <a:p>
                      <a:pPr>
                        <a:lnSpc>
                          <a:spcPct val="200000"/>
                        </a:lnSpc>
                        <a:spcAft>
                          <a:spcPts val="0"/>
                        </a:spcAft>
                      </a:pPr>
                      <a:r>
                        <a:rPr lang="es-EC" sz="1400" b="1" dirty="0">
                          <a:solidFill>
                            <a:schemeClr val="tx1"/>
                          </a:solidFill>
                          <a:latin typeface="Arial"/>
                          <a:ea typeface="Times New Roman"/>
                          <a:cs typeface="Times New Roman"/>
                        </a:rPr>
                        <a:t>01 - 11111</a:t>
                      </a:r>
                      <a:endParaRPr lang="es-EC" sz="18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400" dirty="0">
                          <a:solidFill>
                            <a:schemeClr val="tx1"/>
                          </a:solidFill>
                          <a:latin typeface="Arial"/>
                          <a:ea typeface="Times New Roman"/>
                          <a:cs typeface="Times New Roman"/>
                        </a:rPr>
                        <a:t>31%</a:t>
                      </a:r>
                      <a:endParaRPr lang="es-EC" sz="18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200000"/>
                        </a:lnSpc>
                        <a:spcAft>
                          <a:spcPts val="0"/>
                        </a:spcAft>
                      </a:pPr>
                      <a:endParaRPr lang="es-EC" sz="1400" dirty="0">
                        <a:solidFill>
                          <a:schemeClr val="tx1"/>
                        </a:solidFill>
                        <a:latin typeface="Arial"/>
                        <a:ea typeface="Times New Roman"/>
                        <a:cs typeface="Times New Roman"/>
                      </a:endParaRPr>
                    </a:p>
                  </a:txBody>
                  <a:tcPr marL="68580" marR="68580" marT="0" marB="0">
                    <a:lnL>
                      <a:noFill/>
                    </a:lnL>
                    <a:lnR>
                      <a:noFill/>
                    </a:lnR>
                    <a:lnT>
                      <a:noFill/>
                    </a:lnT>
                    <a:lnB>
                      <a:noFill/>
                    </a:lnB>
                  </a:tcPr>
                </a:tc>
                <a:tc>
                  <a:txBody>
                    <a:bodyPr/>
                    <a:lstStyle/>
                    <a:p>
                      <a:pPr>
                        <a:lnSpc>
                          <a:spcPct val="200000"/>
                        </a:lnSpc>
                        <a:spcAft>
                          <a:spcPts val="0"/>
                        </a:spcAft>
                      </a:pPr>
                      <a:r>
                        <a:rPr lang="es-EC" sz="1400" dirty="0">
                          <a:solidFill>
                            <a:schemeClr val="tx1"/>
                          </a:solidFill>
                          <a:latin typeface="Arial"/>
                          <a:ea typeface="Times New Roman"/>
                          <a:cs typeface="Times New Roman"/>
                        </a:rPr>
                        <a:t>Apuesta</a:t>
                      </a:r>
                      <a:endParaRPr lang="es-EC" sz="1800" dirty="0">
                        <a:solidFill>
                          <a:schemeClr val="tx1"/>
                        </a:solidFill>
                        <a:latin typeface="Calibri"/>
                        <a:ea typeface="Calibri"/>
                        <a:cs typeface="Times New Roman"/>
                      </a:endParaRPr>
                    </a:p>
                  </a:txBody>
                  <a:tcPr marL="68580" marR="68580" marT="0" marB="0">
                    <a:lnL>
                      <a:noFill/>
                    </a:lnL>
                    <a:lnR>
                      <a:noFill/>
                    </a:lnR>
                    <a:lnT>
                      <a:noFill/>
                    </a:lnT>
                    <a:lnB>
                      <a:noFill/>
                    </a:lnB>
                  </a:tcPr>
                </a:tc>
              </a:tr>
              <a:tr h="471325">
                <a:tc>
                  <a:txBody>
                    <a:bodyPr/>
                    <a:lstStyle/>
                    <a:p>
                      <a:pPr>
                        <a:lnSpc>
                          <a:spcPct val="200000"/>
                        </a:lnSpc>
                        <a:spcAft>
                          <a:spcPts val="0"/>
                        </a:spcAft>
                      </a:pPr>
                      <a:r>
                        <a:rPr lang="es-EC" sz="1400" b="1" dirty="0">
                          <a:solidFill>
                            <a:schemeClr val="tx1"/>
                          </a:solidFill>
                          <a:latin typeface="Arial"/>
                          <a:ea typeface="Times New Roman"/>
                          <a:cs typeface="Times New Roman"/>
                        </a:rPr>
                        <a:t>12 - 10100</a:t>
                      </a:r>
                      <a:endParaRPr lang="es-EC" sz="18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200000"/>
                        </a:lnSpc>
                        <a:spcAft>
                          <a:spcPts val="0"/>
                        </a:spcAft>
                      </a:pPr>
                      <a:r>
                        <a:rPr lang="es-EC" sz="1400" dirty="0">
                          <a:solidFill>
                            <a:schemeClr val="tx1"/>
                          </a:solidFill>
                          <a:latin typeface="Arial"/>
                          <a:ea typeface="Times New Roman"/>
                          <a:cs typeface="Times New Roman"/>
                        </a:rPr>
                        <a:t>5%</a:t>
                      </a:r>
                      <a:endParaRPr lang="es-EC" sz="18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C" sz="1800" dirty="0">
                        <a:solidFill>
                          <a:schemeClr val="tx1"/>
                        </a:solidFill>
                        <a:latin typeface="Calibri"/>
                      </a:endParaRPr>
                    </a:p>
                  </a:txBody>
                  <a:tcPr marL="68580" marR="68580" marT="0" marB="0">
                    <a:lnL>
                      <a:noFill/>
                    </a:lnL>
                    <a:lnR>
                      <a:noFill/>
                    </a:lnR>
                    <a:lnT>
                      <a:noFill/>
                    </a:lnT>
                    <a:lnB>
                      <a:noFill/>
                    </a:lnB>
                    <a:solidFill>
                      <a:srgbClr val="D3DFEE"/>
                    </a:solidFill>
                  </a:tcPr>
                </a:tc>
                <a:tc>
                  <a:txBody>
                    <a:bodyPr/>
                    <a:lstStyle/>
                    <a:p>
                      <a:endParaRPr lang="es-EC" sz="1800" dirty="0">
                        <a:solidFill>
                          <a:schemeClr val="tx1"/>
                        </a:solidFill>
                        <a:latin typeface="Calibri"/>
                      </a:endParaRPr>
                    </a:p>
                  </a:txBody>
                  <a:tcPr marL="68580" marR="68580" marT="0" marB="0">
                    <a:lnL>
                      <a:noFill/>
                    </a:lnL>
                    <a:lnR>
                      <a:noFill/>
                    </a:lnR>
                    <a:lnT>
                      <a:noFill/>
                    </a:lnT>
                    <a:lnB>
                      <a:noFill/>
                    </a:lnB>
                    <a:solidFill>
                      <a:srgbClr val="D3DFEE"/>
                    </a:solidFill>
                  </a:tcPr>
                </a:tc>
              </a:tr>
              <a:tr h="471325">
                <a:tc>
                  <a:txBody>
                    <a:bodyPr/>
                    <a:lstStyle/>
                    <a:p>
                      <a:pPr>
                        <a:lnSpc>
                          <a:spcPct val="200000"/>
                        </a:lnSpc>
                        <a:spcAft>
                          <a:spcPts val="0"/>
                        </a:spcAft>
                      </a:pPr>
                      <a:r>
                        <a:rPr lang="es-EC" sz="1400" b="1">
                          <a:solidFill>
                            <a:schemeClr val="tx1"/>
                          </a:solidFill>
                          <a:latin typeface="Arial"/>
                          <a:ea typeface="Times New Roman"/>
                          <a:cs typeface="Times New Roman"/>
                        </a:rPr>
                        <a:t>07 - 11001</a:t>
                      </a:r>
                      <a:endParaRPr lang="es-EC" sz="18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400" dirty="0">
                          <a:solidFill>
                            <a:schemeClr val="tx1"/>
                          </a:solidFill>
                          <a:latin typeface="Arial"/>
                          <a:ea typeface="Times New Roman"/>
                          <a:cs typeface="Times New Roman"/>
                        </a:rPr>
                        <a:t>5%</a:t>
                      </a:r>
                      <a:endParaRPr lang="es-EC" sz="18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endParaRPr lang="es-EC" sz="1800" dirty="0">
                        <a:solidFill>
                          <a:schemeClr val="tx1"/>
                        </a:solidFill>
                        <a:latin typeface="Calibri"/>
                      </a:endParaRPr>
                    </a:p>
                  </a:txBody>
                  <a:tcPr marL="68580" marR="68580" marT="0" marB="0">
                    <a:lnL>
                      <a:noFill/>
                    </a:lnL>
                    <a:lnR>
                      <a:noFill/>
                    </a:lnR>
                    <a:lnT>
                      <a:noFill/>
                    </a:lnT>
                    <a:lnB>
                      <a:noFill/>
                    </a:lnB>
                  </a:tcPr>
                </a:tc>
                <a:tc>
                  <a:txBody>
                    <a:bodyPr/>
                    <a:lstStyle/>
                    <a:p>
                      <a:endParaRPr lang="es-EC" sz="1800" dirty="0">
                        <a:solidFill>
                          <a:schemeClr val="tx1"/>
                        </a:solidFill>
                        <a:latin typeface="Calibri"/>
                      </a:endParaRPr>
                    </a:p>
                  </a:txBody>
                  <a:tcPr marL="68580" marR="68580" marT="0" marB="0">
                    <a:lnL>
                      <a:noFill/>
                    </a:lnL>
                    <a:lnR>
                      <a:noFill/>
                    </a:lnR>
                    <a:lnT>
                      <a:noFill/>
                    </a:lnT>
                    <a:lnB>
                      <a:noFill/>
                    </a:lnB>
                  </a:tcPr>
                </a:tc>
              </a:tr>
            </a:tbl>
          </a:graphicData>
        </a:graphic>
      </p:graphicFrame>
      <p:sp>
        <p:nvSpPr>
          <p:cNvPr id="5" name="1 Flecha derecha"/>
          <p:cNvSpPr/>
          <p:nvPr/>
        </p:nvSpPr>
        <p:spPr>
          <a:xfrm>
            <a:off x="5940152" y="2852936"/>
            <a:ext cx="22860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1100"/>
          </a:p>
        </p:txBody>
      </p:sp>
      <p:sp>
        <p:nvSpPr>
          <p:cNvPr id="6" name="2 Flecha derecha"/>
          <p:cNvSpPr/>
          <p:nvPr/>
        </p:nvSpPr>
        <p:spPr>
          <a:xfrm>
            <a:off x="5940152" y="3429000"/>
            <a:ext cx="22860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1100"/>
          </a:p>
        </p:txBody>
      </p:sp>
      <p:sp>
        <p:nvSpPr>
          <p:cNvPr id="7" name="1 Título"/>
          <p:cNvSpPr>
            <a:spLocks noGrp="1"/>
          </p:cNvSpPr>
          <p:nvPr>
            <p:ph type="title"/>
          </p:nvPr>
        </p:nvSpPr>
        <p:spPr>
          <a:xfrm>
            <a:off x="1435608" y="274638"/>
            <a:ext cx="7498080" cy="1143000"/>
          </a:xfrm>
        </p:spPr>
        <p:txBody>
          <a:bodyPr>
            <a:normAutofit fontScale="90000"/>
          </a:bodyPr>
          <a:lstStyle/>
          <a:p>
            <a:r>
              <a:rPr lang="es-EC" dirty="0" smtClean="0"/>
              <a:t>Generación de escenarios- </a:t>
            </a:r>
            <a:r>
              <a:rPr lang="es-EC" dirty="0" err="1" smtClean="0"/>
              <a:t>smic</a:t>
            </a:r>
            <a:r>
              <a:rPr lang="es-EC" dirty="0" smtClean="0"/>
              <a:t> </a:t>
            </a:r>
            <a:r>
              <a:rPr lang="es-EC" dirty="0" err="1" smtClean="0"/>
              <a:t>prob</a:t>
            </a:r>
            <a:r>
              <a:rPr lang="es-EC" dirty="0" smtClean="0"/>
              <a:t> </a:t>
            </a:r>
            <a:r>
              <a:rPr lang="es-EC" dirty="0" err="1" smtClean="0"/>
              <a:t>expert</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400" dirty="0" smtClean="0"/>
              <a:t>Introducción</a:t>
            </a:r>
            <a:endParaRPr lang="es-EC" sz="4400" dirty="0"/>
          </a:p>
        </p:txBody>
      </p:sp>
      <p:pic>
        <p:nvPicPr>
          <p:cNvPr id="7" name="Picture 2" descr="D:\Vanessa\Documents\Maestría\PLAN DE TESIS Y REQUISITOS GRADUACION\DPE\TESIS 20-ENERO.2013\marzo 2014\Fotos presentación\Introducción\uno.jpg"/>
          <p:cNvPicPr>
            <a:picLocks noGrp="1" noChangeAspect="1" noChangeArrowheads="1"/>
          </p:cNvPicPr>
          <p:nvPr>
            <p:ph idx="1"/>
          </p:nvPr>
        </p:nvPicPr>
        <p:blipFill>
          <a:blip r:embed="rId2" cstate="print"/>
          <a:srcRect/>
          <a:stretch>
            <a:fillRect/>
          </a:stretch>
        </p:blipFill>
        <p:spPr bwMode="auto">
          <a:xfrm>
            <a:off x="1115616" y="2708920"/>
            <a:ext cx="3400425" cy="1343025"/>
          </a:xfrm>
          <a:prstGeom prst="rect">
            <a:avLst/>
          </a:prstGeom>
          <a:noFill/>
        </p:spPr>
      </p:pic>
      <p:sp>
        <p:nvSpPr>
          <p:cNvPr id="11" name="10 Rectángulo redondeado"/>
          <p:cNvSpPr/>
          <p:nvPr/>
        </p:nvSpPr>
        <p:spPr>
          <a:xfrm>
            <a:off x="5724128" y="1196752"/>
            <a:ext cx="2448272" cy="10584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smtClean="0"/>
              <a:t>Institución Nacional de Derechos Humanos</a:t>
            </a:r>
            <a:endParaRPr lang="es-EC" sz="2000" dirty="0"/>
          </a:p>
        </p:txBody>
      </p:sp>
      <p:sp>
        <p:nvSpPr>
          <p:cNvPr id="12" name="11 Rectángulo redondeado"/>
          <p:cNvSpPr/>
          <p:nvPr/>
        </p:nvSpPr>
        <p:spPr>
          <a:xfrm>
            <a:off x="5796136" y="2996952"/>
            <a:ext cx="2448272" cy="1058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t>Principios de París</a:t>
            </a:r>
            <a:endParaRPr lang="es-EC" sz="2000" dirty="0"/>
          </a:p>
        </p:txBody>
      </p:sp>
      <p:sp>
        <p:nvSpPr>
          <p:cNvPr id="13" name="12 Rectángulo redondeado"/>
          <p:cNvSpPr/>
          <p:nvPr/>
        </p:nvSpPr>
        <p:spPr>
          <a:xfrm>
            <a:off x="5796136" y="4725144"/>
            <a:ext cx="2448272" cy="10584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smtClean="0"/>
              <a:t>Art. 214 y 215 de la Constitución</a:t>
            </a:r>
            <a:endParaRPr lang="es-EC" sz="2000" dirty="0"/>
          </a:p>
        </p:txBody>
      </p:sp>
      <p:sp>
        <p:nvSpPr>
          <p:cNvPr id="14" name="13 Flecha derecha"/>
          <p:cNvSpPr/>
          <p:nvPr/>
        </p:nvSpPr>
        <p:spPr>
          <a:xfrm>
            <a:off x="4788024" y="3429000"/>
            <a:ext cx="648072"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5" name="14 Flecha derecha"/>
          <p:cNvSpPr/>
          <p:nvPr/>
        </p:nvSpPr>
        <p:spPr>
          <a:xfrm rot="2072361">
            <a:off x="4746573" y="4627074"/>
            <a:ext cx="648072"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6" name="15 Flecha derecha"/>
          <p:cNvSpPr/>
          <p:nvPr/>
        </p:nvSpPr>
        <p:spPr>
          <a:xfrm rot="19689730">
            <a:off x="4674371" y="2243945"/>
            <a:ext cx="648072" cy="2880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DIRECCIONAMIENTO ESTRATÉGICO</a:t>
            </a:r>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36 Grupo"/>
          <p:cNvGrpSpPr/>
          <p:nvPr/>
        </p:nvGrpSpPr>
        <p:grpSpPr>
          <a:xfrm>
            <a:off x="899592" y="260648"/>
            <a:ext cx="7848872" cy="6336704"/>
            <a:chOff x="755576" y="188640"/>
            <a:chExt cx="7848872" cy="6336704"/>
          </a:xfrm>
        </p:grpSpPr>
        <p:sp>
          <p:nvSpPr>
            <p:cNvPr id="8" name="7 Rectángulo redondeado"/>
            <p:cNvSpPr/>
            <p:nvPr/>
          </p:nvSpPr>
          <p:spPr>
            <a:xfrm>
              <a:off x="3491880" y="188640"/>
              <a:ext cx="4608512"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dirty="0" smtClean="0">
                  <a:solidFill>
                    <a:schemeClr val="tx1"/>
                  </a:solidFill>
                  <a:latin typeface="Arial" pitchFamily="34" charset="0"/>
                  <a:cs typeface="Arial" pitchFamily="34" charset="0"/>
                </a:rPr>
                <a:t>Plan Nacional para el Buen Vivir: Objetivos Nacionales</a:t>
              </a:r>
              <a:endParaRPr lang="es-EC" dirty="0">
                <a:solidFill>
                  <a:schemeClr val="tx1"/>
                </a:solidFill>
                <a:latin typeface="Arial" pitchFamily="34" charset="0"/>
                <a:cs typeface="Arial" pitchFamily="34" charset="0"/>
              </a:endParaRPr>
            </a:p>
          </p:txBody>
        </p:sp>
        <p:sp>
          <p:nvSpPr>
            <p:cNvPr id="9" name="8 Rectángulo redondeado"/>
            <p:cNvSpPr/>
            <p:nvPr/>
          </p:nvSpPr>
          <p:spPr>
            <a:xfrm>
              <a:off x="3995936" y="1124744"/>
              <a:ext cx="4392488" cy="13681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sz="900" b="1" dirty="0" smtClean="0">
                  <a:solidFill>
                    <a:schemeClr val="tx1"/>
                  </a:solidFill>
                  <a:latin typeface="Arial" pitchFamily="34" charset="0"/>
                  <a:cs typeface="Arial" pitchFamily="34" charset="0"/>
                </a:rPr>
                <a:t>Visión</a:t>
              </a:r>
              <a:r>
                <a:rPr lang="es-EC" sz="900" dirty="0" smtClean="0">
                  <a:solidFill>
                    <a:schemeClr val="tx1"/>
                  </a:solidFill>
                  <a:latin typeface="Arial" pitchFamily="34" charset="0"/>
                  <a:cs typeface="Arial" pitchFamily="34" charset="0"/>
                </a:rPr>
                <a:t>:</a:t>
              </a:r>
              <a:r>
                <a:rPr lang="es-EC" sz="900" i="1" dirty="0" smtClean="0">
                  <a:solidFill>
                    <a:schemeClr val="tx1"/>
                  </a:solidFill>
                  <a:latin typeface="Arial" pitchFamily="34" charset="0"/>
                  <a:cs typeface="Arial" pitchFamily="34" charset="0"/>
                </a:rPr>
                <a:t>“Para </a:t>
              </a:r>
              <a:r>
                <a:rPr lang="es-EC" sz="900" i="1" dirty="0">
                  <a:solidFill>
                    <a:schemeClr val="tx1"/>
                  </a:solidFill>
                  <a:latin typeface="Arial" pitchFamily="34" charset="0"/>
                  <a:cs typeface="Arial" pitchFamily="34" charset="0"/>
                </a:rPr>
                <a:t>el año </a:t>
              </a:r>
              <a:r>
                <a:rPr lang="es-EC" sz="900" i="1" dirty="0" smtClean="0">
                  <a:solidFill>
                    <a:schemeClr val="tx1"/>
                  </a:solidFill>
                  <a:latin typeface="Arial" pitchFamily="34" charset="0"/>
                  <a:cs typeface="Arial" pitchFamily="34" charset="0"/>
                </a:rPr>
                <a:t>2018, </a:t>
              </a:r>
              <a:r>
                <a:rPr lang="es-EC" sz="900" i="1" dirty="0">
                  <a:solidFill>
                    <a:schemeClr val="tx1"/>
                  </a:solidFill>
                  <a:latin typeface="Arial" pitchFamily="34" charset="0"/>
                  <a:cs typeface="Arial" pitchFamily="34" charset="0"/>
                </a:rPr>
                <a:t>la Defensoría del Pueblo de Ecuador será reconocida por  los y las  h</a:t>
              </a:r>
              <a:r>
                <a:rPr lang="es-EC" sz="900" dirty="0">
                  <a:solidFill>
                    <a:schemeClr val="tx1"/>
                  </a:solidFill>
                  <a:latin typeface="Arial" pitchFamily="34" charset="0"/>
                  <a:cs typeface="Arial" pitchFamily="34" charset="0"/>
                </a:rPr>
                <a:t>abitantes del territorio ecuatoriano y de los ecuatorianos y ecuatorianas que estén fuera del país </a:t>
              </a:r>
              <a:r>
                <a:rPr lang="es-EC" sz="900" i="1" dirty="0">
                  <a:solidFill>
                    <a:schemeClr val="tx1"/>
                  </a:solidFill>
                  <a:latin typeface="Arial" pitchFamily="34" charset="0"/>
                  <a:cs typeface="Arial" pitchFamily="34" charset="0"/>
                </a:rPr>
                <a:t>como la Institución Nacional de Derechos Humanos, autónoma, que ha cimentado un sistema integral de protección derechos humanos, </a:t>
              </a:r>
              <a:r>
                <a:rPr lang="es-EC" sz="900" dirty="0">
                  <a:solidFill>
                    <a:schemeClr val="tx1"/>
                  </a:solidFill>
                  <a:latin typeface="Arial" pitchFamily="34" charset="0"/>
                  <a:cs typeface="Arial" pitchFamily="34" charset="0"/>
                </a:rPr>
                <a:t>promoviendo una cultura de transparencia, pluralismo y responsabilidad ubicándole como una de las diez entidades públicas más efectivas del Ecuador.</a:t>
              </a:r>
            </a:p>
            <a:p>
              <a:pPr algn="ctr"/>
              <a:endParaRPr lang="es-EC" sz="1200" dirty="0"/>
            </a:p>
          </p:txBody>
        </p:sp>
        <p:sp>
          <p:nvSpPr>
            <p:cNvPr id="10" name="11 Pergamino vertical"/>
            <p:cNvSpPr/>
            <p:nvPr/>
          </p:nvSpPr>
          <p:spPr>
            <a:xfrm>
              <a:off x="1979712" y="1556792"/>
              <a:ext cx="1944216" cy="331236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C" sz="1200" dirty="0" smtClean="0">
                <a:latin typeface="Arial" pitchFamily="34" charset="0"/>
                <a:cs typeface="Arial" pitchFamily="34" charset="0"/>
              </a:endParaRPr>
            </a:p>
            <a:p>
              <a:pPr algn="ctr"/>
              <a:endParaRPr lang="es-EC" sz="1200" dirty="0">
                <a:latin typeface="Arial" pitchFamily="34" charset="0"/>
                <a:cs typeface="Arial" pitchFamily="34" charset="0"/>
              </a:endParaRPr>
            </a:p>
            <a:p>
              <a:pPr algn="ctr"/>
              <a:r>
                <a:rPr lang="es-EC" sz="1000" b="1" dirty="0" smtClean="0">
                  <a:solidFill>
                    <a:schemeClr val="tx1"/>
                  </a:solidFill>
                  <a:latin typeface="Arial" pitchFamily="34" charset="0"/>
                  <a:cs typeface="Arial" pitchFamily="34" charset="0"/>
                </a:rPr>
                <a:t>Misión</a:t>
              </a:r>
              <a:r>
                <a:rPr lang="es-EC" sz="1000" dirty="0" smtClean="0">
                  <a:solidFill>
                    <a:schemeClr val="tx1"/>
                  </a:solidFill>
                  <a:latin typeface="Arial" pitchFamily="34" charset="0"/>
                  <a:cs typeface="Arial" pitchFamily="34" charset="0"/>
                </a:rPr>
                <a:t>: </a:t>
              </a:r>
              <a:r>
                <a:rPr lang="es-EC" sz="1000" i="1" dirty="0" smtClean="0">
                  <a:solidFill>
                    <a:schemeClr val="tx1"/>
                  </a:solidFill>
                  <a:latin typeface="Arial" pitchFamily="34" charset="0"/>
                  <a:cs typeface="Arial" pitchFamily="34" charset="0"/>
                </a:rPr>
                <a:t>“Somos </a:t>
              </a:r>
              <a:r>
                <a:rPr lang="es-EC" sz="1000" i="1" dirty="0">
                  <a:solidFill>
                    <a:schemeClr val="tx1"/>
                  </a:solidFill>
                  <a:latin typeface="Arial" pitchFamily="34" charset="0"/>
                  <a:cs typeface="Arial" pitchFamily="34" charset="0"/>
                </a:rPr>
                <a:t>la Institución Nacional de derechos humanos y de la naturaleza que protege y promueve los derechos de los habitantes del Ecuador, de ecuatorianos y ecuatorianas que estén fuera del país y de la naturaleza, basada en sólidos principios y valores que contribuyen a la sostenibilidad del buen vivir”</a:t>
              </a:r>
              <a:endParaRPr lang="es-EC" sz="1000" dirty="0">
                <a:solidFill>
                  <a:schemeClr val="tx1"/>
                </a:solidFill>
                <a:latin typeface="Arial" pitchFamily="34" charset="0"/>
                <a:cs typeface="Arial" pitchFamily="34" charset="0"/>
              </a:endParaRPr>
            </a:p>
            <a:p>
              <a:pPr algn="ctr"/>
              <a:endParaRPr lang="es-EC" dirty="0"/>
            </a:p>
          </p:txBody>
        </p:sp>
        <p:sp>
          <p:nvSpPr>
            <p:cNvPr id="11" name="17 Pergamino vertical"/>
            <p:cNvSpPr/>
            <p:nvPr/>
          </p:nvSpPr>
          <p:spPr>
            <a:xfrm>
              <a:off x="755576" y="1700808"/>
              <a:ext cx="1368152" cy="1224136"/>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C" sz="900" b="1" dirty="0" smtClean="0">
                  <a:solidFill>
                    <a:schemeClr val="tx1"/>
                  </a:solidFill>
                  <a:latin typeface="Arial" pitchFamily="34" charset="0"/>
                  <a:cs typeface="Arial" pitchFamily="34" charset="0"/>
                </a:rPr>
                <a:t>Principios</a:t>
              </a:r>
              <a:r>
                <a:rPr lang="es-EC" sz="900" dirty="0" smtClean="0">
                  <a:solidFill>
                    <a:schemeClr val="tx1"/>
                  </a:solidFill>
                  <a:latin typeface="Arial" pitchFamily="34" charset="0"/>
                  <a:cs typeface="Arial" pitchFamily="34" charset="0"/>
                </a:rPr>
                <a:t>: </a:t>
              </a:r>
            </a:p>
            <a:p>
              <a:pPr>
                <a:buFont typeface="Arial" pitchFamily="34" charset="0"/>
                <a:buChar char="•"/>
              </a:pPr>
              <a:r>
                <a:rPr lang="es-EC" sz="900" dirty="0" smtClean="0">
                  <a:solidFill>
                    <a:schemeClr val="tx1"/>
                  </a:solidFill>
                  <a:latin typeface="Arial" pitchFamily="34" charset="0"/>
                  <a:cs typeface="Arial" pitchFamily="34" charset="0"/>
                </a:rPr>
                <a:t>Liderazgo</a:t>
              </a:r>
            </a:p>
            <a:p>
              <a:pPr>
                <a:buFont typeface="Arial" pitchFamily="34" charset="0"/>
                <a:buChar char="•"/>
              </a:pPr>
              <a:r>
                <a:rPr lang="es-EC" sz="900" dirty="0" smtClean="0">
                  <a:solidFill>
                    <a:schemeClr val="tx1"/>
                  </a:solidFill>
                  <a:latin typeface="Arial" pitchFamily="34" charset="0"/>
                  <a:cs typeface="Arial" pitchFamily="34" charset="0"/>
                </a:rPr>
                <a:t>Pluralismo</a:t>
              </a:r>
            </a:p>
            <a:p>
              <a:pPr>
                <a:buFont typeface="Arial" pitchFamily="34" charset="0"/>
                <a:buChar char="•"/>
              </a:pPr>
              <a:r>
                <a:rPr lang="es-EC" sz="900" dirty="0" smtClean="0">
                  <a:solidFill>
                    <a:schemeClr val="tx1"/>
                  </a:solidFill>
                  <a:latin typeface="Arial" pitchFamily="34" charset="0"/>
                  <a:cs typeface="Arial" pitchFamily="34" charset="0"/>
                </a:rPr>
                <a:t>Transparencia</a:t>
              </a:r>
            </a:p>
            <a:p>
              <a:pPr>
                <a:buFont typeface="Arial" pitchFamily="34" charset="0"/>
                <a:buChar char="•"/>
              </a:pPr>
              <a:r>
                <a:rPr lang="es-EC" sz="900" dirty="0" smtClean="0">
                  <a:solidFill>
                    <a:schemeClr val="tx1"/>
                  </a:solidFill>
                  <a:latin typeface="Arial" pitchFamily="34" charset="0"/>
                  <a:cs typeface="Arial" pitchFamily="34" charset="0"/>
                </a:rPr>
                <a:t>Justicia Social</a:t>
              </a:r>
              <a:endParaRPr lang="es-EC" sz="900" dirty="0">
                <a:solidFill>
                  <a:schemeClr val="tx1"/>
                </a:solidFill>
                <a:latin typeface="Arial" pitchFamily="34" charset="0"/>
                <a:cs typeface="Arial" pitchFamily="34" charset="0"/>
              </a:endParaRPr>
            </a:p>
          </p:txBody>
        </p:sp>
        <p:sp>
          <p:nvSpPr>
            <p:cNvPr id="12" name="18 Pergamino vertical"/>
            <p:cNvSpPr/>
            <p:nvPr/>
          </p:nvSpPr>
          <p:spPr>
            <a:xfrm>
              <a:off x="755576" y="3429000"/>
              <a:ext cx="1440160" cy="1512168"/>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C" sz="900" b="1" dirty="0" smtClean="0">
                  <a:solidFill>
                    <a:schemeClr val="tx1"/>
                  </a:solidFill>
                  <a:latin typeface="Arial" pitchFamily="34" charset="0"/>
                  <a:cs typeface="Arial" pitchFamily="34" charset="0"/>
                </a:rPr>
                <a:t>Valores:</a:t>
              </a:r>
            </a:p>
            <a:p>
              <a:pPr>
                <a:buFont typeface="Arial" pitchFamily="34" charset="0"/>
                <a:buChar char="•"/>
              </a:pPr>
              <a:r>
                <a:rPr lang="es-EC" sz="900" dirty="0" smtClean="0">
                  <a:solidFill>
                    <a:schemeClr val="tx1"/>
                  </a:solidFill>
                  <a:latin typeface="Arial" pitchFamily="34" charset="0"/>
                  <a:cs typeface="Arial" pitchFamily="34" charset="0"/>
                </a:rPr>
                <a:t>Honestidad</a:t>
              </a:r>
            </a:p>
            <a:p>
              <a:pPr>
                <a:buFont typeface="Arial" pitchFamily="34" charset="0"/>
                <a:buChar char="•"/>
              </a:pPr>
              <a:r>
                <a:rPr lang="es-EC" sz="900" dirty="0" smtClean="0">
                  <a:solidFill>
                    <a:schemeClr val="tx1"/>
                  </a:solidFill>
                  <a:latin typeface="Arial" pitchFamily="34" charset="0"/>
                  <a:cs typeface="Arial" pitchFamily="34" charset="0"/>
                </a:rPr>
                <a:t>Integridad</a:t>
              </a:r>
            </a:p>
            <a:p>
              <a:pPr>
                <a:buFont typeface="Arial" pitchFamily="34" charset="0"/>
                <a:buChar char="•"/>
              </a:pPr>
              <a:r>
                <a:rPr lang="es-EC" sz="900" dirty="0" smtClean="0">
                  <a:solidFill>
                    <a:schemeClr val="tx1"/>
                  </a:solidFill>
                  <a:latin typeface="Arial" pitchFamily="34" charset="0"/>
                  <a:cs typeface="Arial" pitchFamily="34" charset="0"/>
                </a:rPr>
                <a:t>Responsabilidad</a:t>
              </a:r>
            </a:p>
            <a:p>
              <a:pPr>
                <a:buFont typeface="Arial" pitchFamily="34" charset="0"/>
                <a:buChar char="•"/>
              </a:pPr>
              <a:r>
                <a:rPr lang="es-EC" sz="900" dirty="0" smtClean="0">
                  <a:solidFill>
                    <a:schemeClr val="tx1"/>
                  </a:solidFill>
                  <a:latin typeface="Arial" pitchFamily="34" charset="0"/>
                  <a:cs typeface="Arial" pitchFamily="34" charset="0"/>
                </a:rPr>
                <a:t>Respeto</a:t>
              </a:r>
            </a:p>
            <a:p>
              <a:pPr>
                <a:buFont typeface="Arial" pitchFamily="34" charset="0"/>
                <a:buChar char="•"/>
              </a:pPr>
              <a:r>
                <a:rPr lang="es-EC" sz="900" dirty="0" smtClean="0">
                  <a:solidFill>
                    <a:schemeClr val="tx1"/>
                  </a:solidFill>
                  <a:latin typeface="Arial" pitchFamily="34" charset="0"/>
                  <a:cs typeface="Arial" pitchFamily="34" charset="0"/>
                </a:rPr>
                <a:t>Diligencia</a:t>
              </a:r>
              <a:endParaRPr lang="es-EC" sz="900" dirty="0">
                <a:solidFill>
                  <a:schemeClr val="tx1"/>
                </a:solidFill>
                <a:latin typeface="Arial" pitchFamily="34" charset="0"/>
                <a:cs typeface="Arial" pitchFamily="34" charset="0"/>
              </a:endParaRPr>
            </a:p>
          </p:txBody>
        </p:sp>
        <p:sp>
          <p:nvSpPr>
            <p:cNvPr id="13" name="19 Proceso alternativo"/>
            <p:cNvSpPr/>
            <p:nvPr/>
          </p:nvSpPr>
          <p:spPr>
            <a:xfrm>
              <a:off x="5076056" y="2636912"/>
              <a:ext cx="3528392" cy="108012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s-EC" sz="900" b="1" dirty="0" smtClean="0">
                  <a:solidFill>
                    <a:schemeClr val="tx1"/>
                  </a:solidFill>
                  <a:latin typeface="Arial" pitchFamily="34" charset="0"/>
                  <a:cs typeface="Arial" pitchFamily="34" charset="0"/>
                </a:rPr>
                <a:t>Objetivos a largo plazo:</a:t>
              </a:r>
            </a:p>
            <a:p>
              <a:pPr marL="228600" indent="-228600" algn="just">
                <a:buFont typeface="+mj-lt"/>
                <a:buAutoNum type="arabicPeriod"/>
              </a:pPr>
              <a:r>
                <a:rPr lang="es-EC" sz="900" dirty="0">
                  <a:solidFill>
                    <a:schemeClr val="tx1"/>
                  </a:solidFill>
                  <a:latin typeface="Arial" pitchFamily="34" charset="0"/>
                  <a:cs typeface="Arial" pitchFamily="34" charset="0"/>
                </a:rPr>
                <a:t>Cimentar un sistema integral de  protección y promoción de derechos humanos y de la naturaleza que involucre la </a:t>
              </a:r>
              <a:r>
                <a:rPr lang="es-EC" sz="900" dirty="0" smtClean="0">
                  <a:solidFill>
                    <a:schemeClr val="tx1"/>
                  </a:solidFill>
                  <a:latin typeface="Arial" pitchFamily="34" charset="0"/>
                  <a:cs typeface="Arial" pitchFamily="34" charset="0"/>
                </a:rPr>
                <a:t>transversalización </a:t>
              </a:r>
              <a:r>
                <a:rPr lang="es-EC" sz="900" dirty="0">
                  <a:solidFill>
                    <a:schemeClr val="tx1"/>
                  </a:solidFill>
                  <a:latin typeface="Arial" pitchFamily="34" charset="0"/>
                  <a:cs typeface="Arial" pitchFamily="34" charset="0"/>
                </a:rPr>
                <a:t>y tutela de derechos con los organismos especializados de atención públicos y privados.</a:t>
              </a:r>
              <a:r>
                <a:rPr lang="es-EC" sz="900" dirty="0" smtClean="0">
                  <a:solidFill>
                    <a:schemeClr val="tx1"/>
                  </a:solidFill>
                  <a:latin typeface="Arial" pitchFamily="34" charset="0"/>
                  <a:cs typeface="Arial" pitchFamily="34" charset="0"/>
                </a:rPr>
                <a:t> </a:t>
              </a:r>
            </a:p>
            <a:p>
              <a:pPr marL="228600" indent="-228600" algn="just">
                <a:buFont typeface="+mj-lt"/>
                <a:buAutoNum type="arabicPeriod"/>
              </a:pPr>
              <a:r>
                <a:rPr lang="es-EC" sz="900" dirty="0">
                  <a:solidFill>
                    <a:schemeClr val="tx1"/>
                  </a:solidFill>
                  <a:latin typeface="Arial" pitchFamily="34" charset="0"/>
                  <a:cs typeface="Arial" pitchFamily="34" charset="0"/>
                </a:rPr>
                <a:t>Fortalecer la imagen de la institución ante la ciudadanía.</a:t>
              </a:r>
            </a:p>
          </p:txBody>
        </p:sp>
        <p:sp>
          <p:nvSpPr>
            <p:cNvPr id="14" name="22 Proceso alternativo"/>
            <p:cNvSpPr/>
            <p:nvPr/>
          </p:nvSpPr>
          <p:spPr>
            <a:xfrm>
              <a:off x="3635896" y="3861048"/>
              <a:ext cx="3744416" cy="165618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s-EC" sz="900" b="1" dirty="0" smtClean="0">
                  <a:solidFill>
                    <a:schemeClr val="tx1"/>
                  </a:solidFill>
                  <a:latin typeface="Arial" pitchFamily="34" charset="0"/>
                  <a:cs typeface="Arial" pitchFamily="34" charset="0"/>
                </a:rPr>
                <a:t>Objetivos a mediano plazo:</a:t>
              </a:r>
            </a:p>
            <a:p>
              <a:pPr marL="228600" indent="-228600" algn="just">
                <a:buFont typeface="+mj-lt"/>
                <a:buAutoNum type="arabicPeriod"/>
              </a:pPr>
              <a:r>
                <a:rPr lang="es-EC" sz="900" dirty="0" smtClean="0">
                  <a:solidFill>
                    <a:schemeClr val="tx1"/>
                  </a:solidFill>
                  <a:latin typeface="Arial" pitchFamily="34" charset="0"/>
                  <a:cs typeface="Arial" pitchFamily="34" charset="0"/>
                </a:rPr>
                <a:t>Mejorar los niveles de cumplimiento de la LOTAIP</a:t>
              </a:r>
            </a:p>
            <a:p>
              <a:pPr marL="228600" indent="-228600" algn="just">
                <a:buFont typeface="+mj-lt"/>
                <a:buAutoNum type="arabicPeriod"/>
              </a:pPr>
              <a:r>
                <a:rPr lang="es-EC" sz="900" dirty="0" smtClean="0">
                  <a:solidFill>
                    <a:schemeClr val="tx1"/>
                  </a:solidFill>
                  <a:latin typeface="Arial" pitchFamily="34" charset="0"/>
                  <a:cs typeface="Arial" pitchFamily="34" charset="0"/>
                </a:rPr>
                <a:t>Mejorar la infraestructura física de la DPE  para brindar un mejor servicio al cliente interno y externo.</a:t>
              </a:r>
            </a:p>
            <a:p>
              <a:pPr marL="228600" indent="-228600" algn="just">
                <a:buFont typeface="+mj-lt"/>
                <a:buAutoNum type="arabicPeriod"/>
              </a:pPr>
              <a:r>
                <a:rPr lang="es-EC" sz="900" dirty="0">
                  <a:solidFill>
                    <a:schemeClr val="tx1"/>
                  </a:solidFill>
                  <a:latin typeface="Arial" pitchFamily="34" charset="0"/>
                  <a:cs typeface="Arial" pitchFamily="34" charset="0"/>
                </a:rPr>
                <a:t>Implementar mejores prácticas de administración de procesos y calidad</a:t>
              </a:r>
              <a:endParaRPr lang="es-EC" sz="900" dirty="0" smtClean="0">
                <a:solidFill>
                  <a:schemeClr val="tx1"/>
                </a:solidFill>
                <a:latin typeface="Arial" pitchFamily="34" charset="0"/>
                <a:cs typeface="Arial" pitchFamily="34" charset="0"/>
              </a:endParaRPr>
            </a:p>
            <a:p>
              <a:pPr marL="228600" indent="-228600" algn="just">
                <a:buFont typeface="+mj-lt"/>
                <a:buAutoNum type="arabicPeriod"/>
              </a:pPr>
              <a:r>
                <a:rPr lang="es-EC" sz="900" dirty="0" smtClean="0">
                  <a:solidFill>
                    <a:schemeClr val="tx1"/>
                  </a:solidFill>
                  <a:latin typeface="Arial" pitchFamily="34" charset="0"/>
                  <a:cs typeface="Arial" pitchFamily="34" charset="0"/>
                </a:rPr>
                <a:t>Fomentar una cultura de servicio al cliente interno y externo basada en los principios y valores institucionales.</a:t>
              </a:r>
            </a:p>
            <a:p>
              <a:pPr marL="228600" indent="-228600" algn="just"/>
              <a:endParaRPr lang="es-EC" sz="1000" dirty="0">
                <a:latin typeface="Arial" pitchFamily="34" charset="0"/>
                <a:cs typeface="Arial" pitchFamily="34" charset="0"/>
              </a:endParaRPr>
            </a:p>
          </p:txBody>
        </p:sp>
        <p:sp>
          <p:nvSpPr>
            <p:cNvPr id="15" name="23 Proceso alternativo"/>
            <p:cNvSpPr/>
            <p:nvPr/>
          </p:nvSpPr>
          <p:spPr>
            <a:xfrm>
              <a:off x="2483768" y="5661248"/>
              <a:ext cx="3672408"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s-EC" sz="900" b="1" dirty="0" smtClean="0">
                  <a:solidFill>
                    <a:schemeClr val="tx1"/>
                  </a:solidFill>
                  <a:latin typeface="Arial" pitchFamily="34" charset="0"/>
                  <a:cs typeface="Arial" pitchFamily="34" charset="0"/>
                </a:rPr>
                <a:t>Objetivos a corto plazo:</a:t>
              </a:r>
            </a:p>
            <a:p>
              <a:pPr marL="228600" indent="-228600" algn="just">
                <a:buFont typeface="+mj-lt"/>
                <a:buAutoNum type="arabicPeriod"/>
              </a:pPr>
              <a:r>
                <a:rPr lang="es-EC" sz="900" dirty="0">
                  <a:solidFill>
                    <a:schemeClr val="tx1"/>
                  </a:solidFill>
                  <a:latin typeface="Arial" pitchFamily="34" charset="0"/>
                  <a:cs typeface="Arial" pitchFamily="34" charset="0"/>
                </a:rPr>
                <a:t>Mejorar la infraestructura  tecnológica de la </a:t>
              </a:r>
              <a:r>
                <a:rPr lang="es-EC" sz="900" dirty="0" smtClean="0">
                  <a:solidFill>
                    <a:schemeClr val="tx1"/>
                  </a:solidFill>
                  <a:latin typeface="Arial" pitchFamily="34" charset="0"/>
                  <a:cs typeface="Arial" pitchFamily="34" charset="0"/>
                </a:rPr>
                <a:t>DPE</a:t>
              </a:r>
            </a:p>
            <a:p>
              <a:pPr marL="228600" indent="-228600" algn="just">
                <a:buFont typeface="+mj-lt"/>
                <a:buAutoNum type="arabicPeriod"/>
              </a:pPr>
              <a:r>
                <a:rPr lang="es-EC" sz="900" dirty="0">
                  <a:solidFill>
                    <a:schemeClr val="tx1"/>
                  </a:solidFill>
                  <a:latin typeface="Arial" pitchFamily="34" charset="0"/>
                  <a:cs typeface="Arial" pitchFamily="34" charset="0"/>
                </a:rPr>
                <a:t>Garantizar la satisfacción y crecimiento del cliente interno.</a:t>
              </a:r>
              <a:endParaRPr lang="es-EC" sz="900" dirty="0" smtClean="0">
                <a:solidFill>
                  <a:schemeClr val="tx1"/>
                </a:solidFill>
                <a:latin typeface="Arial" pitchFamily="34" charset="0"/>
                <a:cs typeface="Arial" pitchFamily="34" charset="0"/>
              </a:endParaRPr>
            </a:p>
            <a:p>
              <a:pPr marL="228600" indent="-228600" algn="just">
                <a:buFont typeface="+mj-lt"/>
                <a:buAutoNum type="arabicPeriod"/>
              </a:pPr>
              <a:r>
                <a:rPr lang="es-EC" sz="1000" dirty="0" smtClean="0">
                  <a:solidFill>
                    <a:schemeClr val="tx1"/>
                  </a:solidFill>
                  <a:latin typeface="Arial" pitchFamily="34" charset="0"/>
                  <a:cs typeface="Arial" pitchFamily="34" charset="0"/>
                </a:rPr>
                <a:t>Implementar prácticas para el uso eficiente y de calidad del presupuesto</a:t>
              </a:r>
            </a:p>
            <a:p>
              <a:pPr marL="228600" indent="-228600" algn="just">
                <a:buFont typeface="+mj-lt"/>
                <a:buAutoNum type="arabicPeriod"/>
              </a:pPr>
              <a:endParaRPr lang="es-EC" sz="1000" dirty="0" smtClean="0">
                <a:latin typeface="Arial" pitchFamily="34" charset="0"/>
                <a:cs typeface="Arial" pitchFamily="34" charset="0"/>
              </a:endParaRPr>
            </a:p>
          </p:txBody>
        </p:sp>
        <p:pic>
          <p:nvPicPr>
            <p:cNvPr id="16" name="Picture 2" descr="C:\Users\vguevara\Documents\DPE 2012\NUEVO_LOGO_dpe[1].png"/>
            <p:cNvPicPr>
              <a:picLocks noChangeAspect="1" noChangeArrowheads="1"/>
            </p:cNvPicPr>
            <p:nvPr/>
          </p:nvPicPr>
          <p:blipFill>
            <a:blip r:embed="rId2" cstate="print">
              <a:extLst>
                <a:ext uri="{28A0092B-C50C-407E-A947-70E740481C1C}">
                  <a14:useLocalDpi xmlns:lc="http://schemas.openxmlformats.org/drawingml/2006/lockedCanvas"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arto="http://schemas.microsoft.com/office/word/2006/arto" val="0"/>
                </a:ext>
              </a:extLst>
            </a:blip>
            <a:srcRect/>
            <a:stretch>
              <a:fillRect/>
            </a:stretch>
          </p:blipFill>
          <p:spPr bwMode="auto">
            <a:xfrm>
              <a:off x="1259632" y="404664"/>
              <a:ext cx="1498947" cy="846228"/>
            </a:xfrm>
            <a:prstGeom prst="rect">
              <a:avLst/>
            </a:prstGeom>
            <a:noFill/>
            <a:extLst>
              <a:ext uri="{909E8E84-426E-40DD-AFC4-6F175D3DCCD1}">
                <a14:hiddenFill xmlns:lc="http://schemas.openxmlformats.org/drawingml/2006/lockedCanvas"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arto="http://schemas.microsoft.com/office/word/2006/arto">
                  <a:solidFill>
                    <a:srgbClr val="FFFFFF"/>
                  </a:solidFill>
                </a14:hiddenFill>
              </a:ext>
            </a:extLst>
          </p:spPr>
        </p:pic>
        <p:cxnSp>
          <p:nvCxnSpPr>
            <p:cNvPr id="17" name="34 Conector curvado"/>
            <p:cNvCxnSpPr/>
            <p:nvPr/>
          </p:nvCxnSpPr>
          <p:spPr>
            <a:xfrm rot="5400000" flipH="1" flipV="1">
              <a:off x="1835696" y="2924944"/>
              <a:ext cx="3816424" cy="2664296"/>
            </a:xfrm>
            <a:prstGeom prst="curvedConnector3">
              <a:avLst>
                <a:gd name="adj1" fmla="val 50000"/>
              </a:avLst>
            </a:prstGeom>
            <a:ln w="5715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normAutofit fontScale="90000"/>
          </a:bodyPr>
          <a:lstStyle/>
          <a:p>
            <a:r>
              <a:rPr lang="es-EC" dirty="0" smtClean="0"/>
              <a:t>Mapa Estratégico</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755576" y="1124744"/>
            <a:ext cx="7560840" cy="54554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Cuadro de Mando Integral (</a:t>
            </a:r>
            <a:r>
              <a:rPr lang="es-EC" dirty="0" err="1" smtClean="0"/>
              <a:t>Balanced</a:t>
            </a:r>
            <a:r>
              <a:rPr lang="es-EC" dirty="0" smtClean="0"/>
              <a:t> </a:t>
            </a:r>
            <a:r>
              <a:rPr lang="es-EC" dirty="0" err="1" smtClean="0"/>
              <a:t>Scorecard</a:t>
            </a:r>
            <a:r>
              <a:rPr lang="es-EC" dirty="0" smtClean="0"/>
              <a:t>)</a:t>
            </a:r>
            <a:br>
              <a:rPr lang="es-EC" dirty="0" smtClean="0"/>
            </a:b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anessa\Documents\Maestría\PLAN DE TESIS Y REQUISITOS GRADUACION\DPE\TESIS 20-ENERO.2013\marzo 2014\Fotos presentación\Introducción\Estado de derechos\semaforo.jpg"/>
          <p:cNvPicPr>
            <a:picLocks noChangeAspect="1" noChangeArrowheads="1"/>
          </p:cNvPicPr>
          <p:nvPr/>
        </p:nvPicPr>
        <p:blipFill>
          <a:blip r:embed="rId2" cstate="print"/>
          <a:srcRect/>
          <a:stretch>
            <a:fillRect/>
          </a:stretch>
        </p:blipFill>
        <p:spPr bwMode="auto">
          <a:xfrm>
            <a:off x="1043608" y="1628800"/>
            <a:ext cx="1905000" cy="1905000"/>
          </a:xfrm>
          <a:prstGeom prst="rect">
            <a:avLst/>
          </a:prstGeom>
          <a:noFill/>
        </p:spPr>
      </p:pic>
      <p:pic>
        <p:nvPicPr>
          <p:cNvPr id="3075" name="Picture 3" descr="D:\Vanessa\Documents\Maestría\PLAN DE TESIS Y REQUISITOS GRADUACION\DPE\TESIS 20-ENERO.2013\marzo 2014\Fotos presentación\Introducción\Estado de derechos\indicadores.jpg"/>
          <p:cNvPicPr>
            <a:picLocks noChangeAspect="1" noChangeArrowheads="1"/>
          </p:cNvPicPr>
          <p:nvPr/>
        </p:nvPicPr>
        <p:blipFill>
          <a:blip r:embed="rId3" cstate="print"/>
          <a:srcRect/>
          <a:stretch>
            <a:fillRect/>
          </a:stretch>
        </p:blipFill>
        <p:spPr bwMode="auto">
          <a:xfrm>
            <a:off x="3707904" y="4077072"/>
            <a:ext cx="2571750" cy="1771650"/>
          </a:xfrm>
          <a:prstGeom prst="rect">
            <a:avLst/>
          </a:prstGeom>
          <a:noFill/>
        </p:spPr>
      </p:pic>
      <p:sp>
        <p:nvSpPr>
          <p:cNvPr id="5" name="4 Rectángulo"/>
          <p:cNvSpPr/>
          <p:nvPr/>
        </p:nvSpPr>
        <p:spPr>
          <a:xfrm>
            <a:off x="3059832" y="1052736"/>
            <a:ext cx="5544616" cy="2308324"/>
          </a:xfrm>
          <a:prstGeom prst="rect">
            <a:avLst/>
          </a:prstGeom>
          <a:noFill/>
        </p:spPr>
        <p:txBody>
          <a:bodyPr wrap="square" lIns="91440" tIns="45720" rIns="91440" bIns="45720">
            <a:spAutoFit/>
          </a:bodyPr>
          <a:lstStyle/>
          <a:p>
            <a:pPr algn="ctr"/>
            <a:r>
              <a:rPr lang="es-EC" sz="48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Balanced</a:t>
            </a:r>
            <a:r>
              <a:rPr lang="es-EC"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a:t>
            </a:r>
            <a:r>
              <a:rPr lang="es-EC" sz="48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Scorecard</a:t>
            </a:r>
            <a:r>
              <a:rPr lang="es-EC"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Primer Nivel</a:t>
            </a:r>
            <a:endParaRPr lang="es-EC"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anessa\Documents\Maestría\PLAN DE TESIS Y REQUISITOS GRADUACION\DPE\TESIS 20-ENERO.2013\marzo 2014\Fotos presentación\Introducción\Estado de derechos\semaforo.jpg"/>
          <p:cNvPicPr>
            <a:picLocks noChangeAspect="1" noChangeArrowheads="1"/>
          </p:cNvPicPr>
          <p:nvPr/>
        </p:nvPicPr>
        <p:blipFill>
          <a:blip r:embed="rId2" cstate="print"/>
          <a:srcRect/>
          <a:stretch>
            <a:fillRect/>
          </a:stretch>
        </p:blipFill>
        <p:spPr bwMode="auto">
          <a:xfrm>
            <a:off x="1043608" y="2132856"/>
            <a:ext cx="1905000" cy="1905000"/>
          </a:xfrm>
          <a:prstGeom prst="rect">
            <a:avLst/>
          </a:prstGeom>
          <a:noFill/>
        </p:spPr>
      </p:pic>
      <p:pic>
        <p:nvPicPr>
          <p:cNvPr id="3075" name="Picture 3" descr="D:\Vanessa\Documents\Maestría\PLAN DE TESIS Y REQUISITOS GRADUACION\DPE\TESIS 20-ENERO.2013\marzo 2014\Fotos presentación\Introducción\Estado de derechos\indicadores.jpg"/>
          <p:cNvPicPr>
            <a:picLocks noChangeAspect="1" noChangeArrowheads="1"/>
          </p:cNvPicPr>
          <p:nvPr/>
        </p:nvPicPr>
        <p:blipFill>
          <a:blip r:embed="rId3" cstate="print"/>
          <a:srcRect/>
          <a:stretch>
            <a:fillRect/>
          </a:stretch>
        </p:blipFill>
        <p:spPr bwMode="auto">
          <a:xfrm>
            <a:off x="3779912" y="3861048"/>
            <a:ext cx="2571750" cy="1771650"/>
          </a:xfrm>
          <a:prstGeom prst="rect">
            <a:avLst/>
          </a:prstGeom>
          <a:noFill/>
        </p:spPr>
      </p:pic>
      <p:sp>
        <p:nvSpPr>
          <p:cNvPr id="5" name="4 Rectángulo"/>
          <p:cNvSpPr/>
          <p:nvPr/>
        </p:nvSpPr>
        <p:spPr>
          <a:xfrm>
            <a:off x="3059832" y="1052736"/>
            <a:ext cx="5544616" cy="2308324"/>
          </a:xfrm>
          <a:prstGeom prst="rect">
            <a:avLst/>
          </a:prstGeom>
          <a:noFill/>
        </p:spPr>
        <p:txBody>
          <a:bodyPr wrap="square" lIns="91440" tIns="45720" rIns="91440" bIns="45720">
            <a:spAutoFit/>
          </a:bodyPr>
          <a:lstStyle/>
          <a:p>
            <a:pPr algn="ctr"/>
            <a:r>
              <a:rPr lang="es-EC" sz="48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Balanced</a:t>
            </a:r>
            <a:r>
              <a:rPr lang="es-EC"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a:t>
            </a:r>
            <a:r>
              <a:rPr lang="es-EC" sz="48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Scorecard</a:t>
            </a:r>
            <a:r>
              <a:rPr lang="es-EC"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Segundo Nivel</a:t>
            </a:r>
            <a:endParaRPr lang="es-EC"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anessa\Documents\Maestría\PLAN DE TESIS Y REQUISITOS GRADUACION\DPE\TESIS 20-ENERO.2013\marzo 2014\Fotos presentación\Introducción\Estado de derechos\semaforo.jpg"/>
          <p:cNvPicPr>
            <a:picLocks noChangeAspect="1" noChangeArrowheads="1"/>
          </p:cNvPicPr>
          <p:nvPr/>
        </p:nvPicPr>
        <p:blipFill>
          <a:blip r:embed="rId2" cstate="print"/>
          <a:srcRect/>
          <a:stretch>
            <a:fillRect/>
          </a:stretch>
        </p:blipFill>
        <p:spPr bwMode="auto">
          <a:xfrm>
            <a:off x="1043608" y="2132856"/>
            <a:ext cx="1905000" cy="1905000"/>
          </a:xfrm>
          <a:prstGeom prst="rect">
            <a:avLst/>
          </a:prstGeom>
          <a:noFill/>
        </p:spPr>
      </p:pic>
      <p:pic>
        <p:nvPicPr>
          <p:cNvPr id="3075" name="Picture 3" descr="D:\Vanessa\Documents\Maestría\PLAN DE TESIS Y REQUISITOS GRADUACION\DPE\TESIS 20-ENERO.2013\marzo 2014\Fotos presentación\Introducción\Estado de derechos\indicadores.jpg"/>
          <p:cNvPicPr>
            <a:picLocks noChangeAspect="1" noChangeArrowheads="1"/>
          </p:cNvPicPr>
          <p:nvPr/>
        </p:nvPicPr>
        <p:blipFill>
          <a:blip r:embed="rId3" cstate="print"/>
          <a:srcRect/>
          <a:stretch>
            <a:fillRect/>
          </a:stretch>
        </p:blipFill>
        <p:spPr bwMode="auto">
          <a:xfrm>
            <a:off x="3779912" y="3861048"/>
            <a:ext cx="2571750" cy="1771650"/>
          </a:xfrm>
          <a:prstGeom prst="rect">
            <a:avLst/>
          </a:prstGeom>
          <a:noFill/>
        </p:spPr>
      </p:pic>
      <p:sp>
        <p:nvSpPr>
          <p:cNvPr id="5" name="4 Rectángulo"/>
          <p:cNvSpPr/>
          <p:nvPr/>
        </p:nvSpPr>
        <p:spPr>
          <a:xfrm>
            <a:off x="3059832" y="1052736"/>
            <a:ext cx="5544616" cy="2308324"/>
          </a:xfrm>
          <a:prstGeom prst="rect">
            <a:avLst/>
          </a:prstGeom>
          <a:noFill/>
        </p:spPr>
        <p:txBody>
          <a:bodyPr wrap="square" lIns="91440" tIns="45720" rIns="91440" bIns="45720">
            <a:spAutoFit/>
          </a:bodyPr>
          <a:lstStyle/>
          <a:p>
            <a:pPr algn="ctr"/>
            <a:r>
              <a:rPr lang="es-EC" sz="48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Balanced</a:t>
            </a:r>
            <a:r>
              <a:rPr lang="es-EC"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a:t>
            </a:r>
            <a:r>
              <a:rPr lang="es-EC" sz="48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Scorecard</a:t>
            </a:r>
            <a:r>
              <a:rPr lang="es-EC"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Tercer</a:t>
            </a:r>
            <a:r>
              <a:rPr lang="es-EC"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hlinkClick r:id="rId4" action="ppaction://hlinkfile"/>
              </a:rPr>
              <a:t> Nivel</a:t>
            </a:r>
            <a:endParaRPr lang="es-EC"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Priorización de proyectos</a:t>
            </a:r>
            <a:endParaRPr lang="es-EC" dirty="0"/>
          </a:p>
        </p:txBody>
      </p:sp>
      <p:pic>
        <p:nvPicPr>
          <p:cNvPr id="4" name="3 Marcador de contenido" descr="D:\Vanessa\Documents\Maestría\PLAN DE TESIS Y REQUISITOS GRADUACION\DPE\TESIS 20-ENERO.2013\marzo 2014\Priorización de proyectos.png"/>
          <p:cNvPicPr>
            <a:picLocks noGrp="1"/>
          </p:cNvPicPr>
          <p:nvPr>
            <p:ph idx="1"/>
          </p:nvPr>
        </p:nvPicPr>
        <p:blipFill>
          <a:blip r:embed="rId2" cstate="print"/>
          <a:srcRect/>
          <a:stretch>
            <a:fillRect/>
          </a:stretch>
        </p:blipFill>
        <p:spPr bwMode="auto">
          <a:xfrm>
            <a:off x="899592" y="1556792"/>
            <a:ext cx="7704856" cy="4493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Implementación del Plan Estratégico Institucional</a:t>
            </a:r>
            <a:endParaRPr lang="es-EC" dirty="0"/>
          </a:p>
        </p:txBody>
      </p:sp>
      <p:pic>
        <p:nvPicPr>
          <p:cNvPr id="1026" name="Picture 2" descr="D:\Vanessa\Documents\Maestría\PLAN DE TESIS Y REQUISITOS GRADUACION\DPE\TESIS 20-ENERO.2013\marzo 2014\Fotos presentación\Proyecto\Socilización auto.jpg"/>
          <p:cNvPicPr>
            <a:picLocks noChangeAspect="1" noChangeArrowheads="1"/>
          </p:cNvPicPr>
          <p:nvPr/>
        </p:nvPicPr>
        <p:blipFill>
          <a:blip r:embed="rId2" cstate="print"/>
          <a:srcRect/>
          <a:stretch>
            <a:fillRect/>
          </a:stretch>
        </p:blipFill>
        <p:spPr bwMode="auto">
          <a:xfrm>
            <a:off x="6156176" y="2420888"/>
            <a:ext cx="2376264" cy="2016224"/>
          </a:xfrm>
          <a:prstGeom prst="rect">
            <a:avLst/>
          </a:prstGeom>
          <a:noFill/>
        </p:spPr>
      </p:pic>
      <p:graphicFrame>
        <p:nvGraphicFramePr>
          <p:cNvPr id="6" name="5 Diagrama"/>
          <p:cNvGraphicFramePr/>
          <p:nvPr/>
        </p:nvGraphicFramePr>
        <p:xfrm>
          <a:off x="1619672" y="1700808"/>
          <a:ext cx="4176464" cy="38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6516216" y="1700808"/>
            <a:ext cx="1656184" cy="400110"/>
          </a:xfrm>
          <a:prstGeom prst="rect">
            <a:avLst/>
          </a:prstGeom>
          <a:noFill/>
        </p:spPr>
        <p:txBody>
          <a:bodyPr wrap="square" rtlCol="0">
            <a:spAutoFit/>
          </a:bodyPr>
          <a:lstStyle/>
          <a:p>
            <a:r>
              <a:rPr lang="es-EC" sz="2000" dirty="0" smtClean="0"/>
              <a:t>Primera fase </a:t>
            </a:r>
            <a:endParaRPr lang="es-EC"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47664" y="620688"/>
          <a:ext cx="72008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p:cNvSpPr/>
          <p:nvPr/>
        </p:nvSpPr>
        <p:spPr>
          <a:xfrm>
            <a:off x="1907704" y="764704"/>
            <a:ext cx="1440160" cy="792088"/>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404664"/>
            <a:ext cx="7467600" cy="634082"/>
          </a:xfrm>
        </p:spPr>
        <p:txBody>
          <a:bodyPr>
            <a:noAutofit/>
          </a:bodyPr>
          <a:lstStyle/>
          <a:p>
            <a:r>
              <a:rPr lang="es-EC" sz="4400" dirty="0" smtClean="0"/>
              <a:t>Justificación</a:t>
            </a:r>
            <a:endParaRPr lang="es-EC" sz="4400" dirty="0"/>
          </a:p>
        </p:txBody>
      </p:sp>
      <p:graphicFrame>
        <p:nvGraphicFramePr>
          <p:cNvPr id="18" name="17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Socialización de Normas y Directrices</a:t>
            </a:r>
            <a:endParaRPr lang="es-EC" dirty="0"/>
          </a:p>
        </p:txBody>
      </p:sp>
      <p:pic>
        <p:nvPicPr>
          <p:cNvPr id="2050" name="Picture 2" descr="D:\Vanessa\Documents\Maestría\PLAN DE TESIS Y REQUISITOS GRADUACION\DPE\TESIS 20-ENERO.2013\marzo 2014\Fotos presentación\Proyecto\talleres.jpg"/>
          <p:cNvPicPr>
            <a:picLocks noChangeAspect="1" noChangeArrowheads="1"/>
          </p:cNvPicPr>
          <p:nvPr/>
        </p:nvPicPr>
        <p:blipFill>
          <a:blip r:embed="rId2" cstate="print"/>
          <a:srcRect/>
          <a:stretch>
            <a:fillRect/>
          </a:stretch>
        </p:blipFill>
        <p:spPr bwMode="auto">
          <a:xfrm>
            <a:off x="4499992" y="3789040"/>
            <a:ext cx="3381375" cy="1352550"/>
          </a:xfrm>
          <a:prstGeom prst="rect">
            <a:avLst/>
          </a:prstGeom>
          <a:noFill/>
        </p:spPr>
      </p:pic>
      <p:sp>
        <p:nvSpPr>
          <p:cNvPr id="5" name="4 Rectángulo"/>
          <p:cNvSpPr/>
          <p:nvPr/>
        </p:nvSpPr>
        <p:spPr>
          <a:xfrm>
            <a:off x="1619672" y="2060848"/>
            <a:ext cx="2160240" cy="27363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smtClean="0"/>
          </a:p>
          <a:p>
            <a:pPr algn="ctr"/>
            <a:endParaRPr lang="es-EC" dirty="0" smtClean="0"/>
          </a:p>
          <a:p>
            <a:pPr algn="ctr"/>
            <a:r>
              <a:rPr lang="es-EC" sz="1400" dirty="0" smtClean="0">
                <a:solidFill>
                  <a:schemeClr val="tx1"/>
                </a:solidFill>
              </a:rPr>
              <a:t>Directrices y Normas para la implementación y ejecución del Plan Estratégico Institucional.</a:t>
            </a:r>
            <a:endParaRPr lang="es-EC" sz="1400" dirty="0">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2123728" y="2636912"/>
            <a:ext cx="936104" cy="432048"/>
          </a:xfrm>
          <a:prstGeom prst="rect">
            <a:avLst/>
          </a:prstGeom>
          <a:noFill/>
          <a:ln w="9525">
            <a:noFill/>
            <a:miter lim="800000"/>
            <a:headEnd/>
            <a:tailEnd/>
          </a:ln>
          <a:effectLst/>
        </p:spPr>
      </p:pic>
      <p:sp>
        <p:nvSpPr>
          <p:cNvPr id="7" name="6 Flecha doblada"/>
          <p:cNvSpPr/>
          <p:nvPr/>
        </p:nvSpPr>
        <p:spPr>
          <a:xfrm rot="5400000">
            <a:off x="4914038" y="2438890"/>
            <a:ext cx="1656184" cy="1620180"/>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a:bodyPr>
          <a:lstStyle/>
          <a:p>
            <a:pPr marL="274320" lvl="2" indent="-274320">
              <a:spcBef>
                <a:spcPts val="600"/>
              </a:spcBef>
              <a:buClr>
                <a:schemeClr val="accent1"/>
              </a:buClr>
              <a:buSzPct val="70000"/>
            </a:pPr>
            <a:r>
              <a:rPr lang="es-EC" sz="1800" dirty="0" smtClean="0"/>
              <a:t>El porcentaje de credibilidad ciudadana es de 52% y las relaciones con los medios de comunicación constituyen una alerta para que la Defensoría del Pueblo establezca estrategias de comunicación y de esta  mejore su imagen.</a:t>
            </a:r>
          </a:p>
          <a:p>
            <a:pPr marL="274320" lvl="2" indent="-274320">
              <a:spcBef>
                <a:spcPts val="600"/>
              </a:spcBef>
              <a:buClr>
                <a:schemeClr val="accent1"/>
              </a:buClr>
              <a:buSzPct val="70000"/>
            </a:pPr>
            <a:endParaRPr lang="es-EC" sz="1800" dirty="0" smtClean="0"/>
          </a:p>
          <a:p>
            <a:pPr marL="274320" lvl="2" indent="-274320">
              <a:spcBef>
                <a:spcPts val="600"/>
              </a:spcBef>
              <a:buClr>
                <a:schemeClr val="accent1"/>
              </a:buClr>
              <a:buSzPct val="70000"/>
            </a:pPr>
            <a:r>
              <a:rPr lang="es-EC" sz="1800" dirty="0" smtClean="0"/>
              <a:t>Del análisis realizado en el área de recursos humano se pudo detectar que existe un gran personaje de personal de carrera con nombramientos definitivos, pero con niveles de desempeño muy bajos.</a:t>
            </a:r>
          </a:p>
          <a:p>
            <a:pPr marL="274320" lvl="2" indent="-274320">
              <a:spcBef>
                <a:spcPts val="600"/>
              </a:spcBef>
              <a:buClr>
                <a:schemeClr val="accent1"/>
              </a:buClr>
              <a:buSzPct val="70000"/>
            </a:pPr>
            <a:endParaRPr lang="es-EC" sz="1800" dirty="0" smtClean="0"/>
          </a:p>
          <a:p>
            <a:pPr marL="274320" lvl="2" indent="-274320">
              <a:spcBef>
                <a:spcPts val="600"/>
              </a:spcBef>
              <a:buClr>
                <a:schemeClr val="accent1"/>
              </a:buClr>
              <a:buSzPct val="70000"/>
            </a:pPr>
            <a:r>
              <a:rPr lang="es-EC" sz="1800" dirty="0" smtClean="0"/>
              <a:t>El análisis realizado a través del estudio prospectivo arrojó las propuestas de valor para el accionar de la institución para los próximos 5 años, pero la probabilidad para alcanzar el escenario deseado es de 31%.</a:t>
            </a:r>
          </a:p>
          <a:p>
            <a:pPr marL="274320" lvl="2" indent="-274320">
              <a:spcBef>
                <a:spcPts val="600"/>
              </a:spcBef>
              <a:buClr>
                <a:schemeClr val="accent1"/>
              </a:buClr>
              <a:buSzPct val="70000"/>
            </a:pPr>
            <a:endParaRPr lang="es-EC" sz="1800" dirty="0" smtClean="0"/>
          </a:p>
          <a:p>
            <a:pPr marL="274320" lvl="2" indent="-274320">
              <a:spcBef>
                <a:spcPts val="600"/>
              </a:spcBef>
              <a:buClr>
                <a:schemeClr val="accent1"/>
              </a:buClr>
              <a:buSzPct val="70000"/>
            </a:pPr>
            <a:r>
              <a:rPr lang="es-EC" sz="1800" dirty="0" smtClean="0"/>
              <a:t>El cuadro de mando integral nos ha permitido plasmar los indicadores que medirán el cumplimiento de objetivos para así alcanzar la visión institucional.</a:t>
            </a:r>
          </a:p>
          <a:p>
            <a:pPr marL="274320" lvl="2" indent="-274320">
              <a:spcBef>
                <a:spcPts val="600"/>
              </a:spcBef>
              <a:buClr>
                <a:schemeClr val="accent1"/>
              </a:buClr>
              <a:buSzPct val="70000"/>
            </a:pPr>
            <a:endParaRPr lang="es-EC" sz="1800" dirty="0" smtClean="0"/>
          </a:p>
          <a:p>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a:bodyPr>
          <a:lstStyle/>
          <a:p>
            <a:pPr lvl="2"/>
            <a:r>
              <a:rPr lang="es-EC" sz="1600" dirty="0" smtClean="0"/>
              <a:t>Se recomienda la implementación del Plan Estratégico Comunicacional para fortalecer su imagen e incrementar el porcentaje de credibilidad ciudadana.</a:t>
            </a:r>
          </a:p>
          <a:p>
            <a:pPr lvl="2"/>
            <a:endParaRPr lang="es-EC" sz="1600" dirty="0" smtClean="0"/>
          </a:p>
          <a:p>
            <a:pPr lvl="2"/>
            <a:r>
              <a:rPr lang="es-EC" sz="1600" dirty="0" smtClean="0"/>
              <a:t>Para mejorar el clima laboral y desempeño de los servidores/as que trabajan en la institución, es necesario implementar los proyectos de “Implementación de un modelo de cultura organizacional basado en los principios y valores institucionales” e “Implementación de planes de capacitación, formación, carrera y evaluaciones al personal de la DPE”.</a:t>
            </a:r>
          </a:p>
          <a:p>
            <a:pPr lvl="2"/>
            <a:endParaRPr lang="es-EC" sz="1600" dirty="0" smtClean="0"/>
          </a:p>
          <a:p>
            <a:pPr lvl="2"/>
            <a:r>
              <a:rPr lang="es-EC" sz="1600" dirty="0" smtClean="0"/>
              <a:t>La implementación del Plan Estratégico  y sus herramientas de gestión administrativa, como el cuadro de mando integral permitirán generar un nuevo ambiente de trabajo y de credibilidad ciudadana para el éxito institucional.</a:t>
            </a:r>
          </a:p>
          <a:p>
            <a:pPr lvl="2"/>
            <a:endParaRPr lang="es-EC" sz="1600" dirty="0" smtClean="0"/>
          </a:p>
          <a:p>
            <a:pPr lvl="2"/>
            <a:r>
              <a:rPr lang="es-EC" sz="1600" dirty="0" smtClean="0"/>
              <a:t>Contar con un sistema de indicadores permite el monitoreo y la retroalimentación para el logro de objetivos por lo que se recomienda su implementación.</a:t>
            </a:r>
          </a:p>
          <a:p>
            <a:pPr lvl="2"/>
            <a:endParaRPr lang="es-EC"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772816"/>
            <a:ext cx="7467600" cy="3816424"/>
          </a:xfrm>
        </p:spPr>
        <p:txBody>
          <a:bodyPr>
            <a:normAutofit lnSpcReduction="10000"/>
          </a:bodyPr>
          <a:lstStyle/>
          <a:p>
            <a:pPr algn="ctr">
              <a:buNone/>
            </a:pPr>
            <a:r>
              <a:rPr lang="es-EC" i="1" dirty="0" smtClean="0"/>
              <a:t>“</a:t>
            </a:r>
            <a:r>
              <a:rPr lang="es-EC" sz="3000" i="1" dirty="0" smtClean="0"/>
              <a:t>Con formación, aptitud, responsabilidad, disciplina y voluntad </a:t>
            </a:r>
            <a:r>
              <a:rPr lang="es-EC" sz="3000" b="1" i="1" dirty="0" smtClean="0"/>
              <a:t>se logra la eficacia</a:t>
            </a:r>
            <a:r>
              <a:rPr lang="es-EC" sz="3000" i="1" dirty="0" smtClean="0"/>
              <a:t>. Si se le agrega planificación, método y control se consigue </a:t>
            </a:r>
            <a:r>
              <a:rPr lang="es-EC" sz="3000" b="1" i="1" dirty="0" smtClean="0"/>
              <a:t>la eficiencia</a:t>
            </a:r>
            <a:r>
              <a:rPr lang="es-EC" sz="3000" i="1" dirty="0" smtClean="0"/>
              <a:t>. Y si, además, hay talento, inspiración, entusiasmo y astucia, se alcanza </a:t>
            </a:r>
            <a:r>
              <a:rPr lang="es-EC" sz="3000" b="1" i="1" dirty="0" smtClean="0"/>
              <a:t>la excelencia</a:t>
            </a:r>
            <a:r>
              <a:rPr lang="es-EC" sz="3000" i="1" dirty="0" smtClean="0"/>
              <a:t>.” </a:t>
            </a:r>
            <a:endParaRPr lang="es-EC" i="1" dirty="0" smtClean="0"/>
          </a:p>
          <a:p>
            <a:endParaRPr lang="es-EC" dirty="0" smtClean="0"/>
          </a:p>
          <a:p>
            <a:pPr algn="r">
              <a:buNone/>
            </a:pPr>
            <a:r>
              <a:rPr lang="es-EC" dirty="0" smtClean="0"/>
              <a:t>José Luis Rodríguez Jiménez</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1043608" y="1412776"/>
            <a:ext cx="7416824" cy="1324744"/>
          </a:xfrm>
        </p:spPr>
        <p:txBody>
          <a:bodyPr>
            <a:noAutofit/>
          </a:bodyPr>
          <a:lstStyle/>
          <a:p>
            <a:pPr lvl="2" algn="just"/>
            <a:r>
              <a:rPr lang="es-EC" sz="2800" dirty="0" smtClean="0"/>
              <a:t>Diseñar  un  Plan Defensoría del Pueblo 2014-2018</a:t>
            </a:r>
            <a:endParaRPr lang="es-EC" sz="2800" dirty="0"/>
          </a:p>
        </p:txBody>
      </p:sp>
      <p:sp>
        <p:nvSpPr>
          <p:cNvPr id="4" name="1 Título"/>
          <p:cNvSpPr txBox="1">
            <a:spLocks/>
          </p:cNvSpPr>
          <p:nvPr/>
        </p:nvSpPr>
        <p:spPr>
          <a:xfrm>
            <a:off x="1676400" y="2780928"/>
            <a:ext cx="7467600" cy="7829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000" b="0" i="0" u="none" strike="noStrike" kern="120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Objetivo Específicos:</a:t>
            </a:r>
            <a:endParaRPr kumimoji="0" lang="es-EC" sz="3000" b="0" i="0" u="none" strike="noStrike" kern="1200" cap="small"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5" name="2 Marcador de contenido"/>
          <p:cNvSpPr txBox="1">
            <a:spLocks/>
          </p:cNvSpPr>
          <p:nvPr/>
        </p:nvSpPr>
        <p:spPr>
          <a:xfrm>
            <a:off x="1979712" y="3717032"/>
            <a:ext cx="6603504" cy="2404864"/>
          </a:xfrm>
          <a:prstGeom prst="rect">
            <a:avLst/>
          </a:prstGeom>
        </p:spPr>
        <p:txBody>
          <a:bodyPr vert="horz">
            <a:normAutofit/>
          </a:bodyPr>
          <a:lstStyle/>
          <a:p>
            <a:pPr marL="514350" lvl="0" indent="-514350">
              <a:buFont typeface="+mj-lt"/>
              <a:buAutoNum type="romanUcPeriod"/>
            </a:pPr>
            <a:r>
              <a:rPr lang="es-EC" sz="2400" dirty="0" smtClean="0"/>
              <a:t>Diagnóstico Situacional</a:t>
            </a:r>
          </a:p>
          <a:p>
            <a:pPr marL="514350" lvl="0" indent="-514350">
              <a:buFont typeface="+mj-lt"/>
              <a:buAutoNum type="romanUcPeriod"/>
            </a:pPr>
            <a:r>
              <a:rPr lang="es-EC" sz="2400" dirty="0" smtClean="0"/>
              <a:t>Determinar el Escenario Apuesta</a:t>
            </a:r>
          </a:p>
          <a:p>
            <a:pPr marL="514350" lvl="0" indent="-514350">
              <a:buFont typeface="+mj-lt"/>
              <a:buAutoNum type="romanUcPeriod"/>
            </a:pPr>
            <a:r>
              <a:rPr lang="es-EC" sz="2400" dirty="0" smtClean="0"/>
              <a:t>Direccionamiento Estratégico</a:t>
            </a:r>
          </a:p>
          <a:p>
            <a:pPr marL="514350" indent="-514350">
              <a:buFont typeface="+mj-lt"/>
              <a:buAutoNum type="romanUcPeriod"/>
            </a:pPr>
            <a:r>
              <a:rPr lang="es-EC" sz="2400" dirty="0" smtClean="0"/>
              <a:t>Diseñar el Cuadro de Mando Integral</a:t>
            </a: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SITUACIONAL</a:t>
            </a: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Macroambiente: Factor político</a:t>
            </a:r>
            <a:endParaRPr lang="es-EC" dirty="0"/>
          </a:p>
        </p:txBody>
      </p:sp>
      <p:graphicFrame>
        <p:nvGraphicFramePr>
          <p:cNvPr id="6" name="5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Macroambiente: Factor económico</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Macroambiente: Factor social</a:t>
            </a:r>
            <a:endParaRPr lang="es-EC"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2308</TotalTime>
  <Words>1855</Words>
  <Application>Microsoft Office PowerPoint</Application>
  <PresentationFormat>Presentación en pantalla (4:3)</PresentationFormat>
  <Paragraphs>333</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Solsticio</vt:lpstr>
      <vt:lpstr>Plan Estratégico de la Defensoría del Pueblo  2014 -2018</vt:lpstr>
      <vt:lpstr>Agenda:</vt:lpstr>
      <vt:lpstr>Introducción</vt:lpstr>
      <vt:lpstr>Justificación</vt:lpstr>
      <vt:lpstr>Objetivo General:</vt:lpstr>
      <vt:lpstr>ANÁLISIS SITUACIONAL</vt:lpstr>
      <vt:lpstr>Macroambiente: Factor político</vt:lpstr>
      <vt:lpstr>Macroambiente: Factor económico</vt:lpstr>
      <vt:lpstr>Macroambiente: Factor social</vt:lpstr>
      <vt:lpstr>Macroambiente: Tecnológico</vt:lpstr>
      <vt:lpstr>Macroambiente: Legal</vt:lpstr>
      <vt:lpstr>Macroambiente: Ambiental</vt:lpstr>
      <vt:lpstr>Análisis situacional: Microambiente</vt:lpstr>
      <vt:lpstr>Análisis  Interno:</vt:lpstr>
      <vt:lpstr>Procesos: </vt:lpstr>
      <vt:lpstr>Estructura orgánica de la DPE</vt:lpstr>
      <vt:lpstr>ANÁLISIS PROSPECTIVO</vt:lpstr>
      <vt:lpstr>Árbol de Competencias</vt:lpstr>
      <vt:lpstr>Cambios esperados para el futuro</vt:lpstr>
      <vt:lpstr>Estereotipos </vt:lpstr>
      <vt:lpstr>Matriz  DO-FA</vt:lpstr>
      <vt:lpstr>Diapositiva 22</vt:lpstr>
      <vt:lpstr>Variables Estratégicas</vt:lpstr>
      <vt:lpstr>Diapositiva 24</vt:lpstr>
      <vt:lpstr>Análisis Estructural: MIC-MAC</vt:lpstr>
      <vt:lpstr>Propuestas de valor</vt:lpstr>
      <vt:lpstr>Relaciones de fuerza</vt:lpstr>
      <vt:lpstr>Convergencia de actores </vt:lpstr>
      <vt:lpstr>Generación de escenarios- smic prob expert</vt:lpstr>
      <vt:lpstr>DIRECCIONAMIENTO ESTRATÉGICO</vt:lpstr>
      <vt:lpstr>Diapositiva 31</vt:lpstr>
      <vt:lpstr>Mapa Estratégico</vt:lpstr>
      <vt:lpstr>Cuadro de Mando Integral (Balanced Scorecard) </vt:lpstr>
      <vt:lpstr>Diapositiva 34</vt:lpstr>
      <vt:lpstr>Diapositiva 35</vt:lpstr>
      <vt:lpstr>Diapositiva 36</vt:lpstr>
      <vt:lpstr>Priorización de proyectos</vt:lpstr>
      <vt:lpstr>Implementación del Plan Estratégico Institucional</vt:lpstr>
      <vt:lpstr>Diapositiva 39</vt:lpstr>
      <vt:lpstr>Socialización de Normas y Directrices</vt:lpstr>
      <vt:lpstr>Conclusiones</vt:lpstr>
      <vt:lpstr>Recomendaciones</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Vanessa</dc:creator>
  <cp:lastModifiedBy>Vanessa</cp:lastModifiedBy>
  <cp:revision>205</cp:revision>
  <dcterms:created xsi:type="dcterms:W3CDTF">2014-03-30T22:50:39Z</dcterms:created>
  <dcterms:modified xsi:type="dcterms:W3CDTF">2014-05-26T04:21:10Z</dcterms:modified>
</cp:coreProperties>
</file>