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315"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58" r:id="rId34"/>
    <p:sldId id="259" r:id="rId35"/>
    <p:sldId id="260" r:id="rId36"/>
    <p:sldId id="261" r:id="rId37"/>
    <p:sldId id="262" r:id="rId38"/>
    <p:sldId id="263" r:id="rId39"/>
    <p:sldId id="264" r:id="rId40"/>
    <p:sldId id="265" r:id="rId41"/>
    <p:sldId id="266" r:id="rId42"/>
    <p:sldId id="296" r:id="rId43"/>
    <p:sldId id="297" r:id="rId44"/>
    <p:sldId id="298" r:id="rId45"/>
    <p:sldId id="299" r:id="rId46"/>
    <p:sldId id="300" r:id="rId47"/>
    <p:sldId id="301" r:id="rId48"/>
    <p:sldId id="302" r:id="rId49"/>
    <p:sldId id="303" r:id="rId50"/>
    <p:sldId id="304" r:id="rId51"/>
    <p:sldId id="305" r:id="rId52"/>
    <p:sldId id="306" r:id="rId53"/>
    <p:sldId id="314" r:id="rId54"/>
    <p:sldId id="307" r:id="rId55"/>
    <p:sldId id="308" r:id="rId56"/>
    <p:sldId id="309" r:id="rId57"/>
    <p:sldId id="310" r:id="rId58"/>
    <p:sldId id="311" r:id="rId59"/>
    <p:sldId id="312" r:id="rId60"/>
    <p:sldId id="313" r:id="rId61"/>
  </p:sldIdLst>
  <p:sldSz cx="9144000" cy="6858000" type="screen4x3"/>
  <p:notesSz cx="9144000"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0"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1" Type="http://schemas.openxmlformats.org/officeDocument/2006/relationships/image" Target="../media/image14.wmf"/></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1D5B2B-B1F0-49DA-9E0F-8D304336D315}"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s-EC"/>
        </a:p>
      </dgm:t>
    </dgm:pt>
    <dgm:pt modelId="{9D77A093-F90D-4F64-ADC0-2005149208DD}">
      <dgm:prSet phldrT="[Texto]"/>
      <dgm:spPr/>
      <dgm:t>
        <a:bodyPr/>
        <a:lstStyle/>
        <a:p>
          <a:r>
            <a:rPr lang="es-EC" dirty="0" smtClean="0">
              <a:solidFill>
                <a:schemeClr val="tx1"/>
              </a:solidFill>
            </a:rPr>
            <a:t>CAPITULO II MARCO TEÓRICO</a:t>
          </a:r>
          <a:endParaRPr lang="es-EC" dirty="0">
            <a:solidFill>
              <a:schemeClr val="tx1"/>
            </a:solidFill>
          </a:endParaRPr>
        </a:p>
      </dgm:t>
    </dgm:pt>
    <dgm:pt modelId="{DB5E1C65-F61A-4A29-A65F-96E11C4559C0}" type="parTrans" cxnId="{15D665FF-8AAC-4302-9040-35B9D94B7B79}">
      <dgm:prSet/>
      <dgm:spPr/>
      <dgm:t>
        <a:bodyPr/>
        <a:lstStyle/>
        <a:p>
          <a:endParaRPr lang="es-EC"/>
        </a:p>
      </dgm:t>
    </dgm:pt>
    <dgm:pt modelId="{13D9249D-9DDE-4DD8-A591-A79B3E7B5584}" type="sibTrans" cxnId="{15D665FF-8AAC-4302-9040-35B9D94B7B79}">
      <dgm:prSet/>
      <dgm:spPr/>
      <dgm:t>
        <a:bodyPr/>
        <a:lstStyle/>
        <a:p>
          <a:endParaRPr lang="es-EC"/>
        </a:p>
      </dgm:t>
    </dgm:pt>
    <dgm:pt modelId="{475563D7-789B-4A12-A5B0-DC7C927A3849}">
      <dgm:prSet phldrT="[Texto]"/>
      <dgm:spPr/>
      <dgm:t>
        <a:bodyPr/>
        <a:lstStyle/>
        <a:p>
          <a:r>
            <a:rPr lang="es-EC" dirty="0" smtClean="0">
              <a:solidFill>
                <a:schemeClr val="tx1"/>
              </a:solidFill>
            </a:rPr>
            <a:t>CAPITULO V I CONCLUSIONES Y RECOMENDACIONES</a:t>
          </a:r>
          <a:endParaRPr lang="es-EC" dirty="0">
            <a:solidFill>
              <a:schemeClr val="tx1"/>
            </a:solidFill>
          </a:endParaRPr>
        </a:p>
      </dgm:t>
    </dgm:pt>
    <dgm:pt modelId="{7A5D1535-16DC-46A7-A0A9-F5658C342092}" type="parTrans" cxnId="{DD742C81-0644-42A3-938C-6E1B4269A264}">
      <dgm:prSet/>
      <dgm:spPr/>
      <dgm:t>
        <a:bodyPr/>
        <a:lstStyle/>
        <a:p>
          <a:endParaRPr lang="es-EC"/>
        </a:p>
      </dgm:t>
    </dgm:pt>
    <dgm:pt modelId="{1BD09BA6-816A-446E-AF5D-C73F46628684}" type="sibTrans" cxnId="{DD742C81-0644-42A3-938C-6E1B4269A264}">
      <dgm:prSet/>
      <dgm:spPr/>
      <dgm:t>
        <a:bodyPr/>
        <a:lstStyle/>
        <a:p>
          <a:endParaRPr lang="es-EC"/>
        </a:p>
      </dgm:t>
    </dgm:pt>
    <dgm:pt modelId="{71DACB70-C335-48C7-815E-689E300555DF}">
      <dgm:prSet/>
      <dgm:spPr/>
      <dgm:t>
        <a:bodyPr/>
        <a:lstStyle/>
        <a:p>
          <a:r>
            <a:rPr lang="es-EC" dirty="0" smtClean="0">
              <a:solidFill>
                <a:schemeClr val="tx1"/>
              </a:solidFill>
            </a:rPr>
            <a:t>CAPITULO V DISEÑO DE ESTRATEGIAS FINANCIERAS</a:t>
          </a:r>
          <a:endParaRPr lang="es-EC" dirty="0">
            <a:solidFill>
              <a:schemeClr val="tx1"/>
            </a:solidFill>
          </a:endParaRPr>
        </a:p>
      </dgm:t>
    </dgm:pt>
    <dgm:pt modelId="{D4F2DED1-83F0-4141-9B5C-F017F8F19AAC}" type="parTrans" cxnId="{469D4E69-4801-4182-B128-0B4570517BE2}">
      <dgm:prSet/>
      <dgm:spPr/>
      <dgm:t>
        <a:bodyPr/>
        <a:lstStyle/>
        <a:p>
          <a:endParaRPr lang="es-EC"/>
        </a:p>
      </dgm:t>
    </dgm:pt>
    <dgm:pt modelId="{59FA644D-C0D3-405B-8C52-E8AEECC1F195}" type="sibTrans" cxnId="{469D4E69-4801-4182-B128-0B4570517BE2}">
      <dgm:prSet/>
      <dgm:spPr/>
      <dgm:t>
        <a:bodyPr/>
        <a:lstStyle/>
        <a:p>
          <a:endParaRPr lang="es-EC"/>
        </a:p>
      </dgm:t>
    </dgm:pt>
    <dgm:pt modelId="{75857134-B833-41FF-B007-C0B3352D686C}">
      <dgm:prSet/>
      <dgm:spPr/>
      <dgm:t>
        <a:bodyPr/>
        <a:lstStyle/>
        <a:p>
          <a:r>
            <a:rPr lang="es-EC" dirty="0" smtClean="0">
              <a:solidFill>
                <a:schemeClr val="tx1"/>
              </a:solidFill>
            </a:rPr>
            <a:t>CAPITULO III  DIAGNÓSTICO SITUACIONAL</a:t>
          </a:r>
          <a:endParaRPr lang="es-EC" dirty="0">
            <a:solidFill>
              <a:schemeClr val="tx1"/>
            </a:solidFill>
          </a:endParaRPr>
        </a:p>
      </dgm:t>
    </dgm:pt>
    <dgm:pt modelId="{6B4A5D54-D617-4B9A-A879-BA6CE6E8C1C2}" type="parTrans" cxnId="{68473B9B-0999-4673-8B2B-FEAAC038A1AA}">
      <dgm:prSet/>
      <dgm:spPr/>
      <dgm:t>
        <a:bodyPr/>
        <a:lstStyle/>
        <a:p>
          <a:endParaRPr lang="es-EC"/>
        </a:p>
      </dgm:t>
    </dgm:pt>
    <dgm:pt modelId="{932D9169-3669-4C83-B5FE-27F7A145343B}" type="sibTrans" cxnId="{68473B9B-0999-4673-8B2B-FEAAC038A1AA}">
      <dgm:prSet/>
      <dgm:spPr/>
      <dgm:t>
        <a:bodyPr/>
        <a:lstStyle/>
        <a:p>
          <a:endParaRPr lang="es-EC"/>
        </a:p>
      </dgm:t>
    </dgm:pt>
    <dgm:pt modelId="{DE45AD17-96B0-4939-9EDC-C68844CAB8E4}">
      <dgm:prSet/>
      <dgm:spPr/>
      <dgm:t>
        <a:bodyPr/>
        <a:lstStyle/>
        <a:p>
          <a:r>
            <a:rPr lang="es-EC" dirty="0" smtClean="0">
              <a:solidFill>
                <a:schemeClr val="tx1"/>
              </a:solidFill>
            </a:rPr>
            <a:t>CAPITULO IV ANALISIS FINANCIERO</a:t>
          </a:r>
          <a:endParaRPr lang="es-EC" dirty="0">
            <a:solidFill>
              <a:schemeClr val="tx1"/>
            </a:solidFill>
          </a:endParaRPr>
        </a:p>
      </dgm:t>
    </dgm:pt>
    <dgm:pt modelId="{5C8200B9-1009-4781-89F6-425BAA63C1AA}" type="parTrans" cxnId="{35A9ECC5-1880-426C-B06B-D484DFB7DB7D}">
      <dgm:prSet/>
      <dgm:spPr/>
      <dgm:t>
        <a:bodyPr/>
        <a:lstStyle/>
        <a:p>
          <a:endParaRPr lang="es-EC"/>
        </a:p>
      </dgm:t>
    </dgm:pt>
    <dgm:pt modelId="{92E6C183-A5C6-484A-B17E-A662C81AEF76}" type="sibTrans" cxnId="{35A9ECC5-1880-426C-B06B-D484DFB7DB7D}">
      <dgm:prSet/>
      <dgm:spPr/>
      <dgm:t>
        <a:bodyPr/>
        <a:lstStyle/>
        <a:p>
          <a:endParaRPr lang="es-EC"/>
        </a:p>
      </dgm:t>
    </dgm:pt>
    <dgm:pt modelId="{EB62B6BE-3AA7-4320-A715-FF0A745FDE18}">
      <dgm:prSet/>
      <dgm:spPr/>
      <dgm:t>
        <a:bodyPr/>
        <a:lstStyle/>
        <a:p>
          <a:r>
            <a:rPr lang="es-EC" dirty="0" smtClean="0">
              <a:solidFill>
                <a:schemeClr val="tx1"/>
              </a:solidFill>
            </a:rPr>
            <a:t>GENERALIDADES </a:t>
          </a:r>
          <a:endParaRPr lang="es-EC" dirty="0">
            <a:solidFill>
              <a:schemeClr val="tx1"/>
            </a:solidFill>
          </a:endParaRPr>
        </a:p>
      </dgm:t>
    </dgm:pt>
    <dgm:pt modelId="{9813BB28-B2E4-4EEA-8BD0-D4632A5AE248}" type="parTrans" cxnId="{4F378D7C-ABC1-4970-B70C-E9D3582FE077}">
      <dgm:prSet/>
      <dgm:spPr/>
    </dgm:pt>
    <dgm:pt modelId="{BEAA8D44-E5EC-49F8-B80C-6E219A3CBA09}" type="sibTrans" cxnId="{4F378D7C-ABC1-4970-B70C-E9D3582FE077}">
      <dgm:prSet/>
      <dgm:spPr/>
    </dgm:pt>
    <dgm:pt modelId="{37BDEE52-6BB3-4950-8852-D3B458841E3D}">
      <dgm:prSet/>
      <dgm:spPr/>
      <dgm:t>
        <a:bodyPr/>
        <a:lstStyle/>
        <a:p>
          <a:r>
            <a:rPr lang="es-EC" dirty="0" smtClean="0">
              <a:solidFill>
                <a:schemeClr val="tx1"/>
              </a:solidFill>
            </a:rPr>
            <a:t>CAPÍTULO I LA INSTITUCION </a:t>
          </a:r>
          <a:endParaRPr lang="es-EC" dirty="0">
            <a:solidFill>
              <a:schemeClr val="tx1"/>
            </a:solidFill>
          </a:endParaRPr>
        </a:p>
      </dgm:t>
    </dgm:pt>
    <dgm:pt modelId="{3E18815A-E903-4DD1-9B22-46BF8990A108}" type="parTrans" cxnId="{ABF56A67-FAC5-4A2E-8810-C5C887F23762}">
      <dgm:prSet/>
      <dgm:spPr/>
      <dgm:t>
        <a:bodyPr/>
        <a:lstStyle/>
        <a:p>
          <a:endParaRPr lang="es-EC"/>
        </a:p>
      </dgm:t>
    </dgm:pt>
    <dgm:pt modelId="{D0ECC783-88AE-472F-9F6F-2CDFD53F14A1}" type="sibTrans" cxnId="{ABF56A67-FAC5-4A2E-8810-C5C887F23762}">
      <dgm:prSet/>
      <dgm:spPr/>
      <dgm:t>
        <a:bodyPr/>
        <a:lstStyle/>
        <a:p>
          <a:endParaRPr lang="es-EC"/>
        </a:p>
      </dgm:t>
    </dgm:pt>
    <dgm:pt modelId="{132400D5-5A46-45E1-871D-7CF1F98059A9}" type="pres">
      <dgm:prSet presAssocID="{701D5B2B-B1F0-49DA-9E0F-8D304336D315}" presName="linear" presStyleCnt="0">
        <dgm:presLayoutVars>
          <dgm:dir/>
          <dgm:animLvl val="lvl"/>
          <dgm:resizeHandles val="exact"/>
        </dgm:presLayoutVars>
      </dgm:prSet>
      <dgm:spPr/>
      <dgm:t>
        <a:bodyPr/>
        <a:lstStyle/>
        <a:p>
          <a:endParaRPr lang="es-EC"/>
        </a:p>
      </dgm:t>
    </dgm:pt>
    <dgm:pt modelId="{643C172B-8065-4048-B3F2-2B4CA7782301}" type="pres">
      <dgm:prSet presAssocID="{EB62B6BE-3AA7-4320-A715-FF0A745FDE18}" presName="parentLin" presStyleCnt="0"/>
      <dgm:spPr/>
    </dgm:pt>
    <dgm:pt modelId="{88624015-5743-429B-9D34-A6FBC9EF85E7}" type="pres">
      <dgm:prSet presAssocID="{EB62B6BE-3AA7-4320-A715-FF0A745FDE18}" presName="parentLeftMargin" presStyleLbl="node1" presStyleIdx="0" presStyleCnt="7"/>
      <dgm:spPr/>
      <dgm:t>
        <a:bodyPr/>
        <a:lstStyle/>
        <a:p>
          <a:endParaRPr lang="es-EC"/>
        </a:p>
      </dgm:t>
    </dgm:pt>
    <dgm:pt modelId="{7F0D7CAC-9004-42AC-9485-A1CF9F3B0BA9}" type="pres">
      <dgm:prSet presAssocID="{EB62B6BE-3AA7-4320-A715-FF0A745FDE18}" presName="parentText" presStyleLbl="node1" presStyleIdx="0" presStyleCnt="7" custLinFactNeighborX="16279" custLinFactNeighborY="9321">
        <dgm:presLayoutVars>
          <dgm:chMax val="0"/>
          <dgm:bulletEnabled val="1"/>
        </dgm:presLayoutVars>
      </dgm:prSet>
      <dgm:spPr/>
      <dgm:t>
        <a:bodyPr/>
        <a:lstStyle/>
        <a:p>
          <a:endParaRPr lang="es-EC"/>
        </a:p>
      </dgm:t>
    </dgm:pt>
    <dgm:pt modelId="{18E5F3D5-AF8F-423A-AD87-F68AC61D5D9C}" type="pres">
      <dgm:prSet presAssocID="{EB62B6BE-3AA7-4320-A715-FF0A745FDE18}" presName="negativeSpace" presStyleCnt="0"/>
      <dgm:spPr/>
    </dgm:pt>
    <dgm:pt modelId="{E523E518-0D7B-4269-9FB3-10F4561495EB}" type="pres">
      <dgm:prSet presAssocID="{EB62B6BE-3AA7-4320-A715-FF0A745FDE18}" presName="childText" presStyleLbl="conFgAcc1" presStyleIdx="0" presStyleCnt="7">
        <dgm:presLayoutVars>
          <dgm:bulletEnabled val="1"/>
        </dgm:presLayoutVars>
      </dgm:prSet>
      <dgm:spPr/>
    </dgm:pt>
    <dgm:pt modelId="{EA4CEE4D-26CF-43AF-BD83-7674457BABC9}" type="pres">
      <dgm:prSet presAssocID="{BEAA8D44-E5EC-49F8-B80C-6E219A3CBA09}" presName="spaceBetweenRectangles" presStyleCnt="0"/>
      <dgm:spPr/>
    </dgm:pt>
    <dgm:pt modelId="{E44DD7DD-5316-4D9A-B384-DB899BC727F9}" type="pres">
      <dgm:prSet presAssocID="{37BDEE52-6BB3-4950-8852-D3B458841E3D}" presName="parentLin" presStyleCnt="0"/>
      <dgm:spPr/>
    </dgm:pt>
    <dgm:pt modelId="{DF4481CA-DF8A-49D7-AC89-2F267CB8C5B1}" type="pres">
      <dgm:prSet presAssocID="{37BDEE52-6BB3-4950-8852-D3B458841E3D}" presName="parentLeftMargin" presStyleLbl="node1" presStyleIdx="0" presStyleCnt="7" custLinFactNeighborX="16279" custLinFactNeighborY="9321"/>
      <dgm:spPr/>
      <dgm:t>
        <a:bodyPr/>
        <a:lstStyle/>
        <a:p>
          <a:endParaRPr lang="es-EC"/>
        </a:p>
      </dgm:t>
    </dgm:pt>
    <dgm:pt modelId="{09EEA318-D6D4-4651-A8B5-9288F90E8F12}" type="pres">
      <dgm:prSet presAssocID="{37BDEE52-6BB3-4950-8852-D3B458841E3D}" presName="parentText" presStyleLbl="node1" presStyleIdx="1" presStyleCnt="7">
        <dgm:presLayoutVars>
          <dgm:chMax val="0"/>
          <dgm:bulletEnabled val="1"/>
        </dgm:presLayoutVars>
      </dgm:prSet>
      <dgm:spPr/>
      <dgm:t>
        <a:bodyPr/>
        <a:lstStyle/>
        <a:p>
          <a:endParaRPr lang="es-EC"/>
        </a:p>
      </dgm:t>
    </dgm:pt>
    <dgm:pt modelId="{47B599C5-21C7-4E58-8BA2-9584AD84EBF6}" type="pres">
      <dgm:prSet presAssocID="{37BDEE52-6BB3-4950-8852-D3B458841E3D}" presName="negativeSpace" presStyleCnt="0"/>
      <dgm:spPr/>
    </dgm:pt>
    <dgm:pt modelId="{16B2A9C0-C4A6-4B0A-B1F2-885BCC09F46B}" type="pres">
      <dgm:prSet presAssocID="{37BDEE52-6BB3-4950-8852-D3B458841E3D}" presName="childText" presStyleLbl="conFgAcc1" presStyleIdx="1" presStyleCnt="7">
        <dgm:presLayoutVars>
          <dgm:bulletEnabled val="1"/>
        </dgm:presLayoutVars>
      </dgm:prSet>
      <dgm:spPr/>
    </dgm:pt>
    <dgm:pt modelId="{19895493-6E71-4DE8-8C2F-601869A0E483}" type="pres">
      <dgm:prSet presAssocID="{D0ECC783-88AE-472F-9F6F-2CDFD53F14A1}" presName="spaceBetweenRectangles" presStyleCnt="0"/>
      <dgm:spPr/>
    </dgm:pt>
    <dgm:pt modelId="{81325991-E8C8-4742-B0BA-C2756B8C05CE}" type="pres">
      <dgm:prSet presAssocID="{9D77A093-F90D-4F64-ADC0-2005149208DD}" presName="parentLin" presStyleCnt="0"/>
      <dgm:spPr/>
    </dgm:pt>
    <dgm:pt modelId="{8DFEE0AB-DBD5-4BD1-A009-9579D4CFCE20}" type="pres">
      <dgm:prSet presAssocID="{9D77A093-F90D-4F64-ADC0-2005149208DD}" presName="parentLeftMargin" presStyleLbl="node1" presStyleIdx="1" presStyleCnt="7"/>
      <dgm:spPr/>
      <dgm:t>
        <a:bodyPr/>
        <a:lstStyle/>
        <a:p>
          <a:endParaRPr lang="es-EC"/>
        </a:p>
      </dgm:t>
    </dgm:pt>
    <dgm:pt modelId="{89618A77-8DC3-43D9-8610-6B55B3B2976A}" type="pres">
      <dgm:prSet presAssocID="{9D77A093-F90D-4F64-ADC0-2005149208DD}" presName="parentText" presStyleLbl="node1" presStyleIdx="2" presStyleCnt="7">
        <dgm:presLayoutVars>
          <dgm:chMax val="0"/>
          <dgm:bulletEnabled val="1"/>
        </dgm:presLayoutVars>
      </dgm:prSet>
      <dgm:spPr/>
      <dgm:t>
        <a:bodyPr/>
        <a:lstStyle/>
        <a:p>
          <a:endParaRPr lang="es-EC"/>
        </a:p>
      </dgm:t>
    </dgm:pt>
    <dgm:pt modelId="{78348C37-CEA1-4D33-BABB-0F1A7B4B2B76}" type="pres">
      <dgm:prSet presAssocID="{9D77A093-F90D-4F64-ADC0-2005149208DD}" presName="negativeSpace" presStyleCnt="0"/>
      <dgm:spPr/>
    </dgm:pt>
    <dgm:pt modelId="{F5D5BDD5-D038-4759-A21A-19A1B25F9D11}" type="pres">
      <dgm:prSet presAssocID="{9D77A093-F90D-4F64-ADC0-2005149208DD}" presName="childText" presStyleLbl="conFgAcc1" presStyleIdx="2" presStyleCnt="7">
        <dgm:presLayoutVars>
          <dgm:bulletEnabled val="1"/>
        </dgm:presLayoutVars>
      </dgm:prSet>
      <dgm:spPr/>
    </dgm:pt>
    <dgm:pt modelId="{36767826-4C16-43BC-A093-28E563E9FBDF}" type="pres">
      <dgm:prSet presAssocID="{13D9249D-9DDE-4DD8-A591-A79B3E7B5584}" presName="spaceBetweenRectangles" presStyleCnt="0"/>
      <dgm:spPr/>
    </dgm:pt>
    <dgm:pt modelId="{00E35009-C2AD-468B-B2AD-834BF8312F84}" type="pres">
      <dgm:prSet presAssocID="{75857134-B833-41FF-B007-C0B3352D686C}" presName="parentLin" presStyleCnt="0"/>
      <dgm:spPr/>
    </dgm:pt>
    <dgm:pt modelId="{D4409037-B797-499F-81D4-146CA947083B}" type="pres">
      <dgm:prSet presAssocID="{75857134-B833-41FF-B007-C0B3352D686C}" presName="parentLeftMargin" presStyleLbl="node1" presStyleIdx="2" presStyleCnt="7"/>
      <dgm:spPr/>
      <dgm:t>
        <a:bodyPr/>
        <a:lstStyle/>
        <a:p>
          <a:endParaRPr lang="es-EC"/>
        </a:p>
      </dgm:t>
    </dgm:pt>
    <dgm:pt modelId="{E49301F9-8F79-4732-A40D-3E36D2EE9FAD}" type="pres">
      <dgm:prSet presAssocID="{75857134-B833-41FF-B007-C0B3352D686C}" presName="parentText" presStyleLbl="node1" presStyleIdx="3" presStyleCnt="7">
        <dgm:presLayoutVars>
          <dgm:chMax val="0"/>
          <dgm:bulletEnabled val="1"/>
        </dgm:presLayoutVars>
      </dgm:prSet>
      <dgm:spPr/>
      <dgm:t>
        <a:bodyPr/>
        <a:lstStyle/>
        <a:p>
          <a:endParaRPr lang="es-EC"/>
        </a:p>
      </dgm:t>
    </dgm:pt>
    <dgm:pt modelId="{B23B8FCB-1E33-43B6-B1C5-DD051F30290E}" type="pres">
      <dgm:prSet presAssocID="{75857134-B833-41FF-B007-C0B3352D686C}" presName="negativeSpace" presStyleCnt="0"/>
      <dgm:spPr/>
    </dgm:pt>
    <dgm:pt modelId="{8241AE9E-A44B-49E2-956D-10034392C0E6}" type="pres">
      <dgm:prSet presAssocID="{75857134-B833-41FF-B007-C0B3352D686C}" presName="childText" presStyleLbl="conFgAcc1" presStyleIdx="3" presStyleCnt="7">
        <dgm:presLayoutVars>
          <dgm:bulletEnabled val="1"/>
        </dgm:presLayoutVars>
      </dgm:prSet>
      <dgm:spPr/>
    </dgm:pt>
    <dgm:pt modelId="{AD7C07FC-D828-4639-92D6-519F26F12BD4}" type="pres">
      <dgm:prSet presAssocID="{932D9169-3669-4C83-B5FE-27F7A145343B}" presName="spaceBetweenRectangles" presStyleCnt="0"/>
      <dgm:spPr/>
    </dgm:pt>
    <dgm:pt modelId="{A7B96AA2-A4AC-4A47-AC12-D2163B834669}" type="pres">
      <dgm:prSet presAssocID="{DE45AD17-96B0-4939-9EDC-C68844CAB8E4}" presName="parentLin" presStyleCnt="0"/>
      <dgm:spPr/>
    </dgm:pt>
    <dgm:pt modelId="{9B5CEB19-0263-44F4-9FE2-63490AC66163}" type="pres">
      <dgm:prSet presAssocID="{DE45AD17-96B0-4939-9EDC-C68844CAB8E4}" presName="parentLeftMargin" presStyleLbl="node1" presStyleIdx="3" presStyleCnt="7"/>
      <dgm:spPr/>
      <dgm:t>
        <a:bodyPr/>
        <a:lstStyle/>
        <a:p>
          <a:endParaRPr lang="es-EC"/>
        </a:p>
      </dgm:t>
    </dgm:pt>
    <dgm:pt modelId="{BEAEC585-3E7D-4A00-8C89-FF93E384ED61}" type="pres">
      <dgm:prSet presAssocID="{DE45AD17-96B0-4939-9EDC-C68844CAB8E4}" presName="parentText" presStyleLbl="node1" presStyleIdx="4" presStyleCnt="7">
        <dgm:presLayoutVars>
          <dgm:chMax val="0"/>
          <dgm:bulletEnabled val="1"/>
        </dgm:presLayoutVars>
      </dgm:prSet>
      <dgm:spPr/>
      <dgm:t>
        <a:bodyPr/>
        <a:lstStyle/>
        <a:p>
          <a:endParaRPr lang="es-EC"/>
        </a:p>
      </dgm:t>
    </dgm:pt>
    <dgm:pt modelId="{11E10A53-25FC-4ADD-8351-101424ED1403}" type="pres">
      <dgm:prSet presAssocID="{DE45AD17-96B0-4939-9EDC-C68844CAB8E4}" presName="negativeSpace" presStyleCnt="0"/>
      <dgm:spPr/>
    </dgm:pt>
    <dgm:pt modelId="{C61029DB-B6C5-460A-AA0B-195DBD4FADEC}" type="pres">
      <dgm:prSet presAssocID="{DE45AD17-96B0-4939-9EDC-C68844CAB8E4}" presName="childText" presStyleLbl="conFgAcc1" presStyleIdx="4" presStyleCnt="7">
        <dgm:presLayoutVars>
          <dgm:bulletEnabled val="1"/>
        </dgm:presLayoutVars>
      </dgm:prSet>
      <dgm:spPr/>
    </dgm:pt>
    <dgm:pt modelId="{9C35E1F8-AAA0-4473-B40C-713CE02EB7A3}" type="pres">
      <dgm:prSet presAssocID="{92E6C183-A5C6-484A-B17E-A662C81AEF76}" presName="spaceBetweenRectangles" presStyleCnt="0"/>
      <dgm:spPr/>
    </dgm:pt>
    <dgm:pt modelId="{6397AA30-0267-4C09-9B7B-CBED817DD392}" type="pres">
      <dgm:prSet presAssocID="{71DACB70-C335-48C7-815E-689E300555DF}" presName="parentLin" presStyleCnt="0"/>
      <dgm:spPr/>
    </dgm:pt>
    <dgm:pt modelId="{BBEC7D0F-AEF1-48D3-B3B3-5D04FE2F2111}" type="pres">
      <dgm:prSet presAssocID="{71DACB70-C335-48C7-815E-689E300555DF}" presName="parentLeftMargin" presStyleLbl="node1" presStyleIdx="4" presStyleCnt="7"/>
      <dgm:spPr/>
      <dgm:t>
        <a:bodyPr/>
        <a:lstStyle/>
        <a:p>
          <a:endParaRPr lang="es-EC"/>
        </a:p>
      </dgm:t>
    </dgm:pt>
    <dgm:pt modelId="{2B2104BB-9D90-4C4E-B4F5-52ED7FBD6DB2}" type="pres">
      <dgm:prSet presAssocID="{71DACB70-C335-48C7-815E-689E300555DF}" presName="parentText" presStyleLbl="node1" presStyleIdx="5" presStyleCnt="7">
        <dgm:presLayoutVars>
          <dgm:chMax val="0"/>
          <dgm:bulletEnabled val="1"/>
        </dgm:presLayoutVars>
      </dgm:prSet>
      <dgm:spPr/>
      <dgm:t>
        <a:bodyPr/>
        <a:lstStyle/>
        <a:p>
          <a:endParaRPr lang="es-EC"/>
        </a:p>
      </dgm:t>
    </dgm:pt>
    <dgm:pt modelId="{FB32058E-B7B3-46A9-9726-3D4DEA06B067}" type="pres">
      <dgm:prSet presAssocID="{71DACB70-C335-48C7-815E-689E300555DF}" presName="negativeSpace" presStyleCnt="0"/>
      <dgm:spPr/>
    </dgm:pt>
    <dgm:pt modelId="{BB4D7BEB-8142-4EE4-B470-31111EC9D561}" type="pres">
      <dgm:prSet presAssocID="{71DACB70-C335-48C7-815E-689E300555DF}" presName="childText" presStyleLbl="conFgAcc1" presStyleIdx="5" presStyleCnt="7">
        <dgm:presLayoutVars>
          <dgm:bulletEnabled val="1"/>
        </dgm:presLayoutVars>
      </dgm:prSet>
      <dgm:spPr/>
    </dgm:pt>
    <dgm:pt modelId="{A85CCE26-CA67-40C6-A06C-2926BE02A385}" type="pres">
      <dgm:prSet presAssocID="{59FA644D-C0D3-405B-8C52-E8AEECC1F195}" presName="spaceBetweenRectangles" presStyleCnt="0"/>
      <dgm:spPr/>
    </dgm:pt>
    <dgm:pt modelId="{920049B3-A312-4A72-A51F-F31173FBEFFB}" type="pres">
      <dgm:prSet presAssocID="{475563D7-789B-4A12-A5B0-DC7C927A3849}" presName="parentLin" presStyleCnt="0"/>
      <dgm:spPr/>
    </dgm:pt>
    <dgm:pt modelId="{B6FF439F-1B85-4E73-8D39-F96D621A2956}" type="pres">
      <dgm:prSet presAssocID="{475563D7-789B-4A12-A5B0-DC7C927A3849}" presName="parentLeftMargin" presStyleLbl="node1" presStyleIdx="5" presStyleCnt="7"/>
      <dgm:spPr/>
      <dgm:t>
        <a:bodyPr/>
        <a:lstStyle/>
        <a:p>
          <a:endParaRPr lang="es-EC"/>
        </a:p>
      </dgm:t>
    </dgm:pt>
    <dgm:pt modelId="{78CF1191-9467-4C61-9ADB-1C5384986988}" type="pres">
      <dgm:prSet presAssocID="{475563D7-789B-4A12-A5B0-DC7C927A3849}" presName="parentText" presStyleLbl="node1" presStyleIdx="6" presStyleCnt="7" custLinFactNeighborY="-4461">
        <dgm:presLayoutVars>
          <dgm:chMax val="0"/>
          <dgm:bulletEnabled val="1"/>
        </dgm:presLayoutVars>
      </dgm:prSet>
      <dgm:spPr/>
      <dgm:t>
        <a:bodyPr/>
        <a:lstStyle/>
        <a:p>
          <a:endParaRPr lang="es-EC"/>
        </a:p>
      </dgm:t>
    </dgm:pt>
    <dgm:pt modelId="{BEDCABD1-FD81-4B08-91FE-93ADFF19BE5F}" type="pres">
      <dgm:prSet presAssocID="{475563D7-789B-4A12-A5B0-DC7C927A3849}" presName="negativeSpace" presStyleCnt="0"/>
      <dgm:spPr/>
    </dgm:pt>
    <dgm:pt modelId="{FF360960-6DA0-4A8A-907C-A65CC44D48E6}" type="pres">
      <dgm:prSet presAssocID="{475563D7-789B-4A12-A5B0-DC7C927A3849}" presName="childText" presStyleLbl="conFgAcc1" presStyleIdx="6" presStyleCnt="7">
        <dgm:presLayoutVars>
          <dgm:bulletEnabled val="1"/>
        </dgm:presLayoutVars>
      </dgm:prSet>
      <dgm:spPr/>
    </dgm:pt>
  </dgm:ptLst>
  <dgm:cxnLst>
    <dgm:cxn modelId="{ABF56A67-FAC5-4A2E-8810-C5C887F23762}" srcId="{701D5B2B-B1F0-49DA-9E0F-8D304336D315}" destId="{37BDEE52-6BB3-4950-8852-D3B458841E3D}" srcOrd="1" destOrd="0" parTransId="{3E18815A-E903-4DD1-9B22-46BF8990A108}" sibTransId="{D0ECC783-88AE-472F-9F6F-2CDFD53F14A1}"/>
    <dgm:cxn modelId="{469D4E69-4801-4182-B128-0B4570517BE2}" srcId="{701D5B2B-B1F0-49DA-9E0F-8D304336D315}" destId="{71DACB70-C335-48C7-815E-689E300555DF}" srcOrd="5" destOrd="0" parTransId="{D4F2DED1-83F0-4141-9B5C-F017F8F19AAC}" sibTransId="{59FA644D-C0D3-405B-8C52-E8AEECC1F195}"/>
    <dgm:cxn modelId="{DD742C81-0644-42A3-938C-6E1B4269A264}" srcId="{701D5B2B-B1F0-49DA-9E0F-8D304336D315}" destId="{475563D7-789B-4A12-A5B0-DC7C927A3849}" srcOrd="6" destOrd="0" parTransId="{7A5D1535-16DC-46A7-A0A9-F5658C342092}" sibTransId="{1BD09BA6-816A-446E-AF5D-C73F46628684}"/>
    <dgm:cxn modelId="{35A9ECC5-1880-426C-B06B-D484DFB7DB7D}" srcId="{701D5B2B-B1F0-49DA-9E0F-8D304336D315}" destId="{DE45AD17-96B0-4939-9EDC-C68844CAB8E4}" srcOrd="4" destOrd="0" parTransId="{5C8200B9-1009-4781-89F6-425BAA63C1AA}" sibTransId="{92E6C183-A5C6-484A-B17E-A662C81AEF76}"/>
    <dgm:cxn modelId="{68473B9B-0999-4673-8B2B-FEAAC038A1AA}" srcId="{701D5B2B-B1F0-49DA-9E0F-8D304336D315}" destId="{75857134-B833-41FF-B007-C0B3352D686C}" srcOrd="3" destOrd="0" parTransId="{6B4A5D54-D617-4B9A-A879-BA6CE6E8C1C2}" sibTransId="{932D9169-3669-4C83-B5FE-27F7A145343B}"/>
    <dgm:cxn modelId="{10B13B01-00F1-4493-A2D8-8434D1CE4CAB}" type="presOf" srcId="{71DACB70-C335-48C7-815E-689E300555DF}" destId="{BBEC7D0F-AEF1-48D3-B3B3-5D04FE2F2111}" srcOrd="0" destOrd="0" presId="urn:microsoft.com/office/officeart/2005/8/layout/list1"/>
    <dgm:cxn modelId="{F2BDC7D1-F6E7-4C15-8EDC-B92A81D48C88}" type="presOf" srcId="{EB62B6BE-3AA7-4320-A715-FF0A745FDE18}" destId="{7F0D7CAC-9004-42AC-9485-A1CF9F3B0BA9}" srcOrd="1" destOrd="0" presId="urn:microsoft.com/office/officeart/2005/8/layout/list1"/>
    <dgm:cxn modelId="{12A7C906-D189-44F8-965F-04ABB190739B}" type="presOf" srcId="{475563D7-789B-4A12-A5B0-DC7C927A3849}" destId="{78CF1191-9467-4C61-9ADB-1C5384986988}" srcOrd="1" destOrd="0" presId="urn:microsoft.com/office/officeart/2005/8/layout/list1"/>
    <dgm:cxn modelId="{5EC6EFD9-929F-44B8-9899-6F950A3964FE}" type="presOf" srcId="{701D5B2B-B1F0-49DA-9E0F-8D304336D315}" destId="{132400D5-5A46-45E1-871D-7CF1F98059A9}" srcOrd="0" destOrd="0" presId="urn:microsoft.com/office/officeart/2005/8/layout/list1"/>
    <dgm:cxn modelId="{9C0B9597-CF4F-4FA7-B781-377057FF3AE4}" type="presOf" srcId="{475563D7-789B-4A12-A5B0-DC7C927A3849}" destId="{B6FF439F-1B85-4E73-8D39-F96D621A2956}" srcOrd="0" destOrd="0" presId="urn:microsoft.com/office/officeart/2005/8/layout/list1"/>
    <dgm:cxn modelId="{F139C388-E769-4EA5-B7E1-31B8A4B9747F}" type="presOf" srcId="{9D77A093-F90D-4F64-ADC0-2005149208DD}" destId="{8DFEE0AB-DBD5-4BD1-A009-9579D4CFCE20}" srcOrd="0" destOrd="0" presId="urn:microsoft.com/office/officeart/2005/8/layout/list1"/>
    <dgm:cxn modelId="{54BE736F-EDE2-4B99-81AA-D025F342F402}" type="presOf" srcId="{75857134-B833-41FF-B007-C0B3352D686C}" destId="{D4409037-B797-499F-81D4-146CA947083B}" srcOrd="0" destOrd="0" presId="urn:microsoft.com/office/officeart/2005/8/layout/list1"/>
    <dgm:cxn modelId="{30059B49-D3DE-4E3A-844C-9A032F9192DA}" type="presOf" srcId="{DE45AD17-96B0-4939-9EDC-C68844CAB8E4}" destId="{9B5CEB19-0263-44F4-9FE2-63490AC66163}" srcOrd="0" destOrd="0" presId="urn:microsoft.com/office/officeart/2005/8/layout/list1"/>
    <dgm:cxn modelId="{EA557DC9-17DC-4E70-8412-925AB383C700}" type="presOf" srcId="{37BDEE52-6BB3-4950-8852-D3B458841E3D}" destId="{DF4481CA-DF8A-49D7-AC89-2F267CB8C5B1}" srcOrd="0" destOrd="0" presId="urn:microsoft.com/office/officeart/2005/8/layout/list1"/>
    <dgm:cxn modelId="{FC23A584-403F-4101-8C96-0EBB53B0E3E0}" type="presOf" srcId="{DE45AD17-96B0-4939-9EDC-C68844CAB8E4}" destId="{BEAEC585-3E7D-4A00-8C89-FF93E384ED61}" srcOrd="1" destOrd="0" presId="urn:microsoft.com/office/officeart/2005/8/layout/list1"/>
    <dgm:cxn modelId="{15D665FF-8AAC-4302-9040-35B9D94B7B79}" srcId="{701D5B2B-B1F0-49DA-9E0F-8D304336D315}" destId="{9D77A093-F90D-4F64-ADC0-2005149208DD}" srcOrd="2" destOrd="0" parTransId="{DB5E1C65-F61A-4A29-A65F-96E11C4559C0}" sibTransId="{13D9249D-9DDE-4DD8-A591-A79B3E7B5584}"/>
    <dgm:cxn modelId="{5FB49E02-36FD-423A-A9D8-6BC971A8FE54}" type="presOf" srcId="{9D77A093-F90D-4F64-ADC0-2005149208DD}" destId="{89618A77-8DC3-43D9-8610-6B55B3B2976A}" srcOrd="1" destOrd="0" presId="urn:microsoft.com/office/officeart/2005/8/layout/list1"/>
    <dgm:cxn modelId="{3AFDC891-C01B-4092-B291-48BF01DED3E6}" type="presOf" srcId="{EB62B6BE-3AA7-4320-A715-FF0A745FDE18}" destId="{88624015-5743-429B-9D34-A6FBC9EF85E7}" srcOrd="0" destOrd="0" presId="urn:microsoft.com/office/officeart/2005/8/layout/list1"/>
    <dgm:cxn modelId="{4F378D7C-ABC1-4970-B70C-E9D3582FE077}" srcId="{701D5B2B-B1F0-49DA-9E0F-8D304336D315}" destId="{EB62B6BE-3AA7-4320-A715-FF0A745FDE18}" srcOrd="0" destOrd="0" parTransId="{9813BB28-B2E4-4EEA-8BD0-D4632A5AE248}" sibTransId="{BEAA8D44-E5EC-49F8-B80C-6E219A3CBA09}"/>
    <dgm:cxn modelId="{A88DA3A5-1035-4624-B550-4CBC044D9391}" type="presOf" srcId="{71DACB70-C335-48C7-815E-689E300555DF}" destId="{2B2104BB-9D90-4C4E-B4F5-52ED7FBD6DB2}" srcOrd="1" destOrd="0" presId="urn:microsoft.com/office/officeart/2005/8/layout/list1"/>
    <dgm:cxn modelId="{8BA0E794-84AF-4CC8-8CBD-76A415612B12}" type="presOf" srcId="{75857134-B833-41FF-B007-C0B3352D686C}" destId="{E49301F9-8F79-4732-A40D-3E36D2EE9FAD}" srcOrd="1" destOrd="0" presId="urn:microsoft.com/office/officeart/2005/8/layout/list1"/>
    <dgm:cxn modelId="{EA835CD4-0049-49A5-897F-A5D0A5587538}" type="presOf" srcId="{37BDEE52-6BB3-4950-8852-D3B458841E3D}" destId="{09EEA318-D6D4-4651-A8B5-9288F90E8F12}" srcOrd="1" destOrd="0" presId="urn:microsoft.com/office/officeart/2005/8/layout/list1"/>
    <dgm:cxn modelId="{65068186-1E6A-4C0C-8D79-25E8C66E30CB}" type="presParOf" srcId="{132400D5-5A46-45E1-871D-7CF1F98059A9}" destId="{643C172B-8065-4048-B3F2-2B4CA7782301}" srcOrd="0" destOrd="0" presId="urn:microsoft.com/office/officeart/2005/8/layout/list1"/>
    <dgm:cxn modelId="{A849C1D8-8D51-4AFE-AFC2-64BBCBE564B5}" type="presParOf" srcId="{643C172B-8065-4048-B3F2-2B4CA7782301}" destId="{88624015-5743-429B-9D34-A6FBC9EF85E7}" srcOrd="0" destOrd="0" presId="urn:microsoft.com/office/officeart/2005/8/layout/list1"/>
    <dgm:cxn modelId="{67A162C4-8964-43F4-A852-C01DBEC398E3}" type="presParOf" srcId="{643C172B-8065-4048-B3F2-2B4CA7782301}" destId="{7F0D7CAC-9004-42AC-9485-A1CF9F3B0BA9}" srcOrd="1" destOrd="0" presId="urn:microsoft.com/office/officeart/2005/8/layout/list1"/>
    <dgm:cxn modelId="{BC7D04FD-6F22-4BD1-90E3-6EFA55E7EC8F}" type="presParOf" srcId="{132400D5-5A46-45E1-871D-7CF1F98059A9}" destId="{18E5F3D5-AF8F-423A-AD87-F68AC61D5D9C}" srcOrd="1" destOrd="0" presId="urn:microsoft.com/office/officeart/2005/8/layout/list1"/>
    <dgm:cxn modelId="{F502D54C-4404-437A-BA5D-64EE369F58B7}" type="presParOf" srcId="{132400D5-5A46-45E1-871D-7CF1F98059A9}" destId="{E523E518-0D7B-4269-9FB3-10F4561495EB}" srcOrd="2" destOrd="0" presId="urn:microsoft.com/office/officeart/2005/8/layout/list1"/>
    <dgm:cxn modelId="{8CC9558A-63B9-44EA-9755-00ED76F0C7A7}" type="presParOf" srcId="{132400D5-5A46-45E1-871D-7CF1F98059A9}" destId="{EA4CEE4D-26CF-43AF-BD83-7674457BABC9}" srcOrd="3" destOrd="0" presId="urn:microsoft.com/office/officeart/2005/8/layout/list1"/>
    <dgm:cxn modelId="{133CEE2A-A097-4416-9C74-3202D87E3138}" type="presParOf" srcId="{132400D5-5A46-45E1-871D-7CF1F98059A9}" destId="{E44DD7DD-5316-4D9A-B384-DB899BC727F9}" srcOrd="4" destOrd="0" presId="urn:microsoft.com/office/officeart/2005/8/layout/list1"/>
    <dgm:cxn modelId="{20D8D51A-7B39-44A7-8729-F28C884E152D}" type="presParOf" srcId="{E44DD7DD-5316-4D9A-B384-DB899BC727F9}" destId="{DF4481CA-DF8A-49D7-AC89-2F267CB8C5B1}" srcOrd="0" destOrd="0" presId="urn:microsoft.com/office/officeart/2005/8/layout/list1"/>
    <dgm:cxn modelId="{8755CE50-DE22-453B-A5D9-8E012B52E726}" type="presParOf" srcId="{E44DD7DD-5316-4D9A-B384-DB899BC727F9}" destId="{09EEA318-D6D4-4651-A8B5-9288F90E8F12}" srcOrd="1" destOrd="0" presId="urn:microsoft.com/office/officeart/2005/8/layout/list1"/>
    <dgm:cxn modelId="{48B06CAE-6784-4B2C-95BD-4B50F1616C45}" type="presParOf" srcId="{132400D5-5A46-45E1-871D-7CF1F98059A9}" destId="{47B599C5-21C7-4E58-8BA2-9584AD84EBF6}" srcOrd="5" destOrd="0" presId="urn:microsoft.com/office/officeart/2005/8/layout/list1"/>
    <dgm:cxn modelId="{253B78FC-D502-4769-9190-09EB06BEC8FE}" type="presParOf" srcId="{132400D5-5A46-45E1-871D-7CF1F98059A9}" destId="{16B2A9C0-C4A6-4B0A-B1F2-885BCC09F46B}" srcOrd="6" destOrd="0" presId="urn:microsoft.com/office/officeart/2005/8/layout/list1"/>
    <dgm:cxn modelId="{B02C664C-A653-4A20-A7B1-901F7F73AE66}" type="presParOf" srcId="{132400D5-5A46-45E1-871D-7CF1F98059A9}" destId="{19895493-6E71-4DE8-8C2F-601869A0E483}" srcOrd="7" destOrd="0" presId="urn:microsoft.com/office/officeart/2005/8/layout/list1"/>
    <dgm:cxn modelId="{F7372E4C-5ACA-416E-97C5-BE3B22C071EF}" type="presParOf" srcId="{132400D5-5A46-45E1-871D-7CF1F98059A9}" destId="{81325991-E8C8-4742-B0BA-C2756B8C05CE}" srcOrd="8" destOrd="0" presId="urn:microsoft.com/office/officeart/2005/8/layout/list1"/>
    <dgm:cxn modelId="{B928D68F-2038-4EC3-A6BC-F4E61EBFE562}" type="presParOf" srcId="{81325991-E8C8-4742-B0BA-C2756B8C05CE}" destId="{8DFEE0AB-DBD5-4BD1-A009-9579D4CFCE20}" srcOrd="0" destOrd="0" presId="urn:microsoft.com/office/officeart/2005/8/layout/list1"/>
    <dgm:cxn modelId="{87BF1CAB-786A-419F-A7EB-B317F99743C6}" type="presParOf" srcId="{81325991-E8C8-4742-B0BA-C2756B8C05CE}" destId="{89618A77-8DC3-43D9-8610-6B55B3B2976A}" srcOrd="1" destOrd="0" presId="urn:microsoft.com/office/officeart/2005/8/layout/list1"/>
    <dgm:cxn modelId="{00D45D03-C60D-4B0C-B305-2CA55699A413}" type="presParOf" srcId="{132400D5-5A46-45E1-871D-7CF1F98059A9}" destId="{78348C37-CEA1-4D33-BABB-0F1A7B4B2B76}" srcOrd="9" destOrd="0" presId="urn:microsoft.com/office/officeart/2005/8/layout/list1"/>
    <dgm:cxn modelId="{E6FC89E7-225B-4AFB-8BCA-93BEC439F078}" type="presParOf" srcId="{132400D5-5A46-45E1-871D-7CF1F98059A9}" destId="{F5D5BDD5-D038-4759-A21A-19A1B25F9D11}" srcOrd="10" destOrd="0" presId="urn:microsoft.com/office/officeart/2005/8/layout/list1"/>
    <dgm:cxn modelId="{10DFE39F-0B65-452A-A202-5595224D0C62}" type="presParOf" srcId="{132400D5-5A46-45E1-871D-7CF1F98059A9}" destId="{36767826-4C16-43BC-A093-28E563E9FBDF}" srcOrd="11" destOrd="0" presId="urn:microsoft.com/office/officeart/2005/8/layout/list1"/>
    <dgm:cxn modelId="{5D1AFEB4-C292-48AC-96C9-274F3FFF2C43}" type="presParOf" srcId="{132400D5-5A46-45E1-871D-7CF1F98059A9}" destId="{00E35009-C2AD-468B-B2AD-834BF8312F84}" srcOrd="12" destOrd="0" presId="urn:microsoft.com/office/officeart/2005/8/layout/list1"/>
    <dgm:cxn modelId="{C8AFD0FC-7EBE-495A-8F92-AEBE2F8D5105}" type="presParOf" srcId="{00E35009-C2AD-468B-B2AD-834BF8312F84}" destId="{D4409037-B797-499F-81D4-146CA947083B}" srcOrd="0" destOrd="0" presId="urn:microsoft.com/office/officeart/2005/8/layout/list1"/>
    <dgm:cxn modelId="{BCBB5E47-C6A2-4AE4-B5D7-31A7F73F19A8}" type="presParOf" srcId="{00E35009-C2AD-468B-B2AD-834BF8312F84}" destId="{E49301F9-8F79-4732-A40D-3E36D2EE9FAD}" srcOrd="1" destOrd="0" presId="urn:microsoft.com/office/officeart/2005/8/layout/list1"/>
    <dgm:cxn modelId="{72662908-6335-4D3D-930E-0DA7227FE24E}" type="presParOf" srcId="{132400D5-5A46-45E1-871D-7CF1F98059A9}" destId="{B23B8FCB-1E33-43B6-B1C5-DD051F30290E}" srcOrd="13" destOrd="0" presId="urn:microsoft.com/office/officeart/2005/8/layout/list1"/>
    <dgm:cxn modelId="{65FBAAB1-F055-4FBC-9148-C0D28E9B1D01}" type="presParOf" srcId="{132400D5-5A46-45E1-871D-7CF1F98059A9}" destId="{8241AE9E-A44B-49E2-956D-10034392C0E6}" srcOrd="14" destOrd="0" presId="urn:microsoft.com/office/officeart/2005/8/layout/list1"/>
    <dgm:cxn modelId="{44539AE2-C909-4248-B4B7-E3187C33144A}" type="presParOf" srcId="{132400D5-5A46-45E1-871D-7CF1F98059A9}" destId="{AD7C07FC-D828-4639-92D6-519F26F12BD4}" srcOrd="15" destOrd="0" presId="urn:microsoft.com/office/officeart/2005/8/layout/list1"/>
    <dgm:cxn modelId="{1289B5DC-C66A-4A63-915B-D3F298A39C20}" type="presParOf" srcId="{132400D5-5A46-45E1-871D-7CF1F98059A9}" destId="{A7B96AA2-A4AC-4A47-AC12-D2163B834669}" srcOrd="16" destOrd="0" presId="urn:microsoft.com/office/officeart/2005/8/layout/list1"/>
    <dgm:cxn modelId="{635C7F11-AADC-48E7-A843-449743E4386E}" type="presParOf" srcId="{A7B96AA2-A4AC-4A47-AC12-D2163B834669}" destId="{9B5CEB19-0263-44F4-9FE2-63490AC66163}" srcOrd="0" destOrd="0" presId="urn:microsoft.com/office/officeart/2005/8/layout/list1"/>
    <dgm:cxn modelId="{577C58F0-C923-45CC-89A9-024C833AF39F}" type="presParOf" srcId="{A7B96AA2-A4AC-4A47-AC12-D2163B834669}" destId="{BEAEC585-3E7D-4A00-8C89-FF93E384ED61}" srcOrd="1" destOrd="0" presId="urn:microsoft.com/office/officeart/2005/8/layout/list1"/>
    <dgm:cxn modelId="{1226A6C3-1B8D-4728-9A89-A171C91A40B6}" type="presParOf" srcId="{132400D5-5A46-45E1-871D-7CF1F98059A9}" destId="{11E10A53-25FC-4ADD-8351-101424ED1403}" srcOrd="17" destOrd="0" presId="urn:microsoft.com/office/officeart/2005/8/layout/list1"/>
    <dgm:cxn modelId="{2218A811-F35B-43F1-AD99-B1C372DDA98B}" type="presParOf" srcId="{132400D5-5A46-45E1-871D-7CF1F98059A9}" destId="{C61029DB-B6C5-460A-AA0B-195DBD4FADEC}" srcOrd="18" destOrd="0" presId="urn:microsoft.com/office/officeart/2005/8/layout/list1"/>
    <dgm:cxn modelId="{B6F2D017-C5EF-4AD8-A98A-FCE323BBEF77}" type="presParOf" srcId="{132400D5-5A46-45E1-871D-7CF1F98059A9}" destId="{9C35E1F8-AAA0-4473-B40C-713CE02EB7A3}" srcOrd="19" destOrd="0" presId="urn:microsoft.com/office/officeart/2005/8/layout/list1"/>
    <dgm:cxn modelId="{28771E6D-52B2-4521-A43B-30D391D80043}" type="presParOf" srcId="{132400D5-5A46-45E1-871D-7CF1F98059A9}" destId="{6397AA30-0267-4C09-9B7B-CBED817DD392}" srcOrd="20" destOrd="0" presId="urn:microsoft.com/office/officeart/2005/8/layout/list1"/>
    <dgm:cxn modelId="{90360E4C-1317-4708-B3A2-0F007DBD6022}" type="presParOf" srcId="{6397AA30-0267-4C09-9B7B-CBED817DD392}" destId="{BBEC7D0F-AEF1-48D3-B3B3-5D04FE2F2111}" srcOrd="0" destOrd="0" presId="urn:microsoft.com/office/officeart/2005/8/layout/list1"/>
    <dgm:cxn modelId="{B87D1A94-223C-40E6-B949-E5E0C59A53CC}" type="presParOf" srcId="{6397AA30-0267-4C09-9B7B-CBED817DD392}" destId="{2B2104BB-9D90-4C4E-B4F5-52ED7FBD6DB2}" srcOrd="1" destOrd="0" presId="urn:microsoft.com/office/officeart/2005/8/layout/list1"/>
    <dgm:cxn modelId="{C52A126D-E230-402D-A407-4B1B5390F307}" type="presParOf" srcId="{132400D5-5A46-45E1-871D-7CF1F98059A9}" destId="{FB32058E-B7B3-46A9-9726-3D4DEA06B067}" srcOrd="21" destOrd="0" presId="urn:microsoft.com/office/officeart/2005/8/layout/list1"/>
    <dgm:cxn modelId="{D47AFFDA-41F1-46C9-B362-E01F53794AE9}" type="presParOf" srcId="{132400D5-5A46-45E1-871D-7CF1F98059A9}" destId="{BB4D7BEB-8142-4EE4-B470-31111EC9D561}" srcOrd="22" destOrd="0" presId="urn:microsoft.com/office/officeart/2005/8/layout/list1"/>
    <dgm:cxn modelId="{5BCB7DEF-6902-4E35-A0D1-367E4EF47513}" type="presParOf" srcId="{132400D5-5A46-45E1-871D-7CF1F98059A9}" destId="{A85CCE26-CA67-40C6-A06C-2926BE02A385}" srcOrd="23" destOrd="0" presId="urn:microsoft.com/office/officeart/2005/8/layout/list1"/>
    <dgm:cxn modelId="{A8F37E7C-144C-447A-9461-DBB45E46B5C3}" type="presParOf" srcId="{132400D5-5A46-45E1-871D-7CF1F98059A9}" destId="{920049B3-A312-4A72-A51F-F31173FBEFFB}" srcOrd="24" destOrd="0" presId="urn:microsoft.com/office/officeart/2005/8/layout/list1"/>
    <dgm:cxn modelId="{E176B8AA-2E80-4A39-94C0-A588F09B1208}" type="presParOf" srcId="{920049B3-A312-4A72-A51F-F31173FBEFFB}" destId="{B6FF439F-1B85-4E73-8D39-F96D621A2956}" srcOrd="0" destOrd="0" presId="urn:microsoft.com/office/officeart/2005/8/layout/list1"/>
    <dgm:cxn modelId="{58DCC1E3-1957-4C1F-875F-2684EB02D277}" type="presParOf" srcId="{920049B3-A312-4A72-A51F-F31173FBEFFB}" destId="{78CF1191-9467-4C61-9ADB-1C5384986988}" srcOrd="1" destOrd="0" presId="urn:microsoft.com/office/officeart/2005/8/layout/list1"/>
    <dgm:cxn modelId="{725B1E19-9E24-4977-9A84-5EF3C7F77646}" type="presParOf" srcId="{132400D5-5A46-45E1-871D-7CF1F98059A9}" destId="{BEDCABD1-FD81-4B08-91FE-93ADFF19BE5F}" srcOrd="25" destOrd="0" presId="urn:microsoft.com/office/officeart/2005/8/layout/list1"/>
    <dgm:cxn modelId="{74FCFF73-4C9E-49C5-AF85-5A31650DA5FE}" type="presParOf" srcId="{132400D5-5A46-45E1-871D-7CF1F98059A9}" destId="{FF360960-6DA0-4A8A-907C-A65CC44D48E6}" srcOrd="26"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39FE61-948F-42CA-B3F6-4ABD2129B568}" type="doc">
      <dgm:prSet loTypeId="urn:microsoft.com/office/officeart/2005/8/layout/process4" loCatId="list" qsTypeId="urn:microsoft.com/office/officeart/2005/8/quickstyle/simple1" qsCatId="simple" csTypeId="urn:microsoft.com/office/officeart/2005/8/colors/accent5_2" csCatId="accent5" phldr="1"/>
      <dgm:spPr/>
      <dgm:t>
        <a:bodyPr/>
        <a:lstStyle/>
        <a:p>
          <a:endParaRPr lang="es-EC"/>
        </a:p>
      </dgm:t>
    </dgm:pt>
    <dgm:pt modelId="{4C64E4A5-8607-4A95-B371-1715F9A39C0A}">
      <dgm:prSet phldrT="[Texto]"/>
      <dgm:spPr/>
      <dgm:t>
        <a:bodyPr/>
        <a:lstStyle/>
        <a:p>
          <a:pPr algn="just"/>
          <a:r>
            <a:rPr lang="es-EC" b="1" dirty="0" smtClean="0">
              <a:solidFill>
                <a:schemeClr val="tx1"/>
              </a:solidFill>
            </a:rPr>
            <a:t>Es la herramienta financiera que permite verificar si la institución esta contribuyendo acertadamente sus activos  y si está haciendo uso de la deuda de forma debida teniendo muy en cuenta las necesidades financieras y operativas</a:t>
          </a:r>
          <a:endParaRPr lang="es-EC" b="1" dirty="0">
            <a:solidFill>
              <a:schemeClr val="tx1"/>
            </a:solidFill>
          </a:endParaRPr>
        </a:p>
      </dgm:t>
    </dgm:pt>
    <dgm:pt modelId="{74188B5B-ECFD-46E7-BCAC-60F970E03670}" type="parTrans" cxnId="{F87C2311-816C-459C-A478-CC75580A60E9}">
      <dgm:prSet/>
      <dgm:spPr/>
      <dgm:t>
        <a:bodyPr/>
        <a:lstStyle/>
        <a:p>
          <a:endParaRPr lang="es-EC"/>
        </a:p>
      </dgm:t>
    </dgm:pt>
    <dgm:pt modelId="{C7173B70-846A-41C9-AC98-02B134622833}" type="sibTrans" cxnId="{F87C2311-816C-459C-A478-CC75580A60E9}">
      <dgm:prSet/>
      <dgm:spPr/>
      <dgm:t>
        <a:bodyPr/>
        <a:lstStyle/>
        <a:p>
          <a:endParaRPr lang="es-EC"/>
        </a:p>
      </dgm:t>
    </dgm:pt>
    <dgm:pt modelId="{4347B8DE-0B4A-46F6-BC2C-6B5DCB290949}">
      <dgm:prSet phldrT="[Texto]"/>
      <dgm:spPr/>
      <dgm:t>
        <a:bodyPr/>
        <a:lstStyle/>
        <a:p>
          <a:r>
            <a:rPr lang="es-EC" b="1" dirty="0" smtClean="0">
              <a:solidFill>
                <a:schemeClr val="tx1"/>
              </a:solidFill>
            </a:rPr>
            <a:t>Cada partida de activos se presenta como un porcentaje total de activo, cada partida de pasivos y capital contable se presentan como un porcentaje del total de pasivos y patrimonio que posee la cooperativa</a:t>
          </a:r>
          <a:endParaRPr lang="es-EC" b="1" dirty="0">
            <a:solidFill>
              <a:schemeClr val="tx1"/>
            </a:solidFill>
          </a:endParaRPr>
        </a:p>
      </dgm:t>
    </dgm:pt>
    <dgm:pt modelId="{B8B86F8D-5F3F-4E60-8D68-2244B7721116}" type="parTrans" cxnId="{D9649F85-37A5-48CF-AED3-EABA5BCF42C8}">
      <dgm:prSet/>
      <dgm:spPr/>
      <dgm:t>
        <a:bodyPr/>
        <a:lstStyle/>
        <a:p>
          <a:endParaRPr lang="es-EC"/>
        </a:p>
      </dgm:t>
    </dgm:pt>
    <dgm:pt modelId="{D1EA8C96-0031-40C7-87BE-67A7F57426FB}" type="sibTrans" cxnId="{D9649F85-37A5-48CF-AED3-EABA5BCF42C8}">
      <dgm:prSet/>
      <dgm:spPr/>
      <dgm:t>
        <a:bodyPr/>
        <a:lstStyle/>
        <a:p>
          <a:endParaRPr lang="es-EC"/>
        </a:p>
      </dgm:t>
    </dgm:pt>
    <dgm:pt modelId="{36FCA066-063F-4A91-BF2E-3EE1ACDE8DCD}" type="pres">
      <dgm:prSet presAssocID="{1439FE61-948F-42CA-B3F6-4ABD2129B568}" presName="Name0" presStyleCnt="0">
        <dgm:presLayoutVars>
          <dgm:dir/>
          <dgm:animLvl val="lvl"/>
          <dgm:resizeHandles val="exact"/>
        </dgm:presLayoutVars>
      </dgm:prSet>
      <dgm:spPr/>
      <dgm:t>
        <a:bodyPr/>
        <a:lstStyle/>
        <a:p>
          <a:endParaRPr lang="es-EC"/>
        </a:p>
      </dgm:t>
    </dgm:pt>
    <dgm:pt modelId="{03E68BA8-A421-45FE-9968-8E6D6D90A212}" type="pres">
      <dgm:prSet presAssocID="{4347B8DE-0B4A-46F6-BC2C-6B5DCB290949}" presName="boxAndChildren" presStyleCnt="0"/>
      <dgm:spPr/>
    </dgm:pt>
    <dgm:pt modelId="{C4ACBC50-BA55-4114-B712-4F35395EEE89}" type="pres">
      <dgm:prSet presAssocID="{4347B8DE-0B4A-46F6-BC2C-6B5DCB290949}" presName="parentTextBox" presStyleLbl="node1" presStyleIdx="0" presStyleCnt="2"/>
      <dgm:spPr/>
      <dgm:t>
        <a:bodyPr/>
        <a:lstStyle/>
        <a:p>
          <a:endParaRPr lang="es-EC"/>
        </a:p>
      </dgm:t>
    </dgm:pt>
    <dgm:pt modelId="{76658445-75D6-4502-9914-3B414347FCFE}" type="pres">
      <dgm:prSet presAssocID="{C7173B70-846A-41C9-AC98-02B134622833}" presName="sp" presStyleCnt="0"/>
      <dgm:spPr/>
    </dgm:pt>
    <dgm:pt modelId="{18300859-4C50-4861-9843-9EDDB4F934D8}" type="pres">
      <dgm:prSet presAssocID="{4C64E4A5-8607-4A95-B371-1715F9A39C0A}" presName="arrowAndChildren" presStyleCnt="0"/>
      <dgm:spPr/>
    </dgm:pt>
    <dgm:pt modelId="{D77CFA6C-8CC2-449D-AA70-8DEC539C7C52}" type="pres">
      <dgm:prSet presAssocID="{4C64E4A5-8607-4A95-B371-1715F9A39C0A}" presName="parentTextArrow" presStyleLbl="node1" presStyleIdx="1" presStyleCnt="2"/>
      <dgm:spPr/>
      <dgm:t>
        <a:bodyPr/>
        <a:lstStyle/>
        <a:p>
          <a:endParaRPr lang="es-EC"/>
        </a:p>
      </dgm:t>
    </dgm:pt>
  </dgm:ptLst>
  <dgm:cxnLst>
    <dgm:cxn modelId="{E38F42A3-2B17-452B-841E-672F2293BC5F}" type="presOf" srcId="{4C64E4A5-8607-4A95-B371-1715F9A39C0A}" destId="{D77CFA6C-8CC2-449D-AA70-8DEC539C7C52}" srcOrd="0" destOrd="0" presId="urn:microsoft.com/office/officeart/2005/8/layout/process4"/>
    <dgm:cxn modelId="{B9422E07-6106-4D91-B32C-8440EAC4767A}" type="presOf" srcId="{1439FE61-948F-42CA-B3F6-4ABD2129B568}" destId="{36FCA066-063F-4A91-BF2E-3EE1ACDE8DCD}" srcOrd="0" destOrd="0" presId="urn:microsoft.com/office/officeart/2005/8/layout/process4"/>
    <dgm:cxn modelId="{D9649F85-37A5-48CF-AED3-EABA5BCF42C8}" srcId="{1439FE61-948F-42CA-B3F6-4ABD2129B568}" destId="{4347B8DE-0B4A-46F6-BC2C-6B5DCB290949}" srcOrd="1" destOrd="0" parTransId="{B8B86F8D-5F3F-4E60-8D68-2244B7721116}" sibTransId="{D1EA8C96-0031-40C7-87BE-67A7F57426FB}"/>
    <dgm:cxn modelId="{FC3EB1DF-A743-4DE6-BED7-AABA305FD75A}" type="presOf" srcId="{4347B8DE-0B4A-46F6-BC2C-6B5DCB290949}" destId="{C4ACBC50-BA55-4114-B712-4F35395EEE89}" srcOrd="0" destOrd="0" presId="urn:microsoft.com/office/officeart/2005/8/layout/process4"/>
    <dgm:cxn modelId="{F87C2311-816C-459C-A478-CC75580A60E9}" srcId="{1439FE61-948F-42CA-B3F6-4ABD2129B568}" destId="{4C64E4A5-8607-4A95-B371-1715F9A39C0A}" srcOrd="0" destOrd="0" parTransId="{74188B5B-ECFD-46E7-BCAC-60F970E03670}" sibTransId="{C7173B70-846A-41C9-AC98-02B134622833}"/>
    <dgm:cxn modelId="{C99E885C-20A2-4446-A00D-69F3E04196DE}" type="presParOf" srcId="{36FCA066-063F-4A91-BF2E-3EE1ACDE8DCD}" destId="{03E68BA8-A421-45FE-9968-8E6D6D90A212}" srcOrd="0" destOrd="0" presId="urn:microsoft.com/office/officeart/2005/8/layout/process4"/>
    <dgm:cxn modelId="{937CC82A-EDA4-48E1-A631-EDB44982FC21}" type="presParOf" srcId="{03E68BA8-A421-45FE-9968-8E6D6D90A212}" destId="{C4ACBC50-BA55-4114-B712-4F35395EEE89}" srcOrd="0" destOrd="0" presId="urn:microsoft.com/office/officeart/2005/8/layout/process4"/>
    <dgm:cxn modelId="{34BF1714-71C0-40FC-B110-495868C06DD9}" type="presParOf" srcId="{36FCA066-063F-4A91-BF2E-3EE1ACDE8DCD}" destId="{76658445-75D6-4502-9914-3B414347FCFE}" srcOrd="1" destOrd="0" presId="urn:microsoft.com/office/officeart/2005/8/layout/process4"/>
    <dgm:cxn modelId="{1C03A1EA-602F-41F6-852A-90B028B4DE79}" type="presParOf" srcId="{36FCA066-063F-4A91-BF2E-3EE1ACDE8DCD}" destId="{18300859-4C50-4861-9843-9EDDB4F934D8}" srcOrd="2" destOrd="0" presId="urn:microsoft.com/office/officeart/2005/8/layout/process4"/>
    <dgm:cxn modelId="{C702754A-4E63-4AB9-8066-9BF0EF5DFF09}" type="presParOf" srcId="{18300859-4C50-4861-9843-9EDDB4F934D8}" destId="{D77CFA6C-8CC2-449D-AA70-8DEC539C7C52}"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E6F331-A737-49BE-BA17-9629B4C9229D}"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s-EC"/>
        </a:p>
      </dgm:t>
    </dgm:pt>
    <dgm:pt modelId="{A35FCDBD-4803-4DBA-9183-980C5E64ADAA}">
      <dgm:prSet phldrT="[Texto]"/>
      <dgm:spPr/>
      <dgm:t>
        <a:bodyPr/>
        <a:lstStyle/>
        <a:p>
          <a:pPr algn="just"/>
          <a:r>
            <a:rPr lang="es-EC" dirty="0" smtClean="0"/>
            <a:t>Permite preciar de manera real  la variación entre los montos de los rubros que se ha tenido en el transcurso de los periodos económicos.</a:t>
          </a:r>
          <a:endParaRPr lang="es-EC" dirty="0"/>
        </a:p>
      </dgm:t>
    </dgm:pt>
    <dgm:pt modelId="{ADE13259-F0A9-456C-8E7C-BE10BC5411F7}" type="parTrans" cxnId="{D5D0B15B-4BA7-4753-80B7-9DC88F821C47}">
      <dgm:prSet/>
      <dgm:spPr/>
      <dgm:t>
        <a:bodyPr/>
        <a:lstStyle/>
        <a:p>
          <a:endParaRPr lang="es-EC"/>
        </a:p>
      </dgm:t>
    </dgm:pt>
    <dgm:pt modelId="{CA4D406F-EAA1-4FB6-842B-5EF59BD75975}" type="sibTrans" cxnId="{D5D0B15B-4BA7-4753-80B7-9DC88F821C47}">
      <dgm:prSet/>
      <dgm:spPr/>
      <dgm:t>
        <a:bodyPr/>
        <a:lstStyle/>
        <a:p>
          <a:endParaRPr lang="es-EC"/>
        </a:p>
      </dgm:t>
    </dgm:pt>
    <dgm:pt modelId="{BDA52332-E059-465A-8380-020AF9820F36}">
      <dgm:prSet phldrT="[Texto]" phldr="1"/>
      <dgm:spPr/>
      <dgm:t>
        <a:bodyPr/>
        <a:lstStyle/>
        <a:p>
          <a:endParaRPr lang="es-EC" dirty="0"/>
        </a:p>
      </dgm:t>
    </dgm:pt>
    <dgm:pt modelId="{3623D98E-975C-4AE0-93EC-BB6F8BBAE321}" type="parTrans" cxnId="{DEFDE5B9-614D-4F42-A9CC-047D065C856C}">
      <dgm:prSet/>
      <dgm:spPr/>
      <dgm:t>
        <a:bodyPr/>
        <a:lstStyle/>
        <a:p>
          <a:endParaRPr lang="es-EC"/>
        </a:p>
      </dgm:t>
    </dgm:pt>
    <dgm:pt modelId="{A231E9F8-E443-4D6E-ADB7-DF667A394A70}" type="sibTrans" cxnId="{DEFDE5B9-614D-4F42-A9CC-047D065C856C}">
      <dgm:prSet/>
      <dgm:spPr/>
      <dgm:t>
        <a:bodyPr/>
        <a:lstStyle/>
        <a:p>
          <a:endParaRPr lang="es-EC"/>
        </a:p>
      </dgm:t>
    </dgm:pt>
    <dgm:pt modelId="{DFC08DC6-8053-4295-AA39-AC4D1627090E}">
      <dgm:prSet phldrT="[Texto]"/>
      <dgm:spPr/>
      <dgm:t>
        <a:bodyPr/>
        <a:lstStyle/>
        <a:p>
          <a:pPr algn="just"/>
          <a:r>
            <a:rPr lang="es-EC" dirty="0" smtClean="0"/>
            <a:t>Se obtiene un análisis en términos porcentuales del crecimiento simple de cada grupo de cuentas.</a:t>
          </a:r>
          <a:endParaRPr lang="es-EC" dirty="0"/>
        </a:p>
      </dgm:t>
    </dgm:pt>
    <dgm:pt modelId="{3A906CD7-C9DF-4BD0-BBFD-C8C778C2D4A5}" type="parTrans" cxnId="{1248F296-1F8F-4E7E-8C97-AF1104FC4534}">
      <dgm:prSet/>
      <dgm:spPr/>
      <dgm:t>
        <a:bodyPr/>
        <a:lstStyle/>
        <a:p>
          <a:endParaRPr lang="es-EC"/>
        </a:p>
      </dgm:t>
    </dgm:pt>
    <dgm:pt modelId="{61F88980-6350-4359-9258-CD426F7BA72F}" type="sibTrans" cxnId="{1248F296-1F8F-4E7E-8C97-AF1104FC4534}">
      <dgm:prSet/>
      <dgm:spPr/>
      <dgm:t>
        <a:bodyPr/>
        <a:lstStyle/>
        <a:p>
          <a:endParaRPr lang="es-EC"/>
        </a:p>
      </dgm:t>
    </dgm:pt>
    <dgm:pt modelId="{3A1E446E-6DB0-4042-9ED0-88F4C84C6269}">
      <dgm:prSet phldrT="[Texto]" phldr="1"/>
      <dgm:spPr/>
      <dgm:t>
        <a:bodyPr/>
        <a:lstStyle/>
        <a:p>
          <a:endParaRPr lang="es-EC" dirty="0"/>
        </a:p>
      </dgm:t>
    </dgm:pt>
    <dgm:pt modelId="{3A9C5AD8-D09B-49E4-9B2C-3FCADC23C543}" type="parTrans" cxnId="{8989CCA8-6C88-4069-991A-02F629730FBD}">
      <dgm:prSet/>
      <dgm:spPr/>
      <dgm:t>
        <a:bodyPr/>
        <a:lstStyle/>
        <a:p>
          <a:endParaRPr lang="es-EC"/>
        </a:p>
      </dgm:t>
    </dgm:pt>
    <dgm:pt modelId="{82A702C9-0580-45E8-85D9-1448064E6F21}" type="sibTrans" cxnId="{8989CCA8-6C88-4069-991A-02F629730FBD}">
      <dgm:prSet/>
      <dgm:spPr/>
      <dgm:t>
        <a:bodyPr/>
        <a:lstStyle/>
        <a:p>
          <a:endParaRPr lang="es-EC"/>
        </a:p>
      </dgm:t>
    </dgm:pt>
    <dgm:pt modelId="{03F39468-8728-4102-B76D-9E7E4A5EF563}">
      <dgm:prSet phldrT="[Texto]"/>
      <dgm:spPr/>
      <dgm:t>
        <a:bodyPr/>
        <a:lstStyle/>
        <a:p>
          <a:pPr algn="just"/>
          <a:r>
            <a:rPr lang="es-EC" dirty="0" smtClean="0"/>
            <a:t>Busca determinar la variación absoluta o relativa que ha sufrido cada partida de los estados contables en un periodo respecto a otro</a:t>
          </a:r>
          <a:endParaRPr lang="es-EC" dirty="0"/>
        </a:p>
      </dgm:t>
    </dgm:pt>
    <dgm:pt modelId="{77876FBE-4E6E-4754-BD60-E17A30E7163F}" type="sibTrans" cxnId="{CF6BFA98-A6B4-4D0A-8B1F-9CA8BC056629}">
      <dgm:prSet/>
      <dgm:spPr/>
      <dgm:t>
        <a:bodyPr/>
        <a:lstStyle/>
        <a:p>
          <a:endParaRPr lang="es-EC"/>
        </a:p>
      </dgm:t>
    </dgm:pt>
    <dgm:pt modelId="{19483548-59B2-4665-826F-54FA02A1FE61}" type="parTrans" cxnId="{CF6BFA98-A6B4-4D0A-8B1F-9CA8BC056629}">
      <dgm:prSet/>
      <dgm:spPr/>
      <dgm:t>
        <a:bodyPr/>
        <a:lstStyle/>
        <a:p>
          <a:endParaRPr lang="es-EC"/>
        </a:p>
      </dgm:t>
    </dgm:pt>
    <dgm:pt modelId="{6DBA97E9-6215-47DE-9810-24BBC30F9653}" type="pres">
      <dgm:prSet presAssocID="{ACE6F331-A737-49BE-BA17-9629B4C9229D}" presName="Name0" presStyleCnt="0">
        <dgm:presLayoutVars>
          <dgm:chMax val="7"/>
          <dgm:dir/>
          <dgm:animLvl val="lvl"/>
          <dgm:resizeHandles val="exact"/>
        </dgm:presLayoutVars>
      </dgm:prSet>
      <dgm:spPr/>
      <dgm:t>
        <a:bodyPr/>
        <a:lstStyle/>
        <a:p>
          <a:endParaRPr lang="es-EC"/>
        </a:p>
      </dgm:t>
    </dgm:pt>
    <dgm:pt modelId="{9571DC73-20CB-453D-8945-BCB56193ACDF}" type="pres">
      <dgm:prSet presAssocID="{03F39468-8728-4102-B76D-9E7E4A5EF563}" presName="circle1" presStyleLbl="node1" presStyleIdx="0" presStyleCnt="3"/>
      <dgm:spPr/>
    </dgm:pt>
    <dgm:pt modelId="{F694211B-ED74-453D-B34A-746B0BCAEEA4}" type="pres">
      <dgm:prSet presAssocID="{03F39468-8728-4102-B76D-9E7E4A5EF563}" presName="space" presStyleCnt="0"/>
      <dgm:spPr/>
    </dgm:pt>
    <dgm:pt modelId="{D5F7BAF4-60CF-4BC8-A6F7-59D5E709ED85}" type="pres">
      <dgm:prSet presAssocID="{03F39468-8728-4102-B76D-9E7E4A5EF563}" presName="rect1" presStyleLbl="alignAcc1" presStyleIdx="0" presStyleCnt="3"/>
      <dgm:spPr/>
      <dgm:t>
        <a:bodyPr/>
        <a:lstStyle/>
        <a:p>
          <a:endParaRPr lang="es-EC"/>
        </a:p>
      </dgm:t>
    </dgm:pt>
    <dgm:pt modelId="{427B8195-BBA6-4FD6-8F9C-D2ED6BAF4B53}" type="pres">
      <dgm:prSet presAssocID="{A35FCDBD-4803-4DBA-9183-980C5E64ADAA}" presName="vertSpace2" presStyleLbl="node1" presStyleIdx="0" presStyleCnt="3"/>
      <dgm:spPr/>
    </dgm:pt>
    <dgm:pt modelId="{6BF621BE-970B-46D3-916D-AFFF6B59F7C6}" type="pres">
      <dgm:prSet presAssocID="{A35FCDBD-4803-4DBA-9183-980C5E64ADAA}" presName="circle2" presStyleLbl="node1" presStyleIdx="1" presStyleCnt="3"/>
      <dgm:spPr/>
    </dgm:pt>
    <dgm:pt modelId="{2660B8AF-1426-4593-82B0-D453C1A77118}" type="pres">
      <dgm:prSet presAssocID="{A35FCDBD-4803-4DBA-9183-980C5E64ADAA}" presName="rect2" presStyleLbl="alignAcc1" presStyleIdx="1" presStyleCnt="3"/>
      <dgm:spPr/>
      <dgm:t>
        <a:bodyPr/>
        <a:lstStyle/>
        <a:p>
          <a:endParaRPr lang="es-EC"/>
        </a:p>
      </dgm:t>
    </dgm:pt>
    <dgm:pt modelId="{E189FBD3-3F29-4FF3-919A-07E70FF87DA3}" type="pres">
      <dgm:prSet presAssocID="{DFC08DC6-8053-4295-AA39-AC4D1627090E}" presName="vertSpace3" presStyleLbl="node1" presStyleIdx="1" presStyleCnt="3"/>
      <dgm:spPr/>
    </dgm:pt>
    <dgm:pt modelId="{68CE4A8B-A543-4669-BDC1-B95CDD781CB0}" type="pres">
      <dgm:prSet presAssocID="{DFC08DC6-8053-4295-AA39-AC4D1627090E}" presName="circle3" presStyleLbl="node1" presStyleIdx="2" presStyleCnt="3"/>
      <dgm:spPr/>
    </dgm:pt>
    <dgm:pt modelId="{3A16F4A9-AC05-4C0C-8859-A6F8399FD79E}" type="pres">
      <dgm:prSet presAssocID="{DFC08DC6-8053-4295-AA39-AC4D1627090E}" presName="rect3" presStyleLbl="alignAcc1" presStyleIdx="2" presStyleCnt="3"/>
      <dgm:spPr/>
      <dgm:t>
        <a:bodyPr/>
        <a:lstStyle/>
        <a:p>
          <a:endParaRPr lang="es-EC"/>
        </a:p>
      </dgm:t>
    </dgm:pt>
    <dgm:pt modelId="{BB527626-9C5A-4A32-ABB4-CEC689C34737}" type="pres">
      <dgm:prSet presAssocID="{03F39468-8728-4102-B76D-9E7E4A5EF563}" presName="rect1ParTx" presStyleLbl="alignAcc1" presStyleIdx="2" presStyleCnt="3">
        <dgm:presLayoutVars>
          <dgm:chMax val="1"/>
          <dgm:bulletEnabled val="1"/>
        </dgm:presLayoutVars>
      </dgm:prSet>
      <dgm:spPr/>
      <dgm:t>
        <a:bodyPr/>
        <a:lstStyle/>
        <a:p>
          <a:endParaRPr lang="es-EC"/>
        </a:p>
      </dgm:t>
    </dgm:pt>
    <dgm:pt modelId="{2AB467AE-0ECE-4DCD-B903-1969322B5CEB}" type="pres">
      <dgm:prSet presAssocID="{03F39468-8728-4102-B76D-9E7E4A5EF563}" presName="rect1ChTx" presStyleLbl="alignAcc1" presStyleIdx="2" presStyleCnt="3">
        <dgm:presLayoutVars>
          <dgm:bulletEnabled val="1"/>
        </dgm:presLayoutVars>
      </dgm:prSet>
      <dgm:spPr/>
      <dgm:t>
        <a:bodyPr/>
        <a:lstStyle/>
        <a:p>
          <a:endParaRPr lang="es-EC"/>
        </a:p>
      </dgm:t>
    </dgm:pt>
    <dgm:pt modelId="{0CD37E9A-55DF-4E46-8F21-C28E6F53619E}" type="pres">
      <dgm:prSet presAssocID="{A35FCDBD-4803-4DBA-9183-980C5E64ADAA}" presName="rect2ParTx" presStyleLbl="alignAcc1" presStyleIdx="2" presStyleCnt="3">
        <dgm:presLayoutVars>
          <dgm:chMax val="1"/>
          <dgm:bulletEnabled val="1"/>
        </dgm:presLayoutVars>
      </dgm:prSet>
      <dgm:spPr/>
      <dgm:t>
        <a:bodyPr/>
        <a:lstStyle/>
        <a:p>
          <a:endParaRPr lang="es-EC"/>
        </a:p>
      </dgm:t>
    </dgm:pt>
    <dgm:pt modelId="{FC242C75-4CCB-47E7-911F-44A22C2B976B}" type="pres">
      <dgm:prSet presAssocID="{A35FCDBD-4803-4DBA-9183-980C5E64ADAA}" presName="rect2ChTx" presStyleLbl="alignAcc1" presStyleIdx="2" presStyleCnt="3">
        <dgm:presLayoutVars>
          <dgm:bulletEnabled val="1"/>
        </dgm:presLayoutVars>
      </dgm:prSet>
      <dgm:spPr/>
      <dgm:t>
        <a:bodyPr/>
        <a:lstStyle/>
        <a:p>
          <a:endParaRPr lang="es-EC"/>
        </a:p>
      </dgm:t>
    </dgm:pt>
    <dgm:pt modelId="{CA11FC83-5E92-463F-B6B0-B9902D7143F1}" type="pres">
      <dgm:prSet presAssocID="{DFC08DC6-8053-4295-AA39-AC4D1627090E}" presName="rect3ParTx" presStyleLbl="alignAcc1" presStyleIdx="2" presStyleCnt="3">
        <dgm:presLayoutVars>
          <dgm:chMax val="1"/>
          <dgm:bulletEnabled val="1"/>
        </dgm:presLayoutVars>
      </dgm:prSet>
      <dgm:spPr/>
      <dgm:t>
        <a:bodyPr/>
        <a:lstStyle/>
        <a:p>
          <a:endParaRPr lang="es-EC"/>
        </a:p>
      </dgm:t>
    </dgm:pt>
    <dgm:pt modelId="{036886C9-E9F6-4748-B27F-CF44A8C63FE5}" type="pres">
      <dgm:prSet presAssocID="{DFC08DC6-8053-4295-AA39-AC4D1627090E}" presName="rect3ChTx" presStyleLbl="alignAcc1" presStyleIdx="2" presStyleCnt="3">
        <dgm:presLayoutVars>
          <dgm:bulletEnabled val="1"/>
        </dgm:presLayoutVars>
      </dgm:prSet>
      <dgm:spPr/>
      <dgm:t>
        <a:bodyPr/>
        <a:lstStyle/>
        <a:p>
          <a:endParaRPr lang="es-EC"/>
        </a:p>
      </dgm:t>
    </dgm:pt>
  </dgm:ptLst>
  <dgm:cxnLst>
    <dgm:cxn modelId="{DEFDE5B9-614D-4F42-A9CC-047D065C856C}" srcId="{A35FCDBD-4803-4DBA-9183-980C5E64ADAA}" destId="{BDA52332-E059-465A-8380-020AF9820F36}" srcOrd="0" destOrd="0" parTransId="{3623D98E-975C-4AE0-93EC-BB6F8BBAE321}" sibTransId="{A231E9F8-E443-4D6E-ADB7-DF667A394A70}"/>
    <dgm:cxn modelId="{1248F296-1F8F-4E7E-8C97-AF1104FC4534}" srcId="{ACE6F331-A737-49BE-BA17-9629B4C9229D}" destId="{DFC08DC6-8053-4295-AA39-AC4D1627090E}" srcOrd="2" destOrd="0" parTransId="{3A906CD7-C9DF-4BD0-BBFD-C8C778C2D4A5}" sibTransId="{61F88980-6350-4359-9258-CD426F7BA72F}"/>
    <dgm:cxn modelId="{049BDDEE-F246-44ED-A754-6C8772279F7C}" type="presOf" srcId="{A35FCDBD-4803-4DBA-9183-980C5E64ADAA}" destId="{0CD37E9A-55DF-4E46-8F21-C28E6F53619E}" srcOrd="1" destOrd="0" presId="urn:microsoft.com/office/officeart/2005/8/layout/target3"/>
    <dgm:cxn modelId="{78310BDC-8BDD-445E-B4BF-462BBE662D7E}" type="presOf" srcId="{3A1E446E-6DB0-4042-9ED0-88F4C84C6269}" destId="{036886C9-E9F6-4748-B27F-CF44A8C63FE5}" srcOrd="0" destOrd="0" presId="urn:microsoft.com/office/officeart/2005/8/layout/target3"/>
    <dgm:cxn modelId="{E718319B-3EA9-425F-968F-5AE1D640218F}" type="presOf" srcId="{DFC08DC6-8053-4295-AA39-AC4D1627090E}" destId="{3A16F4A9-AC05-4C0C-8859-A6F8399FD79E}" srcOrd="0" destOrd="0" presId="urn:microsoft.com/office/officeart/2005/8/layout/target3"/>
    <dgm:cxn modelId="{CF6BFA98-A6B4-4D0A-8B1F-9CA8BC056629}" srcId="{ACE6F331-A737-49BE-BA17-9629B4C9229D}" destId="{03F39468-8728-4102-B76D-9E7E4A5EF563}" srcOrd="0" destOrd="0" parTransId="{19483548-59B2-4665-826F-54FA02A1FE61}" sibTransId="{77876FBE-4E6E-4754-BD60-E17A30E7163F}"/>
    <dgm:cxn modelId="{560DDC67-69A9-4F5C-8C18-D73502BEB9E7}" type="presOf" srcId="{03F39468-8728-4102-B76D-9E7E4A5EF563}" destId="{D5F7BAF4-60CF-4BC8-A6F7-59D5E709ED85}" srcOrd="0" destOrd="0" presId="urn:microsoft.com/office/officeart/2005/8/layout/target3"/>
    <dgm:cxn modelId="{8989CCA8-6C88-4069-991A-02F629730FBD}" srcId="{DFC08DC6-8053-4295-AA39-AC4D1627090E}" destId="{3A1E446E-6DB0-4042-9ED0-88F4C84C6269}" srcOrd="0" destOrd="0" parTransId="{3A9C5AD8-D09B-49E4-9B2C-3FCADC23C543}" sibTransId="{82A702C9-0580-45E8-85D9-1448064E6F21}"/>
    <dgm:cxn modelId="{09933027-89D4-4F7B-8503-11990F41DA29}" type="presOf" srcId="{03F39468-8728-4102-B76D-9E7E4A5EF563}" destId="{BB527626-9C5A-4A32-ABB4-CEC689C34737}" srcOrd="1" destOrd="0" presId="urn:microsoft.com/office/officeart/2005/8/layout/target3"/>
    <dgm:cxn modelId="{BD43482B-45B9-44E7-BADC-1F4D4E5545DD}" type="presOf" srcId="{DFC08DC6-8053-4295-AA39-AC4D1627090E}" destId="{CA11FC83-5E92-463F-B6B0-B9902D7143F1}" srcOrd="1" destOrd="0" presId="urn:microsoft.com/office/officeart/2005/8/layout/target3"/>
    <dgm:cxn modelId="{D5D0B15B-4BA7-4753-80B7-9DC88F821C47}" srcId="{ACE6F331-A737-49BE-BA17-9629B4C9229D}" destId="{A35FCDBD-4803-4DBA-9183-980C5E64ADAA}" srcOrd="1" destOrd="0" parTransId="{ADE13259-F0A9-456C-8E7C-BE10BC5411F7}" sibTransId="{CA4D406F-EAA1-4FB6-842B-5EF59BD75975}"/>
    <dgm:cxn modelId="{27BBC2FF-F129-4CF4-B0D6-3ABE40DB3722}" type="presOf" srcId="{A35FCDBD-4803-4DBA-9183-980C5E64ADAA}" destId="{2660B8AF-1426-4593-82B0-D453C1A77118}" srcOrd="0" destOrd="0" presId="urn:microsoft.com/office/officeart/2005/8/layout/target3"/>
    <dgm:cxn modelId="{71B1CA49-9B96-4004-82DF-2A4E4CD4798E}" type="presOf" srcId="{ACE6F331-A737-49BE-BA17-9629B4C9229D}" destId="{6DBA97E9-6215-47DE-9810-24BBC30F9653}" srcOrd="0" destOrd="0" presId="urn:microsoft.com/office/officeart/2005/8/layout/target3"/>
    <dgm:cxn modelId="{0A651C23-22FB-4728-BFC3-22FBC91ABD18}" type="presOf" srcId="{BDA52332-E059-465A-8380-020AF9820F36}" destId="{FC242C75-4CCB-47E7-911F-44A22C2B976B}" srcOrd="0" destOrd="0" presId="urn:microsoft.com/office/officeart/2005/8/layout/target3"/>
    <dgm:cxn modelId="{9CD6A3AD-4D77-42D8-BAC0-146485F21A5C}" type="presParOf" srcId="{6DBA97E9-6215-47DE-9810-24BBC30F9653}" destId="{9571DC73-20CB-453D-8945-BCB56193ACDF}" srcOrd="0" destOrd="0" presId="urn:microsoft.com/office/officeart/2005/8/layout/target3"/>
    <dgm:cxn modelId="{0E7D6312-6C5E-4FD0-9463-43C3A845AB58}" type="presParOf" srcId="{6DBA97E9-6215-47DE-9810-24BBC30F9653}" destId="{F694211B-ED74-453D-B34A-746B0BCAEEA4}" srcOrd="1" destOrd="0" presId="urn:microsoft.com/office/officeart/2005/8/layout/target3"/>
    <dgm:cxn modelId="{B2021718-B2EA-4E87-8014-EC8F59E2ED9F}" type="presParOf" srcId="{6DBA97E9-6215-47DE-9810-24BBC30F9653}" destId="{D5F7BAF4-60CF-4BC8-A6F7-59D5E709ED85}" srcOrd="2" destOrd="0" presId="urn:microsoft.com/office/officeart/2005/8/layout/target3"/>
    <dgm:cxn modelId="{F5CCAF83-8EF7-4709-9ECE-7784B95FF7D9}" type="presParOf" srcId="{6DBA97E9-6215-47DE-9810-24BBC30F9653}" destId="{427B8195-BBA6-4FD6-8F9C-D2ED6BAF4B53}" srcOrd="3" destOrd="0" presId="urn:microsoft.com/office/officeart/2005/8/layout/target3"/>
    <dgm:cxn modelId="{27A57D2E-928F-4DA6-AD81-4C5405F86659}" type="presParOf" srcId="{6DBA97E9-6215-47DE-9810-24BBC30F9653}" destId="{6BF621BE-970B-46D3-916D-AFFF6B59F7C6}" srcOrd="4" destOrd="0" presId="urn:microsoft.com/office/officeart/2005/8/layout/target3"/>
    <dgm:cxn modelId="{BEF53E9B-3E00-4C5C-B107-D5D3A906F769}" type="presParOf" srcId="{6DBA97E9-6215-47DE-9810-24BBC30F9653}" destId="{2660B8AF-1426-4593-82B0-D453C1A77118}" srcOrd="5" destOrd="0" presId="urn:microsoft.com/office/officeart/2005/8/layout/target3"/>
    <dgm:cxn modelId="{52067A66-A211-4566-98A0-FE5664B68906}" type="presParOf" srcId="{6DBA97E9-6215-47DE-9810-24BBC30F9653}" destId="{E189FBD3-3F29-4FF3-919A-07E70FF87DA3}" srcOrd="6" destOrd="0" presId="urn:microsoft.com/office/officeart/2005/8/layout/target3"/>
    <dgm:cxn modelId="{8E4492FE-36E6-4CF4-A412-0789B864D22B}" type="presParOf" srcId="{6DBA97E9-6215-47DE-9810-24BBC30F9653}" destId="{68CE4A8B-A543-4669-BDC1-B95CDD781CB0}" srcOrd="7" destOrd="0" presId="urn:microsoft.com/office/officeart/2005/8/layout/target3"/>
    <dgm:cxn modelId="{F5144B2F-2D99-47B8-85C6-D481D7187CB8}" type="presParOf" srcId="{6DBA97E9-6215-47DE-9810-24BBC30F9653}" destId="{3A16F4A9-AC05-4C0C-8859-A6F8399FD79E}" srcOrd="8" destOrd="0" presId="urn:microsoft.com/office/officeart/2005/8/layout/target3"/>
    <dgm:cxn modelId="{2E1D4B65-3585-4BBF-9A83-26458E90E1E8}" type="presParOf" srcId="{6DBA97E9-6215-47DE-9810-24BBC30F9653}" destId="{BB527626-9C5A-4A32-ABB4-CEC689C34737}" srcOrd="9" destOrd="0" presId="urn:microsoft.com/office/officeart/2005/8/layout/target3"/>
    <dgm:cxn modelId="{2B4BD6B4-C5AE-4135-AED9-0B5DD8389D51}" type="presParOf" srcId="{6DBA97E9-6215-47DE-9810-24BBC30F9653}" destId="{2AB467AE-0ECE-4DCD-B903-1969322B5CEB}" srcOrd="10" destOrd="0" presId="urn:microsoft.com/office/officeart/2005/8/layout/target3"/>
    <dgm:cxn modelId="{77390C48-C48F-4623-9F7E-A545AA943D54}" type="presParOf" srcId="{6DBA97E9-6215-47DE-9810-24BBC30F9653}" destId="{0CD37E9A-55DF-4E46-8F21-C28E6F53619E}" srcOrd="11" destOrd="0" presId="urn:microsoft.com/office/officeart/2005/8/layout/target3"/>
    <dgm:cxn modelId="{047B4803-044F-421A-84EB-84850521CAB3}" type="presParOf" srcId="{6DBA97E9-6215-47DE-9810-24BBC30F9653}" destId="{FC242C75-4CCB-47E7-911F-44A22C2B976B}" srcOrd="12" destOrd="0" presId="urn:microsoft.com/office/officeart/2005/8/layout/target3"/>
    <dgm:cxn modelId="{92A46E08-4360-43D0-942D-8F34D0747159}" type="presParOf" srcId="{6DBA97E9-6215-47DE-9810-24BBC30F9653}" destId="{CA11FC83-5E92-463F-B6B0-B9902D7143F1}" srcOrd="13" destOrd="0" presId="urn:microsoft.com/office/officeart/2005/8/layout/target3"/>
    <dgm:cxn modelId="{4F3B4DCC-771A-4987-80B7-BAC6EE9B2176}" type="presParOf" srcId="{6DBA97E9-6215-47DE-9810-24BBC30F9653}" destId="{036886C9-E9F6-4748-B27F-CF44A8C63FE5}" srcOrd="14"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7E9FDB-4BDB-4AD7-974E-B7B0F87EC792}" type="doc">
      <dgm:prSet loTypeId="urn:microsoft.com/office/officeart/2005/8/layout/hProcess9" loCatId="process" qsTypeId="urn:microsoft.com/office/officeart/2005/8/quickstyle/simple1" qsCatId="simple" csTypeId="urn:microsoft.com/office/officeart/2005/8/colors/colorful5" csCatId="colorful" phldr="1"/>
      <dgm:spPr/>
    </dgm:pt>
    <dgm:pt modelId="{C916E4D4-CF63-4A1A-B104-A2F0AEF2595B}">
      <dgm:prSet phldrT="[Texto]"/>
      <dgm:spPr/>
      <dgm:t>
        <a:bodyPr/>
        <a:lstStyle/>
        <a:p>
          <a:r>
            <a:rPr lang="es-EC" dirty="0" smtClean="0">
              <a:solidFill>
                <a:schemeClr val="tx1"/>
              </a:solidFill>
            </a:rPr>
            <a:t>Indicadores utilizados para medir o cuantificar la realidad económica o financiera de una entidad</a:t>
          </a:r>
          <a:endParaRPr lang="es-EC" dirty="0">
            <a:solidFill>
              <a:schemeClr val="tx1"/>
            </a:solidFill>
          </a:endParaRPr>
        </a:p>
      </dgm:t>
    </dgm:pt>
    <dgm:pt modelId="{B6F4FA2B-B5C9-41A9-91FE-345FD887CD04}" type="parTrans" cxnId="{9764073B-1D66-4D49-954D-63115FD9F4E6}">
      <dgm:prSet/>
      <dgm:spPr/>
      <dgm:t>
        <a:bodyPr/>
        <a:lstStyle/>
        <a:p>
          <a:endParaRPr lang="es-EC"/>
        </a:p>
      </dgm:t>
    </dgm:pt>
    <dgm:pt modelId="{786E0013-A119-4CF7-9160-44FE884B1235}" type="sibTrans" cxnId="{9764073B-1D66-4D49-954D-63115FD9F4E6}">
      <dgm:prSet/>
      <dgm:spPr/>
      <dgm:t>
        <a:bodyPr/>
        <a:lstStyle/>
        <a:p>
          <a:endParaRPr lang="es-EC"/>
        </a:p>
      </dgm:t>
    </dgm:pt>
    <dgm:pt modelId="{49F718C8-567F-4263-A4C7-D1815E9E4CC4}">
      <dgm:prSet phldrT="[Texto]"/>
      <dgm:spPr/>
      <dgm:t>
        <a:bodyPr/>
        <a:lstStyle/>
        <a:p>
          <a:r>
            <a:rPr lang="es-EC" dirty="0" smtClean="0">
              <a:solidFill>
                <a:schemeClr val="tx1"/>
              </a:solidFill>
            </a:rPr>
            <a:t>Permite hacer comparaciones entre diferentes periodos contables o económicos	</a:t>
          </a:r>
          <a:endParaRPr lang="es-EC" dirty="0">
            <a:solidFill>
              <a:schemeClr val="tx1"/>
            </a:solidFill>
          </a:endParaRPr>
        </a:p>
      </dgm:t>
    </dgm:pt>
    <dgm:pt modelId="{83A14574-C6AE-4BED-839A-566D256C7E76}" type="parTrans" cxnId="{A79600B4-2D23-456F-80D2-4A6741042F3F}">
      <dgm:prSet/>
      <dgm:spPr/>
      <dgm:t>
        <a:bodyPr/>
        <a:lstStyle/>
        <a:p>
          <a:endParaRPr lang="es-EC"/>
        </a:p>
      </dgm:t>
    </dgm:pt>
    <dgm:pt modelId="{341952ED-58C3-488D-83B2-83B63ECBEBB0}" type="sibTrans" cxnId="{A79600B4-2D23-456F-80D2-4A6741042F3F}">
      <dgm:prSet/>
      <dgm:spPr/>
      <dgm:t>
        <a:bodyPr/>
        <a:lstStyle/>
        <a:p>
          <a:endParaRPr lang="es-EC"/>
        </a:p>
      </dgm:t>
    </dgm:pt>
    <dgm:pt modelId="{16BF96F1-672F-40AD-B9CF-AF1B140A2870}">
      <dgm:prSet phldrT="[Texto]"/>
      <dgm:spPr/>
      <dgm:t>
        <a:bodyPr/>
        <a:lstStyle/>
        <a:p>
          <a:r>
            <a:rPr lang="es-EC" dirty="0" smtClean="0">
              <a:solidFill>
                <a:schemeClr val="tx1"/>
              </a:solidFill>
            </a:rPr>
            <a:t>Se conoce el desempeño real de la entidad durante los periodos comprendidos</a:t>
          </a:r>
          <a:endParaRPr lang="es-EC" dirty="0">
            <a:solidFill>
              <a:schemeClr val="tx1"/>
            </a:solidFill>
          </a:endParaRPr>
        </a:p>
      </dgm:t>
    </dgm:pt>
    <dgm:pt modelId="{9E6BA459-BAF2-4EBC-92EE-CD9E7BB2562B}" type="parTrans" cxnId="{BD356055-14CC-45D0-A44D-BE145ABD5A7A}">
      <dgm:prSet/>
      <dgm:spPr/>
      <dgm:t>
        <a:bodyPr/>
        <a:lstStyle/>
        <a:p>
          <a:endParaRPr lang="es-EC"/>
        </a:p>
      </dgm:t>
    </dgm:pt>
    <dgm:pt modelId="{CA6197BC-2C32-4DDF-ACE0-80B442EF41B3}" type="sibTrans" cxnId="{BD356055-14CC-45D0-A44D-BE145ABD5A7A}">
      <dgm:prSet/>
      <dgm:spPr/>
      <dgm:t>
        <a:bodyPr/>
        <a:lstStyle/>
        <a:p>
          <a:endParaRPr lang="es-EC"/>
        </a:p>
      </dgm:t>
    </dgm:pt>
    <dgm:pt modelId="{82C7EA68-21AD-4625-B290-78837ADDD14A}" type="pres">
      <dgm:prSet presAssocID="{F97E9FDB-4BDB-4AD7-974E-B7B0F87EC792}" presName="CompostProcess" presStyleCnt="0">
        <dgm:presLayoutVars>
          <dgm:dir/>
          <dgm:resizeHandles val="exact"/>
        </dgm:presLayoutVars>
      </dgm:prSet>
      <dgm:spPr/>
    </dgm:pt>
    <dgm:pt modelId="{4C980033-4B1B-4599-8AE6-1087920D880A}" type="pres">
      <dgm:prSet presAssocID="{F97E9FDB-4BDB-4AD7-974E-B7B0F87EC792}" presName="arrow" presStyleLbl="bgShp" presStyleIdx="0" presStyleCnt="1"/>
      <dgm:spPr/>
    </dgm:pt>
    <dgm:pt modelId="{751AFFCD-D2EC-4446-B6FF-CF8666B84933}" type="pres">
      <dgm:prSet presAssocID="{F97E9FDB-4BDB-4AD7-974E-B7B0F87EC792}" presName="linearProcess" presStyleCnt="0"/>
      <dgm:spPr/>
    </dgm:pt>
    <dgm:pt modelId="{C1735D72-77BC-42AE-ABD6-9A95E31EF0E6}" type="pres">
      <dgm:prSet presAssocID="{C916E4D4-CF63-4A1A-B104-A2F0AEF2595B}" presName="textNode" presStyleLbl="node1" presStyleIdx="0" presStyleCnt="3">
        <dgm:presLayoutVars>
          <dgm:bulletEnabled val="1"/>
        </dgm:presLayoutVars>
      </dgm:prSet>
      <dgm:spPr/>
      <dgm:t>
        <a:bodyPr/>
        <a:lstStyle/>
        <a:p>
          <a:endParaRPr lang="es-EC"/>
        </a:p>
      </dgm:t>
    </dgm:pt>
    <dgm:pt modelId="{1C4E7B46-E748-4F93-BA9B-F09A1853D87C}" type="pres">
      <dgm:prSet presAssocID="{786E0013-A119-4CF7-9160-44FE884B1235}" presName="sibTrans" presStyleCnt="0"/>
      <dgm:spPr/>
    </dgm:pt>
    <dgm:pt modelId="{FE83FB24-6968-430E-83A4-D76223874978}" type="pres">
      <dgm:prSet presAssocID="{49F718C8-567F-4263-A4C7-D1815E9E4CC4}" presName="textNode" presStyleLbl="node1" presStyleIdx="1" presStyleCnt="3">
        <dgm:presLayoutVars>
          <dgm:bulletEnabled val="1"/>
        </dgm:presLayoutVars>
      </dgm:prSet>
      <dgm:spPr/>
      <dgm:t>
        <a:bodyPr/>
        <a:lstStyle/>
        <a:p>
          <a:endParaRPr lang="es-EC"/>
        </a:p>
      </dgm:t>
    </dgm:pt>
    <dgm:pt modelId="{78883311-182C-41CB-986B-C40E3949081C}" type="pres">
      <dgm:prSet presAssocID="{341952ED-58C3-488D-83B2-83B63ECBEBB0}" presName="sibTrans" presStyleCnt="0"/>
      <dgm:spPr/>
    </dgm:pt>
    <dgm:pt modelId="{18C4F0B0-F374-453E-8CC3-C02558771C5D}" type="pres">
      <dgm:prSet presAssocID="{16BF96F1-672F-40AD-B9CF-AF1B140A2870}" presName="textNode" presStyleLbl="node1" presStyleIdx="2" presStyleCnt="3">
        <dgm:presLayoutVars>
          <dgm:bulletEnabled val="1"/>
        </dgm:presLayoutVars>
      </dgm:prSet>
      <dgm:spPr/>
      <dgm:t>
        <a:bodyPr/>
        <a:lstStyle/>
        <a:p>
          <a:endParaRPr lang="es-EC"/>
        </a:p>
      </dgm:t>
    </dgm:pt>
  </dgm:ptLst>
  <dgm:cxnLst>
    <dgm:cxn modelId="{93BBD038-A0EE-456A-A657-1185DFE66042}" type="presOf" srcId="{16BF96F1-672F-40AD-B9CF-AF1B140A2870}" destId="{18C4F0B0-F374-453E-8CC3-C02558771C5D}" srcOrd="0" destOrd="0" presId="urn:microsoft.com/office/officeart/2005/8/layout/hProcess9"/>
    <dgm:cxn modelId="{A79600B4-2D23-456F-80D2-4A6741042F3F}" srcId="{F97E9FDB-4BDB-4AD7-974E-B7B0F87EC792}" destId="{49F718C8-567F-4263-A4C7-D1815E9E4CC4}" srcOrd="1" destOrd="0" parTransId="{83A14574-C6AE-4BED-839A-566D256C7E76}" sibTransId="{341952ED-58C3-488D-83B2-83B63ECBEBB0}"/>
    <dgm:cxn modelId="{1F5C51F6-9641-444E-8137-1E688F11887B}" type="presOf" srcId="{F97E9FDB-4BDB-4AD7-974E-B7B0F87EC792}" destId="{82C7EA68-21AD-4625-B290-78837ADDD14A}" srcOrd="0" destOrd="0" presId="urn:microsoft.com/office/officeart/2005/8/layout/hProcess9"/>
    <dgm:cxn modelId="{0824620A-E6E8-43FC-A187-796B8E02D970}" type="presOf" srcId="{49F718C8-567F-4263-A4C7-D1815E9E4CC4}" destId="{FE83FB24-6968-430E-83A4-D76223874978}" srcOrd="0" destOrd="0" presId="urn:microsoft.com/office/officeart/2005/8/layout/hProcess9"/>
    <dgm:cxn modelId="{88068D37-ADB4-4AE0-9159-CD97BD9FB6CC}" type="presOf" srcId="{C916E4D4-CF63-4A1A-B104-A2F0AEF2595B}" destId="{C1735D72-77BC-42AE-ABD6-9A95E31EF0E6}" srcOrd="0" destOrd="0" presId="urn:microsoft.com/office/officeart/2005/8/layout/hProcess9"/>
    <dgm:cxn modelId="{BD356055-14CC-45D0-A44D-BE145ABD5A7A}" srcId="{F97E9FDB-4BDB-4AD7-974E-B7B0F87EC792}" destId="{16BF96F1-672F-40AD-B9CF-AF1B140A2870}" srcOrd="2" destOrd="0" parTransId="{9E6BA459-BAF2-4EBC-92EE-CD9E7BB2562B}" sibTransId="{CA6197BC-2C32-4DDF-ACE0-80B442EF41B3}"/>
    <dgm:cxn modelId="{9764073B-1D66-4D49-954D-63115FD9F4E6}" srcId="{F97E9FDB-4BDB-4AD7-974E-B7B0F87EC792}" destId="{C916E4D4-CF63-4A1A-B104-A2F0AEF2595B}" srcOrd="0" destOrd="0" parTransId="{B6F4FA2B-B5C9-41A9-91FE-345FD887CD04}" sibTransId="{786E0013-A119-4CF7-9160-44FE884B1235}"/>
    <dgm:cxn modelId="{CDB39158-323F-45FD-817A-CB36CF45A6EF}" type="presParOf" srcId="{82C7EA68-21AD-4625-B290-78837ADDD14A}" destId="{4C980033-4B1B-4599-8AE6-1087920D880A}" srcOrd="0" destOrd="0" presId="urn:microsoft.com/office/officeart/2005/8/layout/hProcess9"/>
    <dgm:cxn modelId="{76C8D19F-0323-4BC1-BE37-7F40BDFA481C}" type="presParOf" srcId="{82C7EA68-21AD-4625-B290-78837ADDD14A}" destId="{751AFFCD-D2EC-4446-B6FF-CF8666B84933}" srcOrd="1" destOrd="0" presId="urn:microsoft.com/office/officeart/2005/8/layout/hProcess9"/>
    <dgm:cxn modelId="{CB35937D-253D-4E0D-A071-3060C2FDA205}" type="presParOf" srcId="{751AFFCD-D2EC-4446-B6FF-CF8666B84933}" destId="{C1735D72-77BC-42AE-ABD6-9A95E31EF0E6}" srcOrd="0" destOrd="0" presId="urn:microsoft.com/office/officeart/2005/8/layout/hProcess9"/>
    <dgm:cxn modelId="{A25844DC-DBBE-451B-B5E3-F9A2C75E4791}" type="presParOf" srcId="{751AFFCD-D2EC-4446-B6FF-CF8666B84933}" destId="{1C4E7B46-E748-4F93-BA9B-F09A1853D87C}" srcOrd="1" destOrd="0" presId="urn:microsoft.com/office/officeart/2005/8/layout/hProcess9"/>
    <dgm:cxn modelId="{2E1FE0FC-FF69-4AED-898C-0916F18239E1}" type="presParOf" srcId="{751AFFCD-D2EC-4446-B6FF-CF8666B84933}" destId="{FE83FB24-6968-430E-83A4-D76223874978}" srcOrd="2" destOrd="0" presId="urn:microsoft.com/office/officeart/2005/8/layout/hProcess9"/>
    <dgm:cxn modelId="{8C0E3116-F1C5-499B-B517-1B9FC588F26E}" type="presParOf" srcId="{751AFFCD-D2EC-4446-B6FF-CF8666B84933}" destId="{78883311-182C-41CB-986B-C40E3949081C}" srcOrd="3" destOrd="0" presId="urn:microsoft.com/office/officeart/2005/8/layout/hProcess9"/>
    <dgm:cxn modelId="{4D16A982-81AF-4B03-A545-918C0A897755}" type="presParOf" srcId="{751AFFCD-D2EC-4446-B6FF-CF8666B84933}" destId="{18C4F0B0-F374-453E-8CC3-C02558771C5D}" srcOrd="4"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6B482A-0F6D-43AB-BCDD-7ECC779981F5}" type="doc">
      <dgm:prSet loTypeId="urn:microsoft.com/office/officeart/2005/8/layout/hProcess4" loCatId="process" qsTypeId="urn:microsoft.com/office/officeart/2005/8/quickstyle/simple1" qsCatId="simple" csTypeId="urn:microsoft.com/office/officeart/2005/8/colors/accent3_3" csCatId="accent3" phldr="1"/>
      <dgm:spPr/>
      <dgm:t>
        <a:bodyPr/>
        <a:lstStyle/>
        <a:p>
          <a:endParaRPr lang="es-EC"/>
        </a:p>
      </dgm:t>
    </dgm:pt>
    <dgm:pt modelId="{F9A50CA8-E7FF-47D2-971E-7F266409A87F}">
      <dgm:prSet phldrT="[Texto]"/>
      <dgm:spPr/>
      <dgm:t>
        <a:bodyPr/>
        <a:lstStyle/>
        <a:p>
          <a:r>
            <a:rPr lang="es-EC" dirty="0" smtClean="0"/>
            <a:t>indican</a:t>
          </a:r>
          <a:endParaRPr lang="es-EC" dirty="0"/>
        </a:p>
      </dgm:t>
    </dgm:pt>
    <dgm:pt modelId="{3A62E674-9C16-4276-8B02-03AB624CD195}" type="parTrans" cxnId="{E17C3086-7C7D-4CE6-AF7E-1FA1662BEAE4}">
      <dgm:prSet/>
      <dgm:spPr/>
      <dgm:t>
        <a:bodyPr/>
        <a:lstStyle/>
        <a:p>
          <a:endParaRPr lang="es-EC"/>
        </a:p>
      </dgm:t>
    </dgm:pt>
    <dgm:pt modelId="{C7D9A423-8860-482F-A7DB-7E834628F1ED}" type="sibTrans" cxnId="{E17C3086-7C7D-4CE6-AF7E-1FA1662BEAE4}">
      <dgm:prSet/>
      <dgm:spPr/>
      <dgm:t>
        <a:bodyPr/>
        <a:lstStyle/>
        <a:p>
          <a:endParaRPr lang="es-EC"/>
        </a:p>
      </dgm:t>
    </dgm:pt>
    <dgm:pt modelId="{6DEFC1F7-4D3A-47CB-9592-20FB4AA08908}">
      <dgm:prSet phldrT="[Texto]"/>
      <dgm:spPr/>
      <dgm:t>
        <a:bodyPr/>
        <a:lstStyle/>
        <a:p>
          <a:r>
            <a:rPr lang="es-EC" dirty="0" smtClean="0"/>
            <a:t>Deberán estar en correspondencia con los problemas o deficiencias encontradas en la Cooperativa.</a:t>
          </a:r>
          <a:endParaRPr lang="es-EC" dirty="0"/>
        </a:p>
      </dgm:t>
    </dgm:pt>
    <dgm:pt modelId="{B99C4D02-983D-4EEF-B279-ED378359FC72}" type="parTrans" cxnId="{5324C6BF-DE43-436C-89EF-749ED82ED424}">
      <dgm:prSet/>
      <dgm:spPr/>
      <dgm:t>
        <a:bodyPr/>
        <a:lstStyle/>
        <a:p>
          <a:endParaRPr lang="es-EC"/>
        </a:p>
      </dgm:t>
    </dgm:pt>
    <dgm:pt modelId="{49CCC911-36DA-45DB-ABD4-F46A77757E8D}" type="sibTrans" cxnId="{5324C6BF-DE43-436C-89EF-749ED82ED424}">
      <dgm:prSet/>
      <dgm:spPr/>
      <dgm:t>
        <a:bodyPr/>
        <a:lstStyle/>
        <a:p>
          <a:endParaRPr lang="es-EC"/>
        </a:p>
      </dgm:t>
    </dgm:pt>
    <dgm:pt modelId="{085DD3BB-161B-4B4B-8560-6B18F3A244B3}">
      <dgm:prSet phldrT="[Texto]"/>
      <dgm:spPr/>
      <dgm:t>
        <a:bodyPr/>
        <a:lstStyle/>
        <a:p>
          <a:r>
            <a:rPr lang="es-EC" dirty="0" smtClean="0"/>
            <a:t>constituye</a:t>
          </a:r>
          <a:endParaRPr lang="es-EC" dirty="0"/>
        </a:p>
      </dgm:t>
    </dgm:pt>
    <dgm:pt modelId="{9EC3198F-3983-4DCA-AB40-3051B3FD3F2D}" type="parTrans" cxnId="{9650E730-DD2A-4212-8E0C-1D3822F3D7D5}">
      <dgm:prSet/>
      <dgm:spPr/>
      <dgm:t>
        <a:bodyPr/>
        <a:lstStyle/>
        <a:p>
          <a:endParaRPr lang="es-EC"/>
        </a:p>
      </dgm:t>
    </dgm:pt>
    <dgm:pt modelId="{E5276920-B332-4161-9095-2F92536FB13A}" type="sibTrans" cxnId="{9650E730-DD2A-4212-8E0C-1D3822F3D7D5}">
      <dgm:prSet/>
      <dgm:spPr/>
      <dgm:t>
        <a:bodyPr/>
        <a:lstStyle/>
        <a:p>
          <a:endParaRPr lang="es-EC"/>
        </a:p>
      </dgm:t>
    </dgm:pt>
    <dgm:pt modelId="{F6AD4ED6-89C2-4CA6-9093-8F16D7ADDACB}">
      <dgm:prSet phldrT="[Texto]"/>
      <dgm:spPr/>
      <dgm:t>
        <a:bodyPr/>
        <a:lstStyle/>
        <a:p>
          <a:r>
            <a:rPr lang="es-EC" dirty="0" smtClean="0"/>
            <a:t>Mejorar lo productos existentes en la institución para brindar mayor cobertura financiera a sus socios</a:t>
          </a:r>
          <a:endParaRPr lang="es-EC" dirty="0"/>
        </a:p>
      </dgm:t>
    </dgm:pt>
    <dgm:pt modelId="{7F439FEA-F8E6-4C5D-95CC-7E70C191E255}" type="parTrans" cxnId="{C8E4263B-5289-4DDA-B254-7A5A5B8704F9}">
      <dgm:prSet/>
      <dgm:spPr/>
      <dgm:t>
        <a:bodyPr/>
        <a:lstStyle/>
        <a:p>
          <a:endParaRPr lang="es-EC"/>
        </a:p>
      </dgm:t>
    </dgm:pt>
    <dgm:pt modelId="{A733433B-9351-402E-86DE-3E6198EA429D}" type="sibTrans" cxnId="{C8E4263B-5289-4DDA-B254-7A5A5B8704F9}">
      <dgm:prSet/>
      <dgm:spPr/>
      <dgm:t>
        <a:bodyPr/>
        <a:lstStyle/>
        <a:p>
          <a:endParaRPr lang="es-EC"/>
        </a:p>
      </dgm:t>
    </dgm:pt>
    <dgm:pt modelId="{BB01FAC7-20C9-4E61-9A7F-059A70A6BB32}">
      <dgm:prSet phldrT="[Texto]"/>
      <dgm:spPr/>
      <dgm:t>
        <a:bodyPr/>
        <a:lstStyle/>
        <a:p>
          <a:r>
            <a:rPr lang="es-EC" dirty="0" smtClean="0">
              <a:solidFill>
                <a:srgbClr val="FF0000"/>
              </a:solidFill>
            </a:rPr>
            <a:t>SOLUCIONA PROBLEMAS</a:t>
          </a:r>
          <a:endParaRPr lang="es-EC" dirty="0">
            <a:solidFill>
              <a:srgbClr val="FF0000"/>
            </a:solidFill>
          </a:endParaRPr>
        </a:p>
      </dgm:t>
    </dgm:pt>
    <dgm:pt modelId="{E372993C-0D56-4B66-894D-9AA31FB524D4}" type="parTrans" cxnId="{7626D4FC-241E-45CF-B4BB-7FF9C5384D51}">
      <dgm:prSet/>
      <dgm:spPr/>
      <dgm:t>
        <a:bodyPr/>
        <a:lstStyle/>
        <a:p>
          <a:endParaRPr lang="es-EC"/>
        </a:p>
      </dgm:t>
    </dgm:pt>
    <dgm:pt modelId="{0517CD53-9102-4DCA-9A89-EEDD593DA80E}" type="sibTrans" cxnId="{7626D4FC-241E-45CF-B4BB-7FF9C5384D51}">
      <dgm:prSet/>
      <dgm:spPr/>
      <dgm:t>
        <a:bodyPr/>
        <a:lstStyle/>
        <a:p>
          <a:endParaRPr lang="es-EC"/>
        </a:p>
      </dgm:t>
    </dgm:pt>
    <dgm:pt modelId="{0740CA0C-C0AB-4811-B62B-40A8DB346DC0}">
      <dgm:prSet/>
      <dgm:spPr/>
      <dgm:t>
        <a:bodyPr/>
        <a:lstStyle/>
        <a:p>
          <a:r>
            <a:rPr lang="es-EC" dirty="0" smtClean="0"/>
            <a:t>El cambio mas importante en las finanzas modernas.</a:t>
          </a:r>
          <a:endParaRPr lang="es-EC" dirty="0"/>
        </a:p>
      </dgm:t>
    </dgm:pt>
    <dgm:pt modelId="{AEE7DE55-12FC-40B1-9BD9-556AE8A90B6C}" type="parTrans" cxnId="{85B55562-F20B-4A76-B48E-6BBC8BDDAA09}">
      <dgm:prSet/>
      <dgm:spPr/>
      <dgm:t>
        <a:bodyPr/>
        <a:lstStyle/>
        <a:p>
          <a:endParaRPr lang="es-EC"/>
        </a:p>
      </dgm:t>
    </dgm:pt>
    <dgm:pt modelId="{D7F101B9-35A1-4669-831D-AB85EA21171F}" type="sibTrans" cxnId="{85B55562-F20B-4A76-B48E-6BBC8BDDAA09}">
      <dgm:prSet/>
      <dgm:spPr/>
      <dgm:t>
        <a:bodyPr/>
        <a:lstStyle/>
        <a:p>
          <a:endParaRPr lang="es-EC"/>
        </a:p>
      </dgm:t>
    </dgm:pt>
    <dgm:pt modelId="{631C8D3B-946E-4E9D-A68A-533D8C639DFF}">
      <dgm:prSet/>
      <dgm:spPr/>
      <dgm:t>
        <a:bodyPr/>
        <a:lstStyle/>
        <a:p>
          <a:r>
            <a:rPr lang="es-EC" dirty="0" smtClean="0"/>
            <a:t>Provocan una ayuda eminente a la institución financiera</a:t>
          </a:r>
          <a:endParaRPr lang="es-EC" dirty="0"/>
        </a:p>
      </dgm:t>
    </dgm:pt>
    <dgm:pt modelId="{F306EACB-F59B-4A1D-A7C0-B3CDE2A2D5ED}" type="parTrans" cxnId="{B250B3DD-1AAA-49EA-A207-CC3C6D02190E}">
      <dgm:prSet/>
      <dgm:spPr/>
      <dgm:t>
        <a:bodyPr/>
        <a:lstStyle/>
        <a:p>
          <a:endParaRPr lang="es-EC"/>
        </a:p>
      </dgm:t>
    </dgm:pt>
    <dgm:pt modelId="{AFEA796F-A304-4342-9978-00BABD2138C2}" type="sibTrans" cxnId="{B250B3DD-1AAA-49EA-A207-CC3C6D02190E}">
      <dgm:prSet/>
      <dgm:spPr/>
      <dgm:t>
        <a:bodyPr/>
        <a:lstStyle/>
        <a:p>
          <a:endParaRPr lang="es-EC"/>
        </a:p>
      </dgm:t>
    </dgm:pt>
    <dgm:pt modelId="{C8FAB57B-7277-43D4-8BAC-1B2BCA1E99E3}" type="pres">
      <dgm:prSet presAssocID="{0D6B482A-0F6D-43AB-BCDD-7ECC779981F5}" presName="Name0" presStyleCnt="0">
        <dgm:presLayoutVars>
          <dgm:dir/>
          <dgm:animLvl val="lvl"/>
          <dgm:resizeHandles val="exact"/>
        </dgm:presLayoutVars>
      </dgm:prSet>
      <dgm:spPr/>
      <dgm:t>
        <a:bodyPr/>
        <a:lstStyle/>
        <a:p>
          <a:endParaRPr lang="es-EC"/>
        </a:p>
      </dgm:t>
    </dgm:pt>
    <dgm:pt modelId="{079DA904-540D-439A-A7B7-285B88D383F1}" type="pres">
      <dgm:prSet presAssocID="{0D6B482A-0F6D-43AB-BCDD-7ECC779981F5}" presName="tSp" presStyleCnt="0"/>
      <dgm:spPr/>
    </dgm:pt>
    <dgm:pt modelId="{8CCDA971-8738-4D0B-A091-158A073870CC}" type="pres">
      <dgm:prSet presAssocID="{0D6B482A-0F6D-43AB-BCDD-7ECC779981F5}" presName="bSp" presStyleCnt="0"/>
      <dgm:spPr/>
    </dgm:pt>
    <dgm:pt modelId="{FBA746B4-954C-4B94-8E93-2731AB8ABA4D}" type="pres">
      <dgm:prSet presAssocID="{0D6B482A-0F6D-43AB-BCDD-7ECC779981F5}" presName="process" presStyleCnt="0"/>
      <dgm:spPr/>
    </dgm:pt>
    <dgm:pt modelId="{39F72209-E67E-4B49-98E3-FA2945FCF456}" type="pres">
      <dgm:prSet presAssocID="{F9A50CA8-E7FF-47D2-971E-7F266409A87F}" presName="composite1" presStyleCnt="0"/>
      <dgm:spPr/>
    </dgm:pt>
    <dgm:pt modelId="{5A40EAA4-1E97-4DC2-9A47-0DB0F013B0B9}" type="pres">
      <dgm:prSet presAssocID="{F9A50CA8-E7FF-47D2-971E-7F266409A87F}" presName="dummyNode1" presStyleLbl="node1" presStyleIdx="0" presStyleCnt="3"/>
      <dgm:spPr/>
    </dgm:pt>
    <dgm:pt modelId="{5FC30752-4128-4CCD-BAAA-FB15DB7FD29D}" type="pres">
      <dgm:prSet presAssocID="{F9A50CA8-E7FF-47D2-971E-7F266409A87F}" presName="childNode1" presStyleLbl="bgAcc1" presStyleIdx="0" presStyleCnt="3">
        <dgm:presLayoutVars>
          <dgm:bulletEnabled val="1"/>
        </dgm:presLayoutVars>
      </dgm:prSet>
      <dgm:spPr/>
      <dgm:t>
        <a:bodyPr/>
        <a:lstStyle/>
        <a:p>
          <a:endParaRPr lang="es-EC"/>
        </a:p>
      </dgm:t>
    </dgm:pt>
    <dgm:pt modelId="{CC59F3EE-CA5C-4C84-BA7D-F1ABD70B93BC}" type="pres">
      <dgm:prSet presAssocID="{F9A50CA8-E7FF-47D2-971E-7F266409A87F}" presName="childNode1tx" presStyleLbl="bgAcc1" presStyleIdx="0" presStyleCnt="3">
        <dgm:presLayoutVars>
          <dgm:bulletEnabled val="1"/>
        </dgm:presLayoutVars>
      </dgm:prSet>
      <dgm:spPr/>
      <dgm:t>
        <a:bodyPr/>
        <a:lstStyle/>
        <a:p>
          <a:endParaRPr lang="es-EC"/>
        </a:p>
      </dgm:t>
    </dgm:pt>
    <dgm:pt modelId="{6381B00C-6BB5-4A7E-BF4D-FD4F52731D62}" type="pres">
      <dgm:prSet presAssocID="{F9A50CA8-E7FF-47D2-971E-7F266409A87F}" presName="parentNode1" presStyleLbl="node1" presStyleIdx="0" presStyleCnt="3">
        <dgm:presLayoutVars>
          <dgm:chMax val="1"/>
          <dgm:bulletEnabled val="1"/>
        </dgm:presLayoutVars>
      </dgm:prSet>
      <dgm:spPr/>
      <dgm:t>
        <a:bodyPr/>
        <a:lstStyle/>
        <a:p>
          <a:endParaRPr lang="es-EC"/>
        </a:p>
      </dgm:t>
    </dgm:pt>
    <dgm:pt modelId="{BFFD3C66-79EC-47B8-B54C-888E2821EC36}" type="pres">
      <dgm:prSet presAssocID="{F9A50CA8-E7FF-47D2-971E-7F266409A87F}" presName="connSite1" presStyleCnt="0"/>
      <dgm:spPr/>
    </dgm:pt>
    <dgm:pt modelId="{00AD53DF-B77A-4DC9-9870-776843F80967}" type="pres">
      <dgm:prSet presAssocID="{C7D9A423-8860-482F-A7DB-7E834628F1ED}" presName="Name9" presStyleLbl="sibTrans2D1" presStyleIdx="0" presStyleCnt="2"/>
      <dgm:spPr/>
      <dgm:t>
        <a:bodyPr/>
        <a:lstStyle/>
        <a:p>
          <a:endParaRPr lang="es-EC"/>
        </a:p>
      </dgm:t>
    </dgm:pt>
    <dgm:pt modelId="{64D66B92-61CE-4E7D-81B6-D2DB408D50F6}" type="pres">
      <dgm:prSet presAssocID="{085DD3BB-161B-4B4B-8560-6B18F3A244B3}" presName="composite2" presStyleCnt="0"/>
      <dgm:spPr/>
    </dgm:pt>
    <dgm:pt modelId="{42B70262-E224-496A-9455-E80B105DE887}" type="pres">
      <dgm:prSet presAssocID="{085DD3BB-161B-4B4B-8560-6B18F3A244B3}" presName="dummyNode2" presStyleLbl="node1" presStyleIdx="0" presStyleCnt="3"/>
      <dgm:spPr/>
    </dgm:pt>
    <dgm:pt modelId="{1D13E8AA-2537-4854-A57B-98ECCD1F661A}" type="pres">
      <dgm:prSet presAssocID="{085DD3BB-161B-4B4B-8560-6B18F3A244B3}" presName="childNode2" presStyleLbl="bgAcc1" presStyleIdx="1" presStyleCnt="3">
        <dgm:presLayoutVars>
          <dgm:bulletEnabled val="1"/>
        </dgm:presLayoutVars>
      </dgm:prSet>
      <dgm:spPr/>
      <dgm:t>
        <a:bodyPr/>
        <a:lstStyle/>
        <a:p>
          <a:endParaRPr lang="es-EC"/>
        </a:p>
      </dgm:t>
    </dgm:pt>
    <dgm:pt modelId="{B0303401-7539-4AFB-890D-A134ECADCEEA}" type="pres">
      <dgm:prSet presAssocID="{085DD3BB-161B-4B4B-8560-6B18F3A244B3}" presName="childNode2tx" presStyleLbl="bgAcc1" presStyleIdx="1" presStyleCnt="3">
        <dgm:presLayoutVars>
          <dgm:bulletEnabled val="1"/>
        </dgm:presLayoutVars>
      </dgm:prSet>
      <dgm:spPr/>
      <dgm:t>
        <a:bodyPr/>
        <a:lstStyle/>
        <a:p>
          <a:endParaRPr lang="es-EC"/>
        </a:p>
      </dgm:t>
    </dgm:pt>
    <dgm:pt modelId="{2EB54ED7-5264-4338-ABCD-1CB67856266F}" type="pres">
      <dgm:prSet presAssocID="{085DD3BB-161B-4B4B-8560-6B18F3A244B3}" presName="parentNode2" presStyleLbl="node1" presStyleIdx="1" presStyleCnt="3">
        <dgm:presLayoutVars>
          <dgm:chMax val="0"/>
          <dgm:bulletEnabled val="1"/>
        </dgm:presLayoutVars>
      </dgm:prSet>
      <dgm:spPr/>
      <dgm:t>
        <a:bodyPr/>
        <a:lstStyle/>
        <a:p>
          <a:endParaRPr lang="es-EC"/>
        </a:p>
      </dgm:t>
    </dgm:pt>
    <dgm:pt modelId="{8A562009-7FCD-476D-82FA-36EBCF434341}" type="pres">
      <dgm:prSet presAssocID="{085DD3BB-161B-4B4B-8560-6B18F3A244B3}" presName="connSite2" presStyleCnt="0"/>
      <dgm:spPr/>
    </dgm:pt>
    <dgm:pt modelId="{9CB0ADC4-761E-4732-878D-12C9C70197FE}" type="pres">
      <dgm:prSet presAssocID="{E5276920-B332-4161-9095-2F92536FB13A}" presName="Name18" presStyleLbl="sibTrans2D1" presStyleIdx="1" presStyleCnt="2"/>
      <dgm:spPr/>
      <dgm:t>
        <a:bodyPr/>
        <a:lstStyle/>
        <a:p>
          <a:endParaRPr lang="es-EC"/>
        </a:p>
      </dgm:t>
    </dgm:pt>
    <dgm:pt modelId="{485ABB52-BD21-4229-994B-53EE19A2D43D}" type="pres">
      <dgm:prSet presAssocID="{BB01FAC7-20C9-4E61-9A7F-059A70A6BB32}" presName="composite1" presStyleCnt="0"/>
      <dgm:spPr/>
    </dgm:pt>
    <dgm:pt modelId="{432311ED-BFC4-4EE6-AF90-B9FFB0DE82ED}" type="pres">
      <dgm:prSet presAssocID="{BB01FAC7-20C9-4E61-9A7F-059A70A6BB32}" presName="dummyNode1" presStyleLbl="node1" presStyleIdx="1" presStyleCnt="3"/>
      <dgm:spPr/>
    </dgm:pt>
    <dgm:pt modelId="{258273DC-A744-4835-93FA-ACC0A2B98B2F}" type="pres">
      <dgm:prSet presAssocID="{BB01FAC7-20C9-4E61-9A7F-059A70A6BB32}" presName="childNode1" presStyleLbl="bgAcc1" presStyleIdx="2" presStyleCnt="3">
        <dgm:presLayoutVars>
          <dgm:bulletEnabled val="1"/>
        </dgm:presLayoutVars>
      </dgm:prSet>
      <dgm:spPr/>
      <dgm:t>
        <a:bodyPr/>
        <a:lstStyle/>
        <a:p>
          <a:endParaRPr lang="es-EC"/>
        </a:p>
      </dgm:t>
    </dgm:pt>
    <dgm:pt modelId="{681A74A5-1CF5-4DE0-926E-47E76C9E42B2}" type="pres">
      <dgm:prSet presAssocID="{BB01FAC7-20C9-4E61-9A7F-059A70A6BB32}" presName="childNode1tx" presStyleLbl="bgAcc1" presStyleIdx="2" presStyleCnt="3">
        <dgm:presLayoutVars>
          <dgm:bulletEnabled val="1"/>
        </dgm:presLayoutVars>
      </dgm:prSet>
      <dgm:spPr/>
      <dgm:t>
        <a:bodyPr/>
        <a:lstStyle/>
        <a:p>
          <a:endParaRPr lang="es-EC"/>
        </a:p>
      </dgm:t>
    </dgm:pt>
    <dgm:pt modelId="{CA9354BA-0B1C-4323-AF26-1278EAD3376D}" type="pres">
      <dgm:prSet presAssocID="{BB01FAC7-20C9-4E61-9A7F-059A70A6BB32}" presName="parentNode1" presStyleLbl="node1" presStyleIdx="2" presStyleCnt="3">
        <dgm:presLayoutVars>
          <dgm:chMax val="1"/>
          <dgm:bulletEnabled val="1"/>
        </dgm:presLayoutVars>
      </dgm:prSet>
      <dgm:spPr/>
      <dgm:t>
        <a:bodyPr/>
        <a:lstStyle/>
        <a:p>
          <a:endParaRPr lang="es-EC"/>
        </a:p>
      </dgm:t>
    </dgm:pt>
    <dgm:pt modelId="{F0A2B51E-ABF5-4820-81B9-5848C1ADFC88}" type="pres">
      <dgm:prSet presAssocID="{BB01FAC7-20C9-4E61-9A7F-059A70A6BB32}" presName="connSite1" presStyleCnt="0"/>
      <dgm:spPr/>
    </dgm:pt>
  </dgm:ptLst>
  <dgm:cxnLst>
    <dgm:cxn modelId="{9DACDA3F-5751-420F-92D3-08CED063E114}" type="presOf" srcId="{C7D9A423-8860-482F-A7DB-7E834628F1ED}" destId="{00AD53DF-B77A-4DC9-9870-776843F80967}" srcOrd="0" destOrd="0" presId="urn:microsoft.com/office/officeart/2005/8/layout/hProcess4"/>
    <dgm:cxn modelId="{1C53E126-5FD9-45D9-9682-CAA88E3548DD}" type="presOf" srcId="{631C8D3B-946E-4E9D-A68A-533D8C639DFF}" destId="{681A74A5-1CF5-4DE0-926E-47E76C9E42B2}" srcOrd="1" destOrd="1" presId="urn:microsoft.com/office/officeart/2005/8/layout/hProcess4"/>
    <dgm:cxn modelId="{C8E4263B-5289-4DDA-B254-7A5A5B8704F9}" srcId="{085DD3BB-161B-4B4B-8560-6B18F3A244B3}" destId="{F6AD4ED6-89C2-4CA6-9093-8F16D7ADDACB}" srcOrd="0" destOrd="0" parTransId="{7F439FEA-F8E6-4C5D-95CC-7E70C191E255}" sibTransId="{A733433B-9351-402E-86DE-3E6198EA429D}"/>
    <dgm:cxn modelId="{C71204AA-C8CA-4C28-8803-3425F2618C33}" type="presOf" srcId="{0740CA0C-C0AB-4811-B62B-40A8DB346DC0}" destId="{681A74A5-1CF5-4DE0-926E-47E76C9E42B2}" srcOrd="1" destOrd="0" presId="urn:microsoft.com/office/officeart/2005/8/layout/hProcess4"/>
    <dgm:cxn modelId="{36CABCF1-6669-4309-A098-B077B7DB0670}" type="presOf" srcId="{F9A50CA8-E7FF-47D2-971E-7F266409A87F}" destId="{6381B00C-6BB5-4A7E-BF4D-FD4F52731D62}" srcOrd="0" destOrd="0" presId="urn:microsoft.com/office/officeart/2005/8/layout/hProcess4"/>
    <dgm:cxn modelId="{C490C927-CB6E-4473-A017-68C4553F63F1}" type="presOf" srcId="{6DEFC1F7-4D3A-47CB-9592-20FB4AA08908}" destId="{5FC30752-4128-4CCD-BAAA-FB15DB7FD29D}" srcOrd="0" destOrd="0" presId="urn:microsoft.com/office/officeart/2005/8/layout/hProcess4"/>
    <dgm:cxn modelId="{B250B3DD-1AAA-49EA-A207-CC3C6D02190E}" srcId="{BB01FAC7-20C9-4E61-9A7F-059A70A6BB32}" destId="{631C8D3B-946E-4E9D-A68A-533D8C639DFF}" srcOrd="1" destOrd="0" parTransId="{F306EACB-F59B-4A1D-A7C0-B3CDE2A2D5ED}" sibTransId="{AFEA796F-A304-4342-9978-00BABD2138C2}"/>
    <dgm:cxn modelId="{9BF2027E-6ED9-48B0-B1FC-1EB295054317}" type="presOf" srcId="{F6AD4ED6-89C2-4CA6-9093-8F16D7ADDACB}" destId="{1D13E8AA-2537-4854-A57B-98ECCD1F661A}" srcOrd="0" destOrd="0" presId="urn:microsoft.com/office/officeart/2005/8/layout/hProcess4"/>
    <dgm:cxn modelId="{9650E730-DD2A-4212-8E0C-1D3822F3D7D5}" srcId="{0D6B482A-0F6D-43AB-BCDD-7ECC779981F5}" destId="{085DD3BB-161B-4B4B-8560-6B18F3A244B3}" srcOrd="1" destOrd="0" parTransId="{9EC3198F-3983-4DCA-AB40-3051B3FD3F2D}" sibTransId="{E5276920-B332-4161-9095-2F92536FB13A}"/>
    <dgm:cxn modelId="{85B55562-F20B-4A76-B48E-6BBC8BDDAA09}" srcId="{BB01FAC7-20C9-4E61-9A7F-059A70A6BB32}" destId="{0740CA0C-C0AB-4811-B62B-40A8DB346DC0}" srcOrd="0" destOrd="0" parTransId="{AEE7DE55-12FC-40B1-9BD9-556AE8A90B6C}" sibTransId="{D7F101B9-35A1-4669-831D-AB85EA21171F}"/>
    <dgm:cxn modelId="{AF69AC97-24B7-452E-8608-9E8A54934055}" type="presOf" srcId="{0740CA0C-C0AB-4811-B62B-40A8DB346DC0}" destId="{258273DC-A744-4835-93FA-ACC0A2B98B2F}" srcOrd="0" destOrd="0" presId="urn:microsoft.com/office/officeart/2005/8/layout/hProcess4"/>
    <dgm:cxn modelId="{1F4F46E4-221C-4381-B5B6-DAB18CDB96FD}" type="presOf" srcId="{BB01FAC7-20C9-4E61-9A7F-059A70A6BB32}" destId="{CA9354BA-0B1C-4323-AF26-1278EAD3376D}" srcOrd="0" destOrd="0" presId="urn:microsoft.com/office/officeart/2005/8/layout/hProcess4"/>
    <dgm:cxn modelId="{5324C6BF-DE43-436C-89EF-749ED82ED424}" srcId="{F9A50CA8-E7FF-47D2-971E-7F266409A87F}" destId="{6DEFC1F7-4D3A-47CB-9592-20FB4AA08908}" srcOrd="0" destOrd="0" parTransId="{B99C4D02-983D-4EEF-B279-ED378359FC72}" sibTransId="{49CCC911-36DA-45DB-ABD4-F46A77757E8D}"/>
    <dgm:cxn modelId="{E17C3086-7C7D-4CE6-AF7E-1FA1662BEAE4}" srcId="{0D6B482A-0F6D-43AB-BCDD-7ECC779981F5}" destId="{F9A50CA8-E7FF-47D2-971E-7F266409A87F}" srcOrd="0" destOrd="0" parTransId="{3A62E674-9C16-4276-8B02-03AB624CD195}" sibTransId="{C7D9A423-8860-482F-A7DB-7E834628F1ED}"/>
    <dgm:cxn modelId="{5F41B24F-EA84-4F3D-BA31-B4ECC0C1EAA9}" type="presOf" srcId="{085DD3BB-161B-4B4B-8560-6B18F3A244B3}" destId="{2EB54ED7-5264-4338-ABCD-1CB67856266F}" srcOrd="0" destOrd="0" presId="urn:microsoft.com/office/officeart/2005/8/layout/hProcess4"/>
    <dgm:cxn modelId="{7626D4FC-241E-45CF-B4BB-7FF9C5384D51}" srcId="{0D6B482A-0F6D-43AB-BCDD-7ECC779981F5}" destId="{BB01FAC7-20C9-4E61-9A7F-059A70A6BB32}" srcOrd="2" destOrd="0" parTransId="{E372993C-0D56-4B66-894D-9AA31FB524D4}" sibTransId="{0517CD53-9102-4DCA-9A89-EEDD593DA80E}"/>
    <dgm:cxn modelId="{95DFC404-491B-49DD-BE3C-84B1618BE9C2}" type="presOf" srcId="{F6AD4ED6-89C2-4CA6-9093-8F16D7ADDACB}" destId="{B0303401-7539-4AFB-890D-A134ECADCEEA}" srcOrd="1" destOrd="0" presId="urn:microsoft.com/office/officeart/2005/8/layout/hProcess4"/>
    <dgm:cxn modelId="{0F778663-2813-44A2-984B-6D4403BB47A5}" type="presOf" srcId="{E5276920-B332-4161-9095-2F92536FB13A}" destId="{9CB0ADC4-761E-4732-878D-12C9C70197FE}" srcOrd="0" destOrd="0" presId="urn:microsoft.com/office/officeart/2005/8/layout/hProcess4"/>
    <dgm:cxn modelId="{D63A1593-F14C-4D85-A571-F395DD060F83}" type="presOf" srcId="{631C8D3B-946E-4E9D-A68A-533D8C639DFF}" destId="{258273DC-A744-4835-93FA-ACC0A2B98B2F}" srcOrd="0" destOrd="1" presId="urn:microsoft.com/office/officeart/2005/8/layout/hProcess4"/>
    <dgm:cxn modelId="{01167B92-1962-4DC6-ADA3-48BF5AA9BDE7}" type="presOf" srcId="{6DEFC1F7-4D3A-47CB-9592-20FB4AA08908}" destId="{CC59F3EE-CA5C-4C84-BA7D-F1ABD70B93BC}" srcOrd="1" destOrd="0" presId="urn:microsoft.com/office/officeart/2005/8/layout/hProcess4"/>
    <dgm:cxn modelId="{FA12F9BB-E07A-401A-B547-2CC016C1930A}" type="presOf" srcId="{0D6B482A-0F6D-43AB-BCDD-7ECC779981F5}" destId="{C8FAB57B-7277-43D4-8BAC-1B2BCA1E99E3}" srcOrd="0" destOrd="0" presId="urn:microsoft.com/office/officeart/2005/8/layout/hProcess4"/>
    <dgm:cxn modelId="{C47252A4-8FB2-4E6B-B28A-F2950FB23116}" type="presParOf" srcId="{C8FAB57B-7277-43D4-8BAC-1B2BCA1E99E3}" destId="{079DA904-540D-439A-A7B7-285B88D383F1}" srcOrd="0" destOrd="0" presId="urn:microsoft.com/office/officeart/2005/8/layout/hProcess4"/>
    <dgm:cxn modelId="{7CCFBD9E-6CB0-4453-BD16-1C52ADF9B1B5}" type="presParOf" srcId="{C8FAB57B-7277-43D4-8BAC-1B2BCA1E99E3}" destId="{8CCDA971-8738-4D0B-A091-158A073870CC}" srcOrd="1" destOrd="0" presId="urn:microsoft.com/office/officeart/2005/8/layout/hProcess4"/>
    <dgm:cxn modelId="{9193B78A-E910-4988-A1B5-0411C69F4C8B}" type="presParOf" srcId="{C8FAB57B-7277-43D4-8BAC-1B2BCA1E99E3}" destId="{FBA746B4-954C-4B94-8E93-2731AB8ABA4D}" srcOrd="2" destOrd="0" presId="urn:microsoft.com/office/officeart/2005/8/layout/hProcess4"/>
    <dgm:cxn modelId="{15F414D8-AA17-4A7E-9809-F2154D12A628}" type="presParOf" srcId="{FBA746B4-954C-4B94-8E93-2731AB8ABA4D}" destId="{39F72209-E67E-4B49-98E3-FA2945FCF456}" srcOrd="0" destOrd="0" presId="urn:microsoft.com/office/officeart/2005/8/layout/hProcess4"/>
    <dgm:cxn modelId="{FF0C115B-3126-44A5-9252-19ECF8C09A16}" type="presParOf" srcId="{39F72209-E67E-4B49-98E3-FA2945FCF456}" destId="{5A40EAA4-1E97-4DC2-9A47-0DB0F013B0B9}" srcOrd="0" destOrd="0" presId="urn:microsoft.com/office/officeart/2005/8/layout/hProcess4"/>
    <dgm:cxn modelId="{9ECE3D8E-2BD2-4DB3-8FBD-7E3BBA3500A4}" type="presParOf" srcId="{39F72209-E67E-4B49-98E3-FA2945FCF456}" destId="{5FC30752-4128-4CCD-BAAA-FB15DB7FD29D}" srcOrd="1" destOrd="0" presId="urn:microsoft.com/office/officeart/2005/8/layout/hProcess4"/>
    <dgm:cxn modelId="{D533A26A-AAD5-4F74-B4A8-01D4905F3F68}" type="presParOf" srcId="{39F72209-E67E-4B49-98E3-FA2945FCF456}" destId="{CC59F3EE-CA5C-4C84-BA7D-F1ABD70B93BC}" srcOrd="2" destOrd="0" presId="urn:microsoft.com/office/officeart/2005/8/layout/hProcess4"/>
    <dgm:cxn modelId="{27EC35DB-D670-4D47-A7FC-54E1156ED1D2}" type="presParOf" srcId="{39F72209-E67E-4B49-98E3-FA2945FCF456}" destId="{6381B00C-6BB5-4A7E-BF4D-FD4F52731D62}" srcOrd="3" destOrd="0" presId="urn:microsoft.com/office/officeart/2005/8/layout/hProcess4"/>
    <dgm:cxn modelId="{510B7253-E987-41CF-8641-3E4BA941D35D}" type="presParOf" srcId="{39F72209-E67E-4B49-98E3-FA2945FCF456}" destId="{BFFD3C66-79EC-47B8-B54C-888E2821EC36}" srcOrd="4" destOrd="0" presId="urn:microsoft.com/office/officeart/2005/8/layout/hProcess4"/>
    <dgm:cxn modelId="{02E788F2-C13B-45BE-8A5D-9C935F8C2854}" type="presParOf" srcId="{FBA746B4-954C-4B94-8E93-2731AB8ABA4D}" destId="{00AD53DF-B77A-4DC9-9870-776843F80967}" srcOrd="1" destOrd="0" presId="urn:microsoft.com/office/officeart/2005/8/layout/hProcess4"/>
    <dgm:cxn modelId="{B23F1D66-92E7-4569-8A95-8E11427C83D5}" type="presParOf" srcId="{FBA746B4-954C-4B94-8E93-2731AB8ABA4D}" destId="{64D66B92-61CE-4E7D-81B6-D2DB408D50F6}" srcOrd="2" destOrd="0" presId="urn:microsoft.com/office/officeart/2005/8/layout/hProcess4"/>
    <dgm:cxn modelId="{0F281252-DC24-4E7F-AF95-1FA84F45DC1A}" type="presParOf" srcId="{64D66B92-61CE-4E7D-81B6-D2DB408D50F6}" destId="{42B70262-E224-496A-9455-E80B105DE887}" srcOrd="0" destOrd="0" presId="urn:microsoft.com/office/officeart/2005/8/layout/hProcess4"/>
    <dgm:cxn modelId="{B8D00F5B-9113-4FB4-B6A8-2708673399F5}" type="presParOf" srcId="{64D66B92-61CE-4E7D-81B6-D2DB408D50F6}" destId="{1D13E8AA-2537-4854-A57B-98ECCD1F661A}" srcOrd="1" destOrd="0" presId="urn:microsoft.com/office/officeart/2005/8/layout/hProcess4"/>
    <dgm:cxn modelId="{9B27C808-EDCC-4F18-9991-0D7C52B595EA}" type="presParOf" srcId="{64D66B92-61CE-4E7D-81B6-D2DB408D50F6}" destId="{B0303401-7539-4AFB-890D-A134ECADCEEA}" srcOrd="2" destOrd="0" presId="urn:microsoft.com/office/officeart/2005/8/layout/hProcess4"/>
    <dgm:cxn modelId="{59A210CD-D4F5-4B5A-8CE9-E0E7ADDB2DA3}" type="presParOf" srcId="{64D66B92-61CE-4E7D-81B6-D2DB408D50F6}" destId="{2EB54ED7-5264-4338-ABCD-1CB67856266F}" srcOrd="3" destOrd="0" presId="urn:microsoft.com/office/officeart/2005/8/layout/hProcess4"/>
    <dgm:cxn modelId="{94CC5741-0785-46C4-A338-2A1FF1FD9745}" type="presParOf" srcId="{64D66B92-61CE-4E7D-81B6-D2DB408D50F6}" destId="{8A562009-7FCD-476D-82FA-36EBCF434341}" srcOrd="4" destOrd="0" presId="urn:microsoft.com/office/officeart/2005/8/layout/hProcess4"/>
    <dgm:cxn modelId="{8BF9D2EC-F81B-4264-850F-0F9C8208EE05}" type="presParOf" srcId="{FBA746B4-954C-4B94-8E93-2731AB8ABA4D}" destId="{9CB0ADC4-761E-4732-878D-12C9C70197FE}" srcOrd="3" destOrd="0" presId="urn:microsoft.com/office/officeart/2005/8/layout/hProcess4"/>
    <dgm:cxn modelId="{ECE1F587-4B34-42B2-8E4C-B738A5D9AAB6}" type="presParOf" srcId="{FBA746B4-954C-4B94-8E93-2731AB8ABA4D}" destId="{485ABB52-BD21-4229-994B-53EE19A2D43D}" srcOrd="4" destOrd="0" presId="urn:microsoft.com/office/officeart/2005/8/layout/hProcess4"/>
    <dgm:cxn modelId="{3E4621A3-93E2-45E0-9FBE-E1E8571AA2BA}" type="presParOf" srcId="{485ABB52-BD21-4229-994B-53EE19A2D43D}" destId="{432311ED-BFC4-4EE6-AF90-B9FFB0DE82ED}" srcOrd="0" destOrd="0" presId="urn:microsoft.com/office/officeart/2005/8/layout/hProcess4"/>
    <dgm:cxn modelId="{72EAB257-4157-4301-A648-B4FEA36E6D6F}" type="presParOf" srcId="{485ABB52-BD21-4229-994B-53EE19A2D43D}" destId="{258273DC-A744-4835-93FA-ACC0A2B98B2F}" srcOrd="1" destOrd="0" presId="urn:microsoft.com/office/officeart/2005/8/layout/hProcess4"/>
    <dgm:cxn modelId="{09C7B024-E47B-4B34-AEAF-7E25E7CC8003}" type="presParOf" srcId="{485ABB52-BD21-4229-994B-53EE19A2D43D}" destId="{681A74A5-1CF5-4DE0-926E-47E76C9E42B2}" srcOrd="2" destOrd="0" presId="urn:microsoft.com/office/officeart/2005/8/layout/hProcess4"/>
    <dgm:cxn modelId="{090080C2-15E7-4259-8ADB-C661D5D5C542}" type="presParOf" srcId="{485ABB52-BD21-4229-994B-53EE19A2D43D}" destId="{CA9354BA-0B1C-4323-AF26-1278EAD3376D}" srcOrd="3" destOrd="0" presId="urn:microsoft.com/office/officeart/2005/8/layout/hProcess4"/>
    <dgm:cxn modelId="{D1E1E63C-938B-46AE-B42A-AA0A12196375}" type="presParOf" srcId="{485ABB52-BD21-4229-994B-53EE19A2D43D}" destId="{F0A2B51E-ABF5-4820-81B9-5848C1ADFC88}" srcOrd="4" destOrd="0" presId="urn:microsoft.com/office/officeart/2005/8/layout/h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79A147-CF85-46B8-A25A-FB1A2FE6428C}"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s-EC"/>
        </a:p>
      </dgm:t>
    </dgm:pt>
    <dgm:pt modelId="{F86C72FD-AFF2-4DEB-BF63-7898987BFB4A}">
      <dgm:prSet phldrT="[Texto]"/>
      <dgm:spPr>
        <a:blipFill rotWithShape="0">
          <a:blip xmlns:r="http://schemas.openxmlformats.org/officeDocument/2006/relationships" r:embed="rId1"/>
          <a:stretch>
            <a:fillRect/>
          </a:stretch>
        </a:blipFill>
      </dgm:spPr>
      <dgm:t>
        <a:bodyPr/>
        <a:lstStyle/>
        <a:p>
          <a:r>
            <a:rPr lang="es-EC" dirty="0" smtClean="0"/>
            <a:t>.</a:t>
          </a:r>
          <a:endParaRPr lang="es-EC" dirty="0"/>
        </a:p>
      </dgm:t>
    </dgm:pt>
    <dgm:pt modelId="{CE38B362-8C54-4D7A-986E-A7E0F1DE22DA}" type="parTrans" cxnId="{D70A988E-FB21-4429-91C0-6C669492BE5F}">
      <dgm:prSet/>
      <dgm:spPr/>
      <dgm:t>
        <a:bodyPr/>
        <a:lstStyle/>
        <a:p>
          <a:endParaRPr lang="es-EC"/>
        </a:p>
      </dgm:t>
    </dgm:pt>
    <dgm:pt modelId="{E4EF73E2-05A3-4EE8-935C-9E039D2D49B4}" type="sibTrans" cxnId="{D70A988E-FB21-4429-91C0-6C669492BE5F}">
      <dgm:prSet/>
      <dgm:spPr/>
      <dgm:t>
        <a:bodyPr/>
        <a:lstStyle/>
        <a:p>
          <a:endParaRPr lang="es-EC"/>
        </a:p>
      </dgm:t>
    </dgm:pt>
    <dgm:pt modelId="{54E26602-37AB-4926-A17F-47B816157B91}">
      <dgm:prSet phldrT="[Texto]"/>
      <dgm:spPr/>
      <dgm:t>
        <a:bodyPr/>
        <a:lstStyle/>
        <a:p>
          <a:r>
            <a:rPr lang="es-EC" b="1" dirty="0" smtClean="0">
              <a:solidFill>
                <a:schemeClr val="tx1"/>
              </a:solidFill>
            </a:rPr>
            <a:t>Apertura su primer oficina el 15 de Abril del 2007</a:t>
          </a:r>
          <a:endParaRPr lang="es-EC" b="1" dirty="0">
            <a:solidFill>
              <a:schemeClr val="tx1"/>
            </a:solidFill>
          </a:endParaRPr>
        </a:p>
      </dgm:t>
    </dgm:pt>
    <dgm:pt modelId="{700040EF-AA7D-40B6-BD88-49D69C8F9E3A}" type="parTrans" cxnId="{A8E73A8E-047E-46C7-90B9-3880A831C2D9}">
      <dgm:prSet/>
      <dgm:spPr/>
      <dgm:t>
        <a:bodyPr/>
        <a:lstStyle/>
        <a:p>
          <a:endParaRPr lang="es-EC"/>
        </a:p>
      </dgm:t>
    </dgm:pt>
    <dgm:pt modelId="{DD7C497C-276A-40D3-BA7E-DFD5B5E92CB3}" type="sibTrans" cxnId="{A8E73A8E-047E-46C7-90B9-3880A831C2D9}">
      <dgm:prSet/>
      <dgm:spPr/>
      <dgm:t>
        <a:bodyPr/>
        <a:lstStyle/>
        <a:p>
          <a:endParaRPr lang="es-EC"/>
        </a:p>
      </dgm:t>
    </dgm:pt>
    <dgm:pt modelId="{12B8E5D3-5CA4-49B7-BBF1-75512055B178}">
      <dgm:prSet phldrT="[Texto]"/>
      <dgm:spPr/>
      <dgm:t>
        <a:bodyPr/>
        <a:lstStyle/>
        <a:p>
          <a:r>
            <a:rPr lang="es-EC" b="1" dirty="0" smtClean="0">
              <a:solidFill>
                <a:schemeClr val="tx1"/>
              </a:solidFill>
            </a:rPr>
            <a:t>17 de Julio del 2007 fue inscrita en la Superintendencia de Compañías</a:t>
          </a:r>
          <a:endParaRPr lang="es-EC" b="1" dirty="0">
            <a:solidFill>
              <a:schemeClr val="tx1"/>
            </a:solidFill>
          </a:endParaRPr>
        </a:p>
      </dgm:t>
    </dgm:pt>
    <dgm:pt modelId="{20A9B7C7-6E84-4986-A489-7C0B249BBA2F}" type="parTrans" cxnId="{63D28838-938D-4C67-B7E4-70D2D125BF9F}">
      <dgm:prSet/>
      <dgm:spPr/>
      <dgm:t>
        <a:bodyPr/>
        <a:lstStyle/>
        <a:p>
          <a:endParaRPr lang="es-EC"/>
        </a:p>
      </dgm:t>
    </dgm:pt>
    <dgm:pt modelId="{393B50C7-F319-41B6-8C6C-1C7C7AD0B9A8}" type="sibTrans" cxnId="{63D28838-938D-4C67-B7E4-70D2D125BF9F}">
      <dgm:prSet/>
      <dgm:spPr/>
      <dgm:t>
        <a:bodyPr/>
        <a:lstStyle/>
        <a:p>
          <a:endParaRPr lang="es-EC"/>
        </a:p>
      </dgm:t>
    </dgm:pt>
    <dgm:pt modelId="{0C7B6CCD-846E-49FA-9FA5-39C83CC3D9C9}">
      <dgm:prSet phldrT="[Texto]"/>
      <dgm:spPr/>
      <dgm:t>
        <a:bodyPr/>
        <a:lstStyle/>
        <a:p>
          <a:r>
            <a:rPr lang="es-EC" b="1" dirty="0" smtClean="0">
              <a:solidFill>
                <a:schemeClr val="tx1"/>
              </a:solidFill>
            </a:rPr>
            <a:t>2009 año de ideas</a:t>
          </a:r>
          <a:endParaRPr lang="es-EC" b="1" dirty="0">
            <a:solidFill>
              <a:schemeClr val="tx1"/>
            </a:solidFill>
          </a:endParaRPr>
        </a:p>
      </dgm:t>
    </dgm:pt>
    <dgm:pt modelId="{EE2493C6-6C6E-4443-952F-4BAFBC604339}" type="parTrans" cxnId="{D35458EE-7105-49AF-A7E5-D6C57547E932}">
      <dgm:prSet/>
      <dgm:spPr/>
      <dgm:t>
        <a:bodyPr/>
        <a:lstStyle/>
        <a:p>
          <a:endParaRPr lang="es-EC"/>
        </a:p>
      </dgm:t>
    </dgm:pt>
    <dgm:pt modelId="{61967297-AAA5-4247-A213-4A59C4F0DC8D}" type="sibTrans" cxnId="{D35458EE-7105-49AF-A7E5-D6C57547E932}">
      <dgm:prSet/>
      <dgm:spPr/>
      <dgm:t>
        <a:bodyPr/>
        <a:lstStyle/>
        <a:p>
          <a:endParaRPr lang="es-EC"/>
        </a:p>
      </dgm:t>
    </dgm:pt>
    <dgm:pt modelId="{2AEB9107-78EB-4790-8601-E464D90D1E27}">
      <dgm:prSet phldrT="[Texto]"/>
      <dgm:spPr/>
      <dgm:t>
        <a:bodyPr/>
        <a:lstStyle/>
        <a:p>
          <a:r>
            <a:rPr lang="es-EC" b="1" dirty="0" smtClean="0">
              <a:solidFill>
                <a:schemeClr val="tx1"/>
              </a:solidFill>
            </a:rPr>
            <a:t>04 de Diciembre del 2009 se expide el acuerdo Ministerial de Bienestar Social</a:t>
          </a:r>
          <a:endParaRPr lang="es-EC" b="1" dirty="0">
            <a:solidFill>
              <a:schemeClr val="tx1"/>
            </a:solidFill>
          </a:endParaRPr>
        </a:p>
      </dgm:t>
    </dgm:pt>
    <dgm:pt modelId="{915D5ED3-4775-4DFE-9A2E-3CF02FD0CC4E}" type="parTrans" cxnId="{B1542BFA-ECEA-41D5-B3F5-E1232A0AF1C0}">
      <dgm:prSet/>
      <dgm:spPr/>
      <dgm:t>
        <a:bodyPr/>
        <a:lstStyle/>
        <a:p>
          <a:endParaRPr lang="es-EC"/>
        </a:p>
      </dgm:t>
    </dgm:pt>
    <dgm:pt modelId="{70B3AD29-C94C-428F-812F-5F61B592C5CA}" type="sibTrans" cxnId="{B1542BFA-ECEA-41D5-B3F5-E1232A0AF1C0}">
      <dgm:prSet/>
      <dgm:spPr/>
      <dgm:t>
        <a:bodyPr/>
        <a:lstStyle/>
        <a:p>
          <a:endParaRPr lang="es-EC"/>
        </a:p>
      </dgm:t>
    </dgm:pt>
    <dgm:pt modelId="{8092C8F2-4E1C-46F0-90E1-C7F15F2F93A8}" type="pres">
      <dgm:prSet presAssocID="{9079A147-CF85-46B8-A25A-FB1A2FE6428C}" presName="Name0" presStyleCnt="0">
        <dgm:presLayoutVars>
          <dgm:chMax val="1"/>
          <dgm:dir/>
          <dgm:animLvl val="ctr"/>
          <dgm:resizeHandles val="exact"/>
        </dgm:presLayoutVars>
      </dgm:prSet>
      <dgm:spPr/>
      <dgm:t>
        <a:bodyPr/>
        <a:lstStyle/>
        <a:p>
          <a:endParaRPr lang="es-EC"/>
        </a:p>
      </dgm:t>
    </dgm:pt>
    <dgm:pt modelId="{8E12139C-F9EA-41E5-B17F-FA94334AD64D}" type="pres">
      <dgm:prSet presAssocID="{F86C72FD-AFF2-4DEB-BF63-7898987BFB4A}" presName="centerShape" presStyleLbl="node0" presStyleIdx="0" presStyleCnt="1" custScaleX="87469"/>
      <dgm:spPr/>
      <dgm:t>
        <a:bodyPr/>
        <a:lstStyle/>
        <a:p>
          <a:endParaRPr lang="es-EC"/>
        </a:p>
      </dgm:t>
    </dgm:pt>
    <dgm:pt modelId="{60337AA1-2B84-4882-A1EE-61234F67871B}" type="pres">
      <dgm:prSet presAssocID="{54E26602-37AB-4926-A17F-47B816157B91}" presName="node" presStyleLbl="node1" presStyleIdx="0" presStyleCnt="4" custScaleX="158332">
        <dgm:presLayoutVars>
          <dgm:bulletEnabled val="1"/>
        </dgm:presLayoutVars>
      </dgm:prSet>
      <dgm:spPr/>
      <dgm:t>
        <a:bodyPr/>
        <a:lstStyle/>
        <a:p>
          <a:endParaRPr lang="es-EC"/>
        </a:p>
      </dgm:t>
    </dgm:pt>
    <dgm:pt modelId="{7158FA14-1E9B-4A2F-8947-C33F6E1FA74C}" type="pres">
      <dgm:prSet presAssocID="{54E26602-37AB-4926-A17F-47B816157B91}" presName="dummy" presStyleCnt="0"/>
      <dgm:spPr/>
    </dgm:pt>
    <dgm:pt modelId="{583221F3-D1A4-4ABE-A942-394F5999F5B8}" type="pres">
      <dgm:prSet presAssocID="{DD7C497C-276A-40D3-BA7E-DFD5B5E92CB3}" presName="sibTrans" presStyleLbl="sibTrans2D1" presStyleIdx="0" presStyleCnt="4"/>
      <dgm:spPr/>
      <dgm:t>
        <a:bodyPr/>
        <a:lstStyle/>
        <a:p>
          <a:endParaRPr lang="es-EC"/>
        </a:p>
      </dgm:t>
    </dgm:pt>
    <dgm:pt modelId="{80DE8CE5-D4CC-4A63-ACF2-8358781A3044}" type="pres">
      <dgm:prSet presAssocID="{12B8E5D3-5CA4-49B7-BBF1-75512055B178}" presName="node" presStyleLbl="node1" presStyleIdx="1" presStyleCnt="4" custScaleX="185495" custScaleY="130341">
        <dgm:presLayoutVars>
          <dgm:bulletEnabled val="1"/>
        </dgm:presLayoutVars>
      </dgm:prSet>
      <dgm:spPr/>
      <dgm:t>
        <a:bodyPr/>
        <a:lstStyle/>
        <a:p>
          <a:endParaRPr lang="es-EC"/>
        </a:p>
      </dgm:t>
    </dgm:pt>
    <dgm:pt modelId="{E1F4263C-7DD9-4A2D-A88D-19F7CB0EAC61}" type="pres">
      <dgm:prSet presAssocID="{12B8E5D3-5CA4-49B7-BBF1-75512055B178}" presName="dummy" presStyleCnt="0"/>
      <dgm:spPr/>
    </dgm:pt>
    <dgm:pt modelId="{E0D64797-5D69-4497-9101-1ED4BC3D572B}" type="pres">
      <dgm:prSet presAssocID="{393B50C7-F319-41B6-8C6C-1C7C7AD0B9A8}" presName="sibTrans" presStyleLbl="sibTrans2D1" presStyleIdx="1" presStyleCnt="4"/>
      <dgm:spPr/>
      <dgm:t>
        <a:bodyPr/>
        <a:lstStyle/>
        <a:p>
          <a:endParaRPr lang="es-EC"/>
        </a:p>
      </dgm:t>
    </dgm:pt>
    <dgm:pt modelId="{47EFADE8-C1BA-41A7-95FC-0E355A57409A}" type="pres">
      <dgm:prSet presAssocID="{0C7B6CCD-846E-49FA-9FA5-39C83CC3D9C9}" presName="node" presStyleLbl="node1" presStyleIdx="2" presStyleCnt="4" custScaleX="145919" custScaleY="123319">
        <dgm:presLayoutVars>
          <dgm:bulletEnabled val="1"/>
        </dgm:presLayoutVars>
      </dgm:prSet>
      <dgm:spPr/>
      <dgm:t>
        <a:bodyPr/>
        <a:lstStyle/>
        <a:p>
          <a:endParaRPr lang="es-EC"/>
        </a:p>
      </dgm:t>
    </dgm:pt>
    <dgm:pt modelId="{20516196-18F6-452C-85CC-43F1C980B7B8}" type="pres">
      <dgm:prSet presAssocID="{0C7B6CCD-846E-49FA-9FA5-39C83CC3D9C9}" presName="dummy" presStyleCnt="0"/>
      <dgm:spPr/>
    </dgm:pt>
    <dgm:pt modelId="{7E0C021E-D225-4A4E-9ED9-48FE94819C68}" type="pres">
      <dgm:prSet presAssocID="{61967297-AAA5-4247-A213-4A59C4F0DC8D}" presName="sibTrans" presStyleLbl="sibTrans2D1" presStyleIdx="2" presStyleCnt="4"/>
      <dgm:spPr/>
      <dgm:t>
        <a:bodyPr/>
        <a:lstStyle/>
        <a:p>
          <a:endParaRPr lang="es-EC"/>
        </a:p>
      </dgm:t>
    </dgm:pt>
    <dgm:pt modelId="{E1B3D690-CFE7-4D94-B6C8-D26553779E72}" type="pres">
      <dgm:prSet presAssocID="{2AEB9107-78EB-4790-8601-E464D90D1E27}" presName="node" presStyleLbl="node1" presStyleIdx="3" presStyleCnt="4" custScaleX="159024" custScaleY="142754">
        <dgm:presLayoutVars>
          <dgm:bulletEnabled val="1"/>
        </dgm:presLayoutVars>
      </dgm:prSet>
      <dgm:spPr/>
      <dgm:t>
        <a:bodyPr/>
        <a:lstStyle/>
        <a:p>
          <a:endParaRPr lang="es-EC"/>
        </a:p>
      </dgm:t>
    </dgm:pt>
    <dgm:pt modelId="{CD65832B-A925-4AB7-83DE-DDD3C9F1E896}" type="pres">
      <dgm:prSet presAssocID="{2AEB9107-78EB-4790-8601-E464D90D1E27}" presName="dummy" presStyleCnt="0"/>
      <dgm:spPr/>
    </dgm:pt>
    <dgm:pt modelId="{94E33147-9156-4198-8ADE-BF53082C93A7}" type="pres">
      <dgm:prSet presAssocID="{70B3AD29-C94C-428F-812F-5F61B592C5CA}" presName="sibTrans" presStyleLbl="sibTrans2D1" presStyleIdx="3" presStyleCnt="4"/>
      <dgm:spPr/>
      <dgm:t>
        <a:bodyPr/>
        <a:lstStyle/>
        <a:p>
          <a:endParaRPr lang="es-EC"/>
        </a:p>
      </dgm:t>
    </dgm:pt>
  </dgm:ptLst>
  <dgm:cxnLst>
    <dgm:cxn modelId="{2BF407E6-01B9-46EF-A446-6DED6F489F59}" type="presOf" srcId="{0C7B6CCD-846E-49FA-9FA5-39C83CC3D9C9}" destId="{47EFADE8-C1BA-41A7-95FC-0E355A57409A}" srcOrd="0" destOrd="0" presId="urn:microsoft.com/office/officeart/2005/8/layout/radial6"/>
    <dgm:cxn modelId="{22A6534F-4C95-4466-9255-56CD5C5038A7}" type="presOf" srcId="{F86C72FD-AFF2-4DEB-BF63-7898987BFB4A}" destId="{8E12139C-F9EA-41E5-B17F-FA94334AD64D}" srcOrd="0" destOrd="0" presId="urn:microsoft.com/office/officeart/2005/8/layout/radial6"/>
    <dgm:cxn modelId="{63D28838-938D-4C67-B7E4-70D2D125BF9F}" srcId="{F86C72FD-AFF2-4DEB-BF63-7898987BFB4A}" destId="{12B8E5D3-5CA4-49B7-BBF1-75512055B178}" srcOrd="1" destOrd="0" parTransId="{20A9B7C7-6E84-4986-A489-7C0B249BBA2F}" sibTransId="{393B50C7-F319-41B6-8C6C-1C7C7AD0B9A8}"/>
    <dgm:cxn modelId="{97F1BBCE-FAE6-421F-8F85-5154BBE1F5AD}" type="presOf" srcId="{12B8E5D3-5CA4-49B7-BBF1-75512055B178}" destId="{80DE8CE5-D4CC-4A63-ACF2-8358781A3044}" srcOrd="0" destOrd="0" presId="urn:microsoft.com/office/officeart/2005/8/layout/radial6"/>
    <dgm:cxn modelId="{9FBA6A4C-DB3B-451A-8813-F8CC29A8CA5A}" type="presOf" srcId="{393B50C7-F319-41B6-8C6C-1C7C7AD0B9A8}" destId="{E0D64797-5D69-4497-9101-1ED4BC3D572B}" srcOrd="0" destOrd="0" presId="urn:microsoft.com/office/officeart/2005/8/layout/radial6"/>
    <dgm:cxn modelId="{654052F2-3FE7-4977-A983-D0A0F659B488}" type="presOf" srcId="{9079A147-CF85-46B8-A25A-FB1A2FE6428C}" destId="{8092C8F2-4E1C-46F0-90E1-C7F15F2F93A8}" srcOrd="0" destOrd="0" presId="urn:microsoft.com/office/officeart/2005/8/layout/radial6"/>
    <dgm:cxn modelId="{A5433A90-543C-4831-883E-CC9F46A29D2F}" type="presOf" srcId="{54E26602-37AB-4926-A17F-47B816157B91}" destId="{60337AA1-2B84-4882-A1EE-61234F67871B}" srcOrd="0" destOrd="0" presId="urn:microsoft.com/office/officeart/2005/8/layout/radial6"/>
    <dgm:cxn modelId="{E8806EF3-44C9-4B90-9FBD-A314C11AFE6B}" type="presOf" srcId="{61967297-AAA5-4247-A213-4A59C4F0DC8D}" destId="{7E0C021E-D225-4A4E-9ED9-48FE94819C68}" srcOrd="0" destOrd="0" presId="urn:microsoft.com/office/officeart/2005/8/layout/radial6"/>
    <dgm:cxn modelId="{D35458EE-7105-49AF-A7E5-D6C57547E932}" srcId="{F86C72FD-AFF2-4DEB-BF63-7898987BFB4A}" destId="{0C7B6CCD-846E-49FA-9FA5-39C83CC3D9C9}" srcOrd="2" destOrd="0" parTransId="{EE2493C6-6C6E-4443-952F-4BAFBC604339}" sibTransId="{61967297-AAA5-4247-A213-4A59C4F0DC8D}"/>
    <dgm:cxn modelId="{B1542BFA-ECEA-41D5-B3F5-E1232A0AF1C0}" srcId="{F86C72FD-AFF2-4DEB-BF63-7898987BFB4A}" destId="{2AEB9107-78EB-4790-8601-E464D90D1E27}" srcOrd="3" destOrd="0" parTransId="{915D5ED3-4775-4DFE-9A2E-3CF02FD0CC4E}" sibTransId="{70B3AD29-C94C-428F-812F-5F61B592C5CA}"/>
    <dgm:cxn modelId="{3DB559E4-7AAD-47D9-A3AA-06B4A440EE9B}" type="presOf" srcId="{DD7C497C-276A-40D3-BA7E-DFD5B5E92CB3}" destId="{583221F3-D1A4-4ABE-A942-394F5999F5B8}" srcOrd="0" destOrd="0" presId="urn:microsoft.com/office/officeart/2005/8/layout/radial6"/>
    <dgm:cxn modelId="{9FB12214-6CA3-40F9-AE25-8BB8C4902A6F}" type="presOf" srcId="{2AEB9107-78EB-4790-8601-E464D90D1E27}" destId="{E1B3D690-CFE7-4D94-B6C8-D26553779E72}" srcOrd="0" destOrd="0" presId="urn:microsoft.com/office/officeart/2005/8/layout/radial6"/>
    <dgm:cxn modelId="{A8E73A8E-047E-46C7-90B9-3880A831C2D9}" srcId="{F86C72FD-AFF2-4DEB-BF63-7898987BFB4A}" destId="{54E26602-37AB-4926-A17F-47B816157B91}" srcOrd="0" destOrd="0" parTransId="{700040EF-AA7D-40B6-BD88-49D69C8F9E3A}" sibTransId="{DD7C497C-276A-40D3-BA7E-DFD5B5E92CB3}"/>
    <dgm:cxn modelId="{D70A988E-FB21-4429-91C0-6C669492BE5F}" srcId="{9079A147-CF85-46B8-A25A-FB1A2FE6428C}" destId="{F86C72FD-AFF2-4DEB-BF63-7898987BFB4A}" srcOrd="0" destOrd="0" parTransId="{CE38B362-8C54-4D7A-986E-A7E0F1DE22DA}" sibTransId="{E4EF73E2-05A3-4EE8-935C-9E039D2D49B4}"/>
    <dgm:cxn modelId="{59962DDE-8955-4CC3-B12F-BF81241C98D1}" type="presOf" srcId="{70B3AD29-C94C-428F-812F-5F61B592C5CA}" destId="{94E33147-9156-4198-8ADE-BF53082C93A7}" srcOrd="0" destOrd="0" presId="urn:microsoft.com/office/officeart/2005/8/layout/radial6"/>
    <dgm:cxn modelId="{3CF0A7F3-DF30-4242-95CD-426B237D0EB6}" type="presParOf" srcId="{8092C8F2-4E1C-46F0-90E1-C7F15F2F93A8}" destId="{8E12139C-F9EA-41E5-B17F-FA94334AD64D}" srcOrd="0" destOrd="0" presId="urn:microsoft.com/office/officeart/2005/8/layout/radial6"/>
    <dgm:cxn modelId="{771C392B-04D6-4F6E-AE29-E0F6477CAA37}" type="presParOf" srcId="{8092C8F2-4E1C-46F0-90E1-C7F15F2F93A8}" destId="{60337AA1-2B84-4882-A1EE-61234F67871B}" srcOrd="1" destOrd="0" presId="urn:microsoft.com/office/officeart/2005/8/layout/radial6"/>
    <dgm:cxn modelId="{3E8418D4-85E8-4426-B834-3322ED9101B7}" type="presParOf" srcId="{8092C8F2-4E1C-46F0-90E1-C7F15F2F93A8}" destId="{7158FA14-1E9B-4A2F-8947-C33F6E1FA74C}" srcOrd="2" destOrd="0" presId="urn:microsoft.com/office/officeart/2005/8/layout/radial6"/>
    <dgm:cxn modelId="{A388750B-B942-431B-B48C-B31271CCB95D}" type="presParOf" srcId="{8092C8F2-4E1C-46F0-90E1-C7F15F2F93A8}" destId="{583221F3-D1A4-4ABE-A942-394F5999F5B8}" srcOrd="3" destOrd="0" presId="urn:microsoft.com/office/officeart/2005/8/layout/radial6"/>
    <dgm:cxn modelId="{243B5B2E-2D93-403C-90B8-F9E14DD70DC0}" type="presParOf" srcId="{8092C8F2-4E1C-46F0-90E1-C7F15F2F93A8}" destId="{80DE8CE5-D4CC-4A63-ACF2-8358781A3044}" srcOrd="4" destOrd="0" presId="urn:microsoft.com/office/officeart/2005/8/layout/radial6"/>
    <dgm:cxn modelId="{142047C1-8607-4FFB-8182-9CFF62DB1151}" type="presParOf" srcId="{8092C8F2-4E1C-46F0-90E1-C7F15F2F93A8}" destId="{E1F4263C-7DD9-4A2D-A88D-19F7CB0EAC61}" srcOrd="5" destOrd="0" presId="urn:microsoft.com/office/officeart/2005/8/layout/radial6"/>
    <dgm:cxn modelId="{43EAA272-238D-444D-B0A0-47C09C02D863}" type="presParOf" srcId="{8092C8F2-4E1C-46F0-90E1-C7F15F2F93A8}" destId="{E0D64797-5D69-4497-9101-1ED4BC3D572B}" srcOrd="6" destOrd="0" presId="urn:microsoft.com/office/officeart/2005/8/layout/radial6"/>
    <dgm:cxn modelId="{26ABC371-1164-42EF-9BF0-51C67CAAA773}" type="presParOf" srcId="{8092C8F2-4E1C-46F0-90E1-C7F15F2F93A8}" destId="{47EFADE8-C1BA-41A7-95FC-0E355A57409A}" srcOrd="7" destOrd="0" presId="urn:microsoft.com/office/officeart/2005/8/layout/radial6"/>
    <dgm:cxn modelId="{D19C0EFD-3D10-45C4-8F94-12748DF12397}" type="presParOf" srcId="{8092C8F2-4E1C-46F0-90E1-C7F15F2F93A8}" destId="{20516196-18F6-452C-85CC-43F1C980B7B8}" srcOrd="8" destOrd="0" presId="urn:microsoft.com/office/officeart/2005/8/layout/radial6"/>
    <dgm:cxn modelId="{ADC11394-57C6-447F-825B-75F6D72782E5}" type="presParOf" srcId="{8092C8F2-4E1C-46F0-90E1-C7F15F2F93A8}" destId="{7E0C021E-D225-4A4E-9ED9-48FE94819C68}" srcOrd="9" destOrd="0" presId="urn:microsoft.com/office/officeart/2005/8/layout/radial6"/>
    <dgm:cxn modelId="{127F132D-CD33-411B-9EEA-A28B7F377BA1}" type="presParOf" srcId="{8092C8F2-4E1C-46F0-90E1-C7F15F2F93A8}" destId="{E1B3D690-CFE7-4D94-B6C8-D26553779E72}" srcOrd="10" destOrd="0" presId="urn:microsoft.com/office/officeart/2005/8/layout/radial6"/>
    <dgm:cxn modelId="{96E79886-6734-451C-9658-820B55D57280}" type="presParOf" srcId="{8092C8F2-4E1C-46F0-90E1-C7F15F2F93A8}" destId="{CD65832B-A925-4AB7-83DE-DDD3C9F1E896}" srcOrd="11" destOrd="0" presId="urn:microsoft.com/office/officeart/2005/8/layout/radial6"/>
    <dgm:cxn modelId="{A4F73E0A-FCCC-45DC-A25A-535037A99FB2}" type="presParOf" srcId="{8092C8F2-4E1C-46F0-90E1-C7F15F2F93A8}" destId="{94E33147-9156-4198-8ADE-BF53082C93A7}" srcOrd="12" destOrd="0" presId="urn:microsoft.com/office/officeart/2005/8/layout/radial6"/>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EDC75C-368A-4D85-8DAE-4207BC97C5AF}"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C"/>
        </a:p>
      </dgm:t>
    </dgm:pt>
    <dgm:pt modelId="{580537CA-DDDE-4D2C-8D2D-82B3E277483B}">
      <dgm:prSet phldrT="[Texto]"/>
      <dgm:spPr/>
      <dgm:t>
        <a:bodyPr/>
        <a:lstStyle/>
        <a:p>
          <a:pPr algn="just"/>
          <a:r>
            <a:rPr lang="es-EC" dirty="0" smtClean="0">
              <a:solidFill>
                <a:schemeClr val="tx1"/>
              </a:solidFill>
            </a:rPr>
            <a:t>Determinación de objetivos básicos a largo plazo de una empresa</a:t>
          </a:r>
          <a:endParaRPr lang="es-EC" dirty="0">
            <a:solidFill>
              <a:schemeClr val="tx1"/>
            </a:solidFill>
          </a:endParaRPr>
        </a:p>
      </dgm:t>
    </dgm:pt>
    <dgm:pt modelId="{FBC757B3-7552-468E-BD5A-0D62DD9819A7}" type="parTrans" cxnId="{22505615-511F-45E9-ACE9-AAB0CF6F83DF}">
      <dgm:prSet/>
      <dgm:spPr/>
      <dgm:t>
        <a:bodyPr/>
        <a:lstStyle/>
        <a:p>
          <a:endParaRPr lang="es-EC"/>
        </a:p>
      </dgm:t>
    </dgm:pt>
    <dgm:pt modelId="{B1219829-5537-4957-AC14-8B123B20037B}" type="sibTrans" cxnId="{22505615-511F-45E9-ACE9-AAB0CF6F83DF}">
      <dgm:prSet/>
      <dgm:spPr/>
      <dgm:t>
        <a:bodyPr/>
        <a:lstStyle/>
        <a:p>
          <a:endParaRPr lang="es-EC"/>
        </a:p>
      </dgm:t>
    </dgm:pt>
    <dgm:pt modelId="{48661B88-D650-4A5A-BBED-88631B993C3F}">
      <dgm:prSet phldrT="[Texto]"/>
      <dgm:spPr/>
      <dgm:t>
        <a:bodyPr/>
        <a:lstStyle/>
        <a:p>
          <a:pPr algn="just"/>
          <a:r>
            <a:rPr lang="es-EC" dirty="0" smtClean="0">
              <a:solidFill>
                <a:schemeClr val="tx1"/>
              </a:solidFill>
            </a:rPr>
            <a:t>La cuantificación de los resultados se hace en la misma medida que los objetivos de la empresa.</a:t>
          </a:r>
          <a:endParaRPr lang="es-EC" dirty="0">
            <a:solidFill>
              <a:schemeClr val="tx1"/>
            </a:solidFill>
          </a:endParaRPr>
        </a:p>
      </dgm:t>
    </dgm:pt>
    <dgm:pt modelId="{18C597FC-18B3-4F1A-A50D-10BD85F62818}" type="sibTrans" cxnId="{87CE3C3D-B37C-4BF3-BC98-F76095CD58CE}">
      <dgm:prSet custT="1"/>
      <dgm:spPr/>
      <dgm:t>
        <a:bodyPr/>
        <a:lstStyle/>
        <a:p>
          <a:r>
            <a:rPr lang="es-EC" sz="1500" b="1" dirty="0" smtClean="0"/>
            <a:t>objetivos</a:t>
          </a:r>
          <a:endParaRPr lang="es-EC" sz="1500" b="1" dirty="0"/>
        </a:p>
      </dgm:t>
    </dgm:pt>
    <dgm:pt modelId="{AB04C03C-1FCD-4F7C-8A81-2AAF7700A6F4}" type="parTrans" cxnId="{87CE3C3D-B37C-4BF3-BC98-F76095CD58CE}">
      <dgm:prSet/>
      <dgm:spPr/>
      <dgm:t>
        <a:bodyPr/>
        <a:lstStyle/>
        <a:p>
          <a:endParaRPr lang="es-EC"/>
        </a:p>
      </dgm:t>
    </dgm:pt>
    <dgm:pt modelId="{ABB8D19E-6338-4E67-B354-BB6870FA0DB0}">
      <dgm:prSet phldrT="[Texto]"/>
      <dgm:spPr/>
      <dgm:t>
        <a:bodyPr/>
        <a:lstStyle/>
        <a:p>
          <a:pPr algn="just"/>
          <a:r>
            <a:rPr lang="es-EC" dirty="0" smtClean="0">
              <a:solidFill>
                <a:schemeClr val="tx1"/>
              </a:solidFill>
            </a:rPr>
            <a:t>- Ayuda a la elección de caminos a seguir para el logro de objetivos financieros.</a:t>
          </a:r>
        </a:p>
        <a:p>
          <a:pPr algn="just"/>
          <a:r>
            <a:rPr lang="es-EC" dirty="0" smtClean="0">
              <a:solidFill>
                <a:schemeClr val="tx1"/>
              </a:solidFill>
            </a:rPr>
            <a:t>- Diagnostica los aspectos financieros de las decisiones estratégicas</a:t>
          </a:r>
          <a:r>
            <a:rPr lang="es-EC" dirty="0" smtClean="0"/>
            <a:t>.</a:t>
          </a:r>
        </a:p>
        <a:p>
          <a:pPr algn="just"/>
          <a:r>
            <a:rPr lang="es-EC" dirty="0" smtClean="0">
              <a:solidFill>
                <a:schemeClr val="tx1"/>
              </a:solidFill>
            </a:rPr>
            <a:t>- Proporciona liquidez y solvencia</a:t>
          </a:r>
          <a:endParaRPr lang="es-EC" dirty="0">
            <a:solidFill>
              <a:schemeClr val="tx1"/>
            </a:solidFill>
          </a:endParaRPr>
        </a:p>
      </dgm:t>
    </dgm:pt>
    <dgm:pt modelId="{90792280-C987-4CF6-9A06-B2DDCF497544}" type="sibTrans" cxnId="{BB71DEBE-AA8D-43C9-B042-3F03B844A2DE}">
      <dgm:prSet/>
      <dgm:spPr/>
      <dgm:t>
        <a:bodyPr/>
        <a:lstStyle/>
        <a:p>
          <a:endParaRPr lang="es-EC"/>
        </a:p>
      </dgm:t>
    </dgm:pt>
    <dgm:pt modelId="{AC650D2F-5512-4DC7-A54F-98F38D20D52D}" type="parTrans" cxnId="{BB71DEBE-AA8D-43C9-B042-3F03B844A2DE}">
      <dgm:prSet/>
      <dgm:spPr/>
      <dgm:t>
        <a:bodyPr/>
        <a:lstStyle/>
        <a:p>
          <a:endParaRPr lang="es-EC"/>
        </a:p>
      </dgm:t>
    </dgm:pt>
    <dgm:pt modelId="{2622B6CE-FF50-4108-A56B-990495FA8336}" type="pres">
      <dgm:prSet presAssocID="{D1EDC75C-368A-4D85-8DAE-4207BC97C5AF}" presName="outerComposite" presStyleCnt="0">
        <dgm:presLayoutVars>
          <dgm:chMax val="5"/>
          <dgm:dir/>
          <dgm:resizeHandles val="exact"/>
        </dgm:presLayoutVars>
      </dgm:prSet>
      <dgm:spPr/>
      <dgm:t>
        <a:bodyPr/>
        <a:lstStyle/>
        <a:p>
          <a:endParaRPr lang="es-EC"/>
        </a:p>
      </dgm:t>
    </dgm:pt>
    <dgm:pt modelId="{A6F92702-6471-47F0-924A-C8340AB0A65B}" type="pres">
      <dgm:prSet presAssocID="{D1EDC75C-368A-4D85-8DAE-4207BC97C5AF}" presName="dummyMaxCanvas" presStyleCnt="0">
        <dgm:presLayoutVars/>
      </dgm:prSet>
      <dgm:spPr/>
    </dgm:pt>
    <dgm:pt modelId="{DCCD498E-A3B5-437F-AC6A-79B697A81CFF}" type="pres">
      <dgm:prSet presAssocID="{D1EDC75C-368A-4D85-8DAE-4207BC97C5AF}" presName="ThreeNodes_1" presStyleLbl="node1" presStyleIdx="0" presStyleCnt="3">
        <dgm:presLayoutVars>
          <dgm:bulletEnabled val="1"/>
        </dgm:presLayoutVars>
      </dgm:prSet>
      <dgm:spPr/>
      <dgm:t>
        <a:bodyPr/>
        <a:lstStyle/>
        <a:p>
          <a:endParaRPr lang="es-EC"/>
        </a:p>
      </dgm:t>
    </dgm:pt>
    <dgm:pt modelId="{FCAA6685-0E7D-4E3D-875C-BCA5A4E07DF6}" type="pres">
      <dgm:prSet presAssocID="{D1EDC75C-368A-4D85-8DAE-4207BC97C5AF}" presName="ThreeNodes_2" presStyleLbl="node1" presStyleIdx="1" presStyleCnt="3">
        <dgm:presLayoutVars>
          <dgm:bulletEnabled val="1"/>
        </dgm:presLayoutVars>
      </dgm:prSet>
      <dgm:spPr/>
      <dgm:t>
        <a:bodyPr/>
        <a:lstStyle/>
        <a:p>
          <a:endParaRPr lang="es-EC"/>
        </a:p>
      </dgm:t>
    </dgm:pt>
    <dgm:pt modelId="{CFFF62CD-A198-4295-80F7-904E94581601}" type="pres">
      <dgm:prSet presAssocID="{D1EDC75C-368A-4D85-8DAE-4207BC97C5AF}" presName="ThreeNodes_3" presStyleLbl="node1" presStyleIdx="2" presStyleCnt="3">
        <dgm:presLayoutVars>
          <dgm:bulletEnabled val="1"/>
        </dgm:presLayoutVars>
      </dgm:prSet>
      <dgm:spPr/>
      <dgm:t>
        <a:bodyPr/>
        <a:lstStyle/>
        <a:p>
          <a:endParaRPr lang="es-EC"/>
        </a:p>
      </dgm:t>
    </dgm:pt>
    <dgm:pt modelId="{CAD93C37-0E7D-4AB9-AF6A-F1E731A4A6AB}" type="pres">
      <dgm:prSet presAssocID="{D1EDC75C-368A-4D85-8DAE-4207BC97C5AF}" presName="ThreeConn_1-2" presStyleLbl="fgAccFollowNode1" presStyleIdx="0" presStyleCnt="2">
        <dgm:presLayoutVars>
          <dgm:bulletEnabled val="1"/>
        </dgm:presLayoutVars>
      </dgm:prSet>
      <dgm:spPr/>
      <dgm:t>
        <a:bodyPr/>
        <a:lstStyle/>
        <a:p>
          <a:endParaRPr lang="es-EC"/>
        </a:p>
      </dgm:t>
    </dgm:pt>
    <dgm:pt modelId="{549B9400-1744-4AB5-B3A9-F95B11BE61DE}" type="pres">
      <dgm:prSet presAssocID="{D1EDC75C-368A-4D85-8DAE-4207BC97C5AF}" presName="ThreeConn_2-3" presStyleLbl="fgAccFollowNode1" presStyleIdx="1" presStyleCnt="2" custScaleX="176923" custScaleY="138974">
        <dgm:presLayoutVars>
          <dgm:bulletEnabled val="1"/>
        </dgm:presLayoutVars>
      </dgm:prSet>
      <dgm:spPr/>
      <dgm:t>
        <a:bodyPr/>
        <a:lstStyle/>
        <a:p>
          <a:endParaRPr lang="es-EC"/>
        </a:p>
      </dgm:t>
    </dgm:pt>
    <dgm:pt modelId="{EFDF62A3-2B8A-4383-8A28-883C9D48BB09}" type="pres">
      <dgm:prSet presAssocID="{D1EDC75C-368A-4D85-8DAE-4207BC97C5AF}" presName="ThreeNodes_1_text" presStyleLbl="node1" presStyleIdx="2" presStyleCnt="3">
        <dgm:presLayoutVars>
          <dgm:bulletEnabled val="1"/>
        </dgm:presLayoutVars>
      </dgm:prSet>
      <dgm:spPr/>
      <dgm:t>
        <a:bodyPr/>
        <a:lstStyle/>
        <a:p>
          <a:endParaRPr lang="es-EC"/>
        </a:p>
      </dgm:t>
    </dgm:pt>
    <dgm:pt modelId="{EE029FD3-3E09-4E8B-92C0-A9D11F38EF98}" type="pres">
      <dgm:prSet presAssocID="{D1EDC75C-368A-4D85-8DAE-4207BC97C5AF}" presName="ThreeNodes_2_text" presStyleLbl="node1" presStyleIdx="2" presStyleCnt="3">
        <dgm:presLayoutVars>
          <dgm:bulletEnabled val="1"/>
        </dgm:presLayoutVars>
      </dgm:prSet>
      <dgm:spPr/>
      <dgm:t>
        <a:bodyPr/>
        <a:lstStyle/>
        <a:p>
          <a:endParaRPr lang="es-EC"/>
        </a:p>
      </dgm:t>
    </dgm:pt>
    <dgm:pt modelId="{7CE82470-FE56-47E9-A194-598A3E07FA2D}" type="pres">
      <dgm:prSet presAssocID="{D1EDC75C-368A-4D85-8DAE-4207BC97C5AF}" presName="ThreeNodes_3_text" presStyleLbl="node1" presStyleIdx="2" presStyleCnt="3">
        <dgm:presLayoutVars>
          <dgm:bulletEnabled val="1"/>
        </dgm:presLayoutVars>
      </dgm:prSet>
      <dgm:spPr/>
      <dgm:t>
        <a:bodyPr/>
        <a:lstStyle/>
        <a:p>
          <a:endParaRPr lang="es-EC"/>
        </a:p>
      </dgm:t>
    </dgm:pt>
  </dgm:ptLst>
  <dgm:cxnLst>
    <dgm:cxn modelId="{788963F4-870C-4D94-94FE-C894E4ABB871}" type="presOf" srcId="{580537CA-DDDE-4D2C-8D2D-82B3E277483B}" destId="{DCCD498E-A3B5-437F-AC6A-79B697A81CFF}" srcOrd="0" destOrd="0" presId="urn:microsoft.com/office/officeart/2005/8/layout/vProcess5"/>
    <dgm:cxn modelId="{C65610CF-A15D-4F53-AC6E-0996D10D7C5D}" type="presOf" srcId="{18C597FC-18B3-4F1A-A50D-10BD85F62818}" destId="{549B9400-1744-4AB5-B3A9-F95B11BE61DE}" srcOrd="0" destOrd="0" presId="urn:microsoft.com/office/officeart/2005/8/layout/vProcess5"/>
    <dgm:cxn modelId="{22505615-511F-45E9-ACE9-AAB0CF6F83DF}" srcId="{D1EDC75C-368A-4D85-8DAE-4207BC97C5AF}" destId="{580537CA-DDDE-4D2C-8D2D-82B3E277483B}" srcOrd="0" destOrd="0" parTransId="{FBC757B3-7552-468E-BD5A-0D62DD9819A7}" sibTransId="{B1219829-5537-4957-AC14-8B123B20037B}"/>
    <dgm:cxn modelId="{A1B68ABC-AF12-4952-AE93-27A66804D4BB}" type="presOf" srcId="{580537CA-DDDE-4D2C-8D2D-82B3E277483B}" destId="{EFDF62A3-2B8A-4383-8A28-883C9D48BB09}" srcOrd="1" destOrd="0" presId="urn:microsoft.com/office/officeart/2005/8/layout/vProcess5"/>
    <dgm:cxn modelId="{08559AB2-B440-4348-AAC5-4ABE67F78305}" type="presOf" srcId="{48661B88-D650-4A5A-BBED-88631B993C3F}" destId="{EE029FD3-3E09-4E8B-92C0-A9D11F38EF98}" srcOrd="1" destOrd="0" presId="urn:microsoft.com/office/officeart/2005/8/layout/vProcess5"/>
    <dgm:cxn modelId="{FA03C3AC-D7BD-41E6-9773-9CB56C255507}" type="presOf" srcId="{D1EDC75C-368A-4D85-8DAE-4207BC97C5AF}" destId="{2622B6CE-FF50-4108-A56B-990495FA8336}" srcOrd="0" destOrd="0" presId="urn:microsoft.com/office/officeart/2005/8/layout/vProcess5"/>
    <dgm:cxn modelId="{2EB0A2AE-BC25-4253-A689-D86CEE3DDAE9}" type="presOf" srcId="{ABB8D19E-6338-4E67-B354-BB6870FA0DB0}" destId="{CFFF62CD-A198-4295-80F7-904E94581601}" srcOrd="0" destOrd="0" presId="urn:microsoft.com/office/officeart/2005/8/layout/vProcess5"/>
    <dgm:cxn modelId="{87CE3C3D-B37C-4BF3-BC98-F76095CD58CE}" srcId="{D1EDC75C-368A-4D85-8DAE-4207BC97C5AF}" destId="{48661B88-D650-4A5A-BBED-88631B993C3F}" srcOrd="1" destOrd="0" parTransId="{AB04C03C-1FCD-4F7C-8A81-2AAF7700A6F4}" sibTransId="{18C597FC-18B3-4F1A-A50D-10BD85F62818}"/>
    <dgm:cxn modelId="{78968E0D-D7BE-47E3-B706-888A18D84F88}" type="presOf" srcId="{ABB8D19E-6338-4E67-B354-BB6870FA0DB0}" destId="{7CE82470-FE56-47E9-A194-598A3E07FA2D}" srcOrd="1" destOrd="0" presId="urn:microsoft.com/office/officeart/2005/8/layout/vProcess5"/>
    <dgm:cxn modelId="{44C4527E-CE9F-4EC4-AF1F-949001BA2B58}" type="presOf" srcId="{48661B88-D650-4A5A-BBED-88631B993C3F}" destId="{FCAA6685-0E7D-4E3D-875C-BCA5A4E07DF6}" srcOrd="0" destOrd="0" presId="urn:microsoft.com/office/officeart/2005/8/layout/vProcess5"/>
    <dgm:cxn modelId="{BB71DEBE-AA8D-43C9-B042-3F03B844A2DE}" srcId="{D1EDC75C-368A-4D85-8DAE-4207BC97C5AF}" destId="{ABB8D19E-6338-4E67-B354-BB6870FA0DB0}" srcOrd="2" destOrd="0" parTransId="{AC650D2F-5512-4DC7-A54F-98F38D20D52D}" sibTransId="{90792280-C987-4CF6-9A06-B2DDCF497544}"/>
    <dgm:cxn modelId="{BB88BCC8-38D4-4CB8-B688-38094FE4AF4C}" type="presOf" srcId="{B1219829-5537-4957-AC14-8B123B20037B}" destId="{CAD93C37-0E7D-4AB9-AF6A-F1E731A4A6AB}" srcOrd="0" destOrd="0" presId="urn:microsoft.com/office/officeart/2005/8/layout/vProcess5"/>
    <dgm:cxn modelId="{07B2D962-CCDE-4FA6-8706-D2288DAC426A}" type="presParOf" srcId="{2622B6CE-FF50-4108-A56B-990495FA8336}" destId="{A6F92702-6471-47F0-924A-C8340AB0A65B}" srcOrd="0" destOrd="0" presId="urn:microsoft.com/office/officeart/2005/8/layout/vProcess5"/>
    <dgm:cxn modelId="{4FF62707-20D5-4E0B-BE16-7B870F98F821}" type="presParOf" srcId="{2622B6CE-FF50-4108-A56B-990495FA8336}" destId="{DCCD498E-A3B5-437F-AC6A-79B697A81CFF}" srcOrd="1" destOrd="0" presId="urn:microsoft.com/office/officeart/2005/8/layout/vProcess5"/>
    <dgm:cxn modelId="{F265F95B-46F6-4FE1-865B-1AF3477C1642}" type="presParOf" srcId="{2622B6CE-FF50-4108-A56B-990495FA8336}" destId="{FCAA6685-0E7D-4E3D-875C-BCA5A4E07DF6}" srcOrd="2" destOrd="0" presId="urn:microsoft.com/office/officeart/2005/8/layout/vProcess5"/>
    <dgm:cxn modelId="{8E1A3AD0-9307-4231-AAAB-35786AE64DDB}" type="presParOf" srcId="{2622B6CE-FF50-4108-A56B-990495FA8336}" destId="{CFFF62CD-A198-4295-80F7-904E94581601}" srcOrd="3" destOrd="0" presId="urn:microsoft.com/office/officeart/2005/8/layout/vProcess5"/>
    <dgm:cxn modelId="{45B4E078-CDD2-48B1-9792-4AF4C89504AD}" type="presParOf" srcId="{2622B6CE-FF50-4108-A56B-990495FA8336}" destId="{CAD93C37-0E7D-4AB9-AF6A-F1E731A4A6AB}" srcOrd="4" destOrd="0" presId="urn:microsoft.com/office/officeart/2005/8/layout/vProcess5"/>
    <dgm:cxn modelId="{BBD40923-3FBA-473E-AD01-85A4EC9F1733}" type="presParOf" srcId="{2622B6CE-FF50-4108-A56B-990495FA8336}" destId="{549B9400-1744-4AB5-B3A9-F95B11BE61DE}" srcOrd="5" destOrd="0" presId="urn:microsoft.com/office/officeart/2005/8/layout/vProcess5"/>
    <dgm:cxn modelId="{84C9388C-1B87-4F5E-AB11-C114E7DB1536}" type="presParOf" srcId="{2622B6CE-FF50-4108-A56B-990495FA8336}" destId="{EFDF62A3-2B8A-4383-8A28-883C9D48BB09}" srcOrd="6" destOrd="0" presId="urn:microsoft.com/office/officeart/2005/8/layout/vProcess5"/>
    <dgm:cxn modelId="{74B51872-1ADB-4466-8D73-3B8E33F5449F}" type="presParOf" srcId="{2622B6CE-FF50-4108-A56B-990495FA8336}" destId="{EE029FD3-3E09-4E8B-92C0-A9D11F38EF98}" srcOrd="7" destOrd="0" presId="urn:microsoft.com/office/officeart/2005/8/layout/vProcess5"/>
    <dgm:cxn modelId="{0D032C21-3444-40AE-87F5-80240A43D508}" type="presParOf" srcId="{2622B6CE-FF50-4108-A56B-990495FA8336}" destId="{7CE82470-FE56-47E9-A194-598A3E07FA2D}"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904596-F416-4AF7-9831-5637D9500021}" type="doc">
      <dgm:prSet loTypeId="urn:microsoft.com/office/officeart/2005/8/layout/arrow5" loCatId="relationship" qsTypeId="urn:microsoft.com/office/officeart/2005/8/quickstyle/simple1" qsCatId="simple" csTypeId="urn:microsoft.com/office/officeart/2005/8/colors/colorful2" csCatId="colorful" phldr="1"/>
      <dgm:spPr/>
      <dgm:t>
        <a:bodyPr/>
        <a:lstStyle/>
        <a:p>
          <a:endParaRPr lang="es-EC"/>
        </a:p>
      </dgm:t>
    </dgm:pt>
    <dgm:pt modelId="{638B92C1-3F99-48E4-A653-8D0F46980D3C}">
      <dgm:prSet phldrT="[Texto]"/>
      <dgm:spPr/>
      <dgm:t>
        <a:bodyPr/>
        <a:lstStyle/>
        <a:p>
          <a:r>
            <a:rPr lang="es-EC" b="1" smtClean="0"/>
            <a:t>DECISIONES ESTRATEGICAS</a:t>
          </a:r>
          <a:endParaRPr lang="es-EC" b="1" dirty="0"/>
        </a:p>
      </dgm:t>
    </dgm:pt>
    <dgm:pt modelId="{3F5C99DC-F5F4-4CA1-ADDA-E750791E6F3E}" type="parTrans" cxnId="{F90FC23F-54A8-4FC2-810E-CD0FBD2E3DB7}">
      <dgm:prSet/>
      <dgm:spPr/>
      <dgm:t>
        <a:bodyPr/>
        <a:lstStyle/>
        <a:p>
          <a:endParaRPr lang="es-EC"/>
        </a:p>
      </dgm:t>
    </dgm:pt>
    <dgm:pt modelId="{911B325D-D91C-4BF4-A586-F0C3995711E3}" type="sibTrans" cxnId="{F90FC23F-54A8-4FC2-810E-CD0FBD2E3DB7}">
      <dgm:prSet/>
      <dgm:spPr/>
      <dgm:t>
        <a:bodyPr/>
        <a:lstStyle/>
        <a:p>
          <a:endParaRPr lang="es-EC"/>
        </a:p>
      </dgm:t>
    </dgm:pt>
    <dgm:pt modelId="{AA0DD7EF-3208-4110-BC69-F49F85B0891F}">
      <dgm:prSet phldrT="[Texto]"/>
      <dgm:spPr/>
      <dgm:t>
        <a:bodyPr/>
        <a:lstStyle/>
        <a:p>
          <a:r>
            <a:rPr lang="es-EC" dirty="0" smtClean="0"/>
            <a:t>ESTRATEGIAS FINANCIERAS</a:t>
          </a:r>
          <a:endParaRPr lang="es-EC" dirty="0"/>
        </a:p>
      </dgm:t>
    </dgm:pt>
    <dgm:pt modelId="{A0C07651-7382-4DCD-8354-F9506A40CCAE}" type="parTrans" cxnId="{61FC7A16-0621-411E-97F3-95E94329AB9D}">
      <dgm:prSet/>
      <dgm:spPr/>
      <dgm:t>
        <a:bodyPr/>
        <a:lstStyle/>
        <a:p>
          <a:endParaRPr lang="es-EC"/>
        </a:p>
      </dgm:t>
    </dgm:pt>
    <dgm:pt modelId="{AE2CA8D8-0270-4021-83E8-6179421114FE}" type="sibTrans" cxnId="{61FC7A16-0621-411E-97F3-95E94329AB9D}">
      <dgm:prSet/>
      <dgm:spPr/>
      <dgm:t>
        <a:bodyPr/>
        <a:lstStyle/>
        <a:p>
          <a:endParaRPr lang="es-EC"/>
        </a:p>
      </dgm:t>
    </dgm:pt>
    <dgm:pt modelId="{475C3515-7E6F-421A-B5C1-629541C7DC00}" type="pres">
      <dgm:prSet presAssocID="{CF904596-F416-4AF7-9831-5637D9500021}" presName="diagram" presStyleCnt="0">
        <dgm:presLayoutVars>
          <dgm:dir/>
          <dgm:resizeHandles val="exact"/>
        </dgm:presLayoutVars>
      </dgm:prSet>
      <dgm:spPr/>
      <dgm:t>
        <a:bodyPr/>
        <a:lstStyle/>
        <a:p>
          <a:endParaRPr lang="es-EC"/>
        </a:p>
      </dgm:t>
    </dgm:pt>
    <dgm:pt modelId="{B9E3B850-6ABD-491D-8429-CA2FB9D84AD5}" type="pres">
      <dgm:prSet presAssocID="{638B92C1-3F99-48E4-A653-8D0F46980D3C}" presName="arrow" presStyleLbl="node1" presStyleIdx="0" presStyleCnt="2">
        <dgm:presLayoutVars>
          <dgm:bulletEnabled val="1"/>
        </dgm:presLayoutVars>
      </dgm:prSet>
      <dgm:spPr/>
      <dgm:t>
        <a:bodyPr/>
        <a:lstStyle/>
        <a:p>
          <a:endParaRPr lang="es-EC"/>
        </a:p>
      </dgm:t>
    </dgm:pt>
    <dgm:pt modelId="{9B47E163-FD26-4743-9F8F-A8EB7A849BD4}" type="pres">
      <dgm:prSet presAssocID="{AA0DD7EF-3208-4110-BC69-F49F85B0891F}" presName="arrow" presStyleLbl="node1" presStyleIdx="1" presStyleCnt="2">
        <dgm:presLayoutVars>
          <dgm:bulletEnabled val="1"/>
        </dgm:presLayoutVars>
      </dgm:prSet>
      <dgm:spPr/>
      <dgm:t>
        <a:bodyPr/>
        <a:lstStyle/>
        <a:p>
          <a:endParaRPr lang="es-EC"/>
        </a:p>
      </dgm:t>
    </dgm:pt>
  </dgm:ptLst>
  <dgm:cxnLst>
    <dgm:cxn modelId="{F90FC23F-54A8-4FC2-810E-CD0FBD2E3DB7}" srcId="{CF904596-F416-4AF7-9831-5637D9500021}" destId="{638B92C1-3F99-48E4-A653-8D0F46980D3C}" srcOrd="0" destOrd="0" parTransId="{3F5C99DC-F5F4-4CA1-ADDA-E750791E6F3E}" sibTransId="{911B325D-D91C-4BF4-A586-F0C3995711E3}"/>
    <dgm:cxn modelId="{61FC7A16-0621-411E-97F3-95E94329AB9D}" srcId="{CF904596-F416-4AF7-9831-5637D9500021}" destId="{AA0DD7EF-3208-4110-BC69-F49F85B0891F}" srcOrd="1" destOrd="0" parTransId="{A0C07651-7382-4DCD-8354-F9506A40CCAE}" sibTransId="{AE2CA8D8-0270-4021-83E8-6179421114FE}"/>
    <dgm:cxn modelId="{E4B10C7B-3F5D-4D23-B907-988A8B78B1C1}" type="presOf" srcId="{AA0DD7EF-3208-4110-BC69-F49F85B0891F}" destId="{9B47E163-FD26-4743-9F8F-A8EB7A849BD4}" srcOrd="0" destOrd="0" presId="urn:microsoft.com/office/officeart/2005/8/layout/arrow5"/>
    <dgm:cxn modelId="{6FC74CE1-F7C8-4FBD-A858-F8C7068EAD94}" type="presOf" srcId="{638B92C1-3F99-48E4-A653-8D0F46980D3C}" destId="{B9E3B850-6ABD-491D-8429-CA2FB9D84AD5}" srcOrd="0" destOrd="0" presId="urn:microsoft.com/office/officeart/2005/8/layout/arrow5"/>
    <dgm:cxn modelId="{4CC6108C-0B31-4FC8-99C9-22BAA18D0B85}" type="presOf" srcId="{CF904596-F416-4AF7-9831-5637D9500021}" destId="{475C3515-7E6F-421A-B5C1-629541C7DC00}" srcOrd="0" destOrd="0" presId="urn:microsoft.com/office/officeart/2005/8/layout/arrow5"/>
    <dgm:cxn modelId="{442FAC72-209F-4615-94F7-7B3F805C8DF6}" type="presParOf" srcId="{475C3515-7E6F-421A-B5C1-629541C7DC00}" destId="{B9E3B850-6ABD-491D-8429-CA2FB9D84AD5}" srcOrd="0" destOrd="0" presId="urn:microsoft.com/office/officeart/2005/8/layout/arrow5"/>
    <dgm:cxn modelId="{6E165928-A046-40FE-8715-BA5493DD3AAB}" type="presParOf" srcId="{475C3515-7E6F-421A-B5C1-629541C7DC00}" destId="{9B47E163-FD26-4743-9F8F-A8EB7A849BD4}" srcOrd="1" destOrd="0" presId="urn:microsoft.com/office/officeart/2005/8/layout/arrow5"/>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3F461A-3FB3-4AAC-8234-0BF2B5DCCBBA}"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s-EC"/>
        </a:p>
      </dgm:t>
    </dgm:pt>
    <dgm:pt modelId="{18BEB6ED-82CD-4A12-90BF-5606BB1AD451}">
      <dgm:prSet phldrT="[Texto]"/>
      <dgm:spPr/>
      <dgm:t>
        <a:bodyPr/>
        <a:lstStyle/>
        <a:p>
          <a:r>
            <a:rPr lang="es-EC" b="1" dirty="0" smtClean="0">
              <a:solidFill>
                <a:schemeClr val="tx1"/>
              </a:solidFill>
            </a:rPr>
            <a:t>Estrategias Genéricas</a:t>
          </a:r>
          <a:endParaRPr lang="es-EC" b="1" dirty="0">
            <a:solidFill>
              <a:schemeClr val="tx1"/>
            </a:solidFill>
          </a:endParaRPr>
        </a:p>
      </dgm:t>
    </dgm:pt>
    <dgm:pt modelId="{48044D9E-68B3-487B-B089-BD106D583D1F}" type="parTrans" cxnId="{9189956C-D868-4400-A1BF-2F76C0EB5BFC}">
      <dgm:prSet/>
      <dgm:spPr/>
      <dgm:t>
        <a:bodyPr/>
        <a:lstStyle/>
        <a:p>
          <a:endParaRPr lang="es-EC"/>
        </a:p>
      </dgm:t>
    </dgm:pt>
    <dgm:pt modelId="{D9854060-8D12-4AAB-A3DA-5AAD08C4F03E}" type="sibTrans" cxnId="{9189956C-D868-4400-A1BF-2F76C0EB5BFC}">
      <dgm:prSet/>
      <dgm:spPr/>
      <dgm:t>
        <a:bodyPr/>
        <a:lstStyle/>
        <a:p>
          <a:endParaRPr lang="es-EC"/>
        </a:p>
      </dgm:t>
    </dgm:pt>
    <dgm:pt modelId="{6A221419-5B1F-4F85-A10F-4A029BAB3180}">
      <dgm:prSet phldrT="[Texto]"/>
      <dgm:spPr/>
      <dgm:t>
        <a:bodyPr/>
        <a:lstStyle/>
        <a:p>
          <a:r>
            <a:rPr lang="es-EC" b="1" dirty="0" smtClean="0">
              <a:solidFill>
                <a:schemeClr val="tx1"/>
              </a:solidFill>
            </a:rPr>
            <a:t>Estrategias de Crecimiento</a:t>
          </a:r>
          <a:endParaRPr lang="es-EC" b="1" dirty="0">
            <a:solidFill>
              <a:schemeClr val="tx1"/>
            </a:solidFill>
          </a:endParaRPr>
        </a:p>
      </dgm:t>
    </dgm:pt>
    <dgm:pt modelId="{B73A7F11-6E4E-459E-9AAB-EB09DC704D9F}" type="parTrans" cxnId="{BBBC6AF2-4186-4627-9C1B-2656F5193D82}">
      <dgm:prSet/>
      <dgm:spPr/>
      <dgm:t>
        <a:bodyPr/>
        <a:lstStyle/>
        <a:p>
          <a:endParaRPr lang="es-EC"/>
        </a:p>
      </dgm:t>
    </dgm:pt>
    <dgm:pt modelId="{928E2241-ED19-4DCE-BD9B-83C9949808A7}" type="sibTrans" cxnId="{BBBC6AF2-4186-4627-9C1B-2656F5193D82}">
      <dgm:prSet/>
      <dgm:spPr/>
      <dgm:t>
        <a:bodyPr/>
        <a:lstStyle/>
        <a:p>
          <a:endParaRPr lang="es-EC"/>
        </a:p>
      </dgm:t>
    </dgm:pt>
    <dgm:pt modelId="{90EBC94B-F8DA-4810-9604-98A584DFDCA9}">
      <dgm:prSet phldrT="[Texto]"/>
      <dgm:spPr/>
      <dgm:t>
        <a:bodyPr/>
        <a:lstStyle/>
        <a:p>
          <a:r>
            <a:rPr lang="es-EC" b="1" dirty="0" smtClean="0">
              <a:solidFill>
                <a:schemeClr val="tx1"/>
              </a:solidFill>
            </a:rPr>
            <a:t>Estrategias de Crecimiento por Integración</a:t>
          </a:r>
          <a:endParaRPr lang="es-EC" b="1" dirty="0">
            <a:solidFill>
              <a:schemeClr val="tx1"/>
            </a:solidFill>
          </a:endParaRPr>
        </a:p>
      </dgm:t>
    </dgm:pt>
    <dgm:pt modelId="{A9E88F00-EA30-4B8A-BDA8-DD00E15119E1}" type="parTrans" cxnId="{6698F517-12BA-4D7F-8160-80C80E83E718}">
      <dgm:prSet/>
      <dgm:spPr/>
      <dgm:t>
        <a:bodyPr/>
        <a:lstStyle/>
        <a:p>
          <a:endParaRPr lang="es-EC"/>
        </a:p>
      </dgm:t>
    </dgm:pt>
    <dgm:pt modelId="{7F73397C-C605-446E-920B-9F9D5A8D7A87}" type="sibTrans" cxnId="{6698F517-12BA-4D7F-8160-80C80E83E718}">
      <dgm:prSet/>
      <dgm:spPr/>
      <dgm:t>
        <a:bodyPr/>
        <a:lstStyle/>
        <a:p>
          <a:endParaRPr lang="es-EC"/>
        </a:p>
      </dgm:t>
    </dgm:pt>
    <dgm:pt modelId="{F2B9B45C-0D65-4BB0-837F-353E0D7281EE}">
      <dgm:prSet phldrT="[Texto]"/>
      <dgm:spPr/>
      <dgm:t>
        <a:bodyPr/>
        <a:lstStyle/>
        <a:p>
          <a:r>
            <a:rPr lang="es-EC" b="1" dirty="0" smtClean="0">
              <a:solidFill>
                <a:schemeClr val="tx1"/>
              </a:solidFill>
            </a:rPr>
            <a:t>Estrategias de Crecimiento por Diversificación</a:t>
          </a:r>
          <a:endParaRPr lang="es-EC" b="1" dirty="0">
            <a:solidFill>
              <a:schemeClr val="tx1"/>
            </a:solidFill>
          </a:endParaRPr>
        </a:p>
      </dgm:t>
    </dgm:pt>
    <dgm:pt modelId="{5070C815-C3BB-49E9-8800-5B7D18332390}" type="parTrans" cxnId="{B97FFDEA-D88A-43A3-B65D-2E9383FFE655}">
      <dgm:prSet/>
      <dgm:spPr/>
      <dgm:t>
        <a:bodyPr/>
        <a:lstStyle/>
        <a:p>
          <a:endParaRPr lang="es-EC"/>
        </a:p>
      </dgm:t>
    </dgm:pt>
    <dgm:pt modelId="{A6E71B0B-777A-4F05-8F8D-529426DFCDD1}" type="sibTrans" cxnId="{B97FFDEA-D88A-43A3-B65D-2E9383FFE655}">
      <dgm:prSet/>
      <dgm:spPr/>
      <dgm:t>
        <a:bodyPr/>
        <a:lstStyle/>
        <a:p>
          <a:endParaRPr lang="es-EC"/>
        </a:p>
      </dgm:t>
    </dgm:pt>
    <dgm:pt modelId="{A593704A-257A-4649-91D4-4487366D0117}">
      <dgm:prSet phldrT="[Texto]"/>
      <dgm:spPr/>
      <dgm:t>
        <a:bodyPr/>
        <a:lstStyle/>
        <a:p>
          <a:r>
            <a:rPr lang="es-EC" b="1" dirty="0" smtClean="0">
              <a:solidFill>
                <a:schemeClr val="tx1"/>
              </a:solidFill>
            </a:rPr>
            <a:t>Estrategias de Especialización</a:t>
          </a:r>
          <a:endParaRPr lang="es-EC" b="1" dirty="0">
            <a:solidFill>
              <a:schemeClr val="tx1"/>
            </a:solidFill>
          </a:endParaRPr>
        </a:p>
      </dgm:t>
    </dgm:pt>
    <dgm:pt modelId="{4D904E91-CCAC-4083-A917-C612D1E4B1E2}" type="parTrans" cxnId="{6146F1DE-EBE8-4A23-8125-D822BD80AC6B}">
      <dgm:prSet/>
      <dgm:spPr/>
      <dgm:t>
        <a:bodyPr/>
        <a:lstStyle/>
        <a:p>
          <a:endParaRPr lang="es-EC"/>
        </a:p>
      </dgm:t>
    </dgm:pt>
    <dgm:pt modelId="{A7F6483C-FE3C-4603-882A-C961097C1CBE}" type="sibTrans" cxnId="{6146F1DE-EBE8-4A23-8125-D822BD80AC6B}">
      <dgm:prSet/>
      <dgm:spPr/>
      <dgm:t>
        <a:bodyPr/>
        <a:lstStyle/>
        <a:p>
          <a:endParaRPr lang="es-EC"/>
        </a:p>
      </dgm:t>
    </dgm:pt>
    <dgm:pt modelId="{EABA9C17-0EA2-4F4C-92DA-4A527D45BD06}">
      <dgm:prSet phldrT="[Texto]"/>
      <dgm:spPr/>
      <dgm:t>
        <a:bodyPr/>
        <a:lstStyle/>
        <a:p>
          <a:r>
            <a:rPr lang="es-EC" b="1" dirty="0" smtClean="0">
              <a:solidFill>
                <a:schemeClr val="tx1"/>
              </a:solidFill>
            </a:rPr>
            <a:t>Estrategias de Concentración</a:t>
          </a:r>
          <a:endParaRPr lang="es-EC" b="1" dirty="0">
            <a:solidFill>
              <a:schemeClr val="tx1"/>
            </a:solidFill>
          </a:endParaRPr>
        </a:p>
      </dgm:t>
    </dgm:pt>
    <dgm:pt modelId="{11BF3DD2-6810-4496-B446-FF54E5F14E62}" type="parTrans" cxnId="{E15539A4-B135-42C2-9B1C-27ACB4385DAB}">
      <dgm:prSet/>
      <dgm:spPr/>
      <dgm:t>
        <a:bodyPr/>
        <a:lstStyle/>
        <a:p>
          <a:endParaRPr lang="es-EC"/>
        </a:p>
      </dgm:t>
    </dgm:pt>
    <dgm:pt modelId="{7AAA179C-2FAB-438E-BBC4-8465D05B96FA}" type="sibTrans" cxnId="{E15539A4-B135-42C2-9B1C-27ACB4385DAB}">
      <dgm:prSet/>
      <dgm:spPr/>
      <dgm:t>
        <a:bodyPr/>
        <a:lstStyle/>
        <a:p>
          <a:endParaRPr lang="es-EC"/>
        </a:p>
      </dgm:t>
    </dgm:pt>
    <dgm:pt modelId="{1693E76A-C31E-42E5-B8FA-13395D744B0A}">
      <dgm:prSet phldrT="[Texto]"/>
      <dgm:spPr/>
      <dgm:t>
        <a:bodyPr/>
        <a:lstStyle/>
        <a:p>
          <a:r>
            <a:rPr lang="es-EC" b="1" dirty="0" smtClean="0">
              <a:solidFill>
                <a:schemeClr val="tx1"/>
              </a:solidFill>
            </a:rPr>
            <a:t>Estrategias de Extensión del Mercado</a:t>
          </a:r>
          <a:endParaRPr lang="es-EC" b="1" dirty="0">
            <a:solidFill>
              <a:schemeClr val="tx1"/>
            </a:solidFill>
          </a:endParaRPr>
        </a:p>
      </dgm:t>
    </dgm:pt>
    <dgm:pt modelId="{1E36B9A8-FB45-46D2-B931-9C3817B64EEA}" type="parTrans" cxnId="{EB679976-2CF7-4C2E-8078-7FA068728442}">
      <dgm:prSet/>
      <dgm:spPr/>
      <dgm:t>
        <a:bodyPr/>
        <a:lstStyle/>
        <a:p>
          <a:endParaRPr lang="es-EC"/>
        </a:p>
      </dgm:t>
    </dgm:pt>
    <dgm:pt modelId="{BA6AEBD7-DB55-465B-A2CE-B7DF64ACD9CD}" type="sibTrans" cxnId="{EB679976-2CF7-4C2E-8078-7FA068728442}">
      <dgm:prSet/>
      <dgm:spPr/>
      <dgm:t>
        <a:bodyPr/>
        <a:lstStyle/>
        <a:p>
          <a:endParaRPr lang="es-EC"/>
        </a:p>
      </dgm:t>
    </dgm:pt>
    <dgm:pt modelId="{B04B0835-6A2A-47B7-858D-126157FFB889}">
      <dgm:prSet phldrT="[Texto]"/>
      <dgm:spPr/>
      <dgm:t>
        <a:bodyPr/>
        <a:lstStyle/>
        <a:p>
          <a:r>
            <a:rPr lang="es-EC" b="1" dirty="0" smtClean="0">
              <a:solidFill>
                <a:schemeClr val="tx1"/>
              </a:solidFill>
            </a:rPr>
            <a:t>Estrategias Básicas de Desarrollo</a:t>
          </a:r>
          <a:endParaRPr lang="es-EC" b="1" dirty="0">
            <a:solidFill>
              <a:schemeClr val="tx1"/>
            </a:solidFill>
          </a:endParaRPr>
        </a:p>
      </dgm:t>
    </dgm:pt>
    <dgm:pt modelId="{13908E1C-2FAE-4283-9083-FF913F8D3E51}" type="parTrans" cxnId="{5D091440-CB5C-44C0-91A0-9D1F6564084F}">
      <dgm:prSet/>
      <dgm:spPr/>
      <dgm:t>
        <a:bodyPr/>
        <a:lstStyle/>
        <a:p>
          <a:endParaRPr lang="es-EC"/>
        </a:p>
      </dgm:t>
    </dgm:pt>
    <dgm:pt modelId="{F297044C-80F8-4D1E-86A2-8122C7A6D30D}" type="sibTrans" cxnId="{5D091440-CB5C-44C0-91A0-9D1F6564084F}">
      <dgm:prSet/>
      <dgm:spPr/>
      <dgm:t>
        <a:bodyPr/>
        <a:lstStyle/>
        <a:p>
          <a:endParaRPr lang="es-EC"/>
        </a:p>
      </dgm:t>
    </dgm:pt>
    <dgm:pt modelId="{FC2A51E8-15BF-4CD5-8BF3-F7B99EB9F983}">
      <dgm:prSet phldrT="[Texto]"/>
      <dgm:spPr/>
      <dgm:t>
        <a:bodyPr/>
        <a:lstStyle/>
        <a:p>
          <a:r>
            <a:rPr lang="es-EC" b="1" dirty="0" smtClean="0">
              <a:solidFill>
                <a:schemeClr val="tx1"/>
              </a:solidFill>
            </a:rPr>
            <a:t>Estrategias del Seguidor</a:t>
          </a:r>
          <a:endParaRPr lang="es-EC" b="1" dirty="0">
            <a:solidFill>
              <a:schemeClr val="tx1"/>
            </a:solidFill>
          </a:endParaRPr>
        </a:p>
      </dgm:t>
    </dgm:pt>
    <dgm:pt modelId="{3BAB5400-3E19-475F-AFD3-D96C47D9A426}" type="parTrans" cxnId="{4A4E8287-EE98-40A2-9933-4A4513832AD2}">
      <dgm:prSet/>
      <dgm:spPr/>
      <dgm:t>
        <a:bodyPr/>
        <a:lstStyle/>
        <a:p>
          <a:endParaRPr lang="es-EC"/>
        </a:p>
      </dgm:t>
    </dgm:pt>
    <dgm:pt modelId="{B15CD2F9-25A5-4728-989A-5684EEADC244}" type="sibTrans" cxnId="{4A4E8287-EE98-40A2-9933-4A4513832AD2}">
      <dgm:prSet/>
      <dgm:spPr/>
      <dgm:t>
        <a:bodyPr/>
        <a:lstStyle/>
        <a:p>
          <a:endParaRPr lang="es-EC"/>
        </a:p>
      </dgm:t>
    </dgm:pt>
    <dgm:pt modelId="{B98BEAFA-0D98-4C27-9C13-F8B0B8EEC952}">
      <dgm:prSet/>
      <dgm:spPr/>
      <dgm:t>
        <a:bodyPr/>
        <a:lstStyle/>
        <a:p>
          <a:r>
            <a:rPr lang="es-EC" b="1" dirty="0" smtClean="0">
              <a:solidFill>
                <a:schemeClr val="tx1"/>
              </a:solidFill>
            </a:rPr>
            <a:t>Estrategias del Retador</a:t>
          </a:r>
          <a:endParaRPr lang="es-EC" b="1" dirty="0">
            <a:solidFill>
              <a:schemeClr val="tx1"/>
            </a:solidFill>
          </a:endParaRPr>
        </a:p>
      </dgm:t>
    </dgm:pt>
    <dgm:pt modelId="{3D6C2598-99F8-4925-B1AA-A6F8712FFB45}" type="parTrans" cxnId="{A585C3A7-5101-4F5B-860F-A5BE9C058281}">
      <dgm:prSet/>
      <dgm:spPr/>
      <dgm:t>
        <a:bodyPr/>
        <a:lstStyle/>
        <a:p>
          <a:endParaRPr lang="es-EC"/>
        </a:p>
      </dgm:t>
    </dgm:pt>
    <dgm:pt modelId="{E7E0B6A5-F8C3-4CB0-9368-75083B4F42E9}" type="sibTrans" cxnId="{A585C3A7-5101-4F5B-860F-A5BE9C058281}">
      <dgm:prSet/>
      <dgm:spPr/>
      <dgm:t>
        <a:bodyPr/>
        <a:lstStyle/>
        <a:p>
          <a:endParaRPr lang="es-EC"/>
        </a:p>
      </dgm:t>
    </dgm:pt>
    <dgm:pt modelId="{B3BC93FB-81E2-452B-9A68-8B447ADB12AD}">
      <dgm:prSet/>
      <dgm:spPr/>
      <dgm:t>
        <a:bodyPr/>
        <a:lstStyle/>
        <a:p>
          <a:r>
            <a:rPr lang="es-EC" b="1" dirty="0" smtClean="0">
              <a:solidFill>
                <a:schemeClr val="tx1"/>
              </a:solidFill>
            </a:rPr>
            <a:t>Estrategias del Especialista (NICHO</a:t>
          </a:r>
          <a:r>
            <a:rPr lang="es-EC" dirty="0" smtClean="0">
              <a:solidFill>
                <a:schemeClr val="tx1"/>
              </a:solidFill>
            </a:rPr>
            <a:t>)</a:t>
          </a:r>
          <a:endParaRPr lang="es-EC" dirty="0">
            <a:solidFill>
              <a:schemeClr val="tx1"/>
            </a:solidFill>
          </a:endParaRPr>
        </a:p>
      </dgm:t>
    </dgm:pt>
    <dgm:pt modelId="{51796856-3187-4995-8658-048742750026}" type="parTrans" cxnId="{875CB820-64B8-4B86-9773-01062501428E}">
      <dgm:prSet/>
      <dgm:spPr/>
      <dgm:t>
        <a:bodyPr/>
        <a:lstStyle/>
        <a:p>
          <a:endParaRPr lang="es-EC"/>
        </a:p>
      </dgm:t>
    </dgm:pt>
    <dgm:pt modelId="{F760CC28-2B5F-4120-97E0-2BAB3CDEF968}" type="sibTrans" cxnId="{875CB820-64B8-4B86-9773-01062501428E}">
      <dgm:prSet/>
      <dgm:spPr/>
      <dgm:t>
        <a:bodyPr/>
        <a:lstStyle/>
        <a:p>
          <a:endParaRPr lang="es-EC"/>
        </a:p>
      </dgm:t>
    </dgm:pt>
    <dgm:pt modelId="{6FDD72FD-12DE-4A09-A151-AC2E857127C3}" type="pres">
      <dgm:prSet presAssocID="{BF3F461A-3FB3-4AAC-8234-0BF2B5DCCBBA}" presName="Name0" presStyleCnt="0">
        <dgm:presLayoutVars>
          <dgm:dir/>
          <dgm:resizeHandles/>
        </dgm:presLayoutVars>
      </dgm:prSet>
      <dgm:spPr/>
      <dgm:t>
        <a:bodyPr/>
        <a:lstStyle/>
        <a:p>
          <a:endParaRPr lang="es-EC"/>
        </a:p>
      </dgm:t>
    </dgm:pt>
    <dgm:pt modelId="{D28C25A3-754F-4B28-A914-05DD09682514}" type="pres">
      <dgm:prSet presAssocID="{18BEB6ED-82CD-4A12-90BF-5606BB1AD451}" presName="compNode" presStyleCnt="0"/>
      <dgm:spPr/>
    </dgm:pt>
    <dgm:pt modelId="{A5EAB67F-4686-4A95-BF14-17B9A01E30C2}" type="pres">
      <dgm:prSet presAssocID="{18BEB6ED-82CD-4A12-90BF-5606BB1AD451}" presName="dummyConnPt" presStyleCnt="0"/>
      <dgm:spPr/>
    </dgm:pt>
    <dgm:pt modelId="{FCD0C4FC-4344-407A-9578-414B4F5EB9CB}" type="pres">
      <dgm:prSet presAssocID="{18BEB6ED-82CD-4A12-90BF-5606BB1AD451}" presName="node" presStyleLbl="node1" presStyleIdx="0" presStyleCnt="11">
        <dgm:presLayoutVars>
          <dgm:bulletEnabled val="1"/>
        </dgm:presLayoutVars>
      </dgm:prSet>
      <dgm:spPr/>
      <dgm:t>
        <a:bodyPr/>
        <a:lstStyle/>
        <a:p>
          <a:endParaRPr lang="es-EC"/>
        </a:p>
      </dgm:t>
    </dgm:pt>
    <dgm:pt modelId="{5D8F3A1A-01EA-4323-BEFD-BE4FF5364374}" type="pres">
      <dgm:prSet presAssocID="{D9854060-8D12-4AAB-A3DA-5AAD08C4F03E}" presName="sibTrans" presStyleLbl="bgSibTrans2D1" presStyleIdx="0" presStyleCnt="10"/>
      <dgm:spPr/>
      <dgm:t>
        <a:bodyPr/>
        <a:lstStyle/>
        <a:p>
          <a:endParaRPr lang="es-EC"/>
        </a:p>
      </dgm:t>
    </dgm:pt>
    <dgm:pt modelId="{2DC3B62B-79C0-4427-AE1B-2F00FCA25EE9}" type="pres">
      <dgm:prSet presAssocID="{6A221419-5B1F-4F85-A10F-4A029BAB3180}" presName="compNode" presStyleCnt="0"/>
      <dgm:spPr/>
    </dgm:pt>
    <dgm:pt modelId="{3DF50F68-ECF8-4E35-BFA9-CD17E26BCB67}" type="pres">
      <dgm:prSet presAssocID="{6A221419-5B1F-4F85-A10F-4A029BAB3180}" presName="dummyConnPt" presStyleCnt="0"/>
      <dgm:spPr/>
    </dgm:pt>
    <dgm:pt modelId="{407F19F8-3F90-4D42-B1B5-BA292DCDCC23}" type="pres">
      <dgm:prSet presAssocID="{6A221419-5B1F-4F85-A10F-4A029BAB3180}" presName="node" presStyleLbl="node1" presStyleIdx="1" presStyleCnt="11">
        <dgm:presLayoutVars>
          <dgm:bulletEnabled val="1"/>
        </dgm:presLayoutVars>
      </dgm:prSet>
      <dgm:spPr/>
      <dgm:t>
        <a:bodyPr/>
        <a:lstStyle/>
        <a:p>
          <a:endParaRPr lang="es-EC"/>
        </a:p>
      </dgm:t>
    </dgm:pt>
    <dgm:pt modelId="{BC48C5AC-0317-4F49-B665-2FA26AEC623C}" type="pres">
      <dgm:prSet presAssocID="{928E2241-ED19-4DCE-BD9B-83C9949808A7}" presName="sibTrans" presStyleLbl="bgSibTrans2D1" presStyleIdx="1" presStyleCnt="10"/>
      <dgm:spPr/>
      <dgm:t>
        <a:bodyPr/>
        <a:lstStyle/>
        <a:p>
          <a:endParaRPr lang="es-EC"/>
        </a:p>
      </dgm:t>
    </dgm:pt>
    <dgm:pt modelId="{F5F10327-D311-4235-AA65-EFE1D4E37C5D}" type="pres">
      <dgm:prSet presAssocID="{90EBC94B-F8DA-4810-9604-98A584DFDCA9}" presName="compNode" presStyleCnt="0"/>
      <dgm:spPr/>
    </dgm:pt>
    <dgm:pt modelId="{40A97552-5AA9-4575-8774-D169CC4147AF}" type="pres">
      <dgm:prSet presAssocID="{90EBC94B-F8DA-4810-9604-98A584DFDCA9}" presName="dummyConnPt" presStyleCnt="0"/>
      <dgm:spPr/>
    </dgm:pt>
    <dgm:pt modelId="{E092B6BD-CD5F-4561-8EBF-1DBDB3322DDD}" type="pres">
      <dgm:prSet presAssocID="{90EBC94B-F8DA-4810-9604-98A584DFDCA9}" presName="node" presStyleLbl="node1" presStyleIdx="2" presStyleCnt="11">
        <dgm:presLayoutVars>
          <dgm:bulletEnabled val="1"/>
        </dgm:presLayoutVars>
      </dgm:prSet>
      <dgm:spPr/>
      <dgm:t>
        <a:bodyPr/>
        <a:lstStyle/>
        <a:p>
          <a:endParaRPr lang="es-EC"/>
        </a:p>
      </dgm:t>
    </dgm:pt>
    <dgm:pt modelId="{1473A31A-ABDA-4F62-91BF-72FFE840B6E8}" type="pres">
      <dgm:prSet presAssocID="{7F73397C-C605-446E-920B-9F9D5A8D7A87}" presName="sibTrans" presStyleLbl="bgSibTrans2D1" presStyleIdx="2" presStyleCnt="10"/>
      <dgm:spPr/>
      <dgm:t>
        <a:bodyPr/>
        <a:lstStyle/>
        <a:p>
          <a:endParaRPr lang="es-EC"/>
        </a:p>
      </dgm:t>
    </dgm:pt>
    <dgm:pt modelId="{F1BDDED1-8E99-42F9-96A3-C88189AB4341}" type="pres">
      <dgm:prSet presAssocID="{F2B9B45C-0D65-4BB0-837F-353E0D7281EE}" presName="compNode" presStyleCnt="0"/>
      <dgm:spPr/>
    </dgm:pt>
    <dgm:pt modelId="{D4BDE2DA-4214-4078-AB7E-87A4EACD7309}" type="pres">
      <dgm:prSet presAssocID="{F2B9B45C-0D65-4BB0-837F-353E0D7281EE}" presName="dummyConnPt" presStyleCnt="0"/>
      <dgm:spPr/>
    </dgm:pt>
    <dgm:pt modelId="{E2E5E387-5BD1-4AA3-BF98-6F7686EF4E2E}" type="pres">
      <dgm:prSet presAssocID="{F2B9B45C-0D65-4BB0-837F-353E0D7281EE}" presName="node" presStyleLbl="node1" presStyleIdx="3" presStyleCnt="11">
        <dgm:presLayoutVars>
          <dgm:bulletEnabled val="1"/>
        </dgm:presLayoutVars>
      </dgm:prSet>
      <dgm:spPr/>
      <dgm:t>
        <a:bodyPr/>
        <a:lstStyle/>
        <a:p>
          <a:endParaRPr lang="es-EC"/>
        </a:p>
      </dgm:t>
    </dgm:pt>
    <dgm:pt modelId="{90478820-6853-43CE-A38D-D9D06F5AD399}" type="pres">
      <dgm:prSet presAssocID="{A6E71B0B-777A-4F05-8F8D-529426DFCDD1}" presName="sibTrans" presStyleLbl="bgSibTrans2D1" presStyleIdx="3" presStyleCnt="10"/>
      <dgm:spPr/>
      <dgm:t>
        <a:bodyPr/>
        <a:lstStyle/>
        <a:p>
          <a:endParaRPr lang="es-EC"/>
        </a:p>
      </dgm:t>
    </dgm:pt>
    <dgm:pt modelId="{5CC67AE8-813E-45B6-833D-59DD0398A069}" type="pres">
      <dgm:prSet presAssocID="{A593704A-257A-4649-91D4-4487366D0117}" presName="compNode" presStyleCnt="0"/>
      <dgm:spPr/>
    </dgm:pt>
    <dgm:pt modelId="{06FDB6D3-AA6A-4E11-87D7-83920AAD6DAB}" type="pres">
      <dgm:prSet presAssocID="{A593704A-257A-4649-91D4-4487366D0117}" presName="dummyConnPt" presStyleCnt="0"/>
      <dgm:spPr/>
    </dgm:pt>
    <dgm:pt modelId="{B4C4C5DB-160D-4F8D-BFD5-E0F9441BE512}" type="pres">
      <dgm:prSet presAssocID="{A593704A-257A-4649-91D4-4487366D0117}" presName="node" presStyleLbl="node1" presStyleIdx="4" presStyleCnt="11">
        <dgm:presLayoutVars>
          <dgm:bulletEnabled val="1"/>
        </dgm:presLayoutVars>
      </dgm:prSet>
      <dgm:spPr/>
      <dgm:t>
        <a:bodyPr/>
        <a:lstStyle/>
        <a:p>
          <a:endParaRPr lang="es-EC"/>
        </a:p>
      </dgm:t>
    </dgm:pt>
    <dgm:pt modelId="{A027591A-9EAA-44E4-8D94-D5D247CBA45F}" type="pres">
      <dgm:prSet presAssocID="{A7F6483C-FE3C-4603-882A-C961097C1CBE}" presName="sibTrans" presStyleLbl="bgSibTrans2D1" presStyleIdx="4" presStyleCnt="10"/>
      <dgm:spPr/>
      <dgm:t>
        <a:bodyPr/>
        <a:lstStyle/>
        <a:p>
          <a:endParaRPr lang="es-EC"/>
        </a:p>
      </dgm:t>
    </dgm:pt>
    <dgm:pt modelId="{B516B116-C3FF-4067-8488-C383DD7DC86A}" type="pres">
      <dgm:prSet presAssocID="{EABA9C17-0EA2-4F4C-92DA-4A527D45BD06}" presName="compNode" presStyleCnt="0"/>
      <dgm:spPr/>
    </dgm:pt>
    <dgm:pt modelId="{9ED34834-4E7B-4168-9C52-865985440F6F}" type="pres">
      <dgm:prSet presAssocID="{EABA9C17-0EA2-4F4C-92DA-4A527D45BD06}" presName="dummyConnPt" presStyleCnt="0"/>
      <dgm:spPr/>
    </dgm:pt>
    <dgm:pt modelId="{371EA92D-8804-44BB-BA3B-C49DE8B3A702}" type="pres">
      <dgm:prSet presAssocID="{EABA9C17-0EA2-4F4C-92DA-4A527D45BD06}" presName="node" presStyleLbl="node1" presStyleIdx="5" presStyleCnt="11">
        <dgm:presLayoutVars>
          <dgm:bulletEnabled val="1"/>
        </dgm:presLayoutVars>
      </dgm:prSet>
      <dgm:spPr/>
      <dgm:t>
        <a:bodyPr/>
        <a:lstStyle/>
        <a:p>
          <a:endParaRPr lang="es-EC"/>
        </a:p>
      </dgm:t>
    </dgm:pt>
    <dgm:pt modelId="{D3BF6FC6-81BC-4B6E-9CF7-C2F74E8E7C18}" type="pres">
      <dgm:prSet presAssocID="{7AAA179C-2FAB-438E-BBC4-8465D05B96FA}" presName="sibTrans" presStyleLbl="bgSibTrans2D1" presStyleIdx="5" presStyleCnt="10"/>
      <dgm:spPr/>
      <dgm:t>
        <a:bodyPr/>
        <a:lstStyle/>
        <a:p>
          <a:endParaRPr lang="es-EC"/>
        </a:p>
      </dgm:t>
    </dgm:pt>
    <dgm:pt modelId="{D7D0CC11-BD0A-4BD7-9850-42C2847BF271}" type="pres">
      <dgm:prSet presAssocID="{1693E76A-C31E-42E5-B8FA-13395D744B0A}" presName="compNode" presStyleCnt="0"/>
      <dgm:spPr/>
    </dgm:pt>
    <dgm:pt modelId="{4BE6E293-CEC0-4B35-8F10-2799356A4E11}" type="pres">
      <dgm:prSet presAssocID="{1693E76A-C31E-42E5-B8FA-13395D744B0A}" presName="dummyConnPt" presStyleCnt="0"/>
      <dgm:spPr/>
    </dgm:pt>
    <dgm:pt modelId="{F2D4B783-F6C1-4EB7-86AD-72EB832850CA}" type="pres">
      <dgm:prSet presAssocID="{1693E76A-C31E-42E5-B8FA-13395D744B0A}" presName="node" presStyleLbl="node1" presStyleIdx="6" presStyleCnt="11">
        <dgm:presLayoutVars>
          <dgm:bulletEnabled val="1"/>
        </dgm:presLayoutVars>
      </dgm:prSet>
      <dgm:spPr/>
      <dgm:t>
        <a:bodyPr/>
        <a:lstStyle/>
        <a:p>
          <a:endParaRPr lang="es-EC"/>
        </a:p>
      </dgm:t>
    </dgm:pt>
    <dgm:pt modelId="{BF0A698C-0905-4F78-BFF1-AF07A69A32E7}" type="pres">
      <dgm:prSet presAssocID="{BA6AEBD7-DB55-465B-A2CE-B7DF64ACD9CD}" presName="sibTrans" presStyleLbl="bgSibTrans2D1" presStyleIdx="6" presStyleCnt="10"/>
      <dgm:spPr/>
      <dgm:t>
        <a:bodyPr/>
        <a:lstStyle/>
        <a:p>
          <a:endParaRPr lang="es-EC"/>
        </a:p>
      </dgm:t>
    </dgm:pt>
    <dgm:pt modelId="{40B40140-C33B-47DC-82F0-4C7C414FA393}" type="pres">
      <dgm:prSet presAssocID="{B04B0835-6A2A-47B7-858D-126157FFB889}" presName="compNode" presStyleCnt="0"/>
      <dgm:spPr/>
    </dgm:pt>
    <dgm:pt modelId="{1A9D3FC4-EFFE-437A-AA7D-B80C30DCF94E}" type="pres">
      <dgm:prSet presAssocID="{B04B0835-6A2A-47B7-858D-126157FFB889}" presName="dummyConnPt" presStyleCnt="0"/>
      <dgm:spPr/>
    </dgm:pt>
    <dgm:pt modelId="{B39F8881-9754-45E1-94E7-7FF036D99714}" type="pres">
      <dgm:prSet presAssocID="{B04B0835-6A2A-47B7-858D-126157FFB889}" presName="node" presStyleLbl="node1" presStyleIdx="7" presStyleCnt="11">
        <dgm:presLayoutVars>
          <dgm:bulletEnabled val="1"/>
        </dgm:presLayoutVars>
      </dgm:prSet>
      <dgm:spPr/>
      <dgm:t>
        <a:bodyPr/>
        <a:lstStyle/>
        <a:p>
          <a:endParaRPr lang="es-EC"/>
        </a:p>
      </dgm:t>
    </dgm:pt>
    <dgm:pt modelId="{29C65086-5BB4-4ADE-9B95-431910C5F351}" type="pres">
      <dgm:prSet presAssocID="{F297044C-80F8-4D1E-86A2-8122C7A6D30D}" presName="sibTrans" presStyleLbl="bgSibTrans2D1" presStyleIdx="7" presStyleCnt="10"/>
      <dgm:spPr/>
      <dgm:t>
        <a:bodyPr/>
        <a:lstStyle/>
        <a:p>
          <a:endParaRPr lang="es-EC"/>
        </a:p>
      </dgm:t>
    </dgm:pt>
    <dgm:pt modelId="{6461522E-929E-406F-81FF-D302083AB8B6}" type="pres">
      <dgm:prSet presAssocID="{B98BEAFA-0D98-4C27-9C13-F8B0B8EEC952}" presName="compNode" presStyleCnt="0"/>
      <dgm:spPr/>
    </dgm:pt>
    <dgm:pt modelId="{977B157C-6C72-4D37-ABBF-D12C2300C9A3}" type="pres">
      <dgm:prSet presAssocID="{B98BEAFA-0D98-4C27-9C13-F8B0B8EEC952}" presName="dummyConnPt" presStyleCnt="0"/>
      <dgm:spPr/>
    </dgm:pt>
    <dgm:pt modelId="{F58E1BA5-0537-424A-9671-1456E2D91B59}" type="pres">
      <dgm:prSet presAssocID="{B98BEAFA-0D98-4C27-9C13-F8B0B8EEC952}" presName="node" presStyleLbl="node1" presStyleIdx="8" presStyleCnt="11">
        <dgm:presLayoutVars>
          <dgm:bulletEnabled val="1"/>
        </dgm:presLayoutVars>
      </dgm:prSet>
      <dgm:spPr/>
      <dgm:t>
        <a:bodyPr/>
        <a:lstStyle/>
        <a:p>
          <a:endParaRPr lang="es-EC"/>
        </a:p>
      </dgm:t>
    </dgm:pt>
    <dgm:pt modelId="{D7094C6C-1FA5-49A6-B639-55C8E28B722E}" type="pres">
      <dgm:prSet presAssocID="{E7E0B6A5-F8C3-4CB0-9368-75083B4F42E9}" presName="sibTrans" presStyleLbl="bgSibTrans2D1" presStyleIdx="8" presStyleCnt="10"/>
      <dgm:spPr/>
      <dgm:t>
        <a:bodyPr/>
        <a:lstStyle/>
        <a:p>
          <a:endParaRPr lang="es-EC"/>
        </a:p>
      </dgm:t>
    </dgm:pt>
    <dgm:pt modelId="{278DEBE2-8774-4A6B-A1E8-2AC3D9BDC3E3}" type="pres">
      <dgm:prSet presAssocID="{FC2A51E8-15BF-4CD5-8BF3-F7B99EB9F983}" presName="compNode" presStyleCnt="0"/>
      <dgm:spPr/>
    </dgm:pt>
    <dgm:pt modelId="{DB6B1B46-19D8-4B81-B3E8-ABB97B4BFB60}" type="pres">
      <dgm:prSet presAssocID="{FC2A51E8-15BF-4CD5-8BF3-F7B99EB9F983}" presName="dummyConnPt" presStyleCnt="0"/>
      <dgm:spPr/>
    </dgm:pt>
    <dgm:pt modelId="{17ADD13B-8CBA-47DD-BB51-BB941FFCF2D1}" type="pres">
      <dgm:prSet presAssocID="{FC2A51E8-15BF-4CD5-8BF3-F7B99EB9F983}" presName="node" presStyleLbl="node1" presStyleIdx="9" presStyleCnt="11" custLinFactNeighborX="959" custLinFactNeighborY="3447">
        <dgm:presLayoutVars>
          <dgm:bulletEnabled val="1"/>
        </dgm:presLayoutVars>
      </dgm:prSet>
      <dgm:spPr/>
      <dgm:t>
        <a:bodyPr/>
        <a:lstStyle/>
        <a:p>
          <a:endParaRPr lang="es-EC"/>
        </a:p>
      </dgm:t>
    </dgm:pt>
    <dgm:pt modelId="{A27B3CBC-FADB-434D-A9D4-59B4230EB6DE}" type="pres">
      <dgm:prSet presAssocID="{B15CD2F9-25A5-4728-989A-5684EEADC244}" presName="sibTrans" presStyleLbl="bgSibTrans2D1" presStyleIdx="9" presStyleCnt="10"/>
      <dgm:spPr/>
      <dgm:t>
        <a:bodyPr/>
        <a:lstStyle/>
        <a:p>
          <a:endParaRPr lang="es-EC"/>
        </a:p>
      </dgm:t>
    </dgm:pt>
    <dgm:pt modelId="{9C6F4751-C326-4C1B-AB6A-311ED406D3B6}" type="pres">
      <dgm:prSet presAssocID="{B3BC93FB-81E2-452B-9A68-8B447ADB12AD}" presName="compNode" presStyleCnt="0"/>
      <dgm:spPr/>
    </dgm:pt>
    <dgm:pt modelId="{4A5365EF-2B78-48BC-ADF5-4A78F551E83B}" type="pres">
      <dgm:prSet presAssocID="{B3BC93FB-81E2-452B-9A68-8B447ADB12AD}" presName="dummyConnPt" presStyleCnt="0"/>
      <dgm:spPr/>
    </dgm:pt>
    <dgm:pt modelId="{9195DBD2-9F37-449E-B526-2D603C785734}" type="pres">
      <dgm:prSet presAssocID="{B3BC93FB-81E2-452B-9A68-8B447ADB12AD}" presName="node" presStyleLbl="node1" presStyleIdx="10" presStyleCnt="11">
        <dgm:presLayoutVars>
          <dgm:bulletEnabled val="1"/>
        </dgm:presLayoutVars>
      </dgm:prSet>
      <dgm:spPr/>
      <dgm:t>
        <a:bodyPr/>
        <a:lstStyle/>
        <a:p>
          <a:endParaRPr lang="es-EC"/>
        </a:p>
      </dgm:t>
    </dgm:pt>
  </dgm:ptLst>
  <dgm:cxnLst>
    <dgm:cxn modelId="{17CE24F4-A084-4046-BA00-301789A2C4EF}" type="presOf" srcId="{928E2241-ED19-4DCE-BD9B-83C9949808A7}" destId="{BC48C5AC-0317-4F49-B665-2FA26AEC623C}" srcOrd="0" destOrd="0" presId="urn:microsoft.com/office/officeart/2005/8/layout/bProcess4"/>
    <dgm:cxn modelId="{64021E6E-2CA3-4988-9CFC-55F3E2209DFA}" type="presOf" srcId="{B98BEAFA-0D98-4C27-9C13-F8B0B8EEC952}" destId="{F58E1BA5-0537-424A-9671-1456E2D91B59}" srcOrd="0" destOrd="0" presId="urn:microsoft.com/office/officeart/2005/8/layout/bProcess4"/>
    <dgm:cxn modelId="{97E0B221-CF93-486F-B28D-C4ACB14C4D53}" type="presOf" srcId="{7F73397C-C605-446E-920B-9F9D5A8D7A87}" destId="{1473A31A-ABDA-4F62-91BF-72FFE840B6E8}" srcOrd="0" destOrd="0" presId="urn:microsoft.com/office/officeart/2005/8/layout/bProcess4"/>
    <dgm:cxn modelId="{3049C492-C82B-41C5-876C-B5F149E665DD}" type="presOf" srcId="{90EBC94B-F8DA-4810-9604-98A584DFDCA9}" destId="{E092B6BD-CD5F-4561-8EBF-1DBDB3322DDD}" srcOrd="0" destOrd="0" presId="urn:microsoft.com/office/officeart/2005/8/layout/bProcess4"/>
    <dgm:cxn modelId="{250885F7-C32B-4466-B630-A95BBE05E16D}" type="presOf" srcId="{F297044C-80F8-4D1E-86A2-8122C7A6D30D}" destId="{29C65086-5BB4-4ADE-9B95-431910C5F351}" srcOrd="0" destOrd="0" presId="urn:microsoft.com/office/officeart/2005/8/layout/bProcess4"/>
    <dgm:cxn modelId="{A70D5B70-C75F-4D19-B4E6-BB29C02785FA}" type="presOf" srcId="{B15CD2F9-25A5-4728-989A-5684EEADC244}" destId="{A27B3CBC-FADB-434D-A9D4-59B4230EB6DE}" srcOrd="0" destOrd="0" presId="urn:microsoft.com/office/officeart/2005/8/layout/bProcess4"/>
    <dgm:cxn modelId="{66A7C2BE-8D5E-46BE-9A17-BDE8C4D3B1BE}" type="presOf" srcId="{FC2A51E8-15BF-4CD5-8BF3-F7B99EB9F983}" destId="{17ADD13B-8CBA-47DD-BB51-BB941FFCF2D1}" srcOrd="0" destOrd="0" presId="urn:microsoft.com/office/officeart/2005/8/layout/bProcess4"/>
    <dgm:cxn modelId="{CD1C1D2B-52D5-40C8-B6A8-58DF24DF180F}" type="presOf" srcId="{A593704A-257A-4649-91D4-4487366D0117}" destId="{B4C4C5DB-160D-4F8D-BFD5-E0F9441BE512}" srcOrd="0" destOrd="0" presId="urn:microsoft.com/office/officeart/2005/8/layout/bProcess4"/>
    <dgm:cxn modelId="{875CB820-64B8-4B86-9773-01062501428E}" srcId="{BF3F461A-3FB3-4AAC-8234-0BF2B5DCCBBA}" destId="{B3BC93FB-81E2-452B-9A68-8B447ADB12AD}" srcOrd="10" destOrd="0" parTransId="{51796856-3187-4995-8658-048742750026}" sibTransId="{F760CC28-2B5F-4120-97E0-2BAB3CDEF968}"/>
    <dgm:cxn modelId="{E4D54C4D-35EC-47D8-9944-4BFEC1F02945}" type="presOf" srcId="{B3BC93FB-81E2-452B-9A68-8B447ADB12AD}" destId="{9195DBD2-9F37-449E-B526-2D603C785734}" srcOrd="0" destOrd="0" presId="urn:microsoft.com/office/officeart/2005/8/layout/bProcess4"/>
    <dgm:cxn modelId="{80844EE7-3A0D-424C-9A97-DB61C34816AE}" type="presOf" srcId="{A7F6483C-FE3C-4603-882A-C961097C1CBE}" destId="{A027591A-9EAA-44E4-8D94-D5D247CBA45F}" srcOrd="0" destOrd="0" presId="urn:microsoft.com/office/officeart/2005/8/layout/bProcess4"/>
    <dgm:cxn modelId="{37E9B223-8152-452D-9A3F-CF2C695BDE9B}" type="presOf" srcId="{1693E76A-C31E-42E5-B8FA-13395D744B0A}" destId="{F2D4B783-F6C1-4EB7-86AD-72EB832850CA}" srcOrd="0" destOrd="0" presId="urn:microsoft.com/office/officeart/2005/8/layout/bProcess4"/>
    <dgm:cxn modelId="{5D091440-CB5C-44C0-91A0-9D1F6564084F}" srcId="{BF3F461A-3FB3-4AAC-8234-0BF2B5DCCBBA}" destId="{B04B0835-6A2A-47B7-858D-126157FFB889}" srcOrd="7" destOrd="0" parTransId="{13908E1C-2FAE-4283-9083-FF913F8D3E51}" sibTransId="{F297044C-80F8-4D1E-86A2-8122C7A6D30D}"/>
    <dgm:cxn modelId="{4A4E8287-EE98-40A2-9933-4A4513832AD2}" srcId="{BF3F461A-3FB3-4AAC-8234-0BF2B5DCCBBA}" destId="{FC2A51E8-15BF-4CD5-8BF3-F7B99EB9F983}" srcOrd="9" destOrd="0" parTransId="{3BAB5400-3E19-475F-AFD3-D96C47D9A426}" sibTransId="{B15CD2F9-25A5-4728-989A-5684EEADC244}"/>
    <dgm:cxn modelId="{29914F4D-DBE6-45E4-A608-BE3960727FC4}" type="presOf" srcId="{18BEB6ED-82CD-4A12-90BF-5606BB1AD451}" destId="{FCD0C4FC-4344-407A-9578-414B4F5EB9CB}" srcOrd="0" destOrd="0" presId="urn:microsoft.com/office/officeart/2005/8/layout/bProcess4"/>
    <dgm:cxn modelId="{3E4D90DE-D138-4CB6-88A7-EB310D94F817}" type="presOf" srcId="{EABA9C17-0EA2-4F4C-92DA-4A527D45BD06}" destId="{371EA92D-8804-44BB-BA3B-C49DE8B3A702}" srcOrd="0" destOrd="0" presId="urn:microsoft.com/office/officeart/2005/8/layout/bProcess4"/>
    <dgm:cxn modelId="{EB679976-2CF7-4C2E-8078-7FA068728442}" srcId="{BF3F461A-3FB3-4AAC-8234-0BF2B5DCCBBA}" destId="{1693E76A-C31E-42E5-B8FA-13395D744B0A}" srcOrd="6" destOrd="0" parTransId="{1E36B9A8-FB45-46D2-B931-9C3817B64EEA}" sibTransId="{BA6AEBD7-DB55-465B-A2CE-B7DF64ACD9CD}"/>
    <dgm:cxn modelId="{E15539A4-B135-42C2-9B1C-27ACB4385DAB}" srcId="{BF3F461A-3FB3-4AAC-8234-0BF2B5DCCBBA}" destId="{EABA9C17-0EA2-4F4C-92DA-4A527D45BD06}" srcOrd="5" destOrd="0" parTransId="{11BF3DD2-6810-4496-B446-FF54E5F14E62}" sibTransId="{7AAA179C-2FAB-438E-BBC4-8465D05B96FA}"/>
    <dgm:cxn modelId="{A641898E-3779-4A5B-80C8-BFF36FB46D8A}" type="presOf" srcId="{A6E71B0B-777A-4F05-8F8D-529426DFCDD1}" destId="{90478820-6853-43CE-A38D-D9D06F5AD399}" srcOrd="0" destOrd="0" presId="urn:microsoft.com/office/officeart/2005/8/layout/bProcess4"/>
    <dgm:cxn modelId="{B97FFDEA-D88A-43A3-B65D-2E9383FFE655}" srcId="{BF3F461A-3FB3-4AAC-8234-0BF2B5DCCBBA}" destId="{F2B9B45C-0D65-4BB0-837F-353E0D7281EE}" srcOrd="3" destOrd="0" parTransId="{5070C815-C3BB-49E9-8800-5B7D18332390}" sibTransId="{A6E71B0B-777A-4F05-8F8D-529426DFCDD1}"/>
    <dgm:cxn modelId="{E1264E47-68BB-4640-AC90-0B18AA438A28}" type="presOf" srcId="{D9854060-8D12-4AAB-A3DA-5AAD08C4F03E}" destId="{5D8F3A1A-01EA-4323-BEFD-BE4FF5364374}" srcOrd="0" destOrd="0" presId="urn:microsoft.com/office/officeart/2005/8/layout/bProcess4"/>
    <dgm:cxn modelId="{6146F1DE-EBE8-4A23-8125-D822BD80AC6B}" srcId="{BF3F461A-3FB3-4AAC-8234-0BF2B5DCCBBA}" destId="{A593704A-257A-4649-91D4-4487366D0117}" srcOrd="4" destOrd="0" parTransId="{4D904E91-CCAC-4083-A917-C612D1E4B1E2}" sibTransId="{A7F6483C-FE3C-4603-882A-C961097C1CBE}"/>
    <dgm:cxn modelId="{BBBC6AF2-4186-4627-9C1B-2656F5193D82}" srcId="{BF3F461A-3FB3-4AAC-8234-0BF2B5DCCBBA}" destId="{6A221419-5B1F-4F85-A10F-4A029BAB3180}" srcOrd="1" destOrd="0" parTransId="{B73A7F11-6E4E-459E-9AAB-EB09DC704D9F}" sibTransId="{928E2241-ED19-4DCE-BD9B-83C9949808A7}"/>
    <dgm:cxn modelId="{CD953071-8147-4F70-97E0-1C2AC31A3AB1}" type="presOf" srcId="{BA6AEBD7-DB55-465B-A2CE-B7DF64ACD9CD}" destId="{BF0A698C-0905-4F78-BFF1-AF07A69A32E7}" srcOrd="0" destOrd="0" presId="urn:microsoft.com/office/officeart/2005/8/layout/bProcess4"/>
    <dgm:cxn modelId="{A585C3A7-5101-4F5B-860F-A5BE9C058281}" srcId="{BF3F461A-3FB3-4AAC-8234-0BF2B5DCCBBA}" destId="{B98BEAFA-0D98-4C27-9C13-F8B0B8EEC952}" srcOrd="8" destOrd="0" parTransId="{3D6C2598-99F8-4925-B1AA-A6F8712FFB45}" sibTransId="{E7E0B6A5-F8C3-4CB0-9368-75083B4F42E9}"/>
    <dgm:cxn modelId="{9189956C-D868-4400-A1BF-2F76C0EB5BFC}" srcId="{BF3F461A-3FB3-4AAC-8234-0BF2B5DCCBBA}" destId="{18BEB6ED-82CD-4A12-90BF-5606BB1AD451}" srcOrd="0" destOrd="0" parTransId="{48044D9E-68B3-487B-B089-BD106D583D1F}" sibTransId="{D9854060-8D12-4AAB-A3DA-5AAD08C4F03E}"/>
    <dgm:cxn modelId="{4A9BB141-FE95-4100-9696-B1C24ECA30A0}" type="presOf" srcId="{F2B9B45C-0D65-4BB0-837F-353E0D7281EE}" destId="{E2E5E387-5BD1-4AA3-BF98-6F7686EF4E2E}" srcOrd="0" destOrd="0" presId="urn:microsoft.com/office/officeart/2005/8/layout/bProcess4"/>
    <dgm:cxn modelId="{AD481967-E40E-480B-A6BF-74E004A140F4}" type="presOf" srcId="{B04B0835-6A2A-47B7-858D-126157FFB889}" destId="{B39F8881-9754-45E1-94E7-7FF036D99714}" srcOrd="0" destOrd="0" presId="urn:microsoft.com/office/officeart/2005/8/layout/bProcess4"/>
    <dgm:cxn modelId="{65EAA985-DAAA-4DD0-9ECB-976A1FB45ADD}" type="presOf" srcId="{E7E0B6A5-F8C3-4CB0-9368-75083B4F42E9}" destId="{D7094C6C-1FA5-49A6-B639-55C8E28B722E}" srcOrd="0" destOrd="0" presId="urn:microsoft.com/office/officeart/2005/8/layout/bProcess4"/>
    <dgm:cxn modelId="{C2C50FB4-F267-49C8-A81B-A5E4E0D6286A}" type="presOf" srcId="{BF3F461A-3FB3-4AAC-8234-0BF2B5DCCBBA}" destId="{6FDD72FD-12DE-4A09-A151-AC2E857127C3}" srcOrd="0" destOrd="0" presId="urn:microsoft.com/office/officeart/2005/8/layout/bProcess4"/>
    <dgm:cxn modelId="{6698F517-12BA-4D7F-8160-80C80E83E718}" srcId="{BF3F461A-3FB3-4AAC-8234-0BF2B5DCCBBA}" destId="{90EBC94B-F8DA-4810-9604-98A584DFDCA9}" srcOrd="2" destOrd="0" parTransId="{A9E88F00-EA30-4B8A-BDA8-DD00E15119E1}" sibTransId="{7F73397C-C605-446E-920B-9F9D5A8D7A87}"/>
    <dgm:cxn modelId="{2BA3EF54-DE23-4EAD-87C2-0742AF60087C}" type="presOf" srcId="{6A221419-5B1F-4F85-A10F-4A029BAB3180}" destId="{407F19F8-3F90-4D42-B1B5-BA292DCDCC23}" srcOrd="0" destOrd="0" presId="urn:microsoft.com/office/officeart/2005/8/layout/bProcess4"/>
    <dgm:cxn modelId="{34970461-7031-495D-BEB5-C1AEF1565A88}" type="presOf" srcId="{7AAA179C-2FAB-438E-BBC4-8465D05B96FA}" destId="{D3BF6FC6-81BC-4B6E-9CF7-C2F74E8E7C18}" srcOrd="0" destOrd="0" presId="urn:microsoft.com/office/officeart/2005/8/layout/bProcess4"/>
    <dgm:cxn modelId="{FC9614FE-74A5-4088-AC60-1758F9F5EA2A}" type="presParOf" srcId="{6FDD72FD-12DE-4A09-A151-AC2E857127C3}" destId="{D28C25A3-754F-4B28-A914-05DD09682514}" srcOrd="0" destOrd="0" presId="urn:microsoft.com/office/officeart/2005/8/layout/bProcess4"/>
    <dgm:cxn modelId="{1109B28C-E8FF-469D-A983-B731DA4296A5}" type="presParOf" srcId="{D28C25A3-754F-4B28-A914-05DD09682514}" destId="{A5EAB67F-4686-4A95-BF14-17B9A01E30C2}" srcOrd="0" destOrd="0" presId="urn:microsoft.com/office/officeart/2005/8/layout/bProcess4"/>
    <dgm:cxn modelId="{F5E3B4F4-9696-4C48-BDAE-7C6BBE138715}" type="presParOf" srcId="{D28C25A3-754F-4B28-A914-05DD09682514}" destId="{FCD0C4FC-4344-407A-9578-414B4F5EB9CB}" srcOrd="1" destOrd="0" presId="urn:microsoft.com/office/officeart/2005/8/layout/bProcess4"/>
    <dgm:cxn modelId="{667A37E4-8417-4F82-B0C0-5A9EA897D27F}" type="presParOf" srcId="{6FDD72FD-12DE-4A09-A151-AC2E857127C3}" destId="{5D8F3A1A-01EA-4323-BEFD-BE4FF5364374}" srcOrd="1" destOrd="0" presId="urn:microsoft.com/office/officeart/2005/8/layout/bProcess4"/>
    <dgm:cxn modelId="{0DA1E3A8-A42F-4A11-B498-0D9A46040B4B}" type="presParOf" srcId="{6FDD72FD-12DE-4A09-A151-AC2E857127C3}" destId="{2DC3B62B-79C0-4427-AE1B-2F00FCA25EE9}" srcOrd="2" destOrd="0" presId="urn:microsoft.com/office/officeart/2005/8/layout/bProcess4"/>
    <dgm:cxn modelId="{A019BE7A-E3C3-458B-B6D9-BB92E890C3C4}" type="presParOf" srcId="{2DC3B62B-79C0-4427-AE1B-2F00FCA25EE9}" destId="{3DF50F68-ECF8-4E35-BFA9-CD17E26BCB67}" srcOrd="0" destOrd="0" presId="urn:microsoft.com/office/officeart/2005/8/layout/bProcess4"/>
    <dgm:cxn modelId="{7FEC6471-A405-4C0C-BB61-272D09437006}" type="presParOf" srcId="{2DC3B62B-79C0-4427-AE1B-2F00FCA25EE9}" destId="{407F19F8-3F90-4D42-B1B5-BA292DCDCC23}" srcOrd="1" destOrd="0" presId="urn:microsoft.com/office/officeart/2005/8/layout/bProcess4"/>
    <dgm:cxn modelId="{111B6FD2-8367-42F5-9FF3-C0295F57E2E7}" type="presParOf" srcId="{6FDD72FD-12DE-4A09-A151-AC2E857127C3}" destId="{BC48C5AC-0317-4F49-B665-2FA26AEC623C}" srcOrd="3" destOrd="0" presId="urn:microsoft.com/office/officeart/2005/8/layout/bProcess4"/>
    <dgm:cxn modelId="{5084E0DA-A546-481D-9C18-4C84052D50FD}" type="presParOf" srcId="{6FDD72FD-12DE-4A09-A151-AC2E857127C3}" destId="{F5F10327-D311-4235-AA65-EFE1D4E37C5D}" srcOrd="4" destOrd="0" presId="urn:microsoft.com/office/officeart/2005/8/layout/bProcess4"/>
    <dgm:cxn modelId="{E7A7F467-A18C-4A50-9FB7-FBB368E2CECE}" type="presParOf" srcId="{F5F10327-D311-4235-AA65-EFE1D4E37C5D}" destId="{40A97552-5AA9-4575-8774-D169CC4147AF}" srcOrd="0" destOrd="0" presId="urn:microsoft.com/office/officeart/2005/8/layout/bProcess4"/>
    <dgm:cxn modelId="{D273CB1D-C374-49A5-82DA-2DF38E79B319}" type="presParOf" srcId="{F5F10327-D311-4235-AA65-EFE1D4E37C5D}" destId="{E092B6BD-CD5F-4561-8EBF-1DBDB3322DDD}" srcOrd="1" destOrd="0" presId="urn:microsoft.com/office/officeart/2005/8/layout/bProcess4"/>
    <dgm:cxn modelId="{7F029990-C7C8-438F-BF0B-45718B6A1576}" type="presParOf" srcId="{6FDD72FD-12DE-4A09-A151-AC2E857127C3}" destId="{1473A31A-ABDA-4F62-91BF-72FFE840B6E8}" srcOrd="5" destOrd="0" presId="urn:microsoft.com/office/officeart/2005/8/layout/bProcess4"/>
    <dgm:cxn modelId="{773C9B3E-2B5C-4CF3-8D53-9A6FD9377677}" type="presParOf" srcId="{6FDD72FD-12DE-4A09-A151-AC2E857127C3}" destId="{F1BDDED1-8E99-42F9-96A3-C88189AB4341}" srcOrd="6" destOrd="0" presId="urn:microsoft.com/office/officeart/2005/8/layout/bProcess4"/>
    <dgm:cxn modelId="{CE022646-9C48-49CA-A72C-F02899F8044E}" type="presParOf" srcId="{F1BDDED1-8E99-42F9-96A3-C88189AB4341}" destId="{D4BDE2DA-4214-4078-AB7E-87A4EACD7309}" srcOrd="0" destOrd="0" presId="urn:microsoft.com/office/officeart/2005/8/layout/bProcess4"/>
    <dgm:cxn modelId="{46BFEA89-7544-4E4C-A7A0-D2427343955D}" type="presParOf" srcId="{F1BDDED1-8E99-42F9-96A3-C88189AB4341}" destId="{E2E5E387-5BD1-4AA3-BF98-6F7686EF4E2E}" srcOrd="1" destOrd="0" presId="urn:microsoft.com/office/officeart/2005/8/layout/bProcess4"/>
    <dgm:cxn modelId="{9E549AEB-ED51-46A4-BB6D-EE428AB66D0E}" type="presParOf" srcId="{6FDD72FD-12DE-4A09-A151-AC2E857127C3}" destId="{90478820-6853-43CE-A38D-D9D06F5AD399}" srcOrd="7" destOrd="0" presId="urn:microsoft.com/office/officeart/2005/8/layout/bProcess4"/>
    <dgm:cxn modelId="{BAEDB8CB-C9A5-4F7B-9B8A-C86BC1892072}" type="presParOf" srcId="{6FDD72FD-12DE-4A09-A151-AC2E857127C3}" destId="{5CC67AE8-813E-45B6-833D-59DD0398A069}" srcOrd="8" destOrd="0" presId="urn:microsoft.com/office/officeart/2005/8/layout/bProcess4"/>
    <dgm:cxn modelId="{7520999B-B9BA-4E0B-AB07-1A82AD674F41}" type="presParOf" srcId="{5CC67AE8-813E-45B6-833D-59DD0398A069}" destId="{06FDB6D3-AA6A-4E11-87D7-83920AAD6DAB}" srcOrd="0" destOrd="0" presId="urn:microsoft.com/office/officeart/2005/8/layout/bProcess4"/>
    <dgm:cxn modelId="{160273B7-F128-49AF-BF18-39A76CEA35B5}" type="presParOf" srcId="{5CC67AE8-813E-45B6-833D-59DD0398A069}" destId="{B4C4C5DB-160D-4F8D-BFD5-E0F9441BE512}" srcOrd="1" destOrd="0" presId="urn:microsoft.com/office/officeart/2005/8/layout/bProcess4"/>
    <dgm:cxn modelId="{E58D8838-701B-42FA-BE15-CAEE4BCD27DC}" type="presParOf" srcId="{6FDD72FD-12DE-4A09-A151-AC2E857127C3}" destId="{A027591A-9EAA-44E4-8D94-D5D247CBA45F}" srcOrd="9" destOrd="0" presId="urn:microsoft.com/office/officeart/2005/8/layout/bProcess4"/>
    <dgm:cxn modelId="{EAC6AB88-5660-4D35-98A4-223D4E86AA04}" type="presParOf" srcId="{6FDD72FD-12DE-4A09-A151-AC2E857127C3}" destId="{B516B116-C3FF-4067-8488-C383DD7DC86A}" srcOrd="10" destOrd="0" presId="urn:microsoft.com/office/officeart/2005/8/layout/bProcess4"/>
    <dgm:cxn modelId="{ADCAD8FD-FC92-42E5-9B19-5C4F9100D891}" type="presParOf" srcId="{B516B116-C3FF-4067-8488-C383DD7DC86A}" destId="{9ED34834-4E7B-4168-9C52-865985440F6F}" srcOrd="0" destOrd="0" presId="urn:microsoft.com/office/officeart/2005/8/layout/bProcess4"/>
    <dgm:cxn modelId="{01C8E392-2FA6-4457-88D0-A29F9617D932}" type="presParOf" srcId="{B516B116-C3FF-4067-8488-C383DD7DC86A}" destId="{371EA92D-8804-44BB-BA3B-C49DE8B3A702}" srcOrd="1" destOrd="0" presId="urn:microsoft.com/office/officeart/2005/8/layout/bProcess4"/>
    <dgm:cxn modelId="{CB072484-D2AA-46E6-805D-59898E5ACB72}" type="presParOf" srcId="{6FDD72FD-12DE-4A09-A151-AC2E857127C3}" destId="{D3BF6FC6-81BC-4B6E-9CF7-C2F74E8E7C18}" srcOrd="11" destOrd="0" presId="urn:microsoft.com/office/officeart/2005/8/layout/bProcess4"/>
    <dgm:cxn modelId="{A70357D5-E59A-4AAF-B1D2-1162B22B81A3}" type="presParOf" srcId="{6FDD72FD-12DE-4A09-A151-AC2E857127C3}" destId="{D7D0CC11-BD0A-4BD7-9850-42C2847BF271}" srcOrd="12" destOrd="0" presId="urn:microsoft.com/office/officeart/2005/8/layout/bProcess4"/>
    <dgm:cxn modelId="{BB5A07B5-0A60-4FA2-B060-B6B4C965BC19}" type="presParOf" srcId="{D7D0CC11-BD0A-4BD7-9850-42C2847BF271}" destId="{4BE6E293-CEC0-4B35-8F10-2799356A4E11}" srcOrd="0" destOrd="0" presId="urn:microsoft.com/office/officeart/2005/8/layout/bProcess4"/>
    <dgm:cxn modelId="{C936B5D9-E3D5-43BE-B7FF-4EEBD53C8E7A}" type="presParOf" srcId="{D7D0CC11-BD0A-4BD7-9850-42C2847BF271}" destId="{F2D4B783-F6C1-4EB7-86AD-72EB832850CA}" srcOrd="1" destOrd="0" presId="urn:microsoft.com/office/officeart/2005/8/layout/bProcess4"/>
    <dgm:cxn modelId="{0E1EF2D5-76CB-4CA1-92BE-D9053C9798B2}" type="presParOf" srcId="{6FDD72FD-12DE-4A09-A151-AC2E857127C3}" destId="{BF0A698C-0905-4F78-BFF1-AF07A69A32E7}" srcOrd="13" destOrd="0" presId="urn:microsoft.com/office/officeart/2005/8/layout/bProcess4"/>
    <dgm:cxn modelId="{4C8F38A4-E3C1-4BF2-A2B0-FD10E463A888}" type="presParOf" srcId="{6FDD72FD-12DE-4A09-A151-AC2E857127C3}" destId="{40B40140-C33B-47DC-82F0-4C7C414FA393}" srcOrd="14" destOrd="0" presId="urn:microsoft.com/office/officeart/2005/8/layout/bProcess4"/>
    <dgm:cxn modelId="{AAC8880B-5521-4E24-B661-93973ADBCFDC}" type="presParOf" srcId="{40B40140-C33B-47DC-82F0-4C7C414FA393}" destId="{1A9D3FC4-EFFE-437A-AA7D-B80C30DCF94E}" srcOrd="0" destOrd="0" presId="urn:microsoft.com/office/officeart/2005/8/layout/bProcess4"/>
    <dgm:cxn modelId="{A11008A9-BF12-46BE-8269-BE209D931D2D}" type="presParOf" srcId="{40B40140-C33B-47DC-82F0-4C7C414FA393}" destId="{B39F8881-9754-45E1-94E7-7FF036D99714}" srcOrd="1" destOrd="0" presId="urn:microsoft.com/office/officeart/2005/8/layout/bProcess4"/>
    <dgm:cxn modelId="{93D0F8E4-B0E6-4EEC-B3D8-07AD5C29D32E}" type="presParOf" srcId="{6FDD72FD-12DE-4A09-A151-AC2E857127C3}" destId="{29C65086-5BB4-4ADE-9B95-431910C5F351}" srcOrd="15" destOrd="0" presId="urn:microsoft.com/office/officeart/2005/8/layout/bProcess4"/>
    <dgm:cxn modelId="{ABD02A94-A4A3-4E7A-8818-A387ADF42E07}" type="presParOf" srcId="{6FDD72FD-12DE-4A09-A151-AC2E857127C3}" destId="{6461522E-929E-406F-81FF-D302083AB8B6}" srcOrd="16" destOrd="0" presId="urn:microsoft.com/office/officeart/2005/8/layout/bProcess4"/>
    <dgm:cxn modelId="{F3942A1D-C79F-424C-99CA-61089F789553}" type="presParOf" srcId="{6461522E-929E-406F-81FF-D302083AB8B6}" destId="{977B157C-6C72-4D37-ABBF-D12C2300C9A3}" srcOrd="0" destOrd="0" presId="urn:microsoft.com/office/officeart/2005/8/layout/bProcess4"/>
    <dgm:cxn modelId="{471C753F-876A-487C-91BF-A04C1D493753}" type="presParOf" srcId="{6461522E-929E-406F-81FF-D302083AB8B6}" destId="{F58E1BA5-0537-424A-9671-1456E2D91B59}" srcOrd="1" destOrd="0" presId="urn:microsoft.com/office/officeart/2005/8/layout/bProcess4"/>
    <dgm:cxn modelId="{908A4E07-2C40-473A-AF11-FB52FC777B6F}" type="presParOf" srcId="{6FDD72FD-12DE-4A09-A151-AC2E857127C3}" destId="{D7094C6C-1FA5-49A6-B639-55C8E28B722E}" srcOrd="17" destOrd="0" presId="urn:microsoft.com/office/officeart/2005/8/layout/bProcess4"/>
    <dgm:cxn modelId="{766A5D80-71FE-4FCF-88DD-46798DA284FE}" type="presParOf" srcId="{6FDD72FD-12DE-4A09-A151-AC2E857127C3}" destId="{278DEBE2-8774-4A6B-A1E8-2AC3D9BDC3E3}" srcOrd="18" destOrd="0" presId="urn:microsoft.com/office/officeart/2005/8/layout/bProcess4"/>
    <dgm:cxn modelId="{164E6A89-375C-4A66-91DD-9C5FC07ACF04}" type="presParOf" srcId="{278DEBE2-8774-4A6B-A1E8-2AC3D9BDC3E3}" destId="{DB6B1B46-19D8-4B81-B3E8-ABB97B4BFB60}" srcOrd="0" destOrd="0" presId="urn:microsoft.com/office/officeart/2005/8/layout/bProcess4"/>
    <dgm:cxn modelId="{F75CE65A-A569-47BF-82EA-EF1A51D53278}" type="presParOf" srcId="{278DEBE2-8774-4A6B-A1E8-2AC3D9BDC3E3}" destId="{17ADD13B-8CBA-47DD-BB51-BB941FFCF2D1}" srcOrd="1" destOrd="0" presId="urn:microsoft.com/office/officeart/2005/8/layout/bProcess4"/>
    <dgm:cxn modelId="{E6176025-11EB-43B1-80EF-F59BB9AF173C}" type="presParOf" srcId="{6FDD72FD-12DE-4A09-A151-AC2E857127C3}" destId="{A27B3CBC-FADB-434D-A9D4-59B4230EB6DE}" srcOrd="19" destOrd="0" presId="urn:microsoft.com/office/officeart/2005/8/layout/bProcess4"/>
    <dgm:cxn modelId="{EAC98D6E-31FD-4C7B-8DF7-AA57D1932E0B}" type="presParOf" srcId="{6FDD72FD-12DE-4A09-A151-AC2E857127C3}" destId="{9C6F4751-C326-4C1B-AB6A-311ED406D3B6}" srcOrd="20" destOrd="0" presId="urn:microsoft.com/office/officeart/2005/8/layout/bProcess4"/>
    <dgm:cxn modelId="{20816DB9-19DD-4031-91C3-92D4F536CA9C}" type="presParOf" srcId="{9C6F4751-C326-4C1B-AB6A-311ED406D3B6}" destId="{4A5365EF-2B78-48BC-ADF5-4A78F551E83B}" srcOrd="0" destOrd="0" presId="urn:microsoft.com/office/officeart/2005/8/layout/bProcess4"/>
    <dgm:cxn modelId="{6226B2F7-0477-4EF5-AC4B-1ED87890C626}" type="presParOf" srcId="{9C6F4751-C326-4C1B-AB6A-311ED406D3B6}" destId="{9195DBD2-9F37-449E-B526-2D603C785734}" srcOrd="1" destOrd="0" presId="urn:microsoft.com/office/officeart/2005/8/layout/b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54E2EE-3054-4070-A74B-5810F09A041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AFF02F38-2324-4A09-81FE-09313DE8A19E}">
      <dgm:prSet phldrT="[Texto]"/>
      <dgm:spPr/>
      <dgm:t>
        <a:bodyPr/>
        <a:lstStyle/>
        <a:p>
          <a:r>
            <a:rPr lang="es-EC" dirty="0" smtClean="0"/>
            <a:t>FACTOR ECONÓMICO</a:t>
          </a:r>
          <a:endParaRPr lang="es-EC" dirty="0"/>
        </a:p>
      </dgm:t>
    </dgm:pt>
    <dgm:pt modelId="{CE5F59CF-F65D-42BD-A33A-72344432B329}" type="parTrans" cxnId="{A2B6FEE1-DEB4-4983-8DDD-B2B8D497CF23}">
      <dgm:prSet/>
      <dgm:spPr/>
      <dgm:t>
        <a:bodyPr/>
        <a:lstStyle/>
        <a:p>
          <a:endParaRPr lang="es-EC"/>
        </a:p>
      </dgm:t>
    </dgm:pt>
    <dgm:pt modelId="{567F7837-B345-4CFD-8A19-8D861F587718}" type="sibTrans" cxnId="{A2B6FEE1-DEB4-4983-8DDD-B2B8D497CF23}">
      <dgm:prSet/>
      <dgm:spPr/>
      <dgm:t>
        <a:bodyPr/>
        <a:lstStyle/>
        <a:p>
          <a:endParaRPr lang="es-EC"/>
        </a:p>
      </dgm:t>
    </dgm:pt>
    <dgm:pt modelId="{87C631FF-C503-48B5-96B8-DE16300361E4}">
      <dgm:prSet phldrT="[Texto]"/>
      <dgm:spPr/>
      <dgm:t>
        <a:bodyPr/>
        <a:lstStyle/>
        <a:p>
          <a:pPr algn="just"/>
          <a:r>
            <a:rPr lang="es-EC" dirty="0" smtClean="0"/>
            <a:t>Son los factores relacionados con el comportamiento de la economía</a:t>
          </a:r>
          <a:endParaRPr lang="es-EC" dirty="0"/>
        </a:p>
      </dgm:t>
    </dgm:pt>
    <dgm:pt modelId="{E5AC3787-511A-41D7-81F0-1121DA37CFFC}" type="parTrans" cxnId="{9888E409-B796-4060-AAC5-032C8FD4D53C}">
      <dgm:prSet/>
      <dgm:spPr/>
      <dgm:t>
        <a:bodyPr/>
        <a:lstStyle/>
        <a:p>
          <a:endParaRPr lang="es-EC"/>
        </a:p>
      </dgm:t>
    </dgm:pt>
    <dgm:pt modelId="{FF6CD086-A69C-4B97-9188-92BBE5F40D9B}" type="sibTrans" cxnId="{9888E409-B796-4060-AAC5-032C8FD4D53C}">
      <dgm:prSet/>
      <dgm:spPr/>
      <dgm:t>
        <a:bodyPr/>
        <a:lstStyle/>
        <a:p>
          <a:endParaRPr lang="es-EC"/>
        </a:p>
      </dgm:t>
    </dgm:pt>
    <dgm:pt modelId="{E440F401-6E3B-475C-B9D0-7B668C9709AA}">
      <dgm:prSet phldrT="[Texto]"/>
      <dgm:spPr/>
      <dgm:t>
        <a:bodyPr/>
        <a:lstStyle/>
        <a:p>
          <a:r>
            <a:rPr lang="es-EC" dirty="0" smtClean="0"/>
            <a:t>FACTOR TECNOLÓGICO</a:t>
          </a:r>
          <a:endParaRPr lang="es-EC" dirty="0"/>
        </a:p>
      </dgm:t>
    </dgm:pt>
    <dgm:pt modelId="{CD19C008-687B-400A-8F46-6511DAE7615A}" type="parTrans" cxnId="{57024FAA-CD6E-4F31-8E73-B67D0302BC52}">
      <dgm:prSet/>
      <dgm:spPr/>
      <dgm:t>
        <a:bodyPr/>
        <a:lstStyle/>
        <a:p>
          <a:endParaRPr lang="es-EC"/>
        </a:p>
      </dgm:t>
    </dgm:pt>
    <dgm:pt modelId="{B20B484E-6B53-49D2-8E02-97F982380435}" type="sibTrans" cxnId="{57024FAA-CD6E-4F31-8E73-B67D0302BC52}">
      <dgm:prSet/>
      <dgm:spPr/>
      <dgm:t>
        <a:bodyPr/>
        <a:lstStyle/>
        <a:p>
          <a:endParaRPr lang="es-EC"/>
        </a:p>
      </dgm:t>
    </dgm:pt>
    <dgm:pt modelId="{8E8052AB-FF83-4B8E-B1E2-38E8DF9F62A2}">
      <dgm:prSet phldrT="[Texto]"/>
      <dgm:spPr/>
      <dgm:t>
        <a:bodyPr/>
        <a:lstStyle/>
        <a:p>
          <a:pPr algn="just"/>
          <a:r>
            <a:rPr lang="es-EC" dirty="0" smtClean="0"/>
            <a:t>Contribuye a las organizaciones  ya que permite solucionar problemas relacionados a la minimización de costos.</a:t>
          </a:r>
          <a:endParaRPr lang="es-EC" dirty="0"/>
        </a:p>
      </dgm:t>
    </dgm:pt>
    <dgm:pt modelId="{1A3F157D-FFAC-4634-B40E-04B6FA2EBBD3}" type="parTrans" cxnId="{A895FA70-30A1-4EA8-B347-D932EC1BB56F}">
      <dgm:prSet/>
      <dgm:spPr/>
      <dgm:t>
        <a:bodyPr/>
        <a:lstStyle/>
        <a:p>
          <a:endParaRPr lang="es-EC"/>
        </a:p>
      </dgm:t>
    </dgm:pt>
    <dgm:pt modelId="{E7E94305-03CF-4D3B-BA28-F037BCED7FD9}" type="sibTrans" cxnId="{A895FA70-30A1-4EA8-B347-D932EC1BB56F}">
      <dgm:prSet/>
      <dgm:spPr/>
      <dgm:t>
        <a:bodyPr/>
        <a:lstStyle/>
        <a:p>
          <a:endParaRPr lang="es-EC"/>
        </a:p>
      </dgm:t>
    </dgm:pt>
    <dgm:pt modelId="{B61EF722-AA3B-4643-8257-531EDB2935A6}">
      <dgm:prSet phldrT="[Texto]"/>
      <dgm:spPr/>
      <dgm:t>
        <a:bodyPr/>
        <a:lstStyle/>
        <a:p>
          <a:r>
            <a:rPr lang="es-EC" dirty="0" smtClean="0"/>
            <a:t>FACTOR POLÍTICO LEGAL</a:t>
          </a:r>
          <a:endParaRPr lang="es-EC" dirty="0"/>
        </a:p>
      </dgm:t>
    </dgm:pt>
    <dgm:pt modelId="{E91A4C30-1DDC-4A97-9C6A-AA6B5D47FB4F}" type="parTrans" cxnId="{79EC7CD6-5211-435A-9E57-A6C8E61CB87F}">
      <dgm:prSet/>
      <dgm:spPr/>
      <dgm:t>
        <a:bodyPr/>
        <a:lstStyle/>
        <a:p>
          <a:endParaRPr lang="es-EC"/>
        </a:p>
      </dgm:t>
    </dgm:pt>
    <dgm:pt modelId="{84D592B3-3827-4294-9B22-4CCC0AF49D2D}" type="sibTrans" cxnId="{79EC7CD6-5211-435A-9E57-A6C8E61CB87F}">
      <dgm:prSet/>
      <dgm:spPr/>
      <dgm:t>
        <a:bodyPr/>
        <a:lstStyle/>
        <a:p>
          <a:endParaRPr lang="es-EC"/>
        </a:p>
      </dgm:t>
    </dgm:pt>
    <dgm:pt modelId="{4CD169C6-1EEF-41E2-92B8-BEDA83AAD1DE}">
      <dgm:prSet phldrT="[Texto]"/>
      <dgm:spPr/>
      <dgm:t>
        <a:bodyPr/>
        <a:lstStyle/>
        <a:p>
          <a:pPr algn="just"/>
          <a:r>
            <a:rPr lang="es-EC" dirty="0" smtClean="0"/>
            <a:t>Se encuentra constituido por la normativa interna y externa que regula directamente las actividades que desarrolla la COAC Sierra Centro Ltda.</a:t>
          </a:r>
          <a:endParaRPr lang="es-EC" dirty="0"/>
        </a:p>
      </dgm:t>
    </dgm:pt>
    <dgm:pt modelId="{31724D53-6EE3-4125-9BF4-5E5CEBBE3371}" type="parTrans" cxnId="{95FD21DD-6FC3-497E-BD67-4E20BFA5DF30}">
      <dgm:prSet/>
      <dgm:spPr/>
      <dgm:t>
        <a:bodyPr/>
        <a:lstStyle/>
        <a:p>
          <a:endParaRPr lang="es-EC"/>
        </a:p>
      </dgm:t>
    </dgm:pt>
    <dgm:pt modelId="{4A4541A7-9FA6-468C-8AAC-56579301C6C0}" type="sibTrans" cxnId="{95FD21DD-6FC3-497E-BD67-4E20BFA5DF30}">
      <dgm:prSet/>
      <dgm:spPr/>
      <dgm:t>
        <a:bodyPr/>
        <a:lstStyle/>
        <a:p>
          <a:endParaRPr lang="es-EC"/>
        </a:p>
      </dgm:t>
    </dgm:pt>
    <dgm:pt modelId="{6FBC7392-24F1-430C-A207-71B8595041A2}">
      <dgm:prSet/>
      <dgm:spPr/>
      <dgm:t>
        <a:bodyPr/>
        <a:lstStyle/>
        <a:p>
          <a:r>
            <a:rPr lang="es-EC" dirty="0" smtClean="0"/>
            <a:t>FACTOR AMBIENTAL</a:t>
          </a:r>
          <a:endParaRPr lang="es-EC" dirty="0"/>
        </a:p>
      </dgm:t>
    </dgm:pt>
    <dgm:pt modelId="{C219B1D9-449B-4D7D-B85B-EC9E95347E82}" type="parTrans" cxnId="{0647C2DE-5A22-45D0-931C-5A7B15893712}">
      <dgm:prSet/>
      <dgm:spPr/>
      <dgm:t>
        <a:bodyPr/>
        <a:lstStyle/>
        <a:p>
          <a:endParaRPr lang="es-EC"/>
        </a:p>
      </dgm:t>
    </dgm:pt>
    <dgm:pt modelId="{04092A59-23DE-4506-99C5-D8DF0E31E675}" type="sibTrans" cxnId="{0647C2DE-5A22-45D0-931C-5A7B15893712}">
      <dgm:prSet/>
      <dgm:spPr/>
      <dgm:t>
        <a:bodyPr/>
        <a:lstStyle/>
        <a:p>
          <a:endParaRPr lang="es-EC"/>
        </a:p>
      </dgm:t>
    </dgm:pt>
    <dgm:pt modelId="{9EC2D777-FA44-4B62-A402-C1643989A782}">
      <dgm:prSet/>
      <dgm:spPr/>
      <dgm:t>
        <a:bodyPr/>
        <a:lstStyle/>
        <a:p>
          <a:pPr algn="just"/>
          <a:r>
            <a:rPr lang="es-EC" dirty="0" smtClean="0"/>
            <a:t>Analiza el mico ambiente de una cooperativa es decir las oportunidades y amenazas que afectaran directamente a la institución.</a:t>
          </a:r>
          <a:endParaRPr lang="es-EC" dirty="0"/>
        </a:p>
      </dgm:t>
    </dgm:pt>
    <dgm:pt modelId="{81EA36D0-BE1D-4617-9C3D-A65ED454F543}" type="parTrans" cxnId="{779CECE5-2C91-477E-95B3-E1A88CC363BE}">
      <dgm:prSet/>
      <dgm:spPr/>
      <dgm:t>
        <a:bodyPr/>
        <a:lstStyle/>
        <a:p>
          <a:endParaRPr lang="es-EC"/>
        </a:p>
      </dgm:t>
    </dgm:pt>
    <dgm:pt modelId="{2D4D18D0-2E63-44D6-9A1D-32A51CC5FC94}" type="sibTrans" cxnId="{779CECE5-2C91-477E-95B3-E1A88CC363BE}">
      <dgm:prSet/>
      <dgm:spPr/>
      <dgm:t>
        <a:bodyPr/>
        <a:lstStyle/>
        <a:p>
          <a:endParaRPr lang="es-EC"/>
        </a:p>
      </dgm:t>
    </dgm:pt>
    <dgm:pt modelId="{A4E36487-D76B-4352-9AD0-88E7CEA99E53}" type="pres">
      <dgm:prSet presAssocID="{4154E2EE-3054-4070-A74B-5810F09A0412}" presName="Name0" presStyleCnt="0">
        <dgm:presLayoutVars>
          <dgm:dir/>
          <dgm:animLvl val="lvl"/>
          <dgm:resizeHandles val="exact"/>
        </dgm:presLayoutVars>
      </dgm:prSet>
      <dgm:spPr/>
      <dgm:t>
        <a:bodyPr/>
        <a:lstStyle/>
        <a:p>
          <a:endParaRPr lang="es-EC"/>
        </a:p>
      </dgm:t>
    </dgm:pt>
    <dgm:pt modelId="{8336B44A-7FB3-4F3E-B5D5-B4575BA5161A}" type="pres">
      <dgm:prSet presAssocID="{AFF02F38-2324-4A09-81FE-09313DE8A19E}" presName="composite" presStyleCnt="0"/>
      <dgm:spPr/>
    </dgm:pt>
    <dgm:pt modelId="{7E50AB9F-FC72-4059-BD3A-A57B66946CC7}" type="pres">
      <dgm:prSet presAssocID="{AFF02F38-2324-4A09-81FE-09313DE8A19E}" presName="parTx" presStyleLbl="alignNode1" presStyleIdx="0" presStyleCnt="4" custScaleX="114949">
        <dgm:presLayoutVars>
          <dgm:chMax val="0"/>
          <dgm:chPref val="0"/>
          <dgm:bulletEnabled val="1"/>
        </dgm:presLayoutVars>
      </dgm:prSet>
      <dgm:spPr/>
      <dgm:t>
        <a:bodyPr/>
        <a:lstStyle/>
        <a:p>
          <a:endParaRPr lang="es-EC"/>
        </a:p>
      </dgm:t>
    </dgm:pt>
    <dgm:pt modelId="{17A9F494-2A0F-4872-95B5-E96D6512CF6B}" type="pres">
      <dgm:prSet presAssocID="{AFF02F38-2324-4A09-81FE-09313DE8A19E}" presName="desTx" presStyleLbl="alignAccFollowNode1" presStyleIdx="0" presStyleCnt="4" custScaleX="111618">
        <dgm:presLayoutVars>
          <dgm:bulletEnabled val="1"/>
        </dgm:presLayoutVars>
      </dgm:prSet>
      <dgm:spPr/>
      <dgm:t>
        <a:bodyPr/>
        <a:lstStyle/>
        <a:p>
          <a:endParaRPr lang="es-EC"/>
        </a:p>
      </dgm:t>
    </dgm:pt>
    <dgm:pt modelId="{CE3E96DD-A267-4A7E-A780-0779D9384C51}" type="pres">
      <dgm:prSet presAssocID="{567F7837-B345-4CFD-8A19-8D861F587718}" presName="space" presStyleCnt="0"/>
      <dgm:spPr/>
    </dgm:pt>
    <dgm:pt modelId="{041EF79E-F85B-4531-8BB2-76E8327D7F4C}" type="pres">
      <dgm:prSet presAssocID="{E440F401-6E3B-475C-B9D0-7B668C9709AA}" presName="composite" presStyleCnt="0"/>
      <dgm:spPr/>
    </dgm:pt>
    <dgm:pt modelId="{EA52CB37-192E-4013-903B-144CA0050D14}" type="pres">
      <dgm:prSet presAssocID="{E440F401-6E3B-475C-B9D0-7B668C9709AA}" presName="parTx" presStyleLbl="alignNode1" presStyleIdx="1" presStyleCnt="4">
        <dgm:presLayoutVars>
          <dgm:chMax val="0"/>
          <dgm:chPref val="0"/>
          <dgm:bulletEnabled val="1"/>
        </dgm:presLayoutVars>
      </dgm:prSet>
      <dgm:spPr/>
      <dgm:t>
        <a:bodyPr/>
        <a:lstStyle/>
        <a:p>
          <a:endParaRPr lang="es-EC"/>
        </a:p>
      </dgm:t>
    </dgm:pt>
    <dgm:pt modelId="{5724F533-FD81-4F7E-9C65-CD1BBC57F99E}" type="pres">
      <dgm:prSet presAssocID="{E440F401-6E3B-475C-B9D0-7B668C9709AA}" presName="desTx" presStyleLbl="alignAccFollowNode1" presStyleIdx="1" presStyleCnt="4">
        <dgm:presLayoutVars>
          <dgm:bulletEnabled val="1"/>
        </dgm:presLayoutVars>
      </dgm:prSet>
      <dgm:spPr/>
      <dgm:t>
        <a:bodyPr/>
        <a:lstStyle/>
        <a:p>
          <a:endParaRPr lang="es-EC"/>
        </a:p>
      </dgm:t>
    </dgm:pt>
    <dgm:pt modelId="{C9E05748-48B7-4B27-899B-A3D71BC444EE}" type="pres">
      <dgm:prSet presAssocID="{B20B484E-6B53-49D2-8E02-97F982380435}" presName="space" presStyleCnt="0"/>
      <dgm:spPr/>
    </dgm:pt>
    <dgm:pt modelId="{6277CD14-9333-4E4C-964F-AB43D8FCD901}" type="pres">
      <dgm:prSet presAssocID="{B61EF722-AA3B-4643-8257-531EDB2935A6}" presName="composite" presStyleCnt="0"/>
      <dgm:spPr/>
    </dgm:pt>
    <dgm:pt modelId="{2E47CC32-7FEE-4D95-83B6-3D045119B042}" type="pres">
      <dgm:prSet presAssocID="{B61EF722-AA3B-4643-8257-531EDB2935A6}" presName="parTx" presStyleLbl="alignNode1" presStyleIdx="2" presStyleCnt="4">
        <dgm:presLayoutVars>
          <dgm:chMax val="0"/>
          <dgm:chPref val="0"/>
          <dgm:bulletEnabled val="1"/>
        </dgm:presLayoutVars>
      </dgm:prSet>
      <dgm:spPr/>
      <dgm:t>
        <a:bodyPr/>
        <a:lstStyle/>
        <a:p>
          <a:endParaRPr lang="es-EC"/>
        </a:p>
      </dgm:t>
    </dgm:pt>
    <dgm:pt modelId="{6D422CCC-5A67-4043-AB6C-CEBA5110A5B6}" type="pres">
      <dgm:prSet presAssocID="{B61EF722-AA3B-4643-8257-531EDB2935A6}" presName="desTx" presStyleLbl="alignAccFollowNode1" presStyleIdx="2" presStyleCnt="4">
        <dgm:presLayoutVars>
          <dgm:bulletEnabled val="1"/>
        </dgm:presLayoutVars>
      </dgm:prSet>
      <dgm:spPr/>
      <dgm:t>
        <a:bodyPr/>
        <a:lstStyle/>
        <a:p>
          <a:endParaRPr lang="es-EC"/>
        </a:p>
      </dgm:t>
    </dgm:pt>
    <dgm:pt modelId="{15F11F17-0492-4BC7-9B1A-C80543028003}" type="pres">
      <dgm:prSet presAssocID="{84D592B3-3827-4294-9B22-4CCC0AF49D2D}" presName="space" presStyleCnt="0"/>
      <dgm:spPr/>
    </dgm:pt>
    <dgm:pt modelId="{946509C7-93C8-40A4-9573-A89115C26439}" type="pres">
      <dgm:prSet presAssocID="{6FBC7392-24F1-430C-A207-71B8595041A2}" presName="composite" presStyleCnt="0"/>
      <dgm:spPr/>
    </dgm:pt>
    <dgm:pt modelId="{B463BDA2-ACD5-4028-9652-CE0D052A03F4}" type="pres">
      <dgm:prSet presAssocID="{6FBC7392-24F1-430C-A207-71B8595041A2}" presName="parTx" presStyleLbl="alignNode1" presStyleIdx="3" presStyleCnt="4">
        <dgm:presLayoutVars>
          <dgm:chMax val="0"/>
          <dgm:chPref val="0"/>
          <dgm:bulletEnabled val="1"/>
        </dgm:presLayoutVars>
      </dgm:prSet>
      <dgm:spPr/>
      <dgm:t>
        <a:bodyPr/>
        <a:lstStyle/>
        <a:p>
          <a:endParaRPr lang="es-EC"/>
        </a:p>
      </dgm:t>
    </dgm:pt>
    <dgm:pt modelId="{EEFEC73A-C9D3-4667-8178-84E1287BB5A8}" type="pres">
      <dgm:prSet presAssocID="{6FBC7392-24F1-430C-A207-71B8595041A2}" presName="desTx" presStyleLbl="alignAccFollowNode1" presStyleIdx="3" presStyleCnt="4">
        <dgm:presLayoutVars>
          <dgm:bulletEnabled val="1"/>
        </dgm:presLayoutVars>
      </dgm:prSet>
      <dgm:spPr/>
      <dgm:t>
        <a:bodyPr/>
        <a:lstStyle/>
        <a:p>
          <a:endParaRPr lang="es-EC"/>
        </a:p>
      </dgm:t>
    </dgm:pt>
  </dgm:ptLst>
  <dgm:cxnLst>
    <dgm:cxn modelId="{779CECE5-2C91-477E-95B3-E1A88CC363BE}" srcId="{6FBC7392-24F1-430C-A207-71B8595041A2}" destId="{9EC2D777-FA44-4B62-A402-C1643989A782}" srcOrd="0" destOrd="0" parTransId="{81EA36D0-BE1D-4617-9C3D-A65ED454F543}" sibTransId="{2D4D18D0-2E63-44D6-9A1D-32A51CC5FC94}"/>
    <dgm:cxn modelId="{FC45B962-518E-43BC-94B5-B255FE3BF775}" type="presOf" srcId="{4154E2EE-3054-4070-A74B-5810F09A0412}" destId="{A4E36487-D76B-4352-9AD0-88E7CEA99E53}" srcOrd="0" destOrd="0" presId="urn:microsoft.com/office/officeart/2005/8/layout/hList1"/>
    <dgm:cxn modelId="{F5F03134-D9F4-4335-B613-E856B3F53E76}" type="presOf" srcId="{8E8052AB-FF83-4B8E-B1E2-38E8DF9F62A2}" destId="{5724F533-FD81-4F7E-9C65-CD1BBC57F99E}" srcOrd="0" destOrd="0" presId="urn:microsoft.com/office/officeart/2005/8/layout/hList1"/>
    <dgm:cxn modelId="{57024FAA-CD6E-4F31-8E73-B67D0302BC52}" srcId="{4154E2EE-3054-4070-A74B-5810F09A0412}" destId="{E440F401-6E3B-475C-B9D0-7B668C9709AA}" srcOrd="1" destOrd="0" parTransId="{CD19C008-687B-400A-8F46-6511DAE7615A}" sibTransId="{B20B484E-6B53-49D2-8E02-97F982380435}"/>
    <dgm:cxn modelId="{0647C2DE-5A22-45D0-931C-5A7B15893712}" srcId="{4154E2EE-3054-4070-A74B-5810F09A0412}" destId="{6FBC7392-24F1-430C-A207-71B8595041A2}" srcOrd="3" destOrd="0" parTransId="{C219B1D9-449B-4D7D-B85B-EC9E95347E82}" sibTransId="{04092A59-23DE-4506-99C5-D8DF0E31E675}"/>
    <dgm:cxn modelId="{79EC7CD6-5211-435A-9E57-A6C8E61CB87F}" srcId="{4154E2EE-3054-4070-A74B-5810F09A0412}" destId="{B61EF722-AA3B-4643-8257-531EDB2935A6}" srcOrd="2" destOrd="0" parTransId="{E91A4C30-1DDC-4A97-9C6A-AA6B5D47FB4F}" sibTransId="{84D592B3-3827-4294-9B22-4CCC0AF49D2D}"/>
    <dgm:cxn modelId="{B93A45CA-6C24-47EA-AF5E-64D7D5149D43}" type="presOf" srcId="{4CD169C6-1EEF-41E2-92B8-BEDA83AAD1DE}" destId="{6D422CCC-5A67-4043-AB6C-CEBA5110A5B6}" srcOrd="0" destOrd="0" presId="urn:microsoft.com/office/officeart/2005/8/layout/hList1"/>
    <dgm:cxn modelId="{B29354CD-2DA6-4BD6-9F0C-BCCCD1479EA3}" type="presOf" srcId="{AFF02F38-2324-4A09-81FE-09313DE8A19E}" destId="{7E50AB9F-FC72-4059-BD3A-A57B66946CC7}" srcOrd="0" destOrd="0" presId="urn:microsoft.com/office/officeart/2005/8/layout/hList1"/>
    <dgm:cxn modelId="{A2B6FEE1-DEB4-4983-8DDD-B2B8D497CF23}" srcId="{4154E2EE-3054-4070-A74B-5810F09A0412}" destId="{AFF02F38-2324-4A09-81FE-09313DE8A19E}" srcOrd="0" destOrd="0" parTransId="{CE5F59CF-F65D-42BD-A33A-72344432B329}" sibTransId="{567F7837-B345-4CFD-8A19-8D861F587718}"/>
    <dgm:cxn modelId="{6EF02A80-9198-452C-9FDE-6F024ADCD087}" type="presOf" srcId="{E440F401-6E3B-475C-B9D0-7B668C9709AA}" destId="{EA52CB37-192E-4013-903B-144CA0050D14}" srcOrd="0" destOrd="0" presId="urn:microsoft.com/office/officeart/2005/8/layout/hList1"/>
    <dgm:cxn modelId="{95FD21DD-6FC3-497E-BD67-4E20BFA5DF30}" srcId="{B61EF722-AA3B-4643-8257-531EDB2935A6}" destId="{4CD169C6-1EEF-41E2-92B8-BEDA83AAD1DE}" srcOrd="0" destOrd="0" parTransId="{31724D53-6EE3-4125-9BF4-5E5CEBBE3371}" sibTransId="{4A4541A7-9FA6-468C-8AAC-56579301C6C0}"/>
    <dgm:cxn modelId="{A895FA70-30A1-4EA8-B347-D932EC1BB56F}" srcId="{E440F401-6E3B-475C-B9D0-7B668C9709AA}" destId="{8E8052AB-FF83-4B8E-B1E2-38E8DF9F62A2}" srcOrd="0" destOrd="0" parTransId="{1A3F157D-FFAC-4634-B40E-04B6FA2EBBD3}" sibTransId="{E7E94305-03CF-4D3B-BA28-F037BCED7FD9}"/>
    <dgm:cxn modelId="{83D9A48A-0F1E-4B8E-A2B3-1569888922D6}" type="presOf" srcId="{B61EF722-AA3B-4643-8257-531EDB2935A6}" destId="{2E47CC32-7FEE-4D95-83B6-3D045119B042}" srcOrd="0" destOrd="0" presId="urn:microsoft.com/office/officeart/2005/8/layout/hList1"/>
    <dgm:cxn modelId="{7ADB0242-8A03-46FF-B45F-C42910CC835E}" type="presOf" srcId="{87C631FF-C503-48B5-96B8-DE16300361E4}" destId="{17A9F494-2A0F-4872-95B5-E96D6512CF6B}" srcOrd="0" destOrd="0" presId="urn:microsoft.com/office/officeart/2005/8/layout/hList1"/>
    <dgm:cxn modelId="{9888E409-B796-4060-AAC5-032C8FD4D53C}" srcId="{AFF02F38-2324-4A09-81FE-09313DE8A19E}" destId="{87C631FF-C503-48B5-96B8-DE16300361E4}" srcOrd="0" destOrd="0" parTransId="{E5AC3787-511A-41D7-81F0-1121DA37CFFC}" sibTransId="{FF6CD086-A69C-4B97-9188-92BBE5F40D9B}"/>
    <dgm:cxn modelId="{AD2E0DCD-20A0-43D6-AEB3-E165D998D31F}" type="presOf" srcId="{6FBC7392-24F1-430C-A207-71B8595041A2}" destId="{B463BDA2-ACD5-4028-9652-CE0D052A03F4}" srcOrd="0" destOrd="0" presId="urn:microsoft.com/office/officeart/2005/8/layout/hList1"/>
    <dgm:cxn modelId="{7F21818B-50B8-4EE4-942F-C5C0DA856103}" type="presOf" srcId="{9EC2D777-FA44-4B62-A402-C1643989A782}" destId="{EEFEC73A-C9D3-4667-8178-84E1287BB5A8}" srcOrd="0" destOrd="0" presId="urn:microsoft.com/office/officeart/2005/8/layout/hList1"/>
    <dgm:cxn modelId="{658D4286-BDA9-4148-9733-09F8F4548717}" type="presParOf" srcId="{A4E36487-D76B-4352-9AD0-88E7CEA99E53}" destId="{8336B44A-7FB3-4F3E-B5D5-B4575BA5161A}" srcOrd="0" destOrd="0" presId="urn:microsoft.com/office/officeart/2005/8/layout/hList1"/>
    <dgm:cxn modelId="{1CBFEFEE-6306-4643-A447-2F59470C039C}" type="presParOf" srcId="{8336B44A-7FB3-4F3E-B5D5-B4575BA5161A}" destId="{7E50AB9F-FC72-4059-BD3A-A57B66946CC7}" srcOrd="0" destOrd="0" presId="urn:microsoft.com/office/officeart/2005/8/layout/hList1"/>
    <dgm:cxn modelId="{505C8D90-FAF1-4DCC-95C3-C3925C8B6DC3}" type="presParOf" srcId="{8336B44A-7FB3-4F3E-B5D5-B4575BA5161A}" destId="{17A9F494-2A0F-4872-95B5-E96D6512CF6B}" srcOrd="1" destOrd="0" presId="urn:microsoft.com/office/officeart/2005/8/layout/hList1"/>
    <dgm:cxn modelId="{B657DD7B-520D-43DA-83A7-0AAB43679453}" type="presParOf" srcId="{A4E36487-D76B-4352-9AD0-88E7CEA99E53}" destId="{CE3E96DD-A267-4A7E-A780-0779D9384C51}" srcOrd="1" destOrd="0" presId="urn:microsoft.com/office/officeart/2005/8/layout/hList1"/>
    <dgm:cxn modelId="{A6E9B929-0381-4DC3-8AD7-814E34B82797}" type="presParOf" srcId="{A4E36487-D76B-4352-9AD0-88E7CEA99E53}" destId="{041EF79E-F85B-4531-8BB2-76E8327D7F4C}" srcOrd="2" destOrd="0" presId="urn:microsoft.com/office/officeart/2005/8/layout/hList1"/>
    <dgm:cxn modelId="{5065893F-EC6D-418E-AB28-067762691CAB}" type="presParOf" srcId="{041EF79E-F85B-4531-8BB2-76E8327D7F4C}" destId="{EA52CB37-192E-4013-903B-144CA0050D14}" srcOrd="0" destOrd="0" presId="urn:microsoft.com/office/officeart/2005/8/layout/hList1"/>
    <dgm:cxn modelId="{2008C5A6-C52A-4559-9984-322E572BD330}" type="presParOf" srcId="{041EF79E-F85B-4531-8BB2-76E8327D7F4C}" destId="{5724F533-FD81-4F7E-9C65-CD1BBC57F99E}" srcOrd="1" destOrd="0" presId="urn:microsoft.com/office/officeart/2005/8/layout/hList1"/>
    <dgm:cxn modelId="{5349C025-CF6C-48D9-8D4F-4CED9C910E2C}" type="presParOf" srcId="{A4E36487-D76B-4352-9AD0-88E7CEA99E53}" destId="{C9E05748-48B7-4B27-899B-A3D71BC444EE}" srcOrd="3" destOrd="0" presId="urn:microsoft.com/office/officeart/2005/8/layout/hList1"/>
    <dgm:cxn modelId="{02C2B5F3-C455-4D91-9854-A4743A91AD06}" type="presParOf" srcId="{A4E36487-D76B-4352-9AD0-88E7CEA99E53}" destId="{6277CD14-9333-4E4C-964F-AB43D8FCD901}" srcOrd="4" destOrd="0" presId="urn:microsoft.com/office/officeart/2005/8/layout/hList1"/>
    <dgm:cxn modelId="{0BB0A779-2AE4-4511-96A4-6A73173957E1}" type="presParOf" srcId="{6277CD14-9333-4E4C-964F-AB43D8FCD901}" destId="{2E47CC32-7FEE-4D95-83B6-3D045119B042}" srcOrd="0" destOrd="0" presId="urn:microsoft.com/office/officeart/2005/8/layout/hList1"/>
    <dgm:cxn modelId="{44CC143E-17E4-4703-95C7-B6752472B677}" type="presParOf" srcId="{6277CD14-9333-4E4C-964F-AB43D8FCD901}" destId="{6D422CCC-5A67-4043-AB6C-CEBA5110A5B6}" srcOrd="1" destOrd="0" presId="urn:microsoft.com/office/officeart/2005/8/layout/hList1"/>
    <dgm:cxn modelId="{410362A6-AC4A-4F69-882B-564B9809B075}" type="presParOf" srcId="{A4E36487-D76B-4352-9AD0-88E7CEA99E53}" destId="{15F11F17-0492-4BC7-9B1A-C80543028003}" srcOrd="5" destOrd="0" presId="urn:microsoft.com/office/officeart/2005/8/layout/hList1"/>
    <dgm:cxn modelId="{D419A1C4-0480-4834-8491-4AB54E70CAA0}" type="presParOf" srcId="{A4E36487-D76B-4352-9AD0-88E7CEA99E53}" destId="{946509C7-93C8-40A4-9573-A89115C26439}" srcOrd="6" destOrd="0" presId="urn:microsoft.com/office/officeart/2005/8/layout/hList1"/>
    <dgm:cxn modelId="{31987C67-E1ED-4C7F-B834-99B98BCF4B1E}" type="presParOf" srcId="{946509C7-93C8-40A4-9573-A89115C26439}" destId="{B463BDA2-ACD5-4028-9652-CE0D052A03F4}" srcOrd="0" destOrd="0" presId="urn:microsoft.com/office/officeart/2005/8/layout/hList1"/>
    <dgm:cxn modelId="{9BA95FB1-A8CE-465A-8459-4D6A0C82530C}" type="presParOf" srcId="{946509C7-93C8-40A4-9573-A89115C26439}" destId="{EEFEC73A-C9D3-4667-8178-84E1287BB5A8}"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7E598F-3F36-49D9-97E4-E0FB580F6B92}" type="doc">
      <dgm:prSet loTypeId="urn:microsoft.com/office/officeart/2005/8/layout/pyramid1" loCatId="pyramid" qsTypeId="urn:microsoft.com/office/officeart/2005/8/quickstyle/simple1" qsCatId="simple" csTypeId="urn:microsoft.com/office/officeart/2005/8/colors/colorful2" csCatId="colorful" phldr="1"/>
      <dgm:spPr/>
    </dgm:pt>
    <dgm:pt modelId="{CF9063FB-C462-4F04-9F54-C0C6C3FD8D02}">
      <dgm:prSet phldrT="[Texto]"/>
      <dgm:spPr/>
      <dgm:t>
        <a:bodyPr/>
        <a:lstStyle/>
        <a:p>
          <a:r>
            <a:rPr lang="es-EC" b="1" dirty="0" smtClean="0">
              <a:solidFill>
                <a:schemeClr val="tx1"/>
              </a:solidFill>
            </a:rPr>
            <a:t>PROCESO 1</a:t>
          </a:r>
        </a:p>
        <a:p>
          <a:r>
            <a:rPr lang="es-EC" b="1" dirty="0" smtClean="0">
              <a:solidFill>
                <a:schemeClr val="tx1"/>
              </a:solidFill>
            </a:rPr>
            <a:t>REQUERIMIENTO DEL PERSONAL</a:t>
          </a:r>
          <a:endParaRPr lang="es-EC" b="1" dirty="0">
            <a:solidFill>
              <a:schemeClr val="tx1"/>
            </a:solidFill>
          </a:endParaRPr>
        </a:p>
      </dgm:t>
    </dgm:pt>
    <dgm:pt modelId="{A3AE1FD0-628D-4449-9EC7-ADC5EFB563FF}" type="parTrans" cxnId="{5EF6CC0E-5088-4B3A-9167-39A65966AC17}">
      <dgm:prSet/>
      <dgm:spPr/>
      <dgm:t>
        <a:bodyPr/>
        <a:lstStyle/>
        <a:p>
          <a:endParaRPr lang="es-EC" b="1">
            <a:solidFill>
              <a:schemeClr val="tx1"/>
            </a:solidFill>
          </a:endParaRPr>
        </a:p>
      </dgm:t>
    </dgm:pt>
    <dgm:pt modelId="{D88CBEF5-AE5A-4FF3-9EBA-4137EEE07399}" type="sibTrans" cxnId="{5EF6CC0E-5088-4B3A-9167-39A65966AC17}">
      <dgm:prSet/>
      <dgm:spPr/>
      <dgm:t>
        <a:bodyPr/>
        <a:lstStyle/>
        <a:p>
          <a:endParaRPr lang="es-EC" b="1">
            <a:solidFill>
              <a:schemeClr val="tx1"/>
            </a:solidFill>
          </a:endParaRPr>
        </a:p>
      </dgm:t>
    </dgm:pt>
    <dgm:pt modelId="{5287DD93-998A-4F73-ACFE-56F932D299C8}">
      <dgm:prSet phldrT="[Texto]"/>
      <dgm:spPr/>
      <dgm:t>
        <a:bodyPr/>
        <a:lstStyle/>
        <a:p>
          <a:r>
            <a:rPr lang="es-EC" b="1" dirty="0" smtClean="0">
              <a:solidFill>
                <a:schemeClr val="tx1"/>
              </a:solidFill>
            </a:rPr>
            <a:t>PROCESO 7</a:t>
          </a:r>
        </a:p>
        <a:p>
          <a:r>
            <a:rPr lang="es-EC" b="1" dirty="0" smtClean="0">
              <a:solidFill>
                <a:schemeClr val="tx1"/>
              </a:solidFill>
            </a:rPr>
            <a:t>CAPACITACIÓN DEL PERSONAL</a:t>
          </a:r>
          <a:endParaRPr lang="es-EC" b="1" dirty="0">
            <a:solidFill>
              <a:schemeClr val="tx1"/>
            </a:solidFill>
          </a:endParaRPr>
        </a:p>
      </dgm:t>
    </dgm:pt>
    <dgm:pt modelId="{4E4A8303-1EBF-4317-A599-F6B4B0A86F4D}" type="parTrans" cxnId="{A473C39B-3536-4E4E-A963-6CBD5998EA2F}">
      <dgm:prSet/>
      <dgm:spPr/>
      <dgm:t>
        <a:bodyPr/>
        <a:lstStyle/>
        <a:p>
          <a:endParaRPr lang="es-EC" b="1">
            <a:solidFill>
              <a:schemeClr val="tx1"/>
            </a:solidFill>
          </a:endParaRPr>
        </a:p>
      </dgm:t>
    </dgm:pt>
    <dgm:pt modelId="{F054CE58-2F7B-4841-987F-FC89BCA1A225}" type="sibTrans" cxnId="{A473C39B-3536-4E4E-A963-6CBD5998EA2F}">
      <dgm:prSet/>
      <dgm:spPr/>
      <dgm:t>
        <a:bodyPr/>
        <a:lstStyle/>
        <a:p>
          <a:endParaRPr lang="es-EC" b="1">
            <a:solidFill>
              <a:schemeClr val="tx1"/>
            </a:solidFill>
          </a:endParaRPr>
        </a:p>
      </dgm:t>
    </dgm:pt>
    <dgm:pt modelId="{F058BC18-FB23-4375-889F-D79A77FF56E8}">
      <dgm:prSet phldrT="[Texto]"/>
      <dgm:spPr/>
      <dgm:t>
        <a:bodyPr/>
        <a:lstStyle/>
        <a:p>
          <a:r>
            <a:rPr lang="es-EC" b="1" dirty="0" smtClean="0">
              <a:solidFill>
                <a:schemeClr val="tx1"/>
              </a:solidFill>
            </a:rPr>
            <a:t>PROCESO 8</a:t>
          </a:r>
        </a:p>
        <a:p>
          <a:r>
            <a:rPr lang="es-EC" b="1" dirty="0" smtClean="0">
              <a:solidFill>
                <a:schemeClr val="tx1"/>
              </a:solidFill>
            </a:rPr>
            <a:t>EVALUACIÓN DEL DESEMPEÑO</a:t>
          </a:r>
          <a:endParaRPr lang="es-EC" b="1" dirty="0">
            <a:solidFill>
              <a:schemeClr val="tx1"/>
            </a:solidFill>
          </a:endParaRPr>
        </a:p>
      </dgm:t>
    </dgm:pt>
    <dgm:pt modelId="{EFD3B2E9-740D-4CF4-A5DD-471B79CD70CA}" type="parTrans" cxnId="{F0102EF5-AAF8-449C-B166-2AB0E3787BC4}">
      <dgm:prSet/>
      <dgm:spPr/>
      <dgm:t>
        <a:bodyPr/>
        <a:lstStyle/>
        <a:p>
          <a:endParaRPr lang="es-EC" b="1">
            <a:solidFill>
              <a:schemeClr val="tx1"/>
            </a:solidFill>
          </a:endParaRPr>
        </a:p>
      </dgm:t>
    </dgm:pt>
    <dgm:pt modelId="{A235C9E9-CAA4-45AF-8711-D7CFF1524F7B}" type="sibTrans" cxnId="{F0102EF5-AAF8-449C-B166-2AB0E3787BC4}">
      <dgm:prSet/>
      <dgm:spPr/>
      <dgm:t>
        <a:bodyPr/>
        <a:lstStyle/>
        <a:p>
          <a:endParaRPr lang="es-EC" b="1">
            <a:solidFill>
              <a:schemeClr val="tx1"/>
            </a:solidFill>
          </a:endParaRPr>
        </a:p>
      </dgm:t>
    </dgm:pt>
    <dgm:pt modelId="{11973D0B-C91E-49B6-A799-B6375DB776A3}">
      <dgm:prSet/>
      <dgm:spPr/>
      <dgm:t>
        <a:bodyPr/>
        <a:lstStyle/>
        <a:p>
          <a:r>
            <a:rPr lang="es-EC" b="1" dirty="0" smtClean="0">
              <a:solidFill>
                <a:schemeClr val="tx1"/>
              </a:solidFill>
            </a:rPr>
            <a:t>PROCESO 4</a:t>
          </a:r>
        </a:p>
        <a:p>
          <a:r>
            <a:rPr lang="es-EC" b="1" dirty="0" smtClean="0">
              <a:solidFill>
                <a:schemeClr val="tx1"/>
              </a:solidFill>
            </a:rPr>
            <a:t>CONTRATACIÓN DEL PERSONAL</a:t>
          </a:r>
          <a:endParaRPr lang="es-EC" b="1" dirty="0">
            <a:solidFill>
              <a:schemeClr val="tx1"/>
            </a:solidFill>
          </a:endParaRPr>
        </a:p>
      </dgm:t>
    </dgm:pt>
    <dgm:pt modelId="{30822341-B346-491A-ABDC-6A784A4F39FB}" type="parTrans" cxnId="{50926F92-216F-4E44-B1CE-899F4BD0CE28}">
      <dgm:prSet/>
      <dgm:spPr/>
      <dgm:t>
        <a:bodyPr/>
        <a:lstStyle/>
        <a:p>
          <a:endParaRPr lang="es-EC" b="1">
            <a:solidFill>
              <a:schemeClr val="tx1"/>
            </a:solidFill>
          </a:endParaRPr>
        </a:p>
      </dgm:t>
    </dgm:pt>
    <dgm:pt modelId="{6B896751-B2C2-4319-A9B5-5A434C23B6A3}" type="sibTrans" cxnId="{50926F92-216F-4E44-B1CE-899F4BD0CE28}">
      <dgm:prSet/>
      <dgm:spPr/>
      <dgm:t>
        <a:bodyPr/>
        <a:lstStyle/>
        <a:p>
          <a:endParaRPr lang="es-EC" b="1">
            <a:solidFill>
              <a:schemeClr val="tx1"/>
            </a:solidFill>
          </a:endParaRPr>
        </a:p>
      </dgm:t>
    </dgm:pt>
    <dgm:pt modelId="{91319D3F-F05E-41FA-ACC7-E434A5D7AAB4}">
      <dgm:prSet/>
      <dgm:spPr/>
      <dgm:t>
        <a:bodyPr/>
        <a:lstStyle/>
        <a:p>
          <a:r>
            <a:rPr lang="es-EC" b="1" dirty="0" smtClean="0">
              <a:solidFill>
                <a:schemeClr val="tx1"/>
              </a:solidFill>
            </a:rPr>
            <a:t>PROCESO 2 </a:t>
          </a:r>
        </a:p>
        <a:p>
          <a:r>
            <a:rPr lang="es-EC" b="1" dirty="0" smtClean="0">
              <a:solidFill>
                <a:schemeClr val="tx1"/>
              </a:solidFill>
            </a:rPr>
            <a:t>RECLUTAMIENTO DEL PERSONAL</a:t>
          </a:r>
          <a:endParaRPr lang="es-EC" b="1" dirty="0">
            <a:solidFill>
              <a:schemeClr val="tx1"/>
            </a:solidFill>
          </a:endParaRPr>
        </a:p>
      </dgm:t>
    </dgm:pt>
    <dgm:pt modelId="{3F256409-1A11-4067-B9E8-377593382D4E}" type="parTrans" cxnId="{4F27BCC3-9AD1-438E-836F-8C02C515BDFA}">
      <dgm:prSet/>
      <dgm:spPr/>
      <dgm:t>
        <a:bodyPr/>
        <a:lstStyle/>
        <a:p>
          <a:endParaRPr lang="es-EC" b="1">
            <a:solidFill>
              <a:schemeClr val="tx1"/>
            </a:solidFill>
          </a:endParaRPr>
        </a:p>
      </dgm:t>
    </dgm:pt>
    <dgm:pt modelId="{E224E0F1-1F47-47F3-8A05-5BC4C34B0852}" type="sibTrans" cxnId="{4F27BCC3-9AD1-438E-836F-8C02C515BDFA}">
      <dgm:prSet/>
      <dgm:spPr/>
      <dgm:t>
        <a:bodyPr/>
        <a:lstStyle/>
        <a:p>
          <a:endParaRPr lang="es-EC" b="1">
            <a:solidFill>
              <a:schemeClr val="tx1"/>
            </a:solidFill>
          </a:endParaRPr>
        </a:p>
      </dgm:t>
    </dgm:pt>
    <dgm:pt modelId="{E9F8327A-A6C2-4809-BD65-D3F960328FB4}">
      <dgm:prSet/>
      <dgm:spPr/>
      <dgm:t>
        <a:bodyPr/>
        <a:lstStyle/>
        <a:p>
          <a:r>
            <a:rPr lang="es-EC" b="1" dirty="0" smtClean="0">
              <a:solidFill>
                <a:schemeClr val="tx1"/>
              </a:solidFill>
            </a:rPr>
            <a:t>PROCESO 3</a:t>
          </a:r>
        </a:p>
        <a:p>
          <a:r>
            <a:rPr lang="es-EC" b="1" dirty="0" smtClean="0">
              <a:solidFill>
                <a:schemeClr val="tx1"/>
              </a:solidFill>
            </a:rPr>
            <a:t>SELECCIÓN DEL PERSONAL</a:t>
          </a:r>
          <a:endParaRPr lang="es-EC" b="1" dirty="0">
            <a:solidFill>
              <a:schemeClr val="tx1"/>
            </a:solidFill>
          </a:endParaRPr>
        </a:p>
      </dgm:t>
    </dgm:pt>
    <dgm:pt modelId="{9FBC174D-6482-453B-8F67-7D30CAF61EB5}" type="parTrans" cxnId="{AED96FF6-58AF-4D96-B6CE-FF249513074A}">
      <dgm:prSet/>
      <dgm:spPr/>
      <dgm:t>
        <a:bodyPr/>
        <a:lstStyle/>
        <a:p>
          <a:endParaRPr lang="es-EC" b="1">
            <a:solidFill>
              <a:schemeClr val="tx1"/>
            </a:solidFill>
          </a:endParaRPr>
        </a:p>
      </dgm:t>
    </dgm:pt>
    <dgm:pt modelId="{2FC9929B-9149-4B70-BBB4-E8EBA5EB7A11}" type="sibTrans" cxnId="{AED96FF6-58AF-4D96-B6CE-FF249513074A}">
      <dgm:prSet/>
      <dgm:spPr/>
      <dgm:t>
        <a:bodyPr/>
        <a:lstStyle/>
        <a:p>
          <a:endParaRPr lang="es-EC" b="1">
            <a:solidFill>
              <a:schemeClr val="tx1"/>
            </a:solidFill>
          </a:endParaRPr>
        </a:p>
      </dgm:t>
    </dgm:pt>
    <dgm:pt modelId="{7A7489E0-D6F6-49C1-B4DD-3CE849627355}">
      <dgm:prSet/>
      <dgm:spPr/>
      <dgm:t>
        <a:bodyPr/>
        <a:lstStyle/>
        <a:p>
          <a:r>
            <a:rPr lang="es-EC" b="1" dirty="0" smtClean="0">
              <a:solidFill>
                <a:schemeClr val="tx1"/>
              </a:solidFill>
            </a:rPr>
            <a:t>PROCESO 5</a:t>
          </a:r>
        </a:p>
        <a:p>
          <a:r>
            <a:rPr lang="es-EC" b="1" dirty="0" smtClean="0">
              <a:solidFill>
                <a:schemeClr val="tx1"/>
              </a:solidFill>
            </a:rPr>
            <a:t>INCLUSIÓN A LA NÓMINA DE PAGOS</a:t>
          </a:r>
          <a:endParaRPr lang="es-EC" b="1" dirty="0">
            <a:solidFill>
              <a:schemeClr val="tx1"/>
            </a:solidFill>
          </a:endParaRPr>
        </a:p>
      </dgm:t>
    </dgm:pt>
    <dgm:pt modelId="{6D594E67-ADFB-4317-B268-1218966E2151}" type="parTrans" cxnId="{F018F6B9-9742-4946-A47A-8738E4D57D20}">
      <dgm:prSet/>
      <dgm:spPr/>
      <dgm:t>
        <a:bodyPr/>
        <a:lstStyle/>
        <a:p>
          <a:endParaRPr lang="es-EC" b="1">
            <a:solidFill>
              <a:schemeClr val="tx1"/>
            </a:solidFill>
          </a:endParaRPr>
        </a:p>
      </dgm:t>
    </dgm:pt>
    <dgm:pt modelId="{424F33D4-870A-4CBA-94A0-FD164783DBED}" type="sibTrans" cxnId="{F018F6B9-9742-4946-A47A-8738E4D57D20}">
      <dgm:prSet/>
      <dgm:spPr/>
      <dgm:t>
        <a:bodyPr/>
        <a:lstStyle/>
        <a:p>
          <a:endParaRPr lang="es-EC" b="1">
            <a:solidFill>
              <a:schemeClr val="tx1"/>
            </a:solidFill>
          </a:endParaRPr>
        </a:p>
      </dgm:t>
    </dgm:pt>
    <dgm:pt modelId="{8CF13801-F8D7-4881-BB6D-1506FB49ED28}">
      <dgm:prSet/>
      <dgm:spPr/>
      <dgm:t>
        <a:bodyPr/>
        <a:lstStyle/>
        <a:p>
          <a:r>
            <a:rPr lang="es-EC" b="1" dirty="0" smtClean="0">
              <a:solidFill>
                <a:schemeClr val="tx1"/>
              </a:solidFill>
            </a:rPr>
            <a:t>PROCESO 6 </a:t>
          </a:r>
        </a:p>
        <a:p>
          <a:r>
            <a:rPr lang="es-EC" b="1" dirty="0" smtClean="0">
              <a:solidFill>
                <a:schemeClr val="tx1"/>
              </a:solidFill>
            </a:rPr>
            <a:t>INDUCCIÓN AL PERSONAL</a:t>
          </a:r>
          <a:endParaRPr lang="es-EC" b="1" dirty="0">
            <a:solidFill>
              <a:schemeClr val="tx1"/>
            </a:solidFill>
          </a:endParaRPr>
        </a:p>
      </dgm:t>
    </dgm:pt>
    <dgm:pt modelId="{C7803C36-7EB1-475B-B8D5-A30BA4F6ABE0}" type="parTrans" cxnId="{5FCCA136-3739-4CF5-8203-776274AEFA65}">
      <dgm:prSet/>
      <dgm:spPr/>
      <dgm:t>
        <a:bodyPr/>
        <a:lstStyle/>
        <a:p>
          <a:endParaRPr lang="es-EC" b="1">
            <a:solidFill>
              <a:schemeClr val="tx1"/>
            </a:solidFill>
          </a:endParaRPr>
        </a:p>
      </dgm:t>
    </dgm:pt>
    <dgm:pt modelId="{388CE179-203E-4B0D-869C-928CE61E4B0E}" type="sibTrans" cxnId="{5FCCA136-3739-4CF5-8203-776274AEFA65}">
      <dgm:prSet/>
      <dgm:spPr/>
      <dgm:t>
        <a:bodyPr/>
        <a:lstStyle/>
        <a:p>
          <a:endParaRPr lang="es-EC" b="1">
            <a:solidFill>
              <a:schemeClr val="tx1"/>
            </a:solidFill>
          </a:endParaRPr>
        </a:p>
      </dgm:t>
    </dgm:pt>
    <dgm:pt modelId="{2538548D-A925-47E6-87AE-7A00E84E84E7}" type="pres">
      <dgm:prSet presAssocID="{2F7E598F-3F36-49D9-97E4-E0FB580F6B92}" presName="Name0" presStyleCnt="0">
        <dgm:presLayoutVars>
          <dgm:dir/>
          <dgm:animLvl val="lvl"/>
          <dgm:resizeHandles val="exact"/>
        </dgm:presLayoutVars>
      </dgm:prSet>
      <dgm:spPr/>
    </dgm:pt>
    <dgm:pt modelId="{8D402723-A573-4FC7-96AD-0F84BA4A4F15}" type="pres">
      <dgm:prSet presAssocID="{CF9063FB-C462-4F04-9F54-C0C6C3FD8D02}" presName="Name8" presStyleCnt="0"/>
      <dgm:spPr/>
    </dgm:pt>
    <dgm:pt modelId="{528BD47B-B7D7-48C7-8644-F90B2A640B77}" type="pres">
      <dgm:prSet presAssocID="{CF9063FB-C462-4F04-9F54-C0C6C3FD8D02}" presName="level" presStyleLbl="node1" presStyleIdx="0" presStyleCnt="8" custScaleX="200000" custLinFactNeighborY="4918">
        <dgm:presLayoutVars>
          <dgm:chMax val="1"/>
          <dgm:bulletEnabled val="1"/>
        </dgm:presLayoutVars>
      </dgm:prSet>
      <dgm:spPr/>
      <dgm:t>
        <a:bodyPr/>
        <a:lstStyle/>
        <a:p>
          <a:endParaRPr lang="es-EC"/>
        </a:p>
      </dgm:t>
    </dgm:pt>
    <dgm:pt modelId="{8AF8CEFC-A7A3-4030-8763-6DB5EB318CA3}" type="pres">
      <dgm:prSet presAssocID="{CF9063FB-C462-4F04-9F54-C0C6C3FD8D02}" presName="levelTx" presStyleLbl="revTx" presStyleIdx="0" presStyleCnt="0">
        <dgm:presLayoutVars>
          <dgm:chMax val="1"/>
          <dgm:bulletEnabled val="1"/>
        </dgm:presLayoutVars>
      </dgm:prSet>
      <dgm:spPr/>
      <dgm:t>
        <a:bodyPr/>
        <a:lstStyle/>
        <a:p>
          <a:endParaRPr lang="es-EC"/>
        </a:p>
      </dgm:t>
    </dgm:pt>
    <dgm:pt modelId="{5D4DE6AE-6091-433E-997C-F1C6CA5D5B17}" type="pres">
      <dgm:prSet presAssocID="{91319D3F-F05E-41FA-ACC7-E434A5D7AAB4}" presName="Name8" presStyleCnt="0"/>
      <dgm:spPr/>
    </dgm:pt>
    <dgm:pt modelId="{5533AE59-2B5B-4B07-9D1E-9120571AC71E}" type="pres">
      <dgm:prSet presAssocID="{91319D3F-F05E-41FA-ACC7-E434A5D7AAB4}" presName="level" presStyleLbl="node1" presStyleIdx="1" presStyleCnt="8" custScaleX="130000">
        <dgm:presLayoutVars>
          <dgm:chMax val="1"/>
          <dgm:bulletEnabled val="1"/>
        </dgm:presLayoutVars>
      </dgm:prSet>
      <dgm:spPr/>
      <dgm:t>
        <a:bodyPr/>
        <a:lstStyle/>
        <a:p>
          <a:endParaRPr lang="es-EC"/>
        </a:p>
      </dgm:t>
    </dgm:pt>
    <dgm:pt modelId="{33726949-30B7-4DEF-BE9D-55F114670185}" type="pres">
      <dgm:prSet presAssocID="{91319D3F-F05E-41FA-ACC7-E434A5D7AAB4}" presName="levelTx" presStyleLbl="revTx" presStyleIdx="0" presStyleCnt="0">
        <dgm:presLayoutVars>
          <dgm:chMax val="1"/>
          <dgm:bulletEnabled val="1"/>
        </dgm:presLayoutVars>
      </dgm:prSet>
      <dgm:spPr/>
      <dgm:t>
        <a:bodyPr/>
        <a:lstStyle/>
        <a:p>
          <a:endParaRPr lang="es-EC"/>
        </a:p>
      </dgm:t>
    </dgm:pt>
    <dgm:pt modelId="{EA3E7B32-5B78-4969-BC3E-0D09BBEC2C5A}" type="pres">
      <dgm:prSet presAssocID="{E9F8327A-A6C2-4809-BD65-D3F960328FB4}" presName="Name8" presStyleCnt="0"/>
      <dgm:spPr/>
    </dgm:pt>
    <dgm:pt modelId="{66AFE017-4ACA-4237-AE74-B1ACF076A65A}" type="pres">
      <dgm:prSet presAssocID="{E9F8327A-A6C2-4809-BD65-D3F960328FB4}" presName="level" presStyleLbl="node1" presStyleIdx="2" presStyleCnt="8" custScaleX="106667">
        <dgm:presLayoutVars>
          <dgm:chMax val="1"/>
          <dgm:bulletEnabled val="1"/>
        </dgm:presLayoutVars>
      </dgm:prSet>
      <dgm:spPr/>
      <dgm:t>
        <a:bodyPr/>
        <a:lstStyle/>
        <a:p>
          <a:endParaRPr lang="es-EC"/>
        </a:p>
      </dgm:t>
    </dgm:pt>
    <dgm:pt modelId="{C163E30F-20E8-4DB7-A1A3-2A0F2F94D488}" type="pres">
      <dgm:prSet presAssocID="{E9F8327A-A6C2-4809-BD65-D3F960328FB4}" presName="levelTx" presStyleLbl="revTx" presStyleIdx="0" presStyleCnt="0">
        <dgm:presLayoutVars>
          <dgm:chMax val="1"/>
          <dgm:bulletEnabled val="1"/>
        </dgm:presLayoutVars>
      </dgm:prSet>
      <dgm:spPr/>
      <dgm:t>
        <a:bodyPr/>
        <a:lstStyle/>
        <a:p>
          <a:endParaRPr lang="es-EC"/>
        </a:p>
      </dgm:t>
    </dgm:pt>
    <dgm:pt modelId="{8D65F125-87C4-4B8C-91CA-83C0D1F8B00F}" type="pres">
      <dgm:prSet presAssocID="{11973D0B-C91E-49B6-A799-B6375DB776A3}" presName="Name8" presStyleCnt="0"/>
      <dgm:spPr/>
    </dgm:pt>
    <dgm:pt modelId="{9A52ECAC-76CD-403F-B770-5CC7250F5A11}" type="pres">
      <dgm:prSet presAssocID="{11973D0B-C91E-49B6-A799-B6375DB776A3}" presName="level" presStyleLbl="node1" presStyleIdx="3" presStyleCnt="8">
        <dgm:presLayoutVars>
          <dgm:chMax val="1"/>
          <dgm:bulletEnabled val="1"/>
        </dgm:presLayoutVars>
      </dgm:prSet>
      <dgm:spPr/>
      <dgm:t>
        <a:bodyPr/>
        <a:lstStyle/>
        <a:p>
          <a:endParaRPr lang="es-EC"/>
        </a:p>
      </dgm:t>
    </dgm:pt>
    <dgm:pt modelId="{CDEC02EE-E4B5-4076-8FFA-D3149D223142}" type="pres">
      <dgm:prSet presAssocID="{11973D0B-C91E-49B6-A799-B6375DB776A3}" presName="levelTx" presStyleLbl="revTx" presStyleIdx="0" presStyleCnt="0">
        <dgm:presLayoutVars>
          <dgm:chMax val="1"/>
          <dgm:bulletEnabled val="1"/>
        </dgm:presLayoutVars>
      </dgm:prSet>
      <dgm:spPr/>
      <dgm:t>
        <a:bodyPr/>
        <a:lstStyle/>
        <a:p>
          <a:endParaRPr lang="es-EC"/>
        </a:p>
      </dgm:t>
    </dgm:pt>
    <dgm:pt modelId="{20977414-5C9C-466A-9D1D-12F858BD54F8}" type="pres">
      <dgm:prSet presAssocID="{7A7489E0-D6F6-49C1-B4DD-3CE849627355}" presName="Name8" presStyleCnt="0"/>
      <dgm:spPr/>
    </dgm:pt>
    <dgm:pt modelId="{B1A5EA9A-BFC4-4BD8-9B5D-46FFAD8172AB}" type="pres">
      <dgm:prSet presAssocID="{7A7489E0-D6F6-49C1-B4DD-3CE849627355}" presName="level" presStyleLbl="node1" presStyleIdx="4" presStyleCnt="8">
        <dgm:presLayoutVars>
          <dgm:chMax val="1"/>
          <dgm:bulletEnabled val="1"/>
        </dgm:presLayoutVars>
      </dgm:prSet>
      <dgm:spPr/>
      <dgm:t>
        <a:bodyPr/>
        <a:lstStyle/>
        <a:p>
          <a:endParaRPr lang="es-EC"/>
        </a:p>
      </dgm:t>
    </dgm:pt>
    <dgm:pt modelId="{EC6B9870-DB0F-493B-BB30-6A9CD1EFED5E}" type="pres">
      <dgm:prSet presAssocID="{7A7489E0-D6F6-49C1-B4DD-3CE849627355}" presName="levelTx" presStyleLbl="revTx" presStyleIdx="0" presStyleCnt="0">
        <dgm:presLayoutVars>
          <dgm:chMax val="1"/>
          <dgm:bulletEnabled val="1"/>
        </dgm:presLayoutVars>
      </dgm:prSet>
      <dgm:spPr/>
      <dgm:t>
        <a:bodyPr/>
        <a:lstStyle/>
        <a:p>
          <a:endParaRPr lang="es-EC"/>
        </a:p>
      </dgm:t>
    </dgm:pt>
    <dgm:pt modelId="{2B548751-CB86-463C-AC53-BF8595B8A74E}" type="pres">
      <dgm:prSet presAssocID="{8CF13801-F8D7-4881-BB6D-1506FB49ED28}" presName="Name8" presStyleCnt="0"/>
      <dgm:spPr/>
    </dgm:pt>
    <dgm:pt modelId="{68AA3501-9733-4DE0-BC13-FA83CDD9A943}" type="pres">
      <dgm:prSet presAssocID="{8CF13801-F8D7-4881-BB6D-1506FB49ED28}" presName="level" presStyleLbl="node1" presStyleIdx="5" presStyleCnt="8">
        <dgm:presLayoutVars>
          <dgm:chMax val="1"/>
          <dgm:bulletEnabled val="1"/>
        </dgm:presLayoutVars>
      </dgm:prSet>
      <dgm:spPr/>
      <dgm:t>
        <a:bodyPr/>
        <a:lstStyle/>
        <a:p>
          <a:endParaRPr lang="es-EC"/>
        </a:p>
      </dgm:t>
    </dgm:pt>
    <dgm:pt modelId="{6371DBE7-E0CF-4DA4-B4F8-3A6080A60EB5}" type="pres">
      <dgm:prSet presAssocID="{8CF13801-F8D7-4881-BB6D-1506FB49ED28}" presName="levelTx" presStyleLbl="revTx" presStyleIdx="0" presStyleCnt="0">
        <dgm:presLayoutVars>
          <dgm:chMax val="1"/>
          <dgm:bulletEnabled val="1"/>
        </dgm:presLayoutVars>
      </dgm:prSet>
      <dgm:spPr/>
      <dgm:t>
        <a:bodyPr/>
        <a:lstStyle/>
        <a:p>
          <a:endParaRPr lang="es-EC"/>
        </a:p>
      </dgm:t>
    </dgm:pt>
    <dgm:pt modelId="{DDDD3DFE-60CA-425C-A794-35DD085B195B}" type="pres">
      <dgm:prSet presAssocID="{5287DD93-998A-4F73-ACFE-56F932D299C8}" presName="Name8" presStyleCnt="0"/>
      <dgm:spPr/>
    </dgm:pt>
    <dgm:pt modelId="{5144DCA2-8B64-4C81-A5BF-DE9208C63654}" type="pres">
      <dgm:prSet presAssocID="{5287DD93-998A-4F73-ACFE-56F932D299C8}" presName="level" presStyleLbl="node1" presStyleIdx="6" presStyleCnt="8">
        <dgm:presLayoutVars>
          <dgm:chMax val="1"/>
          <dgm:bulletEnabled val="1"/>
        </dgm:presLayoutVars>
      </dgm:prSet>
      <dgm:spPr/>
      <dgm:t>
        <a:bodyPr/>
        <a:lstStyle/>
        <a:p>
          <a:endParaRPr lang="es-EC"/>
        </a:p>
      </dgm:t>
    </dgm:pt>
    <dgm:pt modelId="{302F840B-679A-4065-9EC6-BB2C19FB0FFA}" type="pres">
      <dgm:prSet presAssocID="{5287DD93-998A-4F73-ACFE-56F932D299C8}" presName="levelTx" presStyleLbl="revTx" presStyleIdx="0" presStyleCnt="0">
        <dgm:presLayoutVars>
          <dgm:chMax val="1"/>
          <dgm:bulletEnabled val="1"/>
        </dgm:presLayoutVars>
      </dgm:prSet>
      <dgm:spPr/>
      <dgm:t>
        <a:bodyPr/>
        <a:lstStyle/>
        <a:p>
          <a:endParaRPr lang="es-EC"/>
        </a:p>
      </dgm:t>
    </dgm:pt>
    <dgm:pt modelId="{5153795B-441D-4470-9904-DED65753F897}" type="pres">
      <dgm:prSet presAssocID="{F058BC18-FB23-4375-889F-D79A77FF56E8}" presName="Name8" presStyleCnt="0"/>
      <dgm:spPr/>
    </dgm:pt>
    <dgm:pt modelId="{C10E0314-B529-4917-8A5B-85A38F2AB373}" type="pres">
      <dgm:prSet presAssocID="{F058BC18-FB23-4375-889F-D79A77FF56E8}" presName="level" presStyleLbl="node1" presStyleIdx="7" presStyleCnt="8">
        <dgm:presLayoutVars>
          <dgm:chMax val="1"/>
          <dgm:bulletEnabled val="1"/>
        </dgm:presLayoutVars>
      </dgm:prSet>
      <dgm:spPr/>
      <dgm:t>
        <a:bodyPr/>
        <a:lstStyle/>
        <a:p>
          <a:endParaRPr lang="es-EC"/>
        </a:p>
      </dgm:t>
    </dgm:pt>
    <dgm:pt modelId="{9A8B9811-E565-4724-9BBF-D22FAF4D2ED4}" type="pres">
      <dgm:prSet presAssocID="{F058BC18-FB23-4375-889F-D79A77FF56E8}" presName="levelTx" presStyleLbl="revTx" presStyleIdx="0" presStyleCnt="0">
        <dgm:presLayoutVars>
          <dgm:chMax val="1"/>
          <dgm:bulletEnabled val="1"/>
        </dgm:presLayoutVars>
      </dgm:prSet>
      <dgm:spPr/>
      <dgm:t>
        <a:bodyPr/>
        <a:lstStyle/>
        <a:p>
          <a:endParaRPr lang="es-EC"/>
        </a:p>
      </dgm:t>
    </dgm:pt>
  </dgm:ptLst>
  <dgm:cxnLst>
    <dgm:cxn modelId="{36263DB8-A489-425B-B909-DFA11A349E67}" type="presOf" srcId="{5287DD93-998A-4F73-ACFE-56F932D299C8}" destId="{5144DCA2-8B64-4C81-A5BF-DE9208C63654}" srcOrd="0" destOrd="0" presId="urn:microsoft.com/office/officeart/2005/8/layout/pyramid1"/>
    <dgm:cxn modelId="{805A776C-3A07-4E2A-AA3F-7DC0CE38E7CD}" type="presOf" srcId="{8CF13801-F8D7-4881-BB6D-1506FB49ED28}" destId="{6371DBE7-E0CF-4DA4-B4F8-3A6080A60EB5}" srcOrd="1" destOrd="0" presId="urn:microsoft.com/office/officeart/2005/8/layout/pyramid1"/>
    <dgm:cxn modelId="{A50B1C57-C80F-49B5-958B-A1196D6965E3}" type="presOf" srcId="{7A7489E0-D6F6-49C1-B4DD-3CE849627355}" destId="{EC6B9870-DB0F-493B-BB30-6A9CD1EFED5E}" srcOrd="1" destOrd="0" presId="urn:microsoft.com/office/officeart/2005/8/layout/pyramid1"/>
    <dgm:cxn modelId="{6645AF11-1190-4D22-81B1-6981598C49A9}" type="presOf" srcId="{F058BC18-FB23-4375-889F-D79A77FF56E8}" destId="{C10E0314-B529-4917-8A5B-85A38F2AB373}" srcOrd="0" destOrd="0" presId="urn:microsoft.com/office/officeart/2005/8/layout/pyramid1"/>
    <dgm:cxn modelId="{5FCCA136-3739-4CF5-8203-776274AEFA65}" srcId="{2F7E598F-3F36-49D9-97E4-E0FB580F6B92}" destId="{8CF13801-F8D7-4881-BB6D-1506FB49ED28}" srcOrd="5" destOrd="0" parTransId="{C7803C36-7EB1-475B-B8D5-A30BA4F6ABE0}" sibTransId="{388CE179-203E-4B0D-869C-928CE61E4B0E}"/>
    <dgm:cxn modelId="{BAF1DEC1-CFC0-42F0-9135-992E7C338203}" type="presOf" srcId="{8CF13801-F8D7-4881-BB6D-1506FB49ED28}" destId="{68AA3501-9733-4DE0-BC13-FA83CDD9A943}" srcOrd="0" destOrd="0" presId="urn:microsoft.com/office/officeart/2005/8/layout/pyramid1"/>
    <dgm:cxn modelId="{AED96FF6-58AF-4D96-B6CE-FF249513074A}" srcId="{2F7E598F-3F36-49D9-97E4-E0FB580F6B92}" destId="{E9F8327A-A6C2-4809-BD65-D3F960328FB4}" srcOrd="2" destOrd="0" parTransId="{9FBC174D-6482-453B-8F67-7D30CAF61EB5}" sibTransId="{2FC9929B-9149-4B70-BBB4-E8EBA5EB7A11}"/>
    <dgm:cxn modelId="{DE2644DC-BBB1-4B28-82F3-51B2D8E35DFF}" type="presOf" srcId="{91319D3F-F05E-41FA-ACC7-E434A5D7AAB4}" destId="{5533AE59-2B5B-4B07-9D1E-9120571AC71E}" srcOrd="0" destOrd="0" presId="urn:microsoft.com/office/officeart/2005/8/layout/pyramid1"/>
    <dgm:cxn modelId="{DB603C2D-B3DA-4567-9816-69A4D98EC1BA}" type="presOf" srcId="{11973D0B-C91E-49B6-A799-B6375DB776A3}" destId="{9A52ECAC-76CD-403F-B770-5CC7250F5A11}" srcOrd="0" destOrd="0" presId="urn:microsoft.com/office/officeart/2005/8/layout/pyramid1"/>
    <dgm:cxn modelId="{A356D903-E9C3-4B8E-9B01-64BCA130339A}" type="presOf" srcId="{7A7489E0-D6F6-49C1-B4DD-3CE849627355}" destId="{B1A5EA9A-BFC4-4BD8-9B5D-46FFAD8172AB}" srcOrd="0" destOrd="0" presId="urn:microsoft.com/office/officeart/2005/8/layout/pyramid1"/>
    <dgm:cxn modelId="{3A039A9F-6870-4AB1-8502-5917C57441FD}" type="presOf" srcId="{CF9063FB-C462-4F04-9F54-C0C6C3FD8D02}" destId="{8AF8CEFC-A7A3-4030-8763-6DB5EB318CA3}" srcOrd="1" destOrd="0" presId="urn:microsoft.com/office/officeart/2005/8/layout/pyramid1"/>
    <dgm:cxn modelId="{49CE3F07-C7A7-4422-BCEB-375354D9D319}" type="presOf" srcId="{11973D0B-C91E-49B6-A799-B6375DB776A3}" destId="{CDEC02EE-E4B5-4076-8FFA-D3149D223142}" srcOrd="1" destOrd="0" presId="urn:microsoft.com/office/officeart/2005/8/layout/pyramid1"/>
    <dgm:cxn modelId="{C84A7E34-8459-40E1-8FD6-98BAEF8261CA}" type="presOf" srcId="{2F7E598F-3F36-49D9-97E4-E0FB580F6B92}" destId="{2538548D-A925-47E6-87AE-7A00E84E84E7}" srcOrd="0" destOrd="0" presId="urn:microsoft.com/office/officeart/2005/8/layout/pyramid1"/>
    <dgm:cxn modelId="{4F27BCC3-9AD1-438E-836F-8C02C515BDFA}" srcId="{2F7E598F-3F36-49D9-97E4-E0FB580F6B92}" destId="{91319D3F-F05E-41FA-ACC7-E434A5D7AAB4}" srcOrd="1" destOrd="0" parTransId="{3F256409-1A11-4067-B9E8-377593382D4E}" sibTransId="{E224E0F1-1F47-47F3-8A05-5BC4C34B0852}"/>
    <dgm:cxn modelId="{1771297B-6757-4C33-93FE-FC1C655F2CAA}" type="presOf" srcId="{CF9063FB-C462-4F04-9F54-C0C6C3FD8D02}" destId="{528BD47B-B7D7-48C7-8644-F90B2A640B77}" srcOrd="0" destOrd="0" presId="urn:microsoft.com/office/officeart/2005/8/layout/pyramid1"/>
    <dgm:cxn modelId="{0C782C18-85A1-4BBF-9DC9-EA0CF7256399}" type="presOf" srcId="{91319D3F-F05E-41FA-ACC7-E434A5D7AAB4}" destId="{33726949-30B7-4DEF-BE9D-55F114670185}" srcOrd="1" destOrd="0" presId="urn:microsoft.com/office/officeart/2005/8/layout/pyramid1"/>
    <dgm:cxn modelId="{F018F6B9-9742-4946-A47A-8738E4D57D20}" srcId="{2F7E598F-3F36-49D9-97E4-E0FB580F6B92}" destId="{7A7489E0-D6F6-49C1-B4DD-3CE849627355}" srcOrd="4" destOrd="0" parTransId="{6D594E67-ADFB-4317-B268-1218966E2151}" sibTransId="{424F33D4-870A-4CBA-94A0-FD164783DBED}"/>
    <dgm:cxn modelId="{5272359A-A1B9-482F-8E2A-3F23F646BE8C}" type="presOf" srcId="{5287DD93-998A-4F73-ACFE-56F932D299C8}" destId="{302F840B-679A-4065-9EC6-BB2C19FB0FFA}" srcOrd="1" destOrd="0" presId="urn:microsoft.com/office/officeart/2005/8/layout/pyramid1"/>
    <dgm:cxn modelId="{98924D17-7A71-4897-8EF0-856B791592DB}" type="presOf" srcId="{E9F8327A-A6C2-4809-BD65-D3F960328FB4}" destId="{66AFE017-4ACA-4237-AE74-B1ACF076A65A}" srcOrd="0" destOrd="0" presId="urn:microsoft.com/office/officeart/2005/8/layout/pyramid1"/>
    <dgm:cxn modelId="{5EF6CC0E-5088-4B3A-9167-39A65966AC17}" srcId="{2F7E598F-3F36-49D9-97E4-E0FB580F6B92}" destId="{CF9063FB-C462-4F04-9F54-C0C6C3FD8D02}" srcOrd="0" destOrd="0" parTransId="{A3AE1FD0-628D-4449-9EC7-ADC5EFB563FF}" sibTransId="{D88CBEF5-AE5A-4FF3-9EBA-4137EEE07399}"/>
    <dgm:cxn modelId="{E75C5DE6-3DB0-401B-9756-4714DD5DFCC4}" type="presOf" srcId="{F058BC18-FB23-4375-889F-D79A77FF56E8}" destId="{9A8B9811-E565-4724-9BBF-D22FAF4D2ED4}" srcOrd="1" destOrd="0" presId="urn:microsoft.com/office/officeart/2005/8/layout/pyramid1"/>
    <dgm:cxn modelId="{A473C39B-3536-4E4E-A963-6CBD5998EA2F}" srcId="{2F7E598F-3F36-49D9-97E4-E0FB580F6B92}" destId="{5287DD93-998A-4F73-ACFE-56F932D299C8}" srcOrd="6" destOrd="0" parTransId="{4E4A8303-1EBF-4317-A599-F6B4B0A86F4D}" sibTransId="{F054CE58-2F7B-4841-987F-FC89BCA1A225}"/>
    <dgm:cxn modelId="{F0102EF5-AAF8-449C-B166-2AB0E3787BC4}" srcId="{2F7E598F-3F36-49D9-97E4-E0FB580F6B92}" destId="{F058BC18-FB23-4375-889F-D79A77FF56E8}" srcOrd="7" destOrd="0" parTransId="{EFD3B2E9-740D-4CF4-A5DD-471B79CD70CA}" sibTransId="{A235C9E9-CAA4-45AF-8711-D7CFF1524F7B}"/>
    <dgm:cxn modelId="{50926F92-216F-4E44-B1CE-899F4BD0CE28}" srcId="{2F7E598F-3F36-49D9-97E4-E0FB580F6B92}" destId="{11973D0B-C91E-49B6-A799-B6375DB776A3}" srcOrd="3" destOrd="0" parTransId="{30822341-B346-491A-ABDC-6A784A4F39FB}" sibTransId="{6B896751-B2C2-4319-A9B5-5A434C23B6A3}"/>
    <dgm:cxn modelId="{09D48E47-CCDD-4680-9782-704130BBAD51}" type="presOf" srcId="{E9F8327A-A6C2-4809-BD65-D3F960328FB4}" destId="{C163E30F-20E8-4DB7-A1A3-2A0F2F94D488}" srcOrd="1" destOrd="0" presId="urn:microsoft.com/office/officeart/2005/8/layout/pyramid1"/>
    <dgm:cxn modelId="{09E40CB4-F4D4-48FC-8803-250C3BB17966}" type="presParOf" srcId="{2538548D-A925-47E6-87AE-7A00E84E84E7}" destId="{8D402723-A573-4FC7-96AD-0F84BA4A4F15}" srcOrd="0" destOrd="0" presId="urn:microsoft.com/office/officeart/2005/8/layout/pyramid1"/>
    <dgm:cxn modelId="{583D392C-0DE6-4FDF-8CA7-C2BC144E15CC}" type="presParOf" srcId="{8D402723-A573-4FC7-96AD-0F84BA4A4F15}" destId="{528BD47B-B7D7-48C7-8644-F90B2A640B77}" srcOrd="0" destOrd="0" presId="urn:microsoft.com/office/officeart/2005/8/layout/pyramid1"/>
    <dgm:cxn modelId="{0CC39D97-A7AA-47E0-BA5D-104B291D8D3F}" type="presParOf" srcId="{8D402723-A573-4FC7-96AD-0F84BA4A4F15}" destId="{8AF8CEFC-A7A3-4030-8763-6DB5EB318CA3}" srcOrd="1" destOrd="0" presId="urn:microsoft.com/office/officeart/2005/8/layout/pyramid1"/>
    <dgm:cxn modelId="{D1911C97-7019-4A55-A146-D8D31FADDDE0}" type="presParOf" srcId="{2538548D-A925-47E6-87AE-7A00E84E84E7}" destId="{5D4DE6AE-6091-433E-997C-F1C6CA5D5B17}" srcOrd="1" destOrd="0" presId="urn:microsoft.com/office/officeart/2005/8/layout/pyramid1"/>
    <dgm:cxn modelId="{414E1B02-A787-4B2B-BB98-8D014D945DD5}" type="presParOf" srcId="{5D4DE6AE-6091-433E-997C-F1C6CA5D5B17}" destId="{5533AE59-2B5B-4B07-9D1E-9120571AC71E}" srcOrd="0" destOrd="0" presId="urn:microsoft.com/office/officeart/2005/8/layout/pyramid1"/>
    <dgm:cxn modelId="{83E51643-A024-48F0-B691-FBDC3C75B6EB}" type="presParOf" srcId="{5D4DE6AE-6091-433E-997C-F1C6CA5D5B17}" destId="{33726949-30B7-4DEF-BE9D-55F114670185}" srcOrd="1" destOrd="0" presId="urn:microsoft.com/office/officeart/2005/8/layout/pyramid1"/>
    <dgm:cxn modelId="{3525D424-6103-49E3-89AB-B55CC29A5D99}" type="presParOf" srcId="{2538548D-A925-47E6-87AE-7A00E84E84E7}" destId="{EA3E7B32-5B78-4969-BC3E-0D09BBEC2C5A}" srcOrd="2" destOrd="0" presId="urn:microsoft.com/office/officeart/2005/8/layout/pyramid1"/>
    <dgm:cxn modelId="{49A91660-F6D4-44A5-B45B-B36C6D0732F4}" type="presParOf" srcId="{EA3E7B32-5B78-4969-BC3E-0D09BBEC2C5A}" destId="{66AFE017-4ACA-4237-AE74-B1ACF076A65A}" srcOrd="0" destOrd="0" presId="urn:microsoft.com/office/officeart/2005/8/layout/pyramid1"/>
    <dgm:cxn modelId="{F465FF06-8FB7-483C-97D5-4F31F54296A4}" type="presParOf" srcId="{EA3E7B32-5B78-4969-BC3E-0D09BBEC2C5A}" destId="{C163E30F-20E8-4DB7-A1A3-2A0F2F94D488}" srcOrd="1" destOrd="0" presId="urn:microsoft.com/office/officeart/2005/8/layout/pyramid1"/>
    <dgm:cxn modelId="{D8304547-E73D-485E-97E6-7F1C6B3D60ED}" type="presParOf" srcId="{2538548D-A925-47E6-87AE-7A00E84E84E7}" destId="{8D65F125-87C4-4B8C-91CA-83C0D1F8B00F}" srcOrd="3" destOrd="0" presId="urn:microsoft.com/office/officeart/2005/8/layout/pyramid1"/>
    <dgm:cxn modelId="{CE185E18-A628-40C6-BECC-8B56AFC9057F}" type="presParOf" srcId="{8D65F125-87C4-4B8C-91CA-83C0D1F8B00F}" destId="{9A52ECAC-76CD-403F-B770-5CC7250F5A11}" srcOrd="0" destOrd="0" presId="urn:microsoft.com/office/officeart/2005/8/layout/pyramid1"/>
    <dgm:cxn modelId="{93A012E7-1852-4510-A117-CC80ECEE9DBB}" type="presParOf" srcId="{8D65F125-87C4-4B8C-91CA-83C0D1F8B00F}" destId="{CDEC02EE-E4B5-4076-8FFA-D3149D223142}" srcOrd="1" destOrd="0" presId="urn:microsoft.com/office/officeart/2005/8/layout/pyramid1"/>
    <dgm:cxn modelId="{3A563953-8C36-4839-9D86-D43DC5EDB6F1}" type="presParOf" srcId="{2538548D-A925-47E6-87AE-7A00E84E84E7}" destId="{20977414-5C9C-466A-9D1D-12F858BD54F8}" srcOrd="4" destOrd="0" presId="urn:microsoft.com/office/officeart/2005/8/layout/pyramid1"/>
    <dgm:cxn modelId="{FE68D5D2-29F0-4CBE-B74B-195B2B952F5F}" type="presParOf" srcId="{20977414-5C9C-466A-9D1D-12F858BD54F8}" destId="{B1A5EA9A-BFC4-4BD8-9B5D-46FFAD8172AB}" srcOrd="0" destOrd="0" presId="urn:microsoft.com/office/officeart/2005/8/layout/pyramid1"/>
    <dgm:cxn modelId="{43ED8C4F-5071-4242-93AF-CDCC58D1E834}" type="presParOf" srcId="{20977414-5C9C-466A-9D1D-12F858BD54F8}" destId="{EC6B9870-DB0F-493B-BB30-6A9CD1EFED5E}" srcOrd="1" destOrd="0" presId="urn:microsoft.com/office/officeart/2005/8/layout/pyramid1"/>
    <dgm:cxn modelId="{BE0BBF28-E402-46F7-B814-05812275CD3C}" type="presParOf" srcId="{2538548D-A925-47E6-87AE-7A00E84E84E7}" destId="{2B548751-CB86-463C-AC53-BF8595B8A74E}" srcOrd="5" destOrd="0" presId="urn:microsoft.com/office/officeart/2005/8/layout/pyramid1"/>
    <dgm:cxn modelId="{24452A3F-49B2-4BD8-A449-4E3DB085EC72}" type="presParOf" srcId="{2B548751-CB86-463C-AC53-BF8595B8A74E}" destId="{68AA3501-9733-4DE0-BC13-FA83CDD9A943}" srcOrd="0" destOrd="0" presId="urn:microsoft.com/office/officeart/2005/8/layout/pyramid1"/>
    <dgm:cxn modelId="{175626B0-2D50-4023-8C72-13D3D07EC72B}" type="presParOf" srcId="{2B548751-CB86-463C-AC53-BF8595B8A74E}" destId="{6371DBE7-E0CF-4DA4-B4F8-3A6080A60EB5}" srcOrd="1" destOrd="0" presId="urn:microsoft.com/office/officeart/2005/8/layout/pyramid1"/>
    <dgm:cxn modelId="{01AAEDCB-CFD6-4549-B5A7-A8FEB553557E}" type="presParOf" srcId="{2538548D-A925-47E6-87AE-7A00E84E84E7}" destId="{DDDD3DFE-60CA-425C-A794-35DD085B195B}" srcOrd="6" destOrd="0" presId="urn:microsoft.com/office/officeart/2005/8/layout/pyramid1"/>
    <dgm:cxn modelId="{E38B5D47-458D-4D9B-A2C7-196E0E1D78AD}" type="presParOf" srcId="{DDDD3DFE-60CA-425C-A794-35DD085B195B}" destId="{5144DCA2-8B64-4C81-A5BF-DE9208C63654}" srcOrd="0" destOrd="0" presId="urn:microsoft.com/office/officeart/2005/8/layout/pyramid1"/>
    <dgm:cxn modelId="{B1665A6E-C42D-406E-AE3C-97437A08AE59}" type="presParOf" srcId="{DDDD3DFE-60CA-425C-A794-35DD085B195B}" destId="{302F840B-679A-4065-9EC6-BB2C19FB0FFA}" srcOrd="1" destOrd="0" presId="urn:microsoft.com/office/officeart/2005/8/layout/pyramid1"/>
    <dgm:cxn modelId="{8A7F3CD4-EE42-43ED-A1B3-B3F69DE01519}" type="presParOf" srcId="{2538548D-A925-47E6-87AE-7A00E84E84E7}" destId="{5153795B-441D-4470-9904-DED65753F897}" srcOrd="7" destOrd="0" presId="urn:microsoft.com/office/officeart/2005/8/layout/pyramid1"/>
    <dgm:cxn modelId="{6AB4A678-F9E9-45EF-8F32-0787604F0222}" type="presParOf" srcId="{5153795B-441D-4470-9904-DED65753F897}" destId="{C10E0314-B529-4917-8A5B-85A38F2AB373}" srcOrd="0" destOrd="0" presId="urn:microsoft.com/office/officeart/2005/8/layout/pyramid1"/>
    <dgm:cxn modelId="{723C8044-EC52-4B41-A824-EB04100A4099}" type="presParOf" srcId="{5153795B-441D-4470-9904-DED65753F897}" destId="{9A8B9811-E565-4724-9BBF-D22FAF4D2ED4}" srcOrd="1" destOrd="0" presId="urn:microsoft.com/office/officeart/2005/8/layout/pyramid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F33271-E156-40C0-BC4C-C6C8C758DE3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043340E4-4441-4402-9F4F-1A28C8019A23}">
      <dgm:prSet phldrT="[Texto]"/>
      <dgm:spPr/>
      <dgm:t>
        <a:bodyPr/>
        <a:lstStyle/>
        <a:p>
          <a:pPr algn="ctr"/>
          <a:r>
            <a:rPr lang="es-EC" b="1" dirty="0" smtClean="0">
              <a:solidFill>
                <a:srgbClr val="FFFF00"/>
              </a:solidFill>
            </a:rPr>
            <a:t>FORTALEZAS</a:t>
          </a:r>
        </a:p>
        <a:p>
          <a:pPr algn="just"/>
          <a:r>
            <a:rPr lang="es-EC" b="1" dirty="0" smtClean="0">
              <a:solidFill>
                <a:schemeClr val="tx1"/>
              </a:solidFill>
            </a:rPr>
            <a:t>-Infraestructura de oficinas </a:t>
          </a:r>
        </a:p>
        <a:p>
          <a:pPr algn="just"/>
          <a:r>
            <a:rPr lang="es-EC" b="1" dirty="0" smtClean="0">
              <a:solidFill>
                <a:schemeClr val="tx1"/>
              </a:solidFill>
            </a:rPr>
            <a:t>-Competencia </a:t>
          </a:r>
        </a:p>
        <a:p>
          <a:pPr algn="just"/>
          <a:r>
            <a:rPr lang="es-EC" b="1" dirty="0" smtClean="0">
              <a:solidFill>
                <a:schemeClr val="tx1"/>
              </a:solidFill>
            </a:rPr>
            <a:t>-Políticas y procedimientos de las funciones </a:t>
          </a:r>
        </a:p>
        <a:p>
          <a:pPr algn="just"/>
          <a:r>
            <a:rPr lang="es-EC" b="1" dirty="0" smtClean="0">
              <a:solidFill>
                <a:schemeClr val="tx1"/>
              </a:solidFill>
            </a:rPr>
            <a:t>Plan estratégico de ventas </a:t>
          </a:r>
          <a:endParaRPr lang="es-EC" b="1" dirty="0">
            <a:solidFill>
              <a:schemeClr val="tx1"/>
            </a:solidFill>
          </a:endParaRPr>
        </a:p>
      </dgm:t>
    </dgm:pt>
    <dgm:pt modelId="{71BCE2FB-A5F6-45A8-B1ED-28447D3E747A}" type="parTrans" cxnId="{92452A53-03AB-40F4-B319-5D189D0FBF3F}">
      <dgm:prSet/>
      <dgm:spPr/>
      <dgm:t>
        <a:bodyPr/>
        <a:lstStyle/>
        <a:p>
          <a:endParaRPr lang="es-EC"/>
        </a:p>
      </dgm:t>
    </dgm:pt>
    <dgm:pt modelId="{000F3784-0952-4F25-B6D6-BE268A1DDCED}" type="sibTrans" cxnId="{92452A53-03AB-40F4-B319-5D189D0FBF3F}">
      <dgm:prSet/>
      <dgm:spPr/>
      <dgm:t>
        <a:bodyPr/>
        <a:lstStyle/>
        <a:p>
          <a:endParaRPr lang="es-EC"/>
        </a:p>
      </dgm:t>
    </dgm:pt>
    <dgm:pt modelId="{C7E8A911-71E1-4286-B173-328912F5AA71}">
      <dgm:prSet phldrT="[Texto]"/>
      <dgm:spPr/>
      <dgm:t>
        <a:bodyPr/>
        <a:lstStyle/>
        <a:p>
          <a:pPr algn="ctr"/>
          <a:r>
            <a:rPr lang="es-EC" b="1" dirty="0" smtClean="0">
              <a:solidFill>
                <a:srgbClr val="FFFF00"/>
              </a:solidFill>
            </a:rPr>
            <a:t>DEBILIDADES</a:t>
          </a:r>
        </a:p>
        <a:p>
          <a:pPr algn="just"/>
          <a:r>
            <a:rPr lang="es-EC" b="1" dirty="0" smtClean="0">
              <a:solidFill>
                <a:schemeClr val="tx1"/>
              </a:solidFill>
            </a:rPr>
            <a:t>-Falta de capacitación al personal en las responsabilidades de las funciones </a:t>
          </a:r>
        </a:p>
        <a:p>
          <a:pPr algn="just"/>
          <a:r>
            <a:rPr lang="es-EC" b="1" dirty="0" smtClean="0">
              <a:solidFill>
                <a:schemeClr val="tx1"/>
              </a:solidFill>
            </a:rPr>
            <a:t>-Mal manejo de liquidez </a:t>
          </a:r>
        </a:p>
        <a:p>
          <a:pPr algn="just"/>
          <a:r>
            <a:rPr lang="es-EC" b="1" dirty="0" smtClean="0">
              <a:solidFill>
                <a:schemeClr val="tx1"/>
              </a:solidFill>
            </a:rPr>
            <a:t>-Falta de análisis y estudio del mercado</a:t>
          </a:r>
        </a:p>
      </dgm:t>
    </dgm:pt>
    <dgm:pt modelId="{847337FA-631F-4473-B046-CB8C11527074}" type="parTrans" cxnId="{32F4C959-70C5-4C82-BEE3-B76A8D5FE496}">
      <dgm:prSet/>
      <dgm:spPr/>
      <dgm:t>
        <a:bodyPr/>
        <a:lstStyle/>
        <a:p>
          <a:endParaRPr lang="es-EC"/>
        </a:p>
      </dgm:t>
    </dgm:pt>
    <dgm:pt modelId="{0A9E6CE0-97B3-4225-8378-0F2F86932D01}" type="sibTrans" cxnId="{32F4C959-70C5-4C82-BEE3-B76A8D5FE496}">
      <dgm:prSet/>
      <dgm:spPr/>
      <dgm:t>
        <a:bodyPr/>
        <a:lstStyle/>
        <a:p>
          <a:endParaRPr lang="es-EC"/>
        </a:p>
      </dgm:t>
    </dgm:pt>
    <dgm:pt modelId="{607DB14D-BBE3-4162-9998-0807D5897591}">
      <dgm:prSet phldrT="[Texto]"/>
      <dgm:spPr/>
      <dgm:t>
        <a:bodyPr/>
        <a:lstStyle/>
        <a:p>
          <a:pPr algn="ctr"/>
          <a:r>
            <a:rPr lang="es-EC" b="1" dirty="0" smtClean="0">
              <a:solidFill>
                <a:srgbClr val="FFFF00"/>
              </a:solidFill>
            </a:rPr>
            <a:t>OPORTUNIDADES</a:t>
          </a:r>
        </a:p>
        <a:p>
          <a:pPr algn="just"/>
          <a:r>
            <a:rPr lang="es-EC" dirty="0" smtClean="0">
              <a:solidFill>
                <a:schemeClr val="tx1"/>
              </a:solidFill>
            </a:rPr>
            <a:t>-Incrementar Ventas Semanalmente </a:t>
          </a:r>
        </a:p>
        <a:p>
          <a:pPr algn="just"/>
          <a:r>
            <a:rPr lang="es-EC" dirty="0" smtClean="0">
              <a:solidFill>
                <a:schemeClr val="tx1"/>
              </a:solidFill>
            </a:rPr>
            <a:t>-Segmentación de productos </a:t>
          </a:r>
        </a:p>
        <a:p>
          <a:pPr algn="just"/>
          <a:r>
            <a:rPr lang="es-EC" dirty="0" smtClean="0">
              <a:solidFill>
                <a:schemeClr val="tx1"/>
              </a:solidFill>
            </a:rPr>
            <a:t>-Reestructuración de manuales y procedimientos de compras </a:t>
          </a:r>
          <a:endParaRPr lang="es-EC" dirty="0">
            <a:solidFill>
              <a:schemeClr val="tx1"/>
            </a:solidFill>
          </a:endParaRPr>
        </a:p>
      </dgm:t>
    </dgm:pt>
    <dgm:pt modelId="{96DB00A9-E414-4F2A-932D-D9E655C6DD8A}" type="parTrans" cxnId="{5B325060-D5FB-4446-B96B-49352A801C62}">
      <dgm:prSet/>
      <dgm:spPr/>
      <dgm:t>
        <a:bodyPr/>
        <a:lstStyle/>
        <a:p>
          <a:endParaRPr lang="es-EC"/>
        </a:p>
      </dgm:t>
    </dgm:pt>
    <dgm:pt modelId="{2C146BFB-BF07-4BA5-9811-311D0F756A5F}" type="sibTrans" cxnId="{5B325060-D5FB-4446-B96B-49352A801C62}">
      <dgm:prSet/>
      <dgm:spPr/>
      <dgm:t>
        <a:bodyPr/>
        <a:lstStyle/>
        <a:p>
          <a:endParaRPr lang="es-EC"/>
        </a:p>
      </dgm:t>
    </dgm:pt>
    <dgm:pt modelId="{866FEB3B-39D7-408F-9572-27553E79FC48}">
      <dgm:prSet phldrT="[Texto]"/>
      <dgm:spPr/>
      <dgm:t>
        <a:bodyPr/>
        <a:lstStyle/>
        <a:p>
          <a:pPr algn="ctr"/>
          <a:r>
            <a:rPr lang="es-EC" b="1" dirty="0" smtClean="0">
              <a:solidFill>
                <a:srgbClr val="FFFF00"/>
              </a:solidFill>
            </a:rPr>
            <a:t>AMENAZAS</a:t>
          </a:r>
        </a:p>
        <a:p>
          <a:pPr algn="just"/>
          <a:r>
            <a:rPr lang="es-EC" dirty="0" smtClean="0">
              <a:solidFill>
                <a:schemeClr val="tx1"/>
              </a:solidFill>
            </a:rPr>
            <a:t>-Competencia de empresas grandes </a:t>
          </a:r>
        </a:p>
        <a:p>
          <a:pPr algn="just"/>
          <a:r>
            <a:rPr lang="es-EC" dirty="0" smtClean="0">
              <a:solidFill>
                <a:schemeClr val="tx1"/>
              </a:solidFill>
            </a:rPr>
            <a:t>-Personal Capacitado </a:t>
          </a:r>
        </a:p>
        <a:p>
          <a:pPr algn="just"/>
          <a:r>
            <a:rPr lang="es-EC" dirty="0" smtClean="0">
              <a:solidFill>
                <a:schemeClr val="tx1"/>
              </a:solidFill>
            </a:rPr>
            <a:t>-Rentabilidad estable de otras empresas </a:t>
          </a:r>
        </a:p>
        <a:p>
          <a:pPr algn="just"/>
          <a:r>
            <a:rPr lang="es-EC" dirty="0" smtClean="0">
              <a:solidFill>
                <a:schemeClr val="tx1"/>
              </a:solidFill>
            </a:rPr>
            <a:t>Precios Competitivos </a:t>
          </a:r>
          <a:endParaRPr lang="es-EC" dirty="0">
            <a:solidFill>
              <a:schemeClr val="tx1"/>
            </a:solidFill>
          </a:endParaRPr>
        </a:p>
      </dgm:t>
    </dgm:pt>
    <dgm:pt modelId="{73F073D6-92CA-47AD-A33E-E2B7BAEEE702}" type="parTrans" cxnId="{07285F3F-6417-4301-B021-0D916365EA97}">
      <dgm:prSet/>
      <dgm:spPr/>
      <dgm:t>
        <a:bodyPr/>
        <a:lstStyle/>
        <a:p>
          <a:endParaRPr lang="es-EC"/>
        </a:p>
      </dgm:t>
    </dgm:pt>
    <dgm:pt modelId="{066BB27A-F5F7-46B4-8D95-1F1E49039482}" type="sibTrans" cxnId="{07285F3F-6417-4301-B021-0D916365EA97}">
      <dgm:prSet/>
      <dgm:spPr/>
      <dgm:t>
        <a:bodyPr/>
        <a:lstStyle/>
        <a:p>
          <a:endParaRPr lang="es-EC"/>
        </a:p>
      </dgm:t>
    </dgm:pt>
    <dgm:pt modelId="{ADFD5B91-A780-41AD-BE27-3843F30A797A}" type="pres">
      <dgm:prSet presAssocID="{46F33271-E156-40C0-BC4C-C6C8C758DE37}" presName="diagram" presStyleCnt="0">
        <dgm:presLayoutVars>
          <dgm:dir/>
          <dgm:resizeHandles val="exact"/>
        </dgm:presLayoutVars>
      </dgm:prSet>
      <dgm:spPr/>
      <dgm:t>
        <a:bodyPr/>
        <a:lstStyle/>
        <a:p>
          <a:endParaRPr lang="es-EC"/>
        </a:p>
      </dgm:t>
    </dgm:pt>
    <dgm:pt modelId="{F4EE18B8-74CB-4DBA-AF7E-E8C7FAD62872}" type="pres">
      <dgm:prSet presAssocID="{043340E4-4441-4402-9F4F-1A28C8019A23}" presName="node" presStyleLbl="node1" presStyleIdx="0" presStyleCnt="4" custScaleX="130234">
        <dgm:presLayoutVars>
          <dgm:bulletEnabled val="1"/>
        </dgm:presLayoutVars>
      </dgm:prSet>
      <dgm:spPr/>
      <dgm:t>
        <a:bodyPr/>
        <a:lstStyle/>
        <a:p>
          <a:endParaRPr lang="es-EC"/>
        </a:p>
      </dgm:t>
    </dgm:pt>
    <dgm:pt modelId="{73BA6A04-B7A0-4AD0-9886-F6EF67ACF203}" type="pres">
      <dgm:prSet presAssocID="{000F3784-0952-4F25-B6D6-BE268A1DDCED}" presName="sibTrans" presStyleCnt="0"/>
      <dgm:spPr/>
      <dgm:t>
        <a:bodyPr/>
        <a:lstStyle/>
        <a:p>
          <a:endParaRPr lang="es-EC"/>
        </a:p>
      </dgm:t>
    </dgm:pt>
    <dgm:pt modelId="{BC87942F-605C-451F-8F19-BF793741E1FC}" type="pres">
      <dgm:prSet presAssocID="{C7E8A911-71E1-4286-B173-328912F5AA71}" presName="node" presStyleLbl="node1" presStyleIdx="1" presStyleCnt="4" custScaleX="140235" custLinFactNeighborX="2405" custLinFactNeighborY="4008">
        <dgm:presLayoutVars>
          <dgm:bulletEnabled val="1"/>
        </dgm:presLayoutVars>
      </dgm:prSet>
      <dgm:spPr/>
      <dgm:t>
        <a:bodyPr/>
        <a:lstStyle/>
        <a:p>
          <a:endParaRPr lang="es-EC"/>
        </a:p>
      </dgm:t>
    </dgm:pt>
    <dgm:pt modelId="{0E296B15-D580-4499-AEFA-651C3BBE05DC}" type="pres">
      <dgm:prSet presAssocID="{0A9E6CE0-97B3-4225-8378-0F2F86932D01}" presName="sibTrans" presStyleCnt="0"/>
      <dgm:spPr/>
      <dgm:t>
        <a:bodyPr/>
        <a:lstStyle/>
        <a:p>
          <a:endParaRPr lang="es-EC"/>
        </a:p>
      </dgm:t>
    </dgm:pt>
    <dgm:pt modelId="{C5A75CFE-B412-45B1-ADC6-A3598A9A12AF}" type="pres">
      <dgm:prSet presAssocID="{607DB14D-BBE3-4162-9998-0807D5897591}" presName="node" presStyleLbl="node1" presStyleIdx="2" presStyleCnt="4" custScaleX="133505" custLinFactNeighborX="-17625">
        <dgm:presLayoutVars>
          <dgm:bulletEnabled val="1"/>
        </dgm:presLayoutVars>
      </dgm:prSet>
      <dgm:spPr/>
      <dgm:t>
        <a:bodyPr/>
        <a:lstStyle/>
        <a:p>
          <a:endParaRPr lang="es-EC"/>
        </a:p>
      </dgm:t>
    </dgm:pt>
    <dgm:pt modelId="{9A110ED4-9E50-401A-9240-5239E9F61C7B}" type="pres">
      <dgm:prSet presAssocID="{2C146BFB-BF07-4BA5-9811-311D0F756A5F}" presName="sibTrans" presStyleCnt="0"/>
      <dgm:spPr/>
      <dgm:t>
        <a:bodyPr/>
        <a:lstStyle/>
        <a:p>
          <a:endParaRPr lang="es-EC"/>
        </a:p>
      </dgm:t>
    </dgm:pt>
    <dgm:pt modelId="{C078AFCB-906C-4A50-BD15-A24D0BC52DE7}" type="pres">
      <dgm:prSet presAssocID="{866FEB3B-39D7-408F-9572-27553E79FC48}" presName="node" presStyleLbl="node1" presStyleIdx="3" presStyleCnt="4" custScaleX="136491">
        <dgm:presLayoutVars>
          <dgm:bulletEnabled val="1"/>
        </dgm:presLayoutVars>
      </dgm:prSet>
      <dgm:spPr/>
      <dgm:t>
        <a:bodyPr/>
        <a:lstStyle/>
        <a:p>
          <a:endParaRPr lang="es-EC"/>
        </a:p>
      </dgm:t>
    </dgm:pt>
  </dgm:ptLst>
  <dgm:cxnLst>
    <dgm:cxn modelId="{5B325060-D5FB-4446-B96B-49352A801C62}" srcId="{46F33271-E156-40C0-BC4C-C6C8C758DE37}" destId="{607DB14D-BBE3-4162-9998-0807D5897591}" srcOrd="2" destOrd="0" parTransId="{96DB00A9-E414-4F2A-932D-D9E655C6DD8A}" sibTransId="{2C146BFB-BF07-4BA5-9811-311D0F756A5F}"/>
    <dgm:cxn modelId="{07285F3F-6417-4301-B021-0D916365EA97}" srcId="{46F33271-E156-40C0-BC4C-C6C8C758DE37}" destId="{866FEB3B-39D7-408F-9572-27553E79FC48}" srcOrd="3" destOrd="0" parTransId="{73F073D6-92CA-47AD-A33E-E2B7BAEEE702}" sibTransId="{066BB27A-F5F7-46B4-8D95-1F1E49039482}"/>
    <dgm:cxn modelId="{F95ED4DA-C547-4996-A9F8-B2C4756D704D}" type="presOf" srcId="{46F33271-E156-40C0-BC4C-C6C8C758DE37}" destId="{ADFD5B91-A780-41AD-BE27-3843F30A797A}" srcOrd="0" destOrd="0" presId="urn:microsoft.com/office/officeart/2005/8/layout/default"/>
    <dgm:cxn modelId="{ADF6B396-1514-4CD5-A57D-79CF961C79DA}" type="presOf" srcId="{866FEB3B-39D7-408F-9572-27553E79FC48}" destId="{C078AFCB-906C-4A50-BD15-A24D0BC52DE7}" srcOrd="0" destOrd="0" presId="urn:microsoft.com/office/officeart/2005/8/layout/default"/>
    <dgm:cxn modelId="{32F4C959-70C5-4C82-BEE3-B76A8D5FE496}" srcId="{46F33271-E156-40C0-BC4C-C6C8C758DE37}" destId="{C7E8A911-71E1-4286-B173-328912F5AA71}" srcOrd="1" destOrd="0" parTransId="{847337FA-631F-4473-B046-CB8C11527074}" sibTransId="{0A9E6CE0-97B3-4225-8378-0F2F86932D01}"/>
    <dgm:cxn modelId="{92452A53-03AB-40F4-B319-5D189D0FBF3F}" srcId="{46F33271-E156-40C0-BC4C-C6C8C758DE37}" destId="{043340E4-4441-4402-9F4F-1A28C8019A23}" srcOrd="0" destOrd="0" parTransId="{71BCE2FB-A5F6-45A8-B1ED-28447D3E747A}" sibTransId="{000F3784-0952-4F25-B6D6-BE268A1DDCED}"/>
    <dgm:cxn modelId="{FE32D852-CF45-4232-85C6-62D8B86A03DA}" type="presOf" srcId="{043340E4-4441-4402-9F4F-1A28C8019A23}" destId="{F4EE18B8-74CB-4DBA-AF7E-E8C7FAD62872}" srcOrd="0" destOrd="0" presId="urn:microsoft.com/office/officeart/2005/8/layout/default"/>
    <dgm:cxn modelId="{13A6243A-D0F4-433E-81AF-32C9301C66A3}" type="presOf" srcId="{C7E8A911-71E1-4286-B173-328912F5AA71}" destId="{BC87942F-605C-451F-8F19-BF793741E1FC}" srcOrd="0" destOrd="0" presId="urn:microsoft.com/office/officeart/2005/8/layout/default"/>
    <dgm:cxn modelId="{888227BA-EF56-46DA-88FB-A8129EEC1D82}" type="presOf" srcId="{607DB14D-BBE3-4162-9998-0807D5897591}" destId="{C5A75CFE-B412-45B1-ADC6-A3598A9A12AF}" srcOrd="0" destOrd="0" presId="urn:microsoft.com/office/officeart/2005/8/layout/default"/>
    <dgm:cxn modelId="{06977F1F-1D7C-4DD1-B189-F73D5DAC3DC1}" type="presParOf" srcId="{ADFD5B91-A780-41AD-BE27-3843F30A797A}" destId="{F4EE18B8-74CB-4DBA-AF7E-E8C7FAD62872}" srcOrd="0" destOrd="0" presId="urn:microsoft.com/office/officeart/2005/8/layout/default"/>
    <dgm:cxn modelId="{06741C2D-6309-4E15-A68D-28AC03D5C068}" type="presParOf" srcId="{ADFD5B91-A780-41AD-BE27-3843F30A797A}" destId="{73BA6A04-B7A0-4AD0-9886-F6EF67ACF203}" srcOrd="1" destOrd="0" presId="urn:microsoft.com/office/officeart/2005/8/layout/default"/>
    <dgm:cxn modelId="{003E3856-6125-43E3-BD37-AF2E63153687}" type="presParOf" srcId="{ADFD5B91-A780-41AD-BE27-3843F30A797A}" destId="{BC87942F-605C-451F-8F19-BF793741E1FC}" srcOrd="2" destOrd="0" presId="urn:microsoft.com/office/officeart/2005/8/layout/default"/>
    <dgm:cxn modelId="{290D2B97-8008-4CF6-9E7B-DD45F1FC5ACF}" type="presParOf" srcId="{ADFD5B91-A780-41AD-BE27-3843F30A797A}" destId="{0E296B15-D580-4499-AEFA-651C3BBE05DC}" srcOrd="3" destOrd="0" presId="urn:microsoft.com/office/officeart/2005/8/layout/default"/>
    <dgm:cxn modelId="{91596685-69DB-4B94-B9AE-60DC06DF615D}" type="presParOf" srcId="{ADFD5B91-A780-41AD-BE27-3843F30A797A}" destId="{C5A75CFE-B412-45B1-ADC6-A3598A9A12AF}" srcOrd="4" destOrd="0" presId="urn:microsoft.com/office/officeart/2005/8/layout/default"/>
    <dgm:cxn modelId="{5D2991E5-7958-40E6-A453-05AFD1958A07}" type="presParOf" srcId="{ADFD5B91-A780-41AD-BE27-3843F30A797A}" destId="{9A110ED4-9E50-401A-9240-5239E9F61C7B}" srcOrd="5" destOrd="0" presId="urn:microsoft.com/office/officeart/2005/8/layout/default"/>
    <dgm:cxn modelId="{FC2A8D23-49CD-424D-B39F-AC557C69DDE6}" type="presParOf" srcId="{ADFD5B91-A780-41AD-BE27-3843F30A797A}" destId="{C078AFCB-906C-4A50-BD15-A24D0BC52DE7}"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5E6A1C-886C-4307-98D1-C23EF490C99B}" type="doc">
      <dgm:prSet loTypeId="urn:microsoft.com/office/officeart/2005/8/layout/radial6" loCatId="cycle" qsTypeId="urn:microsoft.com/office/officeart/2005/8/quickstyle/simple1" qsCatId="simple" csTypeId="urn:microsoft.com/office/officeart/2005/8/colors/accent4_4" csCatId="accent4" phldr="1"/>
      <dgm:spPr/>
      <dgm:t>
        <a:bodyPr/>
        <a:lstStyle/>
        <a:p>
          <a:endParaRPr lang="es-EC"/>
        </a:p>
      </dgm:t>
    </dgm:pt>
    <dgm:pt modelId="{4DB27BFB-5440-4CF7-B2CC-D088705BE5E8}">
      <dgm:prSet phldrT="[Texto]"/>
      <dgm:spPr/>
      <dgm:t>
        <a:bodyPr/>
        <a:lstStyle/>
        <a:p>
          <a:r>
            <a:rPr lang="es-EC" dirty="0" smtClean="0">
              <a:solidFill>
                <a:srgbClr val="FFC000"/>
              </a:solidFill>
            </a:rPr>
            <a:t>FODA</a:t>
          </a:r>
          <a:endParaRPr lang="es-EC" dirty="0">
            <a:solidFill>
              <a:srgbClr val="FFC000"/>
            </a:solidFill>
          </a:endParaRPr>
        </a:p>
      </dgm:t>
    </dgm:pt>
    <dgm:pt modelId="{6299EAC3-69B6-4EE8-9528-0B50F7562EF8}" type="parTrans" cxnId="{5C49DE8F-C543-4E0E-95E7-1655251AFE30}">
      <dgm:prSet/>
      <dgm:spPr/>
      <dgm:t>
        <a:bodyPr/>
        <a:lstStyle/>
        <a:p>
          <a:endParaRPr lang="es-EC"/>
        </a:p>
      </dgm:t>
    </dgm:pt>
    <dgm:pt modelId="{AAD89DEB-1365-48BE-8C1C-B04432B0F97A}" type="sibTrans" cxnId="{5C49DE8F-C543-4E0E-95E7-1655251AFE30}">
      <dgm:prSet/>
      <dgm:spPr/>
      <dgm:t>
        <a:bodyPr/>
        <a:lstStyle/>
        <a:p>
          <a:endParaRPr lang="es-EC"/>
        </a:p>
      </dgm:t>
    </dgm:pt>
    <dgm:pt modelId="{D0F38973-53B9-41EC-B0B3-38406FADE581}">
      <dgm:prSet phldrT="[Texto]"/>
      <dgm:spPr/>
      <dgm:t>
        <a:bodyPr/>
        <a:lstStyle/>
        <a:p>
          <a:r>
            <a:rPr lang="es-EC" dirty="0" smtClean="0">
              <a:solidFill>
                <a:srgbClr val="FF0000"/>
              </a:solidFill>
            </a:rPr>
            <a:t>FORTALEZAS</a:t>
          </a:r>
        </a:p>
        <a:p>
          <a:r>
            <a:rPr lang="es-EC" dirty="0" smtClean="0">
              <a:solidFill>
                <a:schemeClr val="tx1"/>
              </a:solidFill>
            </a:rPr>
            <a:t>- Imagen Corporativa</a:t>
          </a:r>
        </a:p>
        <a:p>
          <a:r>
            <a:rPr lang="es-EC" dirty="0" smtClean="0">
              <a:solidFill>
                <a:schemeClr val="tx1"/>
              </a:solidFill>
            </a:rPr>
            <a:t>-Grupo Humano</a:t>
          </a:r>
        </a:p>
        <a:p>
          <a:r>
            <a:rPr lang="es-EC" dirty="0" smtClean="0">
              <a:solidFill>
                <a:schemeClr val="tx1"/>
              </a:solidFill>
            </a:rPr>
            <a:t>- Cobertura en distintos puntos de la ciudad</a:t>
          </a:r>
          <a:endParaRPr lang="es-EC" dirty="0">
            <a:solidFill>
              <a:schemeClr val="tx1"/>
            </a:solidFill>
          </a:endParaRPr>
        </a:p>
      </dgm:t>
    </dgm:pt>
    <dgm:pt modelId="{6E378CE9-C8CC-4F8F-BC5A-B38CD506DF34}" type="parTrans" cxnId="{933F23B5-178A-4499-815A-48B5D5AE0F01}">
      <dgm:prSet/>
      <dgm:spPr/>
      <dgm:t>
        <a:bodyPr/>
        <a:lstStyle/>
        <a:p>
          <a:endParaRPr lang="es-EC"/>
        </a:p>
      </dgm:t>
    </dgm:pt>
    <dgm:pt modelId="{0643EAE3-CB40-46FC-AD35-FAF00BDC66A0}" type="sibTrans" cxnId="{933F23B5-178A-4499-815A-48B5D5AE0F01}">
      <dgm:prSet/>
      <dgm:spPr/>
      <dgm:t>
        <a:bodyPr/>
        <a:lstStyle/>
        <a:p>
          <a:endParaRPr lang="es-EC"/>
        </a:p>
      </dgm:t>
    </dgm:pt>
    <dgm:pt modelId="{FB234412-3835-4D64-969B-4987045EAE4F}">
      <dgm:prSet phldrT="[Texto]"/>
      <dgm:spPr/>
      <dgm:t>
        <a:bodyPr/>
        <a:lstStyle/>
        <a:p>
          <a:pPr algn="ctr"/>
          <a:r>
            <a:rPr lang="es-EC" dirty="0" smtClean="0">
              <a:solidFill>
                <a:srgbClr val="FFFF00"/>
              </a:solidFill>
            </a:rPr>
            <a:t>DEBILIDADES</a:t>
          </a:r>
        </a:p>
        <a:p>
          <a:pPr algn="just"/>
          <a:r>
            <a:rPr lang="es-EC" b="1" dirty="0" smtClean="0">
              <a:solidFill>
                <a:schemeClr val="tx1"/>
              </a:solidFill>
            </a:rPr>
            <a:t>- Deficiente estructura en el manejo de riesgos.</a:t>
          </a:r>
        </a:p>
        <a:p>
          <a:pPr algn="just"/>
          <a:r>
            <a:rPr lang="es-EC" b="1" dirty="0" smtClean="0">
              <a:solidFill>
                <a:schemeClr val="tx1"/>
              </a:solidFill>
            </a:rPr>
            <a:t>- Falta de servicios automatizados</a:t>
          </a:r>
        </a:p>
        <a:p>
          <a:pPr algn="just"/>
          <a:r>
            <a:rPr lang="es-EC" b="1" dirty="0" smtClean="0">
              <a:solidFill>
                <a:schemeClr val="tx1"/>
              </a:solidFill>
            </a:rPr>
            <a:t>- Deficiente manejo en la base de datos de clientes</a:t>
          </a:r>
        </a:p>
        <a:p>
          <a:pPr algn="ctr"/>
          <a:endParaRPr lang="es-EC" dirty="0"/>
        </a:p>
      </dgm:t>
    </dgm:pt>
    <dgm:pt modelId="{26CE1A44-B858-405A-98B2-2EE650C2E615}" type="parTrans" cxnId="{E5502B88-F229-4193-AA53-8C0192B0F6C0}">
      <dgm:prSet/>
      <dgm:spPr/>
      <dgm:t>
        <a:bodyPr/>
        <a:lstStyle/>
        <a:p>
          <a:endParaRPr lang="es-EC"/>
        </a:p>
      </dgm:t>
    </dgm:pt>
    <dgm:pt modelId="{8087B306-4844-448C-B3B7-0365F68A7A35}" type="sibTrans" cxnId="{E5502B88-F229-4193-AA53-8C0192B0F6C0}">
      <dgm:prSet/>
      <dgm:spPr/>
      <dgm:t>
        <a:bodyPr/>
        <a:lstStyle/>
        <a:p>
          <a:endParaRPr lang="es-EC"/>
        </a:p>
      </dgm:t>
    </dgm:pt>
    <dgm:pt modelId="{323F203D-7D7D-45A8-9503-8565A9EABB05}">
      <dgm:prSet phldrT="[Texto]"/>
      <dgm:spPr/>
      <dgm:t>
        <a:bodyPr/>
        <a:lstStyle/>
        <a:p>
          <a:r>
            <a:rPr lang="es-EC" dirty="0" smtClean="0">
              <a:solidFill>
                <a:srgbClr val="00B050"/>
              </a:solidFill>
            </a:rPr>
            <a:t>OPORTUNIDADES</a:t>
          </a:r>
        </a:p>
        <a:p>
          <a:r>
            <a:rPr lang="es-EC" b="1" dirty="0" smtClean="0">
              <a:solidFill>
                <a:schemeClr val="tx1"/>
              </a:solidFill>
            </a:rPr>
            <a:t>-Tendencia creciente del mercado financiero cooperado</a:t>
          </a:r>
        </a:p>
        <a:p>
          <a:r>
            <a:rPr lang="es-EC" b="1" dirty="0" smtClean="0">
              <a:solidFill>
                <a:schemeClr val="tx1"/>
              </a:solidFill>
            </a:rPr>
            <a:t>- Creciente mercado de PYMES</a:t>
          </a:r>
        </a:p>
        <a:p>
          <a:r>
            <a:rPr lang="es-EC" b="1" dirty="0" smtClean="0">
              <a:solidFill>
                <a:schemeClr val="tx1"/>
              </a:solidFill>
            </a:rPr>
            <a:t>- Automatización de procesos en el mercado</a:t>
          </a:r>
          <a:endParaRPr lang="es-EC" b="1" dirty="0">
            <a:solidFill>
              <a:schemeClr val="tx1"/>
            </a:solidFill>
          </a:endParaRPr>
        </a:p>
      </dgm:t>
    </dgm:pt>
    <dgm:pt modelId="{7E2F651C-ECC4-46E8-BB90-003CABAA3539}" type="parTrans" cxnId="{D84D675D-7DEA-40E2-8881-74F2D2DD85A0}">
      <dgm:prSet/>
      <dgm:spPr/>
      <dgm:t>
        <a:bodyPr/>
        <a:lstStyle/>
        <a:p>
          <a:endParaRPr lang="es-EC"/>
        </a:p>
      </dgm:t>
    </dgm:pt>
    <dgm:pt modelId="{42D33CDB-F1B7-420D-B0C6-088B60525EFA}" type="sibTrans" cxnId="{D84D675D-7DEA-40E2-8881-74F2D2DD85A0}">
      <dgm:prSet/>
      <dgm:spPr/>
      <dgm:t>
        <a:bodyPr/>
        <a:lstStyle/>
        <a:p>
          <a:endParaRPr lang="es-EC"/>
        </a:p>
      </dgm:t>
    </dgm:pt>
    <dgm:pt modelId="{326C4B92-806A-453C-86DC-BB811E927AAA}">
      <dgm:prSet phldrT="[Texto]"/>
      <dgm:spPr/>
      <dgm:t>
        <a:bodyPr/>
        <a:lstStyle/>
        <a:p>
          <a:pPr algn="ctr"/>
          <a:r>
            <a:rPr lang="es-EC" b="1" dirty="0" smtClean="0">
              <a:solidFill>
                <a:srgbClr val="002060"/>
              </a:solidFill>
            </a:rPr>
            <a:t>AMENAZAS</a:t>
          </a:r>
        </a:p>
        <a:p>
          <a:pPr algn="just"/>
          <a:r>
            <a:rPr lang="es-EC" dirty="0" smtClean="0">
              <a:solidFill>
                <a:schemeClr val="tx1"/>
              </a:solidFill>
            </a:rPr>
            <a:t>-</a:t>
          </a:r>
          <a:r>
            <a:rPr lang="es-EC" dirty="0" smtClean="0"/>
            <a:t> </a:t>
          </a:r>
          <a:r>
            <a:rPr lang="es-EC" b="0" dirty="0" smtClean="0">
              <a:solidFill>
                <a:schemeClr val="tx1"/>
              </a:solidFill>
            </a:rPr>
            <a:t>Crecimiento y superación de la competencia directa.</a:t>
          </a:r>
        </a:p>
        <a:p>
          <a:pPr algn="just"/>
          <a:r>
            <a:rPr lang="es-EC" b="0" dirty="0" smtClean="0">
              <a:solidFill>
                <a:schemeClr val="tx1"/>
              </a:solidFill>
            </a:rPr>
            <a:t>- Repute tecnológico de la banca tradicional ecuatoriana</a:t>
          </a:r>
        </a:p>
        <a:p>
          <a:pPr algn="just"/>
          <a:r>
            <a:rPr lang="es-EC" b="0" dirty="0" smtClean="0">
              <a:solidFill>
                <a:schemeClr val="tx1"/>
              </a:solidFill>
            </a:rPr>
            <a:t>- Crisis económica internacional</a:t>
          </a:r>
          <a:endParaRPr lang="es-EC" b="0" dirty="0">
            <a:solidFill>
              <a:schemeClr val="tx1"/>
            </a:solidFill>
          </a:endParaRPr>
        </a:p>
      </dgm:t>
    </dgm:pt>
    <dgm:pt modelId="{BD03A9A3-ADC1-44E9-9A1C-63DBB4B4B1AB}" type="parTrans" cxnId="{D415CAB1-BFB6-40FE-8B2D-1E23D94217BA}">
      <dgm:prSet/>
      <dgm:spPr/>
      <dgm:t>
        <a:bodyPr/>
        <a:lstStyle/>
        <a:p>
          <a:endParaRPr lang="es-EC"/>
        </a:p>
      </dgm:t>
    </dgm:pt>
    <dgm:pt modelId="{4E682C3E-23BB-4692-896C-968DC6E3B627}" type="sibTrans" cxnId="{D415CAB1-BFB6-40FE-8B2D-1E23D94217BA}">
      <dgm:prSet/>
      <dgm:spPr/>
      <dgm:t>
        <a:bodyPr/>
        <a:lstStyle/>
        <a:p>
          <a:endParaRPr lang="es-EC"/>
        </a:p>
      </dgm:t>
    </dgm:pt>
    <dgm:pt modelId="{8223013A-90B4-4996-BBEB-AF56E84433C7}" type="pres">
      <dgm:prSet presAssocID="{8D5E6A1C-886C-4307-98D1-C23EF490C99B}" presName="Name0" presStyleCnt="0">
        <dgm:presLayoutVars>
          <dgm:chMax val="1"/>
          <dgm:dir/>
          <dgm:animLvl val="ctr"/>
          <dgm:resizeHandles val="exact"/>
        </dgm:presLayoutVars>
      </dgm:prSet>
      <dgm:spPr/>
      <dgm:t>
        <a:bodyPr/>
        <a:lstStyle/>
        <a:p>
          <a:endParaRPr lang="es-EC"/>
        </a:p>
      </dgm:t>
    </dgm:pt>
    <dgm:pt modelId="{AF426704-B3C2-4529-BFAE-7DAB15422C8B}" type="pres">
      <dgm:prSet presAssocID="{4DB27BFB-5440-4CF7-B2CC-D088705BE5E8}" presName="centerShape" presStyleLbl="node0" presStyleIdx="0" presStyleCnt="1"/>
      <dgm:spPr/>
      <dgm:t>
        <a:bodyPr/>
        <a:lstStyle/>
        <a:p>
          <a:endParaRPr lang="es-EC"/>
        </a:p>
      </dgm:t>
    </dgm:pt>
    <dgm:pt modelId="{AF5E6299-C063-4C0E-B3DF-E507E8CABF00}" type="pres">
      <dgm:prSet presAssocID="{D0F38973-53B9-41EC-B0B3-38406FADE581}" presName="node" presStyleLbl="node1" presStyleIdx="0" presStyleCnt="4" custScaleX="239364" custScaleY="145997">
        <dgm:presLayoutVars>
          <dgm:bulletEnabled val="1"/>
        </dgm:presLayoutVars>
      </dgm:prSet>
      <dgm:spPr/>
      <dgm:t>
        <a:bodyPr/>
        <a:lstStyle/>
        <a:p>
          <a:endParaRPr lang="es-EC"/>
        </a:p>
      </dgm:t>
    </dgm:pt>
    <dgm:pt modelId="{CE4A365D-E7A1-4491-BD72-FB7130432E1F}" type="pres">
      <dgm:prSet presAssocID="{D0F38973-53B9-41EC-B0B3-38406FADE581}" presName="dummy" presStyleCnt="0"/>
      <dgm:spPr/>
    </dgm:pt>
    <dgm:pt modelId="{C0418A7D-64DB-4327-95C0-FD8CD3153DBD}" type="pres">
      <dgm:prSet presAssocID="{0643EAE3-CB40-46FC-AD35-FAF00BDC66A0}" presName="sibTrans" presStyleLbl="sibTrans2D1" presStyleIdx="0" presStyleCnt="4"/>
      <dgm:spPr/>
      <dgm:t>
        <a:bodyPr/>
        <a:lstStyle/>
        <a:p>
          <a:endParaRPr lang="es-EC"/>
        </a:p>
      </dgm:t>
    </dgm:pt>
    <dgm:pt modelId="{9FF1B56C-A09B-4BAD-B7BE-D45B8B27D94C}" type="pres">
      <dgm:prSet presAssocID="{FB234412-3835-4D64-969B-4987045EAE4F}" presName="node" presStyleLbl="node1" presStyleIdx="1" presStyleCnt="4" custScaleX="264342" custScaleY="209423" custRadScaleRad="148161" custRadScaleInc="6568">
        <dgm:presLayoutVars>
          <dgm:bulletEnabled val="1"/>
        </dgm:presLayoutVars>
      </dgm:prSet>
      <dgm:spPr/>
      <dgm:t>
        <a:bodyPr/>
        <a:lstStyle/>
        <a:p>
          <a:endParaRPr lang="es-EC"/>
        </a:p>
      </dgm:t>
    </dgm:pt>
    <dgm:pt modelId="{830D1422-3964-478C-918F-C81C00B1A62B}" type="pres">
      <dgm:prSet presAssocID="{FB234412-3835-4D64-969B-4987045EAE4F}" presName="dummy" presStyleCnt="0"/>
      <dgm:spPr/>
    </dgm:pt>
    <dgm:pt modelId="{01B40644-142A-4E4F-A35B-4D9D18366F2C}" type="pres">
      <dgm:prSet presAssocID="{8087B306-4844-448C-B3B7-0365F68A7A35}" presName="sibTrans" presStyleLbl="sibTrans2D1" presStyleIdx="1" presStyleCnt="4"/>
      <dgm:spPr/>
      <dgm:t>
        <a:bodyPr/>
        <a:lstStyle/>
        <a:p>
          <a:endParaRPr lang="es-EC"/>
        </a:p>
      </dgm:t>
    </dgm:pt>
    <dgm:pt modelId="{F01775E7-2665-4ACE-9370-644A4EF13D67}" type="pres">
      <dgm:prSet presAssocID="{323F203D-7D7D-45A8-9503-8565A9EABB05}" presName="node" presStyleLbl="node1" presStyleIdx="2" presStyleCnt="4" custScaleX="266823" custScaleY="127961" custRadScaleRad="100511" custRadScaleInc="-17291">
        <dgm:presLayoutVars>
          <dgm:bulletEnabled val="1"/>
        </dgm:presLayoutVars>
      </dgm:prSet>
      <dgm:spPr/>
      <dgm:t>
        <a:bodyPr/>
        <a:lstStyle/>
        <a:p>
          <a:endParaRPr lang="es-EC"/>
        </a:p>
      </dgm:t>
    </dgm:pt>
    <dgm:pt modelId="{DC043AF1-9E62-45AF-A309-0F1F6C1DFD25}" type="pres">
      <dgm:prSet presAssocID="{323F203D-7D7D-45A8-9503-8565A9EABB05}" presName="dummy" presStyleCnt="0"/>
      <dgm:spPr/>
    </dgm:pt>
    <dgm:pt modelId="{AB186BE3-C969-4511-A401-A2997E532745}" type="pres">
      <dgm:prSet presAssocID="{42D33CDB-F1B7-420D-B0C6-088B60525EFA}" presName="sibTrans" presStyleLbl="sibTrans2D1" presStyleIdx="2" presStyleCnt="4"/>
      <dgm:spPr/>
      <dgm:t>
        <a:bodyPr/>
        <a:lstStyle/>
        <a:p>
          <a:endParaRPr lang="es-EC"/>
        </a:p>
      </dgm:t>
    </dgm:pt>
    <dgm:pt modelId="{1F98B9AA-F6AD-422F-B6B5-A170F2098247}" type="pres">
      <dgm:prSet presAssocID="{326C4B92-806A-453C-86DC-BB811E927AAA}" presName="node" presStyleLbl="node1" presStyleIdx="3" presStyleCnt="4" custScaleX="243654" custScaleY="179992" custRadScaleRad="124813" custRadScaleInc="0">
        <dgm:presLayoutVars>
          <dgm:bulletEnabled val="1"/>
        </dgm:presLayoutVars>
      </dgm:prSet>
      <dgm:spPr/>
      <dgm:t>
        <a:bodyPr/>
        <a:lstStyle/>
        <a:p>
          <a:endParaRPr lang="es-EC"/>
        </a:p>
      </dgm:t>
    </dgm:pt>
    <dgm:pt modelId="{B1C84223-7CB4-4AF2-A9AE-F177DE28A7C0}" type="pres">
      <dgm:prSet presAssocID="{326C4B92-806A-453C-86DC-BB811E927AAA}" presName="dummy" presStyleCnt="0"/>
      <dgm:spPr/>
    </dgm:pt>
    <dgm:pt modelId="{39AA297B-A122-44A5-83F1-CB46A91AADDD}" type="pres">
      <dgm:prSet presAssocID="{4E682C3E-23BB-4692-896C-968DC6E3B627}" presName="sibTrans" presStyleLbl="sibTrans2D1" presStyleIdx="3" presStyleCnt="4"/>
      <dgm:spPr/>
      <dgm:t>
        <a:bodyPr/>
        <a:lstStyle/>
        <a:p>
          <a:endParaRPr lang="es-EC"/>
        </a:p>
      </dgm:t>
    </dgm:pt>
  </dgm:ptLst>
  <dgm:cxnLst>
    <dgm:cxn modelId="{A48FABE5-A790-4815-A201-268B4BFED0DE}" type="presOf" srcId="{326C4B92-806A-453C-86DC-BB811E927AAA}" destId="{1F98B9AA-F6AD-422F-B6B5-A170F2098247}" srcOrd="0" destOrd="0" presId="urn:microsoft.com/office/officeart/2005/8/layout/radial6"/>
    <dgm:cxn modelId="{59425998-F475-4C9C-9EB1-F6052CE81BA7}" type="presOf" srcId="{4DB27BFB-5440-4CF7-B2CC-D088705BE5E8}" destId="{AF426704-B3C2-4529-BFAE-7DAB15422C8B}" srcOrd="0" destOrd="0" presId="urn:microsoft.com/office/officeart/2005/8/layout/radial6"/>
    <dgm:cxn modelId="{DFE4C7BE-BED1-4CFA-B046-1595AA8760C7}" type="presOf" srcId="{4E682C3E-23BB-4692-896C-968DC6E3B627}" destId="{39AA297B-A122-44A5-83F1-CB46A91AADDD}" srcOrd="0" destOrd="0" presId="urn:microsoft.com/office/officeart/2005/8/layout/radial6"/>
    <dgm:cxn modelId="{E5502B88-F229-4193-AA53-8C0192B0F6C0}" srcId="{4DB27BFB-5440-4CF7-B2CC-D088705BE5E8}" destId="{FB234412-3835-4D64-969B-4987045EAE4F}" srcOrd="1" destOrd="0" parTransId="{26CE1A44-B858-405A-98B2-2EE650C2E615}" sibTransId="{8087B306-4844-448C-B3B7-0365F68A7A35}"/>
    <dgm:cxn modelId="{93B876B5-06DC-45A5-86DC-B833720BE24A}" type="presOf" srcId="{FB234412-3835-4D64-969B-4987045EAE4F}" destId="{9FF1B56C-A09B-4BAD-B7BE-D45B8B27D94C}" srcOrd="0" destOrd="0" presId="urn:microsoft.com/office/officeart/2005/8/layout/radial6"/>
    <dgm:cxn modelId="{B59E4A60-847A-4D23-AFCA-65139838C67F}" type="presOf" srcId="{D0F38973-53B9-41EC-B0B3-38406FADE581}" destId="{AF5E6299-C063-4C0E-B3DF-E507E8CABF00}" srcOrd="0" destOrd="0" presId="urn:microsoft.com/office/officeart/2005/8/layout/radial6"/>
    <dgm:cxn modelId="{D84D675D-7DEA-40E2-8881-74F2D2DD85A0}" srcId="{4DB27BFB-5440-4CF7-B2CC-D088705BE5E8}" destId="{323F203D-7D7D-45A8-9503-8565A9EABB05}" srcOrd="2" destOrd="0" parTransId="{7E2F651C-ECC4-46E8-BB90-003CABAA3539}" sibTransId="{42D33CDB-F1B7-420D-B0C6-088B60525EFA}"/>
    <dgm:cxn modelId="{D415CAB1-BFB6-40FE-8B2D-1E23D94217BA}" srcId="{4DB27BFB-5440-4CF7-B2CC-D088705BE5E8}" destId="{326C4B92-806A-453C-86DC-BB811E927AAA}" srcOrd="3" destOrd="0" parTransId="{BD03A9A3-ADC1-44E9-9A1C-63DBB4B4B1AB}" sibTransId="{4E682C3E-23BB-4692-896C-968DC6E3B627}"/>
    <dgm:cxn modelId="{8E627E8B-7EBC-4CA0-8F80-F235395E7C2C}" type="presOf" srcId="{0643EAE3-CB40-46FC-AD35-FAF00BDC66A0}" destId="{C0418A7D-64DB-4327-95C0-FD8CD3153DBD}" srcOrd="0" destOrd="0" presId="urn:microsoft.com/office/officeart/2005/8/layout/radial6"/>
    <dgm:cxn modelId="{B90EF2AC-DEA2-4F5D-871A-7123F22B33ED}" type="presOf" srcId="{42D33CDB-F1B7-420D-B0C6-088B60525EFA}" destId="{AB186BE3-C969-4511-A401-A2997E532745}" srcOrd="0" destOrd="0" presId="urn:microsoft.com/office/officeart/2005/8/layout/radial6"/>
    <dgm:cxn modelId="{5C49DE8F-C543-4E0E-95E7-1655251AFE30}" srcId="{8D5E6A1C-886C-4307-98D1-C23EF490C99B}" destId="{4DB27BFB-5440-4CF7-B2CC-D088705BE5E8}" srcOrd="0" destOrd="0" parTransId="{6299EAC3-69B6-4EE8-9528-0B50F7562EF8}" sibTransId="{AAD89DEB-1365-48BE-8C1C-B04432B0F97A}"/>
    <dgm:cxn modelId="{1D75E6C6-F7C2-44C8-B0F4-8C841F6AB225}" type="presOf" srcId="{323F203D-7D7D-45A8-9503-8565A9EABB05}" destId="{F01775E7-2665-4ACE-9370-644A4EF13D67}" srcOrd="0" destOrd="0" presId="urn:microsoft.com/office/officeart/2005/8/layout/radial6"/>
    <dgm:cxn modelId="{0E2330B0-D4D5-4D52-AE6B-4C6A4213F591}" type="presOf" srcId="{8D5E6A1C-886C-4307-98D1-C23EF490C99B}" destId="{8223013A-90B4-4996-BBEB-AF56E84433C7}" srcOrd="0" destOrd="0" presId="urn:microsoft.com/office/officeart/2005/8/layout/radial6"/>
    <dgm:cxn modelId="{54E20667-BB1D-412D-BB50-9F57B27E12A9}" type="presOf" srcId="{8087B306-4844-448C-B3B7-0365F68A7A35}" destId="{01B40644-142A-4E4F-A35B-4D9D18366F2C}" srcOrd="0" destOrd="0" presId="urn:microsoft.com/office/officeart/2005/8/layout/radial6"/>
    <dgm:cxn modelId="{933F23B5-178A-4499-815A-48B5D5AE0F01}" srcId="{4DB27BFB-5440-4CF7-B2CC-D088705BE5E8}" destId="{D0F38973-53B9-41EC-B0B3-38406FADE581}" srcOrd="0" destOrd="0" parTransId="{6E378CE9-C8CC-4F8F-BC5A-B38CD506DF34}" sibTransId="{0643EAE3-CB40-46FC-AD35-FAF00BDC66A0}"/>
    <dgm:cxn modelId="{28C6E368-E4A1-4D8E-A0C4-B4289FD60FB8}" type="presParOf" srcId="{8223013A-90B4-4996-BBEB-AF56E84433C7}" destId="{AF426704-B3C2-4529-BFAE-7DAB15422C8B}" srcOrd="0" destOrd="0" presId="urn:microsoft.com/office/officeart/2005/8/layout/radial6"/>
    <dgm:cxn modelId="{72C11F6A-D877-4CFC-99F1-B8696D82F426}" type="presParOf" srcId="{8223013A-90B4-4996-BBEB-AF56E84433C7}" destId="{AF5E6299-C063-4C0E-B3DF-E507E8CABF00}" srcOrd="1" destOrd="0" presId="urn:microsoft.com/office/officeart/2005/8/layout/radial6"/>
    <dgm:cxn modelId="{3C3B71C9-5DB0-40E4-A718-3FF4755E7A98}" type="presParOf" srcId="{8223013A-90B4-4996-BBEB-AF56E84433C7}" destId="{CE4A365D-E7A1-4491-BD72-FB7130432E1F}" srcOrd="2" destOrd="0" presId="urn:microsoft.com/office/officeart/2005/8/layout/radial6"/>
    <dgm:cxn modelId="{D0C20C7D-8DA6-4697-9E55-F732334182E4}" type="presParOf" srcId="{8223013A-90B4-4996-BBEB-AF56E84433C7}" destId="{C0418A7D-64DB-4327-95C0-FD8CD3153DBD}" srcOrd="3" destOrd="0" presId="urn:microsoft.com/office/officeart/2005/8/layout/radial6"/>
    <dgm:cxn modelId="{284C44F5-9502-4428-9468-84FF66F79F42}" type="presParOf" srcId="{8223013A-90B4-4996-BBEB-AF56E84433C7}" destId="{9FF1B56C-A09B-4BAD-B7BE-D45B8B27D94C}" srcOrd="4" destOrd="0" presId="urn:microsoft.com/office/officeart/2005/8/layout/radial6"/>
    <dgm:cxn modelId="{0415EB4D-1FA6-4111-8732-D85C4D81653C}" type="presParOf" srcId="{8223013A-90B4-4996-BBEB-AF56E84433C7}" destId="{830D1422-3964-478C-918F-C81C00B1A62B}" srcOrd="5" destOrd="0" presId="urn:microsoft.com/office/officeart/2005/8/layout/radial6"/>
    <dgm:cxn modelId="{16DC956D-1B29-4252-9E37-995DD187A7FD}" type="presParOf" srcId="{8223013A-90B4-4996-BBEB-AF56E84433C7}" destId="{01B40644-142A-4E4F-A35B-4D9D18366F2C}" srcOrd="6" destOrd="0" presId="urn:microsoft.com/office/officeart/2005/8/layout/radial6"/>
    <dgm:cxn modelId="{EB2B85F8-F551-449C-9011-578BB62B8E63}" type="presParOf" srcId="{8223013A-90B4-4996-BBEB-AF56E84433C7}" destId="{F01775E7-2665-4ACE-9370-644A4EF13D67}" srcOrd="7" destOrd="0" presId="urn:microsoft.com/office/officeart/2005/8/layout/radial6"/>
    <dgm:cxn modelId="{0CF5F8F6-663A-45B5-86AB-494C14109F94}" type="presParOf" srcId="{8223013A-90B4-4996-BBEB-AF56E84433C7}" destId="{DC043AF1-9E62-45AF-A309-0F1F6C1DFD25}" srcOrd="8" destOrd="0" presId="urn:microsoft.com/office/officeart/2005/8/layout/radial6"/>
    <dgm:cxn modelId="{055E3F78-224A-4522-9AFA-9B9EA5360995}" type="presParOf" srcId="{8223013A-90B4-4996-BBEB-AF56E84433C7}" destId="{AB186BE3-C969-4511-A401-A2997E532745}" srcOrd="9" destOrd="0" presId="urn:microsoft.com/office/officeart/2005/8/layout/radial6"/>
    <dgm:cxn modelId="{69380CA3-6D23-432B-AAF7-6C818063D6D1}" type="presParOf" srcId="{8223013A-90B4-4996-BBEB-AF56E84433C7}" destId="{1F98B9AA-F6AD-422F-B6B5-A170F2098247}" srcOrd="10" destOrd="0" presId="urn:microsoft.com/office/officeart/2005/8/layout/radial6"/>
    <dgm:cxn modelId="{946B12CE-46CA-495E-9793-AC8B6A7C5EEB}" type="presParOf" srcId="{8223013A-90B4-4996-BBEB-AF56E84433C7}" destId="{B1C84223-7CB4-4AF2-A9AE-F177DE28A7C0}" srcOrd="11" destOrd="0" presId="urn:microsoft.com/office/officeart/2005/8/layout/radial6"/>
    <dgm:cxn modelId="{60B5EE58-A294-43D3-87AA-6958E746F02F}" type="presParOf" srcId="{8223013A-90B4-4996-BBEB-AF56E84433C7}" destId="{39AA297B-A122-44A5-83F1-CB46A91AADDD}"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23E518-0D7B-4269-9FB3-10F4561495EB}">
      <dsp:nvSpPr>
        <dsp:cNvPr id="0" name=""/>
        <dsp:cNvSpPr/>
      </dsp:nvSpPr>
      <dsp:spPr>
        <a:xfrm>
          <a:off x="0" y="395099"/>
          <a:ext cx="65532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0D7CAC-9004-42AC-9485-A1CF9F3B0BA9}">
      <dsp:nvSpPr>
        <dsp:cNvPr id="0" name=""/>
        <dsp:cNvSpPr/>
      </dsp:nvSpPr>
      <dsp:spPr>
        <a:xfrm>
          <a:off x="380999" y="214973"/>
          <a:ext cx="4587240"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666750">
            <a:lnSpc>
              <a:spcPct val="90000"/>
            </a:lnSpc>
            <a:spcBef>
              <a:spcPct val="0"/>
            </a:spcBef>
            <a:spcAft>
              <a:spcPct val="35000"/>
            </a:spcAft>
          </a:pPr>
          <a:r>
            <a:rPr lang="es-EC" sz="1500" kern="1200" dirty="0" smtClean="0">
              <a:solidFill>
                <a:schemeClr val="tx1"/>
              </a:solidFill>
            </a:rPr>
            <a:t>GENERALIDADES </a:t>
          </a:r>
          <a:endParaRPr lang="es-EC" sz="1500" kern="1200" dirty="0">
            <a:solidFill>
              <a:schemeClr val="tx1"/>
            </a:solidFill>
          </a:endParaRPr>
        </a:p>
      </dsp:txBody>
      <dsp:txXfrm>
        <a:off x="380999" y="214973"/>
        <a:ext cx="4587240" cy="442800"/>
      </dsp:txXfrm>
    </dsp:sp>
    <dsp:sp modelId="{16B2A9C0-C4A6-4B0A-B1F2-885BCC09F46B}">
      <dsp:nvSpPr>
        <dsp:cNvPr id="0" name=""/>
        <dsp:cNvSpPr/>
      </dsp:nvSpPr>
      <dsp:spPr>
        <a:xfrm>
          <a:off x="0" y="1075499"/>
          <a:ext cx="65532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EEA318-D6D4-4651-A8B5-9288F90E8F12}">
      <dsp:nvSpPr>
        <dsp:cNvPr id="0" name=""/>
        <dsp:cNvSpPr/>
      </dsp:nvSpPr>
      <dsp:spPr>
        <a:xfrm>
          <a:off x="327660" y="854099"/>
          <a:ext cx="4587240"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666750">
            <a:lnSpc>
              <a:spcPct val="90000"/>
            </a:lnSpc>
            <a:spcBef>
              <a:spcPct val="0"/>
            </a:spcBef>
            <a:spcAft>
              <a:spcPct val="35000"/>
            </a:spcAft>
          </a:pPr>
          <a:r>
            <a:rPr lang="es-EC" sz="1500" kern="1200" dirty="0" smtClean="0">
              <a:solidFill>
                <a:schemeClr val="tx1"/>
              </a:solidFill>
            </a:rPr>
            <a:t>CAPÍTULO I LA INSTITUCION </a:t>
          </a:r>
          <a:endParaRPr lang="es-EC" sz="1500" kern="1200" dirty="0">
            <a:solidFill>
              <a:schemeClr val="tx1"/>
            </a:solidFill>
          </a:endParaRPr>
        </a:p>
      </dsp:txBody>
      <dsp:txXfrm>
        <a:off x="327660" y="854099"/>
        <a:ext cx="4587240" cy="442800"/>
      </dsp:txXfrm>
    </dsp:sp>
    <dsp:sp modelId="{F5D5BDD5-D038-4759-A21A-19A1B25F9D11}">
      <dsp:nvSpPr>
        <dsp:cNvPr id="0" name=""/>
        <dsp:cNvSpPr/>
      </dsp:nvSpPr>
      <dsp:spPr>
        <a:xfrm>
          <a:off x="0" y="1755900"/>
          <a:ext cx="65532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18A77-8DC3-43D9-8610-6B55B3B2976A}">
      <dsp:nvSpPr>
        <dsp:cNvPr id="0" name=""/>
        <dsp:cNvSpPr/>
      </dsp:nvSpPr>
      <dsp:spPr>
        <a:xfrm>
          <a:off x="327660" y="1534499"/>
          <a:ext cx="4587240"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666750">
            <a:lnSpc>
              <a:spcPct val="90000"/>
            </a:lnSpc>
            <a:spcBef>
              <a:spcPct val="0"/>
            </a:spcBef>
            <a:spcAft>
              <a:spcPct val="35000"/>
            </a:spcAft>
          </a:pPr>
          <a:r>
            <a:rPr lang="es-EC" sz="1500" kern="1200" dirty="0" smtClean="0">
              <a:solidFill>
                <a:schemeClr val="tx1"/>
              </a:solidFill>
            </a:rPr>
            <a:t>CAPITULO II MARCO TEÓRICO</a:t>
          </a:r>
          <a:endParaRPr lang="es-EC" sz="1500" kern="1200" dirty="0">
            <a:solidFill>
              <a:schemeClr val="tx1"/>
            </a:solidFill>
          </a:endParaRPr>
        </a:p>
      </dsp:txBody>
      <dsp:txXfrm>
        <a:off x="327660" y="1534499"/>
        <a:ext cx="4587240" cy="442800"/>
      </dsp:txXfrm>
    </dsp:sp>
    <dsp:sp modelId="{8241AE9E-A44B-49E2-956D-10034392C0E6}">
      <dsp:nvSpPr>
        <dsp:cNvPr id="0" name=""/>
        <dsp:cNvSpPr/>
      </dsp:nvSpPr>
      <dsp:spPr>
        <a:xfrm>
          <a:off x="0" y="2436300"/>
          <a:ext cx="65532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9301F9-8F79-4732-A40D-3E36D2EE9FAD}">
      <dsp:nvSpPr>
        <dsp:cNvPr id="0" name=""/>
        <dsp:cNvSpPr/>
      </dsp:nvSpPr>
      <dsp:spPr>
        <a:xfrm>
          <a:off x="327660" y="2214900"/>
          <a:ext cx="4587240"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666750">
            <a:lnSpc>
              <a:spcPct val="90000"/>
            </a:lnSpc>
            <a:spcBef>
              <a:spcPct val="0"/>
            </a:spcBef>
            <a:spcAft>
              <a:spcPct val="35000"/>
            </a:spcAft>
          </a:pPr>
          <a:r>
            <a:rPr lang="es-EC" sz="1500" kern="1200" dirty="0" smtClean="0">
              <a:solidFill>
                <a:schemeClr val="tx1"/>
              </a:solidFill>
            </a:rPr>
            <a:t>CAPITULO III  DIAGNÓSTICO SITUACIONAL</a:t>
          </a:r>
          <a:endParaRPr lang="es-EC" sz="1500" kern="1200" dirty="0">
            <a:solidFill>
              <a:schemeClr val="tx1"/>
            </a:solidFill>
          </a:endParaRPr>
        </a:p>
      </dsp:txBody>
      <dsp:txXfrm>
        <a:off x="327660" y="2214900"/>
        <a:ext cx="4587240" cy="442800"/>
      </dsp:txXfrm>
    </dsp:sp>
    <dsp:sp modelId="{C61029DB-B6C5-460A-AA0B-195DBD4FADEC}">
      <dsp:nvSpPr>
        <dsp:cNvPr id="0" name=""/>
        <dsp:cNvSpPr/>
      </dsp:nvSpPr>
      <dsp:spPr>
        <a:xfrm>
          <a:off x="0" y="3116700"/>
          <a:ext cx="65532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AEC585-3E7D-4A00-8C89-FF93E384ED61}">
      <dsp:nvSpPr>
        <dsp:cNvPr id="0" name=""/>
        <dsp:cNvSpPr/>
      </dsp:nvSpPr>
      <dsp:spPr>
        <a:xfrm>
          <a:off x="327660" y="2895300"/>
          <a:ext cx="4587240"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666750">
            <a:lnSpc>
              <a:spcPct val="90000"/>
            </a:lnSpc>
            <a:spcBef>
              <a:spcPct val="0"/>
            </a:spcBef>
            <a:spcAft>
              <a:spcPct val="35000"/>
            </a:spcAft>
          </a:pPr>
          <a:r>
            <a:rPr lang="es-EC" sz="1500" kern="1200" dirty="0" smtClean="0">
              <a:solidFill>
                <a:schemeClr val="tx1"/>
              </a:solidFill>
            </a:rPr>
            <a:t>CAPITULO IV ANALISIS FINANCIERO</a:t>
          </a:r>
          <a:endParaRPr lang="es-EC" sz="1500" kern="1200" dirty="0">
            <a:solidFill>
              <a:schemeClr val="tx1"/>
            </a:solidFill>
          </a:endParaRPr>
        </a:p>
      </dsp:txBody>
      <dsp:txXfrm>
        <a:off x="327660" y="2895300"/>
        <a:ext cx="4587240" cy="442800"/>
      </dsp:txXfrm>
    </dsp:sp>
    <dsp:sp modelId="{BB4D7BEB-8142-4EE4-B470-31111EC9D561}">
      <dsp:nvSpPr>
        <dsp:cNvPr id="0" name=""/>
        <dsp:cNvSpPr/>
      </dsp:nvSpPr>
      <dsp:spPr>
        <a:xfrm>
          <a:off x="0" y="3797100"/>
          <a:ext cx="65532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2104BB-9D90-4C4E-B4F5-52ED7FBD6DB2}">
      <dsp:nvSpPr>
        <dsp:cNvPr id="0" name=""/>
        <dsp:cNvSpPr/>
      </dsp:nvSpPr>
      <dsp:spPr>
        <a:xfrm>
          <a:off x="327660" y="3575700"/>
          <a:ext cx="4587240"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666750">
            <a:lnSpc>
              <a:spcPct val="90000"/>
            </a:lnSpc>
            <a:spcBef>
              <a:spcPct val="0"/>
            </a:spcBef>
            <a:spcAft>
              <a:spcPct val="35000"/>
            </a:spcAft>
          </a:pPr>
          <a:r>
            <a:rPr lang="es-EC" sz="1500" kern="1200" dirty="0" smtClean="0">
              <a:solidFill>
                <a:schemeClr val="tx1"/>
              </a:solidFill>
            </a:rPr>
            <a:t>CAPITULO V DISEÑO DE ESTRATEGIAS FINANCIERAS</a:t>
          </a:r>
          <a:endParaRPr lang="es-EC" sz="1500" kern="1200" dirty="0">
            <a:solidFill>
              <a:schemeClr val="tx1"/>
            </a:solidFill>
          </a:endParaRPr>
        </a:p>
      </dsp:txBody>
      <dsp:txXfrm>
        <a:off x="327660" y="3575700"/>
        <a:ext cx="4587240" cy="442800"/>
      </dsp:txXfrm>
    </dsp:sp>
    <dsp:sp modelId="{FF360960-6DA0-4A8A-907C-A65CC44D48E6}">
      <dsp:nvSpPr>
        <dsp:cNvPr id="0" name=""/>
        <dsp:cNvSpPr/>
      </dsp:nvSpPr>
      <dsp:spPr>
        <a:xfrm>
          <a:off x="0" y="4477499"/>
          <a:ext cx="65532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CF1191-9467-4C61-9ADB-1C5384986988}">
      <dsp:nvSpPr>
        <dsp:cNvPr id="0" name=""/>
        <dsp:cNvSpPr/>
      </dsp:nvSpPr>
      <dsp:spPr>
        <a:xfrm>
          <a:off x="327660" y="4236346"/>
          <a:ext cx="4587240"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387" tIns="0" rIns="173387" bIns="0" numCol="1" spcCol="1270" anchor="ctr" anchorCtr="0">
          <a:noAutofit/>
        </a:bodyPr>
        <a:lstStyle/>
        <a:p>
          <a:pPr lvl="0" algn="l" defTabSz="666750">
            <a:lnSpc>
              <a:spcPct val="90000"/>
            </a:lnSpc>
            <a:spcBef>
              <a:spcPct val="0"/>
            </a:spcBef>
            <a:spcAft>
              <a:spcPct val="35000"/>
            </a:spcAft>
          </a:pPr>
          <a:r>
            <a:rPr lang="es-EC" sz="1500" kern="1200" dirty="0" smtClean="0">
              <a:solidFill>
                <a:schemeClr val="tx1"/>
              </a:solidFill>
            </a:rPr>
            <a:t>CAPITULO V I CONCLUSIONES Y RECOMENDACIONES</a:t>
          </a:r>
          <a:endParaRPr lang="es-EC" sz="1500" kern="1200" dirty="0">
            <a:solidFill>
              <a:schemeClr val="tx1"/>
            </a:solidFill>
          </a:endParaRPr>
        </a:p>
      </dsp:txBody>
      <dsp:txXfrm>
        <a:off x="327660" y="4236346"/>
        <a:ext cx="4587240" cy="4428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ACBC50-BA55-4114-B712-4F35395EEE89}">
      <dsp:nvSpPr>
        <dsp:cNvPr id="0" name=""/>
        <dsp:cNvSpPr/>
      </dsp:nvSpPr>
      <dsp:spPr>
        <a:xfrm>
          <a:off x="0" y="2452839"/>
          <a:ext cx="6096000" cy="160932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b="1" kern="1200" dirty="0" smtClean="0">
              <a:solidFill>
                <a:schemeClr val="tx1"/>
              </a:solidFill>
            </a:rPr>
            <a:t>Cada partida de activos se presenta como un porcentaje total de activo, cada partida de pasivos y capital contable se presentan como un porcentaje del total de pasivos y patrimonio que posee la cooperativa</a:t>
          </a:r>
          <a:endParaRPr lang="es-EC" sz="1900" b="1" kern="1200" dirty="0">
            <a:solidFill>
              <a:schemeClr val="tx1"/>
            </a:solidFill>
          </a:endParaRPr>
        </a:p>
      </dsp:txBody>
      <dsp:txXfrm>
        <a:off x="0" y="2452839"/>
        <a:ext cx="6096000" cy="1609328"/>
      </dsp:txXfrm>
    </dsp:sp>
    <dsp:sp modelId="{D77CFA6C-8CC2-449D-AA70-8DEC539C7C52}">
      <dsp:nvSpPr>
        <dsp:cNvPr id="0" name=""/>
        <dsp:cNvSpPr/>
      </dsp:nvSpPr>
      <dsp:spPr>
        <a:xfrm rot="10800000">
          <a:off x="0" y="1832"/>
          <a:ext cx="6096000" cy="2475146"/>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just" defTabSz="844550">
            <a:lnSpc>
              <a:spcPct val="90000"/>
            </a:lnSpc>
            <a:spcBef>
              <a:spcPct val="0"/>
            </a:spcBef>
            <a:spcAft>
              <a:spcPct val="35000"/>
            </a:spcAft>
          </a:pPr>
          <a:r>
            <a:rPr lang="es-EC" sz="1900" b="1" kern="1200" dirty="0" smtClean="0">
              <a:solidFill>
                <a:schemeClr val="tx1"/>
              </a:solidFill>
            </a:rPr>
            <a:t>Es la herramienta financiera que permite verificar si la institución esta contribuyendo acertadamente sus activos  y si está haciendo uso de la deuda de forma debida teniendo muy en cuenta las necesidades financieras y operativas</a:t>
          </a:r>
          <a:endParaRPr lang="es-EC" sz="1900" b="1" kern="1200" dirty="0">
            <a:solidFill>
              <a:schemeClr val="tx1"/>
            </a:solidFill>
          </a:endParaRPr>
        </a:p>
      </dsp:txBody>
      <dsp:txXfrm rot="10800000">
        <a:off x="0" y="1832"/>
        <a:ext cx="6096000" cy="247514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71DC73-20CB-453D-8945-BCB56193ACDF}">
      <dsp:nvSpPr>
        <dsp:cNvPr id="0" name=""/>
        <dsp:cNvSpPr/>
      </dsp:nvSpPr>
      <dsp:spPr>
        <a:xfrm>
          <a:off x="0" y="203199"/>
          <a:ext cx="3657600" cy="3657600"/>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F7BAF4-60CF-4BC8-A6F7-59D5E709ED85}">
      <dsp:nvSpPr>
        <dsp:cNvPr id="0" name=""/>
        <dsp:cNvSpPr/>
      </dsp:nvSpPr>
      <dsp:spPr>
        <a:xfrm>
          <a:off x="1828800" y="203199"/>
          <a:ext cx="4267200" cy="365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t>Busca determinar la variación absoluta o relativa que ha sufrido cada partida de los estados contables en un periodo respecto a otro</a:t>
          </a:r>
          <a:endParaRPr lang="es-EC" sz="1300" kern="1200" dirty="0"/>
        </a:p>
      </dsp:txBody>
      <dsp:txXfrm>
        <a:off x="1828800" y="203199"/>
        <a:ext cx="2133600" cy="1097282"/>
      </dsp:txXfrm>
    </dsp:sp>
    <dsp:sp modelId="{6BF621BE-970B-46D3-916D-AFFF6B59F7C6}">
      <dsp:nvSpPr>
        <dsp:cNvPr id="0" name=""/>
        <dsp:cNvSpPr/>
      </dsp:nvSpPr>
      <dsp:spPr>
        <a:xfrm>
          <a:off x="640081" y="1300482"/>
          <a:ext cx="2377437" cy="2377437"/>
        </a:xfrm>
        <a:prstGeom prst="pie">
          <a:avLst>
            <a:gd name="adj1" fmla="val 5400000"/>
            <a:gd name="adj2" fmla="val 162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0B8AF-1426-4593-82B0-D453C1A77118}">
      <dsp:nvSpPr>
        <dsp:cNvPr id="0" name=""/>
        <dsp:cNvSpPr/>
      </dsp:nvSpPr>
      <dsp:spPr>
        <a:xfrm>
          <a:off x="1828800" y="1300482"/>
          <a:ext cx="4267200" cy="2377437"/>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t>Permite preciar de manera real  la variación entre los montos de los rubros que se ha tenido en el transcurso de los periodos económicos.</a:t>
          </a:r>
          <a:endParaRPr lang="es-EC" sz="1300" kern="1200" dirty="0"/>
        </a:p>
      </dsp:txBody>
      <dsp:txXfrm>
        <a:off x="1828800" y="1300482"/>
        <a:ext cx="2133600" cy="1097278"/>
      </dsp:txXfrm>
    </dsp:sp>
    <dsp:sp modelId="{68CE4A8B-A543-4669-BDC1-B95CDD781CB0}">
      <dsp:nvSpPr>
        <dsp:cNvPr id="0" name=""/>
        <dsp:cNvSpPr/>
      </dsp:nvSpPr>
      <dsp:spPr>
        <a:xfrm>
          <a:off x="1280160" y="2397761"/>
          <a:ext cx="1097278" cy="1097278"/>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6F4A9-AC05-4C0C-8859-A6F8399FD79E}">
      <dsp:nvSpPr>
        <dsp:cNvPr id="0" name=""/>
        <dsp:cNvSpPr/>
      </dsp:nvSpPr>
      <dsp:spPr>
        <a:xfrm>
          <a:off x="1828800" y="2397761"/>
          <a:ext cx="4267200" cy="1097278"/>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t>Se obtiene un análisis en términos porcentuales del crecimiento simple de cada grupo de cuentas.</a:t>
          </a:r>
          <a:endParaRPr lang="es-EC" sz="1300" kern="1200" dirty="0"/>
        </a:p>
      </dsp:txBody>
      <dsp:txXfrm>
        <a:off x="1828800" y="2397761"/>
        <a:ext cx="2133600" cy="1097278"/>
      </dsp:txXfrm>
    </dsp:sp>
    <dsp:sp modelId="{FC242C75-4CCB-47E7-911F-44A22C2B976B}">
      <dsp:nvSpPr>
        <dsp:cNvPr id="0" name=""/>
        <dsp:cNvSpPr/>
      </dsp:nvSpPr>
      <dsp:spPr>
        <a:xfrm>
          <a:off x="3962400" y="1300482"/>
          <a:ext cx="2133600" cy="109727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285750" lvl="1" indent="-285750" algn="l" defTabSz="1911350">
            <a:lnSpc>
              <a:spcPct val="90000"/>
            </a:lnSpc>
            <a:spcBef>
              <a:spcPct val="0"/>
            </a:spcBef>
            <a:spcAft>
              <a:spcPct val="15000"/>
            </a:spcAft>
            <a:buChar char="••"/>
          </a:pPr>
          <a:endParaRPr lang="es-EC" sz="4300" kern="1200" dirty="0"/>
        </a:p>
      </dsp:txBody>
      <dsp:txXfrm>
        <a:off x="3962400" y="1300482"/>
        <a:ext cx="2133600" cy="1097278"/>
      </dsp:txXfrm>
    </dsp:sp>
    <dsp:sp modelId="{036886C9-E9F6-4748-B27F-CF44A8C63FE5}">
      <dsp:nvSpPr>
        <dsp:cNvPr id="0" name=""/>
        <dsp:cNvSpPr/>
      </dsp:nvSpPr>
      <dsp:spPr>
        <a:xfrm>
          <a:off x="3962400" y="2397761"/>
          <a:ext cx="2133600" cy="109727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285750" lvl="1" indent="-285750" algn="l" defTabSz="1911350">
            <a:lnSpc>
              <a:spcPct val="90000"/>
            </a:lnSpc>
            <a:spcBef>
              <a:spcPct val="0"/>
            </a:spcBef>
            <a:spcAft>
              <a:spcPct val="15000"/>
            </a:spcAft>
            <a:buChar char="••"/>
          </a:pPr>
          <a:endParaRPr lang="es-EC" sz="4300" kern="1200" dirty="0"/>
        </a:p>
      </dsp:txBody>
      <dsp:txXfrm>
        <a:off x="3962400" y="2397761"/>
        <a:ext cx="2133600" cy="109727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980033-4B1B-4599-8AE6-1087920D880A}">
      <dsp:nvSpPr>
        <dsp:cNvPr id="0" name=""/>
        <dsp:cNvSpPr/>
      </dsp:nvSpPr>
      <dsp:spPr>
        <a:xfrm>
          <a:off x="457199" y="0"/>
          <a:ext cx="5181600" cy="40640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735D72-77BC-42AE-ABD6-9A95E31EF0E6}">
      <dsp:nvSpPr>
        <dsp:cNvPr id="0" name=""/>
        <dsp:cNvSpPr/>
      </dsp:nvSpPr>
      <dsp:spPr>
        <a:xfrm>
          <a:off x="6548" y="1219199"/>
          <a:ext cx="1962150" cy="162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Indicadores utilizados para medir o cuantificar la realidad económica o financiera de una entidad</a:t>
          </a:r>
          <a:endParaRPr lang="es-EC" sz="1500" kern="1200" dirty="0">
            <a:solidFill>
              <a:schemeClr val="tx1"/>
            </a:solidFill>
          </a:endParaRPr>
        </a:p>
      </dsp:txBody>
      <dsp:txXfrm>
        <a:off x="6548" y="1219199"/>
        <a:ext cx="1962150" cy="1625600"/>
      </dsp:txXfrm>
    </dsp:sp>
    <dsp:sp modelId="{FE83FB24-6968-430E-83A4-D76223874978}">
      <dsp:nvSpPr>
        <dsp:cNvPr id="0" name=""/>
        <dsp:cNvSpPr/>
      </dsp:nvSpPr>
      <dsp:spPr>
        <a:xfrm>
          <a:off x="2066925" y="1219199"/>
          <a:ext cx="1962150" cy="162560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Permite hacer comparaciones entre diferentes periodos contables o económicos	</a:t>
          </a:r>
          <a:endParaRPr lang="es-EC" sz="1500" kern="1200" dirty="0">
            <a:solidFill>
              <a:schemeClr val="tx1"/>
            </a:solidFill>
          </a:endParaRPr>
        </a:p>
      </dsp:txBody>
      <dsp:txXfrm>
        <a:off x="2066925" y="1219199"/>
        <a:ext cx="1962150" cy="1625600"/>
      </dsp:txXfrm>
    </dsp:sp>
    <dsp:sp modelId="{18C4F0B0-F374-453E-8CC3-C02558771C5D}">
      <dsp:nvSpPr>
        <dsp:cNvPr id="0" name=""/>
        <dsp:cNvSpPr/>
      </dsp:nvSpPr>
      <dsp:spPr>
        <a:xfrm>
          <a:off x="4127301" y="1219199"/>
          <a:ext cx="1962150" cy="16256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Se conoce el desempeño real de la entidad durante los periodos comprendidos</a:t>
          </a:r>
          <a:endParaRPr lang="es-EC" sz="1500" kern="1200" dirty="0">
            <a:solidFill>
              <a:schemeClr val="tx1"/>
            </a:solidFill>
          </a:endParaRPr>
        </a:p>
      </dsp:txBody>
      <dsp:txXfrm>
        <a:off x="4127301" y="1219199"/>
        <a:ext cx="1962150" cy="16256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C30752-4128-4CCD-BAAA-FB15DB7FD29D}">
      <dsp:nvSpPr>
        <dsp:cNvPr id="0" name=""/>
        <dsp:cNvSpPr/>
      </dsp:nvSpPr>
      <dsp:spPr>
        <a:xfrm>
          <a:off x="106"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Deberán estar en correspondencia con los problemas o deficiencias encontradas en la Cooperativa.</a:t>
          </a:r>
          <a:endParaRPr lang="es-EC" sz="1100" kern="1200" dirty="0"/>
        </a:p>
      </dsp:txBody>
      <dsp:txXfrm>
        <a:off x="106" y="1330940"/>
        <a:ext cx="1699969" cy="1101665"/>
      </dsp:txXfrm>
    </dsp:sp>
    <dsp:sp modelId="{00AD53DF-B77A-4DC9-9870-776843F80967}">
      <dsp:nvSpPr>
        <dsp:cNvPr id="0" name=""/>
        <dsp:cNvSpPr/>
      </dsp:nvSpPr>
      <dsp:spPr>
        <a:xfrm>
          <a:off x="975710" y="1737664"/>
          <a:ext cx="1767229" cy="1767229"/>
        </a:xfrm>
        <a:prstGeom prst="leftCircularArrow">
          <a:avLst>
            <a:gd name="adj1" fmla="val 2550"/>
            <a:gd name="adj2" fmla="val 309429"/>
            <a:gd name="adj3" fmla="val 2084940"/>
            <a:gd name="adj4" fmla="val 9024489"/>
            <a:gd name="adj5" fmla="val 2975"/>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81B00C-6BB5-4A7E-BF4D-FD4F52731D62}">
      <dsp:nvSpPr>
        <dsp:cNvPr id="0" name=""/>
        <dsp:cNvSpPr/>
      </dsp:nvSpPr>
      <dsp:spPr>
        <a:xfrm>
          <a:off x="377877" y="2432605"/>
          <a:ext cx="1511084" cy="600908"/>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indican</a:t>
          </a:r>
          <a:endParaRPr lang="es-EC" sz="1800" kern="1200" dirty="0"/>
        </a:p>
      </dsp:txBody>
      <dsp:txXfrm>
        <a:off x="377877" y="2432605"/>
        <a:ext cx="1511084" cy="600908"/>
      </dsp:txXfrm>
    </dsp:sp>
    <dsp:sp modelId="{1D13E8AA-2537-4854-A57B-98ECCD1F661A}">
      <dsp:nvSpPr>
        <dsp:cNvPr id="0" name=""/>
        <dsp:cNvSpPr/>
      </dsp:nvSpPr>
      <dsp:spPr>
        <a:xfrm>
          <a:off x="2103572"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109454"/>
              <a:satOff val="-716"/>
              <a:lumOff val="12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Mejorar lo productos existentes en la institución para brindar mayor cobertura financiera a sus socios</a:t>
          </a:r>
          <a:endParaRPr lang="es-EC" sz="1100" kern="1200" dirty="0"/>
        </a:p>
      </dsp:txBody>
      <dsp:txXfrm>
        <a:off x="2103572" y="1631394"/>
        <a:ext cx="1699969" cy="1101665"/>
      </dsp:txXfrm>
    </dsp:sp>
    <dsp:sp modelId="{9CB0ADC4-761E-4732-878D-12C9C70197FE}">
      <dsp:nvSpPr>
        <dsp:cNvPr id="0" name=""/>
        <dsp:cNvSpPr/>
      </dsp:nvSpPr>
      <dsp:spPr>
        <a:xfrm>
          <a:off x="3065009" y="504130"/>
          <a:ext cx="1984448" cy="1984448"/>
        </a:xfrm>
        <a:prstGeom prst="circularArrow">
          <a:avLst>
            <a:gd name="adj1" fmla="val 2271"/>
            <a:gd name="adj2" fmla="val 273786"/>
            <a:gd name="adj3" fmla="val 19550703"/>
            <a:gd name="adj4" fmla="val 12575511"/>
            <a:gd name="adj5" fmla="val 2650"/>
          </a:avLst>
        </a:prstGeom>
        <a:solidFill>
          <a:schemeClr val="accent3">
            <a:shade val="90000"/>
            <a:hueOff val="218895"/>
            <a:satOff val="-3532"/>
            <a:lumOff val="218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B54ED7-5264-4338-ABCD-1CB67856266F}">
      <dsp:nvSpPr>
        <dsp:cNvPr id="0" name=""/>
        <dsp:cNvSpPr/>
      </dsp:nvSpPr>
      <dsp:spPr>
        <a:xfrm>
          <a:off x="2481343" y="1030485"/>
          <a:ext cx="1511084" cy="600908"/>
        </a:xfrm>
        <a:prstGeom prst="roundRect">
          <a:avLst>
            <a:gd name="adj" fmla="val 10000"/>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constituye</a:t>
          </a:r>
          <a:endParaRPr lang="es-EC" sz="1800" kern="1200" dirty="0"/>
        </a:p>
      </dsp:txBody>
      <dsp:txXfrm>
        <a:off x="2481343" y="1030485"/>
        <a:ext cx="1511084" cy="600908"/>
      </dsp:txXfrm>
    </dsp:sp>
    <dsp:sp modelId="{258273DC-A744-4835-93FA-ACC0A2B98B2F}">
      <dsp:nvSpPr>
        <dsp:cNvPr id="0" name=""/>
        <dsp:cNvSpPr/>
      </dsp:nvSpPr>
      <dsp:spPr>
        <a:xfrm>
          <a:off x="4207037"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218909"/>
              <a:satOff val="-1431"/>
              <a:lumOff val="245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El cambio mas importante en las finanzas modernas.</a:t>
          </a:r>
          <a:endParaRPr lang="es-EC" sz="1100" kern="1200" dirty="0"/>
        </a:p>
        <a:p>
          <a:pPr marL="57150" lvl="1" indent="-57150" algn="l" defTabSz="488950">
            <a:lnSpc>
              <a:spcPct val="90000"/>
            </a:lnSpc>
            <a:spcBef>
              <a:spcPct val="0"/>
            </a:spcBef>
            <a:spcAft>
              <a:spcPct val="15000"/>
            </a:spcAft>
            <a:buChar char="••"/>
          </a:pPr>
          <a:r>
            <a:rPr lang="es-EC" sz="1100" kern="1200" dirty="0" smtClean="0"/>
            <a:t>Provocan una ayuda eminente a la institución financiera</a:t>
          </a:r>
          <a:endParaRPr lang="es-EC" sz="1100" kern="1200" dirty="0"/>
        </a:p>
      </dsp:txBody>
      <dsp:txXfrm>
        <a:off x="4207037" y="1330940"/>
        <a:ext cx="1699969" cy="1101665"/>
      </dsp:txXfrm>
    </dsp:sp>
    <dsp:sp modelId="{CA9354BA-0B1C-4323-AF26-1278EAD3376D}">
      <dsp:nvSpPr>
        <dsp:cNvPr id="0" name=""/>
        <dsp:cNvSpPr/>
      </dsp:nvSpPr>
      <dsp:spPr>
        <a:xfrm>
          <a:off x="4584809" y="2432605"/>
          <a:ext cx="1511084" cy="600908"/>
        </a:xfrm>
        <a:prstGeom prst="roundRect">
          <a:avLst>
            <a:gd name="adj" fmla="val 10000"/>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solidFill>
                <a:srgbClr val="FF0000"/>
              </a:solidFill>
            </a:rPr>
            <a:t>SOLUCIONA PROBLEMAS</a:t>
          </a:r>
          <a:endParaRPr lang="es-EC" sz="1800" kern="1200" dirty="0">
            <a:solidFill>
              <a:srgbClr val="FF0000"/>
            </a:solidFill>
          </a:endParaRPr>
        </a:p>
      </dsp:txBody>
      <dsp:txXfrm>
        <a:off x="4584809" y="2432605"/>
        <a:ext cx="1511084" cy="6009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E33147-9156-4198-8ADE-BF53082C93A7}">
      <dsp:nvSpPr>
        <dsp:cNvPr id="0" name=""/>
        <dsp:cNvSpPr/>
      </dsp:nvSpPr>
      <dsp:spPr>
        <a:xfrm>
          <a:off x="1746456" y="498830"/>
          <a:ext cx="3812194" cy="3812194"/>
        </a:xfrm>
        <a:prstGeom prst="blockArc">
          <a:avLst>
            <a:gd name="adj1" fmla="val 10800000"/>
            <a:gd name="adj2" fmla="val 16200000"/>
            <a:gd name="adj3" fmla="val 4637"/>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0C021E-D225-4A4E-9ED9-48FE94819C68}">
      <dsp:nvSpPr>
        <dsp:cNvPr id="0" name=""/>
        <dsp:cNvSpPr/>
      </dsp:nvSpPr>
      <dsp:spPr>
        <a:xfrm>
          <a:off x="1746456" y="498830"/>
          <a:ext cx="3812194" cy="3812194"/>
        </a:xfrm>
        <a:prstGeom prst="blockArc">
          <a:avLst>
            <a:gd name="adj1" fmla="val 5400000"/>
            <a:gd name="adj2" fmla="val 10800000"/>
            <a:gd name="adj3" fmla="val 4637"/>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D64797-5D69-4497-9101-1ED4BC3D572B}">
      <dsp:nvSpPr>
        <dsp:cNvPr id="0" name=""/>
        <dsp:cNvSpPr/>
      </dsp:nvSpPr>
      <dsp:spPr>
        <a:xfrm>
          <a:off x="1746456" y="498830"/>
          <a:ext cx="3812194" cy="3812194"/>
        </a:xfrm>
        <a:prstGeom prst="blockArc">
          <a:avLst>
            <a:gd name="adj1" fmla="val 0"/>
            <a:gd name="adj2" fmla="val 5400000"/>
            <a:gd name="adj3" fmla="val 4637"/>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3221F3-D1A4-4ABE-A942-394F5999F5B8}">
      <dsp:nvSpPr>
        <dsp:cNvPr id="0" name=""/>
        <dsp:cNvSpPr/>
      </dsp:nvSpPr>
      <dsp:spPr>
        <a:xfrm>
          <a:off x="1746456" y="498830"/>
          <a:ext cx="3812194" cy="3812194"/>
        </a:xfrm>
        <a:prstGeom prst="blockArc">
          <a:avLst>
            <a:gd name="adj1" fmla="val 16200000"/>
            <a:gd name="adj2" fmla="val 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12139C-F9EA-41E5-B17F-FA94334AD64D}">
      <dsp:nvSpPr>
        <dsp:cNvPr id="0" name=""/>
        <dsp:cNvSpPr/>
      </dsp:nvSpPr>
      <dsp:spPr>
        <a:xfrm>
          <a:off x="2885509" y="1527995"/>
          <a:ext cx="1534088" cy="175386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s-EC" sz="6500" kern="1200" dirty="0" smtClean="0"/>
            <a:t>.</a:t>
          </a:r>
          <a:endParaRPr lang="es-EC" sz="6500" kern="1200" dirty="0"/>
        </a:p>
      </dsp:txBody>
      <dsp:txXfrm>
        <a:off x="2885509" y="1527995"/>
        <a:ext cx="1534088" cy="1753865"/>
      </dsp:txXfrm>
    </dsp:sp>
    <dsp:sp modelId="{60337AA1-2B84-4882-A1EE-61234F67871B}">
      <dsp:nvSpPr>
        <dsp:cNvPr id="0" name=""/>
        <dsp:cNvSpPr/>
      </dsp:nvSpPr>
      <dsp:spPr>
        <a:xfrm>
          <a:off x="2680628" y="-70824"/>
          <a:ext cx="1943850" cy="122770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Apertura su primer oficina el 15 de Abril del 2007</a:t>
          </a:r>
          <a:endParaRPr lang="es-EC" sz="1400" b="1" kern="1200" dirty="0">
            <a:solidFill>
              <a:schemeClr val="tx1"/>
            </a:solidFill>
          </a:endParaRPr>
        </a:p>
      </dsp:txBody>
      <dsp:txXfrm>
        <a:off x="2680628" y="-70824"/>
        <a:ext cx="1943850" cy="1227705"/>
      </dsp:txXfrm>
    </dsp:sp>
    <dsp:sp modelId="{80DE8CE5-D4CC-4A63-ACF2-8358781A3044}">
      <dsp:nvSpPr>
        <dsp:cNvPr id="0" name=""/>
        <dsp:cNvSpPr/>
      </dsp:nvSpPr>
      <dsp:spPr>
        <a:xfrm>
          <a:off x="4375787" y="1604826"/>
          <a:ext cx="2277332" cy="1600203"/>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17 de Julio del 2007 fue inscrita en la Superintendencia de Compañías</a:t>
          </a:r>
          <a:endParaRPr lang="es-EC" sz="1400" b="1" kern="1200" dirty="0">
            <a:solidFill>
              <a:schemeClr val="tx1"/>
            </a:solidFill>
          </a:endParaRPr>
        </a:p>
      </dsp:txBody>
      <dsp:txXfrm>
        <a:off x="4375787" y="1604826"/>
        <a:ext cx="2277332" cy="1600203"/>
      </dsp:txXfrm>
    </dsp:sp>
    <dsp:sp modelId="{47EFADE8-C1BA-41A7-95FC-0E355A57409A}">
      <dsp:nvSpPr>
        <dsp:cNvPr id="0" name=""/>
        <dsp:cNvSpPr/>
      </dsp:nvSpPr>
      <dsp:spPr>
        <a:xfrm>
          <a:off x="2756825" y="3509830"/>
          <a:ext cx="1791455" cy="1513994"/>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2009 año de ideas</a:t>
          </a:r>
          <a:endParaRPr lang="es-EC" sz="1400" b="1" kern="1200" dirty="0">
            <a:solidFill>
              <a:schemeClr val="tx1"/>
            </a:solidFill>
          </a:endParaRPr>
        </a:p>
      </dsp:txBody>
      <dsp:txXfrm>
        <a:off x="2756825" y="3509830"/>
        <a:ext cx="1791455" cy="1513994"/>
      </dsp:txXfrm>
    </dsp:sp>
    <dsp:sp modelId="{E1B3D690-CFE7-4D94-B6C8-D26553779E72}">
      <dsp:nvSpPr>
        <dsp:cNvPr id="0" name=""/>
        <dsp:cNvSpPr/>
      </dsp:nvSpPr>
      <dsp:spPr>
        <a:xfrm>
          <a:off x="814480" y="1528628"/>
          <a:ext cx="1952346" cy="1752598"/>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04 de Diciembre del 2009 se expide el acuerdo Ministerial de Bienestar Social</a:t>
          </a:r>
          <a:endParaRPr lang="es-EC" sz="1400" b="1" kern="1200" dirty="0">
            <a:solidFill>
              <a:schemeClr val="tx1"/>
            </a:solidFill>
          </a:endParaRPr>
        </a:p>
      </dsp:txBody>
      <dsp:txXfrm>
        <a:off x="814480" y="1528628"/>
        <a:ext cx="1952346" cy="175259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CD498E-A3B5-437F-AC6A-79B697A81CFF}">
      <dsp:nvSpPr>
        <dsp:cNvPr id="0" name=""/>
        <dsp:cNvSpPr/>
      </dsp:nvSpPr>
      <dsp:spPr>
        <a:xfrm>
          <a:off x="0" y="0"/>
          <a:ext cx="5181600" cy="1219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solidFill>
                <a:schemeClr val="tx1"/>
              </a:solidFill>
            </a:rPr>
            <a:t>Determinación de objetivos básicos a largo plazo de una empresa</a:t>
          </a:r>
          <a:endParaRPr lang="es-EC" sz="1300" kern="1200" dirty="0">
            <a:solidFill>
              <a:schemeClr val="tx1"/>
            </a:solidFill>
          </a:endParaRPr>
        </a:p>
      </dsp:txBody>
      <dsp:txXfrm>
        <a:off x="0" y="0"/>
        <a:ext cx="3937406" cy="1219200"/>
      </dsp:txXfrm>
    </dsp:sp>
    <dsp:sp modelId="{FCAA6685-0E7D-4E3D-875C-BCA5A4E07DF6}">
      <dsp:nvSpPr>
        <dsp:cNvPr id="0" name=""/>
        <dsp:cNvSpPr/>
      </dsp:nvSpPr>
      <dsp:spPr>
        <a:xfrm>
          <a:off x="457199" y="1422399"/>
          <a:ext cx="5181600" cy="12192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solidFill>
                <a:schemeClr val="tx1"/>
              </a:solidFill>
            </a:rPr>
            <a:t>La cuantificación de los resultados se hace en la misma medida que los objetivos de la empresa.</a:t>
          </a:r>
          <a:endParaRPr lang="es-EC" sz="1300" kern="1200" dirty="0">
            <a:solidFill>
              <a:schemeClr val="tx1"/>
            </a:solidFill>
          </a:endParaRPr>
        </a:p>
      </dsp:txBody>
      <dsp:txXfrm>
        <a:off x="457199" y="1422399"/>
        <a:ext cx="3931920" cy="1219200"/>
      </dsp:txXfrm>
    </dsp:sp>
    <dsp:sp modelId="{CFFF62CD-A198-4295-80F7-904E94581601}">
      <dsp:nvSpPr>
        <dsp:cNvPr id="0" name=""/>
        <dsp:cNvSpPr/>
      </dsp:nvSpPr>
      <dsp:spPr>
        <a:xfrm>
          <a:off x="914399" y="2844799"/>
          <a:ext cx="5181600" cy="12192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solidFill>
                <a:schemeClr val="tx1"/>
              </a:solidFill>
            </a:rPr>
            <a:t>- Ayuda a la elección de caminos a seguir para el logro de objetivos financieros.</a:t>
          </a:r>
        </a:p>
        <a:p>
          <a:pPr lvl="0" algn="just" defTabSz="577850">
            <a:lnSpc>
              <a:spcPct val="90000"/>
            </a:lnSpc>
            <a:spcBef>
              <a:spcPct val="0"/>
            </a:spcBef>
            <a:spcAft>
              <a:spcPct val="35000"/>
            </a:spcAft>
          </a:pPr>
          <a:r>
            <a:rPr lang="es-EC" sz="1300" kern="1200" dirty="0" smtClean="0">
              <a:solidFill>
                <a:schemeClr val="tx1"/>
              </a:solidFill>
            </a:rPr>
            <a:t>- Diagnostica los aspectos financieros de las decisiones estratégicas</a:t>
          </a:r>
          <a:r>
            <a:rPr lang="es-EC" sz="1300" kern="1200" dirty="0" smtClean="0"/>
            <a:t>.</a:t>
          </a:r>
        </a:p>
        <a:p>
          <a:pPr lvl="0" algn="just" defTabSz="577850">
            <a:lnSpc>
              <a:spcPct val="90000"/>
            </a:lnSpc>
            <a:spcBef>
              <a:spcPct val="0"/>
            </a:spcBef>
            <a:spcAft>
              <a:spcPct val="35000"/>
            </a:spcAft>
          </a:pPr>
          <a:r>
            <a:rPr lang="es-EC" sz="1300" kern="1200" dirty="0" smtClean="0">
              <a:solidFill>
                <a:schemeClr val="tx1"/>
              </a:solidFill>
            </a:rPr>
            <a:t>- Proporciona liquidez y solvencia</a:t>
          </a:r>
          <a:endParaRPr lang="es-EC" sz="1300" kern="1200" dirty="0">
            <a:solidFill>
              <a:schemeClr val="tx1"/>
            </a:solidFill>
          </a:endParaRPr>
        </a:p>
      </dsp:txBody>
      <dsp:txXfrm>
        <a:off x="914399" y="2844799"/>
        <a:ext cx="3931920" cy="1219200"/>
      </dsp:txXfrm>
    </dsp:sp>
    <dsp:sp modelId="{CAD93C37-0E7D-4AB9-AF6A-F1E731A4A6AB}">
      <dsp:nvSpPr>
        <dsp:cNvPr id="0" name=""/>
        <dsp:cNvSpPr/>
      </dsp:nvSpPr>
      <dsp:spPr>
        <a:xfrm>
          <a:off x="4389120" y="924560"/>
          <a:ext cx="792480" cy="79248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4389120" y="924560"/>
        <a:ext cx="792480" cy="792480"/>
      </dsp:txXfrm>
    </dsp:sp>
    <dsp:sp modelId="{549B9400-1744-4AB5-B3A9-F95B11BE61DE}">
      <dsp:nvSpPr>
        <dsp:cNvPr id="0" name=""/>
        <dsp:cNvSpPr/>
      </dsp:nvSpPr>
      <dsp:spPr>
        <a:xfrm>
          <a:off x="4541520" y="2184401"/>
          <a:ext cx="1402079" cy="1101341"/>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kern="1200" dirty="0" smtClean="0"/>
            <a:t>objetivos</a:t>
          </a:r>
          <a:endParaRPr lang="es-EC" sz="1500" b="1" kern="1200" dirty="0"/>
        </a:p>
      </dsp:txBody>
      <dsp:txXfrm>
        <a:off x="4541520" y="2184401"/>
        <a:ext cx="1402079" cy="110134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E3B850-6ABD-491D-8429-CA2FB9D84AD5}">
      <dsp:nvSpPr>
        <dsp:cNvPr id="0" name=""/>
        <dsp:cNvSpPr/>
      </dsp:nvSpPr>
      <dsp:spPr>
        <a:xfrm rot="16200000">
          <a:off x="439" y="459457"/>
          <a:ext cx="3399085" cy="3399085"/>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C" sz="3000" b="1" kern="1200" smtClean="0"/>
            <a:t>DECISIONES ESTRATEGICAS</a:t>
          </a:r>
          <a:endParaRPr lang="es-EC" sz="3000" b="1" kern="1200" dirty="0"/>
        </a:p>
      </dsp:txBody>
      <dsp:txXfrm rot="16200000">
        <a:off x="439" y="459457"/>
        <a:ext cx="3399085" cy="3399085"/>
      </dsp:txXfrm>
    </dsp:sp>
    <dsp:sp modelId="{9B47E163-FD26-4743-9F8F-A8EB7A849BD4}">
      <dsp:nvSpPr>
        <dsp:cNvPr id="0" name=""/>
        <dsp:cNvSpPr/>
      </dsp:nvSpPr>
      <dsp:spPr>
        <a:xfrm rot="5400000">
          <a:off x="3610875" y="459457"/>
          <a:ext cx="3399085" cy="3399085"/>
        </a:xfrm>
        <a:prstGeom prst="downArrow">
          <a:avLst>
            <a:gd name="adj1" fmla="val 50000"/>
            <a:gd name="adj2" fmla="val 35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C" sz="3000" kern="1200" dirty="0" smtClean="0"/>
            <a:t>ESTRATEGIAS FINANCIERAS</a:t>
          </a:r>
          <a:endParaRPr lang="es-EC" sz="3000" kern="1200" dirty="0"/>
        </a:p>
      </dsp:txBody>
      <dsp:txXfrm rot="5400000">
        <a:off x="3610875" y="459457"/>
        <a:ext cx="3399085" cy="33990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8F3A1A-01EA-4323-BEFD-BE4FF5364374}">
      <dsp:nvSpPr>
        <dsp:cNvPr id="0" name=""/>
        <dsp:cNvSpPr/>
      </dsp:nvSpPr>
      <dsp:spPr>
        <a:xfrm rot="5400000">
          <a:off x="628530" y="723975"/>
          <a:ext cx="1128403" cy="13630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D0C4FC-4344-407A-9578-414B4F5EB9CB}">
      <dsp:nvSpPr>
        <dsp:cNvPr id="0" name=""/>
        <dsp:cNvSpPr/>
      </dsp:nvSpPr>
      <dsp:spPr>
        <a:xfrm>
          <a:off x="886110" y="873"/>
          <a:ext cx="1514474" cy="9086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Estrategias Genéricas</a:t>
          </a:r>
          <a:endParaRPr lang="es-EC" sz="1500" b="1" kern="1200" dirty="0">
            <a:solidFill>
              <a:schemeClr val="tx1"/>
            </a:solidFill>
          </a:endParaRPr>
        </a:p>
      </dsp:txBody>
      <dsp:txXfrm>
        <a:off x="886110" y="873"/>
        <a:ext cx="1514474" cy="908684"/>
      </dsp:txXfrm>
    </dsp:sp>
    <dsp:sp modelId="{BC48C5AC-0317-4F49-B665-2FA26AEC623C}">
      <dsp:nvSpPr>
        <dsp:cNvPr id="0" name=""/>
        <dsp:cNvSpPr/>
      </dsp:nvSpPr>
      <dsp:spPr>
        <a:xfrm rot="5400000">
          <a:off x="628530" y="1859831"/>
          <a:ext cx="1128403" cy="13630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7F19F8-3F90-4D42-B1B5-BA292DCDCC23}">
      <dsp:nvSpPr>
        <dsp:cNvPr id="0" name=""/>
        <dsp:cNvSpPr/>
      </dsp:nvSpPr>
      <dsp:spPr>
        <a:xfrm>
          <a:off x="886110" y="1136729"/>
          <a:ext cx="1514474" cy="9086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Estrategias de Crecimiento</a:t>
          </a:r>
          <a:endParaRPr lang="es-EC" sz="1500" b="1" kern="1200" dirty="0">
            <a:solidFill>
              <a:schemeClr val="tx1"/>
            </a:solidFill>
          </a:endParaRPr>
        </a:p>
      </dsp:txBody>
      <dsp:txXfrm>
        <a:off x="886110" y="1136729"/>
        <a:ext cx="1514474" cy="908684"/>
      </dsp:txXfrm>
    </dsp:sp>
    <dsp:sp modelId="{1473A31A-ABDA-4F62-91BF-72FFE840B6E8}">
      <dsp:nvSpPr>
        <dsp:cNvPr id="0" name=""/>
        <dsp:cNvSpPr/>
      </dsp:nvSpPr>
      <dsp:spPr>
        <a:xfrm rot="5400000">
          <a:off x="628530" y="2995687"/>
          <a:ext cx="1128403" cy="13630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92B6BD-CD5F-4561-8EBF-1DBDB3322DDD}">
      <dsp:nvSpPr>
        <dsp:cNvPr id="0" name=""/>
        <dsp:cNvSpPr/>
      </dsp:nvSpPr>
      <dsp:spPr>
        <a:xfrm>
          <a:off x="886110" y="2272585"/>
          <a:ext cx="1514474" cy="90868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Estrategias de Crecimiento por Integración</a:t>
          </a:r>
          <a:endParaRPr lang="es-EC" sz="1500" b="1" kern="1200" dirty="0">
            <a:solidFill>
              <a:schemeClr val="tx1"/>
            </a:solidFill>
          </a:endParaRPr>
        </a:p>
      </dsp:txBody>
      <dsp:txXfrm>
        <a:off x="886110" y="2272585"/>
        <a:ext cx="1514474" cy="908684"/>
      </dsp:txXfrm>
    </dsp:sp>
    <dsp:sp modelId="{90478820-6853-43CE-A38D-D9D06F5AD399}">
      <dsp:nvSpPr>
        <dsp:cNvPr id="0" name=""/>
        <dsp:cNvSpPr/>
      </dsp:nvSpPr>
      <dsp:spPr>
        <a:xfrm>
          <a:off x="1196458" y="3563615"/>
          <a:ext cx="2006798" cy="13630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E5E387-5BD1-4AA3-BF98-6F7686EF4E2E}">
      <dsp:nvSpPr>
        <dsp:cNvPr id="0" name=""/>
        <dsp:cNvSpPr/>
      </dsp:nvSpPr>
      <dsp:spPr>
        <a:xfrm>
          <a:off x="886110" y="3408441"/>
          <a:ext cx="1514474" cy="90868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Estrategias de Crecimiento por Diversificación</a:t>
          </a:r>
          <a:endParaRPr lang="es-EC" sz="1500" b="1" kern="1200" dirty="0">
            <a:solidFill>
              <a:schemeClr val="tx1"/>
            </a:solidFill>
          </a:endParaRPr>
        </a:p>
      </dsp:txBody>
      <dsp:txXfrm>
        <a:off x="886110" y="3408441"/>
        <a:ext cx="1514474" cy="908684"/>
      </dsp:txXfrm>
    </dsp:sp>
    <dsp:sp modelId="{A027591A-9EAA-44E4-8D94-D5D247CBA45F}">
      <dsp:nvSpPr>
        <dsp:cNvPr id="0" name=""/>
        <dsp:cNvSpPr/>
      </dsp:nvSpPr>
      <dsp:spPr>
        <a:xfrm rot="16200000">
          <a:off x="2642782" y="2995687"/>
          <a:ext cx="1128403" cy="13630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C4C5DB-160D-4F8D-BFD5-E0F9441BE512}">
      <dsp:nvSpPr>
        <dsp:cNvPr id="0" name=""/>
        <dsp:cNvSpPr/>
      </dsp:nvSpPr>
      <dsp:spPr>
        <a:xfrm>
          <a:off x="2900362" y="3408441"/>
          <a:ext cx="1514474" cy="90868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Estrategias de Especialización</a:t>
          </a:r>
          <a:endParaRPr lang="es-EC" sz="1500" b="1" kern="1200" dirty="0">
            <a:solidFill>
              <a:schemeClr val="tx1"/>
            </a:solidFill>
          </a:endParaRPr>
        </a:p>
      </dsp:txBody>
      <dsp:txXfrm>
        <a:off x="2900362" y="3408441"/>
        <a:ext cx="1514474" cy="908684"/>
      </dsp:txXfrm>
    </dsp:sp>
    <dsp:sp modelId="{D3BF6FC6-81BC-4B6E-9CF7-C2F74E8E7C18}">
      <dsp:nvSpPr>
        <dsp:cNvPr id="0" name=""/>
        <dsp:cNvSpPr/>
      </dsp:nvSpPr>
      <dsp:spPr>
        <a:xfrm rot="16200000">
          <a:off x="2642782" y="1859831"/>
          <a:ext cx="1128403" cy="13630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1EA92D-8804-44BB-BA3B-C49DE8B3A702}">
      <dsp:nvSpPr>
        <dsp:cNvPr id="0" name=""/>
        <dsp:cNvSpPr/>
      </dsp:nvSpPr>
      <dsp:spPr>
        <a:xfrm>
          <a:off x="2900362" y="2272585"/>
          <a:ext cx="1514474" cy="9086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Estrategias de Concentración</a:t>
          </a:r>
          <a:endParaRPr lang="es-EC" sz="1500" b="1" kern="1200" dirty="0">
            <a:solidFill>
              <a:schemeClr val="tx1"/>
            </a:solidFill>
          </a:endParaRPr>
        </a:p>
      </dsp:txBody>
      <dsp:txXfrm>
        <a:off x="2900362" y="2272585"/>
        <a:ext cx="1514474" cy="908684"/>
      </dsp:txXfrm>
    </dsp:sp>
    <dsp:sp modelId="{BF0A698C-0905-4F78-BFF1-AF07A69A32E7}">
      <dsp:nvSpPr>
        <dsp:cNvPr id="0" name=""/>
        <dsp:cNvSpPr/>
      </dsp:nvSpPr>
      <dsp:spPr>
        <a:xfrm rot="16200000">
          <a:off x="2642782" y="723975"/>
          <a:ext cx="1128403" cy="13630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D4B783-F6C1-4EB7-86AD-72EB832850CA}">
      <dsp:nvSpPr>
        <dsp:cNvPr id="0" name=""/>
        <dsp:cNvSpPr/>
      </dsp:nvSpPr>
      <dsp:spPr>
        <a:xfrm>
          <a:off x="2900362" y="1136729"/>
          <a:ext cx="1514474" cy="9086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Estrategias de Extensión del Mercado</a:t>
          </a:r>
          <a:endParaRPr lang="es-EC" sz="1500" b="1" kern="1200" dirty="0">
            <a:solidFill>
              <a:schemeClr val="tx1"/>
            </a:solidFill>
          </a:endParaRPr>
        </a:p>
      </dsp:txBody>
      <dsp:txXfrm>
        <a:off x="2900362" y="1136729"/>
        <a:ext cx="1514474" cy="908684"/>
      </dsp:txXfrm>
    </dsp:sp>
    <dsp:sp modelId="{29C65086-5BB4-4ADE-9B95-431910C5F351}">
      <dsp:nvSpPr>
        <dsp:cNvPr id="0" name=""/>
        <dsp:cNvSpPr/>
      </dsp:nvSpPr>
      <dsp:spPr>
        <a:xfrm>
          <a:off x="3210710" y="156047"/>
          <a:ext cx="2006798" cy="13630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9F8881-9754-45E1-94E7-7FF036D99714}">
      <dsp:nvSpPr>
        <dsp:cNvPr id="0" name=""/>
        <dsp:cNvSpPr/>
      </dsp:nvSpPr>
      <dsp:spPr>
        <a:xfrm>
          <a:off x="2900362" y="873"/>
          <a:ext cx="1514474" cy="90868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Estrategias Básicas de Desarrollo</a:t>
          </a:r>
          <a:endParaRPr lang="es-EC" sz="1500" b="1" kern="1200" dirty="0">
            <a:solidFill>
              <a:schemeClr val="tx1"/>
            </a:solidFill>
          </a:endParaRPr>
        </a:p>
      </dsp:txBody>
      <dsp:txXfrm>
        <a:off x="2900362" y="873"/>
        <a:ext cx="1514474" cy="908684"/>
      </dsp:txXfrm>
    </dsp:sp>
    <dsp:sp modelId="{D7094C6C-1FA5-49A6-B639-55C8E28B722E}">
      <dsp:nvSpPr>
        <dsp:cNvPr id="0" name=""/>
        <dsp:cNvSpPr/>
      </dsp:nvSpPr>
      <dsp:spPr>
        <a:xfrm rot="5368097">
          <a:off x="4644883" y="741499"/>
          <a:ext cx="1163502" cy="13630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8E1BA5-0537-424A-9671-1456E2D91B59}">
      <dsp:nvSpPr>
        <dsp:cNvPr id="0" name=""/>
        <dsp:cNvSpPr/>
      </dsp:nvSpPr>
      <dsp:spPr>
        <a:xfrm>
          <a:off x="4914614" y="873"/>
          <a:ext cx="1514474" cy="90868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Estrategias del Retador</a:t>
          </a:r>
          <a:endParaRPr lang="es-EC" sz="1500" b="1" kern="1200" dirty="0">
            <a:solidFill>
              <a:schemeClr val="tx1"/>
            </a:solidFill>
          </a:endParaRPr>
        </a:p>
      </dsp:txBody>
      <dsp:txXfrm>
        <a:off x="4914614" y="873"/>
        <a:ext cx="1514474" cy="908684"/>
      </dsp:txXfrm>
    </dsp:sp>
    <dsp:sp modelId="{A27B3CBC-FADB-434D-A9D4-59B4230EB6DE}">
      <dsp:nvSpPr>
        <dsp:cNvPr id="0" name=""/>
        <dsp:cNvSpPr/>
      </dsp:nvSpPr>
      <dsp:spPr>
        <a:xfrm rot="5445508">
          <a:off x="4679909" y="1875492"/>
          <a:ext cx="1097176" cy="13630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ADD13B-8CBA-47DD-BB51-BB941FFCF2D1}">
      <dsp:nvSpPr>
        <dsp:cNvPr id="0" name=""/>
        <dsp:cNvSpPr/>
      </dsp:nvSpPr>
      <dsp:spPr>
        <a:xfrm>
          <a:off x="4929138" y="1168051"/>
          <a:ext cx="1514474" cy="90868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Estrategias del Seguidor</a:t>
          </a:r>
          <a:endParaRPr lang="es-EC" sz="1500" b="1" kern="1200" dirty="0">
            <a:solidFill>
              <a:schemeClr val="tx1"/>
            </a:solidFill>
          </a:endParaRPr>
        </a:p>
      </dsp:txBody>
      <dsp:txXfrm>
        <a:off x="4929138" y="1168051"/>
        <a:ext cx="1514474" cy="908684"/>
      </dsp:txXfrm>
    </dsp:sp>
    <dsp:sp modelId="{9195DBD2-9F37-449E-B526-2D603C785734}">
      <dsp:nvSpPr>
        <dsp:cNvPr id="0" name=""/>
        <dsp:cNvSpPr/>
      </dsp:nvSpPr>
      <dsp:spPr>
        <a:xfrm>
          <a:off x="4914614" y="2272585"/>
          <a:ext cx="1514474" cy="9086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Estrategias del Especialista (NICHO</a:t>
          </a:r>
          <a:r>
            <a:rPr lang="es-EC" sz="1500" kern="1200" dirty="0" smtClean="0">
              <a:solidFill>
                <a:schemeClr val="tx1"/>
              </a:solidFill>
            </a:rPr>
            <a:t>)</a:t>
          </a:r>
          <a:endParaRPr lang="es-EC" sz="1500" kern="1200" dirty="0">
            <a:solidFill>
              <a:schemeClr val="tx1"/>
            </a:solidFill>
          </a:endParaRPr>
        </a:p>
      </dsp:txBody>
      <dsp:txXfrm>
        <a:off x="4914614" y="2272585"/>
        <a:ext cx="1514474" cy="90868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50AB9F-FC72-4059-BD3A-A57B66946CC7}">
      <dsp:nvSpPr>
        <dsp:cNvPr id="0" name=""/>
        <dsp:cNvSpPr/>
      </dsp:nvSpPr>
      <dsp:spPr>
        <a:xfrm>
          <a:off x="1551" y="691981"/>
          <a:ext cx="1839413" cy="50683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kern="1200" dirty="0" smtClean="0"/>
            <a:t>FACTOR ECONÓMICO</a:t>
          </a:r>
          <a:endParaRPr lang="es-EC" sz="1400" kern="1200" dirty="0"/>
        </a:p>
      </dsp:txBody>
      <dsp:txXfrm>
        <a:off x="1551" y="691981"/>
        <a:ext cx="1839413" cy="506835"/>
      </dsp:txXfrm>
    </dsp:sp>
    <dsp:sp modelId="{17A9F494-2A0F-4872-95B5-E96D6512CF6B}">
      <dsp:nvSpPr>
        <dsp:cNvPr id="0" name=""/>
        <dsp:cNvSpPr/>
      </dsp:nvSpPr>
      <dsp:spPr>
        <a:xfrm>
          <a:off x="28202" y="1198816"/>
          <a:ext cx="1786111" cy="217320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Son los factores relacionados con el comportamiento de la economía</a:t>
          </a:r>
          <a:endParaRPr lang="es-EC" sz="1400" kern="1200" dirty="0"/>
        </a:p>
      </dsp:txBody>
      <dsp:txXfrm>
        <a:off x="28202" y="1198816"/>
        <a:ext cx="1786111" cy="2173201"/>
      </dsp:txXfrm>
    </dsp:sp>
    <dsp:sp modelId="{EA52CB37-192E-4013-903B-144CA0050D14}">
      <dsp:nvSpPr>
        <dsp:cNvPr id="0" name=""/>
        <dsp:cNvSpPr/>
      </dsp:nvSpPr>
      <dsp:spPr>
        <a:xfrm>
          <a:off x="2064992" y="691981"/>
          <a:ext cx="1600199" cy="506835"/>
        </a:xfrm>
        <a:prstGeom prst="rect">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kern="1200" dirty="0" smtClean="0"/>
            <a:t>FACTOR TECNOLÓGICO</a:t>
          </a:r>
          <a:endParaRPr lang="es-EC" sz="1400" kern="1200" dirty="0"/>
        </a:p>
      </dsp:txBody>
      <dsp:txXfrm>
        <a:off x="2064992" y="691981"/>
        <a:ext cx="1600199" cy="506835"/>
      </dsp:txXfrm>
    </dsp:sp>
    <dsp:sp modelId="{5724F533-FD81-4F7E-9C65-CD1BBC57F99E}">
      <dsp:nvSpPr>
        <dsp:cNvPr id="0" name=""/>
        <dsp:cNvSpPr/>
      </dsp:nvSpPr>
      <dsp:spPr>
        <a:xfrm>
          <a:off x="2064992" y="1198816"/>
          <a:ext cx="1600199" cy="2173201"/>
        </a:xfrm>
        <a:prstGeom prst="rect">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Contribuye a las organizaciones  ya que permite solucionar problemas relacionados a la minimización de costos.</a:t>
          </a:r>
          <a:endParaRPr lang="es-EC" sz="1400" kern="1200" dirty="0"/>
        </a:p>
      </dsp:txBody>
      <dsp:txXfrm>
        <a:off x="2064992" y="1198816"/>
        <a:ext cx="1600199" cy="2173201"/>
      </dsp:txXfrm>
    </dsp:sp>
    <dsp:sp modelId="{2E47CC32-7FEE-4D95-83B6-3D045119B042}">
      <dsp:nvSpPr>
        <dsp:cNvPr id="0" name=""/>
        <dsp:cNvSpPr/>
      </dsp:nvSpPr>
      <dsp:spPr>
        <a:xfrm>
          <a:off x="3889220" y="691981"/>
          <a:ext cx="1600199" cy="506835"/>
        </a:xfrm>
        <a:prstGeom prst="rect">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kern="1200" dirty="0" smtClean="0"/>
            <a:t>FACTOR POLÍTICO LEGAL</a:t>
          </a:r>
          <a:endParaRPr lang="es-EC" sz="1400" kern="1200" dirty="0"/>
        </a:p>
      </dsp:txBody>
      <dsp:txXfrm>
        <a:off x="3889220" y="691981"/>
        <a:ext cx="1600199" cy="506835"/>
      </dsp:txXfrm>
    </dsp:sp>
    <dsp:sp modelId="{6D422CCC-5A67-4043-AB6C-CEBA5110A5B6}">
      <dsp:nvSpPr>
        <dsp:cNvPr id="0" name=""/>
        <dsp:cNvSpPr/>
      </dsp:nvSpPr>
      <dsp:spPr>
        <a:xfrm>
          <a:off x="3889220" y="1198816"/>
          <a:ext cx="1600199" cy="2173201"/>
        </a:xfrm>
        <a:prstGeom prst="rect">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Se encuentra constituido por la normativa interna y externa que regula directamente las actividades que desarrolla la COAC Sierra Centro Ltda.</a:t>
          </a:r>
          <a:endParaRPr lang="es-EC" sz="1400" kern="1200" dirty="0"/>
        </a:p>
      </dsp:txBody>
      <dsp:txXfrm>
        <a:off x="3889220" y="1198816"/>
        <a:ext cx="1600199" cy="2173201"/>
      </dsp:txXfrm>
    </dsp:sp>
    <dsp:sp modelId="{B463BDA2-ACD5-4028-9652-CE0D052A03F4}">
      <dsp:nvSpPr>
        <dsp:cNvPr id="0" name=""/>
        <dsp:cNvSpPr/>
      </dsp:nvSpPr>
      <dsp:spPr>
        <a:xfrm>
          <a:off x="5713448" y="691981"/>
          <a:ext cx="1600199" cy="506835"/>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kern="1200" dirty="0" smtClean="0"/>
            <a:t>FACTOR AMBIENTAL</a:t>
          </a:r>
          <a:endParaRPr lang="es-EC" sz="1400" kern="1200" dirty="0"/>
        </a:p>
      </dsp:txBody>
      <dsp:txXfrm>
        <a:off x="5713448" y="691981"/>
        <a:ext cx="1600199" cy="506835"/>
      </dsp:txXfrm>
    </dsp:sp>
    <dsp:sp modelId="{EEFEC73A-C9D3-4667-8178-84E1287BB5A8}">
      <dsp:nvSpPr>
        <dsp:cNvPr id="0" name=""/>
        <dsp:cNvSpPr/>
      </dsp:nvSpPr>
      <dsp:spPr>
        <a:xfrm>
          <a:off x="5713448" y="1198816"/>
          <a:ext cx="1600199" cy="2173201"/>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Analiza el mico ambiente de una cooperativa es decir las oportunidades y amenazas que afectaran directamente a la institución.</a:t>
          </a:r>
          <a:endParaRPr lang="es-EC" sz="1400" kern="1200" dirty="0"/>
        </a:p>
      </dsp:txBody>
      <dsp:txXfrm>
        <a:off x="5713448" y="1198816"/>
        <a:ext cx="1600199" cy="217320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8BD47B-B7D7-48C7-8644-F90B2A640B77}">
      <dsp:nvSpPr>
        <dsp:cNvPr id="0" name=""/>
        <dsp:cNvSpPr/>
      </dsp:nvSpPr>
      <dsp:spPr>
        <a:xfrm>
          <a:off x="2286000" y="28574"/>
          <a:ext cx="1524000" cy="581025"/>
        </a:xfrm>
        <a:prstGeom prst="trapezoid">
          <a:avLst>
            <a:gd name="adj" fmla="val 65574"/>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dirty="0" smtClean="0">
              <a:solidFill>
                <a:schemeClr val="tx1"/>
              </a:solidFill>
            </a:rPr>
            <a:t>PROCESO 1</a:t>
          </a:r>
        </a:p>
        <a:p>
          <a:pPr lvl="0" algn="ctr" defTabSz="400050">
            <a:lnSpc>
              <a:spcPct val="90000"/>
            </a:lnSpc>
            <a:spcBef>
              <a:spcPct val="0"/>
            </a:spcBef>
            <a:spcAft>
              <a:spcPct val="35000"/>
            </a:spcAft>
          </a:pPr>
          <a:r>
            <a:rPr lang="es-EC" sz="900" b="1" kern="1200" dirty="0" smtClean="0">
              <a:solidFill>
                <a:schemeClr val="tx1"/>
              </a:solidFill>
            </a:rPr>
            <a:t>REQUERIMIENTO DEL PERSONAL</a:t>
          </a:r>
          <a:endParaRPr lang="es-EC" sz="900" b="1" kern="1200" dirty="0">
            <a:solidFill>
              <a:schemeClr val="tx1"/>
            </a:solidFill>
          </a:endParaRPr>
        </a:p>
      </dsp:txBody>
      <dsp:txXfrm>
        <a:off x="2286000" y="28574"/>
        <a:ext cx="1524000" cy="581025"/>
      </dsp:txXfrm>
    </dsp:sp>
    <dsp:sp modelId="{5533AE59-2B5B-4B07-9D1E-9120571AC71E}">
      <dsp:nvSpPr>
        <dsp:cNvPr id="0" name=""/>
        <dsp:cNvSpPr/>
      </dsp:nvSpPr>
      <dsp:spPr>
        <a:xfrm>
          <a:off x="2057400" y="581025"/>
          <a:ext cx="1981200" cy="581025"/>
        </a:xfrm>
        <a:prstGeom prst="trapezoid">
          <a:avLst>
            <a:gd name="adj" fmla="val 65574"/>
          </a:avLst>
        </a:prstGeom>
        <a:solidFill>
          <a:schemeClr val="accent2">
            <a:hueOff val="668788"/>
            <a:satOff val="-83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dirty="0" smtClean="0">
              <a:solidFill>
                <a:schemeClr val="tx1"/>
              </a:solidFill>
            </a:rPr>
            <a:t>PROCESO 2 </a:t>
          </a:r>
        </a:p>
        <a:p>
          <a:pPr lvl="0" algn="ctr" defTabSz="400050">
            <a:lnSpc>
              <a:spcPct val="90000"/>
            </a:lnSpc>
            <a:spcBef>
              <a:spcPct val="0"/>
            </a:spcBef>
            <a:spcAft>
              <a:spcPct val="35000"/>
            </a:spcAft>
          </a:pPr>
          <a:r>
            <a:rPr lang="es-EC" sz="900" b="1" kern="1200" dirty="0" smtClean="0">
              <a:solidFill>
                <a:schemeClr val="tx1"/>
              </a:solidFill>
            </a:rPr>
            <a:t>RECLUTAMIENTO DEL PERSONAL</a:t>
          </a:r>
          <a:endParaRPr lang="es-EC" sz="900" b="1" kern="1200" dirty="0">
            <a:solidFill>
              <a:schemeClr val="tx1"/>
            </a:solidFill>
          </a:endParaRPr>
        </a:p>
      </dsp:txBody>
      <dsp:txXfrm>
        <a:off x="2404110" y="581025"/>
        <a:ext cx="1287780" cy="581025"/>
      </dsp:txXfrm>
    </dsp:sp>
    <dsp:sp modelId="{66AFE017-4ACA-4237-AE74-B1ACF076A65A}">
      <dsp:nvSpPr>
        <dsp:cNvPr id="0" name=""/>
        <dsp:cNvSpPr/>
      </dsp:nvSpPr>
      <dsp:spPr>
        <a:xfrm>
          <a:off x="1828796" y="1162050"/>
          <a:ext cx="2438407" cy="581025"/>
        </a:xfrm>
        <a:prstGeom prst="trapezoid">
          <a:avLst>
            <a:gd name="adj" fmla="val 65574"/>
          </a:avLst>
        </a:prstGeom>
        <a:solidFill>
          <a:schemeClr val="accent2">
            <a:hueOff val="1337577"/>
            <a:satOff val="-166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dirty="0" smtClean="0">
              <a:solidFill>
                <a:schemeClr val="tx1"/>
              </a:solidFill>
            </a:rPr>
            <a:t>PROCESO 3</a:t>
          </a:r>
        </a:p>
        <a:p>
          <a:pPr lvl="0" algn="ctr" defTabSz="400050">
            <a:lnSpc>
              <a:spcPct val="90000"/>
            </a:lnSpc>
            <a:spcBef>
              <a:spcPct val="0"/>
            </a:spcBef>
            <a:spcAft>
              <a:spcPct val="35000"/>
            </a:spcAft>
          </a:pPr>
          <a:r>
            <a:rPr lang="es-EC" sz="900" b="1" kern="1200" dirty="0" smtClean="0">
              <a:solidFill>
                <a:schemeClr val="tx1"/>
              </a:solidFill>
            </a:rPr>
            <a:t>SELECCIÓN DEL PERSONAL</a:t>
          </a:r>
          <a:endParaRPr lang="es-EC" sz="900" b="1" kern="1200" dirty="0">
            <a:solidFill>
              <a:schemeClr val="tx1"/>
            </a:solidFill>
          </a:endParaRPr>
        </a:p>
      </dsp:txBody>
      <dsp:txXfrm>
        <a:off x="2255517" y="1162050"/>
        <a:ext cx="1584964" cy="581025"/>
      </dsp:txXfrm>
    </dsp:sp>
    <dsp:sp modelId="{9A52ECAC-76CD-403F-B770-5CC7250F5A11}">
      <dsp:nvSpPr>
        <dsp:cNvPr id="0" name=""/>
        <dsp:cNvSpPr/>
      </dsp:nvSpPr>
      <dsp:spPr>
        <a:xfrm>
          <a:off x="1524000" y="1743075"/>
          <a:ext cx="3048000" cy="581025"/>
        </a:xfrm>
        <a:prstGeom prst="trapezoid">
          <a:avLst>
            <a:gd name="adj" fmla="val 65574"/>
          </a:avLst>
        </a:prstGeom>
        <a:solidFill>
          <a:schemeClr val="accent2">
            <a:hueOff val="2006365"/>
            <a:satOff val="-2502"/>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dirty="0" smtClean="0">
              <a:solidFill>
                <a:schemeClr val="tx1"/>
              </a:solidFill>
            </a:rPr>
            <a:t>PROCESO 4</a:t>
          </a:r>
        </a:p>
        <a:p>
          <a:pPr lvl="0" algn="ctr" defTabSz="400050">
            <a:lnSpc>
              <a:spcPct val="90000"/>
            </a:lnSpc>
            <a:spcBef>
              <a:spcPct val="0"/>
            </a:spcBef>
            <a:spcAft>
              <a:spcPct val="35000"/>
            </a:spcAft>
          </a:pPr>
          <a:r>
            <a:rPr lang="es-EC" sz="900" b="1" kern="1200" dirty="0" smtClean="0">
              <a:solidFill>
                <a:schemeClr val="tx1"/>
              </a:solidFill>
            </a:rPr>
            <a:t>CONTRATACIÓN DEL PERSONAL</a:t>
          </a:r>
          <a:endParaRPr lang="es-EC" sz="900" b="1" kern="1200" dirty="0">
            <a:solidFill>
              <a:schemeClr val="tx1"/>
            </a:solidFill>
          </a:endParaRPr>
        </a:p>
      </dsp:txBody>
      <dsp:txXfrm>
        <a:off x="2057400" y="1743075"/>
        <a:ext cx="1981200" cy="581025"/>
      </dsp:txXfrm>
    </dsp:sp>
    <dsp:sp modelId="{B1A5EA9A-BFC4-4BD8-9B5D-46FFAD8172AB}">
      <dsp:nvSpPr>
        <dsp:cNvPr id="0" name=""/>
        <dsp:cNvSpPr/>
      </dsp:nvSpPr>
      <dsp:spPr>
        <a:xfrm>
          <a:off x="1143000" y="2324100"/>
          <a:ext cx="3810000" cy="581025"/>
        </a:xfrm>
        <a:prstGeom prst="trapezoid">
          <a:avLst>
            <a:gd name="adj" fmla="val 65574"/>
          </a:avLst>
        </a:prstGeom>
        <a:solidFill>
          <a:schemeClr val="accent2">
            <a:hueOff val="2675154"/>
            <a:satOff val="-3337"/>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dirty="0" smtClean="0">
              <a:solidFill>
                <a:schemeClr val="tx1"/>
              </a:solidFill>
            </a:rPr>
            <a:t>PROCESO 5</a:t>
          </a:r>
        </a:p>
        <a:p>
          <a:pPr lvl="0" algn="ctr" defTabSz="400050">
            <a:lnSpc>
              <a:spcPct val="90000"/>
            </a:lnSpc>
            <a:spcBef>
              <a:spcPct val="0"/>
            </a:spcBef>
            <a:spcAft>
              <a:spcPct val="35000"/>
            </a:spcAft>
          </a:pPr>
          <a:r>
            <a:rPr lang="es-EC" sz="900" b="1" kern="1200" dirty="0" smtClean="0">
              <a:solidFill>
                <a:schemeClr val="tx1"/>
              </a:solidFill>
            </a:rPr>
            <a:t>INCLUSIÓN A LA NÓMINA DE PAGOS</a:t>
          </a:r>
          <a:endParaRPr lang="es-EC" sz="900" b="1" kern="1200" dirty="0">
            <a:solidFill>
              <a:schemeClr val="tx1"/>
            </a:solidFill>
          </a:endParaRPr>
        </a:p>
      </dsp:txBody>
      <dsp:txXfrm>
        <a:off x="1809750" y="2324100"/>
        <a:ext cx="2476500" cy="581025"/>
      </dsp:txXfrm>
    </dsp:sp>
    <dsp:sp modelId="{68AA3501-9733-4DE0-BC13-FA83CDD9A943}">
      <dsp:nvSpPr>
        <dsp:cNvPr id="0" name=""/>
        <dsp:cNvSpPr/>
      </dsp:nvSpPr>
      <dsp:spPr>
        <a:xfrm>
          <a:off x="762000" y="2905124"/>
          <a:ext cx="4572000" cy="581025"/>
        </a:xfrm>
        <a:prstGeom prst="trapezoid">
          <a:avLst>
            <a:gd name="adj" fmla="val 65574"/>
          </a:avLst>
        </a:prstGeom>
        <a:solidFill>
          <a:schemeClr val="accent2">
            <a:hueOff val="3343942"/>
            <a:satOff val="-417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dirty="0" smtClean="0">
              <a:solidFill>
                <a:schemeClr val="tx1"/>
              </a:solidFill>
            </a:rPr>
            <a:t>PROCESO 6 </a:t>
          </a:r>
        </a:p>
        <a:p>
          <a:pPr lvl="0" algn="ctr" defTabSz="400050">
            <a:lnSpc>
              <a:spcPct val="90000"/>
            </a:lnSpc>
            <a:spcBef>
              <a:spcPct val="0"/>
            </a:spcBef>
            <a:spcAft>
              <a:spcPct val="35000"/>
            </a:spcAft>
          </a:pPr>
          <a:r>
            <a:rPr lang="es-EC" sz="900" b="1" kern="1200" dirty="0" smtClean="0">
              <a:solidFill>
                <a:schemeClr val="tx1"/>
              </a:solidFill>
            </a:rPr>
            <a:t>INDUCCIÓN AL PERSONAL</a:t>
          </a:r>
          <a:endParaRPr lang="es-EC" sz="900" b="1" kern="1200" dirty="0">
            <a:solidFill>
              <a:schemeClr val="tx1"/>
            </a:solidFill>
          </a:endParaRPr>
        </a:p>
      </dsp:txBody>
      <dsp:txXfrm>
        <a:off x="1562100" y="2905124"/>
        <a:ext cx="2971800" cy="581025"/>
      </dsp:txXfrm>
    </dsp:sp>
    <dsp:sp modelId="{5144DCA2-8B64-4C81-A5BF-DE9208C63654}">
      <dsp:nvSpPr>
        <dsp:cNvPr id="0" name=""/>
        <dsp:cNvSpPr/>
      </dsp:nvSpPr>
      <dsp:spPr>
        <a:xfrm>
          <a:off x="381000" y="3486150"/>
          <a:ext cx="5334000" cy="581025"/>
        </a:xfrm>
        <a:prstGeom prst="trapezoid">
          <a:avLst>
            <a:gd name="adj" fmla="val 65574"/>
          </a:avLst>
        </a:prstGeom>
        <a:solidFill>
          <a:schemeClr val="accent2">
            <a:hueOff val="4012731"/>
            <a:satOff val="-5005"/>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dirty="0" smtClean="0">
              <a:solidFill>
                <a:schemeClr val="tx1"/>
              </a:solidFill>
            </a:rPr>
            <a:t>PROCESO 7</a:t>
          </a:r>
        </a:p>
        <a:p>
          <a:pPr lvl="0" algn="ctr" defTabSz="400050">
            <a:lnSpc>
              <a:spcPct val="90000"/>
            </a:lnSpc>
            <a:spcBef>
              <a:spcPct val="0"/>
            </a:spcBef>
            <a:spcAft>
              <a:spcPct val="35000"/>
            </a:spcAft>
          </a:pPr>
          <a:r>
            <a:rPr lang="es-EC" sz="900" b="1" kern="1200" dirty="0" smtClean="0">
              <a:solidFill>
                <a:schemeClr val="tx1"/>
              </a:solidFill>
            </a:rPr>
            <a:t>CAPACITACIÓN DEL PERSONAL</a:t>
          </a:r>
          <a:endParaRPr lang="es-EC" sz="900" b="1" kern="1200" dirty="0">
            <a:solidFill>
              <a:schemeClr val="tx1"/>
            </a:solidFill>
          </a:endParaRPr>
        </a:p>
      </dsp:txBody>
      <dsp:txXfrm>
        <a:off x="1314449" y="3486150"/>
        <a:ext cx="3467100" cy="581025"/>
      </dsp:txXfrm>
    </dsp:sp>
    <dsp:sp modelId="{C10E0314-B529-4917-8A5B-85A38F2AB373}">
      <dsp:nvSpPr>
        <dsp:cNvPr id="0" name=""/>
        <dsp:cNvSpPr/>
      </dsp:nvSpPr>
      <dsp:spPr>
        <a:xfrm>
          <a:off x="0" y="4067175"/>
          <a:ext cx="6096000" cy="581025"/>
        </a:xfrm>
        <a:prstGeom prst="trapezoid">
          <a:avLst>
            <a:gd name="adj" fmla="val 65574"/>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dirty="0" smtClean="0">
              <a:solidFill>
                <a:schemeClr val="tx1"/>
              </a:solidFill>
            </a:rPr>
            <a:t>PROCESO 8</a:t>
          </a:r>
        </a:p>
        <a:p>
          <a:pPr lvl="0" algn="ctr" defTabSz="400050">
            <a:lnSpc>
              <a:spcPct val="90000"/>
            </a:lnSpc>
            <a:spcBef>
              <a:spcPct val="0"/>
            </a:spcBef>
            <a:spcAft>
              <a:spcPct val="35000"/>
            </a:spcAft>
          </a:pPr>
          <a:r>
            <a:rPr lang="es-EC" sz="900" b="1" kern="1200" dirty="0" smtClean="0">
              <a:solidFill>
                <a:schemeClr val="tx1"/>
              </a:solidFill>
            </a:rPr>
            <a:t>EVALUACIÓN DEL DESEMPEÑO</a:t>
          </a:r>
          <a:endParaRPr lang="es-EC" sz="900" b="1" kern="1200" dirty="0">
            <a:solidFill>
              <a:schemeClr val="tx1"/>
            </a:solidFill>
          </a:endParaRPr>
        </a:p>
      </dsp:txBody>
      <dsp:txXfrm>
        <a:off x="1066799" y="4067175"/>
        <a:ext cx="3962400" cy="58102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EE18B8-74CB-4DBA-AF7E-E8C7FAD62872}">
      <dsp:nvSpPr>
        <dsp:cNvPr id="0" name=""/>
        <dsp:cNvSpPr/>
      </dsp:nvSpPr>
      <dsp:spPr>
        <a:xfrm>
          <a:off x="857" y="619621"/>
          <a:ext cx="2829842" cy="13037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solidFill>
                <a:srgbClr val="FFFF00"/>
              </a:solidFill>
            </a:rPr>
            <a:t>FORTALEZAS</a:t>
          </a:r>
        </a:p>
        <a:p>
          <a:pPr lvl="0" algn="just" defTabSz="488950">
            <a:lnSpc>
              <a:spcPct val="90000"/>
            </a:lnSpc>
            <a:spcBef>
              <a:spcPct val="0"/>
            </a:spcBef>
            <a:spcAft>
              <a:spcPct val="35000"/>
            </a:spcAft>
          </a:pPr>
          <a:r>
            <a:rPr lang="es-EC" sz="1100" b="1" kern="1200" dirty="0" smtClean="0">
              <a:solidFill>
                <a:schemeClr val="tx1"/>
              </a:solidFill>
            </a:rPr>
            <a:t>-Infraestructura de oficinas </a:t>
          </a:r>
        </a:p>
        <a:p>
          <a:pPr lvl="0" algn="just" defTabSz="488950">
            <a:lnSpc>
              <a:spcPct val="90000"/>
            </a:lnSpc>
            <a:spcBef>
              <a:spcPct val="0"/>
            </a:spcBef>
            <a:spcAft>
              <a:spcPct val="35000"/>
            </a:spcAft>
          </a:pPr>
          <a:r>
            <a:rPr lang="es-EC" sz="1100" b="1" kern="1200" dirty="0" smtClean="0">
              <a:solidFill>
                <a:schemeClr val="tx1"/>
              </a:solidFill>
            </a:rPr>
            <a:t>-Competencia </a:t>
          </a:r>
        </a:p>
        <a:p>
          <a:pPr lvl="0" algn="just" defTabSz="488950">
            <a:lnSpc>
              <a:spcPct val="90000"/>
            </a:lnSpc>
            <a:spcBef>
              <a:spcPct val="0"/>
            </a:spcBef>
            <a:spcAft>
              <a:spcPct val="35000"/>
            </a:spcAft>
          </a:pPr>
          <a:r>
            <a:rPr lang="es-EC" sz="1100" b="1" kern="1200" dirty="0" smtClean="0">
              <a:solidFill>
                <a:schemeClr val="tx1"/>
              </a:solidFill>
            </a:rPr>
            <a:t>-Políticas y procedimientos de las funciones </a:t>
          </a:r>
        </a:p>
        <a:p>
          <a:pPr lvl="0" algn="just" defTabSz="488950">
            <a:lnSpc>
              <a:spcPct val="90000"/>
            </a:lnSpc>
            <a:spcBef>
              <a:spcPct val="0"/>
            </a:spcBef>
            <a:spcAft>
              <a:spcPct val="35000"/>
            </a:spcAft>
          </a:pPr>
          <a:r>
            <a:rPr lang="es-EC" sz="1100" b="1" kern="1200" dirty="0" smtClean="0">
              <a:solidFill>
                <a:schemeClr val="tx1"/>
              </a:solidFill>
            </a:rPr>
            <a:t>Plan estratégico de ventas </a:t>
          </a:r>
          <a:endParaRPr lang="es-EC" sz="1100" b="1" kern="1200" dirty="0">
            <a:solidFill>
              <a:schemeClr val="tx1"/>
            </a:solidFill>
          </a:endParaRPr>
        </a:p>
      </dsp:txBody>
      <dsp:txXfrm>
        <a:off x="857" y="619621"/>
        <a:ext cx="2829842" cy="1303734"/>
      </dsp:txXfrm>
    </dsp:sp>
    <dsp:sp modelId="{BC87942F-605C-451F-8F19-BF793741E1FC}">
      <dsp:nvSpPr>
        <dsp:cNvPr id="0" name=""/>
        <dsp:cNvSpPr/>
      </dsp:nvSpPr>
      <dsp:spPr>
        <a:xfrm>
          <a:off x="3048846" y="671874"/>
          <a:ext cx="3047153" cy="130373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solidFill>
                <a:srgbClr val="FFFF00"/>
              </a:solidFill>
            </a:rPr>
            <a:t>DEBILIDADES</a:t>
          </a:r>
        </a:p>
        <a:p>
          <a:pPr lvl="0" algn="just" defTabSz="488950">
            <a:lnSpc>
              <a:spcPct val="90000"/>
            </a:lnSpc>
            <a:spcBef>
              <a:spcPct val="0"/>
            </a:spcBef>
            <a:spcAft>
              <a:spcPct val="35000"/>
            </a:spcAft>
          </a:pPr>
          <a:r>
            <a:rPr lang="es-EC" sz="1100" b="1" kern="1200" dirty="0" smtClean="0">
              <a:solidFill>
                <a:schemeClr val="tx1"/>
              </a:solidFill>
            </a:rPr>
            <a:t>-Falta de capacitación al personal en las responsabilidades de las funciones </a:t>
          </a:r>
        </a:p>
        <a:p>
          <a:pPr lvl="0" algn="just" defTabSz="488950">
            <a:lnSpc>
              <a:spcPct val="90000"/>
            </a:lnSpc>
            <a:spcBef>
              <a:spcPct val="0"/>
            </a:spcBef>
            <a:spcAft>
              <a:spcPct val="35000"/>
            </a:spcAft>
          </a:pPr>
          <a:r>
            <a:rPr lang="es-EC" sz="1100" b="1" kern="1200" dirty="0" smtClean="0">
              <a:solidFill>
                <a:schemeClr val="tx1"/>
              </a:solidFill>
            </a:rPr>
            <a:t>-Mal manejo de liquidez </a:t>
          </a:r>
        </a:p>
        <a:p>
          <a:pPr lvl="0" algn="just" defTabSz="488950">
            <a:lnSpc>
              <a:spcPct val="90000"/>
            </a:lnSpc>
            <a:spcBef>
              <a:spcPct val="0"/>
            </a:spcBef>
            <a:spcAft>
              <a:spcPct val="35000"/>
            </a:spcAft>
          </a:pPr>
          <a:r>
            <a:rPr lang="es-EC" sz="1100" b="1" kern="1200" dirty="0" smtClean="0">
              <a:solidFill>
                <a:schemeClr val="tx1"/>
              </a:solidFill>
            </a:rPr>
            <a:t>-Falta de análisis y estudio del mercado</a:t>
          </a:r>
        </a:p>
      </dsp:txBody>
      <dsp:txXfrm>
        <a:off x="3048846" y="671874"/>
        <a:ext cx="3047153" cy="1303734"/>
      </dsp:txXfrm>
    </dsp:sp>
    <dsp:sp modelId="{C5A75CFE-B412-45B1-ADC6-A3598A9A12AF}">
      <dsp:nvSpPr>
        <dsp:cNvPr id="0" name=""/>
        <dsp:cNvSpPr/>
      </dsp:nvSpPr>
      <dsp:spPr>
        <a:xfrm>
          <a:off x="0" y="2140644"/>
          <a:ext cx="2900917" cy="130373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solidFill>
                <a:srgbClr val="FFFF00"/>
              </a:solidFill>
            </a:rPr>
            <a:t>OPORTUNIDADES</a:t>
          </a:r>
        </a:p>
        <a:p>
          <a:pPr lvl="0" algn="just" defTabSz="488950">
            <a:lnSpc>
              <a:spcPct val="90000"/>
            </a:lnSpc>
            <a:spcBef>
              <a:spcPct val="0"/>
            </a:spcBef>
            <a:spcAft>
              <a:spcPct val="35000"/>
            </a:spcAft>
          </a:pPr>
          <a:r>
            <a:rPr lang="es-EC" sz="1100" kern="1200" dirty="0" smtClean="0">
              <a:solidFill>
                <a:schemeClr val="tx1"/>
              </a:solidFill>
            </a:rPr>
            <a:t>-Incrementar Ventas Semanalmente </a:t>
          </a:r>
        </a:p>
        <a:p>
          <a:pPr lvl="0" algn="just" defTabSz="488950">
            <a:lnSpc>
              <a:spcPct val="90000"/>
            </a:lnSpc>
            <a:spcBef>
              <a:spcPct val="0"/>
            </a:spcBef>
            <a:spcAft>
              <a:spcPct val="35000"/>
            </a:spcAft>
          </a:pPr>
          <a:r>
            <a:rPr lang="es-EC" sz="1100" kern="1200" dirty="0" smtClean="0">
              <a:solidFill>
                <a:schemeClr val="tx1"/>
              </a:solidFill>
            </a:rPr>
            <a:t>-Segmentación de productos </a:t>
          </a:r>
        </a:p>
        <a:p>
          <a:pPr lvl="0" algn="just" defTabSz="488950">
            <a:lnSpc>
              <a:spcPct val="90000"/>
            </a:lnSpc>
            <a:spcBef>
              <a:spcPct val="0"/>
            </a:spcBef>
            <a:spcAft>
              <a:spcPct val="35000"/>
            </a:spcAft>
          </a:pPr>
          <a:r>
            <a:rPr lang="es-EC" sz="1100" kern="1200" dirty="0" smtClean="0">
              <a:solidFill>
                <a:schemeClr val="tx1"/>
              </a:solidFill>
            </a:rPr>
            <a:t>-Reestructuración de manuales y procedimientos de compras </a:t>
          </a:r>
          <a:endParaRPr lang="es-EC" sz="1100" kern="1200" dirty="0">
            <a:solidFill>
              <a:schemeClr val="tx1"/>
            </a:solidFill>
          </a:endParaRPr>
        </a:p>
      </dsp:txBody>
      <dsp:txXfrm>
        <a:off x="0" y="2140644"/>
        <a:ext cx="2900917" cy="1303734"/>
      </dsp:txXfrm>
    </dsp:sp>
    <dsp:sp modelId="{C078AFCB-906C-4A50-BD15-A24D0BC52DE7}">
      <dsp:nvSpPr>
        <dsp:cNvPr id="0" name=""/>
        <dsp:cNvSpPr/>
      </dsp:nvSpPr>
      <dsp:spPr>
        <a:xfrm>
          <a:off x="3124203" y="2140644"/>
          <a:ext cx="2965800" cy="130373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solidFill>
                <a:srgbClr val="FFFF00"/>
              </a:solidFill>
            </a:rPr>
            <a:t>AMENAZAS</a:t>
          </a:r>
        </a:p>
        <a:p>
          <a:pPr lvl="0" algn="just" defTabSz="488950">
            <a:lnSpc>
              <a:spcPct val="90000"/>
            </a:lnSpc>
            <a:spcBef>
              <a:spcPct val="0"/>
            </a:spcBef>
            <a:spcAft>
              <a:spcPct val="35000"/>
            </a:spcAft>
          </a:pPr>
          <a:r>
            <a:rPr lang="es-EC" sz="1100" kern="1200" dirty="0" smtClean="0">
              <a:solidFill>
                <a:schemeClr val="tx1"/>
              </a:solidFill>
            </a:rPr>
            <a:t>-Competencia de empresas grandes </a:t>
          </a:r>
        </a:p>
        <a:p>
          <a:pPr lvl="0" algn="just" defTabSz="488950">
            <a:lnSpc>
              <a:spcPct val="90000"/>
            </a:lnSpc>
            <a:spcBef>
              <a:spcPct val="0"/>
            </a:spcBef>
            <a:spcAft>
              <a:spcPct val="35000"/>
            </a:spcAft>
          </a:pPr>
          <a:r>
            <a:rPr lang="es-EC" sz="1100" kern="1200" dirty="0" smtClean="0">
              <a:solidFill>
                <a:schemeClr val="tx1"/>
              </a:solidFill>
            </a:rPr>
            <a:t>-Personal Capacitado </a:t>
          </a:r>
        </a:p>
        <a:p>
          <a:pPr lvl="0" algn="just" defTabSz="488950">
            <a:lnSpc>
              <a:spcPct val="90000"/>
            </a:lnSpc>
            <a:spcBef>
              <a:spcPct val="0"/>
            </a:spcBef>
            <a:spcAft>
              <a:spcPct val="35000"/>
            </a:spcAft>
          </a:pPr>
          <a:r>
            <a:rPr lang="es-EC" sz="1100" kern="1200" dirty="0" smtClean="0">
              <a:solidFill>
                <a:schemeClr val="tx1"/>
              </a:solidFill>
            </a:rPr>
            <a:t>-Rentabilidad estable de otras empresas </a:t>
          </a:r>
        </a:p>
        <a:p>
          <a:pPr lvl="0" algn="just" defTabSz="488950">
            <a:lnSpc>
              <a:spcPct val="90000"/>
            </a:lnSpc>
            <a:spcBef>
              <a:spcPct val="0"/>
            </a:spcBef>
            <a:spcAft>
              <a:spcPct val="35000"/>
            </a:spcAft>
          </a:pPr>
          <a:r>
            <a:rPr lang="es-EC" sz="1100" kern="1200" dirty="0" smtClean="0">
              <a:solidFill>
                <a:schemeClr val="tx1"/>
              </a:solidFill>
            </a:rPr>
            <a:t>Precios Competitivos </a:t>
          </a:r>
          <a:endParaRPr lang="es-EC" sz="1100" kern="1200" dirty="0">
            <a:solidFill>
              <a:schemeClr val="tx1"/>
            </a:solidFill>
          </a:endParaRPr>
        </a:p>
      </dsp:txBody>
      <dsp:txXfrm>
        <a:off x="3124203" y="2140644"/>
        <a:ext cx="2965800" cy="130373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AA297B-A122-44A5-83F1-CB46A91AADDD}">
      <dsp:nvSpPr>
        <dsp:cNvPr id="0" name=""/>
        <dsp:cNvSpPr/>
      </dsp:nvSpPr>
      <dsp:spPr>
        <a:xfrm>
          <a:off x="1375142" y="532719"/>
          <a:ext cx="3576995" cy="3576995"/>
        </a:xfrm>
        <a:prstGeom prst="blockArc">
          <a:avLst>
            <a:gd name="adj1" fmla="val 10692038"/>
            <a:gd name="adj2" fmla="val 17063763"/>
            <a:gd name="adj3" fmla="val 4640"/>
          </a:avLst>
        </a:prstGeom>
        <a:solidFill>
          <a:schemeClr val="accent4">
            <a:shade val="90000"/>
            <a:hueOff val="-108785"/>
            <a:satOff val="-2965"/>
            <a:lumOff val="160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86BE3-C969-4511-A401-A2997E532745}">
      <dsp:nvSpPr>
        <dsp:cNvPr id="0" name=""/>
        <dsp:cNvSpPr/>
      </dsp:nvSpPr>
      <dsp:spPr>
        <a:xfrm>
          <a:off x="1372870" y="692155"/>
          <a:ext cx="3576995" cy="3576995"/>
        </a:xfrm>
        <a:prstGeom prst="blockArc">
          <a:avLst>
            <a:gd name="adj1" fmla="val 4204473"/>
            <a:gd name="adj2" fmla="val 11005918"/>
            <a:gd name="adj3" fmla="val 4640"/>
          </a:avLst>
        </a:prstGeom>
        <a:solidFill>
          <a:schemeClr val="accent4">
            <a:shade val="90000"/>
            <a:hueOff val="-217570"/>
            <a:satOff val="-5929"/>
            <a:lumOff val="320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B40644-142A-4E4F-A35B-4D9D18366F2C}">
      <dsp:nvSpPr>
        <dsp:cNvPr id="0" name=""/>
        <dsp:cNvSpPr/>
      </dsp:nvSpPr>
      <dsp:spPr>
        <a:xfrm>
          <a:off x="2257443" y="611678"/>
          <a:ext cx="3576995" cy="3576995"/>
        </a:xfrm>
        <a:prstGeom prst="blockArc">
          <a:avLst>
            <a:gd name="adj1" fmla="val 127726"/>
            <a:gd name="adj2" fmla="val 5971718"/>
            <a:gd name="adj3" fmla="val 4640"/>
          </a:avLst>
        </a:prstGeom>
        <a:solidFill>
          <a:schemeClr val="accent4">
            <a:shade val="90000"/>
            <a:hueOff val="-108785"/>
            <a:satOff val="-2965"/>
            <a:lumOff val="160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418A7D-64DB-4327-95C0-FD8CD3153DBD}">
      <dsp:nvSpPr>
        <dsp:cNvPr id="0" name=""/>
        <dsp:cNvSpPr/>
      </dsp:nvSpPr>
      <dsp:spPr>
        <a:xfrm>
          <a:off x="2262584" y="527794"/>
          <a:ext cx="3576995" cy="3576995"/>
        </a:xfrm>
        <a:prstGeom prst="blockArc">
          <a:avLst>
            <a:gd name="adj1" fmla="val 15298086"/>
            <a:gd name="adj2" fmla="val 293117"/>
            <a:gd name="adj3" fmla="val 464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426704-B3C2-4529-BFAE-7DAB15422C8B}">
      <dsp:nvSpPr>
        <dsp:cNvPr id="0" name=""/>
        <dsp:cNvSpPr/>
      </dsp:nvSpPr>
      <dsp:spPr>
        <a:xfrm>
          <a:off x="2774668" y="1552755"/>
          <a:ext cx="1646634" cy="1646634"/>
        </a:xfrm>
        <a:prstGeom prst="ellipse">
          <a:avLst/>
        </a:prstGeom>
        <a:solidFill>
          <a:schemeClr val="accent4">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C" sz="3600" kern="1200" dirty="0" smtClean="0">
              <a:solidFill>
                <a:srgbClr val="FFC000"/>
              </a:solidFill>
            </a:rPr>
            <a:t>FODA</a:t>
          </a:r>
          <a:endParaRPr lang="es-EC" sz="3600" kern="1200" dirty="0">
            <a:solidFill>
              <a:srgbClr val="FFC000"/>
            </a:solidFill>
          </a:endParaRPr>
        </a:p>
      </dsp:txBody>
      <dsp:txXfrm>
        <a:off x="2774668" y="1552755"/>
        <a:ext cx="1646634" cy="1646634"/>
      </dsp:txXfrm>
    </dsp:sp>
    <dsp:sp modelId="{AF5E6299-C063-4C0E-B3DF-E507E8CABF00}">
      <dsp:nvSpPr>
        <dsp:cNvPr id="0" name=""/>
        <dsp:cNvSpPr/>
      </dsp:nvSpPr>
      <dsp:spPr>
        <a:xfrm>
          <a:off x="2218477" y="-212342"/>
          <a:ext cx="2759014" cy="1682825"/>
        </a:xfrm>
        <a:prstGeom prst="ellipse">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solidFill>
                <a:srgbClr val="FF0000"/>
              </a:solidFill>
            </a:rPr>
            <a:t>FORTALEZAS</a:t>
          </a:r>
        </a:p>
        <a:p>
          <a:pPr lvl="0" algn="ctr" defTabSz="444500">
            <a:lnSpc>
              <a:spcPct val="90000"/>
            </a:lnSpc>
            <a:spcBef>
              <a:spcPct val="0"/>
            </a:spcBef>
            <a:spcAft>
              <a:spcPct val="35000"/>
            </a:spcAft>
          </a:pPr>
          <a:r>
            <a:rPr lang="es-EC" sz="1000" kern="1200" dirty="0" smtClean="0">
              <a:solidFill>
                <a:schemeClr val="tx1"/>
              </a:solidFill>
            </a:rPr>
            <a:t>- Imagen Corporativa</a:t>
          </a:r>
        </a:p>
        <a:p>
          <a:pPr lvl="0" algn="ctr" defTabSz="444500">
            <a:lnSpc>
              <a:spcPct val="90000"/>
            </a:lnSpc>
            <a:spcBef>
              <a:spcPct val="0"/>
            </a:spcBef>
            <a:spcAft>
              <a:spcPct val="35000"/>
            </a:spcAft>
          </a:pPr>
          <a:r>
            <a:rPr lang="es-EC" sz="1000" kern="1200" dirty="0" smtClean="0">
              <a:solidFill>
                <a:schemeClr val="tx1"/>
              </a:solidFill>
            </a:rPr>
            <a:t>-Grupo Humano</a:t>
          </a:r>
        </a:p>
        <a:p>
          <a:pPr lvl="0" algn="ctr" defTabSz="444500">
            <a:lnSpc>
              <a:spcPct val="90000"/>
            </a:lnSpc>
            <a:spcBef>
              <a:spcPct val="0"/>
            </a:spcBef>
            <a:spcAft>
              <a:spcPct val="35000"/>
            </a:spcAft>
          </a:pPr>
          <a:r>
            <a:rPr lang="es-EC" sz="1000" kern="1200" dirty="0" smtClean="0">
              <a:solidFill>
                <a:schemeClr val="tx1"/>
              </a:solidFill>
            </a:rPr>
            <a:t>- Cobertura en distintos puntos de la ciudad</a:t>
          </a:r>
          <a:endParaRPr lang="es-EC" sz="1000" kern="1200" dirty="0">
            <a:solidFill>
              <a:schemeClr val="tx1"/>
            </a:solidFill>
          </a:endParaRPr>
        </a:p>
      </dsp:txBody>
      <dsp:txXfrm>
        <a:off x="2218477" y="-212342"/>
        <a:ext cx="2759014" cy="1682825"/>
      </dsp:txXfrm>
    </dsp:sp>
    <dsp:sp modelId="{9FF1B56C-A09B-4BAD-B7BE-D45B8B27D94C}">
      <dsp:nvSpPr>
        <dsp:cNvPr id="0" name=""/>
        <dsp:cNvSpPr/>
      </dsp:nvSpPr>
      <dsp:spPr>
        <a:xfrm>
          <a:off x="4268277" y="1258118"/>
          <a:ext cx="3046922" cy="2413901"/>
        </a:xfrm>
        <a:prstGeom prst="ellipse">
          <a:avLst/>
        </a:prstGeom>
        <a:solidFill>
          <a:schemeClr val="accent4">
            <a:shade val="50000"/>
            <a:hueOff val="-104716"/>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solidFill>
                <a:srgbClr val="FFFF00"/>
              </a:solidFill>
            </a:rPr>
            <a:t>DEBILIDADES</a:t>
          </a:r>
        </a:p>
        <a:p>
          <a:pPr lvl="0" algn="just" defTabSz="444500">
            <a:lnSpc>
              <a:spcPct val="90000"/>
            </a:lnSpc>
            <a:spcBef>
              <a:spcPct val="0"/>
            </a:spcBef>
            <a:spcAft>
              <a:spcPct val="35000"/>
            </a:spcAft>
          </a:pPr>
          <a:r>
            <a:rPr lang="es-EC" sz="1000" b="1" kern="1200" dirty="0" smtClean="0">
              <a:solidFill>
                <a:schemeClr val="tx1"/>
              </a:solidFill>
            </a:rPr>
            <a:t>- Deficiente estructura en el manejo de riesgos.</a:t>
          </a:r>
        </a:p>
        <a:p>
          <a:pPr lvl="0" algn="just" defTabSz="444500">
            <a:lnSpc>
              <a:spcPct val="90000"/>
            </a:lnSpc>
            <a:spcBef>
              <a:spcPct val="0"/>
            </a:spcBef>
            <a:spcAft>
              <a:spcPct val="35000"/>
            </a:spcAft>
          </a:pPr>
          <a:r>
            <a:rPr lang="es-EC" sz="1000" b="1" kern="1200" dirty="0" smtClean="0">
              <a:solidFill>
                <a:schemeClr val="tx1"/>
              </a:solidFill>
            </a:rPr>
            <a:t>- Falta de servicios automatizados</a:t>
          </a:r>
        </a:p>
        <a:p>
          <a:pPr lvl="0" algn="just" defTabSz="444500">
            <a:lnSpc>
              <a:spcPct val="90000"/>
            </a:lnSpc>
            <a:spcBef>
              <a:spcPct val="0"/>
            </a:spcBef>
            <a:spcAft>
              <a:spcPct val="35000"/>
            </a:spcAft>
          </a:pPr>
          <a:r>
            <a:rPr lang="es-EC" sz="1000" b="1" kern="1200" dirty="0" smtClean="0">
              <a:solidFill>
                <a:schemeClr val="tx1"/>
              </a:solidFill>
            </a:rPr>
            <a:t>- Deficiente manejo en la base de datos de clientes</a:t>
          </a:r>
        </a:p>
        <a:p>
          <a:pPr lvl="0" algn="ctr" defTabSz="444500">
            <a:lnSpc>
              <a:spcPct val="90000"/>
            </a:lnSpc>
            <a:spcBef>
              <a:spcPct val="0"/>
            </a:spcBef>
            <a:spcAft>
              <a:spcPct val="35000"/>
            </a:spcAft>
          </a:pPr>
          <a:endParaRPr lang="es-EC" sz="1000" kern="1200" dirty="0"/>
        </a:p>
      </dsp:txBody>
      <dsp:txXfrm>
        <a:off x="4268277" y="1258118"/>
        <a:ext cx="3046922" cy="2413901"/>
      </dsp:txXfrm>
    </dsp:sp>
    <dsp:sp modelId="{F01775E7-2665-4ACE-9370-644A4EF13D67}">
      <dsp:nvSpPr>
        <dsp:cNvPr id="0" name=""/>
        <dsp:cNvSpPr/>
      </dsp:nvSpPr>
      <dsp:spPr>
        <a:xfrm>
          <a:off x="2218982" y="3385608"/>
          <a:ext cx="3075519" cy="1474934"/>
        </a:xfrm>
        <a:prstGeom prst="ellipse">
          <a:avLst/>
        </a:prstGeom>
        <a:solidFill>
          <a:schemeClr val="accent4">
            <a:shade val="50000"/>
            <a:hueOff val="-209432"/>
            <a:satOff val="-6337"/>
            <a:lumOff val="41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solidFill>
                <a:srgbClr val="00B050"/>
              </a:solidFill>
            </a:rPr>
            <a:t>OPORTUNIDADES</a:t>
          </a:r>
        </a:p>
        <a:p>
          <a:pPr lvl="0" algn="ctr" defTabSz="444500">
            <a:lnSpc>
              <a:spcPct val="90000"/>
            </a:lnSpc>
            <a:spcBef>
              <a:spcPct val="0"/>
            </a:spcBef>
            <a:spcAft>
              <a:spcPct val="35000"/>
            </a:spcAft>
          </a:pPr>
          <a:r>
            <a:rPr lang="es-EC" sz="1000" b="1" kern="1200" dirty="0" smtClean="0">
              <a:solidFill>
                <a:schemeClr val="tx1"/>
              </a:solidFill>
            </a:rPr>
            <a:t>-Tendencia creciente del mercado financiero cooperado</a:t>
          </a:r>
        </a:p>
        <a:p>
          <a:pPr lvl="0" algn="ctr" defTabSz="444500">
            <a:lnSpc>
              <a:spcPct val="90000"/>
            </a:lnSpc>
            <a:spcBef>
              <a:spcPct val="0"/>
            </a:spcBef>
            <a:spcAft>
              <a:spcPct val="35000"/>
            </a:spcAft>
          </a:pPr>
          <a:r>
            <a:rPr lang="es-EC" sz="1000" b="1" kern="1200" dirty="0" smtClean="0">
              <a:solidFill>
                <a:schemeClr val="tx1"/>
              </a:solidFill>
            </a:rPr>
            <a:t>- Creciente mercado de PYMES</a:t>
          </a:r>
        </a:p>
        <a:p>
          <a:pPr lvl="0" algn="ctr" defTabSz="444500">
            <a:lnSpc>
              <a:spcPct val="90000"/>
            </a:lnSpc>
            <a:spcBef>
              <a:spcPct val="0"/>
            </a:spcBef>
            <a:spcAft>
              <a:spcPct val="35000"/>
            </a:spcAft>
          </a:pPr>
          <a:r>
            <a:rPr lang="es-EC" sz="1000" b="1" kern="1200" dirty="0" smtClean="0">
              <a:solidFill>
                <a:schemeClr val="tx1"/>
              </a:solidFill>
            </a:rPr>
            <a:t>- Automatización de procesos en el mercado</a:t>
          </a:r>
          <a:endParaRPr lang="es-EC" sz="1000" b="1" kern="1200" dirty="0">
            <a:solidFill>
              <a:schemeClr val="tx1"/>
            </a:solidFill>
          </a:endParaRPr>
        </a:p>
      </dsp:txBody>
      <dsp:txXfrm>
        <a:off x="2218982" y="3385608"/>
        <a:ext cx="3075519" cy="1474934"/>
      </dsp:txXfrm>
    </dsp:sp>
    <dsp:sp modelId="{1F98B9AA-F6AD-422F-B6B5-A170F2098247}">
      <dsp:nvSpPr>
        <dsp:cNvPr id="0" name=""/>
        <dsp:cNvSpPr/>
      </dsp:nvSpPr>
      <dsp:spPr>
        <a:xfrm>
          <a:off x="13266" y="1338739"/>
          <a:ext cx="2808463" cy="2074667"/>
        </a:xfrm>
        <a:prstGeom prst="ellipse">
          <a:avLst/>
        </a:prstGeom>
        <a:solidFill>
          <a:schemeClr val="accent4">
            <a:shade val="50000"/>
            <a:hueOff val="-104716"/>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smtClean="0">
              <a:solidFill>
                <a:srgbClr val="002060"/>
              </a:solidFill>
            </a:rPr>
            <a:t>AMENAZAS</a:t>
          </a:r>
        </a:p>
        <a:p>
          <a:pPr lvl="0" algn="just" defTabSz="444500">
            <a:lnSpc>
              <a:spcPct val="90000"/>
            </a:lnSpc>
            <a:spcBef>
              <a:spcPct val="0"/>
            </a:spcBef>
            <a:spcAft>
              <a:spcPct val="35000"/>
            </a:spcAft>
          </a:pPr>
          <a:r>
            <a:rPr lang="es-EC" sz="1000" kern="1200" dirty="0" smtClean="0">
              <a:solidFill>
                <a:schemeClr val="tx1"/>
              </a:solidFill>
            </a:rPr>
            <a:t>-</a:t>
          </a:r>
          <a:r>
            <a:rPr lang="es-EC" sz="1000" kern="1200" dirty="0" smtClean="0"/>
            <a:t> </a:t>
          </a:r>
          <a:r>
            <a:rPr lang="es-EC" sz="1000" b="0" kern="1200" dirty="0" smtClean="0">
              <a:solidFill>
                <a:schemeClr val="tx1"/>
              </a:solidFill>
            </a:rPr>
            <a:t>Crecimiento y superación de la competencia directa.</a:t>
          </a:r>
        </a:p>
        <a:p>
          <a:pPr lvl="0" algn="just" defTabSz="444500">
            <a:lnSpc>
              <a:spcPct val="90000"/>
            </a:lnSpc>
            <a:spcBef>
              <a:spcPct val="0"/>
            </a:spcBef>
            <a:spcAft>
              <a:spcPct val="35000"/>
            </a:spcAft>
          </a:pPr>
          <a:r>
            <a:rPr lang="es-EC" sz="1000" b="0" kern="1200" dirty="0" smtClean="0">
              <a:solidFill>
                <a:schemeClr val="tx1"/>
              </a:solidFill>
            </a:rPr>
            <a:t>- Repute tecnológico de la banca tradicional ecuatoriana</a:t>
          </a:r>
        </a:p>
        <a:p>
          <a:pPr lvl="0" algn="just" defTabSz="444500">
            <a:lnSpc>
              <a:spcPct val="90000"/>
            </a:lnSpc>
            <a:spcBef>
              <a:spcPct val="0"/>
            </a:spcBef>
            <a:spcAft>
              <a:spcPct val="35000"/>
            </a:spcAft>
          </a:pPr>
          <a:r>
            <a:rPr lang="es-EC" sz="1000" b="0" kern="1200" dirty="0" smtClean="0">
              <a:solidFill>
                <a:schemeClr val="tx1"/>
              </a:solidFill>
            </a:rPr>
            <a:t>- Crisis económica internacional</a:t>
          </a:r>
          <a:endParaRPr lang="es-EC" sz="1000" b="0" kern="1200" dirty="0">
            <a:solidFill>
              <a:schemeClr val="tx1"/>
            </a:solidFill>
          </a:endParaRPr>
        </a:p>
      </dsp:txBody>
      <dsp:txXfrm>
        <a:off x="13266" y="1338739"/>
        <a:ext cx="2808463" cy="20746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7/23/2014</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3"/>
            <a:ext cx="9144000" cy="620712"/>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0" y="6308725"/>
            <a:ext cx="7885176" cy="549275"/>
          </a:xfrm>
          <a:prstGeom prst="rect">
            <a:avLst/>
          </a:prstGeom>
          <a:blipFill>
            <a:blip r:embed="rId3" cstate="print"/>
            <a:stretch>
              <a:fillRect/>
            </a:stretch>
          </a:blipFill>
        </p:spPr>
        <p:txBody>
          <a:bodyPr wrap="square" lIns="0" tIns="0" rIns="0" bIns="0" rtlCol="0">
            <a:noAutofit/>
          </a:bodyPr>
          <a:lstStyle/>
          <a:p>
            <a:endParaRPr/>
          </a:p>
        </p:txBody>
      </p:sp>
      <p:sp>
        <p:nvSpPr>
          <p:cNvPr id="18" name="bk object 18"/>
          <p:cNvSpPr/>
          <p:nvPr/>
        </p:nvSpPr>
        <p:spPr>
          <a:xfrm>
            <a:off x="25400" y="6235700"/>
            <a:ext cx="6659626" cy="0"/>
          </a:xfrm>
          <a:custGeom>
            <a:avLst/>
            <a:gdLst/>
            <a:ahLst/>
            <a:cxnLst/>
            <a:rect l="l" t="t" r="r" b="b"/>
            <a:pathLst>
              <a:path w="6659626">
                <a:moveTo>
                  <a:pt x="0" y="0"/>
                </a:moveTo>
                <a:lnTo>
                  <a:pt x="6659626" y="0"/>
                </a:lnTo>
              </a:path>
            </a:pathLst>
          </a:custGeom>
          <a:ln w="38100">
            <a:solidFill>
              <a:srgbClr val="FF0000"/>
            </a:solidFill>
          </a:ln>
        </p:spPr>
        <p:txBody>
          <a:bodyPr wrap="square" lIns="0" tIns="0" rIns="0" bIns="0" rtlCol="0">
            <a:noAutofit/>
          </a:bodyPr>
          <a:lstStyle/>
          <a:p>
            <a:endParaRPr/>
          </a:p>
        </p:txBody>
      </p:sp>
      <p:sp>
        <p:nvSpPr>
          <p:cNvPr id="19" name="bk object 19"/>
          <p:cNvSpPr/>
          <p:nvPr/>
        </p:nvSpPr>
        <p:spPr>
          <a:xfrm>
            <a:off x="25400" y="6283325"/>
            <a:ext cx="6659626" cy="0"/>
          </a:xfrm>
          <a:custGeom>
            <a:avLst/>
            <a:gdLst/>
            <a:ahLst/>
            <a:cxnLst/>
            <a:rect l="l" t="t" r="r" b="b"/>
            <a:pathLst>
              <a:path w="6659626">
                <a:moveTo>
                  <a:pt x="0" y="0"/>
                </a:moveTo>
                <a:lnTo>
                  <a:pt x="6659626" y="0"/>
                </a:lnTo>
              </a:path>
            </a:pathLst>
          </a:custGeom>
          <a:ln w="38100">
            <a:solidFill>
              <a:srgbClr val="006600"/>
            </a:solidFill>
          </a:ln>
        </p:spPr>
        <p:txBody>
          <a:bodyPr wrap="square" lIns="0" tIns="0" rIns="0" bIns="0" rtlCol="0">
            <a:noAutofit/>
          </a:bodyPr>
          <a:lstStyle/>
          <a:p>
            <a:endParaRPr/>
          </a:p>
        </p:txBody>
      </p:sp>
      <p:sp>
        <p:nvSpPr>
          <p:cNvPr id="20" name="bk object 20"/>
          <p:cNvSpPr/>
          <p:nvPr/>
        </p:nvSpPr>
        <p:spPr>
          <a:xfrm>
            <a:off x="6443726" y="5876925"/>
            <a:ext cx="2700274" cy="785812"/>
          </a:xfrm>
          <a:prstGeom prst="rect">
            <a:avLst/>
          </a:prstGeom>
          <a:blipFill>
            <a:blip r:embed="rId4" cstate="print"/>
            <a:stretch>
              <a:fillRect/>
            </a:stretch>
          </a:blipFill>
        </p:spPr>
        <p:txBody>
          <a:bodyPr wrap="square" lIns="0" tIns="0" rIns="0" bIns="0" rtlCol="0">
            <a:noAutofit/>
          </a:bodyPr>
          <a:lstStyle/>
          <a:p>
            <a:endParaRPr/>
          </a:p>
        </p:txBody>
      </p:sp>
      <p:sp>
        <p:nvSpPr>
          <p:cNvPr id="21" name="bk object 21"/>
          <p:cNvSpPr/>
          <p:nvPr/>
        </p:nvSpPr>
        <p:spPr>
          <a:xfrm>
            <a:off x="0" y="771243"/>
            <a:ext cx="9143999" cy="5307463"/>
          </a:xfrm>
          <a:custGeom>
            <a:avLst/>
            <a:gdLst/>
            <a:ahLst/>
            <a:cxnLst/>
            <a:rect l="l" t="t" r="r" b="b"/>
            <a:pathLst>
              <a:path w="9143999" h="5307463">
                <a:moveTo>
                  <a:pt x="454036" y="11571"/>
                </a:moveTo>
                <a:lnTo>
                  <a:pt x="454036" y="2306812"/>
                </a:lnTo>
                <a:lnTo>
                  <a:pt x="438372" y="2426670"/>
                </a:lnTo>
                <a:lnTo>
                  <a:pt x="422534" y="2541148"/>
                </a:lnTo>
                <a:lnTo>
                  <a:pt x="406519" y="2650407"/>
                </a:lnTo>
                <a:lnTo>
                  <a:pt x="390328" y="2754610"/>
                </a:lnTo>
                <a:lnTo>
                  <a:pt x="373957" y="2853920"/>
                </a:lnTo>
                <a:lnTo>
                  <a:pt x="357407" y="2948499"/>
                </a:lnTo>
                <a:lnTo>
                  <a:pt x="340674" y="3038509"/>
                </a:lnTo>
                <a:lnTo>
                  <a:pt x="323759" y="3124115"/>
                </a:lnTo>
                <a:lnTo>
                  <a:pt x="306658" y="3205477"/>
                </a:lnTo>
                <a:lnTo>
                  <a:pt x="289372" y="3282758"/>
                </a:lnTo>
                <a:lnTo>
                  <a:pt x="271898" y="3356121"/>
                </a:lnTo>
                <a:lnTo>
                  <a:pt x="254235" y="3425729"/>
                </a:lnTo>
                <a:lnTo>
                  <a:pt x="236382" y="3491744"/>
                </a:lnTo>
                <a:lnTo>
                  <a:pt x="218336" y="3554329"/>
                </a:lnTo>
                <a:lnTo>
                  <a:pt x="200097" y="3613645"/>
                </a:lnTo>
                <a:lnTo>
                  <a:pt x="181663" y="3669856"/>
                </a:lnTo>
                <a:lnTo>
                  <a:pt x="163033" y="3723125"/>
                </a:lnTo>
                <a:lnTo>
                  <a:pt x="144205" y="3773613"/>
                </a:lnTo>
                <a:lnTo>
                  <a:pt x="125178" y="3821484"/>
                </a:lnTo>
                <a:lnTo>
                  <a:pt x="105949" y="3866899"/>
                </a:lnTo>
                <a:lnTo>
                  <a:pt x="86839" y="3902688"/>
                </a:lnTo>
                <a:lnTo>
                  <a:pt x="67728" y="3936666"/>
                </a:lnTo>
                <a:lnTo>
                  <a:pt x="42248" y="3979885"/>
                </a:lnTo>
                <a:lnTo>
                  <a:pt x="4027" y="4042287"/>
                </a:lnTo>
                <a:lnTo>
                  <a:pt x="4027" y="4053497"/>
                </a:lnTo>
                <a:lnTo>
                  <a:pt x="0" y="4057410"/>
                </a:lnTo>
                <a:lnTo>
                  <a:pt x="0" y="5307463"/>
                </a:lnTo>
                <a:lnTo>
                  <a:pt x="9143999" y="5307463"/>
                </a:lnTo>
                <a:lnTo>
                  <a:pt x="9143999" y="4903004"/>
                </a:lnTo>
                <a:lnTo>
                  <a:pt x="4594590" y="4903004"/>
                </a:lnTo>
                <a:lnTo>
                  <a:pt x="4218542" y="4898772"/>
                </a:lnTo>
                <a:lnTo>
                  <a:pt x="3860891" y="4880399"/>
                </a:lnTo>
                <a:lnTo>
                  <a:pt x="3521838" y="4847784"/>
                </a:lnTo>
                <a:lnTo>
                  <a:pt x="3201580" y="4800826"/>
                </a:lnTo>
                <a:lnTo>
                  <a:pt x="2900318" y="4739424"/>
                </a:lnTo>
                <a:lnTo>
                  <a:pt x="2618251" y="4663479"/>
                </a:lnTo>
                <a:lnTo>
                  <a:pt x="2355577" y="4572888"/>
                </a:lnTo>
                <a:lnTo>
                  <a:pt x="2112495" y="4467552"/>
                </a:lnTo>
                <a:lnTo>
                  <a:pt x="1889206" y="4347369"/>
                </a:lnTo>
                <a:lnTo>
                  <a:pt x="1685907" y="4212239"/>
                </a:lnTo>
                <a:lnTo>
                  <a:pt x="1502799" y="4062061"/>
                </a:lnTo>
                <a:lnTo>
                  <a:pt x="1340079" y="3896734"/>
                </a:lnTo>
                <a:lnTo>
                  <a:pt x="1197948" y="3716157"/>
                </a:lnTo>
                <a:lnTo>
                  <a:pt x="1076604" y="3520230"/>
                </a:lnTo>
                <a:lnTo>
                  <a:pt x="976247" y="3308852"/>
                </a:lnTo>
                <a:lnTo>
                  <a:pt x="897076" y="3081922"/>
                </a:lnTo>
                <a:lnTo>
                  <a:pt x="839289" y="2839339"/>
                </a:lnTo>
                <a:lnTo>
                  <a:pt x="803086" y="2581002"/>
                </a:lnTo>
                <a:lnTo>
                  <a:pt x="788666" y="2306812"/>
                </a:lnTo>
                <a:lnTo>
                  <a:pt x="780745" y="56279"/>
                </a:lnTo>
                <a:lnTo>
                  <a:pt x="612467" y="56279"/>
                </a:lnTo>
                <a:lnTo>
                  <a:pt x="567449" y="54154"/>
                </a:lnTo>
                <a:lnTo>
                  <a:pt x="526872" y="47721"/>
                </a:lnTo>
                <a:lnTo>
                  <a:pt x="481085" y="31093"/>
                </a:lnTo>
                <a:lnTo>
                  <a:pt x="462298" y="18808"/>
                </a:lnTo>
                <a:lnTo>
                  <a:pt x="454036" y="11571"/>
                </a:lnTo>
                <a:close/>
              </a:path>
              <a:path w="9143999" h="5307463">
                <a:moveTo>
                  <a:pt x="9143999" y="4893196"/>
                </a:moveTo>
                <a:lnTo>
                  <a:pt x="4988838" y="4893196"/>
                </a:lnTo>
                <a:lnTo>
                  <a:pt x="4594590" y="4903004"/>
                </a:lnTo>
                <a:lnTo>
                  <a:pt x="9143999" y="4903004"/>
                </a:lnTo>
                <a:lnTo>
                  <a:pt x="9143999" y="4893196"/>
                </a:lnTo>
                <a:close/>
              </a:path>
              <a:path w="9143999" h="5307463">
                <a:moveTo>
                  <a:pt x="780547" y="0"/>
                </a:moveTo>
                <a:lnTo>
                  <a:pt x="748689" y="28984"/>
                </a:lnTo>
                <a:lnTo>
                  <a:pt x="713176" y="45784"/>
                </a:lnTo>
                <a:lnTo>
                  <a:pt x="675567" y="53721"/>
                </a:lnTo>
                <a:lnTo>
                  <a:pt x="637423" y="56118"/>
                </a:lnTo>
                <a:lnTo>
                  <a:pt x="612467" y="56279"/>
                </a:lnTo>
                <a:lnTo>
                  <a:pt x="780745" y="56279"/>
                </a:lnTo>
                <a:lnTo>
                  <a:pt x="780547" y="0"/>
                </a:lnTo>
                <a:close/>
              </a:path>
            </a:pathLst>
          </a:custGeom>
          <a:solidFill>
            <a:srgbClr val="9EB785"/>
          </a:solidFill>
        </p:spPr>
        <p:txBody>
          <a:bodyPr wrap="square" lIns="0" tIns="0" rIns="0" bIns="0" rtlCol="0">
            <a:noAutofit/>
          </a:bodyPr>
          <a:lstStyle/>
          <a:p>
            <a:endParaRPr/>
          </a:p>
        </p:txBody>
      </p:sp>
      <p:sp>
        <p:nvSpPr>
          <p:cNvPr id="22" name="bk object 22"/>
          <p:cNvSpPr/>
          <p:nvPr/>
        </p:nvSpPr>
        <p:spPr>
          <a:xfrm>
            <a:off x="557886" y="816396"/>
            <a:ext cx="150012" cy="4926416"/>
          </a:xfrm>
          <a:prstGeom prst="rect">
            <a:avLst/>
          </a:prstGeom>
          <a:blipFill>
            <a:blip r:embed="rId5" cstate="print"/>
            <a:stretch>
              <a:fillRect/>
            </a:stretch>
          </a:blipFill>
        </p:spPr>
        <p:txBody>
          <a:bodyPr wrap="square" lIns="0" tIns="0" rIns="0" bIns="0" rtlCol="0">
            <a:noAutofit/>
          </a:bodyPr>
          <a:lstStyle/>
          <a:p>
            <a:endParaRPr/>
          </a:p>
        </p:txBody>
      </p:sp>
      <p:sp>
        <p:nvSpPr>
          <p:cNvPr id="23" name="bk object 23"/>
          <p:cNvSpPr/>
          <p:nvPr/>
        </p:nvSpPr>
        <p:spPr>
          <a:xfrm>
            <a:off x="53975" y="153987"/>
            <a:ext cx="3059176" cy="890587"/>
          </a:xfrm>
          <a:prstGeom prst="rect">
            <a:avLst/>
          </a:prstGeom>
          <a:blipFill>
            <a:blip r:embed="rId4" cstate="print"/>
            <a:stretch>
              <a:fillRect/>
            </a:stretch>
          </a:blipFill>
        </p:spPr>
        <p:txBody>
          <a:bodyPr wrap="square" lIns="0" tIns="0" rIns="0" bIns="0" rtlCol="0">
            <a:noAutofit/>
          </a:bodyPr>
          <a:lstStyle/>
          <a:p>
            <a:endParaRPr/>
          </a:p>
        </p:txBody>
      </p:sp>
      <p:sp>
        <p:nvSpPr>
          <p:cNvPr id="24" name="bk object 24"/>
          <p:cNvSpPr/>
          <p:nvPr/>
        </p:nvSpPr>
        <p:spPr>
          <a:xfrm>
            <a:off x="0" y="5864225"/>
            <a:ext cx="9144000" cy="993772"/>
          </a:xfrm>
          <a:prstGeom prst="rect">
            <a:avLst/>
          </a:prstGeom>
          <a:blipFill>
            <a:blip r:embed="rId6" cstate="print"/>
            <a:stretch>
              <a:fillRect/>
            </a:stretch>
          </a:blipFill>
        </p:spPr>
        <p:txBody>
          <a:bodyPr wrap="square" lIns="0" tIns="0" rIns="0" bIns="0" rtlCol="0">
            <a:noAutofit/>
          </a:bodyPr>
          <a:lstStyle/>
          <a:p>
            <a:endParaRPr/>
          </a:p>
        </p:txBody>
      </p:sp>
      <p:sp>
        <p:nvSpPr>
          <p:cNvPr id="25" name="bk object 25"/>
          <p:cNvSpPr/>
          <p:nvPr/>
        </p:nvSpPr>
        <p:spPr>
          <a:xfrm>
            <a:off x="0" y="5859462"/>
            <a:ext cx="9144000" cy="0"/>
          </a:xfrm>
          <a:custGeom>
            <a:avLst/>
            <a:gdLst/>
            <a:ahLst/>
            <a:cxnLst/>
            <a:rect l="l" t="t" r="r" b="b"/>
            <a:pathLst>
              <a:path w="9144000">
                <a:moveTo>
                  <a:pt x="9144000" y="0"/>
                </a:moveTo>
                <a:lnTo>
                  <a:pt x="0" y="0"/>
                </a:lnTo>
              </a:path>
            </a:pathLst>
          </a:custGeom>
          <a:ln w="9525">
            <a:solidFill>
              <a:srgbClr val="000000"/>
            </a:solidFill>
          </a:ln>
        </p:spPr>
        <p:txBody>
          <a:bodyPr wrap="square" lIns="0" tIns="0" rIns="0" bIns="0" rtlCol="0">
            <a:noAutofit/>
          </a:bodyPr>
          <a:lstStyle/>
          <a:p>
            <a:endParaRPr/>
          </a:p>
        </p:txBody>
      </p:sp>
      <p:sp>
        <p:nvSpPr>
          <p:cNvPr id="26" name="bk object 26"/>
          <p:cNvSpPr/>
          <p:nvPr/>
        </p:nvSpPr>
        <p:spPr>
          <a:xfrm>
            <a:off x="971600" y="294805"/>
            <a:ext cx="2607310" cy="613879"/>
          </a:xfrm>
          <a:prstGeom prst="rect">
            <a:avLst/>
          </a:prstGeom>
          <a:blipFill>
            <a:blip r:embed="rId7" cstate="print"/>
            <a:stretch>
              <a:fillRect/>
            </a:stretch>
          </a:blipFill>
        </p:spPr>
        <p:txBody>
          <a:bodyPr wrap="square" lIns="0" tIns="0" rIns="0" bIns="0" rtlCol="0">
            <a:noAutofit/>
          </a:bodyPr>
          <a:lstStyle/>
          <a:p>
            <a:endParaRPr/>
          </a:p>
        </p:txBody>
      </p:sp>
      <p:sp>
        <p:nvSpPr>
          <p:cNvPr id="27" name="bk object 27"/>
          <p:cNvSpPr/>
          <p:nvPr/>
        </p:nvSpPr>
        <p:spPr>
          <a:xfrm>
            <a:off x="971600" y="260616"/>
            <a:ext cx="2088261" cy="648068"/>
          </a:xfrm>
          <a:custGeom>
            <a:avLst/>
            <a:gdLst/>
            <a:ahLst/>
            <a:cxnLst/>
            <a:rect l="l" t="t" r="r" b="b"/>
            <a:pathLst>
              <a:path w="2088261" h="648068">
                <a:moveTo>
                  <a:pt x="0" y="648068"/>
                </a:moveTo>
                <a:lnTo>
                  <a:pt x="2088261" y="648068"/>
                </a:lnTo>
                <a:lnTo>
                  <a:pt x="2088261" y="0"/>
                </a:lnTo>
                <a:lnTo>
                  <a:pt x="0" y="0"/>
                </a:lnTo>
                <a:lnTo>
                  <a:pt x="0" y="648068"/>
                </a:lnTo>
                <a:close/>
              </a:path>
            </a:pathLst>
          </a:custGeom>
          <a:solidFill>
            <a:srgbClr val="FFFFFF"/>
          </a:solidFill>
        </p:spPr>
        <p:txBody>
          <a:bodyPr wrap="square" lIns="0" tIns="0" rIns="0" bIns="0" rtlCol="0">
            <a:noAutofit/>
          </a:bodyPr>
          <a:lstStyle/>
          <a:p>
            <a:endParaRPr/>
          </a:p>
        </p:txBody>
      </p:sp>
      <p:sp>
        <p:nvSpPr>
          <p:cNvPr id="28" name="bk object 28"/>
          <p:cNvSpPr/>
          <p:nvPr/>
        </p:nvSpPr>
        <p:spPr>
          <a:xfrm>
            <a:off x="971600" y="294805"/>
            <a:ext cx="2607310" cy="613879"/>
          </a:xfrm>
          <a:prstGeom prst="rect">
            <a:avLst/>
          </a:prstGeom>
          <a:blipFill>
            <a:blip r:embed="rId7"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7/23/2014</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7/23/2014</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7/23/2014</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3"/>
            <a:ext cx="9144000" cy="620712"/>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0" y="6308725"/>
            <a:ext cx="7885176" cy="549275"/>
          </a:xfrm>
          <a:prstGeom prst="rect">
            <a:avLst/>
          </a:prstGeom>
          <a:blipFill>
            <a:blip r:embed="rId3" cstate="print"/>
            <a:stretch>
              <a:fillRect/>
            </a:stretch>
          </a:blipFill>
        </p:spPr>
        <p:txBody>
          <a:bodyPr wrap="square" lIns="0" tIns="0" rIns="0" bIns="0" rtlCol="0">
            <a:noAutofit/>
          </a:bodyPr>
          <a:lstStyle/>
          <a:p>
            <a:endParaRPr/>
          </a:p>
        </p:txBody>
      </p:sp>
      <p:sp>
        <p:nvSpPr>
          <p:cNvPr id="18" name="bk object 18"/>
          <p:cNvSpPr/>
          <p:nvPr/>
        </p:nvSpPr>
        <p:spPr>
          <a:xfrm>
            <a:off x="25400" y="6235700"/>
            <a:ext cx="6634860" cy="0"/>
          </a:xfrm>
          <a:custGeom>
            <a:avLst/>
            <a:gdLst/>
            <a:ahLst/>
            <a:cxnLst/>
            <a:rect l="l" t="t" r="r" b="b"/>
            <a:pathLst>
              <a:path w="6634860">
                <a:moveTo>
                  <a:pt x="0" y="0"/>
                </a:moveTo>
                <a:lnTo>
                  <a:pt x="6634860" y="0"/>
                </a:lnTo>
              </a:path>
            </a:pathLst>
          </a:custGeom>
          <a:ln w="38100">
            <a:solidFill>
              <a:srgbClr val="FF0000"/>
            </a:solidFill>
          </a:ln>
        </p:spPr>
        <p:txBody>
          <a:bodyPr wrap="square" lIns="0" tIns="0" rIns="0" bIns="0" rtlCol="0">
            <a:noAutofit/>
          </a:bodyPr>
          <a:lstStyle/>
          <a:p>
            <a:endParaRPr/>
          </a:p>
        </p:txBody>
      </p:sp>
      <p:sp>
        <p:nvSpPr>
          <p:cNvPr id="19" name="bk object 19"/>
          <p:cNvSpPr/>
          <p:nvPr/>
        </p:nvSpPr>
        <p:spPr>
          <a:xfrm>
            <a:off x="25400" y="6283325"/>
            <a:ext cx="6634860" cy="0"/>
          </a:xfrm>
          <a:custGeom>
            <a:avLst/>
            <a:gdLst/>
            <a:ahLst/>
            <a:cxnLst/>
            <a:rect l="l" t="t" r="r" b="b"/>
            <a:pathLst>
              <a:path w="6634860">
                <a:moveTo>
                  <a:pt x="0" y="0"/>
                </a:moveTo>
                <a:lnTo>
                  <a:pt x="6634860" y="0"/>
                </a:lnTo>
              </a:path>
            </a:pathLst>
          </a:custGeom>
          <a:ln w="38100">
            <a:solidFill>
              <a:srgbClr val="006600"/>
            </a:solidFill>
          </a:ln>
        </p:spPr>
        <p:txBody>
          <a:bodyPr wrap="square" lIns="0" tIns="0" rIns="0" bIns="0" rtlCol="0">
            <a:noAutofit/>
          </a:bodyPr>
          <a:lstStyle/>
          <a:p>
            <a:endParaRPr/>
          </a:p>
        </p:txBody>
      </p:sp>
      <p:sp>
        <p:nvSpPr>
          <p:cNvPr id="20" name="bk object 20"/>
          <p:cNvSpPr/>
          <p:nvPr/>
        </p:nvSpPr>
        <p:spPr>
          <a:xfrm>
            <a:off x="6443726" y="5876925"/>
            <a:ext cx="2700274" cy="785812"/>
          </a:xfrm>
          <a:prstGeom prst="rect">
            <a:avLst/>
          </a:prstGeom>
          <a:blipFill>
            <a:blip r:embed="rId4" cstate="print"/>
            <a:stretch>
              <a:fillRect/>
            </a:stretch>
          </a:blipFill>
        </p:spPr>
        <p:txBody>
          <a:bodyPr wrap="square" lIns="0" tIns="0" rIns="0" bIns="0" rtlCol="0">
            <a:noAutofit/>
          </a:bodyPr>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7/23/2014</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3"/>
            <a:ext cx="9144000" cy="620712"/>
          </a:xfrm>
          <a:prstGeom prst="rect">
            <a:avLst/>
          </a:prstGeom>
          <a:blipFill>
            <a:blip r:embed="rId7" cstate="print"/>
            <a:stretch>
              <a:fillRect/>
            </a:stretch>
          </a:blipFill>
        </p:spPr>
        <p:txBody>
          <a:bodyPr wrap="square" lIns="0" tIns="0" rIns="0" bIns="0" rtlCol="0">
            <a:noAutofit/>
          </a:bodyPr>
          <a:lstStyle/>
          <a:p>
            <a:endParaRPr/>
          </a:p>
        </p:txBody>
      </p:sp>
      <p:sp>
        <p:nvSpPr>
          <p:cNvPr id="17" name="bk object 17"/>
          <p:cNvSpPr/>
          <p:nvPr/>
        </p:nvSpPr>
        <p:spPr>
          <a:xfrm>
            <a:off x="0" y="6308725"/>
            <a:ext cx="7885176" cy="549275"/>
          </a:xfrm>
          <a:prstGeom prst="rect">
            <a:avLst/>
          </a:prstGeom>
          <a:blipFill>
            <a:blip r:embed="rId8"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a:xfrm>
            <a:off x="2355067" y="867790"/>
            <a:ext cx="4433865" cy="291554"/>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182448" y="1346834"/>
            <a:ext cx="8779103" cy="4353742"/>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pPr/>
              <a:t>7/23/2014</a:t>
            </a:fld>
            <a:endParaRPr lang="en-US" smtClean="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3.emf"/></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5.emf"/></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png"/><Relationship Id="rId7" Type="http://schemas.openxmlformats.org/officeDocument/2006/relationships/diagramColors" Target="../diagrams/colors8.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png"/><Relationship Id="rId7" Type="http://schemas.openxmlformats.org/officeDocument/2006/relationships/diagramColors" Target="../diagrams/colors9.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png"/><Relationship Id="rId7" Type="http://schemas.openxmlformats.org/officeDocument/2006/relationships/diagramColors" Target="../diagrams/colors10.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png"/><Relationship Id="rId7" Type="http://schemas.openxmlformats.org/officeDocument/2006/relationships/diagramColors" Target="../diagrams/colors11.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QuickStyle" Target="../diagrams/quickStyle11.xml"/><Relationship Id="rId11" Type="http://schemas.openxmlformats.org/officeDocument/2006/relationships/image" Target="../media/image20.emf"/><Relationship Id="rId5" Type="http://schemas.openxmlformats.org/officeDocument/2006/relationships/diagramLayout" Target="../diagrams/layout11.xml"/><Relationship Id="rId10" Type="http://schemas.openxmlformats.org/officeDocument/2006/relationships/image" Target="../media/image19.emf"/><Relationship Id="rId4" Type="http://schemas.openxmlformats.org/officeDocument/2006/relationships/diagramData" Target="../diagrams/data11.xml"/><Relationship Id="rId9" Type="http://schemas.openxmlformats.org/officeDocument/2006/relationships/image" Target="../media/image1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6.png"/><Relationship Id="rId7" Type="http://schemas.openxmlformats.org/officeDocument/2006/relationships/diagramColors" Target="../diagrams/colors12.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6.png"/><Relationship Id="rId7" Type="http://schemas.openxmlformats.org/officeDocument/2006/relationships/diagramColors" Target="../diagrams/colors13.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0.emf"/><Relationship Id="rId4" Type="http://schemas.openxmlformats.org/officeDocument/2006/relationships/diagramData" Target="../diagrams/data2.xml"/><Relationship Id="rId9" Type="http://schemas.openxmlformats.org/officeDocument/2006/relationships/image" Target="../media/image9.emf"/></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40.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1402" y="1346834"/>
            <a:ext cx="7900670" cy="4444366"/>
          </a:xfrm>
          <a:prstGeom prst="rect">
            <a:avLst/>
          </a:prstGeom>
        </p:spPr>
        <p:txBody>
          <a:bodyPr vert="horz" wrap="square" lIns="0" tIns="0" rIns="0" bIns="0" rtlCol="0">
            <a:noAutofit/>
          </a:bodyPr>
          <a:lstStyle/>
          <a:p>
            <a:pPr marL="1053465" marR="1139190" indent="0" algn="ctr">
              <a:lnSpc>
                <a:spcPct val="100000"/>
              </a:lnSpc>
            </a:pPr>
            <a:r>
              <a:rPr sz="1800" dirty="0" smtClean="0">
                <a:latin typeface="Arial Black"/>
                <a:cs typeface="Arial Black"/>
              </a:rPr>
              <a:t>DE</a:t>
            </a:r>
            <a:r>
              <a:rPr sz="1800" spc="-165" dirty="0" smtClean="0">
                <a:latin typeface="Arial Black"/>
                <a:cs typeface="Arial Black"/>
              </a:rPr>
              <a:t>P</a:t>
            </a:r>
            <a:r>
              <a:rPr sz="1800" spc="-15" dirty="0" smtClean="0">
                <a:latin typeface="Arial Black"/>
                <a:cs typeface="Arial Black"/>
              </a:rPr>
              <a:t>A</a:t>
            </a:r>
            <a:r>
              <a:rPr sz="1800" spc="-40" dirty="0" smtClean="0">
                <a:latin typeface="Arial Black"/>
                <a:cs typeface="Arial Black"/>
              </a:rPr>
              <a:t>R</a:t>
            </a:r>
            <a:r>
              <a:rPr sz="1800" spc="-120" dirty="0" smtClean="0">
                <a:latin typeface="Arial Black"/>
                <a:cs typeface="Arial Black"/>
              </a:rPr>
              <a:t>T</a:t>
            </a:r>
            <a:r>
              <a:rPr sz="1800" spc="0" dirty="0" smtClean="0">
                <a:latin typeface="Arial Black"/>
                <a:cs typeface="Arial Black"/>
              </a:rPr>
              <a:t>AMEN</a:t>
            </a:r>
            <a:r>
              <a:rPr sz="1800" spc="-60" dirty="0" smtClean="0">
                <a:latin typeface="Arial Black"/>
                <a:cs typeface="Arial Black"/>
              </a:rPr>
              <a:t>T</a:t>
            </a:r>
            <a:r>
              <a:rPr sz="1800" spc="0" dirty="0" smtClean="0">
                <a:latin typeface="Arial Black"/>
                <a:cs typeface="Arial Black"/>
              </a:rPr>
              <a:t>O DE CIENCIAS</a:t>
            </a:r>
            <a:r>
              <a:rPr sz="1800" spc="-5" dirty="0" smtClean="0">
                <a:latin typeface="Arial Black"/>
                <a:cs typeface="Arial Black"/>
              </a:rPr>
              <a:t> </a:t>
            </a:r>
            <a:r>
              <a:rPr sz="1800" spc="-15" dirty="0" smtClean="0">
                <a:latin typeface="Arial Black"/>
                <a:cs typeface="Arial Black"/>
              </a:rPr>
              <a:t>ECONÓMICAS,</a:t>
            </a:r>
            <a:r>
              <a:rPr sz="1800" spc="-10" dirty="0" smtClean="0">
                <a:latin typeface="Arial Black"/>
                <a:cs typeface="Arial Black"/>
              </a:rPr>
              <a:t> ADMINISTR</a:t>
            </a:r>
            <a:r>
              <a:rPr sz="1800" spc="-140" dirty="0" smtClean="0">
                <a:latin typeface="Arial Black"/>
                <a:cs typeface="Arial Black"/>
              </a:rPr>
              <a:t>A</a:t>
            </a:r>
            <a:r>
              <a:rPr sz="1800" spc="0" dirty="0" smtClean="0">
                <a:latin typeface="Arial Black"/>
                <a:cs typeface="Arial Black"/>
              </a:rPr>
              <a:t>T</a:t>
            </a:r>
            <a:r>
              <a:rPr sz="1800" spc="-5" dirty="0" smtClean="0">
                <a:latin typeface="Arial Black"/>
                <a:cs typeface="Arial Black"/>
              </a:rPr>
              <a:t>I</a:t>
            </a:r>
            <a:r>
              <a:rPr sz="1800" spc="-120" dirty="0" smtClean="0">
                <a:latin typeface="Arial Black"/>
                <a:cs typeface="Arial Black"/>
              </a:rPr>
              <a:t>V</a:t>
            </a:r>
            <a:r>
              <a:rPr sz="1800" spc="0" dirty="0" smtClean="0">
                <a:latin typeface="Arial Black"/>
                <a:cs typeface="Arial Black"/>
              </a:rPr>
              <a:t>AS </a:t>
            </a:r>
            <a:r>
              <a:rPr sz="1800" spc="-15" dirty="0" smtClean="0">
                <a:latin typeface="Arial Black"/>
                <a:cs typeface="Arial Black"/>
              </a:rPr>
              <a:t>Y DEL COME</a:t>
            </a:r>
            <a:r>
              <a:rPr sz="1800" spc="-55" dirty="0" smtClean="0">
                <a:latin typeface="Arial Black"/>
                <a:cs typeface="Arial Black"/>
              </a:rPr>
              <a:t>R</a:t>
            </a:r>
            <a:r>
              <a:rPr sz="1800" spc="0" dirty="0" smtClean="0">
                <a:latin typeface="Arial Black"/>
                <a:cs typeface="Arial Black"/>
              </a:rPr>
              <a:t>CIO</a:t>
            </a:r>
            <a:endParaRPr sz="1800" dirty="0">
              <a:latin typeface="Arial Black"/>
              <a:cs typeface="Arial Black"/>
            </a:endParaRPr>
          </a:p>
          <a:p>
            <a:pPr>
              <a:lnSpc>
                <a:spcPts val="600"/>
              </a:lnSpc>
              <a:spcBef>
                <a:spcPts val="4"/>
              </a:spcBef>
            </a:pPr>
            <a:endParaRPr sz="600" dirty="0"/>
          </a:p>
          <a:p>
            <a:pPr>
              <a:lnSpc>
                <a:spcPts val="1000"/>
              </a:lnSpc>
            </a:pPr>
            <a:endParaRPr sz="1000" dirty="0"/>
          </a:p>
          <a:p>
            <a:pPr marR="129539" algn="ctr">
              <a:lnSpc>
                <a:spcPct val="100000"/>
              </a:lnSpc>
            </a:pPr>
            <a:r>
              <a:rPr sz="1800" b="1" dirty="0" smtClean="0">
                <a:latin typeface="Arial"/>
                <a:cs typeface="Arial"/>
              </a:rPr>
              <a:t>C</a:t>
            </a:r>
            <a:r>
              <a:rPr sz="1800" b="1" spc="-40" dirty="0" smtClean="0">
                <a:latin typeface="Arial"/>
                <a:cs typeface="Arial"/>
              </a:rPr>
              <a:t>A</a:t>
            </a:r>
            <a:r>
              <a:rPr sz="1800" b="1" spc="0" dirty="0" smtClean="0">
                <a:latin typeface="Arial"/>
                <a:cs typeface="Arial"/>
              </a:rPr>
              <a:t>RRERA</a:t>
            </a:r>
            <a:r>
              <a:rPr sz="1800" b="1" spc="-25" dirty="0" smtClean="0">
                <a:latin typeface="Arial"/>
                <a:cs typeface="Arial"/>
              </a:rPr>
              <a:t> </a:t>
            </a:r>
            <a:r>
              <a:rPr sz="1800" b="1" spc="0" dirty="0" smtClean="0">
                <a:latin typeface="Arial"/>
                <a:cs typeface="Arial"/>
              </a:rPr>
              <a:t>DE INGENIERÍA</a:t>
            </a:r>
            <a:r>
              <a:rPr sz="1800" b="1" spc="-85" dirty="0" smtClean="0">
                <a:latin typeface="Arial"/>
                <a:cs typeface="Arial"/>
              </a:rPr>
              <a:t> </a:t>
            </a:r>
            <a:r>
              <a:rPr sz="1800" b="1" spc="0" dirty="0" smtClean="0">
                <a:latin typeface="Arial"/>
                <a:cs typeface="Arial"/>
              </a:rPr>
              <a:t>EN FIN</a:t>
            </a:r>
            <a:r>
              <a:rPr sz="1800" b="1" spc="-40" dirty="0" smtClean="0">
                <a:latin typeface="Arial"/>
                <a:cs typeface="Arial"/>
              </a:rPr>
              <a:t>A</a:t>
            </a:r>
            <a:r>
              <a:rPr sz="1800" b="1" spc="0" dirty="0" smtClean="0">
                <a:latin typeface="Arial"/>
                <a:cs typeface="Arial"/>
              </a:rPr>
              <a:t>NZ</a:t>
            </a:r>
            <a:r>
              <a:rPr sz="1800" b="1" spc="-40" dirty="0" smtClean="0">
                <a:latin typeface="Arial"/>
                <a:cs typeface="Arial"/>
              </a:rPr>
              <a:t>A</a:t>
            </a:r>
            <a:r>
              <a:rPr sz="1800" b="1" spc="0" dirty="0" smtClean="0">
                <a:latin typeface="Arial"/>
                <a:cs typeface="Arial"/>
              </a:rPr>
              <a:t>S</a:t>
            </a:r>
            <a:r>
              <a:rPr sz="1800" b="1" spc="55" dirty="0" smtClean="0">
                <a:latin typeface="Arial"/>
                <a:cs typeface="Arial"/>
              </a:rPr>
              <a:t> </a:t>
            </a:r>
            <a:r>
              <a:rPr sz="1800" b="1" spc="0" dirty="0" smtClean="0">
                <a:latin typeface="Arial"/>
                <a:cs typeface="Arial"/>
              </a:rPr>
              <a:t>Y</a:t>
            </a:r>
            <a:r>
              <a:rPr sz="1800" b="1" spc="-105" dirty="0" smtClean="0">
                <a:latin typeface="Arial"/>
                <a:cs typeface="Arial"/>
              </a:rPr>
              <a:t> </a:t>
            </a:r>
            <a:r>
              <a:rPr sz="1800" b="1" spc="-40" dirty="0" smtClean="0">
                <a:latin typeface="Arial"/>
                <a:cs typeface="Arial"/>
              </a:rPr>
              <a:t>A</a:t>
            </a:r>
            <a:r>
              <a:rPr sz="1800" b="1" spc="0" dirty="0" smtClean="0">
                <a:latin typeface="Arial"/>
                <a:cs typeface="Arial"/>
              </a:rPr>
              <a:t>UDI</a:t>
            </a:r>
            <a:r>
              <a:rPr sz="1800" b="1" spc="-60" dirty="0" smtClean="0">
                <a:latin typeface="Arial"/>
                <a:cs typeface="Arial"/>
              </a:rPr>
              <a:t>T</a:t>
            </a:r>
            <a:r>
              <a:rPr sz="1800" b="1" spc="0" dirty="0" smtClean="0">
                <a:latin typeface="Arial"/>
                <a:cs typeface="Arial"/>
              </a:rPr>
              <a:t>ORÍA</a:t>
            </a:r>
            <a:endParaRPr sz="1800" dirty="0">
              <a:latin typeface="Arial"/>
              <a:cs typeface="Arial"/>
            </a:endParaRPr>
          </a:p>
          <a:p>
            <a:pPr>
              <a:lnSpc>
                <a:spcPts val="1000"/>
              </a:lnSpc>
            </a:pPr>
            <a:endParaRPr sz="1000" dirty="0"/>
          </a:p>
          <a:p>
            <a:pPr>
              <a:lnSpc>
                <a:spcPts val="1400"/>
              </a:lnSpc>
              <a:spcBef>
                <a:spcPts val="8"/>
              </a:spcBef>
            </a:pPr>
            <a:endParaRPr sz="1400" dirty="0"/>
          </a:p>
          <a:p>
            <a:pPr marR="55244" algn="ctr">
              <a:lnSpc>
                <a:spcPct val="100000"/>
              </a:lnSpc>
            </a:pPr>
            <a:r>
              <a:rPr sz="1600" b="1" dirty="0" smtClean="0">
                <a:latin typeface="Arial"/>
                <a:cs typeface="Arial"/>
              </a:rPr>
              <a:t>T</a:t>
            </a:r>
            <a:r>
              <a:rPr sz="1600" b="1" spc="-10" dirty="0" smtClean="0">
                <a:latin typeface="Arial"/>
                <a:cs typeface="Arial"/>
              </a:rPr>
              <a:t>E</a:t>
            </a:r>
            <a:r>
              <a:rPr sz="1600" b="1" spc="0" dirty="0" smtClean="0">
                <a:latin typeface="Arial"/>
                <a:cs typeface="Arial"/>
              </a:rPr>
              <a:t>M</a:t>
            </a:r>
            <a:r>
              <a:rPr sz="1600" b="1" spc="-60" dirty="0" smtClean="0">
                <a:latin typeface="Arial"/>
                <a:cs typeface="Arial"/>
              </a:rPr>
              <a:t>A</a:t>
            </a:r>
            <a:r>
              <a:rPr sz="1600" b="1" spc="0" dirty="0" smtClean="0">
                <a:latin typeface="Arial"/>
                <a:cs typeface="Arial"/>
              </a:rPr>
              <a:t>:</a:t>
            </a:r>
            <a:endParaRPr sz="1600" dirty="0">
              <a:latin typeface="Arial"/>
              <a:cs typeface="Arial"/>
            </a:endParaRPr>
          </a:p>
          <a:p>
            <a:pPr marL="757555" marR="807085" indent="0" algn="ctr">
              <a:lnSpc>
                <a:spcPts val="1920"/>
              </a:lnSpc>
              <a:spcBef>
                <a:spcPts val="60"/>
              </a:spcBef>
            </a:pPr>
            <a:r>
              <a:rPr sz="1600" spc="5" dirty="0" smtClean="0">
                <a:latin typeface="Arial"/>
                <a:cs typeface="Arial"/>
              </a:rPr>
              <a:t>“</a:t>
            </a:r>
            <a:r>
              <a:rPr lang="es-EC" sz="1600" spc="-10" dirty="0" smtClean="0">
                <a:latin typeface="Arial"/>
                <a:cs typeface="Arial"/>
              </a:rPr>
              <a:t>ESTRATEGIAS FINANCIERAS Y SU IMPACTO ECONÓMICO EN LA COOPERATIVA DE AHORRO Y CRÉDITO SIERRA CENTRO DE LA CIUDAD DE LATACUNGA  AÑOS 2011- 2012”</a:t>
            </a:r>
            <a:endParaRPr sz="1800" dirty="0">
              <a:latin typeface="Arial"/>
              <a:cs typeface="Arial"/>
            </a:endParaRPr>
          </a:p>
          <a:p>
            <a:pPr>
              <a:lnSpc>
                <a:spcPts val="900"/>
              </a:lnSpc>
              <a:spcBef>
                <a:spcPts val="32"/>
              </a:spcBef>
            </a:pPr>
            <a:endParaRPr sz="900" dirty="0"/>
          </a:p>
          <a:p>
            <a:pPr marL="792480" lvl="1" indent="-287655">
              <a:lnSpc>
                <a:spcPct val="100000"/>
              </a:lnSpc>
              <a:buFont typeface="Wingdings"/>
              <a:buChar char=""/>
              <a:tabLst>
                <a:tab pos="792480" algn="l"/>
              </a:tabLst>
            </a:pPr>
            <a:endParaRPr lang="es-EC" sz="1800" spc="0" dirty="0" smtClean="0">
              <a:latin typeface="Arial"/>
              <a:cs typeface="Arial"/>
            </a:endParaRPr>
          </a:p>
          <a:p>
            <a:pPr marL="792480" lvl="1" indent="-287655">
              <a:lnSpc>
                <a:spcPct val="100000"/>
              </a:lnSpc>
              <a:tabLst>
                <a:tab pos="792480" algn="l"/>
              </a:tabLst>
            </a:pPr>
            <a:r>
              <a:rPr lang="es-EC" b="1" dirty="0" smtClean="0">
                <a:latin typeface="Arial"/>
                <a:cs typeface="Arial"/>
              </a:rPr>
              <a:t>AUTOR: </a:t>
            </a:r>
            <a:r>
              <a:rPr sz="1800" spc="0" dirty="0" smtClean="0">
                <a:latin typeface="Arial"/>
                <a:cs typeface="Arial"/>
              </a:rPr>
              <a:t>Mar</a:t>
            </a:r>
            <a:r>
              <a:rPr lang="es-EC" sz="1800" spc="0" dirty="0" smtClean="0">
                <a:latin typeface="Arial"/>
                <a:cs typeface="Arial"/>
              </a:rPr>
              <a:t>í</a:t>
            </a:r>
            <a:r>
              <a:rPr sz="1800" spc="0" dirty="0" smtClean="0">
                <a:latin typeface="Arial"/>
                <a:cs typeface="Arial"/>
              </a:rPr>
              <a:t>a </a:t>
            </a:r>
            <a:r>
              <a:rPr sz="1800" spc="-5" dirty="0" err="1" smtClean="0">
                <a:latin typeface="Arial"/>
                <a:cs typeface="Arial"/>
              </a:rPr>
              <a:t>B</a:t>
            </a:r>
            <a:r>
              <a:rPr sz="1800" spc="0" dirty="0" err="1" smtClean="0">
                <a:latin typeface="Arial"/>
                <a:cs typeface="Arial"/>
              </a:rPr>
              <a:t>elén</a:t>
            </a:r>
            <a:r>
              <a:rPr sz="1800" spc="-5" dirty="0" smtClean="0">
                <a:latin typeface="Arial"/>
                <a:cs typeface="Arial"/>
              </a:rPr>
              <a:t> </a:t>
            </a:r>
            <a:r>
              <a:rPr lang="es-EC" sz="1800" spc="-45" dirty="0" smtClean="0">
                <a:latin typeface="Arial"/>
                <a:cs typeface="Arial"/>
              </a:rPr>
              <a:t>Estrella Paz</a:t>
            </a:r>
            <a:endParaRPr lang="es-EC" dirty="0">
              <a:latin typeface="Arial"/>
              <a:cs typeface="Arial"/>
            </a:endParaRPr>
          </a:p>
          <a:p>
            <a:pPr marL="792480" lvl="1" indent="-287655">
              <a:lnSpc>
                <a:spcPct val="100000"/>
              </a:lnSpc>
              <a:tabLst>
                <a:tab pos="792480" algn="l"/>
              </a:tabLst>
            </a:pPr>
            <a:r>
              <a:rPr lang="es-EC" b="1" spc="0" dirty="0">
                <a:latin typeface="Arial"/>
                <a:cs typeface="Arial"/>
              </a:rPr>
              <a:t> </a:t>
            </a:r>
            <a:r>
              <a:rPr lang="es-EC" b="1" spc="0" dirty="0" smtClean="0">
                <a:latin typeface="Arial"/>
                <a:cs typeface="Arial"/>
              </a:rPr>
              <a:t>                                             </a:t>
            </a:r>
          </a:p>
          <a:p>
            <a:pPr marL="792480" lvl="1" indent="-287655">
              <a:lnSpc>
                <a:spcPct val="100000"/>
              </a:lnSpc>
              <a:tabLst>
                <a:tab pos="792480" algn="l"/>
              </a:tabLst>
            </a:pPr>
            <a:r>
              <a:rPr lang="es-EC" b="1" dirty="0">
                <a:latin typeface="Arial"/>
                <a:cs typeface="Arial"/>
              </a:rPr>
              <a:t> </a:t>
            </a:r>
            <a:r>
              <a:rPr lang="es-EC" b="1" dirty="0" smtClean="0">
                <a:latin typeface="Arial"/>
                <a:cs typeface="Arial"/>
              </a:rPr>
              <a:t>                                             </a:t>
            </a:r>
            <a:r>
              <a:rPr b="1" spc="0" dirty="0" smtClean="0">
                <a:latin typeface="Arial"/>
                <a:cs typeface="Arial"/>
              </a:rPr>
              <a:t>DIREC</a:t>
            </a:r>
            <a:r>
              <a:rPr b="1" spc="-55" dirty="0" smtClean="0">
                <a:latin typeface="Arial"/>
                <a:cs typeface="Arial"/>
              </a:rPr>
              <a:t>T</a:t>
            </a:r>
            <a:r>
              <a:rPr b="1" spc="0" dirty="0" smtClean="0">
                <a:latin typeface="Arial"/>
                <a:cs typeface="Arial"/>
              </a:rPr>
              <a:t>O</a:t>
            </a:r>
            <a:r>
              <a:rPr b="1" spc="-10" dirty="0" smtClean="0">
                <a:latin typeface="Arial"/>
                <a:cs typeface="Arial"/>
              </a:rPr>
              <a:t>R</a:t>
            </a:r>
            <a:r>
              <a:rPr spc="0" dirty="0" smtClean="0">
                <a:latin typeface="Arial"/>
                <a:cs typeface="Arial"/>
              </a:rPr>
              <a:t>:</a:t>
            </a:r>
            <a:r>
              <a:rPr lang="es-EC" spc="0" dirty="0" smtClean="0">
                <a:latin typeface="Arial"/>
                <a:cs typeface="Arial"/>
              </a:rPr>
              <a:t> </a:t>
            </a:r>
            <a:r>
              <a:rPr spc="0" dirty="0" smtClean="0">
                <a:latin typeface="Arial"/>
                <a:cs typeface="Arial"/>
              </a:rPr>
              <a:t>Econ. </a:t>
            </a:r>
            <a:r>
              <a:rPr lang="es-EC" dirty="0" err="1" smtClean="0">
                <a:latin typeface="Arial"/>
                <a:cs typeface="Arial"/>
              </a:rPr>
              <a:t>Alisva</a:t>
            </a:r>
            <a:r>
              <a:rPr lang="es-EC" dirty="0" smtClean="0">
                <a:latin typeface="Arial"/>
                <a:cs typeface="Arial"/>
              </a:rPr>
              <a:t> Cárdenas</a:t>
            </a:r>
            <a:endParaRPr lang="es-EC" dirty="0">
              <a:latin typeface="Arial"/>
              <a:cs typeface="Arial"/>
            </a:endParaRPr>
          </a:p>
          <a:p>
            <a:pPr marL="792480" lvl="1" indent="-287655">
              <a:lnSpc>
                <a:spcPct val="100000"/>
              </a:lnSpc>
              <a:tabLst>
                <a:tab pos="792480" algn="l"/>
              </a:tabLst>
            </a:pPr>
            <a:r>
              <a:rPr lang="es-EC" b="1" spc="0" dirty="0">
                <a:latin typeface="Arial"/>
                <a:cs typeface="Arial"/>
              </a:rPr>
              <a:t> </a:t>
            </a:r>
            <a:r>
              <a:rPr lang="es-EC" b="1" spc="0" dirty="0" smtClean="0">
                <a:latin typeface="Arial"/>
                <a:cs typeface="Arial"/>
              </a:rPr>
              <a:t>                                             </a:t>
            </a:r>
            <a:r>
              <a:rPr b="1" spc="0" dirty="0" smtClean="0">
                <a:latin typeface="Arial"/>
                <a:cs typeface="Arial"/>
              </a:rPr>
              <a:t>CO</a:t>
            </a:r>
            <a:r>
              <a:rPr b="1" spc="5" dirty="0" smtClean="0">
                <a:latin typeface="Arial"/>
                <a:cs typeface="Arial"/>
              </a:rPr>
              <a:t>D</a:t>
            </a:r>
            <a:r>
              <a:rPr b="1" spc="0" dirty="0" smtClean="0">
                <a:latin typeface="Arial"/>
                <a:cs typeface="Arial"/>
              </a:rPr>
              <a:t>IRE</a:t>
            </a:r>
            <a:r>
              <a:rPr b="1" spc="5" dirty="0" smtClean="0">
                <a:latin typeface="Arial"/>
                <a:cs typeface="Arial"/>
              </a:rPr>
              <a:t>C</a:t>
            </a:r>
            <a:r>
              <a:rPr b="1" spc="-60" dirty="0" smtClean="0">
                <a:latin typeface="Arial"/>
                <a:cs typeface="Arial"/>
              </a:rPr>
              <a:t>T</a:t>
            </a:r>
            <a:r>
              <a:rPr b="1" spc="0" dirty="0" smtClean="0">
                <a:latin typeface="Arial"/>
                <a:cs typeface="Arial"/>
              </a:rPr>
              <a:t>OR:</a:t>
            </a:r>
            <a:r>
              <a:rPr b="1" spc="10" dirty="0" smtClean="0">
                <a:latin typeface="Arial"/>
                <a:cs typeface="Arial"/>
              </a:rPr>
              <a:t> </a:t>
            </a:r>
            <a:r>
              <a:rPr spc="0" dirty="0" smtClean="0">
                <a:latin typeface="Arial"/>
                <a:cs typeface="Arial"/>
              </a:rPr>
              <a:t>Ing. </a:t>
            </a:r>
            <a:r>
              <a:rPr lang="es-EC" dirty="0" err="1" smtClean="0">
                <a:latin typeface="Arial"/>
                <a:cs typeface="Arial"/>
              </a:rPr>
              <a:t>Iralda</a:t>
            </a:r>
            <a:r>
              <a:rPr lang="es-EC" dirty="0" smtClean="0">
                <a:latin typeface="Arial"/>
                <a:cs typeface="Arial"/>
              </a:rPr>
              <a:t> Benavides</a:t>
            </a:r>
            <a:r>
              <a:rPr sz="2000" spc="10" dirty="0" smtClean="0">
                <a:latin typeface="Arial"/>
                <a:cs typeface="Arial"/>
              </a:rPr>
              <a:t>.</a:t>
            </a:r>
            <a:endParaRPr sz="2000" dirty="0">
              <a:latin typeface="Arial"/>
              <a:cs typeface="Arial"/>
            </a:endParaRPr>
          </a:p>
          <a:p>
            <a:pPr>
              <a:lnSpc>
                <a:spcPts val="1100"/>
              </a:lnSpc>
              <a:spcBef>
                <a:spcPts val="30"/>
              </a:spcBef>
            </a:pPr>
            <a:endParaRPr sz="1100" dirty="0"/>
          </a:p>
          <a:p>
            <a:pPr marR="372110" algn="ctr">
              <a:lnSpc>
                <a:spcPct val="100000"/>
              </a:lnSpc>
            </a:pPr>
            <a:r>
              <a:rPr lang="es-EC" b="1" dirty="0" smtClean="0">
                <a:latin typeface="Arial"/>
                <a:cs typeface="Arial"/>
              </a:rPr>
              <a:t>JULIO</a:t>
            </a:r>
            <a:r>
              <a:rPr sz="1800" b="1" spc="-5" dirty="0" smtClean="0">
                <a:latin typeface="Arial"/>
                <a:cs typeface="Arial"/>
              </a:rPr>
              <a:t> </a:t>
            </a:r>
            <a:r>
              <a:rPr sz="1800" b="1" spc="0" dirty="0" smtClean="0">
                <a:latin typeface="Arial"/>
                <a:cs typeface="Arial"/>
              </a:rPr>
              <a:t>- </a:t>
            </a:r>
            <a:r>
              <a:rPr sz="1800" b="1" spc="-5" dirty="0" smtClean="0">
                <a:latin typeface="Arial"/>
                <a:cs typeface="Arial"/>
              </a:rPr>
              <a:t>201</a:t>
            </a:r>
            <a:r>
              <a:rPr lang="es-EC" sz="1800" b="1" spc="-5" dirty="0" smtClean="0">
                <a:latin typeface="Arial"/>
                <a:cs typeface="Arial"/>
              </a:rPr>
              <a:t>4</a:t>
            </a:r>
            <a:endParaRPr sz="1800" dirty="0">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L="1281430">
              <a:lnSpc>
                <a:spcPct val="100000"/>
              </a:lnSpc>
            </a:pPr>
            <a:r>
              <a:rPr sz="1800" spc="-5" dirty="0" smtClean="0">
                <a:latin typeface="Arial Black"/>
                <a:cs typeface="Arial Black"/>
              </a:rPr>
              <a:t>EXTENSIÓ</a:t>
            </a:r>
            <a:r>
              <a:rPr sz="1800" spc="0" dirty="0" smtClean="0">
                <a:latin typeface="Arial Black"/>
                <a:cs typeface="Arial Black"/>
              </a:rPr>
              <a:t>N</a:t>
            </a:r>
            <a:r>
              <a:rPr sz="1800" spc="-5" dirty="0" smtClean="0">
                <a:latin typeface="Arial Black"/>
                <a:cs typeface="Arial Black"/>
              </a:rPr>
              <a:t> L</a:t>
            </a:r>
            <a:r>
              <a:rPr sz="1800" spc="-125" dirty="0" smtClean="0">
                <a:latin typeface="Arial Black"/>
                <a:cs typeface="Arial Black"/>
              </a:rPr>
              <a:t>AT</a:t>
            </a:r>
            <a:r>
              <a:rPr sz="1800" spc="-45" dirty="0" smtClean="0">
                <a:latin typeface="Arial Black"/>
                <a:cs typeface="Arial Black"/>
              </a:rPr>
              <a:t>A</a:t>
            </a:r>
            <a:r>
              <a:rPr sz="1800" spc="-5" dirty="0" smtClean="0">
                <a:latin typeface="Arial Black"/>
                <a:cs typeface="Arial Black"/>
              </a:rPr>
              <a:t>CUNGA</a:t>
            </a:r>
            <a:endParaRPr sz="1800">
              <a:latin typeface="Arial Black"/>
              <a:cs typeface="Arial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CuadroTexto"/>
          <p:cNvSpPr txBox="1"/>
          <p:nvPr/>
        </p:nvSpPr>
        <p:spPr>
          <a:xfrm>
            <a:off x="990600" y="381000"/>
            <a:ext cx="7391400" cy="5093702"/>
          </a:xfrm>
          <a:prstGeom prst="rect">
            <a:avLst/>
          </a:prstGeom>
          <a:noFill/>
        </p:spPr>
        <p:txBody>
          <a:bodyPr wrap="square" rtlCol="0">
            <a:spAutoFit/>
          </a:bodyPr>
          <a:lstStyle/>
          <a:p>
            <a:endParaRPr lang="es-EC" sz="7000" dirty="0"/>
          </a:p>
          <a:p>
            <a:pPr algn="ctr"/>
            <a:r>
              <a:rPr lang="es-EC" sz="8500" b="1" dirty="0">
                <a:effectLst>
                  <a:outerShdw blurRad="38100" dist="38100" dir="2700000" algn="tl">
                    <a:srgbClr val="000000">
                      <a:alpha val="43137"/>
                    </a:srgbClr>
                  </a:outerShdw>
                </a:effectLst>
              </a:rPr>
              <a:t>CAPÍTULO </a:t>
            </a:r>
            <a:r>
              <a:rPr lang="es-EC" sz="8500" b="1" dirty="0" smtClean="0">
                <a:effectLst>
                  <a:outerShdw blurRad="38100" dist="38100" dir="2700000" algn="tl">
                    <a:srgbClr val="000000">
                      <a:alpha val="43137"/>
                    </a:srgbClr>
                  </a:outerShdw>
                </a:effectLst>
              </a:rPr>
              <a:t>II:</a:t>
            </a:r>
          </a:p>
          <a:p>
            <a:pPr algn="ctr"/>
            <a:r>
              <a:rPr lang="es-EC" sz="8500" b="1" dirty="0" smtClean="0">
                <a:effectLst>
                  <a:outerShdw blurRad="38100" dist="38100" dir="2700000" algn="tl">
                    <a:srgbClr val="000000">
                      <a:alpha val="43137"/>
                    </a:srgbClr>
                  </a:outerShdw>
                </a:effectLst>
              </a:rPr>
              <a:t> MARCO TEÓRICO</a:t>
            </a:r>
            <a:endParaRPr lang="es-EC" sz="85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graphicFrame>
        <p:nvGraphicFramePr>
          <p:cNvPr id="7" name="6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Rectángulo redondeado"/>
          <p:cNvSpPr/>
          <p:nvPr/>
        </p:nvSpPr>
        <p:spPr>
          <a:xfrm>
            <a:off x="1143000" y="304800"/>
            <a:ext cx="63246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5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ESTRATEGIAS FINANCIERAS</a:t>
            </a:r>
            <a:endPar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32769" name="Picture 1"/>
          <p:cNvPicPr>
            <a:picLocks noChangeAspect="1" noChangeArrowheads="1"/>
          </p:cNvPicPr>
          <p:nvPr/>
        </p:nvPicPr>
        <p:blipFill>
          <a:blip r:embed="rId9" cstate="print"/>
          <a:srcRect/>
          <a:stretch>
            <a:fillRect/>
          </a:stretch>
        </p:blipFill>
        <p:spPr bwMode="auto">
          <a:xfrm>
            <a:off x="6781800" y="1066800"/>
            <a:ext cx="2143125" cy="2181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graphicFrame>
        <p:nvGraphicFramePr>
          <p:cNvPr id="7" name="6 Diagrama"/>
          <p:cNvGraphicFramePr/>
          <p:nvPr/>
        </p:nvGraphicFramePr>
        <p:xfrm>
          <a:off x="1219200" y="1143000"/>
          <a:ext cx="7010400" cy="431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Rectángulo redondeado"/>
          <p:cNvSpPr/>
          <p:nvPr/>
        </p:nvSpPr>
        <p:spPr>
          <a:xfrm>
            <a:off x="1143000" y="304800"/>
            <a:ext cx="63246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5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DECISIONES  ESTRATÉGICAS</a:t>
            </a:r>
            <a:endPar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1143000" y="304800"/>
            <a:ext cx="66294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5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CLASIFICACIÓN DE ESTRATEGIAS FINANCIERAS</a:t>
            </a:r>
            <a:endPar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20481" name="Text Box 1"/>
          <p:cNvSpPr txBox="1">
            <a:spLocks noChangeArrowheads="1"/>
          </p:cNvSpPr>
          <p:nvPr/>
        </p:nvSpPr>
        <p:spPr bwMode="auto">
          <a:xfrm>
            <a:off x="1295400" y="1219200"/>
            <a:ext cx="6781800" cy="441960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8 Diagrama"/>
          <p:cNvGraphicFramePr/>
          <p:nvPr/>
        </p:nvGraphicFramePr>
        <p:xfrm>
          <a:off x="914400" y="1397000"/>
          <a:ext cx="7315200" cy="431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CuadroTexto"/>
          <p:cNvSpPr txBox="1"/>
          <p:nvPr/>
        </p:nvSpPr>
        <p:spPr>
          <a:xfrm>
            <a:off x="990600" y="381000"/>
            <a:ext cx="7391400" cy="5093702"/>
          </a:xfrm>
          <a:prstGeom prst="rect">
            <a:avLst/>
          </a:prstGeom>
          <a:noFill/>
        </p:spPr>
        <p:txBody>
          <a:bodyPr wrap="square" rtlCol="0">
            <a:spAutoFit/>
          </a:bodyPr>
          <a:lstStyle/>
          <a:p>
            <a:endParaRPr lang="es-EC" sz="7000" dirty="0"/>
          </a:p>
          <a:p>
            <a:pPr algn="ctr"/>
            <a:r>
              <a:rPr lang="es-EC" sz="8500" b="1" dirty="0">
                <a:effectLst>
                  <a:outerShdw blurRad="38100" dist="38100" dir="2700000" algn="tl">
                    <a:srgbClr val="000000">
                      <a:alpha val="43137"/>
                    </a:srgbClr>
                  </a:outerShdw>
                </a:effectLst>
              </a:rPr>
              <a:t>CAPÍTULO </a:t>
            </a:r>
            <a:r>
              <a:rPr lang="es-EC" sz="8500" b="1" dirty="0" smtClean="0">
                <a:effectLst>
                  <a:outerShdw blurRad="38100" dist="38100" dir="2700000" algn="tl">
                    <a:srgbClr val="000000">
                      <a:alpha val="43137"/>
                    </a:srgbClr>
                  </a:outerShdw>
                </a:effectLst>
              </a:rPr>
              <a:t>III:</a:t>
            </a:r>
          </a:p>
          <a:p>
            <a:pPr algn="ctr"/>
            <a:r>
              <a:rPr lang="es-EC" sz="8500" b="1" dirty="0" smtClean="0">
                <a:effectLst>
                  <a:outerShdw blurRad="38100" dist="38100" dir="2700000" algn="tl">
                    <a:srgbClr val="000000">
                      <a:alpha val="43137"/>
                    </a:srgbClr>
                  </a:outerShdw>
                </a:effectLst>
              </a:rPr>
              <a:t> DIAGNÓSTICO SITUACIONAL</a:t>
            </a:r>
            <a:endParaRPr lang="es-EC" sz="85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1143000" y="304800"/>
            <a:ext cx="66294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5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ANÁLISIS SITUACIONAL EXTERNO</a:t>
            </a:r>
            <a:endPar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graphicFrame>
        <p:nvGraphicFramePr>
          <p:cNvPr id="8" name="7 Diagrama"/>
          <p:cNvGraphicFramePr/>
          <p:nvPr/>
        </p:nvGraphicFramePr>
        <p:xfrm>
          <a:off x="990600" y="1397000"/>
          <a:ext cx="73152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1143000" y="304800"/>
            <a:ext cx="66294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5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ANÁLISIS SITUACIONAL INTERNO</a:t>
            </a:r>
            <a:endPar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graphicFrame>
        <p:nvGraphicFramePr>
          <p:cNvPr id="12" name="11 Diagrama"/>
          <p:cNvGraphicFramePr/>
          <p:nvPr/>
        </p:nvGraphicFramePr>
        <p:xfrm>
          <a:off x="1524000" y="1219200"/>
          <a:ext cx="60960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649" name="Picture 1"/>
          <p:cNvPicPr>
            <a:picLocks noChangeAspect="1" noChangeArrowheads="1"/>
          </p:cNvPicPr>
          <p:nvPr/>
        </p:nvPicPr>
        <p:blipFill>
          <a:blip r:embed="rId9" cstate="print"/>
          <a:srcRect/>
          <a:stretch>
            <a:fillRect/>
          </a:stretch>
        </p:blipFill>
        <p:spPr bwMode="auto">
          <a:xfrm>
            <a:off x="609600" y="1295400"/>
            <a:ext cx="1624263"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1143000" y="304800"/>
            <a:ext cx="66294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5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FODA DE LA INSTITUCIÓN</a:t>
            </a:r>
            <a:endPar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graphicFrame>
        <p:nvGraphicFramePr>
          <p:cNvPr id="8" name="7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8 Imagen" descr="http://www.agroscopio.com/images/logosEmpresas/yucailla.png"/>
          <p:cNvPicPr/>
          <p:nvPr/>
        </p:nvPicPr>
        <p:blipFill>
          <a:blip r:embed="rId9"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3400" y="1066800"/>
            <a:ext cx="1414272" cy="76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1143000" y="76200"/>
            <a:ext cx="66294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5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FODA PROPUESTO PARA LA COAC SIERRA CENTRO LTDA</a:t>
            </a:r>
            <a:endPar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graphicFrame>
        <p:nvGraphicFramePr>
          <p:cNvPr id="8" name="7 Diagrama"/>
          <p:cNvGraphicFramePr/>
          <p:nvPr/>
        </p:nvGraphicFramePr>
        <p:xfrm>
          <a:off x="762000" y="1066800"/>
          <a:ext cx="7315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5601" name="Picture 1"/>
          <p:cNvPicPr>
            <a:picLocks noChangeAspect="1" noChangeArrowheads="1"/>
          </p:cNvPicPr>
          <p:nvPr/>
        </p:nvPicPr>
        <p:blipFill>
          <a:blip r:embed="rId9" cstate="print"/>
          <a:srcRect/>
          <a:stretch>
            <a:fillRect/>
          </a:stretch>
        </p:blipFill>
        <p:spPr bwMode="auto">
          <a:xfrm>
            <a:off x="6934200" y="838200"/>
            <a:ext cx="1828800" cy="1562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CuadroTexto"/>
          <p:cNvSpPr txBox="1"/>
          <p:nvPr/>
        </p:nvSpPr>
        <p:spPr>
          <a:xfrm>
            <a:off x="990600" y="381000"/>
            <a:ext cx="7391400" cy="5093702"/>
          </a:xfrm>
          <a:prstGeom prst="rect">
            <a:avLst/>
          </a:prstGeom>
          <a:noFill/>
        </p:spPr>
        <p:txBody>
          <a:bodyPr wrap="square" rtlCol="0">
            <a:spAutoFit/>
          </a:bodyPr>
          <a:lstStyle/>
          <a:p>
            <a:endParaRPr lang="es-EC" sz="7000" dirty="0"/>
          </a:p>
          <a:p>
            <a:pPr algn="ctr"/>
            <a:r>
              <a:rPr lang="es-EC" sz="8500" b="1" dirty="0">
                <a:effectLst>
                  <a:outerShdw blurRad="38100" dist="38100" dir="2700000" algn="tl">
                    <a:srgbClr val="000000">
                      <a:alpha val="43137"/>
                    </a:srgbClr>
                  </a:outerShdw>
                </a:effectLst>
              </a:rPr>
              <a:t>CAPÍTULO </a:t>
            </a:r>
            <a:r>
              <a:rPr lang="es-EC" sz="8500" b="1" dirty="0" smtClean="0">
                <a:effectLst>
                  <a:outerShdw blurRad="38100" dist="38100" dir="2700000" algn="tl">
                    <a:srgbClr val="000000">
                      <a:alpha val="43137"/>
                    </a:srgbClr>
                  </a:outerShdw>
                </a:effectLst>
              </a:rPr>
              <a:t>IV:</a:t>
            </a:r>
          </a:p>
          <a:p>
            <a:pPr algn="ctr"/>
            <a:r>
              <a:rPr lang="es-EC" sz="8500" b="1" dirty="0" smtClean="0">
                <a:effectLst>
                  <a:outerShdw blurRad="38100" dist="38100" dir="2700000" algn="tl">
                    <a:srgbClr val="000000">
                      <a:alpha val="43137"/>
                    </a:srgbClr>
                  </a:outerShdw>
                </a:effectLst>
              </a:rPr>
              <a:t> ANÁLISIS FINANCIERO</a:t>
            </a:r>
            <a:endParaRPr lang="es-EC" sz="85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CuadroTexto"/>
          <p:cNvSpPr txBox="1"/>
          <p:nvPr/>
        </p:nvSpPr>
        <p:spPr>
          <a:xfrm>
            <a:off x="1066800" y="1143000"/>
            <a:ext cx="7391400" cy="4368939"/>
          </a:xfrm>
          <a:prstGeom prst="rect">
            <a:avLst/>
          </a:prstGeom>
          <a:noFill/>
        </p:spPr>
        <p:txBody>
          <a:bodyPr wrap="square" rtlCol="0">
            <a:spAutoFit/>
          </a:bodyPr>
          <a:lstStyle/>
          <a:p>
            <a:endParaRPr lang="es-EC" dirty="0"/>
          </a:p>
          <a:p>
            <a:pPr algn="ctr"/>
            <a:r>
              <a:rPr lang="es-EC" sz="5000" b="1" dirty="0">
                <a:latin typeface="Arial" pitchFamily="34" charset="0"/>
                <a:cs typeface="Arial" pitchFamily="34" charset="0"/>
              </a:rPr>
              <a:t>EL ÉXITO en la vida no se mide por lo que logras, sino por los obstáculos que SUPERAS </a:t>
            </a:r>
            <a:endParaRPr lang="es-EC" sz="5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1143000" y="304800"/>
            <a:ext cx="66294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5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ANÁLISIS VERTICAL</a:t>
            </a:r>
            <a:endPar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graphicFrame>
        <p:nvGraphicFramePr>
          <p:cNvPr id="8" name="7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graphicFrame>
        <p:nvGraphicFramePr>
          <p:cNvPr id="8" name="7 Tabla"/>
          <p:cNvGraphicFramePr>
            <a:graphicFrameLocks noGrp="1"/>
          </p:cNvGraphicFramePr>
          <p:nvPr/>
        </p:nvGraphicFramePr>
        <p:xfrm>
          <a:off x="457200" y="838200"/>
          <a:ext cx="8305799" cy="5273519"/>
        </p:xfrm>
        <a:graphic>
          <a:graphicData uri="http://schemas.openxmlformats.org/drawingml/2006/table">
            <a:tbl>
              <a:tblPr/>
              <a:tblGrid>
                <a:gridCol w="1117219"/>
                <a:gridCol w="1275847"/>
                <a:gridCol w="1139394"/>
                <a:gridCol w="1463471"/>
                <a:gridCol w="1656213"/>
                <a:gridCol w="1653655"/>
              </a:tblGrid>
              <a:tr h="224905">
                <a:tc>
                  <a:txBody>
                    <a:bodyPr/>
                    <a:lstStyle/>
                    <a:p>
                      <a:pPr algn="ctr">
                        <a:lnSpc>
                          <a:spcPct val="115000"/>
                        </a:lnSpc>
                        <a:spcAft>
                          <a:spcPts val="0"/>
                        </a:spcAft>
                      </a:pPr>
                      <a:r>
                        <a:rPr lang="es-EC" sz="1000" b="1" dirty="0">
                          <a:latin typeface="Times New Roman"/>
                          <a:ea typeface="Calibri"/>
                          <a:cs typeface="Times New Roman"/>
                        </a:rPr>
                        <a:t>Detalle</a:t>
                      </a:r>
                      <a:endParaRPr lang="es-EC" sz="1000" dirty="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Valor</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Estructura porcentual</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Cálculo</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Interpretación</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252095">
                        <a:lnSpc>
                          <a:spcPct val="115000"/>
                        </a:lnSpc>
                        <a:spcAft>
                          <a:spcPts val="0"/>
                        </a:spcAft>
                      </a:pPr>
                      <a:r>
                        <a:rPr lang="es-EC" sz="1000" b="1">
                          <a:latin typeface="Times New Roman"/>
                          <a:ea typeface="Calibri"/>
                          <a:cs typeface="Times New Roman"/>
                        </a:rPr>
                        <a:t>Análisis</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132756">
                <a:tc gridSpan="6">
                  <a:txBody>
                    <a:bodyPr/>
                    <a:lstStyle/>
                    <a:p>
                      <a:pPr>
                        <a:lnSpc>
                          <a:spcPct val="115000"/>
                        </a:lnSpc>
                        <a:spcAft>
                          <a:spcPts val="0"/>
                        </a:spcAft>
                      </a:pPr>
                      <a:r>
                        <a:rPr lang="es-EC" sz="1000" b="1">
                          <a:latin typeface="Times New Roman"/>
                          <a:ea typeface="Calibri"/>
                          <a:cs typeface="Times New Roman"/>
                        </a:rPr>
                        <a:t>ACTIVO</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36982">
                <a:tc>
                  <a:txBody>
                    <a:bodyPr/>
                    <a:lstStyle/>
                    <a:p>
                      <a:pPr algn="ctr">
                        <a:lnSpc>
                          <a:spcPct val="115000"/>
                        </a:lnSpc>
                        <a:spcAft>
                          <a:spcPts val="0"/>
                        </a:spcAft>
                      </a:pPr>
                      <a:r>
                        <a:rPr lang="es-EC" sz="1000">
                          <a:latin typeface="Times New Roman"/>
                          <a:ea typeface="Calibri"/>
                          <a:cs typeface="Times New Roman"/>
                        </a:rPr>
                        <a:t>Fondos disponibles</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$ 375.267,94</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9,530%</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375.267,94, para el total de activos 3’937.724,43 y representarlo como porcentaje.</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del activo el 9,53% corresponde a fondos disponibles, es decir que $ 375.267,94, tiene disponible en efectivo instantáneamente. </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15000"/>
                        </a:lnSpc>
                        <a:spcAft>
                          <a:spcPts val="0"/>
                        </a:spcAft>
                      </a:pPr>
                      <a:r>
                        <a:rPr lang="es-EC" sz="1000">
                          <a:latin typeface="Times New Roman"/>
                          <a:ea typeface="Calibri"/>
                          <a:cs typeface="Times New Roman"/>
                        </a:rPr>
                        <a:t>El rubro que posee mayor representatividad en el grupo de los activos corresponde a la cartera de créditos lo que se debe al giro del negocio de la Cooperativa “Sierra Centro” que obtiene fondos a través del otorgamiento de préstamos bancarios a los socios. </a:t>
                      </a:r>
                      <a:endParaRPr lang="es-EC" sz="1000">
                        <a:latin typeface="Calibri"/>
                        <a:ea typeface="Calibri"/>
                        <a:cs typeface="Times New Roman"/>
                      </a:endParaRPr>
                    </a:p>
                    <a:p>
                      <a:pPr algn="just">
                        <a:lnSpc>
                          <a:spcPct val="115000"/>
                        </a:lnSpc>
                        <a:spcAft>
                          <a:spcPts val="0"/>
                        </a:spcAft>
                      </a:pPr>
                      <a:r>
                        <a:rPr lang="es-EC" sz="1000">
                          <a:latin typeface="Times New Roman"/>
                          <a:ea typeface="Calibri"/>
                          <a:cs typeface="Times New Roman"/>
                        </a:rPr>
                        <a:t>La cooperativa maneja únicamente correctamente los fondos de caja general y caja chica respectivamente ya que se denota un límite para los fondos constantes.  </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4340">
                <a:tc>
                  <a:txBody>
                    <a:bodyPr/>
                    <a:lstStyle/>
                    <a:p>
                      <a:pPr algn="ctr">
                        <a:lnSpc>
                          <a:spcPct val="115000"/>
                        </a:lnSpc>
                        <a:spcAft>
                          <a:spcPts val="0"/>
                        </a:spcAft>
                      </a:pPr>
                      <a:r>
                        <a:rPr lang="es-EC" sz="1000">
                          <a:latin typeface="Times New Roman"/>
                          <a:ea typeface="Calibri"/>
                          <a:cs typeface="Times New Roman"/>
                        </a:rPr>
                        <a:t>Cartera de créditos</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$ 3’306.576,84</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83,972%</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3’306.576,84, para el total de activos 3’937.724,43 y representarlo como porcentaje.</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activos el 83,97% corresponde a cartera de créditos, lo que se debe al giro del negocio de la COAC, en este grupo se encuentran agrupadas las carteras de crédito otorgadas a los socios. </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936417">
                <a:tc>
                  <a:txBody>
                    <a:bodyPr/>
                    <a:lstStyle/>
                    <a:p>
                      <a:pPr indent="252095" algn="ctr">
                        <a:lnSpc>
                          <a:spcPct val="115000"/>
                        </a:lnSpc>
                        <a:spcAft>
                          <a:spcPts val="0"/>
                        </a:spcAft>
                      </a:pPr>
                      <a:r>
                        <a:rPr lang="es-EC" sz="1000" dirty="0">
                          <a:latin typeface="Times New Roman"/>
                          <a:ea typeface="Calibri"/>
                          <a:cs typeface="Times New Roman"/>
                        </a:rPr>
                        <a:t>Cuentas por cobrar</a:t>
                      </a:r>
                      <a:endParaRPr lang="es-EC" sz="1000" dirty="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1000">
                          <a:latin typeface="Times New Roman"/>
                          <a:ea typeface="Calibri"/>
                          <a:cs typeface="Times New Roman"/>
                        </a:rPr>
                        <a:t>$ 31.394,30</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1000">
                          <a:latin typeface="Times New Roman"/>
                          <a:ea typeface="Calibri"/>
                          <a:cs typeface="Times New Roman"/>
                        </a:rPr>
                        <a:t>0,797%</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just">
                        <a:lnSpc>
                          <a:spcPct val="115000"/>
                        </a:lnSpc>
                        <a:spcAft>
                          <a:spcPts val="0"/>
                        </a:spcAft>
                      </a:pPr>
                      <a:r>
                        <a:rPr lang="es-EC" sz="1000">
                          <a:latin typeface="Times New Roman"/>
                          <a:ea typeface="Calibri"/>
                          <a:cs typeface="Times New Roman"/>
                        </a:rPr>
                        <a:t>Se obtiene de dividir 31.394,30, para el total de activos 3’937.724,43 y representarlo como porcentaje</a:t>
                      </a:r>
                      <a:endParaRPr lang="es-EC" sz="1000">
                        <a:latin typeface="Calibri"/>
                        <a:ea typeface="Calibri"/>
                        <a:cs typeface="Times New Roman"/>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just">
                        <a:lnSpc>
                          <a:spcPct val="115000"/>
                        </a:lnSpc>
                        <a:spcAft>
                          <a:spcPts val="0"/>
                        </a:spcAft>
                      </a:pPr>
                      <a:endParaRPr lang="es-EC" sz="1000" dirty="0">
                        <a:latin typeface="Calibri"/>
                        <a:ea typeface="Calibri"/>
                        <a:cs typeface="Times New Roman"/>
                      </a:endParaRPr>
                    </a:p>
                    <a:p>
                      <a:pPr>
                        <a:lnSpc>
                          <a:spcPct val="115000"/>
                        </a:lnSpc>
                        <a:spcAft>
                          <a:spcPts val="1000"/>
                        </a:spcAft>
                      </a:pPr>
                      <a:endParaRPr lang="es-EC" sz="1000" dirty="0">
                        <a:latin typeface="Calibri"/>
                        <a:ea typeface="Calibri"/>
                        <a:cs typeface="Times New Roman"/>
                      </a:endParaRPr>
                    </a:p>
                    <a:p>
                      <a:r>
                        <a:rPr lang="es-EC" sz="1000" dirty="0">
                          <a:latin typeface="Times New Roman"/>
                        </a:rPr>
                        <a:t>Del total de activos el 0,79% corresponde a cuentas por cobrar, la misma que se compone mayoritariamente de la cartera de créditos para la microempresa como rubro a favor de cobro, lo que significa un producto con aceptación por parte de los socios.   </a:t>
                      </a:r>
                      <a:endParaRPr lang="es-EC" sz="1000" dirty="0">
                        <a:latin typeface="Calibri"/>
                      </a:endParaRPr>
                    </a:p>
                  </a:txBody>
                  <a:tcPr marL="29190" marR="29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
        <p:nvSpPr>
          <p:cNvPr id="10" name="9 Rectángulo redondeado"/>
          <p:cNvSpPr/>
          <p:nvPr/>
        </p:nvSpPr>
        <p:spPr>
          <a:xfrm>
            <a:off x="838200" y="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Interpretación del Análisis Vertical del Balance de la COAC “Sierra Centro” (Estudio de activos)</a:t>
            </a:r>
            <a:endParaRPr lang="es-EC"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graphicFrame>
        <p:nvGraphicFramePr>
          <p:cNvPr id="7" name="6 Tabla"/>
          <p:cNvGraphicFramePr>
            <a:graphicFrameLocks noGrp="1"/>
          </p:cNvGraphicFramePr>
          <p:nvPr/>
        </p:nvGraphicFramePr>
        <p:xfrm>
          <a:off x="609600" y="152400"/>
          <a:ext cx="8077200" cy="5496071"/>
        </p:xfrm>
        <a:graphic>
          <a:graphicData uri="http://schemas.openxmlformats.org/drawingml/2006/table">
            <a:tbl>
              <a:tblPr/>
              <a:tblGrid>
                <a:gridCol w="1185385"/>
                <a:gridCol w="1240094"/>
                <a:gridCol w="1110781"/>
                <a:gridCol w="1499554"/>
                <a:gridCol w="1632185"/>
                <a:gridCol w="1409201"/>
              </a:tblGrid>
              <a:tr h="344073">
                <a:tc>
                  <a:txBody>
                    <a:bodyPr/>
                    <a:lstStyle/>
                    <a:p>
                      <a:pPr algn="ctr">
                        <a:lnSpc>
                          <a:spcPct val="115000"/>
                        </a:lnSpc>
                        <a:spcAft>
                          <a:spcPts val="0"/>
                        </a:spcAft>
                      </a:pPr>
                      <a:r>
                        <a:rPr lang="es-EC" sz="1000" b="1" dirty="0">
                          <a:latin typeface="Times New Roman"/>
                          <a:ea typeface="Calibri"/>
                          <a:cs typeface="Times New Roman"/>
                        </a:rPr>
                        <a:t>Detalle</a:t>
                      </a:r>
                      <a:endParaRPr lang="es-EC" sz="1000" dirty="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Valor</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Estructura porcentual</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Cálculo</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Interpretación</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252095" algn="l">
                        <a:lnSpc>
                          <a:spcPct val="115000"/>
                        </a:lnSpc>
                        <a:spcAft>
                          <a:spcPts val="0"/>
                        </a:spcAft>
                      </a:pPr>
                      <a:r>
                        <a:rPr lang="es-EC" sz="1000" b="1">
                          <a:latin typeface="Times New Roman"/>
                          <a:ea typeface="Calibri"/>
                          <a:cs typeface="Times New Roman"/>
                        </a:rPr>
                        <a:t>Análisis</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172036">
                <a:tc gridSpan="6">
                  <a:txBody>
                    <a:bodyPr/>
                    <a:lstStyle/>
                    <a:p>
                      <a:pPr algn="l">
                        <a:lnSpc>
                          <a:spcPct val="115000"/>
                        </a:lnSpc>
                        <a:spcAft>
                          <a:spcPts val="0"/>
                        </a:spcAft>
                      </a:pPr>
                      <a:r>
                        <a:rPr lang="es-EC" sz="1000" b="1">
                          <a:latin typeface="Times New Roman"/>
                          <a:ea typeface="Calibri"/>
                          <a:cs typeface="Times New Roman"/>
                        </a:rPr>
                        <a:t>ACTIVO</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11067">
                <a:tc>
                  <a:txBody>
                    <a:bodyPr/>
                    <a:lstStyle/>
                    <a:p>
                      <a:pPr algn="ctr">
                        <a:lnSpc>
                          <a:spcPct val="115000"/>
                        </a:lnSpc>
                        <a:spcAft>
                          <a:spcPts val="0"/>
                        </a:spcAft>
                      </a:pPr>
                      <a:r>
                        <a:rPr lang="es-EC" sz="1000">
                          <a:latin typeface="Times New Roman"/>
                          <a:ea typeface="Calibri"/>
                          <a:cs typeface="Times New Roman"/>
                        </a:rPr>
                        <a:t>Propiedades y equipo</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$ 167.548,87</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4,22%</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167.548,87, para el total de activos 3’937.724,43 y representarlo como porcentaje.</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activos el 4,22% corresponde a propiedades y equipo; de este grupo de cuentas las que son mayoritarias corresponden a las unidades de transporte que posee la cooperativa, lo que constituye en una novedad en el presente análisis ya que es una cifra relativamente alta con respecto a los muebles y enseres, y equipos de oficina. </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15000"/>
                        </a:lnSpc>
                        <a:spcAft>
                          <a:spcPts val="0"/>
                        </a:spcAft>
                      </a:pPr>
                      <a:r>
                        <a:rPr lang="es-EC" sz="1000">
                          <a:latin typeface="Times New Roman"/>
                          <a:ea typeface="Calibri"/>
                          <a:cs typeface="Times New Roman"/>
                        </a:rPr>
                        <a:t>Dentro del grupo de cuentas del activo, se hace necesario mencionar a Propiedad, planta &amp; equipo ya que se observa un valor muy significativo para el rubro de unidades de transporte, y siendo las actividades financieras el giro principal del negocio, se concluye que es motivo de un análisis detallado. </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5534">
                <a:tc>
                  <a:txBody>
                    <a:bodyPr/>
                    <a:lstStyle/>
                    <a:p>
                      <a:pPr algn="ctr">
                        <a:lnSpc>
                          <a:spcPct val="115000"/>
                        </a:lnSpc>
                        <a:spcAft>
                          <a:spcPts val="0"/>
                        </a:spcAft>
                      </a:pPr>
                      <a:r>
                        <a:rPr lang="es-EC" sz="1000">
                          <a:latin typeface="Times New Roman"/>
                          <a:ea typeface="Calibri"/>
                          <a:cs typeface="Times New Roman"/>
                        </a:rPr>
                        <a:t>Otros activos</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$ 56.936,48</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1,44%</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56.936,48, para el total de activos 3’937.724,43 y representarlo como porcentaje.</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activos el 1,44% corresponde a otros activos, que contienen los programas de computación para las diferentes actividades de la cooperativa mayoritariamente. </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903690">
                <a:tc>
                  <a:txBody>
                    <a:bodyPr/>
                    <a:lstStyle/>
                    <a:p>
                      <a:pPr algn="ctr">
                        <a:lnSpc>
                          <a:spcPct val="115000"/>
                        </a:lnSpc>
                        <a:spcAft>
                          <a:spcPts val="0"/>
                        </a:spcAft>
                      </a:pPr>
                      <a:r>
                        <a:rPr lang="es-EC" sz="1000" b="1">
                          <a:latin typeface="Times New Roman"/>
                          <a:ea typeface="Calibri"/>
                          <a:cs typeface="Times New Roman"/>
                        </a:rPr>
                        <a:t>Total activos</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latin typeface="Times New Roman"/>
                          <a:ea typeface="Calibri"/>
                          <a:cs typeface="Times New Roman"/>
                        </a:rPr>
                        <a:t>$ 3’937.724,43</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latin typeface="Times New Roman"/>
                          <a:ea typeface="Calibri"/>
                          <a:cs typeface="Times New Roman"/>
                        </a:rPr>
                        <a:t>100%</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La base de cálculo se la realiza en función del total de activos, en este caso $3’937.724,43, suma el 100%</a:t>
                      </a:r>
                      <a:endParaRPr lang="es-EC" sz="100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latin typeface="Times New Roman"/>
                          <a:ea typeface="Calibri"/>
                          <a:cs typeface="Times New Roman"/>
                        </a:rPr>
                        <a:t>El total de activos es de $3’937.724,43</a:t>
                      </a:r>
                      <a:endParaRPr lang="es-EC" sz="1000" dirty="0">
                        <a:latin typeface="Calibri"/>
                        <a:ea typeface="Calibri"/>
                        <a:cs typeface="Times New Roman"/>
                      </a:endParaRPr>
                    </a:p>
                  </a:txBody>
                  <a:tcPr marL="28196" marR="2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
        <p:nvSpPr>
          <p:cNvPr id="8" name="7 CuadroTexto"/>
          <p:cNvSpPr txBox="1"/>
          <p:nvPr/>
        </p:nvSpPr>
        <p:spPr>
          <a:xfrm>
            <a:off x="6553200" y="5562600"/>
            <a:ext cx="2209800" cy="553998"/>
          </a:xfrm>
          <a:prstGeom prst="rect">
            <a:avLst/>
          </a:prstGeom>
          <a:noFill/>
          <a:ln>
            <a:noFill/>
          </a:ln>
        </p:spPr>
        <p:txBody>
          <a:bodyPr wrap="square" rtlCol="0">
            <a:spAutoFit/>
          </a:bodyPr>
          <a:lstStyle/>
          <a:p>
            <a:pPr algn="r"/>
            <a:r>
              <a:rPr lang="es-EC" sz="1000" b="1" dirty="0" smtClean="0"/>
              <a:t>Fuente:</a:t>
            </a:r>
            <a:r>
              <a:rPr lang="es-EC" sz="1000" dirty="0" smtClean="0"/>
              <a:t> COAC “Sierra Centro” Ltda.</a:t>
            </a:r>
          </a:p>
          <a:p>
            <a:pPr algn="r"/>
            <a:r>
              <a:rPr lang="es-EC" sz="1000" b="1" dirty="0" smtClean="0"/>
              <a:t>Elaborado por:</a:t>
            </a:r>
            <a:r>
              <a:rPr lang="es-EC" sz="1000" dirty="0" smtClean="0"/>
              <a:t> María Belén Estrella P.</a:t>
            </a:r>
          </a:p>
          <a:p>
            <a:pPr algn="r"/>
            <a:endParaRPr lang="es-EC"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685800" y="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Interpretación del Análisis Vertical del Balance de la COAC “Sierra Centro” (Estudio de pasivos y patrimonio)</a:t>
            </a:r>
            <a:endParaRPr lang="es-EC" sz="2000" dirty="0"/>
          </a:p>
        </p:txBody>
      </p:sp>
      <p:graphicFrame>
        <p:nvGraphicFramePr>
          <p:cNvPr id="8" name="7 Tabla"/>
          <p:cNvGraphicFramePr>
            <a:graphicFrameLocks noGrp="1"/>
          </p:cNvGraphicFramePr>
          <p:nvPr/>
        </p:nvGraphicFramePr>
        <p:xfrm>
          <a:off x="381001" y="838200"/>
          <a:ext cx="8305797" cy="5409579"/>
        </p:xfrm>
        <a:graphic>
          <a:graphicData uri="http://schemas.openxmlformats.org/drawingml/2006/table">
            <a:tbl>
              <a:tblPr/>
              <a:tblGrid>
                <a:gridCol w="1280005"/>
                <a:gridCol w="1291227"/>
                <a:gridCol w="1153127"/>
                <a:gridCol w="1534626"/>
                <a:gridCol w="1782341"/>
                <a:gridCol w="1264471"/>
              </a:tblGrid>
              <a:tr h="220430">
                <a:tc>
                  <a:txBody>
                    <a:bodyPr/>
                    <a:lstStyle/>
                    <a:p>
                      <a:pPr algn="ctr">
                        <a:lnSpc>
                          <a:spcPct val="115000"/>
                        </a:lnSpc>
                        <a:spcAft>
                          <a:spcPts val="0"/>
                        </a:spcAft>
                      </a:pPr>
                      <a:r>
                        <a:rPr lang="es-EC" sz="1000" b="1">
                          <a:latin typeface="Times New Roman"/>
                          <a:ea typeface="Calibri"/>
                          <a:cs typeface="Times New Roman"/>
                        </a:rPr>
                        <a:t>Detalle</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Valor</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Estructura porcentual</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Cálculo</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Interpretación</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252095">
                        <a:lnSpc>
                          <a:spcPct val="115000"/>
                        </a:lnSpc>
                        <a:spcAft>
                          <a:spcPts val="0"/>
                        </a:spcAft>
                      </a:pPr>
                      <a:r>
                        <a:rPr lang="es-EC" sz="1000" b="1">
                          <a:latin typeface="Times New Roman"/>
                          <a:ea typeface="Calibri"/>
                          <a:cs typeface="Times New Roman"/>
                        </a:rPr>
                        <a:t>Análisis</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111696">
                <a:tc gridSpan="6">
                  <a:txBody>
                    <a:bodyPr/>
                    <a:lstStyle/>
                    <a:p>
                      <a:pPr>
                        <a:lnSpc>
                          <a:spcPct val="115000"/>
                        </a:lnSpc>
                        <a:spcAft>
                          <a:spcPts val="0"/>
                        </a:spcAft>
                      </a:pPr>
                      <a:r>
                        <a:rPr lang="es-EC" sz="1000" b="1">
                          <a:latin typeface="Times New Roman"/>
                          <a:ea typeface="Calibri"/>
                          <a:cs typeface="Times New Roman"/>
                        </a:rPr>
                        <a:t>PASIVO</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43013">
                <a:tc>
                  <a:txBody>
                    <a:bodyPr/>
                    <a:lstStyle/>
                    <a:p>
                      <a:pPr algn="ctr">
                        <a:lnSpc>
                          <a:spcPct val="115000"/>
                        </a:lnSpc>
                        <a:spcAft>
                          <a:spcPts val="0"/>
                        </a:spcAft>
                      </a:pPr>
                      <a:r>
                        <a:rPr lang="es-EC" sz="1000">
                          <a:latin typeface="Times New Roman"/>
                          <a:ea typeface="Calibri"/>
                          <a:cs typeface="Times New Roman"/>
                        </a:rPr>
                        <a:t>Obligaciones con el público</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$ 3’349.390,90</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87,34%</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3’349.390,90, para el total de pasivo y patrimonio 3’937.724,43 y representarlo como porcentaje.</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pasivo y patrimonio, el 87,34% corresponde a las obligaciones con el público de la cooperativa. Los depósitos a plazo es la cifra más representativa de grupo de cuentas, lo que quiere decir que los socios prefieren mayoritariamente éste producto. </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lnSpc>
                          <a:spcPct val="115000"/>
                        </a:lnSpc>
                        <a:spcAft>
                          <a:spcPts val="0"/>
                        </a:spcAft>
                      </a:pPr>
                      <a:r>
                        <a:rPr lang="es-EC" sz="1000">
                          <a:latin typeface="Times New Roman"/>
                          <a:ea typeface="Calibri"/>
                          <a:cs typeface="Times New Roman"/>
                        </a:rPr>
                        <a:t>El en grupo de los pasivos, el rubro que tiene mayor representatividad son las obligaciones con el público ya que este tipo de cuentas se reflejan los depósitos realizados por los socios de la cooperativa que mantiene la institución como obligación mantenida al momento del ingreso del efectivo. </a:t>
                      </a:r>
                      <a:endParaRPr lang="es-EC" sz="1000">
                        <a:latin typeface="Calibri"/>
                        <a:ea typeface="Calibri"/>
                        <a:cs typeface="Times New Roman"/>
                      </a:endParaRPr>
                    </a:p>
                    <a:p>
                      <a:pPr algn="just">
                        <a:lnSpc>
                          <a:spcPct val="115000"/>
                        </a:lnSpc>
                        <a:spcAft>
                          <a:spcPts val="0"/>
                        </a:spcAft>
                      </a:pPr>
                      <a:r>
                        <a:rPr lang="es-EC" sz="1000">
                          <a:latin typeface="Times New Roman"/>
                          <a:ea typeface="Calibri"/>
                          <a:cs typeface="Times New Roman"/>
                        </a:rPr>
                        <a:t>Es necesario que se tomen estrategias permitan a la COAC bajar los intereses que cancela ya que es un desembolso importante que realiza y uno de los más significativos dentro del grupo de pasivos. </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2583">
                <a:tc>
                  <a:txBody>
                    <a:bodyPr/>
                    <a:lstStyle/>
                    <a:p>
                      <a:pPr algn="ctr">
                        <a:lnSpc>
                          <a:spcPct val="115000"/>
                        </a:lnSpc>
                        <a:spcAft>
                          <a:spcPts val="0"/>
                        </a:spcAft>
                      </a:pPr>
                      <a:r>
                        <a:rPr lang="es-EC" sz="1000">
                          <a:latin typeface="Times New Roman"/>
                          <a:ea typeface="Calibri"/>
                          <a:cs typeface="Times New Roman"/>
                        </a:rPr>
                        <a:t>Cuentas por pagar</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$ 139.280,31</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3,53%</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139.280,31, para el total de pasivo y patrimonio 3’937.724,43 y representarlo como porcentaje.</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pasivo y patrimonio, el 3,53% corresponde a cuentas por pagar. De estas cuentas sobresale el rubro de intereses con una cantidad significativa, por lo que se deben tomar estrategias para bajar este índice. </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991938">
                <a:tc>
                  <a:txBody>
                    <a:bodyPr/>
                    <a:lstStyle/>
                    <a:p>
                      <a:pPr algn="ctr">
                        <a:lnSpc>
                          <a:spcPct val="115000"/>
                        </a:lnSpc>
                        <a:spcAft>
                          <a:spcPts val="0"/>
                        </a:spcAft>
                      </a:pPr>
                      <a:r>
                        <a:rPr lang="es-EC" sz="1000">
                          <a:latin typeface="Times New Roman"/>
                          <a:ea typeface="Calibri"/>
                          <a:cs typeface="Times New Roman"/>
                        </a:rPr>
                        <a:t>Obligaciones financieras</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$ 25.004,37</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0,63%</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25.004,37, para el total de pasivo y patrimonio s 3’937.724,43 y representarlo como porcentaje.</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pasivo y patrimonio, el 0,63% corresponde a obligaciones financieras. Lo que denota que éste tipo de deudas son manejadas con prolijidad. </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991938">
                <a:tc>
                  <a:txBody>
                    <a:bodyPr/>
                    <a:lstStyle/>
                    <a:p>
                      <a:pPr algn="ctr">
                        <a:lnSpc>
                          <a:spcPct val="115000"/>
                        </a:lnSpc>
                        <a:spcAft>
                          <a:spcPts val="0"/>
                        </a:spcAft>
                      </a:pPr>
                      <a:r>
                        <a:rPr lang="es-EC" sz="1000">
                          <a:latin typeface="Times New Roman"/>
                          <a:ea typeface="Calibri"/>
                          <a:cs typeface="Times New Roman"/>
                        </a:rPr>
                        <a:t>Otros pasivos</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$ 793,35</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0,020%</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793,35, para el total de pasivo y patrimonio 3’937.724,43 y representarlo como porcentaje.</a:t>
                      </a:r>
                      <a:endParaRPr lang="es-EC" sz="100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Times New Roman"/>
                          <a:ea typeface="Calibri"/>
                          <a:cs typeface="Times New Roman"/>
                        </a:rPr>
                        <a:t>Del total de pasivo y patrimonio, el 0,020% corresponde a otros pasivos. La cifra es relativamente baja, y corresponde a depósitos no identificados. </a:t>
                      </a:r>
                      <a:endParaRPr lang="es-EC" sz="1000" dirty="0">
                        <a:latin typeface="Calibri"/>
                        <a:ea typeface="Calibri"/>
                        <a:cs typeface="Times New Roman"/>
                      </a:endParaRPr>
                    </a:p>
                  </a:txBody>
                  <a:tcPr marL="30759" marR="30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graphicFrame>
        <p:nvGraphicFramePr>
          <p:cNvPr id="7" name="6 Tabla"/>
          <p:cNvGraphicFramePr>
            <a:graphicFrameLocks noGrp="1"/>
          </p:cNvGraphicFramePr>
          <p:nvPr/>
        </p:nvGraphicFramePr>
        <p:xfrm>
          <a:off x="381000" y="381000"/>
          <a:ext cx="8382000" cy="5212080"/>
        </p:xfrm>
        <a:graphic>
          <a:graphicData uri="http://schemas.openxmlformats.org/drawingml/2006/table">
            <a:tbl>
              <a:tblPr/>
              <a:tblGrid>
                <a:gridCol w="1263170"/>
                <a:gridCol w="1216895"/>
                <a:gridCol w="1068638"/>
                <a:gridCol w="1708795"/>
                <a:gridCol w="1437133"/>
                <a:gridCol w="1687369"/>
              </a:tblGrid>
              <a:tr h="228600">
                <a:tc>
                  <a:txBody>
                    <a:bodyPr/>
                    <a:lstStyle/>
                    <a:p>
                      <a:pPr algn="ctr">
                        <a:lnSpc>
                          <a:spcPct val="115000"/>
                        </a:lnSpc>
                        <a:spcAft>
                          <a:spcPts val="0"/>
                        </a:spcAft>
                      </a:pPr>
                      <a:r>
                        <a:rPr lang="es-EC" sz="1000" b="1" dirty="0">
                          <a:latin typeface="Times New Roman"/>
                          <a:ea typeface="Calibri"/>
                          <a:cs typeface="Times New Roman"/>
                        </a:rPr>
                        <a:t>Detalle</a:t>
                      </a:r>
                      <a:endParaRPr lang="es-EC" sz="1000" dirty="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Valor</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Estructura porcentual</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Cálculo</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Interpretación</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Análisis</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114301">
                <a:tc gridSpan="6">
                  <a:txBody>
                    <a:bodyPr/>
                    <a:lstStyle/>
                    <a:p>
                      <a:pPr algn="l">
                        <a:lnSpc>
                          <a:spcPct val="115000"/>
                        </a:lnSpc>
                        <a:spcAft>
                          <a:spcPts val="0"/>
                        </a:spcAft>
                      </a:pPr>
                      <a:r>
                        <a:rPr lang="es-EC" sz="1000" b="1">
                          <a:latin typeface="Times New Roman"/>
                          <a:ea typeface="Calibri"/>
                          <a:cs typeface="Times New Roman"/>
                        </a:rPr>
                        <a:t>PATRIMONIO</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14400">
                <a:tc>
                  <a:txBody>
                    <a:bodyPr/>
                    <a:lstStyle/>
                    <a:p>
                      <a:pPr algn="ctr">
                        <a:lnSpc>
                          <a:spcPct val="115000"/>
                        </a:lnSpc>
                        <a:spcAft>
                          <a:spcPts val="0"/>
                        </a:spcAft>
                      </a:pPr>
                      <a:r>
                        <a:rPr lang="es-EC" sz="1000">
                          <a:latin typeface="Times New Roman"/>
                          <a:ea typeface="Calibri"/>
                          <a:cs typeface="Times New Roman"/>
                        </a:rPr>
                        <a:t>Capital Social</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$ 181.359,45</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4,60%</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181.359,45, para el total de pasivo y patrimonio 3’937.724,43 y representarlo como porcentaje.</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pasivo y patrimonio, el 4,60% corresponde al capital social, fruto del aporte de los socios. </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lnSpc>
                          <a:spcPct val="115000"/>
                        </a:lnSpc>
                        <a:spcAft>
                          <a:spcPts val="0"/>
                        </a:spcAft>
                      </a:pPr>
                      <a:r>
                        <a:rPr lang="es-EC" sz="1000">
                          <a:latin typeface="Times New Roman"/>
                          <a:ea typeface="Calibri"/>
                          <a:cs typeface="Times New Roman"/>
                        </a:rPr>
                        <a:t>En el caso del grupo de los pasivos y el patrimonio se puede observar que el capital social es la cuenta más representativa ya que es allí donde se aprecian los aportes de capital de los socios.</a:t>
                      </a:r>
                      <a:endParaRPr lang="es-EC" sz="1000">
                        <a:latin typeface="Calibri"/>
                        <a:ea typeface="Calibri"/>
                        <a:cs typeface="Times New Roman"/>
                      </a:endParaRPr>
                    </a:p>
                    <a:p>
                      <a:pPr algn="just">
                        <a:lnSpc>
                          <a:spcPct val="115000"/>
                        </a:lnSpc>
                        <a:spcAft>
                          <a:spcPts val="0"/>
                        </a:spcAft>
                      </a:pPr>
                      <a:r>
                        <a:rPr lang="es-EC" sz="1000">
                          <a:latin typeface="Times New Roman"/>
                          <a:ea typeface="Calibri"/>
                          <a:cs typeface="Times New Roman"/>
                        </a:rPr>
                        <a:t>Además se aprecia una pérdida en el presente ejercicio lo que se debe principalmente a los altos gastos de operación que la cooperativa ha mantenido durante el desarrollo del ejercicio económico. </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7300">
                <a:tc>
                  <a:txBody>
                    <a:bodyPr/>
                    <a:lstStyle/>
                    <a:p>
                      <a:pPr algn="ctr">
                        <a:lnSpc>
                          <a:spcPct val="115000"/>
                        </a:lnSpc>
                        <a:spcAft>
                          <a:spcPts val="0"/>
                        </a:spcAft>
                      </a:pPr>
                      <a:r>
                        <a:rPr lang="es-EC" sz="1000">
                          <a:latin typeface="Times New Roman"/>
                          <a:ea typeface="Calibri"/>
                          <a:cs typeface="Times New Roman"/>
                        </a:rPr>
                        <a:t>Otros aportes patrimoniales</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$ 168.921,28</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4,29%</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168.921,28, para el total de pasivo y patrimonio 3’937.724,43 y representarlo como porcentaje.</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pasivo y patrimonio, el 4,29% corresponde a otros aportes patrimoniales como cuotas de ingreso y aportaciones voluntarias. </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371601">
                <a:tc>
                  <a:txBody>
                    <a:bodyPr/>
                    <a:lstStyle/>
                    <a:p>
                      <a:pPr algn="ctr">
                        <a:lnSpc>
                          <a:spcPct val="115000"/>
                        </a:lnSpc>
                        <a:spcAft>
                          <a:spcPts val="0"/>
                        </a:spcAft>
                      </a:pPr>
                      <a:r>
                        <a:rPr lang="es-EC" sz="1000">
                          <a:latin typeface="Times New Roman"/>
                          <a:ea typeface="Calibri"/>
                          <a:cs typeface="Times New Roman"/>
                        </a:rPr>
                        <a:t>Resultados</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(17.025,23)</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-0,43%</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(17.025,23), para el total de pasivo y patrimonio 3’937.724,43 y representarlo como porcentaje.</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latin typeface="Times New Roman"/>
                          <a:ea typeface="Calibri"/>
                          <a:cs typeface="Times New Roman"/>
                        </a:rPr>
                        <a:t>Del total de pasivo y patrimonio, -0,43% corresponde a los resultados del presente ejercicio, en consecuencia tenemos una pérdida para la institución.  </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142999">
                <a:tc>
                  <a:txBody>
                    <a:bodyPr/>
                    <a:lstStyle/>
                    <a:p>
                      <a:pPr algn="ctr">
                        <a:lnSpc>
                          <a:spcPct val="115000"/>
                        </a:lnSpc>
                        <a:spcAft>
                          <a:spcPts val="0"/>
                        </a:spcAft>
                      </a:pPr>
                      <a:r>
                        <a:rPr lang="es-EC" sz="1000">
                          <a:latin typeface="Times New Roman"/>
                          <a:ea typeface="Calibri"/>
                          <a:cs typeface="Times New Roman"/>
                        </a:rPr>
                        <a:t>Total pasivo y patrimonio</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$ 3’937.724,43</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100%</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La base de cálculo se la realiza en función del total de pasivos y patrimonio 3’937.724,43, en el caso de la COAC “Sierra Centro” que totalizado suma el 100%.</a:t>
                      </a:r>
                      <a:endParaRPr lang="es-EC" sz="100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Times New Roman"/>
                          <a:ea typeface="Calibri"/>
                          <a:cs typeface="Times New Roman"/>
                        </a:rPr>
                        <a:t>El total de pasivo más patrimonio es de $3’937.724,43.</a:t>
                      </a:r>
                      <a:endParaRPr lang="es-EC" sz="1000" dirty="0">
                        <a:latin typeface="Calibri"/>
                        <a:ea typeface="Calibri"/>
                        <a:cs typeface="Times New Roman"/>
                      </a:endParaRPr>
                    </a:p>
                  </a:txBody>
                  <a:tcPr marL="32857" marR="32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
        <p:nvSpPr>
          <p:cNvPr id="8" name="7 CuadroTexto"/>
          <p:cNvSpPr txBox="1"/>
          <p:nvPr/>
        </p:nvSpPr>
        <p:spPr>
          <a:xfrm>
            <a:off x="6553200" y="5562600"/>
            <a:ext cx="2209800" cy="553998"/>
          </a:xfrm>
          <a:prstGeom prst="rect">
            <a:avLst/>
          </a:prstGeom>
          <a:noFill/>
          <a:ln>
            <a:noFill/>
          </a:ln>
        </p:spPr>
        <p:txBody>
          <a:bodyPr wrap="square" rtlCol="0">
            <a:spAutoFit/>
          </a:bodyPr>
          <a:lstStyle/>
          <a:p>
            <a:pPr algn="r"/>
            <a:r>
              <a:rPr lang="es-EC" sz="1000" b="1" dirty="0" smtClean="0"/>
              <a:t>Fuente:</a:t>
            </a:r>
            <a:r>
              <a:rPr lang="es-EC" sz="1000" dirty="0" smtClean="0"/>
              <a:t> COAC “Sierra Centro” Ltda.</a:t>
            </a:r>
          </a:p>
          <a:p>
            <a:pPr algn="r"/>
            <a:r>
              <a:rPr lang="es-EC" sz="1000" b="1" dirty="0" smtClean="0"/>
              <a:t>Elaborado por:</a:t>
            </a:r>
            <a:r>
              <a:rPr lang="es-EC" sz="1000" dirty="0" smtClean="0"/>
              <a:t> María Belén Estrella P.</a:t>
            </a:r>
          </a:p>
          <a:p>
            <a:pPr algn="r"/>
            <a:endParaRPr lang="es-EC"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838200" y="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Interpretación del Análisis Vertical del Estado de Resultados de la COAC “Sierra Centro” (Estudio de activos)</a:t>
            </a:r>
            <a:endParaRPr lang="es-EC" sz="2000" dirty="0"/>
          </a:p>
        </p:txBody>
      </p:sp>
      <p:graphicFrame>
        <p:nvGraphicFramePr>
          <p:cNvPr id="8" name="7 Tabla"/>
          <p:cNvGraphicFramePr>
            <a:graphicFrameLocks noGrp="1"/>
          </p:cNvGraphicFramePr>
          <p:nvPr/>
        </p:nvGraphicFramePr>
        <p:xfrm>
          <a:off x="685801" y="838200"/>
          <a:ext cx="8000999" cy="5021612"/>
        </p:xfrm>
        <a:graphic>
          <a:graphicData uri="http://schemas.openxmlformats.org/drawingml/2006/table">
            <a:tbl>
              <a:tblPr/>
              <a:tblGrid>
                <a:gridCol w="1013304"/>
                <a:gridCol w="955683"/>
                <a:gridCol w="790781"/>
                <a:gridCol w="1841480"/>
                <a:gridCol w="1710910"/>
                <a:gridCol w="1688841"/>
              </a:tblGrid>
              <a:tr h="340565">
                <a:tc>
                  <a:txBody>
                    <a:bodyPr/>
                    <a:lstStyle/>
                    <a:p>
                      <a:pPr algn="ctr">
                        <a:lnSpc>
                          <a:spcPct val="115000"/>
                        </a:lnSpc>
                        <a:spcAft>
                          <a:spcPts val="0"/>
                        </a:spcAft>
                      </a:pPr>
                      <a:r>
                        <a:rPr lang="es-EC" sz="1000" b="1" dirty="0">
                          <a:latin typeface="Times New Roman"/>
                          <a:ea typeface="Calibri"/>
                          <a:cs typeface="Times New Roman"/>
                        </a:rPr>
                        <a:t>Detalle</a:t>
                      </a:r>
                      <a:endParaRPr lang="es-EC" sz="1000" dirty="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Valor</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Estructura porcentual</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Cálculo</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Interpretación</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Análisis</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170283">
                <a:tc gridSpan="6">
                  <a:txBody>
                    <a:bodyPr/>
                    <a:lstStyle/>
                    <a:p>
                      <a:pPr>
                        <a:lnSpc>
                          <a:spcPct val="115000"/>
                        </a:lnSpc>
                        <a:spcAft>
                          <a:spcPts val="0"/>
                        </a:spcAft>
                      </a:pPr>
                      <a:r>
                        <a:rPr lang="es-EC" sz="1000" b="1">
                          <a:latin typeface="Times New Roman"/>
                          <a:ea typeface="Calibri"/>
                          <a:cs typeface="Times New Roman"/>
                        </a:rPr>
                        <a:t>INGRESOS</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45242">
                <a:tc>
                  <a:txBody>
                    <a:bodyPr/>
                    <a:lstStyle/>
                    <a:p>
                      <a:pPr algn="ctr">
                        <a:lnSpc>
                          <a:spcPct val="115000"/>
                        </a:lnSpc>
                        <a:spcAft>
                          <a:spcPts val="0"/>
                        </a:spcAft>
                      </a:pPr>
                      <a:r>
                        <a:rPr lang="es-EC" sz="1000">
                          <a:latin typeface="Times New Roman"/>
                          <a:ea typeface="Calibri"/>
                          <a:cs typeface="Times New Roman"/>
                        </a:rPr>
                        <a:t>Intereses y descuentos ganados</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$ 625.198,63</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65,37%</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625.198,63 para el total de ingresos 956.326,82 y representarlo como porcentaje.</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ingresos el 65,37% corresponde a intereses y descuentos ganados, los mismos que suman una cifra importante debido a que están contenidos en este grupo los intereses de microcrédito que es el producto con más acogida en la cooperativa. </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15000"/>
                        </a:lnSpc>
                        <a:spcAft>
                          <a:spcPts val="0"/>
                        </a:spcAft>
                      </a:pPr>
                      <a:r>
                        <a:rPr lang="es-EC" sz="1000" dirty="0">
                          <a:latin typeface="Times New Roman"/>
                          <a:ea typeface="Calibri"/>
                          <a:cs typeface="Times New Roman"/>
                        </a:rPr>
                        <a:t>Debido al tipo de negocio que realiza la Cooperativa, el rubro que posee mayor representatividad dentro del grupo de los ingresos corresponde a los intereses y descuentos ganados con un 65,37% es decir que más de la mitad de las entradas de dinero para “Sierra Centro”, corresponden a actividades operacionales. </a:t>
                      </a:r>
                      <a:endParaRPr lang="es-EC" sz="1000" dirty="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620">
                <a:tc>
                  <a:txBody>
                    <a:bodyPr/>
                    <a:lstStyle/>
                    <a:p>
                      <a:pPr algn="ctr">
                        <a:lnSpc>
                          <a:spcPct val="115000"/>
                        </a:lnSpc>
                        <a:spcAft>
                          <a:spcPts val="0"/>
                        </a:spcAft>
                      </a:pPr>
                      <a:r>
                        <a:rPr lang="es-EC" sz="1000">
                          <a:latin typeface="Times New Roman"/>
                          <a:ea typeface="Calibri"/>
                          <a:cs typeface="Times New Roman"/>
                        </a:rPr>
                        <a:t>Comisiones ganadas</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$ 2.970,24</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0,31%</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2.970,24 para el total de ingresos 956.326,82 y representarlo como porcentaje.</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ingresos el 0,31% corresponde a comisiones ganadas, dentro del grupo de cuentas la cifra es relativamente baja. </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974290">
                <a:tc>
                  <a:txBody>
                    <a:bodyPr/>
                    <a:lstStyle/>
                    <a:p>
                      <a:pPr algn="ctr">
                        <a:lnSpc>
                          <a:spcPct val="115000"/>
                        </a:lnSpc>
                        <a:spcAft>
                          <a:spcPts val="0"/>
                        </a:spcAft>
                      </a:pPr>
                      <a:r>
                        <a:rPr lang="es-EC" sz="1000">
                          <a:latin typeface="Times New Roman"/>
                          <a:ea typeface="Calibri"/>
                          <a:cs typeface="Times New Roman"/>
                        </a:rPr>
                        <a:t>Ingresos por servicios</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$ 317.550,45</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33,22%</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317.550,45 para el total de ingresos 956.326,82 y representarlo como porcentaje.</a:t>
                      </a:r>
                      <a:endParaRPr lang="es-EC" sz="100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Times New Roman"/>
                          <a:ea typeface="Calibri"/>
                          <a:cs typeface="Times New Roman"/>
                        </a:rPr>
                        <a:t>Del total de ingresos el 33,22% corresponde a ingresos por servicios, lo que se debe a que en este grupo de cuentas están incluidas las cobranzas y servicios cooperativos que denota ingresos altos después de los intereses cobrados, actividad  que representa una fuerte entrada de dinero para la cooperativa.  </a:t>
                      </a:r>
                      <a:endParaRPr lang="es-EC" sz="1000" dirty="0">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graphicFrame>
        <p:nvGraphicFramePr>
          <p:cNvPr id="7" name="6 Tabla"/>
          <p:cNvGraphicFramePr>
            <a:graphicFrameLocks noGrp="1"/>
          </p:cNvGraphicFramePr>
          <p:nvPr/>
        </p:nvGraphicFramePr>
        <p:xfrm>
          <a:off x="457201" y="457199"/>
          <a:ext cx="8077199" cy="5374870"/>
        </p:xfrm>
        <a:graphic>
          <a:graphicData uri="http://schemas.openxmlformats.org/drawingml/2006/table">
            <a:tbl>
              <a:tblPr/>
              <a:tblGrid>
                <a:gridCol w="772136"/>
                <a:gridCol w="1182386"/>
                <a:gridCol w="1153886"/>
                <a:gridCol w="1636687"/>
                <a:gridCol w="1711828"/>
                <a:gridCol w="1620276"/>
              </a:tblGrid>
              <a:tr h="323273">
                <a:tc>
                  <a:txBody>
                    <a:bodyPr/>
                    <a:lstStyle/>
                    <a:p>
                      <a:pPr algn="ctr">
                        <a:lnSpc>
                          <a:spcPct val="115000"/>
                        </a:lnSpc>
                        <a:spcAft>
                          <a:spcPts val="0"/>
                        </a:spcAft>
                      </a:pPr>
                      <a:r>
                        <a:rPr lang="es-EC" sz="1000" b="1" dirty="0">
                          <a:latin typeface="Times New Roman"/>
                          <a:ea typeface="Calibri"/>
                          <a:cs typeface="Times New Roman"/>
                        </a:rPr>
                        <a:t>Detalle</a:t>
                      </a:r>
                      <a:endParaRPr lang="es-EC" sz="1000" dirty="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Valor</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Estructura porcentual</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Cálculo</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Interpretación</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Análisis</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161637">
                <a:tc gridSpan="6">
                  <a:txBody>
                    <a:bodyPr/>
                    <a:lstStyle/>
                    <a:p>
                      <a:pPr algn="l">
                        <a:lnSpc>
                          <a:spcPct val="115000"/>
                        </a:lnSpc>
                        <a:spcAft>
                          <a:spcPts val="0"/>
                        </a:spcAft>
                      </a:pPr>
                      <a:r>
                        <a:rPr lang="es-EC" sz="1000" b="1">
                          <a:latin typeface="Times New Roman"/>
                          <a:ea typeface="Calibri"/>
                          <a:cs typeface="Times New Roman"/>
                        </a:rPr>
                        <a:t>INGRESOS</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31455">
                <a:tc>
                  <a:txBody>
                    <a:bodyPr/>
                    <a:lstStyle/>
                    <a:p>
                      <a:pPr algn="ctr">
                        <a:lnSpc>
                          <a:spcPct val="115000"/>
                        </a:lnSpc>
                        <a:spcAft>
                          <a:spcPts val="0"/>
                        </a:spcAft>
                      </a:pPr>
                      <a:r>
                        <a:rPr lang="es-EC" sz="1000">
                          <a:latin typeface="Times New Roman"/>
                          <a:ea typeface="Calibri"/>
                          <a:cs typeface="Times New Roman"/>
                        </a:rPr>
                        <a:t>Otros ingresos operacionales</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$ 184,41</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0,01%</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184,41 para el total de ingresos 956.326,82 y representarlo como porcentaje.</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ingresos el 0,01% corresponde a otros ingresos operacionales. </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15000"/>
                        </a:lnSpc>
                        <a:spcAft>
                          <a:spcPts val="0"/>
                        </a:spcAft>
                      </a:pPr>
                      <a:r>
                        <a:rPr lang="es-EC" sz="1000">
                          <a:latin typeface="Times New Roman"/>
                          <a:ea typeface="Calibri"/>
                          <a:cs typeface="Times New Roman"/>
                        </a:rPr>
                        <a:t>Otro de los ingresos significativos que tiene la Cooperativa “Sierra Centro”, es el de ingresos por servicios prestados como cobranzas y servicios cooperativos por lo que habrá que analizar si los socios se encuentran conformes con las tasas y recaudaciones que les realizan.</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635">
                <a:tc>
                  <a:txBody>
                    <a:bodyPr/>
                    <a:lstStyle/>
                    <a:p>
                      <a:pPr algn="ctr">
                        <a:lnSpc>
                          <a:spcPct val="115000"/>
                        </a:lnSpc>
                        <a:spcAft>
                          <a:spcPts val="0"/>
                        </a:spcAft>
                      </a:pPr>
                      <a:r>
                        <a:rPr lang="es-EC" sz="1000">
                          <a:latin typeface="Times New Roman"/>
                          <a:ea typeface="Calibri"/>
                          <a:cs typeface="Times New Roman"/>
                        </a:rPr>
                        <a:t>Otros ingresos</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$10.423,09</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1,09%</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10.423,09 para el total de ingresos  956.326,82 y representarlo como porcentaje.</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ingresos el 1,09% corresponde a otros ingresos, rubros que se puede hacer efectivo por los cobros de intereses y comisiones de períodos anteriores.</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778000">
                <a:tc>
                  <a:txBody>
                    <a:bodyPr/>
                    <a:lstStyle/>
                    <a:p>
                      <a:pPr algn="ctr">
                        <a:lnSpc>
                          <a:spcPct val="115000"/>
                        </a:lnSpc>
                        <a:spcAft>
                          <a:spcPts val="0"/>
                        </a:spcAft>
                      </a:pPr>
                      <a:r>
                        <a:rPr lang="es-EC" sz="1000">
                          <a:latin typeface="Times New Roman"/>
                          <a:ea typeface="Calibri"/>
                          <a:cs typeface="Times New Roman"/>
                        </a:rPr>
                        <a:t>Total ingresos</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$ 956.326,82</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100%</a:t>
                      </a:r>
                      <a:endParaRPr lang="es-EC" sz="100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Times New Roman"/>
                          <a:ea typeface="Calibri"/>
                          <a:cs typeface="Times New Roman"/>
                        </a:rPr>
                        <a:t>La base de cálculo se la realiza en función del total de ingresos $956.326,82 en el caso de la COAC “Sierra Centro” que totalizado suma el 100%.</a:t>
                      </a:r>
                      <a:endParaRPr lang="es-EC" sz="1000" dirty="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Times New Roman"/>
                          <a:ea typeface="Calibri"/>
                          <a:cs typeface="Times New Roman"/>
                        </a:rPr>
                        <a:t>El total de ingresos es de $ 956.326,82. </a:t>
                      </a:r>
                      <a:endParaRPr lang="es-EC" sz="1000" dirty="0">
                        <a:latin typeface="Calibri"/>
                        <a:ea typeface="Calibri"/>
                        <a:cs typeface="Times New Roman"/>
                      </a:endParaRPr>
                    </a:p>
                  </a:txBody>
                  <a:tcPr marL="40158" marR="40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graphicFrame>
        <p:nvGraphicFramePr>
          <p:cNvPr id="7" name="6 Tabla"/>
          <p:cNvGraphicFramePr>
            <a:graphicFrameLocks noGrp="1"/>
          </p:cNvGraphicFramePr>
          <p:nvPr/>
        </p:nvGraphicFramePr>
        <p:xfrm>
          <a:off x="457200" y="152400"/>
          <a:ext cx="8305799" cy="5378147"/>
        </p:xfrm>
        <a:graphic>
          <a:graphicData uri="http://schemas.openxmlformats.org/drawingml/2006/table">
            <a:tbl>
              <a:tblPr/>
              <a:tblGrid>
                <a:gridCol w="1183309"/>
                <a:gridCol w="1147867"/>
                <a:gridCol w="1183309"/>
                <a:gridCol w="1298489"/>
                <a:gridCol w="1870453"/>
                <a:gridCol w="1622372"/>
              </a:tblGrid>
              <a:tr h="217189">
                <a:tc>
                  <a:txBody>
                    <a:bodyPr/>
                    <a:lstStyle/>
                    <a:p>
                      <a:pPr algn="ctr">
                        <a:lnSpc>
                          <a:spcPct val="115000"/>
                        </a:lnSpc>
                        <a:spcAft>
                          <a:spcPts val="0"/>
                        </a:spcAft>
                      </a:pPr>
                      <a:r>
                        <a:rPr lang="es-EC" sz="1000" b="1" dirty="0">
                          <a:latin typeface="Times New Roman"/>
                          <a:ea typeface="Calibri"/>
                          <a:cs typeface="Times New Roman"/>
                        </a:rPr>
                        <a:t>Detalle</a:t>
                      </a:r>
                      <a:endParaRPr lang="es-EC" sz="1000" dirty="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Valor</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Estructura porcentual</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Cálculo</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Interpretación</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Análisis</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110054">
                <a:tc gridSpan="6">
                  <a:txBody>
                    <a:bodyPr/>
                    <a:lstStyle/>
                    <a:p>
                      <a:pPr algn="l">
                        <a:lnSpc>
                          <a:spcPct val="115000"/>
                        </a:lnSpc>
                        <a:spcAft>
                          <a:spcPts val="0"/>
                        </a:spcAft>
                      </a:pPr>
                      <a:r>
                        <a:rPr lang="es-EC" sz="1000" b="1">
                          <a:latin typeface="Times New Roman"/>
                          <a:ea typeface="Calibri"/>
                          <a:cs typeface="Times New Roman"/>
                        </a:rPr>
                        <a:t>GASTOS</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03134">
                <a:tc>
                  <a:txBody>
                    <a:bodyPr/>
                    <a:lstStyle/>
                    <a:p>
                      <a:pPr algn="ctr">
                        <a:lnSpc>
                          <a:spcPct val="115000"/>
                        </a:lnSpc>
                        <a:spcAft>
                          <a:spcPts val="0"/>
                        </a:spcAft>
                      </a:pPr>
                      <a:r>
                        <a:rPr lang="es-EC" sz="1000">
                          <a:latin typeface="Times New Roman"/>
                          <a:ea typeface="Calibri"/>
                          <a:cs typeface="Times New Roman"/>
                        </a:rPr>
                        <a:t>Intereses causados</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$ 249.635,03</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26,10%</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249.635,03, para el total de ingresos 956.326,82 y representarlo como porcentaje.</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gastos, el 26,10% corresponde a intereses causados, lo que se debe al giro del negocio porque en este grupo de cuentas se encuentran contenidas las obligaciones con el público.  </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lnSpc>
                          <a:spcPct val="115000"/>
                        </a:lnSpc>
                        <a:spcAft>
                          <a:spcPts val="0"/>
                        </a:spcAft>
                      </a:pPr>
                      <a:r>
                        <a:rPr lang="es-EC" sz="1000">
                          <a:latin typeface="Times New Roman"/>
                          <a:ea typeface="Calibri"/>
                          <a:cs typeface="Times New Roman"/>
                        </a:rPr>
                        <a:t>Para el grupo de cuentas del gasto, la cifra con mayor peso es la correspondiente a los gastos de operación con lo que se deberán diseñar y adoptar estrategias financieras que permitan la optimización de recursos manejados por la institución. Dentro de este grupo de cuentas las más representativas son las correspondientes a gastos de personal: sueldos remuneraciones, beneficios sociales, desahucios, servicios ocasionales, etc. </a:t>
                      </a:r>
                      <a:endParaRPr lang="es-EC" sz="1000">
                        <a:latin typeface="Calibri"/>
                        <a:ea typeface="Calibri"/>
                        <a:cs typeface="Times New Roman"/>
                      </a:endParaRPr>
                    </a:p>
                    <a:p>
                      <a:pPr algn="just">
                        <a:lnSpc>
                          <a:spcPct val="115000"/>
                        </a:lnSpc>
                        <a:spcAft>
                          <a:spcPts val="0"/>
                        </a:spcAft>
                      </a:pPr>
                      <a:r>
                        <a:rPr lang="es-EC" sz="1000">
                          <a:latin typeface="Times New Roman"/>
                          <a:ea typeface="Calibri"/>
                          <a:cs typeface="Times New Roman"/>
                        </a:rPr>
                        <a:t>Esta situación denota que es necesario tomar medidas financieras para lograr una baja en este desembolso tan significativo para la COAC teniendo dos períodos con pérdida económica. </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7351">
                <a:tc>
                  <a:txBody>
                    <a:bodyPr/>
                    <a:lstStyle/>
                    <a:p>
                      <a:pPr algn="ctr">
                        <a:lnSpc>
                          <a:spcPct val="115000"/>
                        </a:lnSpc>
                        <a:spcAft>
                          <a:spcPts val="0"/>
                        </a:spcAft>
                      </a:pPr>
                      <a:r>
                        <a:rPr lang="es-EC" sz="1000">
                          <a:latin typeface="Times New Roman"/>
                          <a:ea typeface="Calibri"/>
                          <a:cs typeface="Times New Roman"/>
                        </a:rPr>
                        <a:t>Provisiones</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$ 33.399,77</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3,49%</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33.399,77, para el total de ingresos 956.326,82 y representarlo como porcentaje.</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Times New Roman"/>
                          <a:ea typeface="Calibri"/>
                          <a:cs typeface="Times New Roman"/>
                        </a:rPr>
                        <a:t>Del total de gastos, el 3,49%corresponde a provisiones, aquí se puede ver que las provisiones para cartera de microcrédito es la más representativa. </a:t>
                      </a:r>
                      <a:endParaRPr lang="es-EC" sz="1000" dirty="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194539">
                <a:tc>
                  <a:txBody>
                    <a:bodyPr/>
                    <a:lstStyle/>
                    <a:p>
                      <a:pPr algn="ctr">
                        <a:lnSpc>
                          <a:spcPct val="115000"/>
                        </a:lnSpc>
                        <a:spcAft>
                          <a:spcPts val="0"/>
                        </a:spcAft>
                      </a:pPr>
                      <a:r>
                        <a:rPr lang="es-EC" sz="1000">
                          <a:latin typeface="Times New Roman"/>
                          <a:ea typeface="Calibri"/>
                          <a:cs typeface="Times New Roman"/>
                        </a:rPr>
                        <a:t>Gastos de operación</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$ 686327,11</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71,76%</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686327,11, para el total de ingresos 956.326,82 y representarlo como porcentaje.</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Del total de gastos, el 71,76%corresponde a gastos de operación. De este grupo de cuentas, la cifra más significativa es de $363.413,84 que contiene todos los gastos de personal</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303134">
                <a:tc>
                  <a:txBody>
                    <a:bodyPr/>
                    <a:lstStyle/>
                    <a:p>
                      <a:pPr algn="ctr">
                        <a:lnSpc>
                          <a:spcPct val="115000"/>
                        </a:lnSpc>
                        <a:spcAft>
                          <a:spcPts val="0"/>
                        </a:spcAft>
                      </a:pPr>
                      <a:r>
                        <a:rPr lang="es-EC" sz="1000">
                          <a:latin typeface="Times New Roman"/>
                          <a:ea typeface="Calibri"/>
                          <a:cs typeface="Times New Roman"/>
                        </a:rPr>
                        <a:t>Otros gastos y pérdidas</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latin typeface="Times New Roman"/>
                          <a:ea typeface="Calibri"/>
                          <a:cs typeface="Times New Roman"/>
                        </a:rPr>
                        <a:t>$ 3.990,14</a:t>
                      </a:r>
                      <a:endParaRPr lang="es-EC" sz="1000" dirty="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0,41%</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Se obtiene de dividir 3.990,14, para el total de ingresos 956.326,82 y representarlo como porcentaje.</a:t>
                      </a:r>
                      <a:endParaRPr lang="es-EC" sz="100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Times New Roman"/>
                          <a:ea typeface="Calibri"/>
                          <a:cs typeface="Times New Roman"/>
                        </a:rPr>
                        <a:t>Del total de gastos, el 0,41% corresponde a otros gastos y pérdidas</a:t>
                      </a:r>
                      <a:endParaRPr lang="es-EC" sz="1000" dirty="0">
                        <a:latin typeface="Calibri"/>
                        <a:ea typeface="Calibri"/>
                        <a:cs typeface="Times New Roman"/>
                      </a:endParaRPr>
                    </a:p>
                  </a:txBody>
                  <a:tcPr marL="33835" marR="33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
        <p:nvSpPr>
          <p:cNvPr id="8" name="7 CuadroTexto"/>
          <p:cNvSpPr txBox="1"/>
          <p:nvPr/>
        </p:nvSpPr>
        <p:spPr>
          <a:xfrm>
            <a:off x="6248400" y="5486400"/>
            <a:ext cx="2209800" cy="400110"/>
          </a:xfrm>
          <a:prstGeom prst="rect">
            <a:avLst/>
          </a:prstGeom>
          <a:noFill/>
        </p:spPr>
        <p:txBody>
          <a:bodyPr wrap="square" rtlCol="0">
            <a:spAutoFit/>
          </a:bodyPr>
          <a:lstStyle/>
          <a:p>
            <a:r>
              <a:rPr lang="es-EC" sz="1000" b="1" dirty="0" smtClean="0"/>
              <a:t>Fuente:</a:t>
            </a:r>
            <a:r>
              <a:rPr lang="es-EC" sz="1000" dirty="0" smtClean="0"/>
              <a:t> COAC “Sierra Centro” Ltda.</a:t>
            </a:r>
          </a:p>
          <a:p>
            <a:r>
              <a:rPr lang="es-EC" sz="1000" b="1" dirty="0" smtClean="0"/>
              <a:t>Elaborado por:</a:t>
            </a:r>
            <a:r>
              <a:rPr lang="es-EC" sz="1000" dirty="0" smtClean="0"/>
              <a:t> María Belén Estrella P</a:t>
            </a:r>
            <a:endParaRPr lang="es-EC"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1143000" y="304800"/>
            <a:ext cx="66294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5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ANÁLISIS HORIZONTAL</a:t>
            </a:r>
            <a:endPar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graphicFrame>
        <p:nvGraphicFramePr>
          <p:cNvPr id="8" name="7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361" name="Picture 1"/>
          <p:cNvPicPr>
            <a:picLocks noChangeAspect="1" noChangeArrowheads="1"/>
          </p:cNvPicPr>
          <p:nvPr/>
        </p:nvPicPr>
        <p:blipFill>
          <a:blip r:embed="rId9" cstate="print"/>
          <a:srcRect/>
          <a:stretch>
            <a:fillRect/>
          </a:stretch>
        </p:blipFill>
        <p:spPr bwMode="auto">
          <a:xfrm>
            <a:off x="5638800" y="2743200"/>
            <a:ext cx="1828800" cy="990600"/>
          </a:xfrm>
          <a:prstGeom prst="rect">
            <a:avLst/>
          </a:prstGeom>
          <a:noFill/>
          <a:ln w="9525">
            <a:noFill/>
            <a:miter lim="800000"/>
            <a:headEnd/>
            <a:tailEnd/>
          </a:ln>
          <a:effectLst/>
        </p:spPr>
      </p:pic>
      <p:pic>
        <p:nvPicPr>
          <p:cNvPr id="15362" name="Picture 2"/>
          <p:cNvPicPr>
            <a:picLocks noChangeAspect="1" noChangeArrowheads="1"/>
          </p:cNvPicPr>
          <p:nvPr/>
        </p:nvPicPr>
        <p:blipFill>
          <a:blip r:embed="rId10" cstate="print"/>
          <a:srcRect/>
          <a:stretch>
            <a:fillRect/>
          </a:stretch>
        </p:blipFill>
        <p:spPr bwMode="auto">
          <a:xfrm>
            <a:off x="5619750" y="1676400"/>
            <a:ext cx="1847850" cy="960438"/>
          </a:xfrm>
          <a:prstGeom prst="rect">
            <a:avLst/>
          </a:prstGeom>
          <a:noFill/>
          <a:ln w="9525">
            <a:noFill/>
            <a:miter lim="800000"/>
            <a:headEnd/>
            <a:tailEnd/>
          </a:ln>
          <a:effectLst/>
        </p:spPr>
      </p:pic>
      <p:pic>
        <p:nvPicPr>
          <p:cNvPr id="15363" name="Picture 3"/>
          <p:cNvPicPr>
            <a:picLocks noChangeAspect="1" noChangeArrowheads="1"/>
          </p:cNvPicPr>
          <p:nvPr/>
        </p:nvPicPr>
        <p:blipFill>
          <a:blip r:embed="rId11" cstate="print"/>
          <a:srcRect/>
          <a:stretch>
            <a:fillRect/>
          </a:stretch>
        </p:blipFill>
        <p:spPr bwMode="auto">
          <a:xfrm>
            <a:off x="5715000" y="3886200"/>
            <a:ext cx="1905000" cy="895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7" name="6 Rectángulo redondeado"/>
          <p:cNvSpPr/>
          <p:nvPr/>
        </p:nvSpPr>
        <p:spPr>
          <a:xfrm>
            <a:off x="838200" y="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Interpretación del Análisis Horizontal del Balance General  de la COAC “Sierra Centro”  periodos 2011- 2012</a:t>
            </a:r>
            <a:endParaRPr lang="es-EC" sz="2000" dirty="0"/>
          </a:p>
        </p:txBody>
      </p:sp>
      <p:graphicFrame>
        <p:nvGraphicFramePr>
          <p:cNvPr id="8" name="7 Tabla"/>
          <p:cNvGraphicFramePr>
            <a:graphicFrameLocks noGrp="1"/>
          </p:cNvGraphicFramePr>
          <p:nvPr/>
        </p:nvGraphicFramePr>
        <p:xfrm>
          <a:off x="228601" y="685800"/>
          <a:ext cx="8610599" cy="5191388"/>
        </p:xfrm>
        <a:graphic>
          <a:graphicData uri="http://schemas.openxmlformats.org/drawingml/2006/table">
            <a:tbl>
              <a:tblPr/>
              <a:tblGrid>
                <a:gridCol w="831573"/>
                <a:gridCol w="1250150"/>
                <a:gridCol w="1193410"/>
                <a:gridCol w="1120856"/>
                <a:gridCol w="1193410"/>
                <a:gridCol w="1059465"/>
                <a:gridCol w="1961735"/>
              </a:tblGrid>
              <a:tr h="107837">
                <a:tc>
                  <a:txBody>
                    <a:bodyPr/>
                    <a:lstStyle/>
                    <a:p>
                      <a:pPr indent="252095" algn="ctr">
                        <a:lnSpc>
                          <a:spcPct val="115000"/>
                        </a:lnSpc>
                        <a:spcAft>
                          <a:spcPts val="0"/>
                        </a:spcAft>
                      </a:pPr>
                      <a:endParaRPr lang="es-EC" sz="600">
                        <a:latin typeface="Calibri"/>
                        <a:ea typeface="Calibri"/>
                        <a:cs typeface="Times New Roman"/>
                      </a:endParaRPr>
                    </a:p>
                  </a:txBody>
                  <a:tcPr marL="17153" marR="1715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endParaRPr lang="es-EC" sz="600">
                        <a:latin typeface="Calibri"/>
                        <a:ea typeface="Calibri"/>
                        <a:cs typeface="Times New Roman"/>
                      </a:endParaRPr>
                    </a:p>
                  </a:txBody>
                  <a:tcPr marL="17153" marR="1715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600" b="1">
                          <a:latin typeface="Times New Roman"/>
                          <a:ea typeface="Calibri"/>
                          <a:cs typeface="Times New Roman"/>
                        </a:rPr>
                        <a:t>Año Base</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252095" algn="ctr">
                        <a:lnSpc>
                          <a:spcPct val="115000"/>
                        </a:lnSpc>
                        <a:spcAft>
                          <a:spcPts val="0"/>
                        </a:spcAft>
                      </a:pP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endParaRPr lang="es-EC" sz="600">
                        <a:latin typeface="Calibri"/>
                        <a:ea typeface="Calibri"/>
                        <a:cs typeface="Times New Roman"/>
                      </a:endParaRPr>
                    </a:p>
                  </a:txBody>
                  <a:tcPr marL="17153" marR="1715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endParaRPr lang="es-EC" sz="600">
                        <a:latin typeface="Calibri"/>
                        <a:ea typeface="Calibri"/>
                        <a:cs typeface="Times New Roman"/>
                      </a:endParaRPr>
                    </a:p>
                  </a:txBody>
                  <a:tcPr marL="17153" marR="1715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endParaRPr lang="es-EC" sz="600">
                        <a:latin typeface="Calibri"/>
                        <a:ea typeface="Calibri"/>
                        <a:cs typeface="Times New Roman"/>
                      </a:endParaRPr>
                    </a:p>
                  </a:txBody>
                  <a:tcPr marL="17153" marR="17153" marT="0" marB="0" anchor="ctr">
                    <a:lnL>
                      <a:noFill/>
                    </a:lnL>
                    <a:lnR>
                      <a:noFill/>
                    </a:lnR>
                    <a:lnT>
                      <a:noFill/>
                    </a:lnT>
                    <a:lnB w="12700" cap="flat" cmpd="sng" algn="ctr">
                      <a:solidFill>
                        <a:srgbClr val="000000"/>
                      </a:solidFill>
                      <a:prstDash val="solid"/>
                      <a:round/>
                      <a:headEnd type="none" w="med" len="med"/>
                      <a:tailEnd type="none" w="med" len="med"/>
                    </a:lnB>
                  </a:tcPr>
                </a:tc>
              </a:tr>
              <a:tr h="156136">
                <a:tc>
                  <a:txBody>
                    <a:bodyPr/>
                    <a:lstStyle/>
                    <a:p>
                      <a:pPr indent="14605" algn="ctr">
                        <a:lnSpc>
                          <a:spcPct val="115000"/>
                        </a:lnSpc>
                        <a:spcAft>
                          <a:spcPts val="0"/>
                        </a:spcAft>
                      </a:pPr>
                      <a:r>
                        <a:rPr lang="es-EC" sz="600" b="1">
                          <a:latin typeface="Times New Roman"/>
                          <a:ea typeface="Calibri"/>
                          <a:cs typeface="Times New Roman"/>
                        </a:rPr>
                        <a:t>Detalle</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14605" algn="ctr">
                        <a:lnSpc>
                          <a:spcPct val="115000"/>
                        </a:lnSpc>
                        <a:spcAft>
                          <a:spcPts val="0"/>
                        </a:spcAft>
                      </a:pPr>
                      <a:r>
                        <a:rPr lang="es-EC" sz="600" b="1">
                          <a:latin typeface="Times New Roman"/>
                          <a:ea typeface="Calibri"/>
                          <a:cs typeface="Times New Roman"/>
                        </a:rPr>
                        <a:t>2011</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14605" algn="ctr">
                        <a:lnSpc>
                          <a:spcPct val="115000"/>
                        </a:lnSpc>
                        <a:spcAft>
                          <a:spcPts val="0"/>
                        </a:spcAft>
                      </a:pPr>
                      <a:r>
                        <a:rPr lang="es-EC" sz="600" b="1">
                          <a:latin typeface="Times New Roman"/>
                          <a:ea typeface="Calibri"/>
                          <a:cs typeface="Times New Roman"/>
                        </a:rPr>
                        <a:t>2012</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14605" algn="ctr">
                        <a:lnSpc>
                          <a:spcPct val="115000"/>
                        </a:lnSpc>
                        <a:spcAft>
                          <a:spcPts val="0"/>
                        </a:spcAft>
                      </a:pPr>
                      <a:r>
                        <a:rPr lang="es-EC" sz="600" b="1">
                          <a:latin typeface="Times New Roman"/>
                          <a:ea typeface="Calibri"/>
                          <a:cs typeface="Times New Roman"/>
                        </a:rPr>
                        <a:t>Sentido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14605" algn="ctr">
                        <a:lnSpc>
                          <a:spcPct val="115000"/>
                        </a:lnSpc>
                        <a:spcAft>
                          <a:spcPts val="0"/>
                        </a:spcAft>
                      </a:pPr>
                      <a:r>
                        <a:rPr lang="es-EC" sz="600" b="1">
                          <a:latin typeface="Times New Roman"/>
                          <a:ea typeface="Calibri"/>
                          <a:cs typeface="Times New Roman"/>
                        </a:rPr>
                        <a:t>Diferencia en unidad monetaria</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14605" algn="ctr">
                        <a:lnSpc>
                          <a:spcPct val="115000"/>
                        </a:lnSpc>
                        <a:spcAft>
                          <a:spcPts val="0"/>
                        </a:spcAft>
                      </a:pPr>
                      <a:r>
                        <a:rPr lang="es-EC" sz="600" b="1">
                          <a:latin typeface="Times New Roman"/>
                          <a:ea typeface="Calibri"/>
                          <a:cs typeface="Times New Roman"/>
                        </a:rPr>
                        <a:t>Diferencia porcentual</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14605" algn="ctr">
                        <a:lnSpc>
                          <a:spcPct val="115000"/>
                        </a:lnSpc>
                        <a:spcAft>
                          <a:spcPts val="0"/>
                        </a:spcAft>
                      </a:pPr>
                      <a:r>
                        <a:rPr lang="es-EC" sz="600" b="1">
                          <a:latin typeface="Times New Roman"/>
                          <a:ea typeface="Calibri"/>
                          <a:cs typeface="Times New Roman"/>
                        </a:rPr>
                        <a:t>Interpretación</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101000">
                <a:tc gridSpan="7">
                  <a:txBody>
                    <a:bodyPr/>
                    <a:lstStyle/>
                    <a:p>
                      <a:pPr indent="14605">
                        <a:lnSpc>
                          <a:spcPct val="115000"/>
                        </a:lnSpc>
                        <a:spcAft>
                          <a:spcPts val="0"/>
                        </a:spcAft>
                      </a:pPr>
                      <a:r>
                        <a:rPr lang="es-EC" sz="600" b="1">
                          <a:latin typeface="Times New Roman"/>
                          <a:ea typeface="Calibri"/>
                          <a:cs typeface="Times New Roman"/>
                        </a:rPr>
                        <a:t>ACTIVO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72504">
                <a:tc>
                  <a:txBody>
                    <a:bodyPr/>
                    <a:lstStyle/>
                    <a:p>
                      <a:pPr indent="14605" algn="ctr">
                        <a:lnSpc>
                          <a:spcPct val="115000"/>
                        </a:lnSpc>
                        <a:spcAft>
                          <a:spcPts val="0"/>
                        </a:spcAft>
                      </a:pPr>
                      <a:r>
                        <a:rPr lang="es-EC" sz="600">
                          <a:latin typeface="Times New Roman"/>
                          <a:ea typeface="Calibri"/>
                          <a:cs typeface="Times New Roman"/>
                        </a:rPr>
                        <a:t>Fondos disponibles</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$ 375.267,94</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$ 415.855,63</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Crecimiento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$ 40.587,69</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10,82%</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just">
                        <a:lnSpc>
                          <a:spcPct val="115000"/>
                        </a:lnSpc>
                        <a:spcAft>
                          <a:spcPts val="0"/>
                        </a:spcAft>
                      </a:pPr>
                      <a:r>
                        <a:rPr lang="es-EC" sz="600">
                          <a:latin typeface="Times New Roman"/>
                          <a:ea typeface="Calibri"/>
                          <a:cs typeface="Times New Roman"/>
                        </a:rPr>
                        <a:t>Los fondos disponibles han tenido un incremento del 10,82% del 2011 al 2012. Es decir que no han tenido un incremento significativo entre los períodos, lo que se explica por el manejo de caja chica con una cifra constante. </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504">
                <a:tc>
                  <a:txBody>
                    <a:bodyPr/>
                    <a:lstStyle/>
                    <a:p>
                      <a:pPr indent="14605" algn="ctr">
                        <a:lnSpc>
                          <a:spcPct val="115000"/>
                        </a:lnSpc>
                        <a:spcAft>
                          <a:spcPts val="0"/>
                        </a:spcAft>
                      </a:pPr>
                      <a:r>
                        <a:rPr lang="es-EC" sz="600">
                          <a:latin typeface="Times New Roman"/>
                          <a:ea typeface="Calibri"/>
                          <a:cs typeface="Times New Roman"/>
                        </a:rPr>
                        <a:t>Cartera de créditos</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$ 3’306.576,84</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$ 4’ 305.823,87</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Crecimiento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$ 999.247,03</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30,22%</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just">
                        <a:lnSpc>
                          <a:spcPct val="115000"/>
                        </a:lnSpc>
                        <a:spcAft>
                          <a:spcPts val="0"/>
                        </a:spcAft>
                      </a:pPr>
                      <a:r>
                        <a:rPr lang="es-EC" sz="600">
                          <a:latin typeface="Times New Roman"/>
                          <a:ea typeface="Calibri"/>
                          <a:cs typeface="Times New Roman"/>
                        </a:rPr>
                        <a:t>La cartera de créditos ha tenido un incremento del 30,22% del 2011 al 2012, lo  que se debe al crecimiento en el período 2012 de la cartera de microcrédito, sin embargo se observa que no se ha trabajado con la cartera comercial en el segundo período. </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320">
                <a:tc>
                  <a:txBody>
                    <a:bodyPr/>
                    <a:lstStyle/>
                    <a:p>
                      <a:pPr indent="14605" algn="ctr">
                        <a:lnSpc>
                          <a:spcPct val="115000"/>
                        </a:lnSpc>
                        <a:spcAft>
                          <a:spcPts val="0"/>
                        </a:spcAft>
                      </a:pPr>
                      <a:r>
                        <a:rPr lang="es-EC" sz="600">
                          <a:latin typeface="Times New Roman"/>
                          <a:ea typeface="Calibri"/>
                          <a:cs typeface="Times New Roman"/>
                        </a:rPr>
                        <a:t>Cuentas por cobrar</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$ 31.394,30</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$ 50.230,81</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Crecimiento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$ 18.836,51</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60%</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just">
                        <a:lnSpc>
                          <a:spcPct val="115000"/>
                        </a:lnSpc>
                        <a:spcAft>
                          <a:spcPts val="0"/>
                        </a:spcAft>
                      </a:pPr>
                      <a:r>
                        <a:rPr lang="es-EC" sz="600">
                          <a:latin typeface="Times New Roman"/>
                          <a:ea typeface="Calibri"/>
                          <a:cs typeface="Times New Roman"/>
                        </a:rPr>
                        <a:t>Las cuentas por cobrar han tenido un crecimiento del 2011 al 2012, debido al cobro que se ha realizado a los socios por conceptos judiciales. </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368">
                <a:tc>
                  <a:txBody>
                    <a:bodyPr/>
                    <a:lstStyle/>
                    <a:p>
                      <a:pPr indent="14605" algn="ctr">
                        <a:lnSpc>
                          <a:spcPct val="115000"/>
                        </a:lnSpc>
                        <a:spcAft>
                          <a:spcPts val="0"/>
                        </a:spcAft>
                      </a:pPr>
                      <a:r>
                        <a:rPr lang="es-EC" sz="600">
                          <a:latin typeface="Times New Roman"/>
                          <a:ea typeface="Calibri"/>
                          <a:cs typeface="Times New Roman"/>
                        </a:rPr>
                        <a:t>Propiedades y equipo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$ 167.548,87</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$ 274.760,64</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Crecimiento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$ 107.211,77</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63,99%</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just">
                        <a:lnSpc>
                          <a:spcPct val="115000"/>
                        </a:lnSpc>
                        <a:spcAft>
                          <a:spcPts val="0"/>
                        </a:spcAft>
                      </a:pPr>
                      <a:r>
                        <a:rPr lang="es-EC" sz="600">
                          <a:latin typeface="Times New Roman"/>
                          <a:ea typeface="Calibri"/>
                          <a:cs typeface="Times New Roman"/>
                        </a:rPr>
                        <a:t>La propiedad y equipo ha tenido un crecimiento del 2011 al 2012 de 63,99%, lo que se debe a la adquisición en el 2012 de varios muebles y enseres para la cooperativa. </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351">
                <a:tc>
                  <a:txBody>
                    <a:bodyPr/>
                    <a:lstStyle/>
                    <a:p>
                      <a:pPr indent="14605" algn="ctr">
                        <a:lnSpc>
                          <a:spcPct val="115000"/>
                        </a:lnSpc>
                        <a:spcAft>
                          <a:spcPts val="0"/>
                        </a:spcAft>
                      </a:pPr>
                      <a:r>
                        <a:rPr lang="es-EC" sz="600">
                          <a:latin typeface="Times New Roman"/>
                          <a:ea typeface="Calibri"/>
                          <a:cs typeface="Times New Roman"/>
                        </a:rPr>
                        <a:t>Otros activos</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$ 56.936,48</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$ 54.570,30</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Crecimiento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$ 2.366,18</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4,16%</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just">
                        <a:lnSpc>
                          <a:spcPct val="115000"/>
                        </a:lnSpc>
                        <a:spcAft>
                          <a:spcPts val="0"/>
                        </a:spcAft>
                      </a:pPr>
                      <a:endParaRPr lang="es-EC" sz="600">
                        <a:latin typeface="Calibri"/>
                        <a:ea typeface="Calibri"/>
                        <a:cs typeface="Times New Roman"/>
                      </a:endParaRPr>
                    </a:p>
                    <a:p>
                      <a:r>
                        <a:rPr lang="es-EC" sz="600">
                          <a:latin typeface="Times New Roman"/>
                        </a:rPr>
                        <a:t>Otros activos han tenido un crecimiento de -4,16% del 2011 al 2012, ya que se tuvieron varios ingresos adicionales como anticipos, depósitos en garantía y se realizaron varios pagos anticipados lo que constituye un rubro a favor de la cooperativa. </a:t>
                      </a:r>
                      <a:endParaRPr lang="es-EC" sz="600">
                        <a:latin typeface="Calibri"/>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38">
                <a:tc>
                  <a:txBody>
                    <a:bodyPr/>
                    <a:lstStyle/>
                    <a:p>
                      <a:pPr indent="14605" algn="ctr">
                        <a:lnSpc>
                          <a:spcPct val="115000"/>
                        </a:lnSpc>
                        <a:spcAft>
                          <a:spcPts val="0"/>
                        </a:spcAft>
                      </a:pPr>
                      <a:r>
                        <a:rPr lang="es-EC" sz="600" b="1">
                          <a:latin typeface="Times New Roman"/>
                          <a:ea typeface="Calibri"/>
                          <a:cs typeface="Times New Roman"/>
                        </a:rPr>
                        <a:t>Total activos</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b="1">
                          <a:latin typeface="Times New Roman"/>
                          <a:ea typeface="Calibri"/>
                          <a:cs typeface="Times New Roman"/>
                        </a:rPr>
                        <a:t>$ 3’937.724,43</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b="1">
                          <a:latin typeface="Times New Roman"/>
                          <a:ea typeface="Calibri"/>
                          <a:cs typeface="Times New Roman"/>
                        </a:rPr>
                        <a:t>$ 5’101.241,25</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Crecimiento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$ 1’163.516,82</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29,54%</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just">
                        <a:lnSpc>
                          <a:spcPct val="115000"/>
                        </a:lnSpc>
                        <a:spcAft>
                          <a:spcPts val="0"/>
                        </a:spcAft>
                      </a:pPr>
                      <a:r>
                        <a:rPr lang="es-EC" sz="600">
                          <a:latin typeface="Times New Roman"/>
                          <a:ea typeface="Calibri"/>
                          <a:cs typeface="Times New Roman"/>
                        </a:rPr>
                        <a:t>El total de activos ha tenido un crecimiento de 29,54% del 2011 al 2012.  </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000">
                <a:tc gridSpan="7">
                  <a:txBody>
                    <a:bodyPr/>
                    <a:lstStyle/>
                    <a:p>
                      <a:pPr indent="14605">
                        <a:lnSpc>
                          <a:spcPct val="115000"/>
                        </a:lnSpc>
                        <a:spcAft>
                          <a:spcPts val="0"/>
                        </a:spcAft>
                      </a:pPr>
                      <a:r>
                        <a:rPr lang="es-EC" sz="600" b="1">
                          <a:latin typeface="Times New Roman"/>
                          <a:ea typeface="Calibri"/>
                          <a:cs typeface="Times New Roman"/>
                        </a:rPr>
                        <a:t>PASIVO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72504">
                <a:tc>
                  <a:txBody>
                    <a:bodyPr/>
                    <a:lstStyle/>
                    <a:p>
                      <a:pPr indent="14605" algn="ctr">
                        <a:lnSpc>
                          <a:spcPct val="115000"/>
                        </a:lnSpc>
                        <a:spcAft>
                          <a:spcPts val="0"/>
                        </a:spcAft>
                      </a:pPr>
                      <a:r>
                        <a:rPr lang="es-EC" sz="600">
                          <a:latin typeface="Times New Roman"/>
                          <a:ea typeface="Calibri"/>
                          <a:cs typeface="Times New Roman"/>
                        </a:rPr>
                        <a:t>Obligaciones con el público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$ 3’439.390,90</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$ 4’337.516,95</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Crecimiento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$898.126,05</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26,11%</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just">
                        <a:lnSpc>
                          <a:spcPct val="115000"/>
                        </a:lnSpc>
                        <a:spcAft>
                          <a:spcPts val="0"/>
                        </a:spcAft>
                      </a:pPr>
                      <a:r>
                        <a:rPr lang="es-EC" sz="600">
                          <a:latin typeface="Times New Roman"/>
                          <a:ea typeface="Calibri"/>
                          <a:cs typeface="Times New Roman"/>
                        </a:rPr>
                        <a:t>Las obligaciones con el público han tenido un crecimiento del 26,11% del 2011 al 2012, debido a que los depósitos de los socios crecieron al año base, lo que constituye una fortaleza para la cooperativa que se mantenga en constante expansión.</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413">
                <a:tc>
                  <a:txBody>
                    <a:bodyPr/>
                    <a:lstStyle/>
                    <a:p>
                      <a:pPr indent="14605" algn="ctr">
                        <a:lnSpc>
                          <a:spcPct val="115000"/>
                        </a:lnSpc>
                        <a:spcAft>
                          <a:spcPts val="0"/>
                        </a:spcAft>
                      </a:pPr>
                      <a:r>
                        <a:rPr lang="es-EC" sz="600">
                          <a:latin typeface="Times New Roman"/>
                          <a:ea typeface="Calibri"/>
                          <a:cs typeface="Times New Roman"/>
                        </a:rPr>
                        <a:t>Cuentas por pagar</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$ 139.280,31</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$ 199.345,85</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Crecimiento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$60.065,54</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43,12%</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just">
                        <a:lnSpc>
                          <a:spcPct val="115000"/>
                        </a:lnSpc>
                        <a:spcAft>
                          <a:spcPts val="0"/>
                        </a:spcAft>
                      </a:pPr>
                      <a:r>
                        <a:rPr lang="es-EC" sz="600">
                          <a:latin typeface="Times New Roman"/>
                          <a:ea typeface="Calibri"/>
                          <a:cs typeface="Times New Roman"/>
                        </a:rPr>
                        <a:t>Las cuentas por pagar han tenido un crecimiento de 43,12% del 2011 al 2012 ya que se continúa pagando los intereses que constituyen un desembolso alto que realiza la cooperativa. </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459">
                <a:tc>
                  <a:txBody>
                    <a:bodyPr/>
                    <a:lstStyle/>
                    <a:p>
                      <a:pPr indent="14605" algn="ctr">
                        <a:lnSpc>
                          <a:spcPct val="115000"/>
                        </a:lnSpc>
                        <a:spcAft>
                          <a:spcPts val="0"/>
                        </a:spcAft>
                      </a:pPr>
                      <a:r>
                        <a:rPr lang="es-EC" sz="600">
                          <a:latin typeface="Times New Roman"/>
                          <a:ea typeface="Calibri"/>
                          <a:cs typeface="Times New Roman"/>
                        </a:rPr>
                        <a:t>Obligaciones financieras</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$ 25.004,37</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$ 34.284,04</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Crecimiento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$ 29,279,67</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37,11%</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just">
                        <a:lnSpc>
                          <a:spcPct val="115000"/>
                        </a:lnSpc>
                        <a:spcAft>
                          <a:spcPts val="0"/>
                        </a:spcAft>
                      </a:pPr>
                      <a:r>
                        <a:rPr lang="es-EC" sz="600">
                          <a:latin typeface="Times New Roman"/>
                          <a:ea typeface="Calibri"/>
                          <a:cs typeface="Times New Roman"/>
                        </a:rPr>
                        <a:t>Las obligaciones financieras han tenido un crecimiento de 37,11% del 2011 al 2012,ya que se mantienen deudas que se cancelan con instituciones financieras que se encuentran fuera del país. </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368">
                <a:tc>
                  <a:txBody>
                    <a:bodyPr/>
                    <a:lstStyle/>
                    <a:p>
                      <a:pPr indent="14605" algn="ctr">
                        <a:lnSpc>
                          <a:spcPct val="115000"/>
                        </a:lnSpc>
                        <a:spcAft>
                          <a:spcPts val="0"/>
                        </a:spcAft>
                      </a:pPr>
                      <a:r>
                        <a:rPr lang="es-EC" sz="600">
                          <a:latin typeface="Times New Roman"/>
                          <a:ea typeface="Calibri"/>
                          <a:cs typeface="Times New Roman"/>
                        </a:rPr>
                        <a:t>Otros pasivos</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$ 793,35</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$ 3.955,71</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Crecimiento</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$ 3.162,36</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a:lnSpc>
                          <a:spcPct val="115000"/>
                        </a:lnSpc>
                        <a:spcAft>
                          <a:spcPts val="0"/>
                        </a:spcAft>
                      </a:pPr>
                      <a:r>
                        <a:rPr lang="es-EC" sz="600">
                          <a:latin typeface="Times New Roman"/>
                          <a:ea typeface="Calibri"/>
                          <a:cs typeface="Times New Roman"/>
                        </a:rPr>
                        <a:t>498,60%</a:t>
                      </a:r>
                      <a:endParaRPr lang="es-EC" sz="60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just">
                        <a:lnSpc>
                          <a:spcPct val="115000"/>
                        </a:lnSpc>
                        <a:spcAft>
                          <a:spcPts val="0"/>
                        </a:spcAft>
                      </a:pPr>
                      <a:r>
                        <a:rPr lang="es-EC" sz="600" dirty="0">
                          <a:latin typeface="Times New Roman"/>
                          <a:ea typeface="Calibri"/>
                          <a:cs typeface="Times New Roman"/>
                        </a:rPr>
                        <a:t>Otros pasivos han tenido un crecimiento de 498,60% del 2011 al 2012, ya que los depósitos no identificados siguen aumentando en el año base. </a:t>
                      </a:r>
                      <a:endParaRPr lang="es-EC" sz="600" dirty="0">
                        <a:latin typeface="Calibri"/>
                        <a:ea typeface="Calibri"/>
                        <a:cs typeface="Times New Roman"/>
                      </a:endParaRPr>
                    </a:p>
                  </a:txBody>
                  <a:tcPr marL="17153" marR="17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3124200" y="457200"/>
            <a:ext cx="3352800" cy="5334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sz="2500" b="1" dirty="0" smtClean="0">
                <a:ln>
                  <a:solidFill>
                    <a:schemeClr val="accent3">
                      <a:lumMod val="50000"/>
                    </a:schemeClr>
                  </a:solidFill>
                </a:ln>
                <a:solidFill>
                  <a:schemeClr val="accent3"/>
                </a:solidFill>
              </a:rPr>
              <a:t>CONTENIDO</a:t>
            </a:r>
            <a:endParaRPr lang="es-EC" sz="2500" b="1" dirty="0">
              <a:ln>
                <a:solidFill>
                  <a:schemeClr val="accent3">
                    <a:lumMod val="50000"/>
                  </a:schemeClr>
                </a:solidFill>
              </a:ln>
              <a:solidFill>
                <a:schemeClr val="accent3"/>
              </a:solidFill>
            </a:endParaRPr>
          </a:p>
        </p:txBody>
      </p:sp>
      <p:graphicFrame>
        <p:nvGraphicFramePr>
          <p:cNvPr id="8" name="7 Diagrama"/>
          <p:cNvGraphicFramePr/>
          <p:nvPr/>
        </p:nvGraphicFramePr>
        <p:xfrm>
          <a:off x="1219200" y="1066800"/>
          <a:ext cx="65532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graphicFrame>
        <p:nvGraphicFramePr>
          <p:cNvPr id="7" name="6 Tabla"/>
          <p:cNvGraphicFramePr>
            <a:graphicFrameLocks noGrp="1"/>
          </p:cNvGraphicFramePr>
          <p:nvPr/>
        </p:nvGraphicFramePr>
        <p:xfrm>
          <a:off x="304799" y="457201"/>
          <a:ext cx="8382000" cy="5149503"/>
        </p:xfrm>
        <a:graphic>
          <a:graphicData uri="http://schemas.openxmlformats.org/drawingml/2006/table">
            <a:tbl>
              <a:tblPr/>
              <a:tblGrid>
                <a:gridCol w="1131378"/>
                <a:gridCol w="1078837"/>
                <a:gridCol w="1082339"/>
                <a:gridCol w="1328404"/>
                <a:gridCol w="1085842"/>
                <a:gridCol w="1080588"/>
                <a:gridCol w="1594612"/>
              </a:tblGrid>
              <a:tr h="227445">
                <a:tc>
                  <a:txBody>
                    <a:bodyPr/>
                    <a:lstStyle/>
                    <a:p>
                      <a:pPr indent="252095" algn="ctr">
                        <a:lnSpc>
                          <a:spcPct val="115000"/>
                        </a:lnSpc>
                        <a:spcAft>
                          <a:spcPts val="0"/>
                        </a:spcAft>
                      </a:pPr>
                      <a:endParaRPr lang="es-EC" sz="1000">
                        <a:latin typeface="Calibri"/>
                        <a:ea typeface="Calibri"/>
                        <a:cs typeface="Times New Roman"/>
                      </a:endParaRPr>
                    </a:p>
                  </a:txBody>
                  <a:tcPr marL="36142" marR="361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endParaRPr lang="es-EC" sz="1000">
                        <a:latin typeface="Calibri"/>
                        <a:ea typeface="Calibri"/>
                        <a:cs typeface="Times New Roman"/>
                      </a:endParaRPr>
                    </a:p>
                  </a:txBody>
                  <a:tcPr marL="36142" marR="3614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1000" b="1">
                          <a:latin typeface="Times New Roman"/>
                          <a:ea typeface="Calibri"/>
                          <a:cs typeface="Times New Roman"/>
                        </a:rPr>
                        <a:t>Año Base</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252095" algn="ctr">
                        <a:lnSpc>
                          <a:spcPct val="115000"/>
                        </a:lnSpc>
                        <a:spcAft>
                          <a:spcPts val="0"/>
                        </a:spcAft>
                      </a:pP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endParaRPr lang="es-EC" sz="1000">
                        <a:latin typeface="Calibri"/>
                        <a:ea typeface="Calibri"/>
                        <a:cs typeface="Times New Roman"/>
                      </a:endParaRPr>
                    </a:p>
                  </a:txBody>
                  <a:tcPr marL="36142" marR="361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endParaRPr lang="es-EC" sz="1000">
                        <a:latin typeface="Calibri"/>
                        <a:ea typeface="Calibri"/>
                        <a:cs typeface="Times New Roman"/>
                      </a:endParaRPr>
                    </a:p>
                  </a:txBody>
                  <a:tcPr marL="36142" marR="361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endParaRPr lang="es-EC" sz="1000">
                        <a:latin typeface="Calibri"/>
                        <a:ea typeface="Calibri"/>
                        <a:cs typeface="Times New Roman"/>
                      </a:endParaRPr>
                    </a:p>
                  </a:txBody>
                  <a:tcPr marL="36142" marR="36142" marT="0" marB="0" anchor="ctr">
                    <a:lnL>
                      <a:noFill/>
                    </a:lnL>
                    <a:lnR>
                      <a:noFill/>
                    </a:lnR>
                    <a:lnT>
                      <a:noFill/>
                    </a:lnT>
                    <a:lnB w="12700" cap="flat" cmpd="sng" algn="ctr">
                      <a:solidFill>
                        <a:srgbClr val="000000"/>
                      </a:solidFill>
                      <a:prstDash val="solid"/>
                      <a:round/>
                      <a:headEnd type="none" w="med" len="med"/>
                      <a:tailEnd type="none" w="med" len="med"/>
                    </a:lnB>
                  </a:tcPr>
                </a:tc>
              </a:tr>
              <a:tr h="341168">
                <a:tc>
                  <a:txBody>
                    <a:bodyPr/>
                    <a:lstStyle/>
                    <a:p>
                      <a:pPr indent="8890" algn="ctr">
                        <a:lnSpc>
                          <a:spcPct val="115000"/>
                        </a:lnSpc>
                        <a:spcAft>
                          <a:spcPts val="0"/>
                        </a:spcAft>
                      </a:pPr>
                      <a:r>
                        <a:rPr lang="es-EC" sz="1000" b="1">
                          <a:latin typeface="Times New Roman"/>
                          <a:ea typeface="Calibri"/>
                          <a:cs typeface="Times New Roman"/>
                        </a:rPr>
                        <a:t>Detalle</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8890" algn="ctr">
                        <a:lnSpc>
                          <a:spcPct val="115000"/>
                        </a:lnSpc>
                        <a:spcAft>
                          <a:spcPts val="0"/>
                        </a:spcAft>
                      </a:pPr>
                      <a:r>
                        <a:rPr lang="es-EC" sz="1000" b="1">
                          <a:latin typeface="Times New Roman"/>
                          <a:ea typeface="Calibri"/>
                          <a:cs typeface="Times New Roman"/>
                        </a:rPr>
                        <a:t>2011</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8890" algn="ctr">
                        <a:lnSpc>
                          <a:spcPct val="115000"/>
                        </a:lnSpc>
                        <a:spcAft>
                          <a:spcPts val="0"/>
                        </a:spcAft>
                      </a:pPr>
                      <a:r>
                        <a:rPr lang="es-EC" sz="1000" b="1">
                          <a:latin typeface="Times New Roman"/>
                          <a:ea typeface="Calibri"/>
                          <a:cs typeface="Times New Roman"/>
                        </a:rPr>
                        <a:t>2012</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8890" algn="ctr">
                        <a:lnSpc>
                          <a:spcPct val="115000"/>
                        </a:lnSpc>
                        <a:spcAft>
                          <a:spcPts val="0"/>
                        </a:spcAft>
                      </a:pPr>
                      <a:r>
                        <a:rPr lang="es-EC" sz="1000" b="1">
                          <a:latin typeface="Times New Roman"/>
                          <a:ea typeface="Calibri"/>
                          <a:cs typeface="Times New Roman"/>
                        </a:rPr>
                        <a:t>Sentido</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8890" algn="ctr">
                        <a:lnSpc>
                          <a:spcPct val="115000"/>
                        </a:lnSpc>
                        <a:spcAft>
                          <a:spcPts val="0"/>
                        </a:spcAft>
                      </a:pPr>
                      <a:r>
                        <a:rPr lang="es-EC" sz="1000" b="1">
                          <a:latin typeface="Times New Roman"/>
                          <a:ea typeface="Calibri"/>
                          <a:cs typeface="Times New Roman"/>
                        </a:rPr>
                        <a:t>Diferencia en unidad monetaria</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8890" algn="ctr">
                        <a:lnSpc>
                          <a:spcPct val="115000"/>
                        </a:lnSpc>
                        <a:spcAft>
                          <a:spcPts val="0"/>
                        </a:spcAft>
                      </a:pPr>
                      <a:r>
                        <a:rPr lang="es-EC" sz="1000" b="1">
                          <a:latin typeface="Times New Roman"/>
                          <a:ea typeface="Calibri"/>
                          <a:cs typeface="Times New Roman"/>
                        </a:rPr>
                        <a:t>Diferencia porcentual</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8890" algn="ctr">
                        <a:lnSpc>
                          <a:spcPct val="115000"/>
                        </a:lnSpc>
                        <a:spcAft>
                          <a:spcPts val="0"/>
                        </a:spcAft>
                      </a:pPr>
                      <a:r>
                        <a:rPr lang="es-EC" sz="1000" b="1">
                          <a:latin typeface="Times New Roman"/>
                          <a:ea typeface="Calibri"/>
                          <a:cs typeface="Times New Roman"/>
                        </a:rPr>
                        <a:t>Interpretación</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113723">
                <a:tc gridSpan="7">
                  <a:txBody>
                    <a:bodyPr/>
                    <a:lstStyle/>
                    <a:p>
                      <a:pPr indent="8890">
                        <a:lnSpc>
                          <a:spcPct val="115000"/>
                        </a:lnSpc>
                        <a:spcAft>
                          <a:spcPts val="0"/>
                        </a:spcAft>
                      </a:pPr>
                      <a:r>
                        <a:rPr lang="es-EC" sz="1000" b="1">
                          <a:latin typeface="Times New Roman"/>
                          <a:ea typeface="Calibri"/>
                          <a:cs typeface="Times New Roman"/>
                        </a:rPr>
                        <a:t>PATRIMONIO</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64673">
                <a:tc>
                  <a:txBody>
                    <a:bodyPr/>
                    <a:lstStyle/>
                    <a:p>
                      <a:pPr indent="8890" algn="ctr">
                        <a:lnSpc>
                          <a:spcPct val="115000"/>
                        </a:lnSpc>
                        <a:spcAft>
                          <a:spcPts val="0"/>
                        </a:spcAft>
                      </a:pPr>
                      <a:r>
                        <a:rPr lang="es-EC" sz="1000">
                          <a:latin typeface="Times New Roman"/>
                          <a:ea typeface="Calibri"/>
                          <a:cs typeface="Times New Roman"/>
                        </a:rPr>
                        <a:t>Capital social</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$ 181.359,45 </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$ 236.659,45</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Crecimiento</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$ 55.300,00</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30,49%</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just">
                        <a:lnSpc>
                          <a:spcPct val="115000"/>
                        </a:lnSpc>
                        <a:spcAft>
                          <a:spcPts val="0"/>
                        </a:spcAft>
                      </a:pPr>
                      <a:r>
                        <a:rPr lang="es-EC" sz="1000">
                          <a:latin typeface="Times New Roman"/>
                          <a:ea typeface="Calibri"/>
                          <a:cs typeface="Times New Roman"/>
                        </a:rPr>
                        <a:t>El capital social ha tenido un incremento de 30,50% del 2011 al 2012, debido al crecimiento en el aporte e ingreso de nuevos socios a la cooperativa lo que constituye una fortaleza para la institución. </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673">
                <a:tc>
                  <a:txBody>
                    <a:bodyPr/>
                    <a:lstStyle/>
                    <a:p>
                      <a:pPr indent="8890" algn="ctr">
                        <a:lnSpc>
                          <a:spcPct val="115000"/>
                        </a:lnSpc>
                        <a:spcAft>
                          <a:spcPts val="0"/>
                        </a:spcAft>
                      </a:pPr>
                      <a:r>
                        <a:rPr lang="es-EC" sz="1000">
                          <a:latin typeface="Times New Roman"/>
                          <a:ea typeface="Calibri"/>
                          <a:cs typeface="Times New Roman"/>
                        </a:rPr>
                        <a:t>Otros aportes patrimoniales</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$ 13.472,00</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$ 18.606,00</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Crecimiento</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$ 5.134,00</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38,10%</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just">
                        <a:lnSpc>
                          <a:spcPct val="115000"/>
                        </a:lnSpc>
                        <a:spcAft>
                          <a:spcPts val="0"/>
                        </a:spcAft>
                      </a:pPr>
                      <a:r>
                        <a:rPr lang="es-EC" sz="1000">
                          <a:latin typeface="Times New Roman"/>
                          <a:ea typeface="Calibri"/>
                          <a:cs typeface="Times New Roman"/>
                        </a:rPr>
                        <a:t>Otros aportes patrimoniales han tenido un incremento del 38,10% del 2011 al 2012, debido a las cuotas de ingreso de nuevos socios y las aportaciones voluntarias que se realizan en la cooperativa. </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2118">
                <a:tc>
                  <a:txBody>
                    <a:bodyPr/>
                    <a:lstStyle/>
                    <a:p>
                      <a:pPr indent="8890" algn="ctr">
                        <a:lnSpc>
                          <a:spcPct val="115000"/>
                        </a:lnSpc>
                        <a:spcAft>
                          <a:spcPts val="0"/>
                        </a:spcAft>
                      </a:pPr>
                      <a:r>
                        <a:rPr lang="es-EC" sz="1000">
                          <a:latin typeface="Times New Roman"/>
                          <a:ea typeface="Calibri"/>
                          <a:cs typeface="Times New Roman"/>
                        </a:rPr>
                        <a:t>Resultados</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($ 17.025,23) </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($ 73.796,86)</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Decrecimiento</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($ 56.771,63)</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ct val="115000"/>
                        </a:lnSpc>
                        <a:spcAft>
                          <a:spcPts val="0"/>
                        </a:spcAft>
                      </a:pPr>
                      <a:r>
                        <a:rPr lang="es-EC" sz="1000">
                          <a:latin typeface="Times New Roman"/>
                          <a:ea typeface="Calibri"/>
                          <a:cs typeface="Times New Roman"/>
                        </a:rPr>
                        <a:t>-56,77%</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just">
                        <a:lnSpc>
                          <a:spcPct val="115000"/>
                        </a:lnSpc>
                        <a:spcAft>
                          <a:spcPts val="0"/>
                        </a:spcAft>
                      </a:pPr>
                      <a:r>
                        <a:rPr lang="es-EC" sz="1000" dirty="0">
                          <a:latin typeface="Times New Roman"/>
                          <a:ea typeface="Calibri"/>
                          <a:cs typeface="Times New Roman"/>
                        </a:rPr>
                        <a:t>Las cuentas de resultados han tenido un decrecimiento de -56,77%del 2011 al 2012, debido a la pérdida en el ejercicio entre los períodos económicos analizados lo que constituye una debilidad para la institución. </a:t>
                      </a:r>
                      <a:endParaRPr lang="es-EC" sz="1000" dirty="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6400800" y="5543490"/>
            <a:ext cx="2209800" cy="400110"/>
          </a:xfrm>
          <a:prstGeom prst="rect">
            <a:avLst/>
          </a:prstGeom>
          <a:noFill/>
        </p:spPr>
        <p:txBody>
          <a:bodyPr wrap="square" rtlCol="0">
            <a:spAutoFit/>
          </a:bodyPr>
          <a:lstStyle/>
          <a:p>
            <a:r>
              <a:rPr lang="es-EC" sz="1000" b="1" dirty="0" smtClean="0"/>
              <a:t>Fuente:</a:t>
            </a:r>
            <a:r>
              <a:rPr lang="es-EC" sz="1000" dirty="0" smtClean="0"/>
              <a:t> COAC “Sierra Centro” Ltda.</a:t>
            </a:r>
          </a:p>
          <a:p>
            <a:r>
              <a:rPr lang="es-EC" sz="1000" b="1" dirty="0" smtClean="0"/>
              <a:t>Elaborado por:</a:t>
            </a:r>
            <a:r>
              <a:rPr lang="es-EC" sz="1000" dirty="0" smtClean="0"/>
              <a:t> María Belén Estrella P</a:t>
            </a:r>
            <a:endParaRPr lang="es-EC"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838200" y="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Interpretación del Análisis Horizontal del Estado de Resultados de la COAC “Sierra Centro”  periodos 2011- 2012</a:t>
            </a:r>
            <a:endParaRPr lang="es-EC" sz="2000" dirty="0"/>
          </a:p>
        </p:txBody>
      </p:sp>
      <p:graphicFrame>
        <p:nvGraphicFramePr>
          <p:cNvPr id="8" name="7 Tabla"/>
          <p:cNvGraphicFramePr>
            <a:graphicFrameLocks noGrp="1"/>
          </p:cNvGraphicFramePr>
          <p:nvPr/>
        </p:nvGraphicFramePr>
        <p:xfrm>
          <a:off x="762000" y="838200"/>
          <a:ext cx="7848599" cy="5219700"/>
        </p:xfrm>
        <a:graphic>
          <a:graphicData uri="http://schemas.openxmlformats.org/drawingml/2006/table">
            <a:tbl>
              <a:tblPr/>
              <a:tblGrid>
                <a:gridCol w="697484"/>
                <a:gridCol w="1018245"/>
                <a:gridCol w="997364"/>
                <a:gridCol w="1201181"/>
                <a:gridCol w="1275524"/>
                <a:gridCol w="1039965"/>
                <a:gridCol w="1618836"/>
              </a:tblGrid>
              <a:tr h="228600">
                <a:tc>
                  <a:txBody>
                    <a:bodyPr/>
                    <a:lstStyle/>
                    <a:p>
                      <a:pPr indent="252095" algn="ctr">
                        <a:lnSpc>
                          <a:spcPct val="115000"/>
                        </a:lnSpc>
                        <a:spcAft>
                          <a:spcPts val="0"/>
                        </a:spcAft>
                      </a:pPr>
                      <a:endParaRPr lang="es-EC" sz="1000">
                        <a:latin typeface="Calibri"/>
                        <a:ea typeface="Calibri"/>
                        <a:cs typeface="Times New Roman"/>
                      </a:endParaRPr>
                    </a:p>
                  </a:txBody>
                  <a:tcPr marL="36142" marR="361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endParaRPr lang="es-EC" sz="1000">
                        <a:latin typeface="Calibri"/>
                        <a:ea typeface="Calibri"/>
                        <a:cs typeface="Times New Roman"/>
                      </a:endParaRPr>
                    </a:p>
                  </a:txBody>
                  <a:tcPr marL="36142" marR="3614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1000" b="1">
                          <a:latin typeface="Times New Roman"/>
                          <a:ea typeface="Calibri"/>
                          <a:cs typeface="Times New Roman"/>
                        </a:rPr>
                        <a:t>Año Base</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indent="252095" algn="ctr">
                        <a:lnSpc>
                          <a:spcPct val="115000"/>
                        </a:lnSpc>
                        <a:spcAft>
                          <a:spcPts val="0"/>
                        </a:spcAft>
                      </a:pP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endParaRPr lang="es-EC" sz="1000">
                        <a:latin typeface="Calibri"/>
                        <a:ea typeface="Calibri"/>
                        <a:cs typeface="Times New Roman"/>
                      </a:endParaRPr>
                    </a:p>
                  </a:txBody>
                  <a:tcPr marL="36142" marR="361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endParaRPr lang="es-EC" sz="1000">
                        <a:latin typeface="Calibri"/>
                        <a:ea typeface="Calibri"/>
                        <a:cs typeface="Times New Roman"/>
                      </a:endParaRPr>
                    </a:p>
                  </a:txBody>
                  <a:tcPr marL="36142" marR="361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endParaRPr lang="es-EC" sz="1000">
                        <a:latin typeface="Calibri"/>
                        <a:ea typeface="Calibri"/>
                        <a:cs typeface="Times New Roman"/>
                      </a:endParaRPr>
                    </a:p>
                  </a:txBody>
                  <a:tcPr marL="36142" marR="36142" marT="0" marB="0" anchor="ctr">
                    <a:lnL>
                      <a:noFill/>
                    </a:lnL>
                    <a:lnR>
                      <a:noFill/>
                    </a:lnR>
                    <a:lnT>
                      <a:noFill/>
                    </a:lnT>
                    <a:lnB w="12700" cap="flat" cmpd="sng" algn="ctr">
                      <a:solidFill>
                        <a:srgbClr val="000000"/>
                      </a:solidFill>
                      <a:prstDash val="solid"/>
                      <a:round/>
                      <a:headEnd type="none" w="med" len="med"/>
                      <a:tailEnd type="none" w="med" len="med"/>
                    </a:lnB>
                  </a:tcPr>
                </a:tc>
              </a:tr>
              <a:tr h="342900">
                <a:tc>
                  <a:txBody>
                    <a:bodyPr/>
                    <a:lstStyle/>
                    <a:p>
                      <a:pPr algn="ctr">
                        <a:lnSpc>
                          <a:spcPct val="115000"/>
                        </a:lnSpc>
                        <a:spcAft>
                          <a:spcPts val="0"/>
                        </a:spcAft>
                      </a:pPr>
                      <a:r>
                        <a:rPr lang="es-EC" sz="1000" b="1">
                          <a:latin typeface="Times New Roman"/>
                          <a:ea typeface="Calibri"/>
                          <a:cs typeface="Times New Roman"/>
                        </a:rPr>
                        <a:t>Detalle</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2011</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2012</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Sentido</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Diferencia en la unidad monetaria</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Diferencia porcentual</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1000" b="1">
                          <a:latin typeface="Times New Roman"/>
                          <a:ea typeface="Calibri"/>
                          <a:cs typeface="Times New Roman"/>
                        </a:rPr>
                        <a:t>Interpretación</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114300">
                <a:tc gridSpan="7">
                  <a:txBody>
                    <a:bodyPr/>
                    <a:lstStyle/>
                    <a:p>
                      <a:pPr>
                        <a:lnSpc>
                          <a:spcPct val="115000"/>
                        </a:lnSpc>
                        <a:spcAft>
                          <a:spcPts val="0"/>
                        </a:spcAft>
                      </a:pPr>
                      <a:r>
                        <a:rPr lang="es-EC" sz="1000" b="1">
                          <a:latin typeface="Times New Roman"/>
                          <a:ea typeface="Calibri"/>
                          <a:cs typeface="Times New Roman"/>
                        </a:rPr>
                        <a:t>INGRESOS</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85900">
                <a:tc>
                  <a:txBody>
                    <a:bodyPr/>
                    <a:lstStyle/>
                    <a:p>
                      <a:pPr algn="ctr">
                        <a:lnSpc>
                          <a:spcPct val="115000"/>
                        </a:lnSpc>
                        <a:spcAft>
                          <a:spcPts val="0"/>
                        </a:spcAft>
                      </a:pPr>
                      <a:r>
                        <a:rPr lang="es-EC" sz="1000">
                          <a:latin typeface="Times New Roman"/>
                          <a:ea typeface="Calibri"/>
                          <a:cs typeface="Times New Roman"/>
                        </a:rPr>
                        <a:t>Intereses y descuentos ganados</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$ 625.198,63</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$ 814.881,63</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Crecimiento</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$ 189.683</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30,34%</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Los intereses y descuentos ganados han tenido un crecimiento de 30,34% del 2011 al 2012, debido a que en este grupo de cuentas se encuentra contenida la cartera de créditos para la microempresa rubro representativo para la COAC. </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0">
                <a:tc>
                  <a:txBody>
                    <a:bodyPr/>
                    <a:lstStyle/>
                    <a:p>
                      <a:pPr algn="ctr">
                        <a:lnSpc>
                          <a:spcPct val="115000"/>
                        </a:lnSpc>
                        <a:spcAft>
                          <a:spcPts val="0"/>
                        </a:spcAft>
                      </a:pPr>
                      <a:r>
                        <a:rPr lang="es-EC" sz="1000">
                          <a:latin typeface="Times New Roman"/>
                          <a:ea typeface="Calibri"/>
                          <a:cs typeface="Times New Roman"/>
                        </a:rPr>
                        <a:t>Comisiones ganadas</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$ 2.970,24</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$ 3.564,29</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Crecimiento</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$ 594,05</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20,01%</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latin typeface="Times New Roman"/>
                          <a:ea typeface="Calibri"/>
                          <a:cs typeface="Times New Roman"/>
                        </a:rPr>
                        <a:t>Las comisiones ganadas han tenido un crecimiento de 20,01% del 2011 al 2012, el crecimiento se debe al crecimiento en las comisiones por SOAT, lo que constituye una fortaleza para la cooperativa. </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900">
                <a:tc>
                  <a:txBody>
                    <a:bodyPr/>
                    <a:lstStyle/>
                    <a:p>
                      <a:pPr algn="ctr">
                        <a:lnSpc>
                          <a:spcPct val="115000"/>
                        </a:lnSpc>
                        <a:spcAft>
                          <a:spcPts val="0"/>
                        </a:spcAft>
                      </a:pPr>
                      <a:r>
                        <a:rPr lang="es-EC" sz="1000">
                          <a:latin typeface="Times New Roman"/>
                          <a:ea typeface="Calibri"/>
                          <a:cs typeface="Times New Roman"/>
                        </a:rPr>
                        <a:t>Ingresos por servicios</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$ 317.550,45</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$ 63.562,29</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Decrecimiento</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($253.988,16)</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latin typeface="Times New Roman"/>
                          <a:ea typeface="Calibri"/>
                          <a:cs typeface="Times New Roman"/>
                        </a:rPr>
                        <a:t>20,00%</a:t>
                      </a:r>
                      <a:endParaRPr lang="es-EC" sz="100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latin typeface="Times New Roman"/>
                          <a:ea typeface="Calibri"/>
                          <a:cs typeface="Times New Roman"/>
                        </a:rPr>
                        <a:t>Los ingresos por servicios han tenido un decrecimiento de 20,01% del 2011 al 2012, debido principalmente a el cobro menor en servicios cooperativos y cobranzas por manejo de cartera que recauda la institución. </a:t>
                      </a:r>
                      <a:endParaRPr lang="es-EC" sz="1000" dirty="0">
                        <a:latin typeface="Calibri"/>
                        <a:ea typeface="Calibri"/>
                        <a:cs typeface="Times New Roman"/>
                      </a:endParaRPr>
                    </a:p>
                  </a:txBody>
                  <a:tcPr marL="36142" marR="36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graphicFrame>
        <p:nvGraphicFramePr>
          <p:cNvPr id="7" name="6 Tabla"/>
          <p:cNvGraphicFramePr>
            <a:graphicFrameLocks noGrp="1"/>
          </p:cNvGraphicFramePr>
          <p:nvPr/>
        </p:nvGraphicFramePr>
        <p:xfrm>
          <a:off x="380996" y="95257"/>
          <a:ext cx="8534404" cy="6463273"/>
        </p:xfrm>
        <a:graphic>
          <a:graphicData uri="http://schemas.openxmlformats.org/drawingml/2006/table">
            <a:tbl>
              <a:tblPr/>
              <a:tblGrid>
                <a:gridCol w="1981204"/>
                <a:gridCol w="1524000"/>
                <a:gridCol w="990600"/>
                <a:gridCol w="914400"/>
                <a:gridCol w="838200"/>
                <a:gridCol w="609600"/>
                <a:gridCol w="1644742"/>
                <a:gridCol w="31658"/>
              </a:tblGrid>
              <a:tr h="94151">
                <a:tc>
                  <a:txBody>
                    <a:bodyPr/>
                    <a:lstStyle/>
                    <a:p>
                      <a:pPr indent="252095" algn="ctr">
                        <a:lnSpc>
                          <a:spcPct val="115000"/>
                        </a:lnSpc>
                        <a:spcAft>
                          <a:spcPts val="0"/>
                        </a:spcAft>
                      </a:pPr>
                      <a:endParaRPr lang="es-EC" sz="800">
                        <a:latin typeface="Calibri"/>
                        <a:ea typeface="Calibri"/>
                        <a:cs typeface="Times New Roman"/>
                      </a:endParaRPr>
                    </a:p>
                  </a:txBody>
                  <a:tcPr marL="5459" marR="545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800" dirty="0"/>
                    </a:p>
                  </a:txBody>
                  <a:tcPr marL="5459" marR="545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b="1" dirty="0">
                          <a:latin typeface="Times New Roman"/>
                          <a:ea typeface="Calibri"/>
                          <a:cs typeface="Times New Roman"/>
                        </a:rPr>
                        <a:t>Año Base</a:t>
                      </a:r>
                      <a:endParaRPr lang="es-EC" sz="800" dirty="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endParaRPr lang="es-EC" sz="800" dirty="0"/>
                    </a:p>
                  </a:txBody>
                  <a:tcPr marL="5459" marR="545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s-EC" sz="800" dirty="0"/>
                    </a:p>
                  </a:txBody>
                  <a:tcPr marL="5459" marR="545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800" dirty="0"/>
                    </a:p>
                  </a:txBody>
                  <a:tcPr marL="5459" marR="545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a:p>
                  </a:txBody>
                  <a:tcPr marL="5459" marR="545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800">
                          <a:latin typeface="Calibri"/>
                          <a:ea typeface="Calibri"/>
                          <a:cs typeface="Times New Roman"/>
                        </a:rPr>
                        <a:t> </a:t>
                      </a:r>
                    </a:p>
                  </a:txBody>
                  <a:tcPr marL="0" marR="0" marT="0" marB="0" anchor="ctr">
                    <a:lnL>
                      <a:noFill/>
                    </a:lnL>
                    <a:lnR>
                      <a:noFill/>
                    </a:lnR>
                    <a:lnT>
                      <a:noFill/>
                    </a:lnT>
                    <a:lnB>
                      <a:noFill/>
                    </a:lnB>
                  </a:tcPr>
                </a:tc>
              </a:tr>
              <a:tr h="182356">
                <a:tc>
                  <a:txBody>
                    <a:bodyPr/>
                    <a:lstStyle/>
                    <a:p>
                      <a:pPr algn="ctr">
                        <a:lnSpc>
                          <a:spcPct val="115000"/>
                        </a:lnSpc>
                        <a:spcAft>
                          <a:spcPts val="0"/>
                        </a:spcAft>
                      </a:pPr>
                      <a:r>
                        <a:rPr lang="es-EC" sz="800" b="1">
                          <a:latin typeface="Times New Roman"/>
                          <a:ea typeface="Calibri"/>
                          <a:cs typeface="Times New Roman"/>
                        </a:rPr>
                        <a:t>Detalle</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800" b="1">
                          <a:latin typeface="Times New Roman"/>
                          <a:ea typeface="Calibri"/>
                          <a:cs typeface="Times New Roman"/>
                        </a:rPr>
                        <a:t>2011</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800" b="1">
                          <a:latin typeface="Times New Roman"/>
                          <a:ea typeface="Calibri"/>
                          <a:cs typeface="Times New Roman"/>
                        </a:rPr>
                        <a:t>2012</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800" b="1">
                          <a:latin typeface="Times New Roman"/>
                          <a:ea typeface="Calibri"/>
                          <a:cs typeface="Times New Roman"/>
                        </a:rPr>
                        <a:t>Sentido</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800" b="1">
                          <a:latin typeface="Times New Roman"/>
                          <a:ea typeface="Calibri"/>
                          <a:cs typeface="Times New Roman"/>
                        </a:rPr>
                        <a:t>Diferencia en la unidad monetaria</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800" b="1">
                          <a:latin typeface="Times New Roman"/>
                          <a:ea typeface="Calibri"/>
                          <a:cs typeface="Times New Roman"/>
                        </a:rPr>
                        <a:t>Diferencia porcentual</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s-EC" sz="800" b="1">
                          <a:latin typeface="Times New Roman"/>
                          <a:ea typeface="Calibri"/>
                          <a:cs typeface="Times New Roman"/>
                        </a:rPr>
                        <a:t>Interpretación</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nSpc>
                          <a:spcPct val="115000"/>
                        </a:lnSpc>
                        <a:spcAft>
                          <a:spcPts val="1000"/>
                        </a:spcAft>
                      </a:pPr>
                      <a:r>
                        <a:rPr lang="es-EC" sz="8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64809">
                <a:tc>
                  <a:txBody>
                    <a:bodyPr/>
                    <a:lstStyle/>
                    <a:p>
                      <a:pPr algn="ctr">
                        <a:lnSpc>
                          <a:spcPct val="115000"/>
                        </a:lnSpc>
                        <a:spcAft>
                          <a:spcPts val="0"/>
                        </a:spcAft>
                      </a:pPr>
                      <a:r>
                        <a:rPr lang="es-EC" sz="800">
                          <a:latin typeface="Times New Roman"/>
                          <a:ea typeface="Calibri"/>
                          <a:cs typeface="Times New Roman"/>
                        </a:rPr>
                        <a:t>Otros ingresos operacionales</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$ 184,41</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$ 184,41</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Estabilidad</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$ 0,00</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0,00%</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800">
                          <a:latin typeface="Times New Roman"/>
                          <a:ea typeface="Calibri"/>
                          <a:cs typeface="Times New Roman"/>
                        </a:rPr>
                        <a:t>Otros ingresos operacionales se han mantenido en los dos períodos constante con $184,41. </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8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630284">
                <a:tc>
                  <a:txBody>
                    <a:bodyPr/>
                    <a:lstStyle/>
                    <a:p>
                      <a:pPr algn="ctr">
                        <a:lnSpc>
                          <a:spcPct val="115000"/>
                        </a:lnSpc>
                        <a:spcAft>
                          <a:spcPts val="0"/>
                        </a:spcAft>
                      </a:pPr>
                      <a:r>
                        <a:rPr lang="es-EC" sz="800">
                          <a:latin typeface="Times New Roman"/>
                          <a:ea typeface="Calibri"/>
                          <a:cs typeface="Times New Roman"/>
                        </a:rPr>
                        <a:t>Otros ingresos</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$10.423,09</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$ 14.483,72</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Crecimiento</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$ 4.060,63</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39,95%</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800">
                          <a:latin typeface="Times New Roman"/>
                          <a:ea typeface="Calibri"/>
                          <a:cs typeface="Times New Roman"/>
                        </a:rPr>
                        <a:t>Otros ingresos han tenido un incremento de 39,95% del 2011 al 2012, debido a que en año base se continúa recibiendo ingresos provenientes de los intereses y comisiones devengados en años anteriores. </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8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76507">
                <a:tc>
                  <a:txBody>
                    <a:bodyPr/>
                    <a:lstStyle/>
                    <a:p>
                      <a:pPr algn="ctr">
                        <a:lnSpc>
                          <a:spcPct val="115000"/>
                        </a:lnSpc>
                        <a:spcAft>
                          <a:spcPts val="0"/>
                        </a:spcAft>
                      </a:pPr>
                      <a:r>
                        <a:rPr lang="es-EC" sz="800">
                          <a:latin typeface="Times New Roman"/>
                          <a:ea typeface="Calibri"/>
                          <a:cs typeface="Times New Roman"/>
                        </a:rPr>
                        <a:t>Total ingresos</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$ 956.326,82</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$ 896.676,34</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Decrecimiento</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($ 59.650,48)</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-6,23%</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800">
                          <a:latin typeface="Times New Roman"/>
                          <a:ea typeface="Calibri"/>
                          <a:cs typeface="Times New Roman"/>
                        </a:rPr>
                        <a:t>El total de ingresos han tenido un decrecimiento de-6,23% del 2011 al 2012</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8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88645">
                <a:tc gridSpan="7">
                  <a:txBody>
                    <a:bodyPr/>
                    <a:lstStyle/>
                    <a:p>
                      <a:pPr>
                        <a:lnSpc>
                          <a:spcPct val="115000"/>
                        </a:lnSpc>
                        <a:spcAft>
                          <a:spcPts val="0"/>
                        </a:spcAft>
                      </a:pPr>
                      <a:r>
                        <a:rPr lang="es-EC" sz="800" b="1">
                          <a:latin typeface="Times New Roman"/>
                          <a:ea typeface="Calibri"/>
                          <a:cs typeface="Times New Roman"/>
                        </a:rPr>
                        <a:t>GASTOS</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1000"/>
                        </a:spcAft>
                      </a:pPr>
                      <a:r>
                        <a:rPr lang="es-EC" sz="8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777848">
                <a:tc>
                  <a:txBody>
                    <a:bodyPr/>
                    <a:lstStyle/>
                    <a:p>
                      <a:pPr algn="ctr">
                        <a:lnSpc>
                          <a:spcPct val="115000"/>
                        </a:lnSpc>
                        <a:spcAft>
                          <a:spcPts val="0"/>
                        </a:spcAft>
                      </a:pPr>
                      <a:r>
                        <a:rPr lang="es-EC" sz="800">
                          <a:latin typeface="Times New Roman"/>
                          <a:ea typeface="Calibri"/>
                          <a:cs typeface="Times New Roman"/>
                        </a:rPr>
                        <a:t>Intereses causados</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latin typeface="Times New Roman"/>
                          <a:ea typeface="Calibri"/>
                          <a:cs typeface="Times New Roman"/>
                        </a:rPr>
                        <a:t>$ 248.635,03</a:t>
                      </a:r>
                      <a:endParaRPr lang="es-EC" sz="800" dirty="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latin typeface="Times New Roman"/>
                          <a:ea typeface="Calibri"/>
                          <a:cs typeface="Times New Roman"/>
                        </a:rPr>
                        <a:t>$ 248.704,91</a:t>
                      </a:r>
                      <a:endParaRPr lang="es-EC" sz="800" dirty="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latin typeface="Times New Roman"/>
                          <a:ea typeface="Calibri"/>
                          <a:cs typeface="Times New Roman"/>
                        </a:rPr>
                        <a:t>Decrecimiento</a:t>
                      </a:r>
                      <a:endParaRPr lang="es-EC" sz="800" dirty="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latin typeface="Times New Roman"/>
                          <a:ea typeface="Calibri"/>
                          <a:cs typeface="Times New Roman"/>
                        </a:rPr>
                        <a:t>($ 930,12)</a:t>
                      </a:r>
                      <a:endParaRPr lang="es-EC" sz="800" dirty="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latin typeface="Times New Roman"/>
                          <a:ea typeface="Calibri"/>
                          <a:cs typeface="Times New Roman"/>
                        </a:rPr>
                        <a:t>-0,37%</a:t>
                      </a:r>
                      <a:endParaRPr lang="es-EC" sz="800" dirty="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s-EC" sz="800" dirty="0">
                          <a:latin typeface="Times New Roman"/>
                          <a:ea typeface="Calibri"/>
                          <a:cs typeface="Times New Roman"/>
                        </a:rPr>
                        <a:t>Los intereses causados han tenido un decremento de -0,37% del 2011 al 2012, lo que se debe a la baja en los depósitos de ahorro de los socios entre los períodos lo cual constituye una debilidad para la institución. </a:t>
                      </a:r>
                      <a:endParaRPr lang="es-EC" sz="800" dirty="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882142">
                <a:tc>
                  <a:txBody>
                    <a:bodyPr/>
                    <a:lstStyle/>
                    <a:p>
                      <a:pPr algn="ctr">
                        <a:lnSpc>
                          <a:spcPct val="115000"/>
                        </a:lnSpc>
                        <a:spcAft>
                          <a:spcPts val="0"/>
                        </a:spcAft>
                      </a:pPr>
                      <a:r>
                        <a:rPr lang="es-EC" sz="800">
                          <a:latin typeface="Times New Roman"/>
                          <a:ea typeface="Calibri"/>
                          <a:cs typeface="Times New Roman"/>
                        </a:rPr>
                        <a:t>Provisiones</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$ 33.399,77</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latin typeface="Times New Roman"/>
                          <a:ea typeface="Calibri"/>
                          <a:cs typeface="Times New Roman"/>
                        </a:rPr>
                        <a:t>$ -43.493,17</a:t>
                      </a:r>
                      <a:endParaRPr lang="es-EC" sz="800" dirty="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Decrecimiento</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($ 76.892,94)</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-30,21%</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s-EC" sz="800">
                          <a:latin typeface="Times New Roman"/>
                          <a:ea typeface="Calibri"/>
                          <a:cs typeface="Times New Roman"/>
                        </a:rPr>
                        <a:t>Las provisiones han tenido un decrecimiento de -30,21% del 2011 al 2012, ya que en este grupo de cuentas están contenidas las provisiones de la cartera de créditos que tienen gran representatividad con la cuenta de microcrédito. </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189483">
                <a:tc>
                  <a:txBody>
                    <a:bodyPr/>
                    <a:lstStyle/>
                    <a:p>
                      <a:pPr algn="ctr">
                        <a:lnSpc>
                          <a:spcPct val="115000"/>
                        </a:lnSpc>
                        <a:spcAft>
                          <a:spcPts val="0"/>
                        </a:spcAft>
                      </a:pPr>
                      <a:r>
                        <a:rPr lang="es-EC" sz="800">
                          <a:latin typeface="Times New Roman"/>
                          <a:ea typeface="Calibri"/>
                          <a:cs typeface="Times New Roman"/>
                        </a:rPr>
                        <a:t>Gastos de operación</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$ 686.327,11</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latin typeface="Times New Roman"/>
                          <a:ea typeface="Calibri"/>
                          <a:cs typeface="Times New Roman"/>
                        </a:rPr>
                        <a:t>$ 760.377,80</a:t>
                      </a:r>
                      <a:endParaRPr lang="es-EC" sz="800" dirty="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Crecimiento</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$ 74.050,69</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10,78%</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endParaRPr lang="es-EC" sz="800">
                        <a:latin typeface="Calibri"/>
                        <a:ea typeface="Calibri"/>
                        <a:cs typeface="Times New Roman"/>
                      </a:endParaRPr>
                    </a:p>
                    <a:p>
                      <a:r>
                        <a:rPr lang="es-EC" sz="800">
                          <a:latin typeface="Times New Roman"/>
                        </a:rPr>
                        <a:t>Los gastos de operación provisiones han tenido un crecimiento de 10,78% del 2011 al 2012, el rubro es alto en los dos períodos por lo que, al tener pérdida en las operaciones, se deben tomar estrategias financieras para bajar estas cifras sobre todo a las que tienen que ver con despidos intempestivos y servicios ocasionales. </a:t>
                      </a:r>
                      <a:endParaRPr lang="es-EC" sz="800">
                        <a:latin typeface="Calibri"/>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777874">
                <a:tc>
                  <a:txBody>
                    <a:bodyPr/>
                    <a:lstStyle/>
                    <a:p>
                      <a:pPr algn="ctr">
                        <a:lnSpc>
                          <a:spcPct val="115000"/>
                        </a:lnSpc>
                        <a:spcAft>
                          <a:spcPts val="0"/>
                        </a:spcAft>
                      </a:pPr>
                      <a:r>
                        <a:rPr lang="es-EC" sz="800">
                          <a:latin typeface="Times New Roman"/>
                          <a:ea typeface="Calibri"/>
                          <a:cs typeface="Times New Roman"/>
                        </a:rPr>
                        <a:t>Otros gastos y pérdidas</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$ 3.990,14</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$ 4.923,66</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Crecimiento</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$ 933,52</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latin typeface="Times New Roman"/>
                          <a:ea typeface="Calibri"/>
                          <a:cs typeface="Times New Roman"/>
                        </a:rPr>
                        <a:t>23,39%</a:t>
                      </a:r>
                      <a:endParaRPr lang="es-EC" sz="80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s-EC" sz="800" dirty="0">
                          <a:latin typeface="Times New Roman"/>
                          <a:ea typeface="Calibri"/>
                          <a:cs typeface="Times New Roman"/>
                        </a:rPr>
                        <a:t>Otros gastos y pérdidas han tenido un crecimiento de 23,39% del 2011 al 2012, la cifra más representativa en este grupo de cuentas corresponde  los intereses y comisiones en ejercicios anteriores de microcrédito. </a:t>
                      </a:r>
                      <a:endParaRPr lang="es-EC" sz="800" dirty="0">
                        <a:latin typeface="Calibri"/>
                        <a:ea typeface="Calibri"/>
                        <a:cs typeface="Times New Roman"/>
                      </a:endParaRPr>
                    </a:p>
                  </a:txBody>
                  <a:tcPr marL="5459" marR="5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graphicFrame>
        <p:nvGraphicFramePr>
          <p:cNvPr id="7" name="6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Rectángulo redondeado"/>
          <p:cNvSpPr/>
          <p:nvPr/>
        </p:nvSpPr>
        <p:spPr>
          <a:xfrm>
            <a:off x="838200" y="22860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RAZONES FINANCIERAS</a:t>
            </a:r>
            <a:endParaRPr lang="es-EC" sz="2000" dirty="0"/>
          </a:p>
        </p:txBody>
      </p:sp>
      <p:pic>
        <p:nvPicPr>
          <p:cNvPr id="10241" name="Picture 1"/>
          <p:cNvPicPr>
            <a:picLocks noChangeAspect="1" noChangeArrowheads="1"/>
          </p:cNvPicPr>
          <p:nvPr/>
        </p:nvPicPr>
        <p:blipFill>
          <a:blip r:embed="rId9" cstate="print"/>
          <a:srcRect/>
          <a:stretch>
            <a:fillRect/>
          </a:stretch>
        </p:blipFill>
        <p:spPr bwMode="auto">
          <a:xfrm>
            <a:off x="0" y="838201"/>
            <a:ext cx="1752600" cy="17850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graphicFrame>
        <p:nvGraphicFramePr>
          <p:cNvPr id="7" name="6 Tabla"/>
          <p:cNvGraphicFramePr>
            <a:graphicFrameLocks noGrp="1"/>
          </p:cNvGraphicFramePr>
          <p:nvPr/>
        </p:nvGraphicFramePr>
        <p:xfrm>
          <a:off x="304799" y="762000"/>
          <a:ext cx="8534400" cy="5105395"/>
        </p:xfrm>
        <a:graphic>
          <a:graphicData uri="http://schemas.openxmlformats.org/drawingml/2006/table">
            <a:tbl>
              <a:tblPr/>
              <a:tblGrid>
                <a:gridCol w="2196944"/>
                <a:gridCol w="2775842"/>
                <a:gridCol w="2775842"/>
                <a:gridCol w="785772"/>
              </a:tblGrid>
              <a:tr h="537410">
                <a:tc>
                  <a:txBody>
                    <a:bodyPr/>
                    <a:lstStyle/>
                    <a:p>
                      <a:pPr indent="252095" algn="ctr">
                        <a:lnSpc>
                          <a:spcPct val="115000"/>
                        </a:lnSpc>
                        <a:spcAft>
                          <a:spcPts val="0"/>
                        </a:spcAft>
                      </a:pPr>
                      <a:endParaRPr lang="es-EC" sz="700" dirty="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indent="252095" algn="ctr">
                        <a:lnSpc>
                          <a:spcPct val="115000"/>
                        </a:lnSpc>
                        <a:spcAft>
                          <a:spcPts val="0"/>
                        </a:spcAft>
                      </a:pPr>
                      <a:r>
                        <a:rPr lang="es-EC" sz="800" b="1" dirty="0">
                          <a:latin typeface="Times New Roman"/>
                          <a:ea typeface="Calibri"/>
                          <a:cs typeface="Times New Roman"/>
                        </a:rPr>
                        <a:t>Índices</a:t>
                      </a:r>
                      <a:endParaRPr lang="es-EC" sz="700" dirty="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indent="252095" algn="ctr">
                        <a:lnSpc>
                          <a:spcPct val="115000"/>
                        </a:lnSpc>
                        <a:spcAft>
                          <a:spcPts val="0"/>
                        </a:spcAft>
                      </a:pPr>
                      <a:r>
                        <a:rPr lang="es-EC" sz="800" b="1">
                          <a:latin typeface="Times New Roman"/>
                          <a:ea typeface="Calibri"/>
                          <a:cs typeface="Times New Roman"/>
                        </a:rPr>
                        <a:t>Variables</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indent="252095" algn="ctr">
                        <a:lnSpc>
                          <a:spcPct val="115000"/>
                        </a:lnSpc>
                        <a:spcAft>
                          <a:spcPts val="0"/>
                        </a:spcAft>
                      </a:pPr>
                      <a:r>
                        <a:rPr lang="es-EC" sz="800" b="1">
                          <a:latin typeface="Times New Roman"/>
                          <a:ea typeface="Calibri"/>
                          <a:cs typeface="Times New Roman"/>
                        </a:rPr>
                        <a:t>2012 (en $)</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537410">
                <a:tc rowSpan="3">
                  <a:txBody>
                    <a:bodyPr/>
                    <a:lstStyle/>
                    <a:p>
                      <a:pPr indent="252095" algn="ctr">
                        <a:lnSpc>
                          <a:spcPct val="115000"/>
                        </a:lnSpc>
                        <a:spcAft>
                          <a:spcPts val="0"/>
                        </a:spcAft>
                      </a:pPr>
                      <a:r>
                        <a:rPr lang="es-EC" sz="800" b="1">
                          <a:latin typeface="Times New Roman"/>
                          <a:ea typeface="Calibri"/>
                          <a:cs typeface="Times New Roman"/>
                        </a:rPr>
                        <a:t>Razones de liquidez</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indent="252095" algn="ctr">
                        <a:lnSpc>
                          <a:spcPct val="115000"/>
                        </a:lnSpc>
                        <a:spcAft>
                          <a:spcPts val="0"/>
                        </a:spcAft>
                      </a:pPr>
                      <a:r>
                        <a:rPr lang="es-EC" sz="800">
                          <a:latin typeface="Times New Roman"/>
                          <a:ea typeface="Calibri"/>
                          <a:cs typeface="Times New Roman"/>
                        </a:rPr>
                        <a:t>Capital de Trabajo</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Activo Corriente – Pasivo Corriente</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 349.878,54</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vMerge="1">
                  <a:txBody>
                    <a:bodyPr/>
                    <a:lstStyle/>
                    <a:p>
                      <a:endParaRPr lang="es-EC"/>
                    </a:p>
                  </a:txBody>
                  <a:tcPr/>
                </a:tc>
                <a:tc>
                  <a:txBody>
                    <a:bodyPr/>
                    <a:lstStyle/>
                    <a:p>
                      <a:pPr indent="252095" algn="ctr">
                        <a:lnSpc>
                          <a:spcPct val="115000"/>
                        </a:lnSpc>
                        <a:spcAft>
                          <a:spcPts val="0"/>
                        </a:spcAft>
                        <a:tabLst>
                          <a:tab pos="1552575" algn="l"/>
                        </a:tabLst>
                      </a:pPr>
                      <a:r>
                        <a:rPr lang="es-EC" sz="800">
                          <a:latin typeface="Times New Roman"/>
                          <a:ea typeface="Calibri"/>
                          <a:cs typeface="Times New Roman"/>
                        </a:rPr>
                        <a:t>Índice de Liquidez Corriente</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Activo Corriente/Pasivo Corriente</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1,08</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vMerge="1">
                  <a:txBody>
                    <a:bodyPr/>
                    <a:lstStyle/>
                    <a:p>
                      <a:endParaRPr lang="es-EC"/>
                    </a:p>
                  </a:txBody>
                  <a:tcPr/>
                </a:tc>
                <a:tc>
                  <a:txBody>
                    <a:bodyPr/>
                    <a:lstStyle/>
                    <a:p>
                      <a:pPr indent="252095" algn="ctr">
                        <a:lnSpc>
                          <a:spcPct val="115000"/>
                        </a:lnSpc>
                        <a:spcAft>
                          <a:spcPts val="0"/>
                        </a:spcAft>
                      </a:pPr>
                      <a:r>
                        <a:rPr lang="es-EC" sz="800">
                          <a:latin typeface="Times New Roman"/>
                          <a:ea typeface="Calibri"/>
                          <a:cs typeface="Times New Roman"/>
                        </a:rPr>
                        <a:t>Prueba Ácida</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endParaRPr lang="es-EC" sz="800">
                        <a:latin typeface="Times New Roman"/>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0,09</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rowSpan="5">
                  <a:txBody>
                    <a:bodyPr/>
                    <a:lstStyle/>
                    <a:p>
                      <a:pPr indent="252095" algn="ctr">
                        <a:lnSpc>
                          <a:spcPct val="115000"/>
                        </a:lnSpc>
                        <a:spcAft>
                          <a:spcPts val="0"/>
                        </a:spcAft>
                      </a:pPr>
                      <a:r>
                        <a:rPr lang="es-EC" sz="800" b="1">
                          <a:latin typeface="Times New Roman"/>
                          <a:ea typeface="Calibri"/>
                          <a:cs typeface="Times New Roman"/>
                        </a:rPr>
                        <a:t>Razones de solvencia o endeudamiento</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indent="252095" algn="ctr">
                        <a:lnSpc>
                          <a:spcPct val="115000"/>
                        </a:lnSpc>
                        <a:spcAft>
                          <a:spcPts val="0"/>
                        </a:spcAft>
                      </a:pPr>
                      <a:r>
                        <a:rPr lang="es-EC" sz="800">
                          <a:latin typeface="Times New Roman"/>
                          <a:ea typeface="Calibri"/>
                          <a:cs typeface="Times New Roman"/>
                        </a:rPr>
                        <a:t>Índice de endeudamiento</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Pasivo Total/Activo total</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1,08</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vMerge="1">
                  <a:txBody>
                    <a:bodyPr/>
                    <a:lstStyle/>
                    <a:p>
                      <a:endParaRPr lang="es-EC"/>
                    </a:p>
                  </a:txBody>
                  <a:tcPr/>
                </a:tc>
                <a:tc>
                  <a:txBody>
                    <a:bodyPr/>
                    <a:lstStyle/>
                    <a:p>
                      <a:pPr indent="252095" algn="ctr">
                        <a:lnSpc>
                          <a:spcPct val="115000"/>
                        </a:lnSpc>
                        <a:spcAft>
                          <a:spcPts val="0"/>
                        </a:spcAft>
                      </a:pPr>
                      <a:r>
                        <a:rPr lang="es-EC" sz="800">
                          <a:latin typeface="Times New Roman"/>
                          <a:ea typeface="Calibri"/>
                          <a:cs typeface="Times New Roman"/>
                        </a:rPr>
                        <a:t>Índice de capital propio</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Patrimonio/Activo Total</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0,10</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vMerge="1">
                  <a:txBody>
                    <a:bodyPr/>
                    <a:lstStyle/>
                    <a:p>
                      <a:endParaRPr lang="es-EC"/>
                    </a:p>
                  </a:txBody>
                  <a:tcPr/>
                </a:tc>
                <a:tc>
                  <a:txBody>
                    <a:bodyPr/>
                    <a:lstStyle/>
                    <a:p>
                      <a:pPr indent="252095" algn="ctr">
                        <a:lnSpc>
                          <a:spcPct val="115000"/>
                        </a:lnSpc>
                        <a:spcAft>
                          <a:spcPts val="0"/>
                        </a:spcAft>
                      </a:pPr>
                      <a:r>
                        <a:rPr lang="es-EC" sz="800">
                          <a:latin typeface="Times New Roman"/>
                          <a:ea typeface="Calibri"/>
                          <a:cs typeface="Times New Roman"/>
                        </a:rPr>
                        <a:t>Índice de pasivo a capital</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Pasivo Corriente/Activo Total</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0,19</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vMerge="1">
                  <a:txBody>
                    <a:bodyPr/>
                    <a:lstStyle/>
                    <a:p>
                      <a:endParaRPr lang="es-EC"/>
                    </a:p>
                  </a:txBody>
                  <a:tcPr/>
                </a:tc>
                <a:tc>
                  <a:txBody>
                    <a:bodyPr/>
                    <a:lstStyle/>
                    <a:p>
                      <a:pPr indent="252095" algn="ctr">
                        <a:lnSpc>
                          <a:spcPct val="115000"/>
                        </a:lnSpc>
                        <a:spcAft>
                          <a:spcPts val="0"/>
                        </a:spcAft>
                      </a:pPr>
                      <a:r>
                        <a:rPr lang="es-EC" sz="800">
                          <a:latin typeface="Times New Roman"/>
                          <a:ea typeface="Calibri"/>
                          <a:cs typeface="Times New Roman"/>
                        </a:rPr>
                        <a:t>Financiamiento Propio</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Pasivo total/Patrimonio</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8,70</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vMerge="1">
                  <a:txBody>
                    <a:bodyPr/>
                    <a:lstStyle/>
                    <a:p>
                      <a:endParaRPr lang="es-EC"/>
                    </a:p>
                  </a:txBody>
                  <a:tcPr/>
                </a:tc>
                <a:tc>
                  <a:txBody>
                    <a:bodyPr/>
                    <a:lstStyle/>
                    <a:p>
                      <a:pPr indent="252095" algn="ctr">
                        <a:lnSpc>
                          <a:spcPct val="115000"/>
                        </a:lnSpc>
                        <a:spcAft>
                          <a:spcPts val="0"/>
                        </a:spcAft>
                      </a:pPr>
                      <a:r>
                        <a:rPr lang="es-EC" sz="800">
                          <a:latin typeface="Times New Roman"/>
                          <a:ea typeface="Calibri"/>
                          <a:cs typeface="Times New Roman"/>
                        </a:rPr>
                        <a:t>Índice de activo fijo y patrimonio</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Activo fijo neto/Patrimonio</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0,52</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rowSpan="3">
                  <a:txBody>
                    <a:bodyPr/>
                    <a:lstStyle/>
                    <a:p>
                      <a:pPr indent="252095" algn="ctr">
                        <a:lnSpc>
                          <a:spcPct val="115000"/>
                        </a:lnSpc>
                        <a:spcAft>
                          <a:spcPts val="0"/>
                        </a:spcAft>
                      </a:pPr>
                      <a:r>
                        <a:rPr lang="es-EC" sz="800" b="1">
                          <a:latin typeface="Times New Roman"/>
                          <a:ea typeface="Calibri"/>
                          <a:cs typeface="Times New Roman"/>
                        </a:rPr>
                        <a:t>Razones de eficiencia</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indent="252095" algn="ctr">
                        <a:lnSpc>
                          <a:spcPct val="115000"/>
                        </a:lnSpc>
                        <a:spcAft>
                          <a:spcPts val="0"/>
                        </a:spcAft>
                      </a:pPr>
                      <a:r>
                        <a:rPr lang="es-EC" sz="800">
                          <a:latin typeface="Times New Roman"/>
                          <a:ea typeface="Calibri"/>
                          <a:cs typeface="Times New Roman"/>
                        </a:rPr>
                        <a:t>Rotación de la inversión</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Cartera de créditos/activo total</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0,84</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vMerge="1">
                  <a:txBody>
                    <a:bodyPr/>
                    <a:lstStyle/>
                    <a:p>
                      <a:endParaRPr lang="es-EC"/>
                    </a:p>
                  </a:txBody>
                  <a:tcPr/>
                </a:tc>
                <a:tc>
                  <a:txBody>
                    <a:bodyPr/>
                    <a:lstStyle/>
                    <a:p>
                      <a:pPr indent="252095" algn="ctr">
                        <a:lnSpc>
                          <a:spcPct val="115000"/>
                        </a:lnSpc>
                        <a:spcAft>
                          <a:spcPts val="0"/>
                        </a:spcAft>
                      </a:pPr>
                      <a:r>
                        <a:rPr lang="es-EC" sz="800">
                          <a:latin typeface="Times New Roman"/>
                          <a:ea typeface="Calibri"/>
                          <a:cs typeface="Times New Roman"/>
                        </a:rPr>
                        <a:t>Rotación de capital de trabajo</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Cartera de créditos/capital de trabajo</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1,10</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vMerge="1">
                  <a:txBody>
                    <a:bodyPr/>
                    <a:lstStyle/>
                    <a:p>
                      <a:endParaRPr lang="es-EC"/>
                    </a:p>
                  </a:txBody>
                  <a:tcPr/>
                </a:tc>
                <a:tc>
                  <a:txBody>
                    <a:bodyPr/>
                    <a:lstStyle/>
                    <a:p>
                      <a:pPr indent="252095" algn="ctr">
                        <a:lnSpc>
                          <a:spcPct val="115000"/>
                        </a:lnSpc>
                        <a:spcAft>
                          <a:spcPts val="0"/>
                        </a:spcAft>
                      </a:pPr>
                      <a:r>
                        <a:rPr lang="es-EC" sz="800">
                          <a:latin typeface="Times New Roman"/>
                          <a:ea typeface="Calibri"/>
                          <a:cs typeface="Times New Roman"/>
                        </a:rPr>
                        <a:t>Margen Operacional de Utilidad</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Utilidad Operacional/Ventas Netas</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0,16</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rowSpan="4">
                  <a:txBody>
                    <a:bodyPr/>
                    <a:lstStyle/>
                    <a:p>
                      <a:pPr indent="252095" algn="ctr">
                        <a:lnSpc>
                          <a:spcPct val="115000"/>
                        </a:lnSpc>
                        <a:spcAft>
                          <a:spcPts val="0"/>
                        </a:spcAft>
                      </a:pPr>
                      <a:r>
                        <a:rPr lang="es-EC" sz="800" b="1">
                          <a:latin typeface="Times New Roman"/>
                          <a:ea typeface="Calibri"/>
                          <a:cs typeface="Times New Roman"/>
                        </a:rPr>
                        <a:t>Razones de rentabilidad</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indent="252095" algn="ctr">
                        <a:lnSpc>
                          <a:spcPct val="115000"/>
                        </a:lnSpc>
                        <a:spcAft>
                          <a:spcPts val="0"/>
                        </a:spcAft>
                      </a:pPr>
                      <a:r>
                        <a:rPr lang="es-EC" sz="800">
                          <a:latin typeface="Times New Roman"/>
                          <a:ea typeface="Calibri"/>
                          <a:cs typeface="Times New Roman"/>
                        </a:rPr>
                        <a:t>Rendimiento de la inversión</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Utilidad/activo total</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-0,01</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vMerge="1">
                  <a:txBody>
                    <a:bodyPr/>
                    <a:lstStyle/>
                    <a:p>
                      <a:endParaRPr lang="es-EC"/>
                    </a:p>
                  </a:txBody>
                  <a:tcPr/>
                </a:tc>
                <a:tc>
                  <a:txBody>
                    <a:bodyPr/>
                    <a:lstStyle/>
                    <a:p>
                      <a:pPr indent="252095" algn="ctr">
                        <a:lnSpc>
                          <a:spcPct val="115000"/>
                        </a:lnSpc>
                        <a:spcAft>
                          <a:spcPts val="0"/>
                        </a:spcAft>
                      </a:pPr>
                      <a:r>
                        <a:rPr lang="es-EC" sz="800">
                          <a:latin typeface="Times New Roman"/>
                          <a:ea typeface="Calibri"/>
                          <a:cs typeface="Times New Roman"/>
                        </a:rPr>
                        <a:t>Rendimiento del capital propio</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Utilidad/patrimonio</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-0,14</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410">
                <a:tc vMerge="1">
                  <a:txBody>
                    <a:bodyPr/>
                    <a:lstStyle/>
                    <a:p>
                      <a:endParaRPr lang="es-EC"/>
                    </a:p>
                  </a:txBody>
                  <a:tcPr/>
                </a:tc>
                <a:tc>
                  <a:txBody>
                    <a:bodyPr/>
                    <a:lstStyle/>
                    <a:p>
                      <a:pPr indent="252095" algn="ctr">
                        <a:lnSpc>
                          <a:spcPct val="115000"/>
                        </a:lnSpc>
                        <a:spcAft>
                          <a:spcPts val="0"/>
                        </a:spcAft>
                      </a:pPr>
                      <a:r>
                        <a:rPr lang="es-EC" sz="800">
                          <a:latin typeface="Times New Roman"/>
                          <a:ea typeface="Calibri"/>
                          <a:cs typeface="Times New Roman"/>
                        </a:rPr>
                        <a:t>Crecimiento de cartera</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Cartera de créditos 2012/ cartera de créditos 2011</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1,30</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5">
                <a:tc vMerge="1">
                  <a:txBody>
                    <a:bodyPr/>
                    <a:lstStyle/>
                    <a:p>
                      <a:endParaRPr lang="es-EC"/>
                    </a:p>
                  </a:txBody>
                  <a:tcPr/>
                </a:tc>
                <a:tc>
                  <a:txBody>
                    <a:bodyPr/>
                    <a:lstStyle/>
                    <a:p>
                      <a:pPr indent="252095" algn="ctr">
                        <a:lnSpc>
                          <a:spcPct val="115000"/>
                        </a:lnSpc>
                        <a:spcAft>
                          <a:spcPts val="0"/>
                        </a:spcAft>
                      </a:pPr>
                      <a:r>
                        <a:rPr lang="es-EC" sz="800">
                          <a:latin typeface="Times New Roman"/>
                          <a:ea typeface="Calibri"/>
                          <a:cs typeface="Times New Roman"/>
                        </a:rPr>
                        <a:t>Crecimiento de utilidades</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a:latin typeface="Times New Roman"/>
                          <a:ea typeface="Calibri"/>
                          <a:cs typeface="Times New Roman"/>
                        </a:rPr>
                        <a:t>Utilidad 2012/utilidad 2011</a:t>
                      </a:r>
                      <a:endParaRPr lang="es-EC" sz="70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15000"/>
                        </a:lnSpc>
                        <a:spcAft>
                          <a:spcPts val="0"/>
                        </a:spcAft>
                      </a:pPr>
                      <a:r>
                        <a:rPr lang="es-EC" sz="800" dirty="0">
                          <a:latin typeface="Times New Roman"/>
                          <a:ea typeface="Calibri"/>
                          <a:cs typeface="Times New Roman"/>
                        </a:rPr>
                        <a:t>4,33</a:t>
                      </a:r>
                      <a:endParaRPr lang="es-EC" sz="700" dirty="0">
                        <a:latin typeface="Calibri"/>
                        <a:ea typeface="Calibri"/>
                        <a:cs typeface="Times New Roman"/>
                      </a:endParaRPr>
                    </a:p>
                  </a:txBody>
                  <a:tcPr marL="45991" marR="4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21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34050" y="2143125"/>
            <a:ext cx="2114550" cy="295275"/>
          </a:xfrm>
          <a:prstGeom prst="rect">
            <a:avLst/>
          </a:prstGeom>
          <a:noFill/>
        </p:spPr>
      </p:pic>
      <p:sp>
        <p:nvSpPr>
          <p:cNvPr id="9" name="8 Rectángulo redondeado"/>
          <p:cNvSpPr/>
          <p:nvPr/>
        </p:nvSpPr>
        <p:spPr>
          <a:xfrm>
            <a:off x="838200" y="7620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Razones Financieras aplicadas para el análisis de la COAC “Sierra Centro” Ltda.</a:t>
            </a:r>
            <a:endParaRPr lang="es-EC"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CuadroTexto"/>
          <p:cNvSpPr txBox="1"/>
          <p:nvPr/>
        </p:nvSpPr>
        <p:spPr>
          <a:xfrm>
            <a:off x="990600" y="-381000"/>
            <a:ext cx="7391400" cy="6401753"/>
          </a:xfrm>
          <a:prstGeom prst="rect">
            <a:avLst/>
          </a:prstGeom>
          <a:noFill/>
        </p:spPr>
        <p:txBody>
          <a:bodyPr wrap="square" rtlCol="0">
            <a:spAutoFit/>
          </a:bodyPr>
          <a:lstStyle/>
          <a:p>
            <a:endParaRPr lang="es-EC" sz="7000" dirty="0"/>
          </a:p>
          <a:p>
            <a:pPr algn="ctr"/>
            <a:r>
              <a:rPr lang="es-EC" sz="8500" b="1" dirty="0">
                <a:effectLst>
                  <a:outerShdw blurRad="38100" dist="38100" dir="2700000" algn="tl">
                    <a:srgbClr val="000000">
                      <a:alpha val="43137"/>
                    </a:srgbClr>
                  </a:outerShdw>
                </a:effectLst>
              </a:rPr>
              <a:t>CAPÍTULO </a:t>
            </a:r>
            <a:r>
              <a:rPr lang="es-EC" sz="8500" b="1" dirty="0" smtClean="0">
                <a:effectLst>
                  <a:outerShdw blurRad="38100" dist="38100" dir="2700000" algn="tl">
                    <a:srgbClr val="000000">
                      <a:alpha val="43137"/>
                    </a:srgbClr>
                  </a:outerShdw>
                </a:effectLst>
              </a:rPr>
              <a:t>V:</a:t>
            </a:r>
          </a:p>
          <a:p>
            <a:pPr algn="ctr"/>
            <a:r>
              <a:rPr lang="es-EC" sz="8500" b="1" dirty="0" smtClean="0">
                <a:effectLst>
                  <a:outerShdw blurRad="38100" dist="38100" dir="2700000" algn="tl">
                    <a:srgbClr val="000000">
                      <a:alpha val="43137"/>
                    </a:srgbClr>
                  </a:outerShdw>
                </a:effectLst>
              </a:rPr>
              <a:t> DISEÑO DE ESTRATEGIAS FINANCIERAS</a:t>
            </a:r>
            <a:endParaRPr lang="es-EC" sz="85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graphicFrame>
        <p:nvGraphicFramePr>
          <p:cNvPr id="7" name="6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Doble onda"/>
          <p:cNvSpPr/>
          <p:nvPr/>
        </p:nvSpPr>
        <p:spPr>
          <a:xfrm>
            <a:off x="2743200" y="609600"/>
            <a:ext cx="3733800" cy="990600"/>
          </a:xfrm>
          <a:prstGeom prst="doubleWave">
            <a:avLst/>
          </a:prstGeom>
          <a:solidFill>
            <a:schemeClr val="accent3">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effectLst>
                  <a:outerShdw blurRad="38100" dist="38100" dir="2700000" algn="tl">
                    <a:srgbClr val="000000">
                      <a:alpha val="43137"/>
                    </a:srgbClr>
                  </a:outerShdw>
                </a:effectLst>
              </a:rPr>
              <a:t>ESTRATEGIAS FINANCIERAS</a:t>
            </a:r>
            <a:endParaRPr lang="es-EC" b="1" dirty="0">
              <a:effectLst>
                <a:outerShdw blurRad="38100" dist="38100" dir="2700000" algn="tl">
                  <a:srgbClr val="000000">
                    <a:alpha val="43137"/>
                  </a:srgbClr>
                </a:outerShdw>
              </a:effectLst>
            </a:endParaRPr>
          </a:p>
        </p:txBody>
      </p:sp>
      <p:pic>
        <p:nvPicPr>
          <p:cNvPr id="7169" name="Picture 1"/>
          <p:cNvPicPr>
            <a:picLocks noChangeAspect="1" noChangeArrowheads="1"/>
          </p:cNvPicPr>
          <p:nvPr/>
        </p:nvPicPr>
        <p:blipFill>
          <a:blip r:embed="rId9" cstate="print"/>
          <a:srcRect/>
          <a:stretch>
            <a:fillRect/>
          </a:stretch>
        </p:blipFill>
        <p:spPr bwMode="auto">
          <a:xfrm>
            <a:off x="990600" y="1371600"/>
            <a:ext cx="1295400" cy="1066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838200" y="22860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DISEÑO DE ESTRATEGIAS FINANCIERAS PARA MEJORAR LA CARTERA DE CRÉDITO</a:t>
            </a:r>
            <a:endParaRPr lang="es-EC" sz="2000" dirty="0"/>
          </a:p>
        </p:txBody>
      </p:sp>
      <p:pic>
        <p:nvPicPr>
          <p:cNvPr id="6148" name="Picture 4"/>
          <p:cNvPicPr>
            <a:picLocks noChangeAspect="1" noChangeArrowheads="1"/>
          </p:cNvPicPr>
          <p:nvPr/>
        </p:nvPicPr>
        <p:blipFill>
          <a:blip r:embed="rId4" cstate="print"/>
          <a:srcRect/>
          <a:stretch>
            <a:fillRect/>
          </a:stretch>
        </p:blipFill>
        <p:spPr bwMode="auto">
          <a:xfrm>
            <a:off x="1219200" y="1047750"/>
            <a:ext cx="6476999"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pic>
        <p:nvPicPr>
          <p:cNvPr id="5123" name="Picture 3"/>
          <p:cNvPicPr>
            <a:picLocks noChangeAspect="1" noChangeArrowheads="1"/>
          </p:cNvPicPr>
          <p:nvPr/>
        </p:nvPicPr>
        <p:blipFill>
          <a:blip r:embed="rId4" cstate="print"/>
          <a:srcRect/>
          <a:stretch>
            <a:fillRect/>
          </a:stretch>
        </p:blipFill>
        <p:spPr bwMode="auto">
          <a:xfrm>
            <a:off x="914400" y="381001"/>
            <a:ext cx="7315199" cy="550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838200" y="22860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DISEÑO DE ESTRATEGIAS PARA LOS INGRESOS POR RECAUDACIÓN DE CARTERA</a:t>
            </a:r>
            <a:endParaRPr lang="es-EC" sz="2000" dirty="0"/>
          </a:p>
        </p:txBody>
      </p:sp>
      <p:pic>
        <p:nvPicPr>
          <p:cNvPr id="4097" name="Picture 1"/>
          <p:cNvPicPr>
            <a:picLocks noChangeAspect="1" noChangeArrowheads="1"/>
          </p:cNvPicPr>
          <p:nvPr/>
        </p:nvPicPr>
        <p:blipFill>
          <a:blip r:embed="rId4" cstate="print"/>
          <a:srcRect/>
          <a:stretch>
            <a:fillRect/>
          </a:stretch>
        </p:blipFill>
        <p:spPr bwMode="auto">
          <a:xfrm>
            <a:off x="914400" y="976313"/>
            <a:ext cx="7543799" cy="504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squina doblada"/>
          <p:cNvSpPr/>
          <p:nvPr/>
        </p:nvSpPr>
        <p:spPr>
          <a:xfrm>
            <a:off x="3048000" y="0"/>
            <a:ext cx="3276600" cy="914400"/>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3000" b="1" dirty="0" smtClean="0">
                <a:effectLst>
                  <a:outerShdw blurRad="38100" dist="38100" dir="2700000" algn="tl">
                    <a:srgbClr val="000000">
                      <a:alpha val="43137"/>
                    </a:srgbClr>
                  </a:outerShdw>
                </a:effectLst>
              </a:rPr>
              <a:t>OBJETIVOS</a:t>
            </a:r>
            <a:endParaRPr lang="es-EC" sz="3000" b="1" dirty="0">
              <a:effectLst>
                <a:outerShdw blurRad="38100" dist="38100" dir="2700000" algn="tl">
                  <a:srgbClr val="000000">
                    <a:alpha val="43137"/>
                  </a:srgbClr>
                </a:outerShdw>
              </a:effectLst>
            </a:endParaRPr>
          </a:p>
        </p:txBody>
      </p:sp>
      <p:sp>
        <p:nvSpPr>
          <p:cNvPr id="3" name="2 CuadroTexto"/>
          <p:cNvSpPr txBox="1"/>
          <p:nvPr/>
        </p:nvSpPr>
        <p:spPr>
          <a:xfrm>
            <a:off x="838200" y="1066800"/>
            <a:ext cx="7467600" cy="5093702"/>
          </a:xfrm>
          <a:prstGeom prst="rect">
            <a:avLst/>
          </a:prstGeom>
          <a:noFill/>
        </p:spPr>
        <p:txBody>
          <a:bodyPr wrap="square" rtlCol="0">
            <a:spAutoFit/>
          </a:bodyPr>
          <a:lstStyle/>
          <a:p>
            <a:r>
              <a:rPr lang="es-EC" sz="2200" b="1" dirty="0" smtClean="0">
                <a:solidFill>
                  <a:srgbClr val="FF0000"/>
                </a:solidFill>
              </a:rPr>
              <a:t>GENERAL</a:t>
            </a:r>
          </a:p>
          <a:p>
            <a:pPr algn="just">
              <a:lnSpc>
                <a:spcPct val="150000"/>
              </a:lnSpc>
            </a:pPr>
            <a:r>
              <a:rPr lang="es-EC" b="1" dirty="0" smtClean="0"/>
              <a:t>Diseñar Estrategias Financieras y ver su impacto económico en la Cooperativa de Ahorro y Crédito “Sierra Centro” Ltda., en el periodo 2011- 2012, con la finalidad de mejorar el sistema económico y financiero de la institución</a:t>
            </a:r>
            <a:r>
              <a:rPr lang="es-EC" dirty="0" smtClean="0"/>
              <a:t>.</a:t>
            </a:r>
          </a:p>
          <a:p>
            <a:pPr algn="just">
              <a:lnSpc>
                <a:spcPct val="150000"/>
              </a:lnSpc>
            </a:pPr>
            <a:endParaRPr lang="es-EC" dirty="0" smtClean="0"/>
          </a:p>
          <a:p>
            <a:pPr>
              <a:lnSpc>
                <a:spcPct val="150000"/>
              </a:lnSpc>
            </a:pPr>
            <a:r>
              <a:rPr lang="es-EC" sz="2200" b="1" dirty="0" smtClean="0">
                <a:solidFill>
                  <a:srgbClr val="002060"/>
                </a:solidFill>
              </a:rPr>
              <a:t>ESPECÍFICOS</a:t>
            </a:r>
          </a:p>
          <a:p>
            <a:pPr>
              <a:lnSpc>
                <a:spcPct val="150000"/>
              </a:lnSpc>
            </a:pPr>
            <a:endParaRPr lang="es-EC" dirty="0" smtClean="0"/>
          </a:p>
          <a:p>
            <a:pPr algn="just">
              <a:lnSpc>
                <a:spcPct val="150000"/>
              </a:lnSpc>
              <a:buFont typeface="Wingdings" pitchFamily="2" charset="2"/>
              <a:buChar char="v"/>
            </a:pPr>
            <a:r>
              <a:rPr lang="es-EC" dirty="0" smtClean="0"/>
              <a:t>Diagnosticar el entorno  de la empresa a fin de definir correctamente las bases para la aplicación del tema de estudio.</a:t>
            </a:r>
          </a:p>
          <a:p>
            <a:pPr algn="just">
              <a:lnSpc>
                <a:spcPct val="150000"/>
              </a:lnSpc>
              <a:buFont typeface="Wingdings" pitchFamily="2" charset="2"/>
              <a:buChar char="v"/>
            </a:pPr>
            <a:r>
              <a:rPr lang="es-EC" dirty="0" smtClean="0"/>
              <a:t>Analizar la importancia de las Estrategias Financieras para la toma eficiente de decisiones en la gestión económica de la COAC Sierra Centro.</a:t>
            </a: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pic>
        <p:nvPicPr>
          <p:cNvPr id="3073" name="Picture 1"/>
          <p:cNvPicPr>
            <a:picLocks noChangeAspect="1" noChangeArrowheads="1"/>
          </p:cNvPicPr>
          <p:nvPr/>
        </p:nvPicPr>
        <p:blipFill>
          <a:blip r:embed="rId4" cstate="print"/>
          <a:srcRect/>
          <a:stretch>
            <a:fillRect/>
          </a:stretch>
        </p:blipFill>
        <p:spPr bwMode="auto">
          <a:xfrm>
            <a:off x="990600" y="381000"/>
            <a:ext cx="7467600" cy="549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838200" y="22860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DISEÑO DE ESTRATEGIAS PARA LOS INGRESOS POR RECAUDACIÓN DE CARTERA</a:t>
            </a:r>
            <a:endParaRPr lang="es-EC" sz="2000" dirty="0"/>
          </a:p>
        </p:txBody>
      </p:sp>
      <p:pic>
        <p:nvPicPr>
          <p:cNvPr id="2050" name="Picture 2"/>
          <p:cNvPicPr>
            <a:picLocks noChangeAspect="1" noChangeArrowheads="1"/>
          </p:cNvPicPr>
          <p:nvPr/>
        </p:nvPicPr>
        <p:blipFill>
          <a:blip r:embed="rId4" cstate="print"/>
          <a:srcRect/>
          <a:stretch>
            <a:fillRect/>
          </a:stretch>
        </p:blipFill>
        <p:spPr bwMode="auto">
          <a:xfrm>
            <a:off x="1295400" y="957263"/>
            <a:ext cx="6781800"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pic>
        <p:nvPicPr>
          <p:cNvPr id="68609" name="Picture 1"/>
          <p:cNvPicPr>
            <a:picLocks noChangeAspect="1" noChangeArrowheads="1"/>
          </p:cNvPicPr>
          <p:nvPr/>
        </p:nvPicPr>
        <p:blipFill>
          <a:blip r:embed="rId4" cstate="print"/>
          <a:srcRect/>
          <a:stretch>
            <a:fillRect/>
          </a:stretch>
        </p:blipFill>
        <p:spPr bwMode="auto">
          <a:xfrm>
            <a:off x="1219200" y="381000"/>
            <a:ext cx="7010399" cy="549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838200" y="22860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DISEÑO DE ESTRATEGIAS PARA OPTIMIZAR LAS INVERSIONES FINANCIERAS</a:t>
            </a:r>
            <a:endParaRPr lang="es-EC" sz="2000" dirty="0"/>
          </a:p>
        </p:txBody>
      </p:sp>
      <p:pic>
        <p:nvPicPr>
          <p:cNvPr id="67585" name="Picture 1"/>
          <p:cNvPicPr>
            <a:picLocks noChangeAspect="1" noChangeArrowheads="1"/>
          </p:cNvPicPr>
          <p:nvPr/>
        </p:nvPicPr>
        <p:blipFill>
          <a:blip r:embed="rId4" cstate="print"/>
          <a:srcRect/>
          <a:stretch>
            <a:fillRect/>
          </a:stretch>
        </p:blipFill>
        <p:spPr bwMode="auto">
          <a:xfrm>
            <a:off x="838200" y="1004888"/>
            <a:ext cx="7543800"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1066800" y="22860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DISEÑO DE ESTRATEGIAS PARA AUMENTAR LA UTILIDAD BRUTA</a:t>
            </a:r>
            <a:endParaRPr lang="es-EC" sz="2000" dirty="0"/>
          </a:p>
        </p:txBody>
      </p:sp>
      <p:pic>
        <p:nvPicPr>
          <p:cNvPr id="66561" name="Picture 1"/>
          <p:cNvPicPr>
            <a:picLocks noChangeAspect="1" noChangeArrowheads="1"/>
          </p:cNvPicPr>
          <p:nvPr/>
        </p:nvPicPr>
        <p:blipFill>
          <a:blip r:embed="rId4" cstate="print"/>
          <a:srcRect/>
          <a:stretch>
            <a:fillRect/>
          </a:stretch>
        </p:blipFill>
        <p:spPr bwMode="auto">
          <a:xfrm>
            <a:off x="1219200" y="990600"/>
            <a:ext cx="67056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pic>
        <p:nvPicPr>
          <p:cNvPr id="65537" name="Picture 1"/>
          <p:cNvPicPr>
            <a:picLocks noChangeAspect="1" noChangeArrowheads="1"/>
          </p:cNvPicPr>
          <p:nvPr/>
        </p:nvPicPr>
        <p:blipFill>
          <a:blip r:embed="rId4" cstate="print"/>
          <a:srcRect/>
          <a:stretch>
            <a:fillRect/>
          </a:stretch>
        </p:blipFill>
        <p:spPr bwMode="auto">
          <a:xfrm>
            <a:off x="1143000" y="533401"/>
            <a:ext cx="7086600" cy="534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838200" y="22860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DISEÑO DE ESTRATEGIAS PARA DISMINUIR LOS GASTOS OPERACIONALES</a:t>
            </a:r>
            <a:endParaRPr lang="es-EC" sz="2000" dirty="0"/>
          </a:p>
        </p:txBody>
      </p:sp>
      <p:pic>
        <p:nvPicPr>
          <p:cNvPr id="64513" name="Picture 1"/>
          <p:cNvPicPr>
            <a:picLocks noChangeAspect="1" noChangeArrowheads="1"/>
          </p:cNvPicPr>
          <p:nvPr/>
        </p:nvPicPr>
        <p:blipFill>
          <a:blip r:embed="rId4" cstate="print"/>
          <a:srcRect/>
          <a:stretch>
            <a:fillRect/>
          </a:stretch>
        </p:blipFill>
        <p:spPr bwMode="auto">
          <a:xfrm>
            <a:off x="1066800" y="971550"/>
            <a:ext cx="6934199"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838200" y="22860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DISEÑO DE ESTRATEGIAS PARA REDUCIR EL CAPITAL INVERTIDO</a:t>
            </a:r>
            <a:endParaRPr lang="es-EC" sz="2000" dirty="0"/>
          </a:p>
        </p:txBody>
      </p:sp>
      <p:pic>
        <p:nvPicPr>
          <p:cNvPr id="63489" name="Picture 1"/>
          <p:cNvPicPr>
            <a:picLocks noChangeAspect="1" noChangeArrowheads="1"/>
          </p:cNvPicPr>
          <p:nvPr/>
        </p:nvPicPr>
        <p:blipFill>
          <a:blip r:embed="rId4" cstate="print"/>
          <a:srcRect/>
          <a:stretch>
            <a:fillRect/>
          </a:stretch>
        </p:blipFill>
        <p:spPr bwMode="auto">
          <a:xfrm>
            <a:off x="1219201" y="976313"/>
            <a:ext cx="6553200" cy="504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838200" y="22860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DISEÑO DE ESTRATEGIAS PARA REDUCIR EL COSTO DE CAPITAL</a:t>
            </a:r>
            <a:endParaRPr lang="es-EC" sz="2000" dirty="0"/>
          </a:p>
        </p:txBody>
      </p:sp>
      <p:pic>
        <p:nvPicPr>
          <p:cNvPr id="62465" name="Picture 1"/>
          <p:cNvPicPr>
            <a:picLocks noChangeAspect="1" noChangeArrowheads="1"/>
          </p:cNvPicPr>
          <p:nvPr/>
        </p:nvPicPr>
        <p:blipFill>
          <a:blip r:embed="rId4" cstate="print"/>
          <a:srcRect/>
          <a:stretch>
            <a:fillRect/>
          </a:stretch>
        </p:blipFill>
        <p:spPr bwMode="auto">
          <a:xfrm>
            <a:off x="1143000" y="966788"/>
            <a:ext cx="6705600" cy="5053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838200" y="22860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DISEÑO DE ESTRATEGIAS PARA OPTIMIZAR LAS INVERSIONES FINANCIERAS</a:t>
            </a:r>
            <a:endParaRPr lang="es-EC" sz="2000" dirty="0"/>
          </a:p>
        </p:txBody>
      </p:sp>
      <p:pic>
        <p:nvPicPr>
          <p:cNvPr id="61441" name="Picture 1"/>
          <p:cNvPicPr>
            <a:picLocks noChangeAspect="1" noChangeArrowheads="1"/>
          </p:cNvPicPr>
          <p:nvPr/>
        </p:nvPicPr>
        <p:blipFill>
          <a:blip r:embed="rId4" cstate="print"/>
          <a:srcRect/>
          <a:stretch>
            <a:fillRect/>
          </a:stretch>
        </p:blipFill>
        <p:spPr bwMode="auto">
          <a:xfrm>
            <a:off x="1371600" y="962024"/>
            <a:ext cx="640080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CuadroTexto"/>
          <p:cNvSpPr txBox="1"/>
          <p:nvPr/>
        </p:nvSpPr>
        <p:spPr>
          <a:xfrm>
            <a:off x="990600" y="381000"/>
            <a:ext cx="7391400" cy="5093702"/>
          </a:xfrm>
          <a:prstGeom prst="rect">
            <a:avLst/>
          </a:prstGeom>
          <a:noFill/>
        </p:spPr>
        <p:txBody>
          <a:bodyPr wrap="square" rtlCol="0">
            <a:spAutoFit/>
          </a:bodyPr>
          <a:lstStyle/>
          <a:p>
            <a:endParaRPr lang="es-EC" sz="7000" dirty="0"/>
          </a:p>
          <a:p>
            <a:pPr algn="ctr"/>
            <a:r>
              <a:rPr lang="es-EC" sz="8500" b="1" dirty="0">
                <a:effectLst>
                  <a:outerShdw blurRad="38100" dist="38100" dir="2700000" algn="tl">
                    <a:srgbClr val="000000">
                      <a:alpha val="43137"/>
                    </a:srgbClr>
                  </a:outerShdw>
                </a:effectLst>
              </a:rPr>
              <a:t>CAPÍTULO I</a:t>
            </a:r>
            <a:r>
              <a:rPr lang="es-EC" sz="8500" b="1" dirty="0" smtClean="0">
                <a:effectLst>
                  <a:outerShdw blurRad="38100" dist="38100" dir="2700000" algn="tl">
                    <a:srgbClr val="000000">
                      <a:alpha val="43137"/>
                    </a:srgbClr>
                  </a:outerShdw>
                </a:effectLst>
              </a:rPr>
              <a:t>:</a:t>
            </a:r>
          </a:p>
          <a:p>
            <a:pPr algn="ctr"/>
            <a:r>
              <a:rPr lang="es-EC" sz="8500" b="1" dirty="0" smtClean="0">
                <a:effectLst>
                  <a:outerShdw blurRad="38100" dist="38100" dir="2700000" algn="tl">
                    <a:srgbClr val="000000">
                      <a:alpha val="43137"/>
                    </a:srgbClr>
                  </a:outerShdw>
                </a:effectLst>
              </a:rPr>
              <a:t> LA INSTITUCIÓN</a:t>
            </a:r>
            <a:endParaRPr lang="es-EC" sz="85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838200" y="228600"/>
            <a:ext cx="7239000"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RESUMEN DE ESTRATEGIAS FINANCIERAS- COAC “SIERRA CENTRO”</a:t>
            </a:r>
            <a:endParaRPr lang="es-EC" sz="2000" dirty="0"/>
          </a:p>
        </p:txBody>
      </p:sp>
      <p:pic>
        <p:nvPicPr>
          <p:cNvPr id="60421" name="Imagen 1" descr="http://www.agroscopio.com/images/logosEmpresas/yucailla.png"/>
          <p:cNvPicPr>
            <a:picLocks noChangeAspect="1" noChangeArrowheads="1"/>
          </p:cNvPicPr>
          <p:nvPr/>
        </p:nvPicPr>
        <p:blipFill>
          <a:blip r:embed="rId4" cstate="print"/>
          <a:srcRect/>
          <a:stretch>
            <a:fillRect/>
          </a:stretch>
        </p:blipFill>
        <p:spPr bwMode="auto">
          <a:xfrm>
            <a:off x="71438" y="-139700"/>
            <a:ext cx="1409700" cy="438150"/>
          </a:xfrm>
          <a:prstGeom prst="rect">
            <a:avLst/>
          </a:prstGeom>
          <a:noFill/>
        </p:spPr>
      </p:pic>
      <p:pic>
        <p:nvPicPr>
          <p:cNvPr id="60419" name="Imagen 2" descr="http://www.agroscopio.com/images/logosEmpresas/yucailla.png"/>
          <p:cNvPicPr>
            <a:picLocks noChangeAspect="1" noChangeArrowheads="1"/>
          </p:cNvPicPr>
          <p:nvPr/>
        </p:nvPicPr>
        <p:blipFill>
          <a:blip r:embed="rId4" cstate="print"/>
          <a:srcRect/>
          <a:stretch>
            <a:fillRect/>
          </a:stretch>
        </p:blipFill>
        <p:spPr bwMode="auto">
          <a:xfrm>
            <a:off x="71438" y="-139700"/>
            <a:ext cx="1409700" cy="438150"/>
          </a:xfrm>
          <a:prstGeom prst="rect">
            <a:avLst/>
          </a:prstGeom>
          <a:noFill/>
        </p:spPr>
      </p:pic>
      <p:pic>
        <p:nvPicPr>
          <p:cNvPr id="60417" name="Imagen 3" descr="http://www.agroscopio.com/images/logosEmpresas/yucailla.png"/>
          <p:cNvPicPr>
            <a:picLocks noChangeAspect="1" noChangeArrowheads="1"/>
          </p:cNvPicPr>
          <p:nvPr/>
        </p:nvPicPr>
        <p:blipFill>
          <a:blip r:embed="rId4" cstate="print"/>
          <a:srcRect/>
          <a:stretch>
            <a:fillRect/>
          </a:stretch>
        </p:blipFill>
        <p:spPr bwMode="auto">
          <a:xfrm>
            <a:off x="71438" y="-139700"/>
            <a:ext cx="1409700" cy="438150"/>
          </a:xfrm>
          <a:prstGeom prst="rect">
            <a:avLst/>
          </a:prstGeom>
          <a:noFill/>
        </p:spPr>
      </p:pic>
      <p:pic>
        <p:nvPicPr>
          <p:cNvPr id="60424" name="Picture 8"/>
          <p:cNvPicPr>
            <a:picLocks noChangeAspect="1" noChangeArrowheads="1"/>
          </p:cNvPicPr>
          <p:nvPr/>
        </p:nvPicPr>
        <p:blipFill>
          <a:blip r:embed="rId5" cstate="print"/>
          <a:srcRect/>
          <a:stretch>
            <a:fillRect/>
          </a:stretch>
        </p:blipFill>
        <p:spPr bwMode="auto">
          <a:xfrm>
            <a:off x="838200" y="1371600"/>
            <a:ext cx="7772399" cy="4419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pic>
        <p:nvPicPr>
          <p:cNvPr id="59393" name="Picture 1"/>
          <p:cNvPicPr>
            <a:picLocks noChangeAspect="1" noChangeArrowheads="1"/>
          </p:cNvPicPr>
          <p:nvPr/>
        </p:nvPicPr>
        <p:blipFill>
          <a:blip r:embed="rId4" cstate="print"/>
          <a:srcRect/>
          <a:stretch>
            <a:fillRect/>
          </a:stretch>
        </p:blipFill>
        <p:spPr bwMode="auto">
          <a:xfrm>
            <a:off x="762001" y="838200"/>
            <a:ext cx="76962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pic>
        <p:nvPicPr>
          <p:cNvPr id="58369" name="Picture 1"/>
          <p:cNvPicPr>
            <a:picLocks noChangeAspect="1" noChangeArrowheads="1"/>
          </p:cNvPicPr>
          <p:nvPr/>
        </p:nvPicPr>
        <p:blipFill>
          <a:blip r:embed="rId4" cstate="print"/>
          <a:srcRect/>
          <a:stretch>
            <a:fillRect/>
          </a:stretch>
        </p:blipFill>
        <p:spPr bwMode="auto">
          <a:xfrm>
            <a:off x="838200" y="609600"/>
            <a:ext cx="7543800" cy="5105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squina doblada"/>
          <p:cNvSpPr/>
          <p:nvPr/>
        </p:nvSpPr>
        <p:spPr>
          <a:xfrm>
            <a:off x="1295400" y="2743200"/>
            <a:ext cx="7010400" cy="2971800"/>
          </a:xfrm>
          <a:prstGeom prst="foldedCorner">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Para la COAC “Sierra Centro” Ltda., la aplicación e inversión en las Estrategias Financieras provoca un desembolso de dinero a nivel económico pero tomando en cuenta que esta inversión traerá consigo cambios productivos; los directivos de la COAC están dispuestos a asumir este cambio propuesto a fin de conseguir cambios que ayuden a aumentar su utilidad y a captar fondos por la recuperación de la cartera</a:t>
            </a:r>
            <a:r>
              <a:rPr lang="es-EC" dirty="0" smtClean="0"/>
              <a:t>.</a:t>
            </a:r>
            <a:endParaRPr lang="es-EC" dirty="0"/>
          </a:p>
        </p:txBody>
      </p:sp>
      <p:pic>
        <p:nvPicPr>
          <p:cNvPr id="4" name="3 Imagen" descr="http://www.agroscopio.com/images/logosEmpresas/yucailla.pn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95400" y="0"/>
            <a:ext cx="6248400" cy="1133856"/>
          </a:xfrm>
          <a:prstGeom prst="ellipse">
            <a:avLst/>
          </a:prstGeom>
          <a:ln>
            <a:noFill/>
          </a:ln>
          <a:effectLst>
            <a:softEdge rad="112500"/>
          </a:effectLst>
        </p:spPr>
      </p:pic>
      <p:sp>
        <p:nvSpPr>
          <p:cNvPr id="2" name="1 Doble onda"/>
          <p:cNvSpPr/>
          <p:nvPr/>
        </p:nvSpPr>
        <p:spPr>
          <a:xfrm>
            <a:off x="2362200" y="1447800"/>
            <a:ext cx="4495800" cy="1143000"/>
          </a:xfrm>
          <a:prstGeom prst="double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t>IMPACTO ECONÓMICO QUE PROVOCA EN LA COAC “SIERRA CENRO” LTDA</a:t>
            </a:r>
            <a:endParaRPr lang="es-EC"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2209800" y="76200"/>
            <a:ext cx="40386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effectLst>
                  <a:outerShdw blurRad="38100" dist="38100" dir="2700000" algn="tl">
                    <a:srgbClr val="000000">
                      <a:alpha val="43137"/>
                    </a:srgbClr>
                  </a:outerShdw>
                </a:effectLst>
              </a:rPr>
              <a:t>MÉTODO MIC MAC</a:t>
            </a:r>
            <a:endParaRPr lang="es-EC" b="1" dirty="0">
              <a:effectLst>
                <a:outerShdw blurRad="38100" dist="38100" dir="2700000" algn="tl">
                  <a:srgbClr val="000000">
                    <a:alpha val="43137"/>
                  </a:srgbClr>
                </a:outerShdw>
              </a:effectLst>
            </a:endParaRPr>
          </a:p>
        </p:txBody>
      </p:sp>
      <p:graphicFrame>
        <p:nvGraphicFramePr>
          <p:cNvPr id="8" name="7 Tabla"/>
          <p:cNvGraphicFramePr>
            <a:graphicFrameLocks noGrp="1"/>
          </p:cNvGraphicFramePr>
          <p:nvPr/>
        </p:nvGraphicFramePr>
        <p:xfrm>
          <a:off x="2671076" y="1887346"/>
          <a:ext cx="3801847" cy="4114800"/>
        </p:xfrm>
        <a:graphic>
          <a:graphicData uri="http://schemas.openxmlformats.org/drawingml/2006/table">
            <a:tbl>
              <a:tblPr/>
              <a:tblGrid>
                <a:gridCol w="1934790"/>
                <a:gridCol w="1867057"/>
              </a:tblGrid>
              <a:tr h="995680">
                <a:tc>
                  <a:txBody>
                    <a:bodyPr/>
                    <a:lstStyle/>
                    <a:p>
                      <a:pPr indent="252095" algn="just">
                        <a:lnSpc>
                          <a:spcPct val="150000"/>
                        </a:lnSpc>
                        <a:spcAft>
                          <a:spcPts val="0"/>
                        </a:spcAft>
                      </a:pPr>
                      <a:r>
                        <a:rPr lang="es-EC" sz="1200" dirty="0">
                          <a:latin typeface="Times New Roman"/>
                          <a:ea typeface="Calibri"/>
                          <a:cs typeface="Times New Roman"/>
                        </a:rPr>
                        <a:t>Información financiera actual de la Cooperativa de ahorro y crédito “Sierra Centro” Ltda.</a:t>
                      </a:r>
                      <a:endParaRPr lang="es-EC" sz="1100" dirty="0">
                        <a:latin typeface="Calibri"/>
                        <a:ea typeface="Calibri"/>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252095" algn="just">
                        <a:lnSpc>
                          <a:spcPct val="150000"/>
                        </a:lnSpc>
                        <a:spcAft>
                          <a:spcPts val="0"/>
                        </a:spcAft>
                      </a:pPr>
                      <a:r>
                        <a:rPr lang="es-EC" sz="1200">
                          <a:latin typeface="Times New Roman"/>
                          <a:ea typeface="Calibri"/>
                          <a:cs typeface="Times New Roman"/>
                        </a:rPr>
                        <a:t>Balances Generales, Estado de Resultado, razones financieras.</a:t>
                      </a:r>
                      <a:endParaRPr lang="es-EC" sz="110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738120">
                <a:tc>
                  <a:txBody>
                    <a:bodyPr/>
                    <a:lstStyle/>
                    <a:p>
                      <a:pPr indent="252095" algn="just">
                        <a:lnSpc>
                          <a:spcPct val="150000"/>
                        </a:lnSpc>
                        <a:spcAft>
                          <a:spcPts val="0"/>
                        </a:spcAft>
                      </a:pPr>
                      <a:r>
                        <a:rPr lang="es-EC" sz="1200" smtClean="0">
                          <a:latin typeface="Times New Roman"/>
                          <a:ea typeface="Calibri"/>
                          <a:cs typeface="Times New Roman"/>
                        </a:rPr>
                        <a:t>Funciones del personal de la  Cooperativa de ahorro y crédito “Sierra Centro” Ltda. </a:t>
                      </a:r>
                      <a:endParaRPr lang="es-EC" sz="1100">
                        <a:latin typeface="Calibri"/>
                        <a:ea typeface="Calibri"/>
                        <a:cs typeface="Times New Roman"/>
                      </a:endParaRPr>
                    </a:p>
                  </a:txBody>
                  <a:tcPr marL="67733" marR="6773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252095" algn="just">
                        <a:lnSpc>
                          <a:spcPct val="150000"/>
                        </a:lnSpc>
                        <a:spcAft>
                          <a:spcPts val="0"/>
                        </a:spcAft>
                      </a:pPr>
                      <a:r>
                        <a:rPr lang="es-EC" sz="1200" dirty="0" smtClean="0">
                          <a:latin typeface="Times New Roman"/>
                          <a:ea typeface="Calibri"/>
                          <a:cs typeface="Times New Roman"/>
                        </a:rPr>
                        <a:t>Definición de estrategias financieras para mejorar la cartera de crédito, ingresos por recaudación, captaciones, inversiones financieras, utilidad bruta, disminuir gastos, reducir el capital invertido y costo de capital; optimización de inversiones.</a:t>
                      </a:r>
                      <a:endParaRPr lang="es-EC" sz="1100" dirty="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cxnSp>
        <p:nvCxnSpPr>
          <p:cNvPr id="57345" name="AutoShape 1"/>
          <p:cNvCxnSpPr>
            <a:cxnSpLocks noChangeShapeType="1"/>
          </p:cNvCxnSpPr>
          <p:nvPr/>
        </p:nvCxnSpPr>
        <p:spPr bwMode="auto">
          <a:xfrm flipV="1">
            <a:off x="2590800" y="1109662"/>
            <a:ext cx="0" cy="2928938"/>
          </a:xfrm>
          <a:prstGeom prst="straightConnector1">
            <a:avLst/>
          </a:prstGeom>
          <a:noFill/>
          <a:ln w="9525">
            <a:solidFill>
              <a:srgbClr val="000000"/>
            </a:solidFill>
            <a:round/>
            <a:headEnd/>
            <a:tailEnd type="triangle" w="med" len="med"/>
          </a:ln>
        </p:spPr>
      </p:cxnSp>
      <p:sp>
        <p:nvSpPr>
          <p:cNvPr id="57346" name="Cuadro de texto 2"/>
          <p:cNvSpPr txBox="1">
            <a:spLocks noChangeArrowheads="1"/>
          </p:cNvSpPr>
          <p:nvPr/>
        </p:nvSpPr>
        <p:spPr bwMode="auto">
          <a:xfrm>
            <a:off x="1524000" y="1066800"/>
            <a:ext cx="847725" cy="2809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0" i="1" u="none" strike="noStrike" cap="none" normalizeH="0" baseline="0" smtClean="0">
                <a:ln>
                  <a:noFill/>
                </a:ln>
                <a:solidFill>
                  <a:schemeClr val="tx1"/>
                </a:solidFill>
                <a:effectLst/>
                <a:latin typeface="Times New Roman" pitchFamily="18" charset="0"/>
                <a:cs typeface="Arial" pitchFamily="34" charset="0"/>
              </a:rPr>
              <a:t>Influencia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7347" name="Text Box 3"/>
          <p:cNvSpPr txBox="1">
            <a:spLocks noChangeArrowheads="1"/>
          </p:cNvSpPr>
          <p:nvPr/>
        </p:nvSpPr>
        <p:spPr bwMode="auto">
          <a:xfrm>
            <a:off x="1447800" y="2133600"/>
            <a:ext cx="847725" cy="600075"/>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1" u="none" strike="noStrike" cap="none" normalizeH="0" baseline="0" smtClean="0">
                <a:ln>
                  <a:noFill/>
                </a:ln>
                <a:solidFill>
                  <a:schemeClr val="tx1"/>
                </a:solidFill>
                <a:effectLst/>
                <a:latin typeface="Times New Roman" pitchFamily="18" charset="0"/>
                <a:cs typeface="Arial" pitchFamily="34" charset="0"/>
              </a:rPr>
              <a:t>Influencia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1" u="none" strike="noStrike" cap="none" normalizeH="0" baseline="0" smtClean="0">
                <a:ln>
                  <a:noFill/>
                </a:ln>
                <a:solidFill>
                  <a:schemeClr val="tx1"/>
                </a:solidFill>
                <a:effectLst/>
                <a:latin typeface="Times New Roman" pitchFamily="18" charset="0"/>
                <a:cs typeface="Arial" pitchFamily="34" charset="0"/>
              </a:rPr>
              <a:t>media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7348" name="Text Box 4"/>
          <p:cNvSpPr txBox="1">
            <a:spLocks noChangeArrowheads="1"/>
          </p:cNvSpPr>
          <p:nvPr/>
        </p:nvSpPr>
        <p:spPr bwMode="auto">
          <a:xfrm>
            <a:off x="1371600" y="3505200"/>
            <a:ext cx="1038225" cy="600075"/>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1" u="none" strike="noStrike" cap="none" normalizeH="0" baseline="0" smtClean="0">
                <a:ln>
                  <a:noFill/>
                </a:ln>
                <a:solidFill>
                  <a:schemeClr val="tx1"/>
                </a:solidFill>
                <a:effectLst/>
                <a:latin typeface="Times New Roman" pitchFamily="18" charset="0"/>
                <a:cs typeface="Arial" pitchFamily="34" charset="0"/>
              </a:rPr>
              <a:t>Dependencia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1" u="none" strike="noStrike" cap="none" normalizeH="0" baseline="0" smtClean="0">
                <a:ln>
                  <a:noFill/>
                </a:ln>
                <a:solidFill>
                  <a:schemeClr val="tx1"/>
                </a:solidFill>
                <a:effectLst/>
                <a:latin typeface="Times New Roman" pitchFamily="18" charset="0"/>
                <a:cs typeface="Arial" pitchFamily="34" charset="0"/>
              </a:rPr>
              <a:t>media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Text Box 5"/>
          <p:cNvSpPr txBox="1">
            <a:spLocks noChangeArrowheads="1"/>
          </p:cNvSpPr>
          <p:nvPr/>
        </p:nvSpPr>
        <p:spPr bwMode="auto">
          <a:xfrm>
            <a:off x="6781800" y="4267200"/>
            <a:ext cx="962025" cy="2809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0" i="1" u="none" strike="noStrike" cap="none" normalizeH="0" baseline="0" smtClean="0">
                <a:ln>
                  <a:noFill/>
                </a:ln>
                <a:solidFill>
                  <a:schemeClr val="tx1"/>
                </a:solidFill>
                <a:effectLst/>
                <a:latin typeface="Times New Roman" pitchFamily="18" charset="0"/>
                <a:cs typeface="Arial" pitchFamily="34" charset="0"/>
              </a:rPr>
              <a:t>Dependencia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3 Nube"/>
          <p:cNvSpPr/>
          <p:nvPr/>
        </p:nvSpPr>
        <p:spPr>
          <a:xfrm>
            <a:off x="6629400" y="76200"/>
            <a:ext cx="2133600" cy="15240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000" dirty="0" smtClean="0">
                <a:solidFill>
                  <a:schemeClr val="tx1"/>
                </a:solidFill>
              </a:rPr>
              <a:t>Ofrece la posibilidad de describir un sistema con ayuda de una matriz que relaciona todos sus elementos constitutivos</a:t>
            </a:r>
            <a:endParaRPr lang="es-EC" sz="1000"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CuadroTexto"/>
          <p:cNvSpPr txBox="1"/>
          <p:nvPr/>
        </p:nvSpPr>
        <p:spPr>
          <a:xfrm>
            <a:off x="0" y="0"/>
            <a:ext cx="8534400" cy="5863144"/>
          </a:xfrm>
          <a:prstGeom prst="rect">
            <a:avLst/>
          </a:prstGeom>
          <a:noFill/>
        </p:spPr>
        <p:txBody>
          <a:bodyPr wrap="square" rtlCol="0">
            <a:spAutoFit/>
          </a:bodyPr>
          <a:lstStyle/>
          <a:p>
            <a:pPr algn="ctr"/>
            <a:r>
              <a:rPr lang="es-EC" sz="7500" b="1" dirty="0" smtClean="0">
                <a:effectLst>
                  <a:outerShdw blurRad="38100" dist="38100" dir="2700000" algn="tl">
                    <a:srgbClr val="000000">
                      <a:alpha val="43137"/>
                    </a:srgbClr>
                  </a:outerShdw>
                </a:effectLst>
              </a:rPr>
              <a:t>CAPÍTULO VI:</a:t>
            </a:r>
          </a:p>
          <a:p>
            <a:pPr algn="ctr"/>
            <a:endParaRPr lang="es-EC" sz="7500" b="1" dirty="0" smtClean="0">
              <a:effectLst>
                <a:outerShdw blurRad="38100" dist="38100" dir="2700000" algn="tl">
                  <a:srgbClr val="000000">
                    <a:alpha val="43137"/>
                  </a:srgbClr>
                </a:outerShdw>
              </a:effectLst>
            </a:endParaRPr>
          </a:p>
          <a:p>
            <a:pPr algn="ctr"/>
            <a:r>
              <a:rPr lang="es-EC" sz="7500" b="1" dirty="0" smtClean="0">
                <a:effectLst>
                  <a:outerShdw blurRad="38100" dist="38100" dir="2700000" algn="tl">
                    <a:srgbClr val="000000">
                      <a:alpha val="43137"/>
                    </a:srgbClr>
                  </a:outerShdw>
                </a:effectLst>
              </a:rPr>
              <a:t>CONCLUSIONES</a:t>
            </a:r>
          </a:p>
          <a:p>
            <a:pPr algn="ctr"/>
            <a:r>
              <a:rPr lang="es-EC" sz="7500" b="1" dirty="0" smtClean="0">
                <a:effectLst>
                  <a:outerShdw blurRad="38100" dist="38100" dir="2700000" algn="tl">
                    <a:srgbClr val="000000">
                      <a:alpha val="43137"/>
                    </a:srgbClr>
                  </a:outerShdw>
                </a:effectLst>
              </a:rPr>
              <a:t> Y RECOMENDACIONES</a:t>
            </a:r>
            <a:endParaRPr lang="es-EC" sz="75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CuadroTexto"/>
          <p:cNvSpPr txBox="1"/>
          <p:nvPr/>
        </p:nvSpPr>
        <p:spPr>
          <a:xfrm>
            <a:off x="457200" y="685800"/>
            <a:ext cx="8229600" cy="6047809"/>
          </a:xfrm>
          <a:prstGeom prst="rect">
            <a:avLst/>
          </a:prstGeom>
          <a:noFill/>
        </p:spPr>
        <p:txBody>
          <a:bodyPr wrap="square" rtlCol="0">
            <a:spAutoFit/>
          </a:bodyPr>
          <a:lstStyle/>
          <a:p>
            <a:pPr algn="just">
              <a:lnSpc>
                <a:spcPct val="150000"/>
              </a:lnSpc>
              <a:buFont typeface="Wingdings" pitchFamily="2" charset="2"/>
              <a:buChar char="v"/>
            </a:pPr>
            <a:r>
              <a:rPr lang="es-EC" dirty="0" smtClean="0"/>
              <a:t>La Cooperativa de Ahorro y Crédito “Sierra Centro </a:t>
            </a:r>
            <a:r>
              <a:rPr lang="es-EC" dirty="0" err="1" smtClean="0"/>
              <a:t>Ltda</a:t>
            </a:r>
            <a:r>
              <a:rPr lang="es-EC" dirty="0" smtClean="0"/>
              <a:t>”. Es una institución financiera que se ha caracterizado por brindar servicios y productos en beneficio de sus socios, por tal manera al ser una institución financiera ha presentado algunos desfases en su labor institucional en los dos últimos años que han sido cuestión de estudio; lo cual a su vez se ha podido aportar con estrategias financieras que ayuden a que estos problemas sean resueltos.</a:t>
            </a:r>
          </a:p>
          <a:p>
            <a:pPr lvl="0" algn="just">
              <a:lnSpc>
                <a:spcPct val="150000"/>
              </a:lnSpc>
              <a:buFont typeface="Wingdings" pitchFamily="2" charset="2"/>
              <a:buChar char="v"/>
            </a:pPr>
            <a:r>
              <a:rPr lang="es-EC" dirty="0" smtClean="0"/>
              <a:t>Las estrategias financieras tiene por objeto la determinación de los objetivos a largo plazo de una institución por tal razón la institución ha considerado la probabilidad de la adopción de las estrategias propuestas a fin de mejorar los recursos de acción y la asignación de dichos recursos para poder alcanzarlos. Cabe mencionar que las estrategias incluyen las actividades de apoyo y un fácil control ya que la cuantificación de los resultados se realizan en la misma medida que el objeto de la institución en términos monetarios.</a:t>
            </a:r>
          </a:p>
          <a:p>
            <a:endParaRPr lang="es-EC" dirty="0" smtClean="0"/>
          </a:p>
          <a:p>
            <a:endParaRPr lang="es-EC" dirty="0"/>
          </a:p>
        </p:txBody>
      </p:sp>
      <p:sp>
        <p:nvSpPr>
          <p:cNvPr id="8" name="7 Esquina doblada"/>
          <p:cNvSpPr/>
          <p:nvPr/>
        </p:nvSpPr>
        <p:spPr>
          <a:xfrm>
            <a:off x="2438400" y="152400"/>
            <a:ext cx="4114800" cy="457200"/>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effectLst>
                  <a:outerShdw blurRad="38100" dist="38100" dir="2700000" algn="tl">
                    <a:srgbClr val="000000">
                      <a:alpha val="43137"/>
                    </a:srgbClr>
                  </a:outerShdw>
                </a:effectLst>
              </a:rPr>
              <a:t>CONCLUSIONES</a:t>
            </a:r>
            <a:endParaRPr lang="es-EC"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CuadroTexto"/>
          <p:cNvSpPr txBox="1"/>
          <p:nvPr/>
        </p:nvSpPr>
        <p:spPr>
          <a:xfrm>
            <a:off x="228600" y="533400"/>
            <a:ext cx="8458200" cy="6047809"/>
          </a:xfrm>
          <a:prstGeom prst="rect">
            <a:avLst/>
          </a:prstGeom>
          <a:noFill/>
        </p:spPr>
        <p:txBody>
          <a:bodyPr wrap="square" rtlCol="0">
            <a:spAutoFit/>
          </a:bodyPr>
          <a:lstStyle/>
          <a:p>
            <a:pPr lvl="0" algn="just">
              <a:lnSpc>
                <a:spcPct val="150000"/>
              </a:lnSpc>
              <a:buFont typeface="Wingdings" pitchFamily="2" charset="2"/>
              <a:buChar char="v"/>
            </a:pPr>
            <a:r>
              <a:rPr lang="es-EC" dirty="0" smtClean="0"/>
              <a:t>Es de suma importancia el mejoramiento de cartera de crédito en la Cooperativa ya que debido a esto la institución no ha podido obtener resultados positivos en estos años de estudio sin embargo con la aplicación de las estrategias propuestas la situación puede  mejorar y traer una maximización en los recursos.</a:t>
            </a:r>
          </a:p>
          <a:p>
            <a:pPr algn="just">
              <a:lnSpc>
                <a:spcPct val="150000"/>
              </a:lnSpc>
              <a:buFont typeface="Wingdings" pitchFamily="2" charset="2"/>
              <a:buChar char="v"/>
            </a:pPr>
            <a:r>
              <a:rPr lang="es-EC" dirty="0" smtClean="0"/>
              <a:t>La Cooperativa de Ahorro y Crédito “Sierra Centro” no ha originado una cultura informativa en sus socios esto se deberá mejorar aplicando herramientas tecnológicas necesarias y eficientes en bien de la Cooperativa.</a:t>
            </a:r>
          </a:p>
          <a:p>
            <a:pPr algn="just">
              <a:lnSpc>
                <a:spcPct val="150000"/>
              </a:lnSpc>
              <a:buFont typeface="Wingdings" pitchFamily="2" charset="2"/>
              <a:buChar char="v"/>
            </a:pPr>
            <a:r>
              <a:rPr lang="es-EC" dirty="0" smtClean="0"/>
              <a:t>La Cooperativa no posee un manejo eficiente de los fondos líquidos propendiendo a maximizar la rentabilidad ya que realiza gastos operacionales innecesarios lo cual provoca una pérdida eminente para la institución.</a:t>
            </a:r>
          </a:p>
          <a:p>
            <a:pPr algn="just">
              <a:lnSpc>
                <a:spcPct val="150000"/>
              </a:lnSpc>
              <a:buFont typeface="Wingdings" pitchFamily="2" charset="2"/>
              <a:buChar char="v"/>
            </a:pPr>
            <a:r>
              <a:rPr lang="es-EC" dirty="0" smtClean="0"/>
              <a:t>Es necesario desarrollar un modelo de gestión de costos orientados hacia la búsqueda permanente de factores de servicios más económicos  a fin de disminuir los costos de servicios innecesarios.</a:t>
            </a:r>
          </a:p>
          <a:p>
            <a:pPr lvl="0"/>
            <a:endParaRPr lang="es-EC" dirty="0" smtClean="0"/>
          </a:p>
          <a:p>
            <a:endParaRPr lang="es-EC"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Esquina doblada"/>
          <p:cNvSpPr/>
          <p:nvPr/>
        </p:nvSpPr>
        <p:spPr>
          <a:xfrm>
            <a:off x="2438400" y="152400"/>
            <a:ext cx="4114800" cy="457200"/>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effectLst>
                  <a:outerShdw blurRad="38100" dist="38100" dir="2700000" algn="tl">
                    <a:srgbClr val="000000">
                      <a:alpha val="43137"/>
                    </a:srgbClr>
                  </a:outerShdw>
                </a:effectLst>
              </a:rPr>
              <a:t>RECOMENDACIONES</a:t>
            </a:r>
            <a:endParaRPr lang="es-EC" b="1" dirty="0">
              <a:effectLst>
                <a:outerShdw blurRad="38100" dist="38100" dir="2700000" algn="tl">
                  <a:srgbClr val="000000">
                    <a:alpha val="43137"/>
                  </a:srgbClr>
                </a:outerShdw>
              </a:effectLst>
            </a:endParaRPr>
          </a:p>
        </p:txBody>
      </p:sp>
      <p:sp>
        <p:nvSpPr>
          <p:cNvPr id="8" name="7 CuadroTexto"/>
          <p:cNvSpPr txBox="1"/>
          <p:nvPr/>
        </p:nvSpPr>
        <p:spPr>
          <a:xfrm>
            <a:off x="304800" y="762000"/>
            <a:ext cx="8153399" cy="5770811"/>
          </a:xfrm>
          <a:prstGeom prst="rect">
            <a:avLst/>
          </a:prstGeom>
          <a:noFill/>
        </p:spPr>
        <p:txBody>
          <a:bodyPr wrap="square" rtlCol="0">
            <a:spAutoFit/>
          </a:bodyPr>
          <a:lstStyle/>
          <a:p>
            <a:pPr algn="just">
              <a:lnSpc>
                <a:spcPct val="150000"/>
              </a:lnSpc>
              <a:buFont typeface="Wingdings" pitchFamily="2" charset="2"/>
              <a:buChar char="q"/>
            </a:pPr>
            <a:r>
              <a:rPr lang="es-EC" dirty="0" smtClean="0"/>
              <a:t>Aprovechar el constante crecimiento del mercado en el que se desenvuelve la institución brindando y ampliando la gama de servicios y productos financieros, considerando la máxima satisfacción de los socios y clientes, de tal manera, mantener y captar nuevos ahorradores.</a:t>
            </a:r>
          </a:p>
          <a:p>
            <a:pPr lvl="0" algn="just">
              <a:lnSpc>
                <a:spcPct val="150000"/>
              </a:lnSpc>
              <a:buFont typeface="Wingdings" pitchFamily="2" charset="2"/>
              <a:buChar char="q"/>
            </a:pPr>
            <a:r>
              <a:rPr lang="es-EC" dirty="0" smtClean="0"/>
              <a:t>Controlar el nivel de gastos de la institución, principalmente aquellos rubros que sufren incrementos drásticos de un año a otro con la finalidad de poder disminuirlos en pequeñas cantidades, de tal manera, conseguir mejor operatividad que permitirá elevar el nivel de excedentes de la misma. </a:t>
            </a:r>
          </a:p>
          <a:p>
            <a:pPr lvl="0" algn="just">
              <a:lnSpc>
                <a:spcPct val="150000"/>
              </a:lnSpc>
              <a:buFont typeface="Wingdings" pitchFamily="2" charset="2"/>
              <a:buChar char="q"/>
            </a:pPr>
            <a:r>
              <a:rPr lang="es-EC" dirty="0" smtClean="0"/>
              <a:t>Ilustrar al socio a que cancele sus cuotas puntualmente a fin de reducir el índice de morosidad mediante incentivos económicos o como ser beneficiarios de capacitaciones y por medio de esto que se siga con la correcta otorgación de créditos analizando una serie de factores como se detalla en las estrategias financieras propuestas.</a:t>
            </a:r>
          </a:p>
          <a:p>
            <a:endParaRPr lang="es-EC"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CuadroTexto"/>
          <p:cNvSpPr txBox="1"/>
          <p:nvPr/>
        </p:nvSpPr>
        <p:spPr>
          <a:xfrm>
            <a:off x="381000" y="228600"/>
            <a:ext cx="8305799" cy="6463308"/>
          </a:xfrm>
          <a:prstGeom prst="rect">
            <a:avLst/>
          </a:prstGeom>
          <a:noFill/>
        </p:spPr>
        <p:txBody>
          <a:bodyPr wrap="square" rtlCol="0">
            <a:spAutoFit/>
          </a:bodyPr>
          <a:lstStyle/>
          <a:p>
            <a:pPr lvl="0" algn="just">
              <a:lnSpc>
                <a:spcPct val="150000"/>
              </a:lnSpc>
              <a:buFont typeface="Wingdings" pitchFamily="2" charset="2"/>
              <a:buChar char="q"/>
            </a:pPr>
            <a:r>
              <a:rPr lang="es-EC" dirty="0" smtClean="0"/>
              <a:t>Implementar un proceso correcto de cobranza tomando en cuenta acciones que ayuden a la gestión eficiente de cobranza lo cual ayuda a la recuperación de capital a la institución.</a:t>
            </a:r>
          </a:p>
          <a:p>
            <a:pPr algn="just">
              <a:lnSpc>
                <a:spcPct val="150000"/>
              </a:lnSpc>
              <a:buFont typeface="Wingdings" pitchFamily="2" charset="2"/>
              <a:buChar char="q"/>
            </a:pPr>
            <a:r>
              <a:rPr lang="es-EC" dirty="0" smtClean="0"/>
              <a:t>Es recomendable originar una cultura informativa en el socio con respecto al accionar de la institución utilizando varias herramientas, así como mantener las tasa de interés competitivas en el mercado para de esta manera la gente quiera ser parte de este grupo financiero.</a:t>
            </a:r>
          </a:p>
          <a:p>
            <a:pPr algn="just">
              <a:lnSpc>
                <a:spcPct val="150000"/>
              </a:lnSpc>
              <a:buFont typeface="Wingdings" pitchFamily="2" charset="2"/>
              <a:buChar char="q"/>
            </a:pPr>
            <a:r>
              <a:rPr lang="es-EC" dirty="0" smtClean="0"/>
              <a:t>Maximizar eficientemente los fondos líquidos, propendiendo a maximizar la rentabilidad por medio de la aplicación de estrategias financieras.</a:t>
            </a:r>
          </a:p>
          <a:p>
            <a:pPr algn="just">
              <a:lnSpc>
                <a:spcPct val="150000"/>
              </a:lnSpc>
              <a:buFont typeface="Wingdings" pitchFamily="2" charset="2"/>
              <a:buChar char="q"/>
            </a:pPr>
            <a:r>
              <a:rPr lang="es-EC" dirty="0" smtClean="0"/>
              <a:t>Disminuir  aquellos gastos innecesarios lo cual provoca una perdida eminente en la cooperativa.</a:t>
            </a:r>
          </a:p>
          <a:p>
            <a:pPr algn="just">
              <a:lnSpc>
                <a:spcPct val="150000"/>
              </a:lnSpc>
              <a:buFont typeface="Wingdings" pitchFamily="2" charset="2"/>
              <a:buChar char="q"/>
            </a:pPr>
            <a:r>
              <a:rPr lang="es-EC" dirty="0" smtClean="0"/>
              <a:t>Desarrollar un modelo de gestión, estableciendo tareas involucradas y determinando los recursos humanos y materiales necesarios para realizar cualquier actividad de manera óptima.</a:t>
            </a:r>
          </a:p>
          <a:p>
            <a:pPr lvl="0"/>
            <a:endParaRPr lang="es-EC" dirty="0" smtClean="0"/>
          </a:p>
          <a:p>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2971800" y="76200"/>
            <a:ext cx="36576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RESEÑA HISTÓRICA</a:t>
            </a:r>
            <a:endParaRPr lang="es-EC"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graphicFrame>
        <p:nvGraphicFramePr>
          <p:cNvPr id="8" name="7 Diagrama"/>
          <p:cNvGraphicFramePr/>
          <p:nvPr/>
        </p:nvGraphicFramePr>
        <p:xfrm>
          <a:off x="838200" y="1066800"/>
          <a:ext cx="74676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7889" name="Picture 1"/>
          <p:cNvPicPr>
            <a:picLocks noChangeAspect="1" noChangeArrowheads="1"/>
          </p:cNvPicPr>
          <p:nvPr/>
        </p:nvPicPr>
        <p:blipFill>
          <a:blip r:embed="rId9" cstate="print"/>
          <a:srcRect/>
          <a:stretch>
            <a:fillRect/>
          </a:stretch>
        </p:blipFill>
        <p:spPr bwMode="auto">
          <a:xfrm>
            <a:off x="304800" y="533400"/>
            <a:ext cx="1476375" cy="1819275"/>
          </a:xfrm>
          <a:prstGeom prst="rect">
            <a:avLst/>
          </a:prstGeom>
          <a:ln>
            <a:noFill/>
          </a:ln>
          <a:effectLst>
            <a:softEdge rad="112500"/>
          </a:effectLst>
        </p:spPr>
      </p:pic>
      <p:pic>
        <p:nvPicPr>
          <p:cNvPr id="37890" name="Picture 2"/>
          <p:cNvPicPr>
            <a:picLocks noChangeAspect="1" noChangeArrowheads="1"/>
          </p:cNvPicPr>
          <p:nvPr/>
        </p:nvPicPr>
        <p:blipFill>
          <a:blip r:embed="rId10" cstate="print"/>
          <a:srcRect/>
          <a:stretch>
            <a:fillRect/>
          </a:stretch>
        </p:blipFill>
        <p:spPr bwMode="auto">
          <a:xfrm>
            <a:off x="7620000" y="457200"/>
            <a:ext cx="1323975"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pic>
        <p:nvPicPr>
          <p:cNvPr id="51202" name="Picture 2"/>
          <p:cNvPicPr>
            <a:picLocks noChangeAspect="1" noChangeArrowheads="1"/>
          </p:cNvPicPr>
          <p:nvPr/>
        </p:nvPicPr>
        <p:blipFill>
          <a:blip r:embed="rId4" cstate="print"/>
          <a:srcRect/>
          <a:stretch>
            <a:fillRect/>
          </a:stretch>
        </p:blipFill>
        <p:spPr bwMode="auto">
          <a:xfrm>
            <a:off x="152400" y="457200"/>
            <a:ext cx="1095375" cy="1809750"/>
          </a:xfrm>
          <a:prstGeom prst="rect">
            <a:avLst/>
          </a:prstGeom>
          <a:noFill/>
          <a:ln w="9525">
            <a:noFill/>
            <a:miter lim="800000"/>
            <a:headEnd/>
            <a:tailEnd/>
          </a:ln>
          <a:effectLst/>
        </p:spPr>
      </p:pic>
      <p:sp>
        <p:nvSpPr>
          <p:cNvPr id="9" name="8 Rectángulo"/>
          <p:cNvSpPr/>
          <p:nvPr/>
        </p:nvSpPr>
        <p:spPr>
          <a:xfrm>
            <a:off x="2057400" y="1066800"/>
            <a:ext cx="5791200" cy="440120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7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 </a:t>
            </a:r>
          </a:p>
          <a:p>
            <a:pPr algn="ctr"/>
            <a:r>
              <a:rPr lang="es-ES" sz="7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POR</a:t>
            </a:r>
          </a:p>
          <a:p>
            <a:pPr algn="ctr"/>
            <a:r>
              <a:rPr lang="es-ES" sz="7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 </a:t>
            </a:r>
          </a:p>
          <a:p>
            <a:pPr algn="ctr"/>
            <a:r>
              <a:rPr lang="es-ES" sz="7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ATENCIÓN</a:t>
            </a:r>
            <a:endParaRPr lang="es-ES" sz="7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152400" y="533400"/>
            <a:ext cx="2743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5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VISIÓN</a:t>
            </a:r>
            <a:endPar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8" name="7 Rectángulo redondeado"/>
          <p:cNvSpPr/>
          <p:nvPr/>
        </p:nvSpPr>
        <p:spPr>
          <a:xfrm>
            <a:off x="5943600" y="1828800"/>
            <a:ext cx="27432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M</a:t>
            </a:r>
            <a:r>
              <a:rPr lang="es-EC" sz="25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ISIÓN</a:t>
            </a:r>
            <a:endPar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9" name="8 Rectángulo"/>
          <p:cNvSpPr/>
          <p:nvPr/>
        </p:nvSpPr>
        <p:spPr>
          <a:xfrm>
            <a:off x="228600" y="1447800"/>
            <a:ext cx="4191000" cy="31242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smtClean="0"/>
              <a:t>Entregar </a:t>
            </a:r>
            <a:r>
              <a:rPr lang="es-EC" dirty="0"/>
              <a:t>servicios financieros y comerciales al sector rural y urbano marginal, administrando eficientemente los recursos de los socios; ofreciendo servicios ágiles, oportunos y con tasas de interés competitivos y productos de alta calidad a través de su personal competente y comprometido, logrando obtener rentabilidad efectiva para sus socios, inversionistas y bienestar a sus trabajadores.</a:t>
            </a:r>
          </a:p>
        </p:txBody>
      </p:sp>
      <p:sp>
        <p:nvSpPr>
          <p:cNvPr id="10" name="9 Rectángulo"/>
          <p:cNvSpPr/>
          <p:nvPr/>
        </p:nvSpPr>
        <p:spPr>
          <a:xfrm>
            <a:off x="5029200" y="2819400"/>
            <a:ext cx="3962400" cy="25908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a:t>Ser un Grupo Financiero líder e innovador consolidado entre las primeras del Centro del País, en prestar Servicios de calidad que superen las necesidades y expectativas de los socios</a:t>
            </a:r>
          </a:p>
        </p:txBody>
      </p:sp>
      <p:pic>
        <p:nvPicPr>
          <p:cNvPr id="36865" name="Picture 1"/>
          <p:cNvPicPr>
            <a:picLocks noChangeAspect="1" noChangeArrowheads="1"/>
          </p:cNvPicPr>
          <p:nvPr/>
        </p:nvPicPr>
        <p:blipFill>
          <a:blip r:embed="rId4" cstate="print"/>
          <a:srcRect/>
          <a:stretch>
            <a:fillRect/>
          </a:stretch>
        </p:blipFill>
        <p:spPr bwMode="auto">
          <a:xfrm>
            <a:off x="6477000" y="457200"/>
            <a:ext cx="1447800" cy="83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381000" y="304800"/>
            <a:ext cx="84582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5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ORGANIGRAMA ESTRUCTURAL DE LA COAC SIERRA CENTRO</a:t>
            </a:r>
            <a:endPar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8" name="7 Imagen" descr="http://www.grupofinancieroyucailla.com/archivos/fck_archivos/image/paginas/organigrama_grande.jp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09600" y="1066800"/>
            <a:ext cx="8077200" cy="493808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515" y="1278854"/>
            <a:ext cx="8411210" cy="3378835"/>
          </a:xfrm>
          <a:prstGeom prst="rect">
            <a:avLst/>
          </a:prstGeom>
        </p:spPr>
        <p:txBody>
          <a:bodyPr vert="horz" wrap="square" lIns="0" tIns="0" rIns="0" bIns="0" rtlCol="0">
            <a:noAutofit/>
          </a:bodyPr>
          <a:lstStyle/>
          <a:p>
            <a:pPr marL="1021080" marR="836294" indent="182880">
              <a:lnSpc>
                <a:spcPct val="100099"/>
              </a:lnSpc>
              <a:tabLst>
                <a:tab pos="2852420" algn="l"/>
                <a:tab pos="4259580" algn="l"/>
                <a:tab pos="5191125" algn="l"/>
                <a:tab pos="5935980" algn="l"/>
                <a:tab pos="6456045" algn="l"/>
              </a:tabLst>
            </a:pPr>
            <a:endParaRPr sz="4400" dirty="0">
              <a:latin typeface="Arial Black"/>
              <a:cs typeface="Arial Black"/>
            </a:endParaRPr>
          </a:p>
        </p:txBody>
      </p:sp>
      <p:sp>
        <p:nvSpPr>
          <p:cNvPr id="3" name="object 3"/>
          <p:cNvSpPr/>
          <p:nvPr/>
        </p:nvSpPr>
        <p:spPr>
          <a:xfrm>
            <a:off x="6598919" y="5834378"/>
            <a:ext cx="2499360" cy="91694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6660260" y="5877268"/>
            <a:ext cx="2376297" cy="792086"/>
          </a:xfrm>
          <a:custGeom>
            <a:avLst/>
            <a:gdLst/>
            <a:ahLst/>
            <a:cxnLst/>
            <a:rect l="l" t="t" r="r" b="b"/>
            <a:pathLst>
              <a:path w="2376297" h="792086">
                <a:moveTo>
                  <a:pt x="0" y="792086"/>
                </a:moveTo>
                <a:lnTo>
                  <a:pt x="2376297" y="792086"/>
                </a:lnTo>
                <a:lnTo>
                  <a:pt x="2376297" y="0"/>
                </a:lnTo>
                <a:lnTo>
                  <a:pt x="0" y="0"/>
                </a:lnTo>
                <a:lnTo>
                  <a:pt x="0" y="792086"/>
                </a:lnTo>
                <a:close/>
              </a:path>
            </a:pathLst>
          </a:custGeom>
          <a:ln w="38100">
            <a:solidFill>
              <a:srgbClr val="FFFFFF"/>
            </a:solidFill>
          </a:ln>
        </p:spPr>
        <p:txBody>
          <a:bodyPr wrap="square" lIns="0" tIns="0" rIns="0" bIns="0" rtlCol="0">
            <a:noAutofit/>
          </a:bodyPr>
          <a:lstStyle/>
          <a:p>
            <a:endParaRPr/>
          </a:p>
        </p:txBody>
      </p:sp>
      <p:sp>
        <p:nvSpPr>
          <p:cNvPr id="6" name="object 6"/>
          <p:cNvSpPr/>
          <p:nvPr/>
        </p:nvSpPr>
        <p:spPr>
          <a:xfrm>
            <a:off x="6650481" y="5877280"/>
            <a:ext cx="2376297" cy="822223"/>
          </a:xfrm>
          <a:prstGeom prst="rect">
            <a:avLst/>
          </a:prstGeom>
          <a:blipFill>
            <a:blip r:embed="rId3" cstate="print"/>
            <a:stretch>
              <a:fillRect/>
            </a:stretch>
          </a:blipFill>
        </p:spPr>
        <p:txBody>
          <a:bodyPr wrap="square" lIns="0" tIns="0" rIns="0" bIns="0" rtlCol="0">
            <a:noAutofit/>
          </a:bodyPr>
          <a:lstStyle/>
          <a:p>
            <a:endParaRPr/>
          </a:p>
        </p:txBody>
      </p:sp>
      <p:sp>
        <p:nvSpPr>
          <p:cNvPr id="7" name="6 Rectángulo redondeado"/>
          <p:cNvSpPr/>
          <p:nvPr/>
        </p:nvSpPr>
        <p:spPr>
          <a:xfrm>
            <a:off x="381000" y="304800"/>
            <a:ext cx="84582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5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SERVICIOS OTORGADOS POR LA COOPERATIVA</a:t>
            </a:r>
            <a:endParaRPr lang="es-EC" sz="25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graphicFrame>
        <p:nvGraphicFramePr>
          <p:cNvPr id="8" name="7 Tabla"/>
          <p:cNvGraphicFramePr>
            <a:graphicFrameLocks noGrp="1"/>
          </p:cNvGraphicFramePr>
          <p:nvPr/>
        </p:nvGraphicFramePr>
        <p:xfrm>
          <a:off x="304800" y="1143001"/>
          <a:ext cx="8610600" cy="4648200"/>
        </p:xfrm>
        <a:graphic>
          <a:graphicData uri="http://schemas.openxmlformats.org/drawingml/2006/table">
            <a:tbl>
              <a:tblPr/>
              <a:tblGrid>
                <a:gridCol w="1974732"/>
                <a:gridCol w="1452197"/>
                <a:gridCol w="1830871"/>
                <a:gridCol w="3352800"/>
              </a:tblGrid>
              <a:tr h="446349">
                <a:tc>
                  <a:txBody>
                    <a:bodyPr/>
                    <a:lstStyle/>
                    <a:p>
                      <a:pPr indent="252095" algn="ctr">
                        <a:spcAft>
                          <a:spcPts val="0"/>
                        </a:spcAft>
                      </a:pPr>
                      <a:r>
                        <a:rPr lang="es-EC" sz="1500" b="1" dirty="0">
                          <a:latin typeface="Calibri"/>
                          <a:ea typeface="Times New Roman"/>
                        </a:rPr>
                        <a:t>PRÉSTAMO</a:t>
                      </a:r>
                      <a:endParaRPr lang="es-EC" sz="1500" dirty="0">
                        <a:latin typeface="Calibri"/>
                        <a:ea typeface="Times New Roman"/>
                      </a:endParaRP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indent="252095" algn="ctr">
                        <a:spcAft>
                          <a:spcPts val="0"/>
                        </a:spcAft>
                      </a:pPr>
                      <a:r>
                        <a:rPr lang="es-EC" sz="1500" b="1" dirty="0">
                          <a:latin typeface="Calibri"/>
                          <a:ea typeface="Times New Roman"/>
                        </a:rPr>
                        <a:t>MONTOS</a:t>
                      </a:r>
                      <a:endParaRPr lang="es-EC" sz="1500" dirty="0">
                        <a:latin typeface="Calibri"/>
                        <a:ea typeface="Times New Roman"/>
                      </a:endParaRP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indent="252095" algn="ctr">
                        <a:spcAft>
                          <a:spcPts val="0"/>
                        </a:spcAft>
                      </a:pPr>
                      <a:r>
                        <a:rPr lang="es-EC" sz="1500" b="1" dirty="0">
                          <a:latin typeface="Calibri"/>
                          <a:ea typeface="Times New Roman"/>
                        </a:rPr>
                        <a:t>TASA DE INTERÉS</a:t>
                      </a:r>
                      <a:endParaRPr lang="es-EC" sz="1500" dirty="0">
                        <a:latin typeface="Calibri"/>
                        <a:ea typeface="Times New Roman"/>
                      </a:endParaRP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c>
                  <a:txBody>
                    <a:bodyPr/>
                    <a:lstStyle/>
                    <a:p>
                      <a:pPr indent="252095" algn="ctr">
                        <a:spcAft>
                          <a:spcPts val="0"/>
                        </a:spcAft>
                      </a:pPr>
                      <a:r>
                        <a:rPr lang="es-EC" sz="1500" b="1" dirty="0">
                          <a:latin typeface="Calibri"/>
                          <a:ea typeface="Times New Roman"/>
                        </a:rPr>
                        <a:t>FINALIDAD DEL PRÉSTAMO</a:t>
                      </a:r>
                      <a:endParaRPr lang="es-EC" sz="1500" dirty="0">
                        <a:latin typeface="Calibri"/>
                        <a:ea typeface="Times New Roman"/>
                      </a:endParaRP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C0D9"/>
                    </a:solidFill>
                  </a:tcPr>
                </a:tc>
              </a:tr>
              <a:tr h="876428">
                <a:tc>
                  <a:txBody>
                    <a:bodyPr/>
                    <a:lstStyle/>
                    <a:p>
                      <a:pPr indent="252095" algn="l">
                        <a:spcAft>
                          <a:spcPts val="0"/>
                        </a:spcAft>
                      </a:pPr>
                      <a:r>
                        <a:rPr lang="es-EC" sz="1400" b="1" dirty="0">
                          <a:latin typeface="Calibri"/>
                          <a:ea typeface="Times New Roman"/>
                        </a:rPr>
                        <a:t>Microcréditos</a:t>
                      </a:r>
                      <a:endParaRPr lang="es-EC" sz="1400" dirty="0">
                        <a:latin typeface="Calibri"/>
                        <a:ea typeface="Times New Roman"/>
                      </a:endParaRP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ctr">
                        <a:spcAft>
                          <a:spcPts val="0"/>
                        </a:spcAft>
                      </a:pPr>
                      <a:r>
                        <a:rPr lang="es-EC" sz="1400">
                          <a:latin typeface="Calibri"/>
                          <a:ea typeface="Times New Roman"/>
                        </a:rPr>
                        <a:t>$600 hasta $3000</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ctr">
                        <a:spcAft>
                          <a:spcPts val="0"/>
                        </a:spcAft>
                      </a:pPr>
                      <a:r>
                        <a:rPr lang="es-EC" sz="1400">
                          <a:latin typeface="Calibri"/>
                          <a:ea typeface="Times New Roman"/>
                        </a:rPr>
                        <a:t>25.50% a 24.74%</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just">
                        <a:spcAft>
                          <a:spcPts val="0"/>
                        </a:spcAft>
                      </a:pPr>
                      <a:r>
                        <a:rPr lang="es-EC" sz="1400" dirty="0">
                          <a:latin typeface="Calibri"/>
                          <a:ea typeface="Times New Roman"/>
                        </a:rPr>
                        <a:t>Están orientados a solucionar necesidades de financiamiento de actividades en pequeña escala de </a:t>
                      </a:r>
                      <a:r>
                        <a:rPr lang="es-EC" sz="1400" dirty="0" smtClean="0">
                          <a:latin typeface="Calibri"/>
                          <a:ea typeface="Times New Roman"/>
                        </a:rPr>
                        <a:t>producción.</a:t>
                      </a:r>
                      <a:endParaRPr lang="es-EC" sz="1400" dirty="0">
                        <a:latin typeface="Calibri"/>
                        <a:ea typeface="Times New Roman"/>
                      </a:endParaRP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46546">
                <a:tc>
                  <a:txBody>
                    <a:bodyPr/>
                    <a:lstStyle/>
                    <a:p>
                      <a:pPr indent="252095" algn="l">
                        <a:spcAft>
                          <a:spcPts val="0"/>
                        </a:spcAft>
                      </a:pPr>
                      <a:r>
                        <a:rPr lang="es-EC" sz="1400" b="1">
                          <a:latin typeface="Calibri"/>
                          <a:ea typeface="Times New Roman"/>
                        </a:rPr>
                        <a:t>Créditos de consumo</a:t>
                      </a:r>
                      <a:endParaRPr lang="es-EC" sz="1400">
                        <a:latin typeface="Calibri"/>
                        <a:ea typeface="Times New Roman"/>
                      </a:endParaRP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just">
                        <a:spcAft>
                          <a:spcPts val="0"/>
                        </a:spcAft>
                      </a:pPr>
                      <a:r>
                        <a:rPr lang="es-EC" sz="1400" dirty="0">
                          <a:latin typeface="Calibri"/>
                          <a:ea typeface="Times New Roman"/>
                        </a:rPr>
                        <a:t>$600 hasta $50.000</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pPr>
                      <a:r>
                        <a:rPr lang="es-EC" sz="1400" b="1" dirty="0">
                          <a:latin typeface="Calibri"/>
                          <a:ea typeface="Times New Roman"/>
                        </a:rPr>
                        <a:t>1- 24 meses</a:t>
                      </a:r>
                      <a:r>
                        <a:rPr lang="es-EC" sz="1400" dirty="0">
                          <a:latin typeface="Calibri"/>
                          <a:ea typeface="Times New Roman"/>
                        </a:rPr>
                        <a:t>: 15,20% a 15.23%</a:t>
                      </a:r>
                    </a:p>
                    <a:p>
                      <a:pPr marL="342900" lvl="0" indent="-342900" algn="l">
                        <a:spcAft>
                          <a:spcPts val="0"/>
                        </a:spcAft>
                        <a:buFont typeface="Symbol"/>
                        <a:buChar char=""/>
                      </a:pPr>
                      <a:r>
                        <a:rPr lang="es-EC" sz="1400" b="1" dirty="0">
                          <a:latin typeface="Calibri"/>
                          <a:ea typeface="Times New Roman"/>
                        </a:rPr>
                        <a:t>24- 60 meses</a:t>
                      </a:r>
                      <a:r>
                        <a:rPr lang="es-EC" sz="1400" dirty="0">
                          <a:latin typeface="Calibri"/>
                          <a:ea typeface="Times New Roman"/>
                        </a:rPr>
                        <a:t>: 16.05% a 16.08%</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just">
                        <a:spcAft>
                          <a:spcPts val="0"/>
                        </a:spcAft>
                      </a:pPr>
                      <a:r>
                        <a:rPr lang="es-EC" sz="1400" dirty="0">
                          <a:latin typeface="Calibri"/>
                          <a:ea typeface="Times New Roman"/>
                        </a:rPr>
                        <a:t>Están destinados a la adquisición de bienes de consumo, y la fuente de pago del crédito provienen de los sueldos o salarios de los Asociados.</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26020">
                <a:tc>
                  <a:txBody>
                    <a:bodyPr/>
                    <a:lstStyle/>
                    <a:p>
                      <a:pPr indent="252095" algn="l">
                        <a:spcAft>
                          <a:spcPts val="0"/>
                        </a:spcAft>
                      </a:pPr>
                      <a:r>
                        <a:rPr lang="es-EC" sz="1400" b="1">
                          <a:latin typeface="Calibri"/>
                          <a:ea typeface="Times New Roman"/>
                        </a:rPr>
                        <a:t>Crédito comercial</a:t>
                      </a:r>
                      <a:endParaRPr lang="es-EC" sz="1400">
                        <a:latin typeface="Calibri"/>
                        <a:ea typeface="Times New Roman"/>
                      </a:endParaRP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just">
                        <a:spcAft>
                          <a:spcPts val="0"/>
                        </a:spcAft>
                      </a:pPr>
                      <a:r>
                        <a:rPr lang="es-EC" sz="1400" dirty="0">
                          <a:latin typeface="Calibri"/>
                          <a:ea typeface="Times New Roman"/>
                        </a:rPr>
                        <a:t>25.000hasta 100.000</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ctr">
                        <a:spcAft>
                          <a:spcPts val="0"/>
                        </a:spcAft>
                      </a:pPr>
                      <a:r>
                        <a:rPr lang="es-EC" sz="1400">
                          <a:latin typeface="Calibri"/>
                          <a:ea typeface="Times New Roman"/>
                        </a:rPr>
                        <a:t>14.48% a 11.52%</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just">
                        <a:spcAft>
                          <a:spcPts val="0"/>
                        </a:spcAft>
                      </a:pPr>
                      <a:r>
                        <a:rPr lang="es-EC" sz="1400" dirty="0">
                          <a:latin typeface="Calibri"/>
                          <a:ea typeface="Times New Roman"/>
                        </a:rPr>
                        <a:t>Sirve para facilitar y adecuar la producción a la circulación de mercancías. </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095536">
                <a:tc>
                  <a:txBody>
                    <a:bodyPr/>
                    <a:lstStyle/>
                    <a:p>
                      <a:pPr indent="252095" algn="l">
                        <a:spcAft>
                          <a:spcPts val="0"/>
                        </a:spcAft>
                      </a:pPr>
                      <a:r>
                        <a:rPr lang="es-EC" sz="1400" b="1">
                          <a:latin typeface="Calibri"/>
                          <a:ea typeface="Times New Roman"/>
                        </a:rPr>
                        <a:t>Crédito grupal</a:t>
                      </a:r>
                      <a:endParaRPr lang="es-EC" sz="1400">
                        <a:latin typeface="Calibri"/>
                        <a:ea typeface="Times New Roman"/>
                      </a:endParaRP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just">
                        <a:spcAft>
                          <a:spcPts val="0"/>
                        </a:spcAft>
                      </a:pPr>
                      <a:r>
                        <a:rPr lang="es-EC" sz="1400">
                          <a:latin typeface="Calibri"/>
                          <a:ea typeface="Times New Roman"/>
                        </a:rPr>
                        <a:t>$5000hasta $10.000</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ctr">
                        <a:spcAft>
                          <a:spcPts val="0"/>
                        </a:spcAft>
                      </a:pPr>
                      <a:r>
                        <a:rPr lang="es-EC" sz="1400">
                          <a:latin typeface="Calibri"/>
                          <a:ea typeface="Times New Roman"/>
                        </a:rPr>
                        <a:t>16.30%</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just">
                        <a:spcAft>
                          <a:spcPts val="0"/>
                        </a:spcAft>
                      </a:pPr>
                      <a:r>
                        <a:rPr lang="es-EC" sz="1400" dirty="0">
                          <a:latin typeface="Calibri"/>
                          <a:ea typeface="Times New Roman"/>
                        </a:rPr>
                        <a:t>Son una modalidad donde las personas que tienen negocio se juntan en grupos pequeños  de tres a seis personas con la finalidad de obtener un crédito y garantizarse mutuamente.</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57321">
                <a:tc>
                  <a:txBody>
                    <a:bodyPr/>
                    <a:lstStyle/>
                    <a:p>
                      <a:pPr indent="252095" algn="l">
                        <a:spcAft>
                          <a:spcPts val="0"/>
                        </a:spcAft>
                      </a:pPr>
                      <a:r>
                        <a:rPr lang="es-EC" sz="1400" b="1">
                          <a:latin typeface="Calibri"/>
                          <a:ea typeface="Times New Roman"/>
                        </a:rPr>
                        <a:t>Crédito de vivienda</a:t>
                      </a:r>
                      <a:endParaRPr lang="es-EC" sz="1400">
                        <a:latin typeface="Calibri"/>
                        <a:ea typeface="Times New Roman"/>
                      </a:endParaRP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l">
                        <a:spcAft>
                          <a:spcPts val="0"/>
                        </a:spcAft>
                      </a:pPr>
                      <a:r>
                        <a:rPr lang="es-EC" sz="1400">
                          <a:latin typeface="Calibri"/>
                          <a:ea typeface="Times New Roman"/>
                        </a:rPr>
                        <a:t>Hasta $500.000</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ctr">
                        <a:spcAft>
                          <a:spcPts val="0"/>
                        </a:spcAft>
                      </a:pPr>
                      <a:r>
                        <a:rPr lang="es-EC" sz="1400">
                          <a:latin typeface="Calibri"/>
                          <a:ea typeface="Times New Roman"/>
                        </a:rPr>
                        <a:t>16.08%</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52095" algn="just">
                        <a:spcAft>
                          <a:spcPts val="0"/>
                        </a:spcAft>
                      </a:pPr>
                      <a:r>
                        <a:rPr lang="es-EC" sz="1400" dirty="0">
                          <a:latin typeface="Calibri"/>
                          <a:ea typeface="Times New Roman"/>
                        </a:rPr>
                        <a:t>Son créditos destinados para la construcción, reconstrucción y la compra de viviendas.</a:t>
                      </a:r>
                    </a:p>
                  </a:txBody>
                  <a:tcPr marL="49011" marR="4901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TotalTime>
  <Words>5426</Words>
  <Application>Microsoft Office PowerPoint</Application>
  <PresentationFormat>Presentación en pantalla (4:3)</PresentationFormat>
  <Paragraphs>692</Paragraphs>
  <Slides>60</Slides>
  <Notes>0</Notes>
  <HiddenSlides>0</HiddenSlides>
  <MMClips>0</MMClips>
  <ScaleCrop>false</ScaleCrop>
  <HeadingPairs>
    <vt:vector size="4" baseType="variant">
      <vt:variant>
        <vt:lpstr>Tema</vt:lpstr>
      </vt:variant>
      <vt:variant>
        <vt:i4>1</vt:i4>
      </vt:variant>
      <vt:variant>
        <vt:lpstr>Títulos de diapositiva</vt:lpstr>
      </vt:variant>
      <vt:variant>
        <vt:i4>60</vt:i4>
      </vt:variant>
    </vt:vector>
  </HeadingPairs>
  <TitlesOfParts>
    <vt:vector size="61" baseType="lpstr">
      <vt:lpstr>Office Theme</vt:lpstr>
      <vt:lpstr>EXTENSIÓN LATACUNGA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lastModifiedBy>windows</cp:lastModifiedBy>
  <cp:revision>78</cp:revision>
  <dcterms:created xsi:type="dcterms:W3CDTF">2014-07-21T16:01:19Z</dcterms:created>
  <dcterms:modified xsi:type="dcterms:W3CDTF">2014-07-23T14:23:19Z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2013-12-10T00:00:00Z</vt:filetime>
  </property>
  <property fmtid="{D5CDD505-2E9C-101B-9397-08002B2CF9AE}" pid="3" name="LastSaved">
    <vt:filetime>2014-07-21T00:00:00Z</vt:filetime>
  </property>
</Properties>
</file>