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80" d="100"/>
          <a:sy n="80" d="100"/>
        </p:scale>
        <p:origin x="-21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eque\Documents\educacion\cuadr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indy\Documents\TESIS\TESIS%20ACTUAL\cuadros%20first%20pa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indy\Documents\TESIS\TESIS%20ACTUAL\Archivos%20antiguos\Copia%20de%20graficos%20ENGLISH_encuestas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indy\Documents\TESIS\TESIS%20ACTUAL\Archivos%20antiguos\Copia%20de%20graficos%20ENGLISH_encuestas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indy\Documents\TESIS\TESIS%20ACTUAL\Copia%20de%20Copia%20de%20Copia%20de%20graficos_encuestas2.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indy\Documents\TESIS\TESIS%20ACTUAL\chi%20cuadrado%20panch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Mis%20Documentos\Escritorio\CINDY\chi_cuadrado-100%20cr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C"/>
  <c:chart>
    <c:title>
      <c:tx>
        <c:rich>
          <a:bodyPr/>
          <a:lstStyle/>
          <a:p>
            <a:pPr>
              <a:defRPr sz="1400">
                <a:solidFill>
                  <a:srgbClr val="00B050"/>
                </a:solidFill>
              </a:defRPr>
            </a:pPr>
            <a:r>
              <a:rPr lang="es-EC" sz="1400" b="1" i="0" u="none" strike="noStrike" baseline="0" dirty="0" smtClean="0">
                <a:solidFill>
                  <a:srgbClr val="00B050"/>
                </a:solidFill>
              </a:rPr>
              <a:t>INVESTMENT EDUCATION  </a:t>
            </a:r>
            <a:r>
              <a:rPr lang="es-EC" sz="1400" b="1" i="0" u="none" strike="noStrike" baseline="0" dirty="0">
                <a:solidFill>
                  <a:srgbClr val="00B050"/>
                </a:solidFill>
              </a:rPr>
              <a:t>PERCENTAGE</a:t>
            </a:r>
            <a:r>
              <a:rPr lang="en-US" sz="1400" baseline="0" dirty="0">
                <a:solidFill>
                  <a:srgbClr val="00B050"/>
                </a:solidFill>
              </a:rPr>
              <a:t>/ PIB</a:t>
            </a:r>
            <a:endParaRPr lang="en-US" sz="1400" dirty="0">
              <a:solidFill>
                <a:srgbClr val="00B050"/>
              </a:solidFill>
            </a:endParaRPr>
          </a:p>
        </c:rich>
      </c:tx>
    </c:title>
    <c:plotArea>
      <c:layout/>
      <c:lineChart>
        <c:grouping val="standard"/>
        <c:ser>
          <c:idx val="0"/>
          <c:order val="0"/>
          <c:tx>
            <c:v>GTO EDUCACION</c:v>
          </c:tx>
          <c:dLbls>
            <c:dLbl>
              <c:idx val="0"/>
              <c:layout>
                <c:manualLayout>
                  <c:x val="0"/>
                  <c:y val="3.7617554858934192E-2"/>
                </c:manualLayout>
              </c:layout>
              <c:showVal val="1"/>
            </c:dLbl>
            <c:dLbl>
              <c:idx val="1"/>
              <c:delete val="1"/>
            </c:dLbl>
            <c:dLbl>
              <c:idx val="2"/>
              <c:layout>
                <c:manualLayout>
                  <c:x val="-4.6421663442940103E-2"/>
                  <c:y val="-6.2695924764890304E-2"/>
                </c:manualLayout>
              </c:layout>
              <c:showVal val="1"/>
            </c:dLbl>
            <c:dLbl>
              <c:idx val="3"/>
              <c:delete val="1"/>
            </c:dLbl>
            <c:dLbl>
              <c:idx val="4"/>
              <c:layout>
                <c:manualLayout>
                  <c:x val="-3.6105738233397806E-2"/>
                  <c:y val="-6.2695924764890304E-2"/>
                </c:manualLayout>
              </c:layout>
              <c:showVal val="1"/>
            </c:dLbl>
            <c:dLbl>
              <c:idx val="5"/>
              <c:layout>
                <c:manualLayout>
                  <c:x val="2.063185041908628E-2"/>
                  <c:y val="-6.687565308254971E-2"/>
                </c:manualLayout>
              </c:layout>
              <c:showVal val="1"/>
            </c:dLbl>
            <c:dLbl>
              <c:idx val="6"/>
              <c:delete val="1"/>
            </c:dLbl>
            <c:dLbl>
              <c:idx val="7"/>
              <c:layout>
                <c:manualLayout>
                  <c:x val="-5.1579626047712065E-3"/>
                  <c:y val="5.0156739811914618E-2"/>
                </c:manualLayout>
              </c:layout>
              <c:showVal val="1"/>
            </c:dLbl>
            <c:dLbl>
              <c:idx val="8"/>
              <c:delete val="1"/>
            </c:dLbl>
            <c:dLbl>
              <c:idx val="9"/>
              <c:layout>
                <c:manualLayout>
                  <c:x val="-1.5473887814313581E-2"/>
                  <c:y val="5.0156739811914618E-2"/>
                </c:manualLayout>
              </c:layout>
              <c:showVal val="1"/>
            </c:dLbl>
            <c:dLbl>
              <c:idx val="10"/>
              <c:layout>
                <c:manualLayout>
                  <c:x val="-0.1031592520954223"/>
                  <c:y val="-1.6718913270637389E-2"/>
                </c:manualLayout>
              </c:layout>
              <c:showVal val="1"/>
            </c:dLbl>
            <c:dLbl>
              <c:idx val="11"/>
              <c:layout>
                <c:manualLayout>
                  <c:x val="-7.2211476466795724E-2"/>
                  <c:y val="-7.523510971786837E-2"/>
                </c:manualLayout>
              </c:layout>
              <c:showVal val="1"/>
            </c:dLbl>
            <c:dLbl>
              <c:idx val="12"/>
              <c:layout>
                <c:manualLayout>
                  <c:x val="0"/>
                  <c:y val="6.2695924764890304E-2"/>
                </c:manualLayout>
              </c:layout>
              <c:showVal val="1"/>
            </c:dLbl>
            <c:txPr>
              <a:bodyPr/>
              <a:lstStyle/>
              <a:p>
                <a:pPr>
                  <a:defRPr sz="900" b="1">
                    <a:solidFill>
                      <a:srgbClr val="FF0000"/>
                    </a:solidFill>
                  </a:defRPr>
                </a:pPr>
                <a:endParaRPr lang="es-EC"/>
              </a:p>
            </c:txPr>
            <c:showVal val="1"/>
          </c:dLbls>
          <c:cat>
            <c:numRef>
              <c:f>Hoja2!$A$42:$A$54</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Hoja2!$B$42:$B$54</c:f>
              <c:numCache>
                <c:formatCode>0.00%</c:formatCode>
                <c:ptCount val="13"/>
                <c:pt idx="0">
                  <c:v>1.8000000000000023E-2</c:v>
                </c:pt>
                <c:pt idx="1">
                  <c:v>2.300000000000001E-2</c:v>
                </c:pt>
                <c:pt idx="2">
                  <c:v>2.8000000000000011E-2</c:v>
                </c:pt>
                <c:pt idx="3">
                  <c:v>2.4000000000000025E-2</c:v>
                </c:pt>
                <c:pt idx="4">
                  <c:v>2.6000000000000027E-2</c:v>
                </c:pt>
                <c:pt idx="5">
                  <c:v>2.5000000000000026E-2</c:v>
                </c:pt>
                <c:pt idx="6">
                  <c:v>2.6000000000000027E-2</c:v>
                </c:pt>
                <c:pt idx="7">
                  <c:v>3.0000000000000037E-2</c:v>
                </c:pt>
                <c:pt idx="8">
                  <c:v>3.5000000000000052E-2</c:v>
                </c:pt>
                <c:pt idx="9">
                  <c:v>4.000000000000007E-2</c:v>
                </c:pt>
                <c:pt idx="10">
                  <c:v>4.9000000000000189E-2</c:v>
                </c:pt>
                <c:pt idx="11">
                  <c:v>5.4000000000000076E-2</c:v>
                </c:pt>
                <c:pt idx="12">
                  <c:v>5.8000000000000065E-2</c:v>
                </c:pt>
              </c:numCache>
            </c:numRef>
          </c:val>
        </c:ser>
        <c:dLbls>
          <c:showVal val="1"/>
        </c:dLbls>
        <c:marker val="1"/>
        <c:axId val="61044608"/>
        <c:axId val="61046144"/>
      </c:lineChart>
      <c:catAx>
        <c:axId val="61044608"/>
        <c:scaling>
          <c:orientation val="minMax"/>
        </c:scaling>
        <c:axPos val="b"/>
        <c:numFmt formatCode="General" sourceLinked="1"/>
        <c:majorTickMark val="none"/>
        <c:tickLblPos val="nextTo"/>
        <c:txPr>
          <a:bodyPr/>
          <a:lstStyle/>
          <a:p>
            <a:pPr>
              <a:defRPr sz="900"/>
            </a:pPr>
            <a:endParaRPr lang="es-EC"/>
          </a:p>
        </c:txPr>
        <c:crossAx val="61046144"/>
        <c:crosses val="autoZero"/>
        <c:auto val="1"/>
        <c:lblAlgn val="ctr"/>
        <c:lblOffset val="100"/>
      </c:catAx>
      <c:valAx>
        <c:axId val="61046144"/>
        <c:scaling>
          <c:orientation val="minMax"/>
        </c:scaling>
        <c:delete val="1"/>
        <c:axPos val="l"/>
        <c:numFmt formatCode="0.00%" sourceLinked="1"/>
        <c:majorTickMark val="none"/>
        <c:tickLblPos val="none"/>
        <c:crossAx val="61044608"/>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C"/>
  <c:style val="21"/>
  <c:chart>
    <c:autoTitleDeleted val="1"/>
    <c:plotArea>
      <c:layout/>
      <c:barChart>
        <c:barDir val="bar"/>
        <c:grouping val="clustered"/>
        <c:ser>
          <c:idx val="0"/>
          <c:order val="0"/>
          <c:dLbls>
            <c:spPr>
              <a:noFill/>
              <a:ln>
                <a:noFill/>
              </a:ln>
              <a:effectLst/>
            </c:spPr>
            <c:showVal val="1"/>
            <c:extLst>
              <c:ext xmlns:c15="http://schemas.microsoft.com/office/drawing/2012/chart" uri="{CE6537A1-D6FC-4f65-9D91-7224C49458BB}">
                <c15:layout/>
                <c15:showLeaderLines val="0"/>
              </c:ext>
            </c:extLst>
          </c:dLbls>
          <c:cat>
            <c:strRef>
              <c:f>Hoja4!$A$19:$A$23</c:f>
              <c:strCache>
                <c:ptCount val="5"/>
                <c:pt idx="0">
                  <c:v>University Third Level</c:v>
                </c:pt>
                <c:pt idx="1">
                  <c:v>Without studies</c:v>
                </c:pt>
                <c:pt idx="2">
                  <c:v>Edcational Institutions (just 3 years of schooling) </c:v>
                </c:pt>
                <c:pt idx="3">
                  <c:v>High School Graduates</c:v>
                </c:pt>
                <c:pt idx="4">
                  <c:v>University Fourth Level</c:v>
                </c:pt>
              </c:strCache>
            </c:strRef>
          </c:cat>
          <c:val>
            <c:numRef>
              <c:f>Hoja4!$B$19:$B$23</c:f>
              <c:numCache>
                <c:formatCode>0%</c:formatCode>
                <c:ptCount val="5"/>
                <c:pt idx="0">
                  <c:v>0.55000000000000004</c:v>
                </c:pt>
                <c:pt idx="1">
                  <c:v>0.18000000000000024</c:v>
                </c:pt>
                <c:pt idx="2">
                  <c:v>0.16</c:v>
                </c:pt>
                <c:pt idx="3">
                  <c:v>9.0000000000000024E-2</c:v>
                </c:pt>
                <c:pt idx="4">
                  <c:v>2.0000000000000011E-2</c:v>
                </c:pt>
              </c:numCache>
            </c:numRef>
          </c:val>
        </c:ser>
        <c:dLbls>
          <c:showVal val="1"/>
        </c:dLbls>
        <c:overlap val="-25"/>
        <c:axId val="61077760"/>
        <c:axId val="63840256"/>
      </c:barChart>
      <c:catAx>
        <c:axId val="61077760"/>
        <c:scaling>
          <c:orientation val="minMax"/>
        </c:scaling>
        <c:axPos val="l"/>
        <c:numFmt formatCode="General" sourceLinked="0"/>
        <c:majorTickMark val="none"/>
        <c:tickLblPos val="nextTo"/>
        <c:crossAx val="63840256"/>
        <c:crosses val="autoZero"/>
        <c:auto val="1"/>
        <c:lblAlgn val="ctr"/>
        <c:lblOffset val="100"/>
      </c:catAx>
      <c:valAx>
        <c:axId val="63840256"/>
        <c:scaling>
          <c:orientation val="minMax"/>
        </c:scaling>
        <c:delete val="1"/>
        <c:axPos val="b"/>
        <c:numFmt formatCode="0%" sourceLinked="1"/>
        <c:tickLblPos val="none"/>
        <c:crossAx val="61077760"/>
        <c:crosses val="autoZero"/>
        <c:crossBetween val="between"/>
      </c:valAx>
    </c:plotArea>
    <c:legend>
      <c:legendPos val="t"/>
      <c:layout>
        <c:manualLayout>
          <c:xMode val="edge"/>
          <c:yMode val="edge"/>
          <c:x val="0.77909593378513609"/>
          <c:y val="0.12757157417291787"/>
          <c:w val="0.18255888234640627"/>
          <c:h val="7.1312783428104043E-2"/>
        </c:manualLayout>
      </c:layout>
    </c:legend>
    <c:plotVisOnly val="1"/>
    <c:dispBlanksAs val="gap"/>
  </c:chart>
  <c:spPr>
    <a:ln w="3175">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C"/>
  <c:chart>
    <c:autoTitleDeleted val="1"/>
    <c:view3D>
      <c:rotX val="30"/>
      <c:perspective val="30"/>
    </c:view3D>
    <c:plotArea>
      <c:layout/>
      <c:pie3DChart>
        <c:varyColors val="1"/>
        <c:ser>
          <c:idx val="0"/>
          <c:order val="0"/>
          <c:dLbls>
            <c:spPr>
              <a:noFill/>
              <a:ln>
                <a:noFill/>
              </a:ln>
              <a:effectLst/>
            </c:spPr>
            <c:txPr>
              <a:bodyPr/>
              <a:lstStyle/>
              <a:p>
                <a:pPr>
                  <a:defRPr lang="es-ES" sz="900" b="1"/>
                </a:pPr>
                <a:endParaRPr lang="es-EC"/>
              </a:p>
            </c:txPr>
            <c:showVal val="1"/>
            <c:showLeaderLines val="1"/>
            <c:extLst>
              <c:ext xmlns:c15="http://schemas.microsoft.com/office/drawing/2012/chart" uri="{CE6537A1-D6FC-4f65-9D91-7224C49458BB}"/>
            </c:extLst>
          </c:dLbls>
          <c:cat>
            <c:strRef>
              <c:f>'graficos a (2)'!$B$129:$B$132</c:f>
              <c:strCache>
                <c:ptCount val="4"/>
                <c:pt idx="0">
                  <c:v>Strongly agree</c:v>
                </c:pt>
                <c:pt idx="1">
                  <c:v>Agree</c:v>
                </c:pt>
                <c:pt idx="2">
                  <c:v>Disagree</c:v>
                </c:pt>
                <c:pt idx="3">
                  <c:v>Strongly disagree</c:v>
                </c:pt>
              </c:strCache>
            </c:strRef>
          </c:cat>
          <c:val>
            <c:numRef>
              <c:f>'graficos a (2)'!$D$129:$D$132</c:f>
              <c:numCache>
                <c:formatCode>0%</c:formatCode>
                <c:ptCount val="4"/>
                <c:pt idx="0">
                  <c:v>0.18181818181818443</c:v>
                </c:pt>
                <c:pt idx="1">
                  <c:v>0.51515151515151514</c:v>
                </c:pt>
                <c:pt idx="2">
                  <c:v>0.2323232323232324</c:v>
                </c:pt>
                <c:pt idx="3">
                  <c:v>7.0707070707070704E-2</c:v>
                </c:pt>
              </c:numCache>
            </c:numRef>
          </c:val>
        </c:ser>
      </c:pie3DChart>
    </c:plotArea>
    <c:legend>
      <c:legendPos val="b"/>
      <c:txPr>
        <a:bodyPr/>
        <a:lstStyle/>
        <a:p>
          <a:pPr>
            <a:defRPr lang="es-ES" sz="900"/>
          </a:pPr>
          <a:endParaRPr lang="es-EC"/>
        </a:p>
      </c:txPr>
    </c:legend>
    <c:plotVisOnly val="1"/>
    <c:dispBlanksAs val="zero"/>
  </c:chart>
  <c:spPr>
    <a:ln w="3175">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C"/>
  <c:chart>
    <c:autoTitleDeleted val="1"/>
    <c:view3D>
      <c:rAngAx val="1"/>
    </c:view3D>
    <c:plotArea>
      <c:layout>
        <c:manualLayout>
          <c:layoutTarget val="inner"/>
          <c:xMode val="edge"/>
          <c:yMode val="edge"/>
          <c:x val="7.3258236647006092E-2"/>
          <c:y val="1.3585527533977705E-3"/>
          <c:w val="0.56231790995030251"/>
          <c:h val="0.82326519275635957"/>
        </c:manualLayout>
      </c:layout>
      <c:pie3DChart>
        <c:varyColors val="1"/>
        <c:ser>
          <c:idx val="0"/>
          <c:order val="0"/>
          <c:dLbls>
            <c:showPercent val="1"/>
            <c:showLeaderLines val="1"/>
          </c:dLbls>
          <c:cat>
            <c:strRef>
              <c:f>'graficos d (2)'!$J$156:$J$159</c:f>
              <c:strCache>
                <c:ptCount val="4"/>
                <c:pt idx="0">
                  <c:v>Strongly agree</c:v>
                </c:pt>
                <c:pt idx="1">
                  <c:v>Agree</c:v>
                </c:pt>
                <c:pt idx="2">
                  <c:v>Disagree</c:v>
                </c:pt>
                <c:pt idx="3">
                  <c:v>Strongly disagree</c:v>
                </c:pt>
              </c:strCache>
            </c:strRef>
          </c:cat>
          <c:val>
            <c:numRef>
              <c:f>'graficos d (2)'!$L$156:$L$159</c:f>
              <c:numCache>
                <c:formatCode>0%</c:formatCode>
                <c:ptCount val="4"/>
                <c:pt idx="0">
                  <c:v>0.35000000000000031</c:v>
                </c:pt>
                <c:pt idx="1">
                  <c:v>0.25</c:v>
                </c:pt>
                <c:pt idx="2">
                  <c:v>0.32500000000000367</c:v>
                </c:pt>
                <c:pt idx="3">
                  <c:v>7.5000000000000011E-2</c:v>
                </c:pt>
              </c:numCache>
            </c:numRef>
          </c:val>
        </c:ser>
        <c:dLbls>
          <c:showPercent val="1"/>
        </c:dLbls>
      </c:pie3DChart>
    </c:plotArea>
    <c:legend>
      <c:legendPos val="r"/>
      <c:layout>
        <c:manualLayout>
          <c:xMode val="edge"/>
          <c:yMode val="edge"/>
          <c:x val="1.4634982514380656E-2"/>
          <c:y val="0.15955363197192687"/>
          <c:w val="0.64228352736926408"/>
          <c:h val="7.9403029293041716E-2"/>
        </c:manualLayout>
      </c:layout>
      <c:txPr>
        <a:bodyPr/>
        <a:lstStyle/>
        <a:p>
          <a:pPr>
            <a:defRPr sz="1050"/>
          </a:pPr>
          <a:endParaRPr lang="es-EC"/>
        </a:p>
      </c:txPr>
    </c:legend>
    <c:plotVisOnly val="1"/>
    <c:dispBlanksAs val="zero"/>
  </c:chart>
  <c:txPr>
    <a:bodyPr/>
    <a:lstStyle/>
    <a:p>
      <a:pPr>
        <a:defRPr sz="1800"/>
      </a:pPr>
      <a:endParaRPr lang="es-EC"/>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EC"/>
  <c:style val="8"/>
  <c:chart>
    <c:title>
      <c:tx>
        <c:rich>
          <a:bodyPr/>
          <a:lstStyle/>
          <a:p>
            <a:pPr>
              <a:defRPr sz="1400"/>
            </a:pPr>
            <a:r>
              <a:rPr lang="es-EC" sz="1400"/>
              <a:t>SALARY RANGE</a:t>
            </a:r>
          </a:p>
        </c:rich>
      </c:tx>
      <c:layout>
        <c:manualLayout>
          <c:xMode val="edge"/>
          <c:yMode val="edge"/>
          <c:x val="0.24925808426407156"/>
          <c:y val="0.89541333014280355"/>
        </c:manualLayout>
      </c:layout>
    </c:title>
    <c:plotArea>
      <c:layout/>
      <c:pieChart>
        <c:varyColors val="1"/>
        <c:ser>
          <c:idx val="0"/>
          <c:order val="0"/>
          <c:dLbls>
            <c:showPercent val="1"/>
            <c:showLeaderLines val="1"/>
          </c:dLbls>
          <c:cat>
            <c:strRef>
              <c:f>'graficos d (2)'!$J$99:$J$101</c:f>
              <c:strCache>
                <c:ptCount val="3"/>
                <c:pt idx="0">
                  <c:v>&lt; $400</c:v>
                </c:pt>
                <c:pt idx="1">
                  <c:v>$400 - $800</c:v>
                </c:pt>
                <c:pt idx="2">
                  <c:v>&gt; $800</c:v>
                </c:pt>
              </c:strCache>
            </c:strRef>
          </c:cat>
          <c:val>
            <c:numRef>
              <c:f>'graficos d (2)'!$L$99:$L$101</c:f>
              <c:numCache>
                <c:formatCode>0%</c:formatCode>
                <c:ptCount val="3"/>
                <c:pt idx="0">
                  <c:v>0.2</c:v>
                </c:pt>
                <c:pt idx="1">
                  <c:v>0.55000000000000004</c:v>
                </c:pt>
                <c:pt idx="2">
                  <c:v>0.25</c:v>
                </c:pt>
              </c:numCache>
            </c:numRef>
          </c:val>
        </c:ser>
        <c:dLbls>
          <c:showPercent val="1"/>
        </c:dLbls>
        <c:firstSliceAng val="0"/>
      </c:pieChart>
    </c:plotArea>
    <c:legend>
      <c:legendPos val="r"/>
      <c:layout>
        <c:manualLayout>
          <c:xMode val="edge"/>
          <c:yMode val="edge"/>
          <c:x val="0.13223702167523224"/>
          <c:y val="2.6022749609017851E-2"/>
          <c:w val="0.5251855875181678"/>
          <c:h val="0.17805429026404473"/>
        </c:manualLayout>
      </c:layout>
      <c:txPr>
        <a:bodyPr/>
        <a:lstStyle/>
        <a:p>
          <a:pPr>
            <a:defRPr sz="1000"/>
          </a:pPr>
          <a:endParaRPr lang="es-EC"/>
        </a:p>
      </c:txPr>
    </c:legend>
    <c:plotVisOnly val="1"/>
    <c:dispBlanksAs val="zero"/>
  </c:chart>
  <c:txPr>
    <a:bodyPr/>
    <a:lstStyle/>
    <a:p>
      <a:pPr>
        <a:defRPr sz="1800"/>
      </a:pPr>
      <a:endParaRPr lang="es-EC"/>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C"/>
  <c:style val="5"/>
  <c:chart>
    <c:autoTitleDeleted val="1"/>
    <c:plotArea>
      <c:layout>
        <c:manualLayout>
          <c:layoutTarget val="inner"/>
          <c:xMode val="edge"/>
          <c:yMode val="edge"/>
          <c:x val="6.1169559687391864E-2"/>
          <c:y val="0.15183436054789806"/>
          <c:w val="0.76071410191373134"/>
          <c:h val="0.75337536752862877"/>
        </c:manualLayout>
      </c:layout>
      <c:scatterChart>
        <c:scatterStyle val="smoothMarker"/>
        <c:ser>
          <c:idx val="0"/>
          <c:order val="0"/>
          <c:marker>
            <c:symbol val="none"/>
          </c:marker>
          <c:yVal>
            <c:numRef>
              <c:f>'100'!$B$63:$B$66</c:f>
              <c:numCache>
                <c:formatCode>0.0000</c:formatCode>
                <c:ptCount val="4"/>
                <c:pt idx="0">
                  <c:v>8.0301532377657067E-2</c:v>
                </c:pt>
                <c:pt idx="1">
                  <c:v>0.28027681660899645</c:v>
                </c:pt>
                <c:pt idx="2">
                  <c:v>2.8893782111775252E-2</c:v>
                </c:pt>
                <c:pt idx="3">
                  <c:v>2.8999999999999998E-3</c:v>
                </c:pt>
              </c:numCache>
            </c:numRef>
          </c:yVal>
          <c:smooth val="1"/>
        </c:ser>
        <c:axId val="64244352"/>
        <c:axId val="64278912"/>
      </c:scatterChart>
      <c:valAx>
        <c:axId val="64244352"/>
        <c:scaling>
          <c:orientation val="minMax"/>
          <c:max val="4"/>
          <c:min val="1"/>
        </c:scaling>
        <c:axPos val="b"/>
        <c:majorTickMark val="none"/>
        <c:tickLblPos val="none"/>
        <c:crossAx val="64278912"/>
        <c:crosses val="autoZero"/>
        <c:crossBetween val="midCat"/>
      </c:valAx>
      <c:valAx>
        <c:axId val="64278912"/>
        <c:scaling>
          <c:orientation val="minMax"/>
        </c:scaling>
        <c:axPos val="l"/>
        <c:majorGridlines/>
        <c:numFmt formatCode="0.0000" sourceLinked="1"/>
        <c:majorTickMark val="none"/>
        <c:tickLblPos val="none"/>
        <c:crossAx val="64244352"/>
        <c:crosses val="autoZero"/>
        <c:crossBetween val="midCat"/>
      </c:valAx>
    </c:plotArea>
    <c:plotVisOnly val="1"/>
    <c:dispBlanksAs val="gap"/>
  </c:chart>
  <c:spPr>
    <a:noFill/>
    <a:ln>
      <a:noFill/>
    </a:ln>
  </c:sp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s-EC"/>
  <c:chart>
    <c:title>
      <c:tx>
        <c:rich>
          <a:bodyPr rot="0" spcFirstLastPara="1" vertOverflow="ellipsis" vert="horz" wrap="square" anchor="ctr" anchorCtr="1"/>
          <a:lstStyle/>
          <a:p>
            <a:pPr algn="l">
              <a:defRPr sz="1200" b="0" i="0" u="none" strike="noStrike" kern="1200" spc="0" baseline="0">
                <a:solidFill>
                  <a:sysClr val="windowText" lastClr="000000"/>
                </a:solidFill>
                <a:latin typeface="+mn-lt"/>
                <a:ea typeface="+mn-ea"/>
                <a:cs typeface="+mn-cs"/>
              </a:defRPr>
            </a:pPr>
            <a:r>
              <a:rPr lang="es-EC" sz="1200" dirty="0">
                <a:solidFill>
                  <a:sysClr val="windowText" lastClr="000000"/>
                </a:solidFill>
              </a:rPr>
              <a:t>Do </a:t>
            </a:r>
            <a:r>
              <a:rPr lang="es-EC" sz="1200" dirty="0" err="1">
                <a:solidFill>
                  <a:sysClr val="windowText" lastClr="000000"/>
                </a:solidFill>
              </a:rPr>
              <a:t>not</a:t>
            </a:r>
            <a:r>
              <a:rPr lang="es-EC" sz="1200" dirty="0">
                <a:solidFill>
                  <a:sysClr val="windowText" lastClr="000000"/>
                </a:solidFill>
              </a:rPr>
              <a:t> </a:t>
            </a:r>
            <a:r>
              <a:rPr lang="es-EC" sz="1200" dirty="0" err="1">
                <a:solidFill>
                  <a:sysClr val="windowText" lastClr="000000"/>
                </a:solidFill>
              </a:rPr>
              <a:t>reject</a:t>
            </a:r>
            <a:r>
              <a:rPr lang="es-EC" sz="1200" dirty="0">
                <a:solidFill>
                  <a:sysClr val="windowText" lastClr="000000"/>
                </a:solidFill>
              </a:rPr>
              <a:t> Ho </a:t>
            </a:r>
            <a:r>
              <a:rPr lang="es-EC" sz="1200" dirty="0" err="1">
                <a:solidFill>
                  <a:sysClr val="windowText" lastClr="000000"/>
                </a:solidFill>
              </a:rPr>
              <a:t>if</a:t>
            </a:r>
            <a:r>
              <a:rPr lang="es-EC" sz="1200" dirty="0">
                <a:solidFill>
                  <a:sysClr val="windowText" lastClr="000000"/>
                </a:solidFill>
              </a:rPr>
              <a:t> X2 </a:t>
            </a:r>
            <a:r>
              <a:rPr lang="es-EC" sz="1200" dirty="0" err="1">
                <a:solidFill>
                  <a:sysClr val="windowText" lastClr="000000"/>
                </a:solidFill>
              </a:rPr>
              <a:t>is</a:t>
            </a:r>
            <a:r>
              <a:rPr lang="es-EC" sz="1200" dirty="0">
                <a:solidFill>
                  <a:sysClr val="windowText" lastClr="000000"/>
                </a:solidFill>
              </a:rPr>
              <a:t> </a:t>
            </a:r>
            <a:r>
              <a:rPr lang="es-EC" sz="1200" dirty="0" err="1">
                <a:solidFill>
                  <a:sysClr val="windowText" lastClr="000000"/>
                </a:solidFill>
              </a:rPr>
              <a:t>less</a:t>
            </a:r>
            <a:r>
              <a:rPr lang="es-EC" sz="1200" dirty="0">
                <a:solidFill>
                  <a:sysClr val="windowText" lastClr="000000"/>
                </a:solidFill>
              </a:rPr>
              <a:t> </a:t>
            </a:r>
            <a:r>
              <a:rPr lang="es-EC" sz="1200" dirty="0" err="1">
                <a:solidFill>
                  <a:sysClr val="windowText" lastClr="000000"/>
                </a:solidFill>
              </a:rPr>
              <a:t>than</a:t>
            </a:r>
            <a:r>
              <a:rPr lang="es-EC" sz="1200" dirty="0">
                <a:solidFill>
                  <a:sysClr val="windowText" lastClr="000000"/>
                </a:solidFill>
              </a:rPr>
              <a:t> </a:t>
            </a:r>
            <a:r>
              <a:rPr lang="es-EC" sz="1200" dirty="0" err="1">
                <a:solidFill>
                  <a:sysClr val="windowText" lastClr="000000"/>
                </a:solidFill>
              </a:rPr>
              <a:t>or</a:t>
            </a:r>
            <a:r>
              <a:rPr lang="es-EC" sz="1200" dirty="0">
                <a:solidFill>
                  <a:sysClr val="windowText" lastClr="000000"/>
                </a:solidFill>
              </a:rPr>
              <a:t> </a:t>
            </a:r>
            <a:r>
              <a:rPr lang="es-EC" sz="1200" dirty="0" err="1">
                <a:solidFill>
                  <a:sysClr val="windowText" lastClr="000000"/>
                </a:solidFill>
              </a:rPr>
              <a:t>equal</a:t>
            </a:r>
            <a:r>
              <a:rPr lang="es-EC" sz="1200" dirty="0">
                <a:solidFill>
                  <a:sysClr val="windowText" lastClr="000000"/>
                </a:solidFill>
              </a:rPr>
              <a:t> </a:t>
            </a:r>
            <a:r>
              <a:rPr lang="es-EC" sz="1200" dirty="0" err="1">
                <a:solidFill>
                  <a:sysClr val="windowText" lastClr="000000"/>
                </a:solidFill>
              </a:rPr>
              <a:t>to</a:t>
            </a:r>
            <a:r>
              <a:rPr lang="es-EC" sz="1200" dirty="0">
                <a:solidFill>
                  <a:sysClr val="windowText" lastClr="000000"/>
                </a:solidFill>
              </a:rPr>
              <a:t> 0.35</a:t>
            </a:r>
          </a:p>
          <a:p>
            <a:pPr algn="l">
              <a:defRPr sz="1200" b="0" i="0" u="none" strike="noStrike" kern="1200" spc="0" baseline="0">
                <a:solidFill>
                  <a:sysClr val="windowText" lastClr="000000"/>
                </a:solidFill>
                <a:latin typeface="+mn-lt"/>
                <a:ea typeface="+mn-ea"/>
                <a:cs typeface="+mn-cs"/>
              </a:defRPr>
            </a:pPr>
            <a:r>
              <a:rPr lang="es-EC" sz="1200" dirty="0" err="1">
                <a:solidFill>
                  <a:sysClr val="windowText" lastClr="000000"/>
                </a:solidFill>
              </a:rPr>
              <a:t>Reject</a:t>
            </a:r>
            <a:r>
              <a:rPr lang="es-EC" sz="1200" dirty="0">
                <a:solidFill>
                  <a:sysClr val="windowText" lastClr="000000"/>
                </a:solidFill>
              </a:rPr>
              <a:t> Ho </a:t>
            </a:r>
            <a:r>
              <a:rPr lang="es-EC" sz="1200" dirty="0" err="1">
                <a:solidFill>
                  <a:sysClr val="windowText" lastClr="000000"/>
                </a:solidFill>
              </a:rPr>
              <a:t>if</a:t>
            </a:r>
            <a:r>
              <a:rPr lang="es-EC" sz="1200" dirty="0">
                <a:solidFill>
                  <a:sysClr val="windowText" lastClr="000000"/>
                </a:solidFill>
              </a:rPr>
              <a:t> X2 </a:t>
            </a:r>
            <a:r>
              <a:rPr lang="es-EC" sz="1200" dirty="0" err="1" smtClean="0">
                <a:solidFill>
                  <a:sysClr val="windowText" lastClr="000000"/>
                </a:solidFill>
              </a:rPr>
              <a:t>is</a:t>
            </a:r>
            <a:r>
              <a:rPr lang="es-EC" sz="1200" baseline="0" dirty="0">
                <a:solidFill>
                  <a:sysClr val="windowText" lastClr="000000"/>
                </a:solidFill>
              </a:rPr>
              <a:t> </a:t>
            </a:r>
            <a:r>
              <a:rPr lang="es-EC" sz="1200" baseline="0" dirty="0" err="1" smtClean="0">
                <a:solidFill>
                  <a:sysClr val="windowText" lastClr="000000"/>
                </a:solidFill>
              </a:rPr>
              <a:t>greater</a:t>
            </a:r>
            <a:r>
              <a:rPr lang="es-EC" sz="1200" dirty="0" smtClean="0">
                <a:solidFill>
                  <a:sysClr val="windowText" lastClr="000000"/>
                </a:solidFill>
              </a:rPr>
              <a:t> </a:t>
            </a:r>
            <a:r>
              <a:rPr lang="es-EC" sz="1200" dirty="0" err="1" smtClean="0">
                <a:solidFill>
                  <a:sysClr val="windowText" lastClr="000000"/>
                </a:solidFill>
              </a:rPr>
              <a:t>than</a:t>
            </a:r>
            <a:r>
              <a:rPr lang="es-EC" sz="1200" dirty="0" smtClean="0">
                <a:solidFill>
                  <a:sysClr val="windowText" lastClr="000000"/>
                </a:solidFill>
              </a:rPr>
              <a:t> </a:t>
            </a:r>
            <a:r>
              <a:rPr lang="es-EC" sz="1200" dirty="0">
                <a:solidFill>
                  <a:sysClr val="windowText" lastClr="000000"/>
                </a:solidFill>
              </a:rPr>
              <a:t>0,35</a:t>
            </a:r>
          </a:p>
        </c:rich>
      </c:tx>
      <c:layout>
        <c:manualLayout>
          <c:xMode val="edge"/>
          <c:yMode val="edge"/>
          <c:x val="6.9159667541557321E-2"/>
          <c:y val="0.82407407407407784"/>
        </c:manualLayout>
      </c:layout>
      <c:spPr>
        <a:noFill/>
        <a:ln>
          <a:noFill/>
        </a:ln>
        <a:effectLst/>
      </c:spPr>
    </c:title>
    <c:plotArea>
      <c:layout>
        <c:manualLayout>
          <c:layoutTarget val="inner"/>
          <c:xMode val="edge"/>
          <c:yMode val="edge"/>
          <c:x val="9.3817147856517943E-2"/>
          <c:y val="0.11194444444444444"/>
          <c:w val="0.61798337707786521"/>
          <c:h val="0.69262394284048101"/>
        </c:manualLayout>
      </c:layout>
      <c:barChart>
        <c:barDir val="col"/>
        <c:grouping val="clustered"/>
        <c:ser>
          <c:idx val="0"/>
          <c:order val="0"/>
          <c:tx>
            <c:strRef>
              <c:f>'100'!$O$4</c:f>
              <c:strCache>
                <c:ptCount val="1"/>
                <c:pt idx="0">
                  <c:v>Strongly agree</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EC"/>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'100'!$Q$14</c:f>
              <c:numCache>
                <c:formatCode>General</c:formatCode>
                <c:ptCount val="1"/>
              </c:numCache>
            </c:numRef>
          </c:cat>
          <c:val>
            <c:numRef>
              <c:f>'100'!$P$4</c:f>
              <c:numCache>
                <c:formatCode>General</c:formatCode>
                <c:ptCount val="1"/>
                <c:pt idx="0">
                  <c:v>8.0300000000000024E-2</c:v>
                </c:pt>
              </c:numCache>
            </c:numRef>
          </c:val>
        </c:ser>
        <c:ser>
          <c:idx val="1"/>
          <c:order val="1"/>
          <c:tx>
            <c:strRef>
              <c:f>'100'!$O$5</c:f>
              <c:strCache>
                <c:ptCount val="1"/>
                <c:pt idx="0">
                  <c:v>Agree</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EC"/>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'100'!$Q$14</c:f>
              <c:numCache>
                <c:formatCode>General</c:formatCode>
                <c:ptCount val="1"/>
              </c:numCache>
            </c:numRef>
          </c:cat>
          <c:val>
            <c:numRef>
              <c:f>'100'!$P$5</c:f>
              <c:numCache>
                <c:formatCode>General</c:formatCode>
                <c:ptCount val="1"/>
                <c:pt idx="0">
                  <c:v>0.28030000000000038</c:v>
                </c:pt>
              </c:numCache>
            </c:numRef>
          </c:val>
        </c:ser>
        <c:ser>
          <c:idx val="2"/>
          <c:order val="2"/>
          <c:tx>
            <c:strRef>
              <c:f>'100'!$O$6</c:f>
              <c:strCache>
                <c:ptCount val="1"/>
                <c:pt idx="0">
                  <c:v>Disagree</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EC"/>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'100'!$Q$14</c:f>
              <c:numCache>
                <c:formatCode>General</c:formatCode>
                <c:ptCount val="1"/>
              </c:numCache>
            </c:numRef>
          </c:cat>
          <c:val>
            <c:numRef>
              <c:f>'100'!$P$6</c:f>
              <c:numCache>
                <c:formatCode>General</c:formatCode>
                <c:ptCount val="1"/>
                <c:pt idx="0">
                  <c:v>2.8899999999999999E-2</c:v>
                </c:pt>
              </c:numCache>
            </c:numRef>
          </c:val>
        </c:ser>
        <c:ser>
          <c:idx val="3"/>
          <c:order val="3"/>
          <c:tx>
            <c:strRef>
              <c:f>'100'!$O$7</c:f>
              <c:strCache>
                <c:ptCount val="1"/>
                <c:pt idx="0">
                  <c:v>Strongly disagree</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'100'!$Q$14</c:f>
              <c:numCache>
                <c:formatCode>General</c:formatCode>
                <c:ptCount val="1"/>
              </c:numCache>
            </c:numRef>
          </c:cat>
          <c:val>
            <c:numRef>
              <c:f>'100'!$P$7</c:f>
              <c:numCache>
                <c:formatCode>General</c:formatCode>
                <c:ptCount val="1"/>
                <c:pt idx="0">
                  <c:v>0</c:v>
                </c:pt>
              </c:numCache>
            </c:numRef>
          </c:val>
        </c:ser>
        <c:ser>
          <c:idx val="4"/>
          <c:order val="4"/>
          <c:tx>
            <c:strRef>
              <c:f>'100'!$O$8</c:f>
              <c:strCache>
                <c:ptCount val="1"/>
                <c:pt idx="0">
                  <c:v>Chi-Square Value X2</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s-EC"/>
              </a:p>
            </c:txPr>
            <c:dLblPos val="outEnd"/>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'100'!$Q$14</c:f>
              <c:numCache>
                <c:formatCode>General</c:formatCode>
                <c:ptCount val="1"/>
              </c:numCache>
            </c:numRef>
          </c:cat>
          <c:val>
            <c:numRef>
              <c:f>'100'!$P$8</c:f>
              <c:numCache>
                <c:formatCode>General</c:formatCode>
                <c:ptCount val="1"/>
                <c:pt idx="0">
                  <c:v>0.3890000000000014</c:v>
                </c:pt>
              </c:numCache>
            </c:numRef>
          </c:val>
        </c:ser>
        <c:dLbls>
          <c:showVal val="1"/>
        </c:dLbls>
        <c:gapWidth val="219"/>
        <c:overlap val="-27"/>
        <c:axId val="65116800"/>
        <c:axId val="64487808"/>
      </c:barChart>
      <c:catAx>
        <c:axId val="6511680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64487808"/>
        <c:crosses val="autoZero"/>
        <c:auto val="1"/>
        <c:lblAlgn val="ctr"/>
        <c:lblOffset val="100"/>
      </c:catAx>
      <c:valAx>
        <c:axId val="644878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EC"/>
          </a:p>
        </c:txPr>
        <c:crossAx val="65116800"/>
        <c:crosses val="autoZero"/>
        <c:crossBetween val="between"/>
      </c:valAx>
      <c:spPr>
        <a:noFill/>
        <a:ln>
          <a:noFill/>
        </a:ln>
        <a:effectLst/>
      </c:spPr>
    </c:plotArea>
    <c:legend>
      <c:legendPos val="r"/>
      <c:layout>
        <c:manualLayout>
          <c:xMode val="edge"/>
          <c:yMode val="edge"/>
          <c:x val="0.73957830271216096"/>
          <c:y val="0.22408428113152593"/>
          <c:w val="0.24931058617672897"/>
          <c:h val="0.39062773403324741"/>
        </c:manualLayout>
      </c:layout>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s-EC"/>
        </a:p>
      </c:txPr>
    </c:legend>
    <c:plotVisOnly val="1"/>
    <c:dispBlanksAs val="gap"/>
  </c:chart>
  <c:spPr>
    <a:solidFill>
      <a:schemeClr val="bg1"/>
    </a:solidFill>
    <a:ln w="3175" cap="flat" cmpd="sng" algn="ctr">
      <a:noFill/>
      <a:round/>
    </a:ln>
    <a:effectLst/>
  </c:spPr>
  <c:txPr>
    <a:bodyPr/>
    <a:lstStyle/>
    <a:p>
      <a:pPr>
        <a:defRPr/>
      </a:pPr>
      <a:endParaRPr lang="es-EC"/>
    </a:p>
  </c:txPr>
  <c:externalData r:id="rId1"/>
</c:chartSpace>
</file>

<file path=ppt/drawings/drawing1.xml><?xml version="1.0" encoding="utf-8"?>
<c:userShapes xmlns:c="http://schemas.openxmlformats.org/drawingml/2006/chart">
  <cdr:relSizeAnchor xmlns:cdr="http://schemas.openxmlformats.org/drawingml/2006/chartDrawing">
    <cdr:from>
      <cdr:x>0.50509</cdr:x>
      <cdr:y>0.18491</cdr:y>
    </cdr:from>
    <cdr:to>
      <cdr:x>0.50509</cdr:x>
      <cdr:y>0.88508</cdr:y>
    </cdr:to>
    <cdr:cxnSp macro="">
      <cdr:nvCxnSpPr>
        <cdr:cNvPr id="2" name="1 Conector recto"/>
        <cdr:cNvCxnSpPr/>
      </cdr:nvCxnSpPr>
      <cdr:spPr>
        <a:xfrm xmlns:a="http://schemas.openxmlformats.org/drawingml/2006/main">
          <a:off x="3604590" y="654554"/>
          <a:ext cx="0" cy="2478578"/>
        </a:xfrm>
        <a:prstGeom xmlns:a="http://schemas.openxmlformats.org/drawingml/2006/main" prst="line">
          <a:avLst/>
        </a:prstGeom>
        <a:ln xmlns:a="http://schemas.openxmlformats.org/drawingml/2006/main" w="19050">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0.53831</cdr:x>
      <cdr:y>0.90989</cdr:y>
    </cdr:from>
    <cdr:to>
      <cdr:x>0.65133</cdr:x>
      <cdr:y>0.98526</cdr:y>
    </cdr:to>
    <cdr:sp macro="" textlink="">
      <cdr:nvSpPr>
        <cdr:cNvPr id="3" name="2 CuadroTexto"/>
        <cdr:cNvSpPr txBox="1"/>
      </cdr:nvSpPr>
      <cdr:spPr>
        <a:xfrm xmlns:a="http://schemas.openxmlformats.org/drawingml/2006/main">
          <a:off x="2928771" y="3194573"/>
          <a:ext cx="614889" cy="26462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ES" sz="1000" b="1"/>
            <a:t>0,389</a:t>
          </a:r>
        </a:p>
      </cdr:txBody>
    </cdr:sp>
  </cdr:relSizeAnchor>
  <cdr:relSizeAnchor xmlns:cdr="http://schemas.openxmlformats.org/drawingml/2006/chartDrawing">
    <cdr:from>
      <cdr:x>0.44838</cdr:x>
      <cdr:y>0.91288</cdr:y>
    </cdr:from>
    <cdr:to>
      <cdr:x>0.55303</cdr:x>
      <cdr:y>0.97789</cdr:y>
    </cdr:to>
    <cdr:sp macro="" textlink="">
      <cdr:nvSpPr>
        <cdr:cNvPr id="7" name="6 CuadroTexto"/>
        <cdr:cNvSpPr txBox="1"/>
      </cdr:nvSpPr>
      <cdr:spPr>
        <a:xfrm xmlns:a="http://schemas.openxmlformats.org/drawingml/2006/main">
          <a:off x="2439479" y="3205066"/>
          <a:ext cx="569401" cy="2282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000" b="1"/>
            <a:t>0,35</a:t>
          </a:r>
        </a:p>
      </cdr:txBody>
    </cdr:sp>
  </cdr:relSizeAnchor>
  <cdr:relSizeAnchor xmlns:cdr="http://schemas.openxmlformats.org/drawingml/2006/chartDrawing">
    <cdr:from>
      <cdr:x>0.58038</cdr:x>
      <cdr:y>0.32404</cdr:y>
    </cdr:from>
    <cdr:to>
      <cdr:x>0.58038</cdr:x>
      <cdr:y>0.89202</cdr:y>
    </cdr:to>
    <cdr:cxnSp macro="">
      <cdr:nvCxnSpPr>
        <cdr:cNvPr id="8" name="1 Conector recto"/>
        <cdr:cNvCxnSpPr/>
      </cdr:nvCxnSpPr>
      <cdr:spPr>
        <a:xfrm xmlns:a="http://schemas.openxmlformats.org/drawingml/2006/main">
          <a:off x="4141915" y="1147066"/>
          <a:ext cx="0" cy="2010615"/>
        </a:xfrm>
        <a:prstGeom xmlns:a="http://schemas.openxmlformats.org/drawingml/2006/main" prst="line">
          <a:avLst/>
        </a:prstGeom>
        <a:ln xmlns:a="http://schemas.openxmlformats.org/drawingml/2006/main" w="19050">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0.41032</cdr:x>
      <cdr:y>0.1324</cdr:y>
    </cdr:from>
    <cdr:to>
      <cdr:x>0.61169</cdr:x>
      <cdr:y>0.20298</cdr:y>
    </cdr:to>
    <cdr:sp macro="" textlink="">
      <cdr:nvSpPr>
        <cdr:cNvPr id="12" name="11 CuadroTexto"/>
        <cdr:cNvSpPr txBox="1"/>
      </cdr:nvSpPr>
      <cdr:spPr>
        <a:xfrm xmlns:a="http://schemas.openxmlformats.org/drawingml/2006/main">
          <a:off x="2232420" y="464854"/>
          <a:ext cx="1095590" cy="247803"/>
        </a:xfrm>
        <a:prstGeom xmlns:a="http://schemas.openxmlformats.org/drawingml/2006/main" prst="rect">
          <a:avLst/>
        </a:prstGeom>
        <a:ln xmlns:a="http://schemas.openxmlformats.org/drawingml/2006/main" w="28575">
          <a:solidFill>
            <a:srgbClr val="FF0000"/>
          </a:solidFill>
        </a:ln>
      </cdr:spPr>
      <cdr:txBody>
        <a:bodyPr xmlns:a="http://schemas.openxmlformats.org/drawingml/2006/main" vertOverflow="clip" wrap="square" rtlCol="0"/>
        <a:lstStyle xmlns:a="http://schemas.openxmlformats.org/drawingml/2006/main"/>
        <a:p xmlns:a="http://schemas.openxmlformats.org/drawingml/2006/main">
          <a:r>
            <a:rPr lang="es-ES" sz="1100" b="1"/>
            <a:t>Critical</a:t>
          </a:r>
          <a:r>
            <a:rPr lang="es-ES" sz="1100" b="1" baseline="0"/>
            <a:t> Value</a:t>
          </a:r>
          <a:endParaRPr lang="es-ES" sz="1100" b="1"/>
        </a:p>
      </cdr:txBody>
    </cdr:sp>
  </cdr:relSizeAnchor>
  <cdr:relSizeAnchor xmlns:cdr="http://schemas.openxmlformats.org/drawingml/2006/chartDrawing">
    <cdr:from>
      <cdr:x>0.51236</cdr:x>
      <cdr:y>0.24939</cdr:y>
    </cdr:from>
    <cdr:to>
      <cdr:x>0.66243</cdr:x>
      <cdr:y>0.31998</cdr:y>
    </cdr:to>
    <cdr:sp macro="" textlink="">
      <cdr:nvSpPr>
        <cdr:cNvPr id="18" name="1 CuadroTexto"/>
        <cdr:cNvSpPr txBox="1"/>
      </cdr:nvSpPr>
      <cdr:spPr>
        <a:xfrm xmlns:a="http://schemas.openxmlformats.org/drawingml/2006/main">
          <a:off x="2787587" y="875596"/>
          <a:ext cx="816458" cy="247838"/>
        </a:xfrm>
        <a:prstGeom xmlns:a="http://schemas.openxmlformats.org/drawingml/2006/main" prst="rect">
          <a:avLst/>
        </a:prstGeom>
        <a:ln xmlns:a="http://schemas.openxmlformats.org/drawingml/2006/main" w="28575">
          <a:solidFill>
            <a:srgbClr val="FF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ES" sz="1000" b="1"/>
            <a:t>Chi-</a:t>
          </a:r>
          <a:r>
            <a:rPr lang="es-ES" sz="1100" b="1"/>
            <a:t>Square</a:t>
          </a:r>
        </a:p>
      </cdr:txBody>
    </cdr:sp>
  </cdr:relSizeAnchor>
  <cdr:relSizeAnchor xmlns:cdr="http://schemas.openxmlformats.org/drawingml/2006/chartDrawing">
    <cdr:from>
      <cdr:x>0.6729</cdr:x>
      <cdr:y>0.58586</cdr:y>
    </cdr:from>
    <cdr:to>
      <cdr:x>0.93197</cdr:x>
      <cdr:y>0.67568</cdr:y>
    </cdr:to>
    <cdr:sp macro="" textlink="">
      <cdr:nvSpPr>
        <cdr:cNvPr id="21" name="20 Llamada con línea 2"/>
        <cdr:cNvSpPr/>
      </cdr:nvSpPr>
      <cdr:spPr>
        <a:xfrm xmlns:a="http://schemas.openxmlformats.org/drawingml/2006/main">
          <a:off x="3661034" y="2056925"/>
          <a:ext cx="1409501" cy="315339"/>
        </a:xfrm>
        <a:prstGeom xmlns:a="http://schemas.openxmlformats.org/drawingml/2006/main" prst="borderCallout2">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pPr algn="ctr"/>
          <a:r>
            <a:rPr lang="es-ES" sz="1200" b="1">
              <a:solidFill>
                <a:sysClr val="windowText" lastClr="000000"/>
              </a:solidFill>
              <a:effectLst/>
              <a:latin typeface="+mn-lt"/>
              <a:ea typeface="+mn-ea"/>
              <a:cs typeface="+mn-cs"/>
            </a:rPr>
            <a:t>Rejection Zone Ho</a:t>
          </a:r>
          <a:endParaRPr lang="es-ES" sz="1200" b="1">
            <a:solidFill>
              <a:sysClr val="windowText" lastClr="000000"/>
            </a:solidFill>
            <a:effectLst/>
          </a:endParaRPr>
        </a:p>
      </cdr:txBody>
    </cdr:sp>
  </cdr:relSizeAnchor>
  <cdr:relSizeAnchor xmlns:cdr="http://schemas.openxmlformats.org/drawingml/2006/chartDrawing">
    <cdr:from>
      <cdr:x>0.00951</cdr:x>
      <cdr:y>0.13268</cdr:y>
    </cdr:from>
    <cdr:to>
      <cdr:x>0.21689</cdr:x>
      <cdr:y>0.26672</cdr:y>
    </cdr:to>
    <cdr:sp macro="" textlink="">
      <cdr:nvSpPr>
        <cdr:cNvPr id="10" name="1 Llamada con línea 2"/>
        <cdr:cNvSpPr/>
      </cdr:nvSpPr>
      <cdr:spPr>
        <a:xfrm xmlns:a="http://schemas.openxmlformats.org/drawingml/2006/main">
          <a:off x="51760" y="465825"/>
          <a:ext cx="1128264" cy="470615"/>
        </a:xfrm>
        <a:prstGeom xmlns:a="http://schemas.openxmlformats.org/drawingml/2006/main" prst="borderCallout2">
          <a:avLst>
            <a:gd name="adj1" fmla="val 42579"/>
            <a:gd name="adj2" fmla="val 100237"/>
            <a:gd name="adj3" fmla="val 55410"/>
            <a:gd name="adj4" fmla="val 111781"/>
            <a:gd name="adj5" fmla="val 275638"/>
            <a:gd name="adj6" fmla="val 119246"/>
          </a:avLst>
        </a:prstGeom>
        <a:solidFill xmlns:a="http://schemas.openxmlformats.org/drawingml/2006/main">
          <a:sysClr val="window" lastClr="FFFFFF"/>
        </a:solidFill>
        <a:ln xmlns:a="http://schemas.openxmlformats.org/drawingml/2006/main" w="25400" cap="flat" cmpd="sng" algn="ctr">
          <a:solidFill>
            <a:sysClr val="windowText" lastClr="000000"/>
          </a:solidFill>
          <a:prstDash val="solid"/>
        </a:ln>
        <a:effectLst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lang="es-ES" sz="1200" b="1">
              <a:solidFill>
                <a:sysClr val="windowText" lastClr="000000"/>
              </a:solidFill>
              <a:effectLst/>
              <a:latin typeface="Calibri"/>
            </a:rPr>
            <a:t>Aceptance Zone Ho</a:t>
          </a:r>
          <a:endParaRPr lang="es-ES" sz="1200" b="1">
            <a:solidFill>
              <a:sysClr val="windowText" lastClr="000000"/>
            </a:solidFill>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286F9-ED62-444F-8618-A10938926694}" type="datetimeFigureOut">
              <a:rPr lang="es-ES" smtClean="0"/>
              <a:pPr/>
              <a:t>03/06/2014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1DCA2-387E-4161-A511-47931DABFB63}" type="slidenum">
              <a:rPr lang="es-ES" smtClean="0"/>
              <a:pPr/>
              <a:t>‹Nº›</a:t>
            </a:fld>
            <a:endParaRPr lang="es-ES"/>
          </a:p>
        </p:txBody>
      </p:sp>
    </p:spTree>
    <p:extLst>
      <p:ext uri="{BB962C8B-B14F-4D97-AF65-F5344CB8AC3E}">
        <p14:creationId xmlns="" xmlns:p14="http://schemas.microsoft.com/office/powerpoint/2010/main" val="50872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B3F8DB5-ADB4-4182-AC12-8FCB052C8221}" type="datetime1">
              <a:rPr lang="es-ES" smtClean="0"/>
              <a:pPr/>
              <a:t>03/06/2014</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s-ES" smtClean="0"/>
              <a:t>CINDY INÉS CORONEL ROJAS - </a:t>
            </a:r>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5556333-F6A4-404C-95BB-064A919C0120}"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D4BE1D2-D5F9-4787-88BC-DC6A53412520}" type="datetime1">
              <a:rPr lang="es-ES" smtClean="0"/>
              <a:pPr/>
              <a:t>03/06/2014</a:t>
            </a:fld>
            <a:endParaRPr lang="es-ES"/>
          </a:p>
        </p:txBody>
      </p:sp>
      <p:sp>
        <p:nvSpPr>
          <p:cNvPr id="5" name="Footer Placeholder 4"/>
          <p:cNvSpPr>
            <a:spLocks noGrp="1"/>
          </p:cNvSpPr>
          <p:nvPr>
            <p:ph type="ftr" sz="quarter" idx="11"/>
          </p:nvPr>
        </p:nvSpPr>
        <p:spPr/>
        <p:txBody>
          <a:bodyPr/>
          <a:lstStyle/>
          <a:p>
            <a:r>
              <a:rPr lang="es-ES" smtClean="0"/>
              <a:t>CINDY INÉS CORONEL ROJAS - </a:t>
            </a:r>
            <a:endParaRPr lang="es-ES"/>
          </a:p>
        </p:txBody>
      </p:sp>
      <p:sp>
        <p:nvSpPr>
          <p:cNvPr id="6" name="Slide Number Placeholder 5"/>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F5EF3F9-4765-4064-8937-ADE7402974BC}" type="datetime1">
              <a:rPr lang="es-ES" smtClean="0"/>
              <a:pPr/>
              <a:t>03/06/2014</a:t>
            </a:fld>
            <a:endParaRPr lang="es-ES"/>
          </a:p>
        </p:txBody>
      </p:sp>
      <p:sp>
        <p:nvSpPr>
          <p:cNvPr id="5" name="Footer Placeholder 4"/>
          <p:cNvSpPr>
            <a:spLocks noGrp="1"/>
          </p:cNvSpPr>
          <p:nvPr>
            <p:ph type="ftr" sz="quarter" idx="11"/>
          </p:nvPr>
        </p:nvSpPr>
        <p:spPr/>
        <p:txBody>
          <a:bodyPr/>
          <a:lstStyle/>
          <a:p>
            <a:r>
              <a:rPr lang="es-ES" smtClean="0"/>
              <a:t>CINDY INÉS CORONEL ROJAS - </a:t>
            </a:r>
            <a:endParaRPr lang="es-ES"/>
          </a:p>
        </p:txBody>
      </p:sp>
      <p:sp>
        <p:nvSpPr>
          <p:cNvPr id="6" name="Slide Number Placeholder 5"/>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4CDC26-5775-4532-A7D4-1512D2EA3128}" type="datetime1">
              <a:rPr lang="es-ES" smtClean="0"/>
              <a:pPr/>
              <a:t>03/06/2014</a:t>
            </a:fld>
            <a:endParaRPr lang="es-ES"/>
          </a:p>
        </p:txBody>
      </p:sp>
      <p:sp>
        <p:nvSpPr>
          <p:cNvPr id="5" name="Footer Placeholder 4"/>
          <p:cNvSpPr>
            <a:spLocks noGrp="1"/>
          </p:cNvSpPr>
          <p:nvPr>
            <p:ph type="ftr" sz="quarter" idx="11"/>
          </p:nvPr>
        </p:nvSpPr>
        <p:spPr/>
        <p:txBody>
          <a:bodyPr/>
          <a:lstStyle/>
          <a:p>
            <a:r>
              <a:rPr lang="es-ES" smtClean="0"/>
              <a:t>CINDY INÉS CORONEL ROJAS - </a:t>
            </a:r>
            <a:endParaRPr lang="es-ES"/>
          </a:p>
        </p:txBody>
      </p:sp>
      <p:sp>
        <p:nvSpPr>
          <p:cNvPr id="6" name="Slide Number Placeholder 5"/>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4D4EBB8-3949-4404-B02F-760946CA3FCE}" type="datetime1">
              <a:rPr lang="es-ES" smtClean="0"/>
              <a:pPr/>
              <a:t>03/06/2014</a:t>
            </a:fld>
            <a:endParaRPr lang="es-ES"/>
          </a:p>
        </p:txBody>
      </p:sp>
      <p:sp>
        <p:nvSpPr>
          <p:cNvPr id="5" name="Footer Placeholder 4"/>
          <p:cNvSpPr>
            <a:spLocks noGrp="1"/>
          </p:cNvSpPr>
          <p:nvPr>
            <p:ph type="ftr" sz="quarter" idx="11"/>
          </p:nvPr>
        </p:nvSpPr>
        <p:spPr/>
        <p:txBody>
          <a:bodyPr/>
          <a:lstStyle/>
          <a:p>
            <a:r>
              <a:rPr lang="es-ES" smtClean="0"/>
              <a:t>CINDY INÉS CORONEL ROJAS - </a:t>
            </a:r>
            <a:endParaRPr lang="es-ES"/>
          </a:p>
        </p:txBody>
      </p:sp>
      <p:sp>
        <p:nvSpPr>
          <p:cNvPr id="6" name="Slide Number Placeholder 5"/>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B4DC0B1-B46D-4E3D-8820-77FE4B579677}" type="datetime1">
              <a:rPr lang="es-ES" smtClean="0"/>
              <a:pPr/>
              <a:t>03/06/2014</a:t>
            </a:fld>
            <a:endParaRPr lang="es-ES"/>
          </a:p>
        </p:txBody>
      </p:sp>
      <p:sp>
        <p:nvSpPr>
          <p:cNvPr id="6" name="Footer Placeholder 5"/>
          <p:cNvSpPr>
            <a:spLocks noGrp="1"/>
          </p:cNvSpPr>
          <p:nvPr>
            <p:ph type="ftr" sz="quarter" idx="11"/>
          </p:nvPr>
        </p:nvSpPr>
        <p:spPr/>
        <p:txBody>
          <a:bodyPr/>
          <a:lstStyle/>
          <a:p>
            <a:r>
              <a:rPr lang="es-ES" smtClean="0"/>
              <a:t>CINDY INÉS CORONEL ROJAS - </a:t>
            </a:r>
            <a:endParaRPr lang="es-ES"/>
          </a:p>
        </p:txBody>
      </p:sp>
      <p:sp>
        <p:nvSpPr>
          <p:cNvPr id="7" name="Slide Number Placeholder 6"/>
          <p:cNvSpPr>
            <a:spLocks noGrp="1"/>
          </p:cNvSpPr>
          <p:nvPr>
            <p:ph type="sldNum" sz="quarter" idx="12"/>
          </p:nvPr>
        </p:nvSpPr>
        <p:spPr/>
        <p:txBody>
          <a:bodyPr/>
          <a:lstStyle/>
          <a:p>
            <a:fld id="{B5556333-F6A4-404C-95BB-064A919C0120}"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06858B5-BDDC-4FBF-B176-BE5FE97A5C5D}" type="datetime1">
              <a:rPr lang="es-ES" smtClean="0"/>
              <a:pPr/>
              <a:t>03/06/2014</a:t>
            </a:fld>
            <a:endParaRPr lang="es-ES"/>
          </a:p>
        </p:txBody>
      </p:sp>
      <p:sp>
        <p:nvSpPr>
          <p:cNvPr id="8" name="Footer Placeholder 7"/>
          <p:cNvSpPr>
            <a:spLocks noGrp="1"/>
          </p:cNvSpPr>
          <p:nvPr>
            <p:ph type="ftr" sz="quarter" idx="11"/>
          </p:nvPr>
        </p:nvSpPr>
        <p:spPr/>
        <p:txBody>
          <a:bodyPr/>
          <a:lstStyle/>
          <a:p>
            <a:r>
              <a:rPr lang="es-ES" smtClean="0"/>
              <a:t>CINDY INÉS CORONEL ROJAS - </a:t>
            </a:r>
            <a:endParaRPr lang="es-ES"/>
          </a:p>
        </p:txBody>
      </p:sp>
      <p:sp>
        <p:nvSpPr>
          <p:cNvPr id="9" name="Slide Number Placeholder 8"/>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611CEFA-74E5-4102-9F60-7911CCC3DDE8}" type="datetime1">
              <a:rPr lang="es-ES" smtClean="0"/>
              <a:pPr/>
              <a:t>03/06/2014</a:t>
            </a:fld>
            <a:endParaRPr lang="es-ES"/>
          </a:p>
        </p:txBody>
      </p:sp>
      <p:sp>
        <p:nvSpPr>
          <p:cNvPr id="4" name="Footer Placeholder 3"/>
          <p:cNvSpPr>
            <a:spLocks noGrp="1"/>
          </p:cNvSpPr>
          <p:nvPr>
            <p:ph type="ftr" sz="quarter" idx="11"/>
          </p:nvPr>
        </p:nvSpPr>
        <p:spPr/>
        <p:txBody>
          <a:bodyPr/>
          <a:lstStyle/>
          <a:p>
            <a:r>
              <a:rPr lang="es-ES" smtClean="0"/>
              <a:t>CINDY INÉS CORONEL ROJAS - </a:t>
            </a:r>
            <a:endParaRPr lang="es-ES"/>
          </a:p>
        </p:txBody>
      </p:sp>
      <p:sp>
        <p:nvSpPr>
          <p:cNvPr id="5" name="Slide Number Placeholder 4"/>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68E35-7E4D-427B-9174-4D61E29F5A43}" type="datetime1">
              <a:rPr lang="es-ES" smtClean="0"/>
              <a:pPr/>
              <a:t>03/06/2014</a:t>
            </a:fld>
            <a:endParaRPr lang="es-ES"/>
          </a:p>
        </p:txBody>
      </p:sp>
      <p:sp>
        <p:nvSpPr>
          <p:cNvPr id="3" name="Footer Placeholder 2"/>
          <p:cNvSpPr>
            <a:spLocks noGrp="1"/>
          </p:cNvSpPr>
          <p:nvPr>
            <p:ph type="ftr" sz="quarter" idx="11"/>
          </p:nvPr>
        </p:nvSpPr>
        <p:spPr/>
        <p:txBody>
          <a:bodyPr/>
          <a:lstStyle/>
          <a:p>
            <a:r>
              <a:rPr lang="es-ES" smtClean="0"/>
              <a:t>CINDY INÉS CORONEL ROJAS - </a:t>
            </a:r>
            <a:endParaRPr lang="es-ES"/>
          </a:p>
        </p:txBody>
      </p:sp>
      <p:sp>
        <p:nvSpPr>
          <p:cNvPr id="4" name="Slide Number Placeholder 3"/>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430A75-7FEE-4C02-B87F-525C573A468D}" type="datetime1">
              <a:rPr lang="es-ES" smtClean="0"/>
              <a:pPr/>
              <a:t>03/06/2014</a:t>
            </a:fld>
            <a:endParaRPr lang="es-ES"/>
          </a:p>
        </p:txBody>
      </p:sp>
      <p:sp>
        <p:nvSpPr>
          <p:cNvPr id="7" name="Slide Number Placeholder 6"/>
          <p:cNvSpPr>
            <a:spLocks noGrp="1"/>
          </p:cNvSpPr>
          <p:nvPr>
            <p:ph type="sldNum" sz="quarter" idx="12"/>
          </p:nvPr>
        </p:nvSpPr>
        <p:spPr/>
        <p:txBody>
          <a:bodyPr/>
          <a:lstStyle/>
          <a:p>
            <a:fld id="{B5556333-F6A4-404C-95BB-064A919C0120}"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s-ES" smtClean="0"/>
              <a:t>CINDY INÉS CORONEL ROJAS - </a:t>
            </a:r>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302F25-4ED5-4E02-8385-81893D9E18DB}" type="datetime1">
              <a:rPr lang="es-ES" smtClean="0"/>
              <a:pPr/>
              <a:t>03/06/2014</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s-ES" smtClean="0"/>
              <a:t>CINDY INÉS CORONEL ROJAS - </a:t>
            </a:r>
            <a:endParaRPr lang="es-ES"/>
          </a:p>
        </p:txBody>
      </p:sp>
      <p:sp>
        <p:nvSpPr>
          <p:cNvPr id="7" name="Slide Number Placeholder 6"/>
          <p:cNvSpPr>
            <a:spLocks noGrp="1"/>
          </p:cNvSpPr>
          <p:nvPr>
            <p:ph type="sldNum" sz="quarter" idx="12"/>
          </p:nvPr>
        </p:nvSpPr>
        <p:spPr/>
        <p:txBody>
          <a:bodyPr/>
          <a:lstStyle/>
          <a:p>
            <a:fld id="{B5556333-F6A4-404C-95BB-064A919C012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FACB081-1543-4456-A137-9FF587232530}" type="datetime1">
              <a:rPr lang="es-ES" smtClean="0"/>
              <a:pPr/>
              <a:t>03/06/2014</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s-ES" smtClean="0"/>
              <a:t>CINDY INÉS CORONEL ROJAS - </a:t>
            </a:r>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5556333-F6A4-404C-95BB-064A919C012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348880"/>
            <a:ext cx="3672407" cy="2061756"/>
          </a:xfrm>
        </p:spPr>
        <p:txBody>
          <a:bodyPr>
            <a:noAutofit/>
          </a:bodyPr>
          <a:lstStyle/>
          <a:p>
            <a:pPr algn="ct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THE UNIVERSITY OF THE ARMED </a:t>
            </a:r>
            <a:br>
              <a:rPr lang="en-US" sz="1800" b="1" dirty="0" smtClean="0"/>
            </a:br>
            <a:r>
              <a:rPr lang="en-US" sz="1800" b="1" dirty="0" smtClean="0"/>
              <a:t>FORCES</a:t>
            </a:r>
            <a:r>
              <a:rPr lang="es-EC" sz="1800" dirty="0" smtClean="0"/>
              <a:t/>
            </a:r>
            <a:br>
              <a:rPr lang="es-EC" sz="1800" dirty="0" smtClean="0"/>
            </a:br>
            <a:r>
              <a:rPr lang="es-ES" sz="1800" dirty="0"/>
              <a:t/>
            </a:r>
            <a:br>
              <a:rPr lang="es-ES" sz="1800" dirty="0"/>
            </a:br>
            <a:r>
              <a:rPr lang="en-US" sz="1800" b="1" dirty="0"/>
              <a:t>DEPARTMENT OF LANGUAGES</a:t>
            </a:r>
            <a:br>
              <a:rPr lang="en-US" sz="1800" b="1" dirty="0"/>
            </a:br>
            <a:r>
              <a:rPr lang="en-US" sz="1800" b="1" dirty="0"/>
              <a:t> </a:t>
            </a:r>
            <a:r>
              <a:rPr lang="es-EC" sz="1800" dirty="0"/>
              <a:t/>
            </a:r>
            <a:br>
              <a:rPr lang="es-EC" sz="1800" dirty="0"/>
            </a:br>
            <a:r>
              <a:rPr lang="en-US" sz="1800" dirty="0"/>
              <a:t>APPLIED LINGUISTICS CAREER</a:t>
            </a:r>
            <a:r>
              <a:rPr lang="es-EC" sz="1800" dirty="0"/>
              <a:t/>
            </a:r>
            <a:br>
              <a:rPr lang="es-EC" sz="1800" dirty="0"/>
            </a:br>
            <a:endParaRPr lang="es-ES" sz="1800" dirty="0"/>
          </a:p>
        </p:txBody>
      </p:sp>
      <p:sp>
        <p:nvSpPr>
          <p:cNvPr id="3" name="2 Subtítulo"/>
          <p:cNvSpPr>
            <a:spLocks noGrp="1"/>
          </p:cNvSpPr>
          <p:nvPr>
            <p:ph type="subTitle" idx="1"/>
          </p:nvPr>
        </p:nvSpPr>
        <p:spPr>
          <a:xfrm>
            <a:off x="4572000" y="4472627"/>
            <a:ext cx="3600400" cy="1692677"/>
          </a:xfrm>
        </p:spPr>
        <p:txBody>
          <a:bodyPr>
            <a:normAutofit fontScale="85000" lnSpcReduction="10000"/>
          </a:bodyPr>
          <a:lstStyle/>
          <a:p>
            <a:pPr lvl="0" algn="ctr" fontAlgn="base">
              <a:lnSpc>
                <a:spcPct val="150000"/>
              </a:lnSpc>
              <a:spcBef>
                <a:spcPct val="0"/>
              </a:spcBef>
              <a:spcAft>
                <a:spcPct val="0"/>
              </a:spcAft>
              <a:buClrTx/>
              <a:buSzTx/>
            </a:pPr>
            <a:r>
              <a:rPr lang="es-ES" sz="2100" b="1" dirty="0">
                <a:solidFill>
                  <a:schemeClr val="tx2"/>
                </a:solidFill>
                <a:latin typeface="Arial" pitchFamily="34" charset="0"/>
                <a:ea typeface="Calibri" pitchFamily="34" charset="0"/>
                <a:cs typeface="Arial" pitchFamily="34" charset="0"/>
              </a:rPr>
              <a:t>CORONEL ROJAS CINDY </a:t>
            </a:r>
            <a:r>
              <a:rPr lang="es-ES" sz="2100" b="1" dirty="0" smtClean="0">
                <a:solidFill>
                  <a:schemeClr val="tx2"/>
                </a:solidFill>
                <a:latin typeface="Arial" pitchFamily="34" charset="0"/>
                <a:ea typeface="Calibri" pitchFamily="34" charset="0"/>
                <a:cs typeface="Arial" pitchFamily="34" charset="0"/>
              </a:rPr>
              <a:t>INÉS</a:t>
            </a:r>
          </a:p>
          <a:p>
            <a:pPr lvl="0" algn="ctr" fontAlgn="base">
              <a:lnSpc>
                <a:spcPct val="150000"/>
              </a:lnSpc>
              <a:spcBef>
                <a:spcPct val="0"/>
              </a:spcBef>
              <a:spcAft>
                <a:spcPct val="0"/>
              </a:spcAft>
              <a:buClrTx/>
              <a:buSzTx/>
            </a:pPr>
            <a:r>
              <a:rPr lang="es-ES" sz="1900" b="1" dirty="0" smtClean="0">
                <a:solidFill>
                  <a:schemeClr val="bg2">
                    <a:lumMod val="50000"/>
                  </a:schemeClr>
                </a:solidFill>
                <a:latin typeface="Arial" pitchFamily="34" charset="0"/>
                <a:ea typeface="Calibri" pitchFamily="34" charset="0"/>
                <a:cs typeface="Arial" pitchFamily="34" charset="0"/>
              </a:rPr>
              <a:t> </a:t>
            </a:r>
            <a:endParaRPr lang="es-ES" sz="1900" b="1" dirty="0">
              <a:solidFill>
                <a:schemeClr val="bg2">
                  <a:lumMod val="50000"/>
                </a:schemeClr>
              </a:solidFill>
              <a:latin typeface="Arial" pitchFamily="34" charset="0"/>
              <a:ea typeface="Calibri" pitchFamily="34" charset="0"/>
              <a:cs typeface="Arial" pitchFamily="34" charset="0"/>
            </a:endParaRPr>
          </a:p>
          <a:p>
            <a:pPr algn="ctr"/>
            <a:r>
              <a:rPr lang="en-US" sz="1700" dirty="0"/>
              <a:t>DISTANCE LEARNING EDUCATION</a:t>
            </a:r>
            <a:endParaRPr lang="es-EC" sz="1700" dirty="0"/>
          </a:p>
          <a:p>
            <a:pPr lvl="0" algn="ctr" fontAlgn="base">
              <a:lnSpc>
                <a:spcPct val="150000"/>
              </a:lnSpc>
              <a:spcBef>
                <a:spcPct val="0"/>
              </a:spcBef>
              <a:spcAft>
                <a:spcPct val="0"/>
              </a:spcAft>
              <a:buClrTx/>
              <a:buSzTx/>
            </a:pPr>
            <a:r>
              <a:rPr lang="es-ES" sz="1700" dirty="0">
                <a:latin typeface="Arial" pitchFamily="34" charset="0"/>
                <a:ea typeface="Calibri" pitchFamily="34" charset="0"/>
                <a:cs typeface="Arial" pitchFamily="34" charset="0"/>
              </a:rPr>
              <a:t>QUITO</a:t>
            </a:r>
            <a:r>
              <a:rPr lang="es-EC" sz="1700" dirty="0">
                <a:latin typeface="Arial" pitchFamily="34" charset="0"/>
                <a:ea typeface="Calibri" pitchFamily="34" charset="0"/>
                <a:cs typeface="Arial" pitchFamily="34" charset="0"/>
              </a:rPr>
              <a:t>, MAY </a:t>
            </a:r>
            <a:r>
              <a:rPr lang="es-EC" sz="1700" dirty="0" smtClean="0">
                <a:solidFill>
                  <a:schemeClr val="tx1"/>
                </a:solidFill>
                <a:latin typeface="Arial" pitchFamily="34" charset="0"/>
                <a:ea typeface="Calibri" pitchFamily="34" charset="0"/>
                <a:cs typeface="Arial" pitchFamily="34" charset="0"/>
              </a:rPr>
              <a:t>2014</a:t>
            </a:r>
            <a:endParaRPr lang="es-EC" sz="1700" dirty="0">
              <a:solidFill>
                <a:schemeClr val="tx1"/>
              </a:solidFill>
              <a:latin typeface="Arial" pitchFamily="34" charset="0"/>
              <a:cs typeface="Arial" pitchFamily="34" charset="0"/>
            </a:endParaRPr>
          </a:p>
        </p:txBody>
      </p:sp>
      <p:pic>
        <p:nvPicPr>
          <p:cNvPr id="1026" name="Picture 2" descr="http://sege.espe.edu.ec/wp-content/uploads/2013/08/cropped-Comunicado-2-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0054" r="8558"/>
          <a:stretch/>
        </p:blipFill>
        <p:spPr bwMode="auto">
          <a:xfrm>
            <a:off x="0" y="0"/>
            <a:ext cx="9144000" cy="22768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9145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encrypted-tbn3.gstatic.com/images?q=tbn:ANd9GcSP1hQojACusqKvpEEOcOZMpKGbxlzirsVrZ5a9n9vfMPHiFGId"/>
          <p:cNvPicPr>
            <a:picLocks noChangeAspect="1" noChangeArrowheads="1"/>
          </p:cNvPicPr>
          <p:nvPr/>
        </p:nvPicPr>
        <p:blipFill>
          <a:blip r:embed="rId2" cstate="print"/>
          <a:srcRect/>
          <a:stretch>
            <a:fillRect/>
          </a:stretch>
        </p:blipFill>
        <p:spPr bwMode="auto">
          <a:xfrm>
            <a:off x="1475656" y="4409728"/>
            <a:ext cx="2952328" cy="2115616"/>
          </a:xfrm>
          <a:prstGeom prst="rect">
            <a:avLst/>
          </a:prstGeom>
          <a:noFill/>
        </p:spPr>
      </p:pic>
      <p:sp>
        <p:nvSpPr>
          <p:cNvPr id="2" name="1 Título"/>
          <p:cNvSpPr>
            <a:spLocks noGrp="1"/>
          </p:cNvSpPr>
          <p:nvPr>
            <p:ph type="title"/>
          </p:nvPr>
        </p:nvSpPr>
        <p:spPr>
          <a:xfrm>
            <a:off x="1043490" y="404664"/>
            <a:ext cx="7024744" cy="1143000"/>
          </a:xfrm>
        </p:spPr>
        <p:txBody>
          <a:bodyPr/>
          <a:lstStyle/>
          <a:p>
            <a:pPr algn="ctr"/>
            <a:r>
              <a:rPr lang="es-ES" dirty="0" err="1" smtClean="0"/>
              <a:t>Methodological</a:t>
            </a:r>
            <a:r>
              <a:rPr lang="es-ES" dirty="0" smtClean="0"/>
              <a:t> </a:t>
            </a:r>
            <a:r>
              <a:rPr lang="es-ES" dirty="0" err="1" smtClean="0"/>
              <a:t>Design</a:t>
            </a:r>
            <a:r>
              <a:rPr lang="es-ES" dirty="0" smtClean="0"/>
              <a:t> </a:t>
            </a:r>
            <a:endParaRPr lang="es-ES" dirty="0"/>
          </a:p>
        </p:txBody>
      </p:sp>
      <p:sp>
        <p:nvSpPr>
          <p:cNvPr id="3" name="2 Marcador de pie de página"/>
          <p:cNvSpPr>
            <a:spLocks noGrp="1"/>
          </p:cNvSpPr>
          <p:nvPr>
            <p:ph type="ftr" sz="quarter" idx="11"/>
          </p:nvPr>
        </p:nvSpPr>
        <p:spPr>
          <a:xfrm>
            <a:off x="5652120" y="6491861"/>
            <a:ext cx="3502152" cy="365125"/>
          </a:xfrm>
        </p:spPr>
        <p:txBody>
          <a:bodyPr/>
          <a:lstStyle/>
          <a:p>
            <a:r>
              <a:rPr lang="es-ES" b="1" dirty="0" smtClean="0">
                <a:solidFill>
                  <a:schemeClr val="bg1"/>
                </a:solidFill>
              </a:rPr>
              <a:t>CINDY INÉS CORONEL ROJAS - </a:t>
            </a:r>
            <a:endParaRPr lang="es-ES" b="1" dirty="0">
              <a:solidFill>
                <a:schemeClr val="bg1"/>
              </a:solidFill>
            </a:endParaRPr>
          </a:p>
        </p:txBody>
      </p:sp>
      <p:sp>
        <p:nvSpPr>
          <p:cNvPr id="4" name="3 Marcador de contenido"/>
          <p:cNvSpPr>
            <a:spLocks noGrp="1"/>
          </p:cNvSpPr>
          <p:nvPr>
            <p:ph sz="quarter" idx="13"/>
          </p:nvPr>
        </p:nvSpPr>
        <p:spPr>
          <a:xfrm>
            <a:off x="539552" y="1988842"/>
            <a:ext cx="3600400" cy="3851872"/>
          </a:xfrm>
        </p:spPr>
        <p:txBody>
          <a:bodyPr>
            <a:normAutofit fontScale="62500" lnSpcReduction="20000"/>
          </a:bodyPr>
          <a:lstStyle/>
          <a:p>
            <a:r>
              <a:rPr lang="en-US" b="1" dirty="0"/>
              <a:t>RESEARCH TYPE AND DESING </a:t>
            </a:r>
          </a:p>
          <a:p>
            <a:pPr>
              <a:buNone/>
            </a:pPr>
            <a:endParaRPr lang="es-EC" dirty="0"/>
          </a:p>
          <a:p>
            <a:pPr>
              <a:buFont typeface="Arial" pitchFamily="34" charset="0"/>
              <a:buChar char="•"/>
            </a:pPr>
            <a:r>
              <a:rPr lang="en-US" dirty="0"/>
              <a:t>Descriptive and of field. </a:t>
            </a:r>
          </a:p>
          <a:p>
            <a:pPr>
              <a:buFont typeface="Arial" pitchFamily="34" charset="0"/>
              <a:buChar char="•"/>
            </a:pPr>
            <a:r>
              <a:rPr lang="en-US" dirty="0"/>
              <a:t>The technique for collecting </a:t>
            </a:r>
            <a:r>
              <a:rPr lang="en-US" dirty="0" smtClean="0"/>
              <a:t>data was </a:t>
            </a:r>
            <a:r>
              <a:rPr lang="en-US" dirty="0"/>
              <a:t>the survey. </a:t>
            </a:r>
          </a:p>
          <a:p>
            <a:pPr>
              <a:buFont typeface="Arial" pitchFamily="34" charset="0"/>
              <a:buChar char="•"/>
            </a:pPr>
            <a:r>
              <a:rPr lang="en-US" dirty="0"/>
              <a:t>The study was quantitative and transversal.</a:t>
            </a:r>
            <a:endParaRPr lang="es-EC" dirty="0"/>
          </a:p>
          <a:p>
            <a:pPr>
              <a:buNone/>
            </a:pPr>
            <a:endParaRPr lang="es-EC" dirty="0"/>
          </a:p>
          <a:p>
            <a:r>
              <a:rPr lang="en-US" b="1" dirty="0"/>
              <a:t>POPULATION SIZE AND SAMPLE </a:t>
            </a:r>
          </a:p>
          <a:p>
            <a:pPr>
              <a:buFont typeface="Arial" pitchFamily="34" charset="0"/>
              <a:buChar char="•"/>
            </a:pPr>
            <a:r>
              <a:rPr lang="en-US" dirty="0"/>
              <a:t> The first year courses of high school education and teachers´.</a:t>
            </a:r>
          </a:p>
          <a:p>
            <a:pPr>
              <a:buFont typeface="Arial" pitchFamily="34" charset="0"/>
              <a:buChar char="•"/>
            </a:pPr>
            <a:r>
              <a:rPr lang="en-US" dirty="0"/>
              <a:t> 340 students of first year of high school</a:t>
            </a:r>
          </a:p>
          <a:p>
            <a:pPr>
              <a:buFont typeface="Arial" pitchFamily="34" charset="0"/>
              <a:buChar char="•"/>
            </a:pPr>
            <a:r>
              <a:rPr lang="en-US" dirty="0"/>
              <a:t> 100 surveys to teachers. </a:t>
            </a:r>
          </a:p>
          <a:p>
            <a:pPr>
              <a:buNone/>
            </a:pPr>
            <a:endParaRPr lang="es-EC" dirty="0"/>
          </a:p>
          <a:p>
            <a:pPr marL="68580" indent="0">
              <a:buNone/>
            </a:pPr>
            <a:endParaRPr lang="es-ES" dirty="0"/>
          </a:p>
        </p:txBody>
      </p:sp>
      <p:sp>
        <p:nvSpPr>
          <p:cNvPr id="5" name="4 Marcador de contenido"/>
          <p:cNvSpPr>
            <a:spLocks noGrp="1"/>
          </p:cNvSpPr>
          <p:nvPr>
            <p:ph sz="quarter" idx="14"/>
          </p:nvPr>
        </p:nvSpPr>
        <p:spPr>
          <a:xfrm>
            <a:off x="4139952" y="1988840"/>
            <a:ext cx="4320480" cy="4211913"/>
          </a:xfrm>
        </p:spPr>
        <p:txBody>
          <a:bodyPr>
            <a:normAutofit fontScale="62500" lnSpcReduction="20000"/>
          </a:bodyPr>
          <a:lstStyle/>
          <a:p>
            <a:r>
              <a:rPr lang="en-US" b="1" dirty="0"/>
              <a:t>FIELD </a:t>
            </a:r>
            <a:r>
              <a:rPr lang="en-US" b="1" dirty="0" smtClean="0"/>
              <a:t>WORK</a:t>
            </a:r>
          </a:p>
          <a:p>
            <a:pPr marL="68580" indent="0">
              <a:buNone/>
            </a:pPr>
            <a:endParaRPr lang="es-EC" dirty="0"/>
          </a:p>
          <a:p>
            <a:pPr>
              <a:buFont typeface="Arial" pitchFamily="34" charset="0"/>
              <a:buChar char="•"/>
            </a:pPr>
            <a:r>
              <a:rPr lang="en-US" dirty="0"/>
              <a:t>The research administered survey conducted at the </a:t>
            </a:r>
            <a:r>
              <a:rPr lang="en-US" dirty="0" err="1"/>
              <a:t>Unidad</a:t>
            </a:r>
            <a:r>
              <a:rPr lang="en-US" dirty="0"/>
              <a:t> </a:t>
            </a:r>
            <a:r>
              <a:rPr lang="en-US" dirty="0" err="1"/>
              <a:t>Educativa</a:t>
            </a:r>
            <a:r>
              <a:rPr lang="en-US" dirty="0"/>
              <a:t> </a:t>
            </a:r>
            <a:r>
              <a:rPr lang="en-US" dirty="0" err="1"/>
              <a:t>Técnica</a:t>
            </a:r>
            <a:r>
              <a:rPr lang="en-US" dirty="0"/>
              <a:t> </a:t>
            </a:r>
            <a:r>
              <a:rPr lang="en-US" dirty="0" smtClean="0"/>
              <a:t>Experimental </a:t>
            </a:r>
            <a:r>
              <a:rPr lang="en-US" dirty="0" err="1" smtClean="0"/>
              <a:t>Mitad</a:t>
            </a:r>
            <a:r>
              <a:rPr lang="en-US" dirty="0" smtClean="0"/>
              <a:t> </a:t>
            </a:r>
            <a:r>
              <a:rPr lang="en-US" dirty="0"/>
              <a:t>del </a:t>
            </a:r>
            <a:r>
              <a:rPr lang="en-US" dirty="0" err="1"/>
              <a:t>Mundo</a:t>
            </a:r>
            <a:r>
              <a:rPr lang="en-US" dirty="0"/>
              <a:t>, which is located, on Avenue Manuel </a:t>
            </a:r>
            <a:r>
              <a:rPr lang="en-US" dirty="0" err="1"/>
              <a:t>Córdova</a:t>
            </a:r>
            <a:r>
              <a:rPr lang="en-US" dirty="0"/>
              <a:t> Galarza y 21 de </a:t>
            </a:r>
            <a:r>
              <a:rPr lang="en-US" dirty="0" err="1"/>
              <a:t>Marzo</a:t>
            </a:r>
            <a:r>
              <a:rPr lang="en-US" dirty="0"/>
              <a:t> during </a:t>
            </a:r>
            <a:r>
              <a:rPr lang="en-US" dirty="0" smtClean="0"/>
              <a:t>the school </a:t>
            </a:r>
            <a:r>
              <a:rPr lang="en-US" dirty="0"/>
              <a:t>year 2012-2013.</a:t>
            </a:r>
            <a:endParaRPr lang="es-EC" dirty="0"/>
          </a:p>
          <a:p>
            <a:pPr>
              <a:buNone/>
            </a:pPr>
            <a:endParaRPr lang="es-EC" dirty="0"/>
          </a:p>
          <a:p>
            <a:r>
              <a:rPr lang="en-US" b="1" dirty="0"/>
              <a:t> INSTRUMENTS FOR DATA COLLECTION </a:t>
            </a:r>
            <a:endParaRPr lang="en-US" b="1" dirty="0" smtClean="0"/>
          </a:p>
          <a:p>
            <a:pPr marL="68580" indent="0">
              <a:buNone/>
            </a:pPr>
            <a:endParaRPr lang="en-US" dirty="0"/>
          </a:p>
          <a:p>
            <a:pPr>
              <a:buFont typeface="Arial" pitchFamily="34" charset="0"/>
              <a:buChar char="•"/>
            </a:pPr>
            <a:r>
              <a:rPr lang="en-US" dirty="0"/>
              <a:t>The survey was a data collection technique through which the researcher asks the </a:t>
            </a:r>
            <a:r>
              <a:rPr lang="en-US" dirty="0" smtClean="0"/>
              <a:t>investigation on </a:t>
            </a:r>
            <a:r>
              <a:rPr lang="en-US" dirty="0"/>
              <a:t>the data .</a:t>
            </a:r>
          </a:p>
          <a:p>
            <a:pPr>
              <a:buFont typeface="Arial" pitchFamily="34" charset="0"/>
              <a:buChar char="•"/>
            </a:pPr>
            <a:r>
              <a:rPr lang="en-US" dirty="0"/>
              <a:t>The questionnaire </a:t>
            </a:r>
            <a:r>
              <a:rPr lang="en-US" dirty="0" err="1"/>
              <a:t>Likent</a:t>
            </a:r>
            <a:r>
              <a:rPr lang="en-US" dirty="0"/>
              <a:t> was an instrument that collects information through a set of questions</a:t>
            </a:r>
            <a:endParaRPr lang="es-ES" dirty="0"/>
          </a:p>
          <a:p>
            <a:endParaRPr lang="es-ES" dirty="0"/>
          </a:p>
        </p:txBody>
      </p:sp>
    </p:spTree>
    <p:extLst>
      <p:ext uri="{BB962C8B-B14F-4D97-AF65-F5344CB8AC3E}">
        <p14:creationId xmlns="" xmlns:p14="http://schemas.microsoft.com/office/powerpoint/2010/main" val="48598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r>
              <a:rPr lang="en-US" b="1" dirty="0" smtClean="0"/>
              <a:t>Calculation of Sample</a:t>
            </a:r>
            <a:endParaRPr lang="es-EC" dirty="0"/>
          </a:p>
        </p:txBody>
      </p:sp>
      <p:sp>
        <p:nvSpPr>
          <p:cNvPr id="5" name="4 Marcador de texto"/>
          <p:cNvSpPr>
            <a:spLocks noGrp="1"/>
          </p:cNvSpPr>
          <p:nvPr>
            <p:ph type="body" idx="1"/>
          </p:nvPr>
        </p:nvSpPr>
        <p:spPr>
          <a:xfrm>
            <a:off x="1043608" y="2852936"/>
            <a:ext cx="3273172" cy="576064"/>
          </a:xfrm>
        </p:spPr>
        <p:txBody>
          <a:bodyPr>
            <a:normAutofit fontScale="40000" lnSpcReduction="20000"/>
          </a:bodyPr>
          <a:lstStyle/>
          <a:p>
            <a:endParaRPr lang="en-US" dirty="0" smtClean="0"/>
          </a:p>
          <a:p>
            <a:r>
              <a:rPr lang="en-US" sz="3400" dirty="0" smtClean="0"/>
              <a:t>Sample of the student population</a:t>
            </a:r>
          </a:p>
          <a:p>
            <a:endParaRPr lang="es-EC" dirty="0"/>
          </a:p>
        </p:txBody>
      </p:sp>
      <p:sp>
        <p:nvSpPr>
          <p:cNvPr id="3" name="2 Marcador de contenido"/>
          <p:cNvSpPr>
            <a:spLocks noGrp="1"/>
          </p:cNvSpPr>
          <p:nvPr>
            <p:ph sz="half" idx="2"/>
          </p:nvPr>
        </p:nvSpPr>
        <p:spPr>
          <a:xfrm>
            <a:off x="755576" y="3356992"/>
            <a:ext cx="3744416" cy="2907805"/>
          </a:xfrm>
        </p:spPr>
        <p:txBody>
          <a:bodyPr>
            <a:normAutofit fontScale="77500" lnSpcReduction="20000"/>
          </a:bodyPr>
          <a:lstStyle/>
          <a:p>
            <a:pPr>
              <a:buNone/>
            </a:pPr>
            <a:endParaRPr lang="es-EC" sz="2300" dirty="0" smtClean="0"/>
          </a:p>
          <a:p>
            <a:r>
              <a:rPr lang="en-US" sz="2100" dirty="0" smtClean="0"/>
              <a:t>where:</a:t>
            </a:r>
            <a:br>
              <a:rPr lang="en-US" sz="2100" dirty="0" smtClean="0"/>
            </a:br>
            <a:r>
              <a:rPr lang="en-US" sz="2100" dirty="0" smtClean="0"/>
              <a:t>n = size of the sample</a:t>
            </a:r>
            <a:br>
              <a:rPr lang="en-US" sz="2100" dirty="0" smtClean="0"/>
            </a:br>
            <a:r>
              <a:rPr lang="en-US" sz="2100" dirty="0" smtClean="0"/>
              <a:t>N = 2970</a:t>
            </a:r>
            <a:br>
              <a:rPr lang="en-US" sz="2100" dirty="0" smtClean="0"/>
            </a:br>
            <a:r>
              <a:rPr lang="en-US" sz="2100" dirty="0" smtClean="0">
                <a:sym typeface="Symbol"/>
              </a:rPr>
              <a:t></a:t>
            </a:r>
            <a:r>
              <a:rPr lang="en-US" sz="2100" dirty="0" smtClean="0"/>
              <a:t> = 0.5</a:t>
            </a:r>
            <a:br>
              <a:rPr lang="en-US" sz="2100" dirty="0" smtClean="0"/>
            </a:br>
            <a:r>
              <a:rPr lang="en-US" sz="2100" dirty="0" smtClean="0"/>
              <a:t>Z = 1.96.</a:t>
            </a:r>
            <a:br>
              <a:rPr lang="en-US" sz="2100" dirty="0" smtClean="0"/>
            </a:br>
            <a:r>
              <a:rPr lang="en-US" sz="2100" dirty="0" smtClean="0"/>
              <a:t>e = 0.05</a:t>
            </a:r>
            <a:endParaRPr lang="es-EC" sz="2100" dirty="0" smtClean="0"/>
          </a:p>
          <a:p>
            <a:pPr>
              <a:buNone/>
            </a:pPr>
            <a:r>
              <a:rPr lang="en-US" sz="2100" dirty="0" smtClean="0"/>
              <a:t> </a:t>
            </a:r>
            <a:endParaRPr lang="es-EC" sz="2100" dirty="0" smtClean="0"/>
          </a:p>
          <a:p>
            <a:r>
              <a:rPr lang="en-US" sz="2100" dirty="0" smtClean="0"/>
              <a:t>     This calculation determined to perform </a:t>
            </a:r>
            <a:r>
              <a:rPr lang="en-US" sz="2100" b="1" dirty="0" smtClean="0"/>
              <a:t>340</a:t>
            </a:r>
            <a:r>
              <a:rPr lang="en-US" sz="2100" dirty="0" smtClean="0"/>
              <a:t>  survey the students of the educational institution.</a:t>
            </a:r>
            <a:endParaRPr lang="es-EC" sz="2100" dirty="0"/>
          </a:p>
        </p:txBody>
      </p:sp>
      <p:sp>
        <p:nvSpPr>
          <p:cNvPr id="6" name="5 Marcador de texto"/>
          <p:cNvSpPr>
            <a:spLocks noGrp="1"/>
          </p:cNvSpPr>
          <p:nvPr>
            <p:ph type="body" sz="quarter" idx="3"/>
          </p:nvPr>
        </p:nvSpPr>
        <p:spPr>
          <a:xfrm>
            <a:off x="4716016" y="2852936"/>
            <a:ext cx="3312368" cy="432048"/>
          </a:xfrm>
        </p:spPr>
        <p:txBody>
          <a:bodyPr>
            <a:normAutofit fontScale="25000" lnSpcReduction="20000"/>
          </a:bodyPr>
          <a:lstStyle/>
          <a:p>
            <a:endParaRPr lang="en-US" dirty="0" smtClean="0"/>
          </a:p>
          <a:p>
            <a:r>
              <a:rPr lang="en-US" sz="6400" dirty="0" smtClean="0"/>
              <a:t>Sample population of teachers</a:t>
            </a:r>
            <a:endParaRPr lang="es-EC" sz="6400" dirty="0"/>
          </a:p>
        </p:txBody>
      </p:sp>
      <p:sp>
        <p:nvSpPr>
          <p:cNvPr id="7" name="6 Marcador de contenido"/>
          <p:cNvSpPr>
            <a:spLocks noGrp="1"/>
          </p:cNvSpPr>
          <p:nvPr>
            <p:ph sz="quarter" idx="4"/>
          </p:nvPr>
        </p:nvSpPr>
        <p:spPr>
          <a:xfrm>
            <a:off x="4644008" y="3212976"/>
            <a:ext cx="3960440" cy="3190610"/>
          </a:xfrm>
        </p:spPr>
        <p:txBody>
          <a:bodyPr>
            <a:normAutofit fontScale="62500" lnSpcReduction="20000"/>
          </a:bodyPr>
          <a:lstStyle/>
          <a:p>
            <a:endParaRPr lang="es-EC" dirty="0" smtClean="0"/>
          </a:p>
          <a:p>
            <a:r>
              <a:rPr lang="en-US" sz="2600" dirty="0" smtClean="0"/>
              <a:t>Where:</a:t>
            </a:r>
            <a:endParaRPr lang="es-EC" sz="2600" dirty="0" smtClean="0"/>
          </a:p>
          <a:p>
            <a:pPr>
              <a:buNone/>
            </a:pPr>
            <a:r>
              <a:rPr lang="en-US" sz="2600" dirty="0" smtClean="0"/>
              <a:t>	n = size of the sample</a:t>
            </a:r>
            <a:endParaRPr lang="es-EC" sz="2600" dirty="0" smtClean="0"/>
          </a:p>
          <a:p>
            <a:pPr>
              <a:buNone/>
            </a:pPr>
            <a:r>
              <a:rPr lang="en-US" sz="2600" dirty="0" smtClean="0"/>
              <a:t>	N = 134</a:t>
            </a:r>
            <a:endParaRPr lang="es-EC" sz="2600" dirty="0" smtClean="0"/>
          </a:p>
          <a:p>
            <a:pPr>
              <a:buNone/>
            </a:pPr>
            <a:r>
              <a:rPr lang="en-US" sz="2600" dirty="0" smtClean="0">
                <a:sym typeface="Symbol"/>
              </a:rPr>
              <a:t>	</a:t>
            </a:r>
            <a:r>
              <a:rPr lang="en-US" sz="2600" dirty="0" smtClean="0"/>
              <a:t> = 0,5</a:t>
            </a:r>
            <a:endParaRPr lang="es-EC" sz="2600" dirty="0" smtClean="0"/>
          </a:p>
          <a:p>
            <a:pPr>
              <a:buNone/>
            </a:pPr>
            <a:r>
              <a:rPr lang="en-US" sz="2600" dirty="0" smtClean="0"/>
              <a:t>	Z = 1,96.</a:t>
            </a:r>
            <a:endParaRPr lang="es-EC" sz="2600" dirty="0" smtClean="0"/>
          </a:p>
          <a:p>
            <a:pPr>
              <a:buNone/>
            </a:pPr>
            <a:r>
              <a:rPr lang="en-US" sz="2600" dirty="0" smtClean="0"/>
              <a:t>	e = 0,05</a:t>
            </a:r>
            <a:r>
              <a:rPr lang="en-US" sz="2600" b="1" dirty="0" smtClean="0"/>
              <a:t> </a:t>
            </a:r>
          </a:p>
          <a:p>
            <a:pPr>
              <a:buNone/>
            </a:pPr>
            <a:endParaRPr lang="es-EC" sz="2600" dirty="0" smtClean="0"/>
          </a:p>
          <a:p>
            <a:r>
              <a:rPr lang="en-US" sz="2600" dirty="0" smtClean="0"/>
              <a:t>     This calculation determined to perform </a:t>
            </a:r>
            <a:r>
              <a:rPr lang="en-US" sz="2600" b="1" dirty="0" smtClean="0"/>
              <a:t>100</a:t>
            </a:r>
            <a:r>
              <a:rPr lang="en-US" sz="2600" dirty="0" smtClean="0"/>
              <a:t> surveys to the teachers of the educational institution.</a:t>
            </a:r>
            <a:endParaRPr lang="es-EC" sz="2600" dirty="0" smtClean="0"/>
          </a:p>
          <a:p>
            <a:pPr>
              <a:buNone/>
            </a:pPr>
            <a:r>
              <a:rPr lang="en-US" dirty="0" smtClean="0"/>
              <a:t> </a:t>
            </a:r>
            <a:endParaRPr lang="es-EC" dirty="0"/>
          </a:p>
        </p:txBody>
      </p:sp>
      <p:sp>
        <p:nvSpPr>
          <p:cNvPr id="4" name="3 Marcador de pie de página"/>
          <p:cNvSpPr>
            <a:spLocks noGrp="1"/>
          </p:cNvSpPr>
          <p:nvPr>
            <p:ph type="ftr" sz="quarter" idx="11"/>
          </p:nvPr>
        </p:nvSpPr>
        <p:spPr/>
        <p:txBody>
          <a:bodyPr/>
          <a:lstStyle/>
          <a:p>
            <a:r>
              <a:rPr lang="es-ES" smtClean="0"/>
              <a:t>CINDY INÉS CORONEL ROJAS - </a:t>
            </a:r>
            <a:endParaRPr lang="es-ES"/>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024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0245"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2204864"/>
            <a:ext cx="2016224" cy="635124"/>
          </a:xfrm>
          <a:prstGeom prst="rect">
            <a:avLst/>
          </a:prstGeom>
          <a:noFill/>
        </p:spPr>
      </p:pic>
      <p:sp>
        <p:nvSpPr>
          <p:cNvPr id="10247" name="Rectangle 7"/>
          <p:cNvSpPr>
            <a:spLocks noChangeArrowheads="1"/>
          </p:cNvSpPr>
          <p:nvPr/>
        </p:nvSpPr>
        <p:spPr bwMode="auto">
          <a:xfrm>
            <a:off x="0" y="876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1259632" y="1742038"/>
            <a:ext cx="648072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latin typeface="Arial" pitchFamily="34" charset="0"/>
                <a:ea typeface="Times New Roman" pitchFamily="18" charset="0"/>
                <a:cs typeface="Arial" pitchFamily="34" charset="0"/>
              </a:rPr>
              <a:t>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 formula used for calculating the sample for finite populations is: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a:xfrm>
            <a:off x="5641848" y="6491861"/>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8" name="3 Título"/>
          <p:cNvSpPr>
            <a:spLocks noGrp="1"/>
          </p:cNvSpPr>
          <p:nvPr>
            <p:ph type="title"/>
          </p:nvPr>
        </p:nvSpPr>
        <p:spPr>
          <a:xfrm>
            <a:off x="1043490" y="188640"/>
            <a:ext cx="7024744" cy="1143000"/>
          </a:xfrm>
        </p:spPr>
        <p:txBody>
          <a:bodyPr vert="horz" lIns="91440" tIns="45720" rIns="91440" bIns="45720" rtlCol="0" anchor="b">
            <a:normAutofit/>
          </a:bodyPr>
          <a:lstStyle/>
          <a:p>
            <a:r>
              <a:rPr lang="es-ES" dirty="0" err="1" smtClean="0"/>
              <a:t>Survey</a:t>
            </a:r>
            <a:r>
              <a:rPr lang="es-ES" dirty="0" smtClean="0"/>
              <a:t> </a:t>
            </a:r>
            <a:r>
              <a:rPr lang="es-ES" dirty="0" err="1" smtClean="0"/>
              <a:t>Results</a:t>
            </a:r>
            <a:r>
              <a:rPr lang="es-ES" dirty="0" smtClean="0"/>
              <a:t> </a:t>
            </a:r>
            <a:r>
              <a:rPr lang="es-ES" dirty="0" err="1"/>
              <a:t>f</a:t>
            </a:r>
            <a:r>
              <a:rPr lang="es-ES" dirty="0" err="1" smtClean="0"/>
              <a:t>or</a:t>
            </a:r>
            <a:r>
              <a:rPr lang="es-ES" dirty="0" smtClean="0"/>
              <a:t> </a:t>
            </a:r>
            <a:r>
              <a:rPr lang="es-ES" dirty="0" err="1" smtClean="0"/>
              <a:t>Students</a:t>
            </a:r>
            <a:endParaRPr lang="es-ES" dirty="0"/>
          </a:p>
        </p:txBody>
      </p:sp>
      <p:graphicFrame>
        <p:nvGraphicFramePr>
          <p:cNvPr id="5" name="4 Tabla"/>
          <p:cNvGraphicFramePr>
            <a:graphicFrameLocks noGrp="1"/>
          </p:cNvGraphicFramePr>
          <p:nvPr>
            <p:extLst>
              <p:ext uri="{D42A27DB-BD31-4B8C-83A1-F6EECF244321}">
                <p14:modId xmlns="" xmlns:p14="http://schemas.microsoft.com/office/powerpoint/2010/main" val="2871507152"/>
              </p:ext>
            </p:extLst>
          </p:nvPr>
        </p:nvGraphicFramePr>
        <p:xfrm>
          <a:off x="323529" y="1412778"/>
          <a:ext cx="4896544" cy="5256583"/>
        </p:xfrm>
        <a:graphic>
          <a:graphicData uri="http://schemas.openxmlformats.org/drawingml/2006/table">
            <a:tbl>
              <a:tblPr firstRow="1" firstCol="1" bandRow="1">
                <a:tableStyleId>{5C22544A-7EE6-4342-B048-85BDC9FD1C3A}</a:tableStyleId>
              </a:tblPr>
              <a:tblGrid>
                <a:gridCol w="296759"/>
                <a:gridCol w="2787085"/>
                <a:gridCol w="407392"/>
                <a:gridCol w="283020"/>
                <a:gridCol w="510220"/>
                <a:gridCol w="612068"/>
              </a:tblGrid>
              <a:tr h="907666">
                <a:tc>
                  <a:txBody>
                    <a:bodyPr/>
                    <a:lstStyle/>
                    <a:p>
                      <a:pPr algn="ctr">
                        <a:lnSpc>
                          <a:spcPct val="115000"/>
                        </a:lnSpc>
                        <a:spcAft>
                          <a:spcPts val="0"/>
                        </a:spcAft>
                      </a:pPr>
                      <a:r>
                        <a:rPr lang="en-US" sz="1000" b="1" dirty="0">
                          <a:effectLst/>
                        </a:rPr>
                        <a:t>N°</a:t>
                      </a:r>
                      <a:endParaRPr lang="es-ES" sz="1000" b="1" dirty="0">
                        <a:effectLst/>
                        <a:latin typeface="Calibri"/>
                        <a:ea typeface="Calibri"/>
                        <a:cs typeface="Times New Roman"/>
                      </a:endParaRPr>
                    </a:p>
                  </a:txBody>
                  <a:tcPr marL="62046" marR="62046" marT="0" marB="0" anchor="ctr"/>
                </a:tc>
                <a:tc>
                  <a:txBody>
                    <a:bodyPr/>
                    <a:lstStyle/>
                    <a:p>
                      <a:pPr algn="ctr">
                        <a:lnSpc>
                          <a:spcPct val="115000"/>
                        </a:lnSpc>
                        <a:spcAft>
                          <a:spcPts val="0"/>
                        </a:spcAft>
                      </a:pPr>
                      <a:r>
                        <a:rPr lang="en-US" sz="1000" b="1" dirty="0">
                          <a:effectLst/>
                        </a:rPr>
                        <a:t>QUESTION</a:t>
                      </a:r>
                      <a:endParaRPr lang="es-ES" sz="1000" b="1" dirty="0">
                        <a:effectLst/>
                        <a:latin typeface="Calibri"/>
                        <a:ea typeface="Calibri"/>
                        <a:cs typeface="Times New Roman"/>
                      </a:endParaRPr>
                    </a:p>
                  </a:txBody>
                  <a:tcPr marL="62046" marR="62046" marT="0" marB="0" anchor="ctr"/>
                </a:tc>
                <a:tc>
                  <a:txBody>
                    <a:bodyPr/>
                    <a:lstStyle/>
                    <a:p>
                      <a:pPr algn="ctr">
                        <a:lnSpc>
                          <a:spcPct val="115000"/>
                        </a:lnSpc>
                        <a:spcAft>
                          <a:spcPts val="0"/>
                        </a:spcAft>
                      </a:pPr>
                      <a:r>
                        <a:rPr lang="en-US" sz="1000" b="1">
                          <a:effectLst/>
                        </a:rPr>
                        <a:t>STRONGLY</a:t>
                      </a:r>
                      <a:endParaRPr lang="es-ES" sz="1000" b="1">
                        <a:effectLst/>
                      </a:endParaRPr>
                    </a:p>
                    <a:p>
                      <a:pPr algn="ctr">
                        <a:lnSpc>
                          <a:spcPct val="115000"/>
                        </a:lnSpc>
                        <a:spcAft>
                          <a:spcPts val="0"/>
                        </a:spcAft>
                      </a:pPr>
                      <a:r>
                        <a:rPr lang="en-US" sz="1000" b="1">
                          <a:effectLst/>
                        </a:rPr>
                        <a:t>AGREE</a:t>
                      </a:r>
                      <a:endParaRPr lang="es-ES" sz="1000" b="1">
                        <a:effectLst/>
                        <a:latin typeface="Calibri"/>
                        <a:ea typeface="Calibri"/>
                        <a:cs typeface="Times New Roman"/>
                      </a:endParaRPr>
                    </a:p>
                  </a:txBody>
                  <a:tcPr marL="62046" marR="62046" marT="0" marB="0" anchor="ctr"/>
                </a:tc>
                <a:tc>
                  <a:txBody>
                    <a:bodyPr/>
                    <a:lstStyle/>
                    <a:p>
                      <a:pPr algn="ctr">
                        <a:lnSpc>
                          <a:spcPct val="115000"/>
                        </a:lnSpc>
                        <a:spcAft>
                          <a:spcPts val="0"/>
                        </a:spcAft>
                      </a:pPr>
                      <a:r>
                        <a:rPr lang="en-US" sz="1000" b="1">
                          <a:effectLst/>
                        </a:rPr>
                        <a:t>AGREE</a:t>
                      </a:r>
                      <a:endParaRPr lang="es-ES" sz="1000" b="1">
                        <a:effectLst/>
                        <a:latin typeface="Calibri"/>
                        <a:ea typeface="Calibri"/>
                        <a:cs typeface="Times New Roman"/>
                      </a:endParaRPr>
                    </a:p>
                  </a:txBody>
                  <a:tcPr marL="62046" marR="62046" marT="0" marB="0" anchor="ctr"/>
                </a:tc>
                <a:tc>
                  <a:txBody>
                    <a:bodyPr/>
                    <a:lstStyle/>
                    <a:p>
                      <a:pPr algn="ctr">
                        <a:lnSpc>
                          <a:spcPct val="115000"/>
                        </a:lnSpc>
                        <a:spcAft>
                          <a:spcPts val="0"/>
                        </a:spcAft>
                      </a:pPr>
                      <a:r>
                        <a:rPr lang="en-US" sz="1000" b="1">
                          <a:effectLst/>
                        </a:rPr>
                        <a:t>DISAGREE</a:t>
                      </a:r>
                      <a:endParaRPr lang="es-ES" sz="1000" b="1">
                        <a:effectLst/>
                        <a:latin typeface="Calibri"/>
                        <a:ea typeface="Calibri"/>
                        <a:cs typeface="Times New Roman"/>
                      </a:endParaRPr>
                    </a:p>
                  </a:txBody>
                  <a:tcPr marL="62046" marR="62046" marT="0" marB="0" anchor="ctr"/>
                </a:tc>
                <a:tc>
                  <a:txBody>
                    <a:bodyPr/>
                    <a:lstStyle/>
                    <a:p>
                      <a:pPr algn="ctr">
                        <a:lnSpc>
                          <a:spcPct val="115000"/>
                        </a:lnSpc>
                        <a:spcAft>
                          <a:spcPts val="0"/>
                        </a:spcAft>
                      </a:pPr>
                      <a:r>
                        <a:rPr lang="en-US" sz="1000" b="1" dirty="0">
                          <a:effectLst/>
                        </a:rPr>
                        <a:t>STRONGLY DISAGREE</a:t>
                      </a:r>
                      <a:endParaRPr lang="es-ES" sz="1000" b="1" dirty="0">
                        <a:effectLst/>
                        <a:latin typeface="Calibri"/>
                        <a:ea typeface="Calibri"/>
                        <a:cs typeface="Times New Roman"/>
                      </a:endParaRPr>
                    </a:p>
                  </a:txBody>
                  <a:tcPr marL="62046" marR="62046" marT="0" marB="0" anchor="ctr"/>
                </a:tc>
              </a:tr>
              <a:tr h="363066">
                <a:tc>
                  <a:txBody>
                    <a:bodyPr/>
                    <a:lstStyle/>
                    <a:p>
                      <a:pPr algn="ctr">
                        <a:lnSpc>
                          <a:spcPct val="115000"/>
                        </a:lnSpc>
                        <a:spcAft>
                          <a:spcPts val="0"/>
                        </a:spcAft>
                      </a:pPr>
                      <a:r>
                        <a:rPr lang="en-US" sz="1000">
                          <a:effectLst/>
                        </a:rPr>
                        <a:t>1</a:t>
                      </a:r>
                      <a:endParaRPr lang="es-ES" sz="1000">
                        <a:effectLst/>
                        <a:latin typeface="Calibri"/>
                        <a:ea typeface="Calibri"/>
                        <a:cs typeface="Times New Roman"/>
                      </a:endParaRPr>
                    </a:p>
                  </a:txBody>
                  <a:tcPr marL="62046" marR="62046" marT="0" marB="0"/>
                </a:tc>
                <a:tc>
                  <a:txBody>
                    <a:bodyPr/>
                    <a:lstStyle/>
                    <a:p>
                      <a:pPr algn="just">
                        <a:lnSpc>
                          <a:spcPct val="115000"/>
                        </a:lnSpc>
                        <a:spcAft>
                          <a:spcPts val="0"/>
                        </a:spcAft>
                      </a:pPr>
                      <a:r>
                        <a:rPr lang="en-US" sz="1000">
                          <a:effectLst/>
                        </a:rPr>
                        <a:t>How would you rate your level of motivation to attend classes?</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72</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148</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110</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10</a:t>
                      </a:r>
                      <a:endParaRPr lang="es-ES" sz="1000">
                        <a:effectLst/>
                        <a:latin typeface="Calibri"/>
                        <a:ea typeface="Calibri"/>
                        <a:cs typeface="Times New Roman"/>
                      </a:endParaRPr>
                    </a:p>
                  </a:txBody>
                  <a:tcPr marL="62046" marR="62046" marT="0" marB="0"/>
                </a:tc>
              </a:tr>
              <a:tr h="544599">
                <a:tc>
                  <a:txBody>
                    <a:bodyPr/>
                    <a:lstStyle/>
                    <a:p>
                      <a:pPr algn="ctr">
                        <a:lnSpc>
                          <a:spcPct val="115000"/>
                        </a:lnSpc>
                        <a:spcAft>
                          <a:spcPts val="0"/>
                        </a:spcAft>
                      </a:pPr>
                      <a:r>
                        <a:rPr lang="es-EC" sz="1000">
                          <a:effectLst/>
                        </a:rPr>
                        <a:t>2</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a:effectLst/>
                        </a:rPr>
                        <a:t>Are the teaching methods of teachers are considered suitable for the current state of society?</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34</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220</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72</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14</a:t>
                      </a:r>
                      <a:endParaRPr lang="es-ES" sz="1000">
                        <a:effectLst/>
                        <a:latin typeface="Calibri"/>
                        <a:ea typeface="Calibri"/>
                        <a:cs typeface="Times New Roman"/>
                      </a:endParaRPr>
                    </a:p>
                  </a:txBody>
                  <a:tcPr marL="62046" marR="62046" marT="0" marB="0"/>
                </a:tc>
              </a:tr>
              <a:tr h="536724">
                <a:tc>
                  <a:txBody>
                    <a:bodyPr/>
                    <a:lstStyle/>
                    <a:p>
                      <a:pPr algn="ctr">
                        <a:lnSpc>
                          <a:spcPct val="115000"/>
                        </a:lnSpc>
                        <a:spcAft>
                          <a:spcPts val="0"/>
                        </a:spcAft>
                      </a:pPr>
                      <a:r>
                        <a:rPr lang="es-EC" sz="1000">
                          <a:effectLst/>
                        </a:rPr>
                        <a:t>3</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a:effectLst/>
                        </a:rPr>
                        <a:t>Do you think that the students use the time given in class to the learning process?</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14</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151</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161</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14</a:t>
                      </a:r>
                      <a:endParaRPr lang="es-ES" sz="1000">
                        <a:effectLst/>
                        <a:latin typeface="Calibri"/>
                        <a:ea typeface="Calibri"/>
                        <a:cs typeface="Times New Roman"/>
                      </a:endParaRPr>
                    </a:p>
                  </a:txBody>
                  <a:tcPr marL="62046" marR="62046" marT="0" marB="0"/>
                </a:tc>
              </a:tr>
              <a:tr h="363066">
                <a:tc>
                  <a:txBody>
                    <a:bodyPr/>
                    <a:lstStyle/>
                    <a:p>
                      <a:pPr algn="ctr">
                        <a:lnSpc>
                          <a:spcPct val="115000"/>
                        </a:lnSpc>
                        <a:spcAft>
                          <a:spcPts val="0"/>
                        </a:spcAft>
                      </a:pPr>
                      <a:r>
                        <a:rPr lang="es-EC" sz="1000">
                          <a:effectLst/>
                        </a:rPr>
                        <a:t>4</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b="1" dirty="0">
                          <a:effectLst/>
                        </a:rPr>
                        <a:t>Do you consider that the material support for the learning process is appropriate?</a:t>
                      </a:r>
                      <a:endParaRPr lang="es-ES" sz="1000" b="1"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31</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165</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110</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34</a:t>
                      </a:r>
                      <a:endParaRPr lang="es-ES" sz="1000">
                        <a:effectLst/>
                        <a:latin typeface="Calibri"/>
                        <a:ea typeface="Calibri"/>
                        <a:cs typeface="Times New Roman"/>
                      </a:endParaRPr>
                    </a:p>
                  </a:txBody>
                  <a:tcPr marL="62046" marR="62046" marT="0" marB="0"/>
                </a:tc>
              </a:tr>
              <a:tr h="544599">
                <a:tc>
                  <a:txBody>
                    <a:bodyPr/>
                    <a:lstStyle/>
                    <a:p>
                      <a:pPr algn="ctr">
                        <a:lnSpc>
                          <a:spcPct val="115000"/>
                        </a:lnSpc>
                        <a:spcAft>
                          <a:spcPts val="0"/>
                        </a:spcAft>
                      </a:pPr>
                      <a:r>
                        <a:rPr lang="es-EC" sz="1000">
                          <a:effectLst/>
                        </a:rPr>
                        <a:t>5</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b="1" dirty="0">
                          <a:effectLst/>
                        </a:rPr>
                        <a:t>Do you think the labor remuneration of his teacher is fair in relation to the quality of the education that you received?</a:t>
                      </a:r>
                      <a:endParaRPr lang="es-ES" sz="1000" b="1"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62</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172</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89</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17</a:t>
                      </a:r>
                      <a:endParaRPr lang="es-ES" sz="1000">
                        <a:effectLst/>
                        <a:latin typeface="Calibri"/>
                        <a:ea typeface="Calibri"/>
                        <a:cs typeface="Times New Roman"/>
                      </a:endParaRPr>
                    </a:p>
                  </a:txBody>
                  <a:tcPr marL="62046" marR="62046" marT="0" marB="0"/>
                </a:tc>
              </a:tr>
              <a:tr h="544599">
                <a:tc>
                  <a:txBody>
                    <a:bodyPr/>
                    <a:lstStyle/>
                    <a:p>
                      <a:pPr algn="ctr">
                        <a:lnSpc>
                          <a:spcPct val="115000"/>
                        </a:lnSpc>
                        <a:spcAft>
                          <a:spcPts val="0"/>
                        </a:spcAft>
                      </a:pPr>
                      <a:r>
                        <a:rPr lang="es-EC" sz="1000">
                          <a:effectLst/>
                        </a:rPr>
                        <a:t>6</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a:effectLst/>
                        </a:rPr>
                        <a:t>How would you rate the quality of education in the Unidad Educativa Mitad del Mundo?</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103</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199</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31</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7</a:t>
                      </a:r>
                      <a:endParaRPr lang="es-ES" sz="1000">
                        <a:effectLst/>
                        <a:latin typeface="Calibri"/>
                        <a:ea typeface="Calibri"/>
                        <a:cs typeface="Times New Roman"/>
                      </a:endParaRPr>
                    </a:p>
                  </a:txBody>
                  <a:tcPr marL="62046" marR="62046" marT="0" marB="0"/>
                </a:tc>
              </a:tr>
              <a:tr h="544599">
                <a:tc>
                  <a:txBody>
                    <a:bodyPr/>
                    <a:lstStyle/>
                    <a:p>
                      <a:pPr algn="ctr">
                        <a:lnSpc>
                          <a:spcPct val="115000"/>
                        </a:lnSpc>
                        <a:spcAft>
                          <a:spcPts val="0"/>
                        </a:spcAft>
                      </a:pPr>
                      <a:r>
                        <a:rPr lang="es-EC" sz="1000">
                          <a:effectLst/>
                        </a:rPr>
                        <a:t>7</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b="1" dirty="0">
                          <a:solidFill>
                            <a:schemeClr val="accent3"/>
                          </a:solidFill>
                          <a:effectLst/>
                        </a:rPr>
                        <a:t>Do you agree that a better remuneration for teachers would be crucial for a better quality of education?</a:t>
                      </a:r>
                      <a:endParaRPr lang="es-ES" sz="1000" b="1" dirty="0">
                        <a:solidFill>
                          <a:schemeClr val="accent3"/>
                        </a:solidFill>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b="1" dirty="0">
                          <a:effectLst/>
                        </a:rPr>
                        <a:t>62</a:t>
                      </a:r>
                      <a:endParaRPr lang="es-ES" sz="1000" b="1"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b="1" dirty="0">
                          <a:effectLst/>
                        </a:rPr>
                        <a:t>175</a:t>
                      </a:r>
                      <a:endParaRPr lang="es-ES" sz="1000" b="1"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b="1" dirty="0">
                          <a:effectLst/>
                        </a:rPr>
                        <a:t>79</a:t>
                      </a:r>
                      <a:endParaRPr lang="es-ES" sz="1000" b="1"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b="1" dirty="0">
                          <a:effectLst/>
                        </a:rPr>
                        <a:t>24</a:t>
                      </a:r>
                      <a:endParaRPr lang="es-ES" sz="1000" b="1" dirty="0">
                        <a:effectLst/>
                        <a:latin typeface="Calibri"/>
                        <a:ea typeface="Calibri"/>
                        <a:cs typeface="Times New Roman"/>
                      </a:endParaRPr>
                    </a:p>
                  </a:txBody>
                  <a:tcPr marL="62046" marR="62046" marT="0" marB="0"/>
                </a:tc>
              </a:tr>
              <a:tr h="544599">
                <a:tc>
                  <a:txBody>
                    <a:bodyPr/>
                    <a:lstStyle/>
                    <a:p>
                      <a:pPr algn="ctr">
                        <a:lnSpc>
                          <a:spcPct val="115000"/>
                        </a:lnSpc>
                        <a:spcAft>
                          <a:spcPts val="0"/>
                        </a:spcAft>
                      </a:pPr>
                      <a:r>
                        <a:rPr lang="es-EC" sz="1000">
                          <a:effectLst/>
                        </a:rPr>
                        <a:t>8</a:t>
                      </a:r>
                      <a:endParaRPr lang="es-ES" sz="1000">
                        <a:effectLst/>
                        <a:latin typeface="Calibri"/>
                        <a:ea typeface="Calibri"/>
                        <a:cs typeface="Times New Roman"/>
                      </a:endParaRPr>
                    </a:p>
                  </a:txBody>
                  <a:tcPr marL="62046" marR="62046" marT="0" marB="0"/>
                </a:tc>
                <a:tc>
                  <a:txBody>
                    <a:bodyPr/>
                    <a:lstStyle/>
                    <a:p>
                      <a:pPr>
                        <a:lnSpc>
                          <a:spcPct val="115000"/>
                        </a:lnSpc>
                        <a:spcAft>
                          <a:spcPts val="0"/>
                        </a:spcAft>
                      </a:pPr>
                      <a:r>
                        <a:rPr lang="en-US" sz="1000" b="1" dirty="0">
                          <a:effectLst/>
                        </a:rPr>
                        <a:t>How do you perceive the academic preparation of teachers of the Education Unit?</a:t>
                      </a:r>
                      <a:endParaRPr lang="es-ES" sz="1000" b="1"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69</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199</a:t>
                      </a:r>
                      <a:endParaRPr lang="es-ES" sz="100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dirty="0">
                          <a:effectLst/>
                        </a:rPr>
                        <a:t>62</a:t>
                      </a:r>
                      <a:endParaRPr lang="es-ES" sz="1000"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a:effectLst/>
                        </a:rPr>
                        <a:t>10</a:t>
                      </a:r>
                      <a:endParaRPr lang="es-ES" sz="1000">
                        <a:effectLst/>
                        <a:latin typeface="Calibri"/>
                        <a:ea typeface="Calibri"/>
                        <a:cs typeface="Times New Roman"/>
                      </a:endParaRPr>
                    </a:p>
                  </a:txBody>
                  <a:tcPr marL="62046" marR="62046" marT="0" marB="0"/>
                </a:tc>
              </a:tr>
              <a:tr h="363066">
                <a:tc>
                  <a:txBody>
                    <a:bodyPr/>
                    <a:lstStyle/>
                    <a:p>
                      <a:endParaRPr lang="es-ES" sz="1000">
                        <a:effectLst/>
                        <a:latin typeface="Calibri"/>
                      </a:endParaRPr>
                    </a:p>
                  </a:txBody>
                  <a:tcPr marL="62046" marR="62046" marT="0" marB="0"/>
                </a:tc>
                <a:tc>
                  <a:txBody>
                    <a:bodyPr/>
                    <a:lstStyle/>
                    <a:p>
                      <a:pPr algn="r">
                        <a:lnSpc>
                          <a:spcPct val="115000"/>
                        </a:lnSpc>
                        <a:spcAft>
                          <a:spcPts val="0"/>
                        </a:spcAft>
                      </a:pPr>
                      <a:r>
                        <a:rPr lang="es-EC" sz="1000" dirty="0">
                          <a:effectLst/>
                        </a:rPr>
                        <a:t>TOTAL</a:t>
                      </a:r>
                      <a:endParaRPr lang="es-ES" sz="1000"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dirty="0">
                          <a:effectLst/>
                        </a:rPr>
                        <a:t>446</a:t>
                      </a:r>
                      <a:endParaRPr lang="es-ES" sz="1000"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dirty="0">
                          <a:effectLst/>
                        </a:rPr>
                        <a:t>1429</a:t>
                      </a:r>
                      <a:endParaRPr lang="es-ES" sz="1000"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dirty="0">
                          <a:effectLst/>
                        </a:rPr>
                        <a:t>714</a:t>
                      </a:r>
                      <a:endParaRPr lang="es-ES" sz="1000" dirty="0">
                        <a:effectLst/>
                        <a:latin typeface="Calibri"/>
                        <a:ea typeface="Calibri"/>
                        <a:cs typeface="Times New Roman"/>
                      </a:endParaRPr>
                    </a:p>
                  </a:txBody>
                  <a:tcPr marL="62046" marR="62046" marT="0" marB="0"/>
                </a:tc>
                <a:tc>
                  <a:txBody>
                    <a:bodyPr/>
                    <a:lstStyle/>
                    <a:p>
                      <a:pPr algn="ctr">
                        <a:lnSpc>
                          <a:spcPct val="115000"/>
                        </a:lnSpc>
                        <a:spcAft>
                          <a:spcPts val="0"/>
                        </a:spcAft>
                      </a:pPr>
                      <a:r>
                        <a:rPr lang="es-EC" sz="1000" dirty="0">
                          <a:effectLst/>
                        </a:rPr>
                        <a:t>131</a:t>
                      </a:r>
                      <a:endParaRPr lang="es-ES" sz="1000" dirty="0">
                        <a:effectLst/>
                        <a:latin typeface="Calibri"/>
                        <a:ea typeface="Calibri"/>
                        <a:cs typeface="Times New Roman"/>
                      </a:endParaRPr>
                    </a:p>
                  </a:txBody>
                  <a:tcPr marL="62046" marR="62046" marT="0" marB="0"/>
                </a:tc>
              </a:tr>
            </a:tbl>
          </a:graphicData>
        </a:graphic>
      </p:graphicFrame>
      <p:graphicFrame>
        <p:nvGraphicFramePr>
          <p:cNvPr id="10" name="9 Gráfico"/>
          <p:cNvGraphicFramePr/>
          <p:nvPr>
            <p:extLst>
              <p:ext uri="{D42A27DB-BD31-4B8C-83A1-F6EECF244321}">
                <p14:modId xmlns="" xmlns:p14="http://schemas.microsoft.com/office/powerpoint/2010/main" val="2124706853"/>
              </p:ext>
            </p:extLst>
          </p:nvPr>
        </p:nvGraphicFramePr>
        <p:xfrm>
          <a:off x="5004048" y="2733697"/>
          <a:ext cx="3744416" cy="23754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803629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88640"/>
            <a:ext cx="7024744" cy="1143000"/>
          </a:xfrm>
        </p:spPr>
        <p:txBody>
          <a:bodyPr>
            <a:normAutofit/>
          </a:bodyPr>
          <a:lstStyle/>
          <a:p>
            <a:r>
              <a:rPr lang="es-ES" dirty="0" err="1" smtClean="0"/>
              <a:t>Survey</a:t>
            </a:r>
            <a:r>
              <a:rPr lang="es-ES" dirty="0" smtClean="0"/>
              <a:t> </a:t>
            </a:r>
            <a:r>
              <a:rPr lang="es-ES" dirty="0" err="1" smtClean="0"/>
              <a:t>Results</a:t>
            </a:r>
            <a:r>
              <a:rPr lang="es-ES" dirty="0" smtClean="0"/>
              <a:t> </a:t>
            </a:r>
            <a:r>
              <a:rPr lang="es-ES" dirty="0" err="1" smtClean="0"/>
              <a:t>for</a:t>
            </a:r>
            <a:r>
              <a:rPr lang="es-ES" dirty="0" smtClean="0"/>
              <a:t> </a:t>
            </a:r>
            <a:r>
              <a:rPr lang="es-ES" dirty="0" err="1" smtClean="0"/>
              <a:t>Teachers</a:t>
            </a:r>
            <a:endParaRPr lang="es-ES" dirty="0"/>
          </a:p>
        </p:txBody>
      </p:sp>
      <p:sp>
        <p:nvSpPr>
          <p:cNvPr id="3" name="2 Marcador de pie de página"/>
          <p:cNvSpPr>
            <a:spLocks noGrp="1"/>
          </p:cNvSpPr>
          <p:nvPr>
            <p:ph type="ftr" sz="quarter" idx="11"/>
          </p:nvPr>
        </p:nvSpPr>
        <p:spPr>
          <a:xfrm>
            <a:off x="5641000"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graphicFrame>
        <p:nvGraphicFramePr>
          <p:cNvPr id="5" name="4 Tabla"/>
          <p:cNvGraphicFramePr>
            <a:graphicFrameLocks noGrp="1"/>
          </p:cNvGraphicFramePr>
          <p:nvPr>
            <p:extLst>
              <p:ext uri="{D42A27DB-BD31-4B8C-83A1-F6EECF244321}">
                <p14:modId xmlns="" xmlns:p14="http://schemas.microsoft.com/office/powerpoint/2010/main" val="91707294"/>
              </p:ext>
            </p:extLst>
          </p:nvPr>
        </p:nvGraphicFramePr>
        <p:xfrm>
          <a:off x="323528" y="1340768"/>
          <a:ext cx="4896544" cy="5429324"/>
        </p:xfrm>
        <a:graphic>
          <a:graphicData uri="http://schemas.openxmlformats.org/drawingml/2006/table">
            <a:tbl>
              <a:tblPr firstRow="1" firstCol="1" bandRow="1">
                <a:tableStyleId>{5C22544A-7EE6-4342-B048-85BDC9FD1C3A}</a:tableStyleId>
              </a:tblPr>
              <a:tblGrid>
                <a:gridCol w="286809"/>
                <a:gridCol w="2737527"/>
                <a:gridCol w="576064"/>
                <a:gridCol w="517437"/>
                <a:gridCol w="379069"/>
                <a:gridCol w="399638"/>
              </a:tblGrid>
              <a:tr h="971526">
                <a:tc>
                  <a:txBody>
                    <a:bodyPr/>
                    <a:lstStyle/>
                    <a:p>
                      <a:pPr algn="ctr">
                        <a:lnSpc>
                          <a:spcPct val="115000"/>
                        </a:lnSpc>
                        <a:spcAft>
                          <a:spcPts val="0"/>
                        </a:spcAft>
                      </a:pPr>
                      <a:r>
                        <a:rPr lang="es-EC" sz="900" dirty="0">
                          <a:effectLst/>
                        </a:rPr>
                        <a:t>N°</a:t>
                      </a:r>
                      <a:endParaRPr lang="es-ES" sz="900" dirty="0">
                        <a:effectLst/>
                        <a:latin typeface="Calibri"/>
                        <a:ea typeface="Calibri"/>
                        <a:cs typeface="Times New Roman"/>
                      </a:endParaRPr>
                    </a:p>
                  </a:txBody>
                  <a:tcPr marL="57857" marR="57857" marT="0" marB="0" anchor="ctr"/>
                </a:tc>
                <a:tc>
                  <a:txBody>
                    <a:bodyPr/>
                    <a:lstStyle/>
                    <a:p>
                      <a:pPr algn="ctr">
                        <a:lnSpc>
                          <a:spcPct val="115000"/>
                        </a:lnSpc>
                        <a:spcAft>
                          <a:spcPts val="0"/>
                        </a:spcAft>
                      </a:pPr>
                      <a:r>
                        <a:rPr lang="es-EC" sz="900" dirty="0">
                          <a:effectLst/>
                        </a:rPr>
                        <a:t>QUESTION</a:t>
                      </a:r>
                      <a:endParaRPr lang="es-ES" sz="900" dirty="0">
                        <a:effectLst/>
                        <a:latin typeface="Calibri"/>
                        <a:ea typeface="Calibri"/>
                        <a:cs typeface="Times New Roman"/>
                      </a:endParaRPr>
                    </a:p>
                  </a:txBody>
                  <a:tcPr marL="57857" marR="57857" marT="0" marB="0" anchor="ctr"/>
                </a:tc>
                <a:tc>
                  <a:txBody>
                    <a:bodyPr/>
                    <a:lstStyle/>
                    <a:p>
                      <a:pPr algn="ctr">
                        <a:lnSpc>
                          <a:spcPct val="115000"/>
                        </a:lnSpc>
                        <a:spcAft>
                          <a:spcPts val="0"/>
                        </a:spcAft>
                      </a:pPr>
                      <a:r>
                        <a:rPr lang="en-US" sz="900">
                          <a:effectLst/>
                        </a:rPr>
                        <a:t>STRONGLY AGREE</a:t>
                      </a:r>
                      <a:endParaRPr lang="es-ES" sz="900">
                        <a:effectLst/>
                        <a:latin typeface="Calibri"/>
                        <a:ea typeface="Calibri"/>
                        <a:cs typeface="Times New Roman"/>
                      </a:endParaRPr>
                    </a:p>
                  </a:txBody>
                  <a:tcPr marL="57857" marR="57857" marT="0" marB="0" anchor="ctr"/>
                </a:tc>
                <a:tc>
                  <a:txBody>
                    <a:bodyPr/>
                    <a:lstStyle/>
                    <a:p>
                      <a:pPr algn="ctr">
                        <a:lnSpc>
                          <a:spcPct val="115000"/>
                        </a:lnSpc>
                        <a:spcAft>
                          <a:spcPts val="0"/>
                        </a:spcAft>
                      </a:pPr>
                      <a:r>
                        <a:rPr lang="en-US" sz="900">
                          <a:effectLst/>
                        </a:rPr>
                        <a:t>AGREE</a:t>
                      </a:r>
                      <a:endParaRPr lang="es-ES" sz="900">
                        <a:effectLst/>
                        <a:latin typeface="Calibri"/>
                        <a:ea typeface="Calibri"/>
                        <a:cs typeface="Times New Roman"/>
                      </a:endParaRPr>
                    </a:p>
                  </a:txBody>
                  <a:tcPr marL="57857" marR="57857" marT="0" marB="0" anchor="ctr"/>
                </a:tc>
                <a:tc>
                  <a:txBody>
                    <a:bodyPr/>
                    <a:lstStyle/>
                    <a:p>
                      <a:pPr algn="ctr">
                        <a:lnSpc>
                          <a:spcPct val="115000"/>
                        </a:lnSpc>
                        <a:spcAft>
                          <a:spcPts val="0"/>
                        </a:spcAft>
                      </a:pPr>
                      <a:r>
                        <a:rPr lang="en-US" sz="900">
                          <a:effectLst/>
                        </a:rPr>
                        <a:t>DISAGREE</a:t>
                      </a:r>
                      <a:endParaRPr lang="es-ES" sz="900">
                        <a:effectLst/>
                        <a:latin typeface="Calibri"/>
                        <a:ea typeface="Calibri"/>
                        <a:cs typeface="Times New Roman"/>
                      </a:endParaRPr>
                    </a:p>
                  </a:txBody>
                  <a:tcPr marL="57857" marR="57857" marT="0" marB="0" anchor="ctr"/>
                </a:tc>
                <a:tc>
                  <a:txBody>
                    <a:bodyPr/>
                    <a:lstStyle/>
                    <a:p>
                      <a:pPr algn="ctr">
                        <a:lnSpc>
                          <a:spcPct val="115000"/>
                        </a:lnSpc>
                        <a:spcAft>
                          <a:spcPts val="0"/>
                        </a:spcAft>
                      </a:pPr>
                      <a:r>
                        <a:rPr lang="en-US" sz="900">
                          <a:effectLst/>
                        </a:rPr>
                        <a:t>STRONGLY</a:t>
                      </a:r>
                      <a:endParaRPr lang="es-ES" sz="900">
                        <a:effectLst/>
                      </a:endParaRPr>
                    </a:p>
                    <a:p>
                      <a:pPr algn="ctr">
                        <a:lnSpc>
                          <a:spcPct val="115000"/>
                        </a:lnSpc>
                        <a:spcAft>
                          <a:spcPts val="0"/>
                        </a:spcAft>
                      </a:pPr>
                      <a:r>
                        <a:rPr lang="en-US" sz="900">
                          <a:effectLst/>
                        </a:rPr>
                        <a:t>DISAGREE</a:t>
                      </a:r>
                      <a:endParaRPr lang="es-ES" sz="900">
                        <a:effectLst/>
                        <a:latin typeface="Calibri"/>
                        <a:ea typeface="Calibri"/>
                        <a:cs typeface="Times New Roman"/>
                      </a:endParaRPr>
                    </a:p>
                  </a:txBody>
                  <a:tcPr marL="57857" marR="57857" marT="0" marB="0" anchor="ctr"/>
                </a:tc>
              </a:tr>
              <a:tr h="388610">
                <a:tc>
                  <a:txBody>
                    <a:bodyPr/>
                    <a:lstStyle/>
                    <a:p>
                      <a:pPr algn="ctr">
                        <a:lnSpc>
                          <a:spcPct val="115000"/>
                        </a:lnSpc>
                        <a:spcAft>
                          <a:spcPts val="0"/>
                        </a:spcAft>
                      </a:pPr>
                      <a:r>
                        <a:rPr lang="es-EC" sz="1000">
                          <a:effectLst/>
                        </a:rPr>
                        <a:t>1</a:t>
                      </a:r>
                      <a:endParaRPr lang="es-ES" sz="1000">
                        <a:effectLst/>
                        <a:latin typeface="Calibri"/>
                        <a:ea typeface="Calibri"/>
                        <a:cs typeface="Times New Roman"/>
                      </a:endParaRPr>
                    </a:p>
                  </a:txBody>
                  <a:tcPr marL="57857" marR="57857" marT="0" marB="0"/>
                </a:tc>
                <a:tc>
                  <a:txBody>
                    <a:bodyPr/>
                    <a:lstStyle/>
                    <a:p>
                      <a:pPr>
                        <a:lnSpc>
                          <a:spcPct val="115000"/>
                        </a:lnSpc>
                        <a:spcAft>
                          <a:spcPts val="0"/>
                        </a:spcAft>
                      </a:pPr>
                      <a:r>
                        <a:rPr lang="en-US" sz="1000">
                          <a:effectLst/>
                        </a:rPr>
                        <a:t>How would you rate your motivation level to teach class?</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35</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53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13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0</a:t>
                      </a:r>
                      <a:endParaRPr lang="es-ES" sz="1000" dirty="0">
                        <a:effectLst/>
                        <a:latin typeface="Calibri"/>
                        <a:ea typeface="Calibri"/>
                        <a:cs typeface="Times New Roman"/>
                      </a:endParaRPr>
                    </a:p>
                  </a:txBody>
                  <a:tcPr marL="57857" marR="57857" marT="0" marB="0"/>
                </a:tc>
              </a:tr>
              <a:tr h="582915">
                <a:tc>
                  <a:txBody>
                    <a:bodyPr/>
                    <a:lstStyle/>
                    <a:p>
                      <a:pPr algn="ctr">
                        <a:lnSpc>
                          <a:spcPct val="115000"/>
                        </a:lnSpc>
                        <a:spcAft>
                          <a:spcPts val="0"/>
                        </a:spcAft>
                      </a:pPr>
                      <a:r>
                        <a:rPr lang="es-EC" sz="1000">
                          <a:effectLst/>
                        </a:rPr>
                        <a:t>2</a:t>
                      </a:r>
                      <a:endParaRPr lang="es-ES" sz="1000">
                        <a:effectLst/>
                        <a:latin typeface="Calibri"/>
                        <a:ea typeface="Calibri"/>
                        <a:cs typeface="Times New Roman"/>
                      </a:endParaRPr>
                    </a:p>
                  </a:txBody>
                  <a:tcPr marL="57857" marR="57857" marT="0" marB="0"/>
                </a:tc>
                <a:tc>
                  <a:txBody>
                    <a:bodyPr/>
                    <a:lstStyle/>
                    <a:p>
                      <a:pPr algn="just">
                        <a:lnSpc>
                          <a:spcPct val="115000"/>
                        </a:lnSpc>
                        <a:spcAft>
                          <a:spcPts val="0"/>
                        </a:spcAft>
                      </a:pPr>
                      <a:r>
                        <a:rPr lang="en-US" sz="1000">
                          <a:effectLst/>
                        </a:rPr>
                        <a:t>Are the methods of teaching students are considered adequate for the current situation of society?</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23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60</a:t>
                      </a:r>
                      <a:endParaRPr lang="es-ES" sz="1000"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18</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0</a:t>
                      </a:r>
                      <a:endParaRPr lang="es-ES" sz="1000" dirty="0">
                        <a:effectLst/>
                        <a:latin typeface="Calibri"/>
                        <a:ea typeface="Calibri"/>
                        <a:cs typeface="Times New Roman"/>
                      </a:endParaRPr>
                    </a:p>
                  </a:txBody>
                  <a:tcPr marL="57857" marR="57857" marT="0" marB="0"/>
                </a:tc>
              </a:tr>
              <a:tr h="500793">
                <a:tc>
                  <a:txBody>
                    <a:bodyPr/>
                    <a:lstStyle/>
                    <a:p>
                      <a:pPr algn="ctr">
                        <a:lnSpc>
                          <a:spcPct val="115000"/>
                        </a:lnSpc>
                        <a:spcAft>
                          <a:spcPts val="0"/>
                        </a:spcAft>
                      </a:pPr>
                      <a:r>
                        <a:rPr lang="es-EC" sz="1000">
                          <a:effectLst/>
                        </a:rPr>
                        <a:t>3</a:t>
                      </a:r>
                      <a:endParaRPr lang="es-ES" sz="1000">
                        <a:effectLst/>
                        <a:latin typeface="Calibri"/>
                        <a:ea typeface="Calibri"/>
                        <a:cs typeface="Times New Roman"/>
                      </a:endParaRPr>
                    </a:p>
                  </a:txBody>
                  <a:tcPr marL="57857" marR="57857" marT="0" marB="0"/>
                </a:tc>
                <a:tc>
                  <a:txBody>
                    <a:bodyPr/>
                    <a:lstStyle/>
                    <a:p>
                      <a:pPr>
                        <a:lnSpc>
                          <a:spcPct val="115000"/>
                        </a:lnSpc>
                        <a:spcAft>
                          <a:spcPts val="0"/>
                        </a:spcAft>
                      </a:pPr>
                      <a:r>
                        <a:rPr lang="en-US" sz="1000">
                          <a:effectLst/>
                        </a:rPr>
                        <a:t>Do you think students take advantage of the time given in class for the learning process?</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25</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33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25</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18</a:t>
                      </a:r>
                      <a:endParaRPr lang="es-ES" sz="1000" dirty="0">
                        <a:effectLst/>
                        <a:latin typeface="Calibri"/>
                        <a:ea typeface="Calibri"/>
                        <a:cs typeface="Times New Roman"/>
                      </a:endParaRPr>
                    </a:p>
                  </a:txBody>
                  <a:tcPr marL="57857" marR="57857" marT="0" marB="0"/>
                </a:tc>
              </a:tr>
              <a:tr h="400702">
                <a:tc>
                  <a:txBody>
                    <a:bodyPr/>
                    <a:lstStyle/>
                    <a:p>
                      <a:pPr algn="ctr">
                        <a:lnSpc>
                          <a:spcPct val="115000"/>
                        </a:lnSpc>
                        <a:spcAft>
                          <a:spcPts val="0"/>
                        </a:spcAft>
                      </a:pPr>
                      <a:r>
                        <a:rPr lang="es-EC" sz="1000">
                          <a:effectLst/>
                        </a:rPr>
                        <a:t>4</a:t>
                      </a:r>
                      <a:endParaRPr lang="es-ES" sz="1000">
                        <a:effectLst/>
                        <a:latin typeface="Calibri"/>
                        <a:ea typeface="Calibri"/>
                        <a:cs typeface="Times New Roman"/>
                      </a:endParaRPr>
                    </a:p>
                  </a:txBody>
                  <a:tcPr marL="57857" marR="57857" marT="0" marB="0"/>
                </a:tc>
                <a:tc>
                  <a:txBody>
                    <a:bodyPr/>
                    <a:lstStyle/>
                    <a:p>
                      <a:pPr>
                        <a:lnSpc>
                          <a:spcPct val="115000"/>
                        </a:lnSpc>
                        <a:spcAft>
                          <a:spcPts val="0"/>
                        </a:spcAft>
                      </a:pPr>
                      <a:r>
                        <a:rPr lang="en-US" sz="1000" b="1" dirty="0">
                          <a:effectLst/>
                        </a:rPr>
                        <a:t>Do you consider that the material support for the learning process is appropriate?</a:t>
                      </a:r>
                      <a:endParaRPr lang="es-ES" sz="1000" b="1"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18</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43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33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8</a:t>
                      </a:r>
                      <a:endParaRPr lang="es-ES" sz="1000" dirty="0">
                        <a:effectLst/>
                        <a:latin typeface="Calibri"/>
                        <a:ea typeface="Calibri"/>
                        <a:cs typeface="Times New Roman"/>
                      </a:endParaRPr>
                    </a:p>
                  </a:txBody>
                  <a:tcPr marL="57857" marR="57857" marT="0" marB="0"/>
                </a:tc>
              </a:tr>
              <a:tr h="388610">
                <a:tc>
                  <a:txBody>
                    <a:bodyPr/>
                    <a:lstStyle/>
                    <a:p>
                      <a:pPr algn="ctr">
                        <a:lnSpc>
                          <a:spcPct val="115000"/>
                        </a:lnSpc>
                        <a:spcAft>
                          <a:spcPts val="0"/>
                        </a:spcAft>
                      </a:pPr>
                      <a:r>
                        <a:rPr lang="es-EC" sz="1000">
                          <a:effectLst/>
                        </a:rPr>
                        <a:t>5</a:t>
                      </a:r>
                      <a:endParaRPr lang="es-ES" sz="1000">
                        <a:effectLst/>
                        <a:latin typeface="Calibri"/>
                        <a:ea typeface="Calibri"/>
                        <a:cs typeface="Times New Roman"/>
                      </a:endParaRPr>
                    </a:p>
                  </a:txBody>
                  <a:tcPr marL="57857" marR="57857" marT="0" marB="0"/>
                </a:tc>
                <a:tc>
                  <a:txBody>
                    <a:bodyPr/>
                    <a:lstStyle/>
                    <a:p>
                      <a:pPr>
                        <a:lnSpc>
                          <a:spcPct val="115000"/>
                        </a:lnSpc>
                        <a:spcAft>
                          <a:spcPts val="0"/>
                        </a:spcAft>
                      </a:pPr>
                      <a:r>
                        <a:rPr lang="en-US" sz="1000" b="1" dirty="0">
                          <a:effectLst/>
                        </a:rPr>
                        <a:t>Do you consider that your labor remuneration is fair?</a:t>
                      </a:r>
                      <a:endParaRPr lang="es-ES" sz="1000" b="1"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5</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33</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48</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15</a:t>
                      </a:r>
                      <a:endParaRPr lang="es-ES" sz="1000" dirty="0">
                        <a:effectLst/>
                        <a:latin typeface="Calibri"/>
                        <a:ea typeface="Calibri"/>
                        <a:cs typeface="Times New Roman"/>
                      </a:endParaRPr>
                    </a:p>
                  </a:txBody>
                  <a:tcPr marL="57857" marR="57857" marT="0" marB="0"/>
                </a:tc>
              </a:tr>
              <a:tr h="500793">
                <a:tc>
                  <a:txBody>
                    <a:bodyPr/>
                    <a:lstStyle/>
                    <a:p>
                      <a:pPr algn="ctr">
                        <a:lnSpc>
                          <a:spcPct val="115000"/>
                        </a:lnSpc>
                        <a:spcAft>
                          <a:spcPts val="0"/>
                        </a:spcAft>
                      </a:pPr>
                      <a:r>
                        <a:rPr lang="es-EC" sz="1000">
                          <a:effectLst/>
                        </a:rPr>
                        <a:t>6</a:t>
                      </a:r>
                      <a:endParaRPr lang="es-ES" sz="1000">
                        <a:effectLst/>
                        <a:latin typeface="Calibri"/>
                        <a:ea typeface="Calibri"/>
                        <a:cs typeface="Times New Roman"/>
                      </a:endParaRPr>
                    </a:p>
                  </a:txBody>
                  <a:tcPr marL="57857" marR="57857" marT="0" marB="0"/>
                </a:tc>
                <a:tc>
                  <a:txBody>
                    <a:bodyPr/>
                    <a:lstStyle/>
                    <a:p>
                      <a:pPr>
                        <a:lnSpc>
                          <a:spcPct val="115000"/>
                        </a:lnSpc>
                        <a:spcAft>
                          <a:spcPts val="0"/>
                        </a:spcAft>
                      </a:pPr>
                      <a:r>
                        <a:rPr lang="en-US" sz="1000">
                          <a:effectLst/>
                        </a:rPr>
                        <a:t>How would you rate the level of quality in the Unidad Educativa Eperimental Mitad del Mundo?</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35</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45</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20</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0</a:t>
                      </a:r>
                      <a:endParaRPr lang="es-ES" sz="1000" dirty="0">
                        <a:effectLst/>
                        <a:latin typeface="Calibri"/>
                        <a:ea typeface="Calibri"/>
                        <a:cs typeface="Times New Roman"/>
                      </a:endParaRPr>
                    </a:p>
                  </a:txBody>
                  <a:tcPr marL="57857" marR="57857" marT="0" marB="0"/>
                </a:tc>
              </a:tr>
              <a:tr h="500732">
                <a:tc>
                  <a:txBody>
                    <a:bodyPr/>
                    <a:lstStyle/>
                    <a:p>
                      <a:pPr algn="ctr">
                        <a:lnSpc>
                          <a:spcPct val="115000"/>
                        </a:lnSpc>
                        <a:spcAft>
                          <a:spcPts val="0"/>
                        </a:spcAft>
                      </a:pPr>
                      <a:r>
                        <a:rPr lang="es-EC" sz="1000">
                          <a:effectLst/>
                        </a:rPr>
                        <a:t>7</a:t>
                      </a:r>
                      <a:endParaRPr lang="es-ES" sz="1000">
                        <a:effectLst/>
                        <a:latin typeface="Calibri"/>
                        <a:ea typeface="Calibri"/>
                        <a:cs typeface="Times New Roman"/>
                      </a:endParaRPr>
                    </a:p>
                  </a:txBody>
                  <a:tcPr marL="57857" marR="57857" marT="0" marB="0"/>
                </a:tc>
                <a:tc>
                  <a:txBody>
                    <a:bodyPr/>
                    <a:lstStyle/>
                    <a:p>
                      <a:pPr>
                        <a:lnSpc>
                          <a:spcPct val="115000"/>
                        </a:lnSpc>
                        <a:spcAft>
                          <a:spcPts val="0"/>
                        </a:spcAft>
                      </a:pPr>
                      <a:r>
                        <a:rPr lang="en-US" sz="1000" b="1" dirty="0">
                          <a:solidFill>
                            <a:schemeClr val="accent3"/>
                          </a:solidFill>
                          <a:effectLst/>
                        </a:rPr>
                        <a:t>In relation to the salary benefits, these are a motivation to improve the quality of education?</a:t>
                      </a:r>
                      <a:endParaRPr lang="es-ES" sz="1000" b="1" dirty="0">
                        <a:solidFill>
                          <a:schemeClr val="accent3"/>
                        </a:solidFill>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b="1" dirty="0">
                          <a:effectLst/>
                        </a:rPr>
                        <a:t>35</a:t>
                      </a:r>
                      <a:endParaRPr lang="es-ES" sz="1000" b="1"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b="1" dirty="0">
                          <a:effectLst/>
                        </a:rPr>
                        <a:t>25</a:t>
                      </a:r>
                      <a:endParaRPr lang="es-ES" sz="1000" b="1"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b="1" dirty="0">
                          <a:effectLst/>
                        </a:rPr>
                        <a:t>33</a:t>
                      </a:r>
                      <a:endParaRPr lang="es-ES" sz="1000" b="1"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b="1" dirty="0">
                          <a:effectLst/>
                        </a:rPr>
                        <a:t>8</a:t>
                      </a:r>
                      <a:endParaRPr lang="es-ES" sz="1000" b="1" dirty="0">
                        <a:effectLst/>
                        <a:latin typeface="Calibri"/>
                        <a:ea typeface="Calibri"/>
                        <a:cs typeface="Times New Roman"/>
                      </a:endParaRPr>
                    </a:p>
                  </a:txBody>
                  <a:tcPr marL="57857" marR="57857" marT="0" marB="0"/>
                </a:tc>
              </a:tr>
              <a:tr h="842075">
                <a:tc>
                  <a:txBody>
                    <a:bodyPr/>
                    <a:lstStyle/>
                    <a:p>
                      <a:pPr algn="ctr">
                        <a:lnSpc>
                          <a:spcPct val="115000"/>
                        </a:lnSpc>
                        <a:spcAft>
                          <a:spcPts val="0"/>
                        </a:spcAft>
                      </a:pPr>
                      <a:r>
                        <a:rPr lang="es-EC" sz="1000">
                          <a:effectLst/>
                        </a:rPr>
                        <a:t>8</a:t>
                      </a:r>
                      <a:endParaRPr lang="es-ES" sz="1000">
                        <a:effectLst/>
                        <a:latin typeface="Calibri"/>
                        <a:ea typeface="Calibri"/>
                        <a:cs typeface="Times New Roman"/>
                      </a:endParaRPr>
                    </a:p>
                  </a:txBody>
                  <a:tcPr marL="57857" marR="57857" marT="0" marB="0"/>
                </a:tc>
                <a:tc>
                  <a:txBody>
                    <a:bodyPr/>
                    <a:lstStyle/>
                    <a:p>
                      <a:pPr algn="just">
                        <a:lnSpc>
                          <a:spcPct val="115000"/>
                        </a:lnSpc>
                        <a:spcAft>
                          <a:spcPts val="0"/>
                        </a:spcAft>
                      </a:pPr>
                      <a:r>
                        <a:rPr lang="en-US" sz="1000">
                          <a:effectLst/>
                        </a:rPr>
                        <a:t>The salary of the teacher is linked by the preparation and/or training. That is to say while it prepares me or I qualify do I have better salary and therefore do I have major incentive to work?</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40</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30</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a:effectLst/>
                        </a:rPr>
                        <a:t>18</a:t>
                      </a:r>
                      <a:endParaRPr lang="es-ES" sz="10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000" dirty="0">
                          <a:effectLst/>
                        </a:rPr>
                        <a:t>13</a:t>
                      </a:r>
                      <a:endParaRPr lang="es-ES" sz="1000" dirty="0">
                        <a:effectLst/>
                        <a:latin typeface="Calibri"/>
                        <a:ea typeface="Calibri"/>
                        <a:cs typeface="Times New Roman"/>
                      </a:endParaRPr>
                    </a:p>
                  </a:txBody>
                  <a:tcPr marL="57857" marR="57857" marT="0" marB="0"/>
                </a:tc>
              </a:tr>
              <a:tr h="243321">
                <a:tc>
                  <a:txBody>
                    <a:bodyPr/>
                    <a:lstStyle/>
                    <a:p>
                      <a:endParaRPr lang="es-ES" sz="900">
                        <a:effectLst/>
                        <a:latin typeface="Calibri"/>
                      </a:endParaRPr>
                    </a:p>
                  </a:txBody>
                  <a:tcPr marL="57857" marR="57857" marT="0" marB="0"/>
                </a:tc>
                <a:tc>
                  <a:txBody>
                    <a:bodyPr/>
                    <a:lstStyle/>
                    <a:p>
                      <a:pPr algn="r">
                        <a:lnSpc>
                          <a:spcPct val="115000"/>
                        </a:lnSpc>
                        <a:spcAft>
                          <a:spcPts val="0"/>
                        </a:spcAft>
                      </a:pPr>
                      <a:r>
                        <a:rPr lang="es-EC" sz="1200">
                          <a:effectLst/>
                        </a:rPr>
                        <a:t>TOTAL</a:t>
                      </a:r>
                      <a:endParaRPr lang="es-ES" sz="9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200" dirty="0">
                          <a:effectLst/>
                        </a:rPr>
                        <a:t>215</a:t>
                      </a:r>
                      <a:endParaRPr lang="es-ES" sz="900" dirty="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200">
                          <a:effectLst/>
                        </a:rPr>
                        <a:t>320</a:t>
                      </a:r>
                      <a:endParaRPr lang="es-ES" sz="9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200">
                          <a:effectLst/>
                        </a:rPr>
                        <a:t>205</a:t>
                      </a:r>
                      <a:endParaRPr lang="es-ES" sz="900">
                        <a:effectLst/>
                        <a:latin typeface="Calibri"/>
                        <a:ea typeface="Calibri"/>
                        <a:cs typeface="Times New Roman"/>
                      </a:endParaRPr>
                    </a:p>
                  </a:txBody>
                  <a:tcPr marL="57857" marR="57857" marT="0" marB="0"/>
                </a:tc>
                <a:tc>
                  <a:txBody>
                    <a:bodyPr/>
                    <a:lstStyle/>
                    <a:p>
                      <a:pPr algn="ctr">
                        <a:lnSpc>
                          <a:spcPct val="115000"/>
                        </a:lnSpc>
                        <a:spcAft>
                          <a:spcPts val="0"/>
                        </a:spcAft>
                      </a:pPr>
                      <a:r>
                        <a:rPr lang="es-EC" sz="1200" dirty="0">
                          <a:effectLst/>
                        </a:rPr>
                        <a:t>60</a:t>
                      </a:r>
                      <a:endParaRPr lang="es-ES" sz="900" dirty="0">
                        <a:effectLst/>
                        <a:latin typeface="Calibri"/>
                        <a:ea typeface="Calibri"/>
                        <a:cs typeface="Times New Roman"/>
                      </a:endParaRPr>
                    </a:p>
                  </a:txBody>
                  <a:tcPr marL="57857" marR="57857" marT="0" marB="0"/>
                </a:tc>
              </a:tr>
            </a:tbl>
          </a:graphicData>
        </a:graphic>
      </p:graphicFrame>
      <p:graphicFrame>
        <p:nvGraphicFramePr>
          <p:cNvPr id="7" name="6 Gráfico"/>
          <p:cNvGraphicFramePr/>
          <p:nvPr>
            <p:extLst>
              <p:ext uri="{D42A27DB-BD31-4B8C-83A1-F6EECF244321}">
                <p14:modId xmlns="" xmlns:p14="http://schemas.microsoft.com/office/powerpoint/2010/main" val="3472821607"/>
              </p:ext>
            </p:extLst>
          </p:nvPr>
        </p:nvGraphicFramePr>
        <p:xfrm>
          <a:off x="5076056" y="332656"/>
          <a:ext cx="4824536" cy="62646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8 Gráfico"/>
          <p:cNvGraphicFramePr/>
          <p:nvPr>
            <p:extLst>
              <p:ext uri="{D42A27DB-BD31-4B8C-83A1-F6EECF244321}">
                <p14:modId xmlns="" xmlns:p14="http://schemas.microsoft.com/office/powerpoint/2010/main" val="2663522630"/>
              </p:ext>
            </p:extLst>
          </p:nvPr>
        </p:nvGraphicFramePr>
        <p:xfrm>
          <a:off x="5076056" y="3501008"/>
          <a:ext cx="4374486" cy="2808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764950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404664"/>
            <a:ext cx="7024744" cy="1143000"/>
          </a:xfrm>
        </p:spPr>
        <p:txBody>
          <a:bodyPr/>
          <a:lstStyle/>
          <a:p>
            <a:pPr algn="ctr"/>
            <a:r>
              <a:rPr lang="es-ES" dirty="0" smtClean="0"/>
              <a:t>Chi-</a:t>
            </a:r>
            <a:r>
              <a:rPr lang="es-ES" dirty="0" err="1"/>
              <a:t>S</a:t>
            </a:r>
            <a:r>
              <a:rPr lang="es-ES" dirty="0" err="1" smtClean="0"/>
              <a:t>quare</a:t>
            </a:r>
            <a:endParaRPr lang="es-ES" dirty="0"/>
          </a:p>
        </p:txBody>
      </p:sp>
      <p:sp>
        <p:nvSpPr>
          <p:cNvPr id="3" name="2 Marcador de pie de página"/>
          <p:cNvSpPr>
            <a:spLocks noGrp="1"/>
          </p:cNvSpPr>
          <p:nvPr>
            <p:ph type="ftr" sz="quarter" idx="11"/>
          </p:nvPr>
        </p:nvSpPr>
        <p:spPr>
          <a:xfrm>
            <a:off x="5641848"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graphicFrame>
        <p:nvGraphicFramePr>
          <p:cNvPr id="4" name="3 Tabla"/>
          <p:cNvGraphicFramePr>
            <a:graphicFrameLocks noGrp="1"/>
          </p:cNvGraphicFramePr>
          <p:nvPr>
            <p:extLst>
              <p:ext uri="{D42A27DB-BD31-4B8C-83A1-F6EECF244321}">
                <p14:modId xmlns="" xmlns:p14="http://schemas.microsoft.com/office/powerpoint/2010/main" val="3611863733"/>
              </p:ext>
            </p:extLst>
          </p:nvPr>
        </p:nvGraphicFramePr>
        <p:xfrm>
          <a:off x="899590" y="1772815"/>
          <a:ext cx="7416825" cy="4320483"/>
        </p:xfrm>
        <a:graphic>
          <a:graphicData uri="http://schemas.openxmlformats.org/drawingml/2006/table">
            <a:tbl>
              <a:tblPr firstRow="1" firstCol="1" bandRow="1">
                <a:tableStyleId>{5C22544A-7EE6-4342-B048-85BDC9FD1C3A}</a:tableStyleId>
              </a:tblPr>
              <a:tblGrid>
                <a:gridCol w="1224138"/>
                <a:gridCol w="1008112"/>
                <a:gridCol w="648072"/>
                <a:gridCol w="936104"/>
                <a:gridCol w="576064"/>
                <a:gridCol w="792088"/>
                <a:gridCol w="576064"/>
                <a:gridCol w="432048"/>
                <a:gridCol w="1224135"/>
              </a:tblGrid>
              <a:tr h="1321413">
                <a:tc>
                  <a:txBody>
                    <a:bodyPr/>
                    <a:lstStyle/>
                    <a:p>
                      <a:pPr algn="ctr">
                        <a:lnSpc>
                          <a:spcPct val="115000"/>
                        </a:lnSpc>
                        <a:spcAft>
                          <a:spcPts val="0"/>
                        </a:spcAft>
                      </a:pPr>
                      <a:r>
                        <a:rPr lang="en-US" sz="1200" dirty="0">
                          <a:effectLst/>
                        </a:rPr>
                        <a:t>Better salary affects in the educational quality</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smtClean="0">
                          <a:effectLst/>
                        </a:rPr>
                        <a:t>Student´s</a:t>
                      </a:r>
                      <a:r>
                        <a:rPr lang="en-US" sz="1200" dirty="0">
                          <a:effectLst/>
                        </a:rPr>
                        <a:t/>
                      </a:r>
                      <a:br>
                        <a:rPr lang="en-US" sz="1200" dirty="0">
                          <a:effectLst/>
                        </a:rPr>
                      </a:br>
                      <a:r>
                        <a:rPr lang="en-US" sz="1200" dirty="0">
                          <a:effectLst/>
                        </a:rPr>
                        <a:t>Answer </a:t>
                      </a:r>
                      <a:br>
                        <a:rPr lang="en-US" sz="1200" dirty="0">
                          <a:effectLst/>
                        </a:rPr>
                      </a:b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  (A)</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Teachers answer</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  (B)</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(A) - (B) = ( C )</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 C ) </a:t>
                      </a:r>
                      <a:r>
                        <a:rPr lang="en-US" sz="1200" baseline="30000" dirty="0">
                          <a:effectLst/>
                        </a:rPr>
                        <a:t>2</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(B)</a:t>
                      </a:r>
                      <a:endParaRPr lang="es-ES" sz="1200" dirty="0">
                        <a:effectLst/>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en-US" sz="1200" dirty="0">
                          <a:effectLst/>
                        </a:rPr>
                        <a:t>( C ) </a:t>
                      </a:r>
                      <a:r>
                        <a:rPr lang="en-US" sz="1200" baseline="30000" dirty="0">
                          <a:effectLst/>
                        </a:rPr>
                        <a:t>2 </a:t>
                      </a:r>
                      <a:r>
                        <a:rPr lang="en-US" sz="1200" dirty="0">
                          <a:effectLst/>
                        </a:rPr>
                        <a:t> /</a:t>
                      </a:r>
                      <a:r>
                        <a:rPr lang="en-US" sz="1200" baseline="30000" dirty="0">
                          <a:effectLst/>
                        </a:rPr>
                        <a:t>  </a:t>
                      </a:r>
                      <a:r>
                        <a:rPr lang="en-US" sz="1200" dirty="0">
                          <a:effectLst/>
                        </a:rPr>
                        <a:t>( B )</a:t>
                      </a:r>
                      <a:endParaRPr lang="es-ES" sz="1200" dirty="0">
                        <a:effectLst/>
                        <a:latin typeface="Calibri"/>
                        <a:ea typeface="Calibri"/>
                        <a:cs typeface="Times New Roman"/>
                      </a:endParaRPr>
                    </a:p>
                  </a:txBody>
                  <a:tcPr marL="68580" marR="68580" marT="0" marB="0" anchor="ctr">
                    <a:solidFill>
                      <a:schemeClr val="accent1">
                        <a:lumMod val="75000"/>
                      </a:schemeClr>
                    </a:solidFill>
                  </a:tcPr>
                </a:tc>
              </a:tr>
              <a:tr h="649865">
                <a:tc>
                  <a:txBody>
                    <a:bodyPr/>
                    <a:lstStyle/>
                    <a:p>
                      <a:pPr>
                        <a:lnSpc>
                          <a:spcPct val="115000"/>
                        </a:lnSpc>
                        <a:spcAft>
                          <a:spcPts val="0"/>
                        </a:spcAft>
                      </a:pPr>
                      <a:r>
                        <a:rPr lang="en-US" sz="1200" dirty="0">
                          <a:effectLst/>
                        </a:rPr>
                        <a:t>Strongly agree</a:t>
                      </a:r>
                      <a:endParaRPr lang="es-ES" sz="1200" dirty="0">
                        <a:effectLst/>
                        <a:latin typeface="Calibri"/>
                        <a:ea typeface="Calibri"/>
                        <a:cs typeface="Times New Roman"/>
                      </a:endParaRPr>
                    </a:p>
                  </a:txBody>
                  <a:tcPr marL="68580" marR="68580" marT="0" marB="0">
                    <a:solidFill>
                      <a:schemeClr val="accent4"/>
                    </a:solidFill>
                  </a:tcPr>
                </a:tc>
                <a:tc>
                  <a:txBody>
                    <a:bodyPr/>
                    <a:lstStyle/>
                    <a:p>
                      <a:pPr algn="ctr">
                        <a:lnSpc>
                          <a:spcPct val="115000"/>
                        </a:lnSpc>
                        <a:spcAft>
                          <a:spcPts val="0"/>
                        </a:spcAft>
                      </a:pPr>
                      <a:r>
                        <a:rPr lang="en-US" sz="1100">
                          <a:effectLst/>
                        </a:rPr>
                        <a:t>62</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18,24%</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35</a:t>
                      </a:r>
                      <a:endParaRPr lang="es-ES" sz="1100">
                        <a:effectLst/>
                        <a:latin typeface="Calibri"/>
                        <a:ea typeface="Calibri"/>
                        <a:cs typeface="Times New Roman"/>
                      </a:endParaRPr>
                    </a:p>
                  </a:txBody>
                  <a:tcPr marL="68580" marR="68580" marT="0" marB="0"/>
                </a:tc>
                <a:tc>
                  <a:txBody>
                    <a:bodyPr/>
                    <a:lstStyle/>
                    <a:p>
                      <a:pPr algn="r">
                        <a:lnSpc>
                          <a:spcPct val="115000"/>
                        </a:lnSpc>
                        <a:spcAft>
                          <a:spcPts val="0"/>
                        </a:spcAft>
                      </a:pPr>
                      <a:r>
                        <a:rPr lang="en-US" sz="1100">
                          <a:effectLst/>
                        </a:rPr>
                        <a:t>35%</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-0,17</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0,0281</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  0,35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effectLst/>
                        </a:rPr>
                        <a:t>0,0803</a:t>
                      </a:r>
                      <a:endParaRPr lang="es-ES" sz="1100" dirty="0">
                        <a:effectLst/>
                        <a:latin typeface="Calibri"/>
                        <a:ea typeface="Calibri"/>
                        <a:cs typeface="Times New Roman"/>
                      </a:endParaRPr>
                    </a:p>
                  </a:txBody>
                  <a:tcPr marL="68580" marR="68580" marT="0" marB="0"/>
                </a:tc>
              </a:tr>
              <a:tr h="649865">
                <a:tc>
                  <a:txBody>
                    <a:bodyPr/>
                    <a:lstStyle/>
                    <a:p>
                      <a:pPr>
                        <a:lnSpc>
                          <a:spcPct val="115000"/>
                        </a:lnSpc>
                        <a:spcAft>
                          <a:spcPts val="0"/>
                        </a:spcAft>
                      </a:pPr>
                      <a:r>
                        <a:rPr lang="en-US" sz="1200" dirty="0">
                          <a:effectLst/>
                        </a:rPr>
                        <a:t>Agree</a:t>
                      </a:r>
                      <a:endParaRPr lang="es-ES" sz="1200" dirty="0">
                        <a:effectLst/>
                        <a:latin typeface="Calibri"/>
                        <a:ea typeface="Calibri"/>
                        <a:cs typeface="Times New Roman"/>
                      </a:endParaRPr>
                    </a:p>
                  </a:txBody>
                  <a:tcPr marL="68580" marR="68580" marT="0" marB="0">
                    <a:solidFill>
                      <a:schemeClr val="accent4"/>
                    </a:solidFill>
                  </a:tcPr>
                </a:tc>
                <a:tc>
                  <a:txBody>
                    <a:bodyPr/>
                    <a:lstStyle/>
                    <a:p>
                      <a:pPr algn="ctr">
                        <a:lnSpc>
                          <a:spcPct val="115000"/>
                        </a:lnSpc>
                        <a:spcAft>
                          <a:spcPts val="0"/>
                        </a:spcAft>
                      </a:pPr>
                      <a:r>
                        <a:rPr lang="en-US" sz="1100">
                          <a:effectLst/>
                        </a:rPr>
                        <a:t>175</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51,47%</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25</a:t>
                      </a:r>
                      <a:endParaRPr lang="es-ES" sz="1100">
                        <a:effectLst/>
                        <a:latin typeface="Calibri"/>
                        <a:ea typeface="Calibri"/>
                        <a:cs typeface="Times New Roman"/>
                      </a:endParaRPr>
                    </a:p>
                  </a:txBody>
                  <a:tcPr marL="68580" marR="68580" marT="0" marB="0"/>
                </a:tc>
                <a:tc>
                  <a:txBody>
                    <a:bodyPr/>
                    <a:lstStyle/>
                    <a:p>
                      <a:pPr algn="r">
                        <a:lnSpc>
                          <a:spcPct val="115000"/>
                        </a:lnSpc>
                        <a:spcAft>
                          <a:spcPts val="0"/>
                        </a:spcAft>
                      </a:pPr>
                      <a:r>
                        <a:rPr lang="en-US" sz="1100">
                          <a:effectLst/>
                        </a:rPr>
                        <a:t>25%</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0,26</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0,0701</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  0,25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effectLst/>
                        </a:rPr>
                        <a:t>0,2803</a:t>
                      </a:r>
                      <a:endParaRPr lang="es-ES" sz="1100" dirty="0">
                        <a:effectLst/>
                        <a:latin typeface="Calibri"/>
                        <a:ea typeface="Calibri"/>
                        <a:cs typeface="Times New Roman"/>
                      </a:endParaRPr>
                    </a:p>
                  </a:txBody>
                  <a:tcPr marL="68580" marR="68580" marT="0" marB="0"/>
                </a:tc>
              </a:tr>
              <a:tr h="649865">
                <a:tc>
                  <a:txBody>
                    <a:bodyPr/>
                    <a:lstStyle/>
                    <a:p>
                      <a:pPr>
                        <a:lnSpc>
                          <a:spcPct val="115000"/>
                        </a:lnSpc>
                        <a:spcAft>
                          <a:spcPts val="0"/>
                        </a:spcAft>
                      </a:pPr>
                      <a:r>
                        <a:rPr lang="en-US" sz="1200" dirty="0">
                          <a:effectLst/>
                        </a:rPr>
                        <a:t>Disagree</a:t>
                      </a:r>
                      <a:endParaRPr lang="es-ES" sz="1200" dirty="0">
                        <a:effectLst/>
                        <a:latin typeface="Calibri"/>
                        <a:ea typeface="Calibri"/>
                        <a:cs typeface="Times New Roman"/>
                      </a:endParaRPr>
                    </a:p>
                  </a:txBody>
                  <a:tcPr marL="68580" marR="68580" marT="0" marB="0">
                    <a:solidFill>
                      <a:schemeClr val="accent4"/>
                    </a:solidFill>
                  </a:tcPr>
                </a:tc>
                <a:tc>
                  <a:txBody>
                    <a:bodyPr/>
                    <a:lstStyle/>
                    <a:p>
                      <a:pPr algn="ctr">
                        <a:lnSpc>
                          <a:spcPct val="115000"/>
                        </a:lnSpc>
                        <a:spcAft>
                          <a:spcPts val="0"/>
                        </a:spcAft>
                      </a:pPr>
                      <a:r>
                        <a:rPr lang="en-US" sz="1100">
                          <a:effectLst/>
                        </a:rPr>
                        <a:t>79</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23,24%</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33</a:t>
                      </a:r>
                      <a:endParaRPr lang="es-ES" sz="1100">
                        <a:effectLst/>
                        <a:latin typeface="Calibri"/>
                        <a:ea typeface="Calibri"/>
                        <a:cs typeface="Times New Roman"/>
                      </a:endParaRPr>
                    </a:p>
                  </a:txBody>
                  <a:tcPr marL="68580" marR="68580" marT="0" marB="0"/>
                </a:tc>
                <a:tc>
                  <a:txBody>
                    <a:bodyPr/>
                    <a:lstStyle/>
                    <a:p>
                      <a:pPr algn="r">
                        <a:lnSpc>
                          <a:spcPct val="115000"/>
                        </a:lnSpc>
                        <a:spcAft>
                          <a:spcPts val="0"/>
                        </a:spcAft>
                      </a:pPr>
                      <a:r>
                        <a:rPr lang="en-US" sz="1100">
                          <a:effectLst/>
                        </a:rPr>
                        <a:t>33%</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-0,10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0,0095</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  0,33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effectLst/>
                        </a:rPr>
                        <a:t>0,0289</a:t>
                      </a:r>
                      <a:endParaRPr lang="es-ES" sz="1100" dirty="0">
                        <a:effectLst/>
                        <a:latin typeface="Calibri"/>
                        <a:ea typeface="Calibri"/>
                        <a:cs typeface="Times New Roman"/>
                      </a:endParaRPr>
                    </a:p>
                  </a:txBody>
                  <a:tcPr marL="68580" marR="68580" marT="0" marB="0"/>
                </a:tc>
              </a:tr>
              <a:tr h="649865">
                <a:tc>
                  <a:txBody>
                    <a:bodyPr/>
                    <a:lstStyle/>
                    <a:p>
                      <a:pPr>
                        <a:lnSpc>
                          <a:spcPct val="115000"/>
                        </a:lnSpc>
                        <a:spcAft>
                          <a:spcPts val="0"/>
                        </a:spcAft>
                      </a:pPr>
                      <a:r>
                        <a:rPr lang="en-US" sz="1200" dirty="0">
                          <a:effectLst/>
                        </a:rPr>
                        <a:t>Strongly disagree</a:t>
                      </a:r>
                      <a:endParaRPr lang="es-ES" sz="1200" dirty="0">
                        <a:effectLst/>
                        <a:latin typeface="Calibri"/>
                        <a:ea typeface="Calibri"/>
                        <a:cs typeface="Times New Roman"/>
                      </a:endParaRPr>
                    </a:p>
                  </a:txBody>
                  <a:tcPr marL="68580" marR="68580" marT="0" marB="0">
                    <a:solidFill>
                      <a:schemeClr val="accent4"/>
                    </a:solidFill>
                  </a:tcPr>
                </a:tc>
                <a:tc>
                  <a:txBody>
                    <a:bodyPr/>
                    <a:lstStyle/>
                    <a:p>
                      <a:pPr algn="ctr">
                        <a:lnSpc>
                          <a:spcPct val="115000"/>
                        </a:lnSpc>
                        <a:spcAft>
                          <a:spcPts val="0"/>
                        </a:spcAft>
                      </a:pPr>
                      <a:r>
                        <a:rPr lang="en-US" sz="1100">
                          <a:effectLst/>
                        </a:rPr>
                        <a:t>24</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7,06%</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7</a:t>
                      </a:r>
                      <a:endParaRPr lang="es-ES" sz="1100">
                        <a:effectLst/>
                        <a:latin typeface="Calibri"/>
                        <a:ea typeface="Calibri"/>
                        <a:cs typeface="Times New Roman"/>
                      </a:endParaRPr>
                    </a:p>
                  </a:txBody>
                  <a:tcPr marL="68580" marR="68580" marT="0" marB="0"/>
                </a:tc>
                <a:tc>
                  <a:txBody>
                    <a:bodyPr/>
                    <a:lstStyle/>
                    <a:p>
                      <a:pPr algn="r">
                        <a:lnSpc>
                          <a:spcPct val="115000"/>
                        </a:lnSpc>
                        <a:spcAft>
                          <a:spcPts val="0"/>
                        </a:spcAft>
                      </a:pPr>
                      <a:r>
                        <a:rPr lang="en-US" sz="1100">
                          <a:effectLst/>
                        </a:rPr>
                        <a:t>7%</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0,00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0,0000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  0,07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dirty="0">
                          <a:effectLst/>
                        </a:rPr>
                        <a:t>0,0000</a:t>
                      </a:r>
                      <a:endParaRPr lang="es-ES" sz="1100" dirty="0">
                        <a:effectLst/>
                        <a:latin typeface="Calibri"/>
                        <a:ea typeface="Calibri"/>
                        <a:cs typeface="Times New Roman"/>
                      </a:endParaRPr>
                    </a:p>
                  </a:txBody>
                  <a:tcPr marL="68580" marR="68580" marT="0" marB="0"/>
                </a:tc>
              </a:tr>
              <a:tr h="399610">
                <a:tc>
                  <a:txBody>
                    <a:bodyPr/>
                    <a:lstStyle/>
                    <a:p>
                      <a:pPr>
                        <a:lnSpc>
                          <a:spcPct val="115000"/>
                        </a:lnSpc>
                        <a:spcAft>
                          <a:spcPts val="0"/>
                        </a:spcAft>
                      </a:pPr>
                      <a:r>
                        <a:rPr lang="en-US" sz="1200" dirty="0">
                          <a:effectLst/>
                        </a:rPr>
                        <a:t>Total</a:t>
                      </a:r>
                      <a:endParaRPr lang="es-ES" sz="1200" dirty="0">
                        <a:effectLst/>
                        <a:latin typeface="Calibri"/>
                        <a:ea typeface="Calibri"/>
                        <a:cs typeface="Times New Roman"/>
                      </a:endParaRPr>
                    </a:p>
                  </a:txBody>
                  <a:tcPr marL="68580" marR="68580" marT="0" marB="0">
                    <a:solidFill>
                      <a:schemeClr val="accent4"/>
                    </a:solidFill>
                  </a:tcPr>
                </a:tc>
                <a:tc>
                  <a:txBody>
                    <a:bodyPr/>
                    <a:lstStyle/>
                    <a:p>
                      <a:pPr algn="ctr">
                        <a:lnSpc>
                          <a:spcPct val="115000"/>
                        </a:lnSpc>
                        <a:spcAft>
                          <a:spcPts val="0"/>
                        </a:spcAft>
                      </a:pPr>
                      <a:r>
                        <a:rPr lang="en-US" sz="1100">
                          <a:effectLst/>
                        </a:rPr>
                        <a:t>340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100%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100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100%</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s-ES"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100">
                          <a:effectLst/>
                        </a:rPr>
                        <a:t>X</a:t>
                      </a:r>
                      <a:r>
                        <a:rPr lang="en-US" sz="1100" baseline="30000">
                          <a:effectLst/>
                        </a:rPr>
                        <a:t>2  </a:t>
                      </a:r>
                      <a:r>
                        <a:rPr lang="en-US" sz="1100">
                          <a:effectLst/>
                        </a:rPr>
                        <a:t>=</a:t>
                      </a:r>
                      <a:r>
                        <a:rPr lang="en-US" sz="1100" baseline="30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b="1" dirty="0">
                          <a:solidFill>
                            <a:schemeClr val="bg1"/>
                          </a:solidFill>
                          <a:effectLst/>
                        </a:rPr>
                        <a:t>0,389</a:t>
                      </a:r>
                      <a:endParaRPr lang="es-ES" sz="1400" b="1" dirty="0">
                        <a:solidFill>
                          <a:schemeClr val="bg1"/>
                        </a:solidFill>
                        <a:effectLst/>
                        <a:latin typeface="Calibri"/>
                        <a:ea typeface="Calibri"/>
                        <a:cs typeface="Times New Roman"/>
                      </a:endParaRPr>
                    </a:p>
                  </a:txBody>
                  <a:tcPr marL="68580" marR="68580" marT="0" marB="0">
                    <a:solidFill>
                      <a:schemeClr val="accent3"/>
                    </a:solidFill>
                  </a:tcPr>
                </a:tc>
              </a:tr>
            </a:tbl>
          </a:graphicData>
        </a:graphic>
      </p:graphicFrame>
    </p:spTree>
    <p:extLst>
      <p:ext uri="{BB962C8B-B14F-4D97-AF65-F5344CB8AC3E}">
        <p14:creationId xmlns="" xmlns:p14="http://schemas.microsoft.com/office/powerpoint/2010/main" val="1083288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a:xfrm>
            <a:off x="5650336" y="6478474"/>
            <a:ext cx="3493664" cy="365125"/>
          </a:xfrm>
        </p:spPr>
        <p:txBody>
          <a:bodyPr/>
          <a:lstStyle/>
          <a:p>
            <a:r>
              <a:rPr lang="es-ES" b="1" dirty="0" smtClean="0">
                <a:solidFill>
                  <a:schemeClr val="bg1"/>
                </a:solidFill>
              </a:rPr>
              <a:t>CINDY INÉS CORONEL ROJAS </a:t>
            </a:r>
            <a:endParaRPr lang="es-ES" b="1" dirty="0">
              <a:solidFill>
                <a:schemeClr val="bg1"/>
              </a:solidFill>
            </a:endParaRPr>
          </a:p>
        </p:txBody>
      </p:sp>
      <p:sp>
        <p:nvSpPr>
          <p:cNvPr id="4" name="3 Título"/>
          <p:cNvSpPr>
            <a:spLocks noGrp="1"/>
          </p:cNvSpPr>
          <p:nvPr>
            <p:ph type="title"/>
          </p:nvPr>
        </p:nvSpPr>
        <p:spPr>
          <a:xfrm>
            <a:off x="4716016" y="525687"/>
            <a:ext cx="3304572" cy="1463153"/>
          </a:xfrm>
        </p:spPr>
        <p:txBody>
          <a:bodyPr>
            <a:noAutofit/>
          </a:bodyPr>
          <a:lstStyle/>
          <a:p>
            <a:pPr algn="ctr"/>
            <a:r>
              <a:rPr lang="es-ES" sz="2400" b="1" dirty="0" err="1" smtClean="0"/>
              <a:t>Methodological</a:t>
            </a:r>
            <a:r>
              <a:rPr lang="es-ES" sz="2400" b="1" dirty="0" smtClean="0"/>
              <a:t> </a:t>
            </a:r>
            <a:r>
              <a:rPr lang="es-ES" sz="2400" b="1" dirty="0" err="1" smtClean="0"/>
              <a:t>Design</a:t>
            </a:r>
            <a:endParaRPr lang="es-ES" sz="2400" b="1" dirty="0"/>
          </a:p>
        </p:txBody>
      </p:sp>
      <p:sp>
        <p:nvSpPr>
          <p:cNvPr id="5" name="4 Marcador de texto"/>
          <p:cNvSpPr>
            <a:spLocks noGrp="1"/>
          </p:cNvSpPr>
          <p:nvPr>
            <p:ph type="body" sz="half" idx="2"/>
          </p:nvPr>
        </p:nvSpPr>
        <p:spPr>
          <a:xfrm>
            <a:off x="4572000" y="2450698"/>
            <a:ext cx="3672407" cy="3210550"/>
          </a:xfrm>
        </p:spPr>
        <p:txBody>
          <a:bodyPr/>
          <a:lstStyle/>
          <a:p>
            <a:pPr lvl="0" fontAlgn="base">
              <a:spcBef>
                <a:spcPct val="0"/>
              </a:spcBef>
              <a:spcAft>
                <a:spcPct val="0"/>
              </a:spcAft>
            </a:pPr>
            <a:r>
              <a:rPr lang="es-EC" sz="1800" b="1" dirty="0">
                <a:ea typeface="Calibri" pitchFamily="34" charset="0"/>
                <a:cs typeface="Times New Roman" pitchFamily="18" charset="0"/>
              </a:rPr>
              <a:t>SURVEY  DATA:</a:t>
            </a:r>
          </a:p>
          <a:p>
            <a:pPr lvl="0" fontAlgn="base">
              <a:spcBef>
                <a:spcPct val="0"/>
              </a:spcBef>
              <a:spcAft>
                <a:spcPct val="0"/>
              </a:spcAft>
            </a:pPr>
            <a:endParaRPr lang="es-EC" sz="1800" b="1" dirty="0">
              <a:ea typeface="Calibri" pitchFamily="34" charset="0"/>
              <a:cs typeface="Times New Roman" pitchFamily="18" charset="0"/>
            </a:endParaRPr>
          </a:p>
          <a:p>
            <a:pPr lvl="0" fontAlgn="base">
              <a:spcBef>
                <a:spcPct val="0"/>
              </a:spcBef>
              <a:spcAft>
                <a:spcPct val="0"/>
              </a:spcAft>
            </a:pPr>
            <a:r>
              <a:rPr lang="es-EC" dirty="0">
                <a:ea typeface="Calibri" pitchFamily="34" charset="0"/>
                <a:cs typeface="Times New Roman" pitchFamily="18" charset="0"/>
              </a:rPr>
              <a:t>Total </a:t>
            </a:r>
            <a:r>
              <a:rPr lang="es-EC" dirty="0" err="1">
                <a:ea typeface="Calibri" pitchFamily="34" charset="0"/>
                <a:cs typeface="Times New Roman" pitchFamily="18" charset="0"/>
              </a:rPr>
              <a:t>students</a:t>
            </a:r>
            <a:r>
              <a:rPr lang="es-EC" dirty="0">
                <a:ea typeface="Calibri" pitchFamily="34" charset="0"/>
                <a:cs typeface="Times New Roman" pitchFamily="18" charset="0"/>
              </a:rPr>
              <a:t> </a:t>
            </a:r>
            <a:r>
              <a:rPr lang="es-EC" dirty="0" smtClean="0">
                <a:ea typeface="Calibri" pitchFamily="34" charset="0"/>
                <a:cs typeface="Times New Roman" pitchFamily="18" charset="0"/>
              </a:rPr>
              <a:t>	2970</a:t>
            </a:r>
            <a:endParaRPr lang="es-EC" dirty="0">
              <a:ea typeface="Calibri" pitchFamily="34" charset="0"/>
              <a:cs typeface="Times New Roman" pitchFamily="18" charset="0"/>
            </a:endParaRPr>
          </a:p>
          <a:p>
            <a:pPr lvl="0" fontAlgn="base">
              <a:spcBef>
                <a:spcPct val="0"/>
              </a:spcBef>
              <a:spcAft>
                <a:spcPct val="0"/>
              </a:spcAft>
            </a:pPr>
            <a:r>
              <a:rPr lang="es-EC" dirty="0">
                <a:ea typeface="Calibri" pitchFamily="34" charset="0"/>
                <a:cs typeface="Times New Roman" pitchFamily="18" charset="0"/>
              </a:rPr>
              <a:t>Total </a:t>
            </a:r>
            <a:r>
              <a:rPr lang="es-EC" dirty="0" err="1">
                <a:ea typeface="Calibri" pitchFamily="34" charset="0"/>
                <a:cs typeface="Times New Roman" pitchFamily="18" charset="0"/>
              </a:rPr>
              <a:t>teachers</a:t>
            </a:r>
            <a:r>
              <a:rPr lang="es-EC" dirty="0">
                <a:ea typeface="Calibri" pitchFamily="34" charset="0"/>
                <a:cs typeface="Times New Roman" pitchFamily="18" charset="0"/>
              </a:rPr>
              <a:t>  </a:t>
            </a:r>
            <a:r>
              <a:rPr lang="es-EC" dirty="0" smtClean="0">
                <a:ea typeface="Calibri" pitchFamily="34" charset="0"/>
                <a:cs typeface="Times New Roman" pitchFamily="18" charset="0"/>
              </a:rPr>
              <a:t>	134</a:t>
            </a:r>
          </a:p>
          <a:p>
            <a:pPr lvl="0" fontAlgn="base">
              <a:spcBef>
                <a:spcPct val="0"/>
              </a:spcBef>
              <a:spcAft>
                <a:spcPct val="0"/>
              </a:spcAft>
            </a:pPr>
            <a:endParaRPr lang="es-EC" dirty="0">
              <a:ea typeface="Calibri" pitchFamily="34" charset="0"/>
              <a:cs typeface="Times New Roman" pitchFamily="18" charset="0"/>
            </a:endParaRPr>
          </a:p>
          <a:p>
            <a:pPr lvl="0" fontAlgn="base">
              <a:spcBef>
                <a:spcPct val="0"/>
              </a:spcBef>
              <a:spcAft>
                <a:spcPct val="0"/>
              </a:spcAft>
            </a:pPr>
            <a:r>
              <a:rPr lang="es-EC" dirty="0" err="1">
                <a:ea typeface="Calibri" pitchFamily="34" charset="0"/>
                <a:cs typeface="Times New Roman" pitchFamily="18" charset="0"/>
              </a:rPr>
              <a:t>Sample</a:t>
            </a:r>
            <a:r>
              <a:rPr lang="es-EC" dirty="0">
                <a:ea typeface="Calibri" pitchFamily="34" charset="0"/>
                <a:cs typeface="Times New Roman" pitchFamily="18" charset="0"/>
              </a:rPr>
              <a:t> </a:t>
            </a:r>
            <a:r>
              <a:rPr lang="es-EC" dirty="0" err="1">
                <a:ea typeface="Calibri" pitchFamily="34" charset="0"/>
                <a:cs typeface="Times New Roman" pitchFamily="18" charset="0"/>
              </a:rPr>
              <a:t>size</a:t>
            </a:r>
            <a:r>
              <a:rPr lang="es-EC" dirty="0">
                <a:ea typeface="Calibri" pitchFamily="34" charset="0"/>
                <a:cs typeface="Times New Roman" pitchFamily="18" charset="0"/>
              </a:rPr>
              <a:t>  </a:t>
            </a:r>
            <a:r>
              <a:rPr lang="es-EC" dirty="0" smtClean="0">
                <a:ea typeface="Calibri" pitchFamily="34" charset="0"/>
                <a:cs typeface="Times New Roman" pitchFamily="18" charset="0"/>
              </a:rPr>
              <a:t>	340 </a:t>
            </a:r>
            <a:r>
              <a:rPr lang="es-EC" sz="1000" dirty="0" err="1" smtClean="0">
                <a:ea typeface="Calibri" pitchFamily="34" charset="0"/>
                <a:cs typeface="Times New Roman" pitchFamily="18" charset="0"/>
              </a:rPr>
              <a:t>survey</a:t>
            </a:r>
            <a:r>
              <a:rPr lang="es-EC" sz="1000" dirty="0" smtClean="0">
                <a:ea typeface="Calibri" pitchFamily="34" charset="0"/>
                <a:cs typeface="Times New Roman" pitchFamily="18" charset="0"/>
              </a:rPr>
              <a:t>  </a:t>
            </a:r>
            <a:r>
              <a:rPr lang="es-EC" sz="1000" dirty="0" err="1">
                <a:ea typeface="Calibri" pitchFamily="34" charset="0"/>
                <a:cs typeface="Times New Roman" pitchFamily="18" charset="0"/>
              </a:rPr>
              <a:t>for</a:t>
            </a:r>
            <a:r>
              <a:rPr lang="es-EC" sz="1000" dirty="0">
                <a:ea typeface="Calibri" pitchFamily="34" charset="0"/>
                <a:cs typeface="Times New Roman" pitchFamily="18" charset="0"/>
              </a:rPr>
              <a:t>  </a:t>
            </a:r>
            <a:r>
              <a:rPr lang="es-EC" sz="1000" dirty="0" err="1">
                <a:ea typeface="Calibri" pitchFamily="34" charset="0"/>
                <a:cs typeface="Times New Roman" pitchFamily="18" charset="0"/>
              </a:rPr>
              <a:t>students</a:t>
            </a:r>
            <a:r>
              <a:rPr lang="es-EC" sz="1000" dirty="0">
                <a:ea typeface="Calibri" pitchFamily="34" charset="0"/>
                <a:cs typeface="Times New Roman" pitchFamily="18" charset="0"/>
              </a:rPr>
              <a:t>  </a:t>
            </a:r>
            <a:endParaRPr lang="es-EC" sz="1000" dirty="0" smtClean="0">
              <a:ea typeface="Calibri" pitchFamily="34" charset="0"/>
              <a:cs typeface="Times New Roman" pitchFamily="18" charset="0"/>
            </a:endParaRPr>
          </a:p>
          <a:p>
            <a:pPr fontAlgn="base">
              <a:spcBef>
                <a:spcPct val="0"/>
              </a:spcBef>
              <a:spcAft>
                <a:spcPct val="0"/>
              </a:spcAft>
            </a:pPr>
            <a:r>
              <a:rPr lang="es-EC" dirty="0" err="1" smtClean="0">
                <a:ea typeface="Calibri" pitchFamily="34" charset="0"/>
                <a:cs typeface="Times New Roman" pitchFamily="18" charset="0"/>
              </a:rPr>
              <a:t>Sample</a:t>
            </a:r>
            <a:r>
              <a:rPr lang="es-EC" dirty="0" smtClean="0">
                <a:ea typeface="Calibri" pitchFamily="34" charset="0"/>
                <a:cs typeface="Times New Roman" pitchFamily="18" charset="0"/>
              </a:rPr>
              <a:t> </a:t>
            </a:r>
            <a:r>
              <a:rPr lang="es-EC" dirty="0" err="1">
                <a:ea typeface="Calibri" pitchFamily="34" charset="0"/>
                <a:cs typeface="Times New Roman" pitchFamily="18" charset="0"/>
              </a:rPr>
              <a:t>size</a:t>
            </a:r>
            <a:r>
              <a:rPr lang="es-EC" dirty="0">
                <a:ea typeface="Calibri" pitchFamily="34" charset="0"/>
                <a:cs typeface="Times New Roman" pitchFamily="18" charset="0"/>
              </a:rPr>
              <a:t>  </a:t>
            </a:r>
            <a:r>
              <a:rPr lang="es-EC" dirty="0" smtClean="0">
                <a:ea typeface="Calibri" pitchFamily="34" charset="0"/>
                <a:cs typeface="Times New Roman" pitchFamily="18" charset="0"/>
              </a:rPr>
              <a:t>	100 </a:t>
            </a:r>
            <a:r>
              <a:rPr lang="es-EC" sz="1000" dirty="0" err="1">
                <a:ea typeface="Calibri" pitchFamily="34" charset="0"/>
                <a:cs typeface="Times New Roman" pitchFamily="18" charset="0"/>
              </a:rPr>
              <a:t>survey</a:t>
            </a:r>
            <a:r>
              <a:rPr lang="es-EC" sz="1000" dirty="0">
                <a:ea typeface="Calibri" pitchFamily="34" charset="0"/>
                <a:cs typeface="Times New Roman" pitchFamily="18" charset="0"/>
              </a:rPr>
              <a:t>  </a:t>
            </a:r>
            <a:r>
              <a:rPr lang="es-EC" sz="1000" dirty="0" err="1">
                <a:ea typeface="Calibri" pitchFamily="34" charset="0"/>
                <a:cs typeface="Times New Roman" pitchFamily="18" charset="0"/>
              </a:rPr>
              <a:t>for</a:t>
            </a:r>
            <a:r>
              <a:rPr lang="es-EC" sz="1000" dirty="0">
                <a:ea typeface="Calibri" pitchFamily="34" charset="0"/>
                <a:cs typeface="Times New Roman" pitchFamily="18" charset="0"/>
              </a:rPr>
              <a:t>  </a:t>
            </a:r>
            <a:r>
              <a:rPr lang="es-EC" sz="1000" dirty="0" err="1">
                <a:ea typeface="Calibri" pitchFamily="34" charset="0"/>
                <a:cs typeface="Times New Roman" pitchFamily="18" charset="0"/>
              </a:rPr>
              <a:t>teachers</a:t>
            </a:r>
            <a:endParaRPr lang="es-EC" sz="1000" dirty="0">
              <a:ea typeface="Calibri" pitchFamily="34" charset="0"/>
              <a:cs typeface="Times New Roman" pitchFamily="18" charset="0"/>
            </a:endParaRPr>
          </a:p>
          <a:p>
            <a:pPr fontAlgn="base">
              <a:spcBef>
                <a:spcPct val="0"/>
              </a:spcBef>
              <a:spcAft>
                <a:spcPct val="0"/>
              </a:spcAft>
            </a:pPr>
            <a:endParaRPr lang="es-EC" dirty="0" smtClean="0">
              <a:ea typeface="Calibri" pitchFamily="34" charset="0"/>
              <a:cs typeface="Times New Roman" pitchFamily="18" charset="0"/>
            </a:endParaRPr>
          </a:p>
          <a:p>
            <a:pPr fontAlgn="base">
              <a:spcBef>
                <a:spcPct val="0"/>
              </a:spcBef>
              <a:spcAft>
                <a:spcPct val="0"/>
              </a:spcAft>
            </a:pPr>
            <a:endParaRPr lang="es-EC" dirty="0">
              <a:ea typeface="Calibri" pitchFamily="34" charset="0"/>
              <a:cs typeface="Times New Roman" pitchFamily="18" charset="0"/>
            </a:endParaRPr>
          </a:p>
          <a:p>
            <a:pPr fontAlgn="base">
              <a:spcBef>
                <a:spcPct val="0"/>
              </a:spcBef>
              <a:spcAft>
                <a:spcPct val="0"/>
              </a:spcAft>
            </a:pPr>
            <a:r>
              <a:rPr lang="es-EC" dirty="0" err="1">
                <a:ea typeface="Calibri" pitchFamily="34" charset="0"/>
                <a:cs typeface="Times New Roman" pitchFamily="18" charset="0"/>
              </a:rPr>
              <a:t>Statical</a:t>
            </a:r>
            <a:r>
              <a:rPr lang="es-EC" dirty="0">
                <a:ea typeface="Calibri" pitchFamily="34" charset="0"/>
                <a:cs typeface="Times New Roman" pitchFamily="18" charset="0"/>
              </a:rPr>
              <a:t> error </a:t>
            </a:r>
            <a:r>
              <a:rPr lang="es-EC" dirty="0" smtClean="0">
                <a:ea typeface="Calibri" pitchFamily="34" charset="0"/>
                <a:cs typeface="Times New Roman" pitchFamily="18" charset="0"/>
              </a:rPr>
              <a:t>	 </a:t>
            </a:r>
            <a:r>
              <a:rPr lang="es-EC" dirty="0">
                <a:ea typeface="Calibri" pitchFamily="34" charset="0"/>
                <a:cs typeface="Times New Roman" pitchFamily="18" charset="0"/>
              </a:rPr>
              <a:t>5%</a:t>
            </a:r>
          </a:p>
          <a:p>
            <a:pPr fontAlgn="base">
              <a:spcBef>
                <a:spcPct val="0"/>
              </a:spcBef>
              <a:spcAft>
                <a:spcPct val="0"/>
              </a:spcAft>
            </a:pPr>
            <a:r>
              <a:rPr lang="es-EC" dirty="0" err="1">
                <a:ea typeface="Calibri" pitchFamily="34" charset="0"/>
                <a:cs typeface="Times New Roman" pitchFamily="18" charset="0"/>
              </a:rPr>
              <a:t>Confidence</a:t>
            </a:r>
            <a:r>
              <a:rPr lang="es-EC" dirty="0">
                <a:ea typeface="Calibri" pitchFamily="34" charset="0"/>
                <a:cs typeface="Times New Roman" pitchFamily="18" charset="0"/>
              </a:rPr>
              <a:t> </a:t>
            </a:r>
            <a:r>
              <a:rPr lang="es-EC" dirty="0" err="1">
                <a:ea typeface="Calibri" pitchFamily="34" charset="0"/>
                <a:cs typeface="Times New Roman" pitchFamily="18" charset="0"/>
              </a:rPr>
              <a:t>Level</a:t>
            </a:r>
            <a:r>
              <a:rPr lang="es-EC" dirty="0">
                <a:ea typeface="Calibri" pitchFamily="34" charset="0"/>
                <a:cs typeface="Times New Roman" pitchFamily="18" charset="0"/>
              </a:rPr>
              <a:t> </a:t>
            </a:r>
            <a:r>
              <a:rPr lang="es-EC" dirty="0" smtClean="0">
                <a:ea typeface="Calibri" pitchFamily="34" charset="0"/>
                <a:cs typeface="Times New Roman" pitchFamily="18" charset="0"/>
              </a:rPr>
              <a:t>	 95</a:t>
            </a:r>
            <a:r>
              <a:rPr lang="es-EC" dirty="0">
                <a:ea typeface="Calibri" pitchFamily="34" charset="0"/>
                <a:cs typeface="Times New Roman" pitchFamily="18" charset="0"/>
              </a:rPr>
              <a:t>%</a:t>
            </a:r>
          </a:p>
          <a:p>
            <a:endParaRPr lang="es-ES" dirty="0"/>
          </a:p>
        </p:txBody>
      </p:sp>
      <p:graphicFrame>
        <p:nvGraphicFramePr>
          <p:cNvPr id="7" name="6 Tabla"/>
          <p:cNvGraphicFramePr>
            <a:graphicFrameLocks noGrp="1"/>
          </p:cNvGraphicFramePr>
          <p:nvPr>
            <p:extLst>
              <p:ext uri="{D42A27DB-BD31-4B8C-83A1-F6EECF244321}">
                <p14:modId xmlns="" xmlns:p14="http://schemas.microsoft.com/office/powerpoint/2010/main" val="3893231237"/>
              </p:ext>
            </p:extLst>
          </p:nvPr>
        </p:nvGraphicFramePr>
        <p:xfrm>
          <a:off x="35495" y="548679"/>
          <a:ext cx="4464497" cy="6081307"/>
        </p:xfrm>
        <a:graphic>
          <a:graphicData uri="http://schemas.openxmlformats.org/drawingml/2006/table">
            <a:tbl>
              <a:tblPr>
                <a:tableStyleId>{B301B821-A1FF-4177-AEE7-76D212191A09}</a:tableStyleId>
              </a:tblPr>
              <a:tblGrid>
                <a:gridCol w="2183129"/>
                <a:gridCol w="2281368"/>
              </a:tblGrid>
              <a:tr h="274055">
                <a:tc gridSpan="2">
                  <a:txBody>
                    <a:bodyPr/>
                    <a:lstStyle/>
                    <a:p>
                      <a:pPr algn="ctr">
                        <a:lnSpc>
                          <a:spcPct val="115000"/>
                        </a:lnSpc>
                        <a:spcAft>
                          <a:spcPts val="0"/>
                        </a:spcAft>
                      </a:pPr>
                      <a:r>
                        <a:rPr lang="en-US" sz="1800" b="1" dirty="0">
                          <a:solidFill>
                            <a:schemeClr val="bg1"/>
                          </a:solidFill>
                        </a:rPr>
                        <a:t>ANALYSIS OF RESULTS</a:t>
                      </a:r>
                      <a:endParaRPr lang="es-EC" sz="1100" b="1" dirty="0">
                        <a:solidFill>
                          <a:schemeClr val="bg1"/>
                        </a:solidFill>
                        <a:latin typeface="Calibri"/>
                        <a:ea typeface="Calibri"/>
                        <a:cs typeface="Times New Roman"/>
                      </a:endParaRPr>
                    </a:p>
                  </a:txBody>
                  <a:tcPr marL="46910" marR="46910" marT="0" marB="0">
                    <a:solidFill>
                      <a:schemeClr val="accent1"/>
                    </a:solidFill>
                  </a:tcPr>
                </a:tc>
                <a:tc hMerge="1">
                  <a:txBody>
                    <a:bodyPr/>
                    <a:lstStyle/>
                    <a:p>
                      <a:endParaRPr lang="es-EC"/>
                    </a:p>
                  </a:txBody>
                  <a:tcPr/>
                </a:tc>
              </a:tr>
              <a:tr h="747426">
                <a:tc gridSpan="2">
                  <a:txBody>
                    <a:bodyPr/>
                    <a:lstStyle/>
                    <a:p>
                      <a:pPr>
                        <a:lnSpc>
                          <a:spcPct val="115000"/>
                        </a:lnSpc>
                        <a:spcAft>
                          <a:spcPts val="0"/>
                        </a:spcAft>
                      </a:pPr>
                      <a:endParaRPr lang="es-EC" sz="1200" b="1" dirty="0">
                        <a:solidFill>
                          <a:schemeClr val="bg1"/>
                        </a:solidFill>
                      </a:endParaRPr>
                    </a:p>
                    <a:p>
                      <a:pPr>
                        <a:lnSpc>
                          <a:spcPct val="115000"/>
                        </a:lnSpc>
                        <a:spcAft>
                          <a:spcPts val="0"/>
                        </a:spcAft>
                      </a:pPr>
                      <a:r>
                        <a:rPr lang="en-US" sz="1200" b="1" dirty="0">
                          <a:solidFill>
                            <a:schemeClr val="bg1"/>
                          </a:solidFill>
                        </a:rPr>
                        <a:t>Working hypothesis (H0): the value of </a:t>
                      </a:r>
                      <a:r>
                        <a:rPr lang="en-US" sz="1200" b="1" dirty="0" smtClean="0">
                          <a:solidFill>
                            <a:schemeClr val="bg1"/>
                          </a:solidFill>
                        </a:rPr>
                        <a:t>teacher´s</a:t>
                      </a:r>
                      <a:r>
                        <a:rPr lang="en-US" sz="1200" b="1" baseline="0" dirty="0" smtClean="0">
                          <a:solidFill>
                            <a:schemeClr val="bg1"/>
                          </a:solidFill>
                        </a:rPr>
                        <a:t> salary</a:t>
                      </a:r>
                      <a:r>
                        <a:rPr lang="en-US" sz="1200" b="1" dirty="0" smtClean="0">
                          <a:solidFill>
                            <a:schemeClr val="bg1"/>
                          </a:solidFill>
                        </a:rPr>
                        <a:t> </a:t>
                      </a:r>
                      <a:r>
                        <a:rPr lang="en-US" sz="1200" b="1" dirty="0">
                          <a:solidFill>
                            <a:schemeClr val="bg1"/>
                          </a:solidFill>
                        </a:rPr>
                        <a:t>affects in the educational quality</a:t>
                      </a:r>
                      <a:endParaRPr lang="es-EC" sz="1200" b="1" dirty="0">
                        <a:solidFill>
                          <a:schemeClr val="bg1"/>
                        </a:solidFill>
                        <a:latin typeface="Calibri"/>
                        <a:ea typeface="Calibri"/>
                        <a:cs typeface="Times New Roman"/>
                      </a:endParaRPr>
                    </a:p>
                  </a:txBody>
                  <a:tcPr marL="46910" marR="46910" marT="0" marB="0">
                    <a:solidFill>
                      <a:schemeClr val="accent4"/>
                    </a:solidFill>
                  </a:tcPr>
                </a:tc>
                <a:tc hMerge="1">
                  <a:txBody>
                    <a:bodyPr/>
                    <a:lstStyle/>
                    <a:p>
                      <a:endParaRPr lang="es-EC"/>
                    </a:p>
                  </a:txBody>
                  <a:tcPr/>
                </a:tc>
              </a:tr>
              <a:tr h="747426">
                <a:tc gridSpan="2">
                  <a:txBody>
                    <a:bodyPr/>
                    <a:lstStyle/>
                    <a:p>
                      <a:pPr>
                        <a:lnSpc>
                          <a:spcPct val="115000"/>
                        </a:lnSpc>
                        <a:spcAft>
                          <a:spcPts val="0"/>
                        </a:spcAft>
                      </a:pPr>
                      <a:endParaRPr lang="es-EC" sz="1200" b="1" dirty="0">
                        <a:solidFill>
                          <a:schemeClr val="bg1"/>
                        </a:solidFill>
                      </a:endParaRPr>
                    </a:p>
                    <a:p>
                      <a:pPr>
                        <a:lnSpc>
                          <a:spcPct val="115000"/>
                        </a:lnSpc>
                        <a:spcAft>
                          <a:spcPts val="0"/>
                        </a:spcAft>
                      </a:pPr>
                      <a:r>
                        <a:rPr lang="en-US" sz="1200" b="1" dirty="0" smtClean="0">
                          <a:solidFill>
                            <a:schemeClr val="bg1"/>
                          </a:solidFill>
                        </a:rPr>
                        <a:t>Null</a:t>
                      </a:r>
                      <a:r>
                        <a:rPr lang="en-US" sz="1200" b="1" baseline="0" dirty="0" smtClean="0">
                          <a:solidFill>
                            <a:schemeClr val="bg1"/>
                          </a:solidFill>
                        </a:rPr>
                        <a:t> </a:t>
                      </a:r>
                      <a:r>
                        <a:rPr lang="en-US" sz="1200" b="1" dirty="0" smtClean="0">
                          <a:solidFill>
                            <a:schemeClr val="bg1"/>
                          </a:solidFill>
                        </a:rPr>
                        <a:t>hypothesis </a:t>
                      </a:r>
                      <a:r>
                        <a:rPr lang="en-US" sz="1200" b="1" dirty="0">
                          <a:solidFill>
                            <a:schemeClr val="bg1"/>
                          </a:solidFill>
                        </a:rPr>
                        <a:t>(H1): the value of the </a:t>
                      </a:r>
                      <a:r>
                        <a:rPr lang="en-US" sz="1200" b="1" dirty="0" smtClean="0">
                          <a:solidFill>
                            <a:schemeClr val="bg1"/>
                          </a:solidFill>
                        </a:rPr>
                        <a:t>teacher´s  salary does </a:t>
                      </a:r>
                      <a:r>
                        <a:rPr lang="en-US" sz="1200" b="1" dirty="0">
                          <a:solidFill>
                            <a:schemeClr val="bg1"/>
                          </a:solidFill>
                        </a:rPr>
                        <a:t>not affect in the educational quality</a:t>
                      </a:r>
                      <a:endParaRPr lang="es-EC" sz="1200" b="1" dirty="0">
                        <a:solidFill>
                          <a:schemeClr val="bg1"/>
                        </a:solidFill>
                        <a:latin typeface="Calibri"/>
                        <a:ea typeface="Calibri"/>
                        <a:cs typeface="Times New Roman"/>
                      </a:endParaRPr>
                    </a:p>
                  </a:txBody>
                  <a:tcPr marL="46910" marR="46910" marT="0" marB="0">
                    <a:solidFill>
                      <a:schemeClr val="accent4"/>
                    </a:solidFill>
                  </a:tcPr>
                </a:tc>
                <a:tc hMerge="1">
                  <a:txBody>
                    <a:bodyPr/>
                    <a:lstStyle/>
                    <a:p>
                      <a:endParaRPr lang="es-EC"/>
                    </a:p>
                  </a:txBody>
                  <a:tcPr/>
                </a:tc>
              </a:tr>
              <a:tr h="473369">
                <a:tc>
                  <a:txBody>
                    <a:bodyPr/>
                    <a:lstStyle/>
                    <a:p>
                      <a:pPr>
                        <a:lnSpc>
                          <a:spcPct val="115000"/>
                        </a:lnSpc>
                        <a:spcAft>
                          <a:spcPts val="0"/>
                        </a:spcAft>
                      </a:pPr>
                      <a:endParaRPr lang="es-EC" sz="800" b="1" dirty="0"/>
                    </a:p>
                    <a:p>
                      <a:pPr>
                        <a:lnSpc>
                          <a:spcPct val="115000"/>
                        </a:lnSpc>
                        <a:spcAft>
                          <a:spcPts val="0"/>
                        </a:spcAft>
                      </a:pPr>
                      <a:r>
                        <a:rPr lang="es-EC" sz="1100" b="1" dirty="0"/>
                        <a:t>Chi-</a:t>
                      </a:r>
                      <a:r>
                        <a:rPr lang="es-EC" sz="1100" b="1" dirty="0" err="1"/>
                        <a:t>square</a:t>
                      </a:r>
                      <a:r>
                        <a:rPr lang="es-EC" sz="1100" b="1" dirty="0"/>
                        <a:t> </a:t>
                      </a:r>
                      <a:r>
                        <a:rPr lang="es-EC" sz="1100" b="1" dirty="0" err="1"/>
                        <a:t>value</a:t>
                      </a:r>
                      <a:r>
                        <a:rPr lang="es-EC" sz="1100" b="1" dirty="0"/>
                        <a:t> </a:t>
                      </a:r>
                      <a:r>
                        <a:rPr lang="es-EC" sz="1100" b="1" dirty="0" err="1"/>
                        <a:t>calculated</a:t>
                      </a:r>
                      <a:endParaRPr lang="es-EC" sz="800" b="1" dirty="0">
                        <a:latin typeface="Calibri"/>
                        <a:ea typeface="Calibri"/>
                        <a:cs typeface="Times New Roman"/>
                      </a:endParaRPr>
                    </a:p>
                  </a:txBody>
                  <a:tcPr marL="46910" marR="46910" marT="0" marB="0"/>
                </a:tc>
                <a:tc>
                  <a:txBody>
                    <a:bodyPr/>
                    <a:lstStyle/>
                    <a:p>
                      <a:pPr>
                        <a:lnSpc>
                          <a:spcPct val="115000"/>
                        </a:lnSpc>
                        <a:spcAft>
                          <a:spcPts val="0"/>
                        </a:spcAft>
                      </a:pPr>
                      <a:endParaRPr lang="es-EC" sz="800" b="1" dirty="0"/>
                    </a:p>
                    <a:p>
                      <a:pPr>
                        <a:lnSpc>
                          <a:spcPct val="115000"/>
                        </a:lnSpc>
                        <a:spcAft>
                          <a:spcPts val="0"/>
                        </a:spcAft>
                      </a:pPr>
                      <a:r>
                        <a:rPr lang="es-EC" sz="1100" b="1" dirty="0"/>
                        <a:t>0,3895</a:t>
                      </a:r>
                      <a:endParaRPr lang="es-EC" sz="800" b="1" dirty="0">
                        <a:latin typeface="Calibri"/>
                        <a:ea typeface="Calibri"/>
                        <a:cs typeface="Times New Roman"/>
                      </a:endParaRPr>
                    </a:p>
                  </a:txBody>
                  <a:tcPr marL="46910" marR="46910" marT="0" marB="0"/>
                </a:tc>
              </a:tr>
              <a:tr h="747426">
                <a:tc>
                  <a:txBody>
                    <a:bodyPr/>
                    <a:lstStyle/>
                    <a:p>
                      <a:pPr>
                        <a:lnSpc>
                          <a:spcPct val="115000"/>
                        </a:lnSpc>
                        <a:spcAft>
                          <a:spcPts val="0"/>
                        </a:spcAft>
                      </a:pPr>
                      <a:endParaRPr lang="es-EC" sz="800" b="1" dirty="0"/>
                    </a:p>
                    <a:p>
                      <a:pPr>
                        <a:lnSpc>
                          <a:spcPct val="115000"/>
                        </a:lnSpc>
                        <a:spcAft>
                          <a:spcPts val="0"/>
                        </a:spcAft>
                      </a:pPr>
                      <a:r>
                        <a:rPr lang="en-US" sz="1100" b="1" dirty="0"/>
                        <a:t>Degrees freedom of the applied survey</a:t>
                      </a:r>
                      <a:endParaRPr lang="es-EC" sz="800" b="1" dirty="0">
                        <a:latin typeface="Calibri"/>
                        <a:ea typeface="Calibri"/>
                        <a:cs typeface="Times New Roman"/>
                      </a:endParaRPr>
                    </a:p>
                  </a:txBody>
                  <a:tcPr marL="46910" marR="46910" marT="0" marB="0"/>
                </a:tc>
                <a:tc>
                  <a:txBody>
                    <a:bodyPr/>
                    <a:lstStyle/>
                    <a:p>
                      <a:pPr>
                        <a:lnSpc>
                          <a:spcPct val="115000"/>
                        </a:lnSpc>
                        <a:spcAft>
                          <a:spcPts val="0"/>
                        </a:spcAft>
                      </a:pPr>
                      <a:endParaRPr lang="es-EC" sz="800" b="1" dirty="0"/>
                    </a:p>
                    <a:p>
                      <a:pPr>
                        <a:lnSpc>
                          <a:spcPct val="115000"/>
                        </a:lnSpc>
                        <a:spcAft>
                          <a:spcPts val="0"/>
                        </a:spcAft>
                      </a:pPr>
                      <a:r>
                        <a:rPr lang="es-EC" sz="1100" b="1" dirty="0"/>
                        <a:t>3</a:t>
                      </a:r>
                      <a:endParaRPr lang="es-EC" sz="800" b="1" dirty="0">
                        <a:latin typeface="Calibri"/>
                        <a:ea typeface="Calibri"/>
                        <a:cs typeface="Times New Roman"/>
                      </a:endParaRPr>
                    </a:p>
                  </a:txBody>
                  <a:tcPr marL="46910" marR="46910" marT="0" marB="0"/>
                </a:tc>
              </a:tr>
              <a:tr h="473369">
                <a:tc>
                  <a:txBody>
                    <a:bodyPr/>
                    <a:lstStyle/>
                    <a:p>
                      <a:pPr>
                        <a:lnSpc>
                          <a:spcPct val="115000"/>
                        </a:lnSpc>
                        <a:spcAft>
                          <a:spcPts val="0"/>
                        </a:spcAft>
                      </a:pPr>
                      <a:endParaRPr lang="es-EC" sz="800" b="1" dirty="0"/>
                    </a:p>
                    <a:p>
                      <a:pPr>
                        <a:lnSpc>
                          <a:spcPct val="115000"/>
                        </a:lnSpc>
                        <a:spcAft>
                          <a:spcPts val="0"/>
                        </a:spcAft>
                      </a:pPr>
                      <a:r>
                        <a:rPr lang="es-EC" sz="1100" b="1" dirty="0" err="1"/>
                        <a:t>Confidence</a:t>
                      </a:r>
                      <a:r>
                        <a:rPr lang="es-EC" sz="1100" b="1" dirty="0"/>
                        <a:t> </a:t>
                      </a:r>
                      <a:r>
                        <a:rPr lang="es-EC" sz="1100" b="1" dirty="0" err="1"/>
                        <a:t>level</a:t>
                      </a:r>
                      <a:endParaRPr lang="es-EC" sz="800" b="1" dirty="0">
                        <a:latin typeface="Calibri"/>
                        <a:ea typeface="Calibri"/>
                        <a:cs typeface="Times New Roman"/>
                      </a:endParaRPr>
                    </a:p>
                  </a:txBody>
                  <a:tcPr marL="46910" marR="46910" marT="0" marB="0"/>
                </a:tc>
                <a:tc>
                  <a:txBody>
                    <a:bodyPr/>
                    <a:lstStyle/>
                    <a:p>
                      <a:pPr>
                        <a:lnSpc>
                          <a:spcPct val="115000"/>
                        </a:lnSpc>
                        <a:spcAft>
                          <a:spcPts val="0"/>
                        </a:spcAft>
                      </a:pPr>
                      <a:endParaRPr lang="es-EC" sz="800" b="1" dirty="0"/>
                    </a:p>
                    <a:p>
                      <a:pPr>
                        <a:lnSpc>
                          <a:spcPct val="115000"/>
                        </a:lnSpc>
                        <a:spcAft>
                          <a:spcPts val="0"/>
                        </a:spcAft>
                      </a:pPr>
                      <a:r>
                        <a:rPr lang="es-EC" sz="1100" b="1" dirty="0"/>
                        <a:t>95%</a:t>
                      </a:r>
                      <a:endParaRPr lang="es-EC" sz="800" b="1" dirty="0">
                        <a:latin typeface="Calibri"/>
                        <a:ea typeface="Calibri"/>
                        <a:cs typeface="Times New Roman"/>
                      </a:endParaRPr>
                    </a:p>
                  </a:txBody>
                  <a:tcPr marL="46910" marR="46910" marT="0" marB="0"/>
                </a:tc>
              </a:tr>
              <a:tr h="473369">
                <a:tc>
                  <a:txBody>
                    <a:bodyPr/>
                    <a:lstStyle/>
                    <a:p>
                      <a:pPr>
                        <a:lnSpc>
                          <a:spcPct val="115000"/>
                        </a:lnSpc>
                        <a:spcAft>
                          <a:spcPts val="0"/>
                        </a:spcAft>
                      </a:pPr>
                      <a:endParaRPr lang="es-EC" sz="800" b="1" dirty="0"/>
                    </a:p>
                    <a:p>
                      <a:pPr>
                        <a:lnSpc>
                          <a:spcPct val="115000"/>
                        </a:lnSpc>
                        <a:spcAft>
                          <a:spcPts val="0"/>
                        </a:spcAft>
                      </a:pPr>
                      <a:r>
                        <a:rPr lang="es-EC" sz="1100" b="1" dirty="0"/>
                        <a:t>Chi-</a:t>
                      </a:r>
                      <a:r>
                        <a:rPr lang="es-EC" sz="1100" b="1" dirty="0" err="1"/>
                        <a:t>square</a:t>
                      </a:r>
                      <a:r>
                        <a:rPr lang="es-EC" sz="1100" b="1" dirty="0"/>
                        <a:t> </a:t>
                      </a:r>
                      <a:r>
                        <a:rPr lang="es-EC" sz="1100" b="1" dirty="0" err="1"/>
                        <a:t>table</a:t>
                      </a:r>
                      <a:r>
                        <a:rPr lang="es-EC" sz="1100" b="1" dirty="0"/>
                        <a:t> </a:t>
                      </a:r>
                      <a:r>
                        <a:rPr lang="es-EC" sz="1100" b="1" dirty="0" err="1"/>
                        <a:t>value</a:t>
                      </a:r>
                      <a:endParaRPr lang="es-EC" sz="800" b="1" dirty="0">
                        <a:latin typeface="Calibri"/>
                        <a:ea typeface="Calibri"/>
                        <a:cs typeface="Times New Roman"/>
                      </a:endParaRPr>
                    </a:p>
                  </a:txBody>
                  <a:tcPr marL="46910" marR="46910" marT="0" marB="0"/>
                </a:tc>
                <a:tc>
                  <a:txBody>
                    <a:bodyPr/>
                    <a:lstStyle/>
                    <a:p>
                      <a:pPr>
                        <a:lnSpc>
                          <a:spcPct val="115000"/>
                        </a:lnSpc>
                        <a:spcAft>
                          <a:spcPts val="0"/>
                        </a:spcAft>
                      </a:pPr>
                      <a:endParaRPr lang="es-EC" sz="800" b="1" dirty="0"/>
                    </a:p>
                    <a:p>
                      <a:pPr>
                        <a:lnSpc>
                          <a:spcPct val="115000"/>
                        </a:lnSpc>
                        <a:spcAft>
                          <a:spcPts val="0"/>
                        </a:spcAft>
                      </a:pPr>
                      <a:r>
                        <a:rPr lang="es-EC" sz="1100" b="1" dirty="0"/>
                        <a:t>0,3500</a:t>
                      </a:r>
                      <a:endParaRPr lang="es-EC" sz="800" b="1" dirty="0">
                        <a:latin typeface="Calibri"/>
                        <a:ea typeface="Calibri"/>
                        <a:cs typeface="Times New Roman"/>
                      </a:endParaRPr>
                    </a:p>
                  </a:txBody>
                  <a:tcPr marL="46910" marR="46910" marT="0" marB="0"/>
                </a:tc>
              </a:tr>
              <a:tr h="473369">
                <a:tc gridSpan="2">
                  <a:txBody>
                    <a:bodyPr/>
                    <a:lstStyle/>
                    <a:p>
                      <a:pPr>
                        <a:lnSpc>
                          <a:spcPct val="115000"/>
                        </a:lnSpc>
                        <a:spcAft>
                          <a:spcPts val="0"/>
                        </a:spcAft>
                      </a:pPr>
                      <a:endParaRPr lang="es-EC" sz="1200" b="1" dirty="0">
                        <a:solidFill>
                          <a:schemeClr val="bg1"/>
                        </a:solidFill>
                      </a:endParaRPr>
                    </a:p>
                    <a:p>
                      <a:pPr>
                        <a:lnSpc>
                          <a:spcPct val="115000"/>
                        </a:lnSpc>
                        <a:spcAft>
                          <a:spcPts val="0"/>
                        </a:spcAft>
                      </a:pPr>
                      <a:r>
                        <a:rPr lang="en-US" sz="1200" b="1" dirty="0">
                          <a:solidFill>
                            <a:schemeClr val="bg1"/>
                          </a:solidFill>
                        </a:rPr>
                        <a:t>Do not reject H0 if X2 is less than or equal to 0.35</a:t>
                      </a:r>
                      <a:endParaRPr lang="es-EC" sz="1200" b="1" dirty="0">
                        <a:solidFill>
                          <a:schemeClr val="bg1"/>
                        </a:solidFill>
                        <a:latin typeface="Calibri"/>
                        <a:ea typeface="Calibri"/>
                        <a:cs typeface="Times New Roman"/>
                      </a:endParaRPr>
                    </a:p>
                  </a:txBody>
                  <a:tcPr marL="46910" marR="46910" marT="0" marB="0">
                    <a:solidFill>
                      <a:schemeClr val="accent4"/>
                    </a:solidFill>
                  </a:tcPr>
                </a:tc>
                <a:tc hMerge="1">
                  <a:txBody>
                    <a:bodyPr/>
                    <a:lstStyle/>
                    <a:p>
                      <a:endParaRPr lang="es-EC"/>
                    </a:p>
                  </a:txBody>
                  <a:tcPr/>
                </a:tc>
              </a:tr>
              <a:tr h="473369">
                <a:tc gridSpan="2">
                  <a:txBody>
                    <a:bodyPr/>
                    <a:lstStyle/>
                    <a:p>
                      <a:pPr>
                        <a:lnSpc>
                          <a:spcPct val="115000"/>
                        </a:lnSpc>
                        <a:spcAft>
                          <a:spcPts val="0"/>
                        </a:spcAft>
                      </a:pPr>
                      <a:endParaRPr lang="es-EC" sz="1200" b="1" dirty="0">
                        <a:solidFill>
                          <a:schemeClr val="bg1"/>
                        </a:solidFill>
                      </a:endParaRPr>
                    </a:p>
                    <a:p>
                      <a:pPr>
                        <a:lnSpc>
                          <a:spcPct val="115000"/>
                        </a:lnSpc>
                        <a:spcAft>
                          <a:spcPts val="0"/>
                        </a:spcAft>
                      </a:pPr>
                      <a:r>
                        <a:rPr lang="en-US" sz="1200" b="1" dirty="0">
                          <a:solidFill>
                            <a:schemeClr val="bg1"/>
                          </a:solidFill>
                        </a:rPr>
                        <a:t>Reject H0 if X2 is </a:t>
                      </a:r>
                      <a:r>
                        <a:rPr lang="en-US" sz="1200" b="1" dirty="0" smtClean="0">
                          <a:solidFill>
                            <a:schemeClr val="bg1"/>
                          </a:solidFill>
                        </a:rPr>
                        <a:t>greater</a:t>
                      </a:r>
                      <a:r>
                        <a:rPr lang="en-US" sz="1200" b="1" baseline="0" dirty="0" smtClean="0">
                          <a:solidFill>
                            <a:schemeClr val="bg1"/>
                          </a:solidFill>
                        </a:rPr>
                        <a:t> than</a:t>
                      </a:r>
                      <a:r>
                        <a:rPr lang="en-US" sz="1200" b="1" dirty="0" smtClean="0">
                          <a:solidFill>
                            <a:schemeClr val="bg1"/>
                          </a:solidFill>
                        </a:rPr>
                        <a:t> </a:t>
                      </a:r>
                      <a:r>
                        <a:rPr lang="en-US" sz="1200" b="1" dirty="0">
                          <a:solidFill>
                            <a:schemeClr val="bg1"/>
                          </a:solidFill>
                        </a:rPr>
                        <a:t>0,35</a:t>
                      </a:r>
                      <a:endParaRPr lang="es-EC" sz="1200" b="1" dirty="0">
                        <a:solidFill>
                          <a:schemeClr val="bg1"/>
                        </a:solidFill>
                        <a:latin typeface="Calibri"/>
                        <a:ea typeface="Calibri"/>
                        <a:cs typeface="Times New Roman"/>
                      </a:endParaRPr>
                    </a:p>
                  </a:txBody>
                  <a:tcPr marL="46910" marR="46910" marT="0" marB="0">
                    <a:solidFill>
                      <a:schemeClr val="accent4"/>
                    </a:solidFill>
                  </a:tcPr>
                </a:tc>
                <a:tc hMerge="1">
                  <a:txBody>
                    <a:bodyPr/>
                    <a:lstStyle/>
                    <a:p>
                      <a:endParaRPr lang="es-EC"/>
                    </a:p>
                  </a:txBody>
                  <a:tcPr/>
                </a:tc>
              </a:tr>
              <a:tr h="1021480">
                <a:tc gridSpan="2">
                  <a:txBody>
                    <a:bodyPr/>
                    <a:lstStyle/>
                    <a:p>
                      <a:pPr>
                        <a:lnSpc>
                          <a:spcPct val="115000"/>
                        </a:lnSpc>
                        <a:spcAft>
                          <a:spcPts val="0"/>
                        </a:spcAft>
                      </a:pPr>
                      <a:r>
                        <a:rPr lang="en-US" sz="1400" b="1" noProof="0" dirty="0" smtClean="0">
                          <a:solidFill>
                            <a:schemeClr val="bg1"/>
                          </a:solidFill>
                        </a:rPr>
                        <a:t>Conclusion</a:t>
                      </a:r>
                      <a:r>
                        <a:rPr lang="es-EC" sz="1400" b="1" dirty="0" smtClean="0">
                          <a:solidFill>
                            <a:schemeClr val="bg1"/>
                          </a:solidFill>
                        </a:rPr>
                        <a:t> </a:t>
                      </a:r>
                      <a:r>
                        <a:rPr lang="es-EC" sz="1400" b="1" dirty="0">
                          <a:solidFill>
                            <a:schemeClr val="bg1"/>
                          </a:solidFill>
                        </a:rPr>
                        <a:t>:</a:t>
                      </a:r>
                    </a:p>
                    <a:p>
                      <a:pPr>
                        <a:lnSpc>
                          <a:spcPct val="115000"/>
                        </a:lnSpc>
                        <a:spcAft>
                          <a:spcPts val="0"/>
                        </a:spcAft>
                      </a:pPr>
                      <a:r>
                        <a:rPr lang="en-US" sz="1300" b="1" kern="1200" dirty="0" smtClean="0">
                          <a:solidFill>
                            <a:schemeClr val="bg1"/>
                          </a:solidFill>
                          <a:latin typeface="+mn-lt"/>
                          <a:ea typeface="+mn-ea"/>
                          <a:cs typeface="+mn-cs"/>
                        </a:rPr>
                        <a:t> The calculated value 0.389 is greater than chi square table value 0.3500, then the null hypothesis is rejected and the value of the teacher’s salary affects the quality of education.</a:t>
                      </a:r>
                      <a:endParaRPr lang="es-EC" sz="1300" b="1" dirty="0">
                        <a:solidFill>
                          <a:schemeClr val="bg1"/>
                        </a:solidFill>
                        <a:latin typeface="Calibri"/>
                        <a:ea typeface="Calibri"/>
                        <a:cs typeface="Times New Roman"/>
                      </a:endParaRPr>
                    </a:p>
                  </a:txBody>
                  <a:tcPr marL="46910" marR="46910" marT="0" marB="0">
                    <a:solidFill>
                      <a:schemeClr val="accent3"/>
                    </a:solidFill>
                  </a:tcPr>
                </a:tc>
                <a:tc hMerge="1">
                  <a:txBody>
                    <a:bodyPr/>
                    <a:lstStyle/>
                    <a:p>
                      <a:endParaRPr lang="es-EC"/>
                    </a:p>
                  </a:txBody>
                  <a:tcPr/>
                </a:tc>
              </a:tr>
            </a:tbl>
          </a:graphicData>
        </a:graphic>
      </p:graphicFrame>
    </p:spTree>
    <p:extLst>
      <p:ext uri="{BB962C8B-B14F-4D97-AF65-F5344CB8AC3E}">
        <p14:creationId xmlns="" xmlns:p14="http://schemas.microsoft.com/office/powerpoint/2010/main" val="1809746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24128" y="2118048"/>
            <a:ext cx="2952328" cy="1738064"/>
          </a:xfrm>
        </p:spPr>
        <p:txBody>
          <a:bodyPr>
            <a:normAutofit/>
          </a:bodyPr>
          <a:lstStyle/>
          <a:p>
            <a:pPr algn="ctr"/>
            <a:r>
              <a:rPr lang="en-US" sz="2800" dirty="0" smtClean="0"/>
              <a:t>Graphical exposition of results</a:t>
            </a:r>
            <a:endParaRPr lang="en-US" sz="2800" dirty="0"/>
          </a:p>
        </p:txBody>
      </p:sp>
      <p:sp>
        <p:nvSpPr>
          <p:cNvPr id="3" name="2 Marcador de pie de página"/>
          <p:cNvSpPr>
            <a:spLocks noGrp="1"/>
          </p:cNvSpPr>
          <p:nvPr>
            <p:ph type="ftr" sz="quarter" idx="11"/>
          </p:nvPr>
        </p:nvSpPr>
        <p:spPr>
          <a:xfrm>
            <a:off x="5634196"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graphicFrame>
        <p:nvGraphicFramePr>
          <p:cNvPr id="4" name="3 Gráfico"/>
          <p:cNvGraphicFramePr/>
          <p:nvPr>
            <p:extLst>
              <p:ext uri="{D42A27DB-BD31-4B8C-83A1-F6EECF244321}">
                <p14:modId xmlns="" xmlns:p14="http://schemas.microsoft.com/office/powerpoint/2010/main" val="1642521634"/>
              </p:ext>
            </p:extLst>
          </p:nvPr>
        </p:nvGraphicFramePr>
        <p:xfrm>
          <a:off x="471124" y="642098"/>
          <a:ext cx="5184576" cy="27438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extLst>
              <p:ext uri="{D42A27DB-BD31-4B8C-83A1-F6EECF244321}">
                <p14:modId xmlns="" xmlns:p14="http://schemas.microsoft.com/office/powerpoint/2010/main" val="2144940589"/>
              </p:ext>
            </p:extLst>
          </p:nvPr>
        </p:nvGraphicFramePr>
        <p:xfrm>
          <a:off x="539552" y="3740838"/>
          <a:ext cx="52006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1 Título"/>
          <p:cNvSpPr txBox="1">
            <a:spLocks/>
          </p:cNvSpPr>
          <p:nvPr/>
        </p:nvSpPr>
        <p:spPr>
          <a:xfrm>
            <a:off x="1619672" y="2415580"/>
            <a:ext cx="5080528" cy="571500"/>
          </a:xfrm>
          <a:prstGeom prst="rect">
            <a:avLst/>
          </a:prstGeom>
        </p:spPr>
        <p:txBody>
          <a:bodyPr vert="horz" lIns="91440" tIns="45720" rIns="91440" bIns="45720" rtlCol="0" anchor="b">
            <a:normAutofit fontScale="9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S" dirty="0"/>
          </a:p>
        </p:txBody>
      </p:sp>
      <p:sp>
        <p:nvSpPr>
          <p:cNvPr id="7" name="6 Rectángulo"/>
          <p:cNvSpPr/>
          <p:nvPr/>
        </p:nvSpPr>
        <p:spPr>
          <a:xfrm>
            <a:off x="1554826" y="426730"/>
            <a:ext cx="3017173" cy="369332"/>
          </a:xfrm>
          <a:prstGeom prst="rect">
            <a:avLst/>
          </a:prstGeom>
        </p:spPr>
        <p:txBody>
          <a:bodyPr wrap="none">
            <a:spAutoFit/>
          </a:bodyPr>
          <a:lstStyle/>
          <a:p>
            <a:r>
              <a:rPr lang="en-US" dirty="0">
                <a:solidFill>
                  <a:schemeClr val="bg2">
                    <a:lumMod val="50000"/>
                  </a:schemeClr>
                </a:solidFill>
              </a:rPr>
              <a:t>Graphic Testing of Results</a:t>
            </a:r>
            <a:endParaRPr lang="es-ES" dirty="0">
              <a:solidFill>
                <a:schemeClr val="bg2">
                  <a:lumMod val="50000"/>
                </a:schemeClr>
              </a:solidFill>
            </a:endParaRPr>
          </a:p>
        </p:txBody>
      </p:sp>
      <p:sp>
        <p:nvSpPr>
          <p:cNvPr id="8" name="7 Rectángulo"/>
          <p:cNvSpPr/>
          <p:nvPr/>
        </p:nvSpPr>
        <p:spPr>
          <a:xfrm>
            <a:off x="1043607" y="3371506"/>
            <a:ext cx="3842719" cy="369332"/>
          </a:xfrm>
          <a:prstGeom prst="rect">
            <a:avLst/>
          </a:prstGeom>
        </p:spPr>
        <p:txBody>
          <a:bodyPr wrap="none">
            <a:spAutoFit/>
          </a:bodyPr>
          <a:lstStyle/>
          <a:p>
            <a:r>
              <a:rPr lang="en-US" dirty="0">
                <a:solidFill>
                  <a:schemeClr val="bg2">
                    <a:lumMod val="50000"/>
                  </a:schemeClr>
                </a:solidFill>
              </a:rPr>
              <a:t>Numerical and Graphical Results</a:t>
            </a:r>
            <a:endParaRPr lang="es-ES" dirty="0">
              <a:solidFill>
                <a:schemeClr val="bg2">
                  <a:lumMod val="50000"/>
                </a:schemeClr>
              </a:solidFill>
            </a:endParaRPr>
          </a:p>
        </p:txBody>
      </p:sp>
    </p:spTree>
    <p:extLst>
      <p:ext uri="{BB962C8B-B14F-4D97-AF65-F5344CB8AC3E}">
        <p14:creationId xmlns="" xmlns:p14="http://schemas.microsoft.com/office/powerpoint/2010/main" val="2242378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260648"/>
            <a:ext cx="7024744" cy="1143000"/>
          </a:xfrm>
        </p:spPr>
        <p:txBody>
          <a:bodyPr>
            <a:normAutofit/>
          </a:bodyPr>
          <a:lstStyle/>
          <a:p>
            <a:r>
              <a:rPr lang="en-US" sz="2800" b="1" dirty="0" smtClean="0"/>
              <a:t>The Proposal – Analysis of Stakeholders</a:t>
            </a:r>
            <a:endParaRPr lang="es-ES" sz="2800" b="1" dirty="0"/>
          </a:p>
        </p:txBody>
      </p:sp>
      <p:sp>
        <p:nvSpPr>
          <p:cNvPr id="3" name="2 Marcador de pie de página"/>
          <p:cNvSpPr>
            <a:spLocks noGrp="1"/>
          </p:cNvSpPr>
          <p:nvPr>
            <p:ph type="ftr" sz="quarter" idx="11"/>
          </p:nvPr>
        </p:nvSpPr>
        <p:spPr>
          <a:xfrm>
            <a:off x="5641848" y="6479230"/>
            <a:ext cx="3502152" cy="365125"/>
          </a:xfrm>
        </p:spPr>
        <p:txBody>
          <a:bodyPr/>
          <a:lstStyle/>
          <a:p>
            <a:r>
              <a:rPr lang="es-ES" b="1" dirty="0" smtClean="0">
                <a:solidFill>
                  <a:schemeClr val="bg1"/>
                </a:solidFill>
              </a:rPr>
              <a:t>CINDY INÉS CORONEL ROJAS </a:t>
            </a:r>
            <a:endParaRPr lang="es-ES" b="1" dirty="0">
              <a:solidFill>
                <a:schemeClr val="bg1"/>
              </a:solidFill>
            </a:endParaRPr>
          </a:p>
        </p:txBody>
      </p:sp>
      <p:graphicFrame>
        <p:nvGraphicFramePr>
          <p:cNvPr id="4" name="3 Tabla"/>
          <p:cNvGraphicFramePr>
            <a:graphicFrameLocks noGrp="1"/>
          </p:cNvGraphicFramePr>
          <p:nvPr>
            <p:extLst>
              <p:ext uri="{D42A27DB-BD31-4B8C-83A1-F6EECF244321}">
                <p14:modId xmlns="" xmlns:p14="http://schemas.microsoft.com/office/powerpoint/2010/main" val="3304336092"/>
              </p:ext>
            </p:extLst>
          </p:nvPr>
        </p:nvGraphicFramePr>
        <p:xfrm>
          <a:off x="683568" y="1556792"/>
          <a:ext cx="7848872" cy="4890675"/>
        </p:xfrm>
        <a:graphic>
          <a:graphicData uri="http://schemas.openxmlformats.org/drawingml/2006/table">
            <a:tbl>
              <a:tblPr firstRow="1" firstCol="1" bandRow="1">
                <a:tableStyleId>{5C22544A-7EE6-4342-B048-85BDC9FD1C3A}</a:tableStyleId>
              </a:tblPr>
              <a:tblGrid>
                <a:gridCol w="1667434"/>
                <a:gridCol w="1981451"/>
                <a:gridCol w="1981451"/>
                <a:gridCol w="2218536"/>
              </a:tblGrid>
              <a:tr h="429925">
                <a:tc>
                  <a:txBody>
                    <a:bodyPr/>
                    <a:lstStyle/>
                    <a:p>
                      <a:pPr algn="ctr">
                        <a:lnSpc>
                          <a:spcPct val="150000"/>
                        </a:lnSpc>
                        <a:spcAft>
                          <a:spcPts val="0"/>
                        </a:spcAft>
                      </a:pPr>
                      <a:r>
                        <a:rPr lang="en-US" sz="1400" dirty="0">
                          <a:effectLst/>
                        </a:rPr>
                        <a:t>GROUPS</a:t>
                      </a:r>
                      <a:endParaRPr lang="es-ES" sz="1400" dirty="0">
                        <a:effectLst/>
                        <a:latin typeface="Calibri"/>
                        <a:ea typeface="Calibri"/>
                        <a:cs typeface="Times New Roman"/>
                      </a:endParaRPr>
                    </a:p>
                  </a:txBody>
                  <a:tcPr marL="56893" marR="56893" marT="0" marB="0" anchor="ctr"/>
                </a:tc>
                <a:tc>
                  <a:txBody>
                    <a:bodyPr/>
                    <a:lstStyle/>
                    <a:p>
                      <a:pPr algn="ctr">
                        <a:lnSpc>
                          <a:spcPct val="150000"/>
                        </a:lnSpc>
                        <a:spcAft>
                          <a:spcPts val="0"/>
                        </a:spcAft>
                      </a:pPr>
                      <a:r>
                        <a:rPr lang="en-US" sz="1400" dirty="0">
                          <a:effectLst/>
                        </a:rPr>
                        <a:t>INTEREST</a:t>
                      </a:r>
                      <a:endParaRPr lang="es-ES" sz="1400" dirty="0">
                        <a:effectLst/>
                        <a:latin typeface="Calibri"/>
                        <a:ea typeface="Calibri"/>
                        <a:cs typeface="Times New Roman"/>
                      </a:endParaRPr>
                    </a:p>
                  </a:txBody>
                  <a:tcPr marL="56893" marR="56893" marT="0" marB="0" anchor="ctr"/>
                </a:tc>
                <a:tc>
                  <a:txBody>
                    <a:bodyPr/>
                    <a:lstStyle/>
                    <a:p>
                      <a:pPr algn="ctr">
                        <a:lnSpc>
                          <a:spcPct val="150000"/>
                        </a:lnSpc>
                        <a:spcAft>
                          <a:spcPts val="0"/>
                        </a:spcAft>
                      </a:pPr>
                      <a:r>
                        <a:rPr lang="en-US" sz="1400">
                          <a:effectLst/>
                        </a:rPr>
                        <a:t>PROBLEMS</a:t>
                      </a:r>
                      <a:endParaRPr lang="es-ES" sz="1400">
                        <a:effectLst/>
                        <a:latin typeface="Calibri"/>
                        <a:ea typeface="Calibri"/>
                        <a:cs typeface="Times New Roman"/>
                      </a:endParaRPr>
                    </a:p>
                  </a:txBody>
                  <a:tcPr marL="56893" marR="56893" marT="0" marB="0" anchor="ctr"/>
                </a:tc>
                <a:tc>
                  <a:txBody>
                    <a:bodyPr/>
                    <a:lstStyle/>
                    <a:p>
                      <a:pPr algn="ctr">
                        <a:lnSpc>
                          <a:spcPct val="150000"/>
                        </a:lnSpc>
                        <a:spcAft>
                          <a:spcPts val="0"/>
                        </a:spcAft>
                      </a:pPr>
                      <a:r>
                        <a:rPr lang="en-US" sz="1400" dirty="0">
                          <a:effectLst/>
                        </a:rPr>
                        <a:t>MANDATES AND RESOURCES</a:t>
                      </a:r>
                      <a:endParaRPr lang="es-ES" sz="1400" dirty="0">
                        <a:effectLst/>
                        <a:latin typeface="Calibri"/>
                        <a:ea typeface="Calibri"/>
                        <a:cs typeface="Times New Roman"/>
                      </a:endParaRPr>
                    </a:p>
                  </a:txBody>
                  <a:tcPr marL="56893" marR="56893" marT="0" marB="0" anchor="ctr"/>
                </a:tc>
              </a:tr>
              <a:tr h="1112107">
                <a:tc>
                  <a:txBody>
                    <a:bodyPr/>
                    <a:lstStyle/>
                    <a:p>
                      <a:pPr algn="ctr">
                        <a:lnSpc>
                          <a:spcPct val="150000"/>
                        </a:lnSpc>
                        <a:spcAft>
                          <a:spcPts val="0"/>
                        </a:spcAft>
                      </a:pPr>
                      <a:r>
                        <a:rPr lang="en-US" sz="1200" dirty="0">
                          <a:effectLst/>
                        </a:rPr>
                        <a:t>STUDENTS</a:t>
                      </a:r>
                      <a:endParaRPr lang="es-ES" sz="1200" dirty="0">
                        <a:effectLst/>
                        <a:latin typeface="Calibri"/>
                        <a:ea typeface="Calibri"/>
                        <a:cs typeface="Times New Roman"/>
                      </a:endParaRPr>
                    </a:p>
                  </a:txBody>
                  <a:tcPr marL="56893" marR="56893" marT="0" marB="0" anchor="ctr"/>
                </a:tc>
                <a:tc>
                  <a:txBody>
                    <a:bodyPr/>
                    <a:lstStyle/>
                    <a:p>
                      <a:pPr>
                        <a:lnSpc>
                          <a:spcPct val="150000"/>
                        </a:lnSpc>
                        <a:spcAft>
                          <a:spcPts val="0"/>
                        </a:spcAft>
                      </a:pPr>
                      <a:r>
                        <a:rPr lang="en-US" sz="1100">
                          <a:effectLst/>
                        </a:rPr>
                        <a:t>Personal Improvement through education of quality to be better citizens and contribute to society</a:t>
                      </a:r>
                      <a:endParaRPr lang="es-ES" sz="1100">
                        <a:effectLst/>
                        <a:latin typeface="Calibri"/>
                        <a:ea typeface="Calibri"/>
                        <a:cs typeface="Times New Roman"/>
                      </a:endParaRPr>
                    </a:p>
                  </a:txBody>
                  <a:tcPr marL="56893" marR="56893" marT="0" marB="0"/>
                </a:tc>
                <a:tc>
                  <a:txBody>
                    <a:bodyPr/>
                    <a:lstStyle/>
                    <a:p>
                      <a:pPr>
                        <a:lnSpc>
                          <a:spcPct val="150000"/>
                        </a:lnSpc>
                        <a:spcAft>
                          <a:spcPts val="0"/>
                        </a:spcAft>
                      </a:pPr>
                      <a:r>
                        <a:rPr lang="en-US" sz="1100">
                          <a:effectLst/>
                        </a:rPr>
                        <a:t>The field research revealed inefficiencies in the quality of education</a:t>
                      </a:r>
                      <a:endParaRPr lang="es-ES" sz="1100">
                        <a:effectLst/>
                        <a:latin typeface="Calibri"/>
                        <a:ea typeface="Calibri"/>
                        <a:cs typeface="Times New Roman"/>
                      </a:endParaRPr>
                    </a:p>
                  </a:txBody>
                  <a:tcPr marL="56893" marR="56893" marT="0" marB="0"/>
                </a:tc>
                <a:tc>
                  <a:txBody>
                    <a:bodyPr/>
                    <a:lstStyle/>
                    <a:p>
                      <a:pPr>
                        <a:lnSpc>
                          <a:spcPct val="150000"/>
                        </a:lnSpc>
                        <a:spcAft>
                          <a:spcPts val="0"/>
                        </a:spcAft>
                      </a:pPr>
                      <a:r>
                        <a:rPr lang="en-US" sz="1100">
                          <a:effectLst/>
                        </a:rPr>
                        <a:t>Students improve their academic performance</a:t>
                      </a:r>
                      <a:endParaRPr lang="es-ES" sz="1100">
                        <a:effectLst/>
                        <a:latin typeface="Calibri"/>
                        <a:ea typeface="Calibri"/>
                        <a:cs typeface="Times New Roman"/>
                      </a:endParaRPr>
                    </a:p>
                  </a:txBody>
                  <a:tcPr marL="56893" marR="56893" marT="0" marB="0"/>
                </a:tc>
              </a:tr>
              <a:tr h="1566801">
                <a:tc>
                  <a:txBody>
                    <a:bodyPr/>
                    <a:lstStyle/>
                    <a:p>
                      <a:pPr algn="ctr">
                        <a:lnSpc>
                          <a:spcPct val="150000"/>
                        </a:lnSpc>
                        <a:spcAft>
                          <a:spcPts val="0"/>
                        </a:spcAft>
                      </a:pPr>
                      <a:r>
                        <a:rPr lang="en-US" sz="1200" dirty="0">
                          <a:effectLst/>
                        </a:rPr>
                        <a:t>TEACHER- ADVISOR</a:t>
                      </a:r>
                      <a:endParaRPr lang="es-ES" sz="1200" dirty="0">
                        <a:effectLst/>
                        <a:latin typeface="Calibri"/>
                        <a:ea typeface="Calibri"/>
                        <a:cs typeface="Times New Roman"/>
                      </a:endParaRPr>
                    </a:p>
                  </a:txBody>
                  <a:tcPr marL="56893" marR="56893" marT="0" marB="0" anchor="ctr"/>
                </a:tc>
                <a:tc>
                  <a:txBody>
                    <a:bodyPr/>
                    <a:lstStyle/>
                    <a:p>
                      <a:pPr>
                        <a:lnSpc>
                          <a:spcPct val="150000"/>
                        </a:lnSpc>
                        <a:spcAft>
                          <a:spcPts val="0"/>
                        </a:spcAft>
                      </a:pPr>
                      <a:r>
                        <a:rPr lang="en-US" sz="1100">
                          <a:effectLst/>
                        </a:rPr>
                        <a:t>Increase the quality of education to comply with its purpose of teaching</a:t>
                      </a:r>
                      <a:endParaRPr lang="es-ES" sz="1100">
                        <a:effectLst/>
                        <a:latin typeface="Calibri"/>
                        <a:ea typeface="Calibri"/>
                        <a:cs typeface="Times New Roman"/>
                      </a:endParaRPr>
                    </a:p>
                  </a:txBody>
                  <a:tcPr marL="56893" marR="56893" marT="0" marB="0"/>
                </a:tc>
                <a:tc>
                  <a:txBody>
                    <a:bodyPr/>
                    <a:lstStyle/>
                    <a:p>
                      <a:pPr>
                        <a:lnSpc>
                          <a:spcPct val="150000"/>
                        </a:lnSpc>
                        <a:spcAft>
                          <a:spcPts val="0"/>
                        </a:spcAft>
                      </a:pPr>
                      <a:r>
                        <a:rPr lang="en-US" sz="1100">
                          <a:effectLst/>
                        </a:rPr>
                        <a:t>The results of the research showed that the teachers do not have to provide motivating processes of education professionals</a:t>
                      </a:r>
                      <a:endParaRPr lang="es-ES" sz="1100">
                        <a:effectLst/>
                        <a:latin typeface="Calibri"/>
                        <a:ea typeface="Calibri"/>
                        <a:cs typeface="Times New Roman"/>
                      </a:endParaRPr>
                    </a:p>
                  </a:txBody>
                  <a:tcPr marL="56893" marR="56893" marT="0" marB="0"/>
                </a:tc>
                <a:tc>
                  <a:txBody>
                    <a:bodyPr/>
                    <a:lstStyle/>
                    <a:p>
                      <a:pPr>
                        <a:lnSpc>
                          <a:spcPct val="150000"/>
                        </a:lnSpc>
                        <a:spcAft>
                          <a:spcPts val="0"/>
                        </a:spcAft>
                      </a:pPr>
                      <a:r>
                        <a:rPr lang="en-US" sz="1100">
                          <a:effectLst/>
                        </a:rPr>
                        <a:t>Contribute to the education of future professionals who will contribute to the society</a:t>
                      </a:r>
                      <a:endParaRPr lang="es-ES" sz="1100">
                        <a:effectLst/>
                        <a:latin typeface="Calibri"/>
                        <a:ea typeface="Calibri"/>
                        <a:cs typeface="Times New Roman"/>
                      </a:endParaRPr>
                    </a:p>
                  </a:txBody>
                  <a:tcPr marL="56893" marR="56893" marT="0" marB="0"/>
                </a:tc>
              </a:tr>
              <a:tr h="1571687">
                <a:tc>
                  <a:txBody>
                    <a:bodyPr/>
                    <a:lstStyle/>
                    <a:p>
                      <a:pPr algn="ctr">
                        <a:lnSpc>
                          <a:spcPct val="150000"/>
                        </a:lnSpc>
                        <a:spcAft>
                          <a:spcPts val="0"/>
                        </a:spcAft>
                      </a:pPr>
                      <a:r>
                        <a:rPr lang="en-US" sz="1200" dirty="0">
                          <a:effectLst/>
                        </a:rPr>
                        <a:t>COMMUNITY</a:t>
                      </a:r>
                      <a:endParaRPr lang="es-ES" sz="1200" dirty="0">
                        <a:effectLst/>
                        <a:latin typeface="Calibri"/>
                        <a:ea typeface="Calibri"/>
                        <a:cs typeface="Times New Roman"/>
                      </a:endParaRPr>
                    </a:p>
                  </a:txBody>
                  <a:tcPr marL="56893" marR="56893" marT="0" marB="0" anchor="ctr"/>
                </a:tc>
                <a:tc>
                  <a:txBody>
                    <a:bodyPr/>
                    <a:lstStyle/>
                    <a:p>
                      <a:pPr>
                        <a:lnSpc>
                          <a:spcPct val="150000"/>
                        </a:lnSpc>
                        <a:spcAft>
                          <a:spcPts val="0"/>
                        </a:spcAft>
                      </a:pPr>
                      <a:r>
                        <a:rPr lang="en-US" sz="1100">
                          <a:effectLst/>
                        </a:rPr>
                        <a:t>The community is responsible for providing the best educational tools for young people.</a:t>
                      </a:r>
                      <a:endParaRPr lang="es-ES" sz="1100">
                        <a:effectLst/>
                        <a:latin typeface="Calibri"/>
                        <a:ea typeface="Calibri"/>
                        <a:cs typeface="Times New Roman"/>
                      </a:endParaRPr>
                    </a:p>
                  </a:txBody>
                  <a:tcPr marL="56893" marR="56893" marT="0" marB="0"/>
                </a:tc>
                <a:tc>
                  <a:txBody>
                    <a:bodyPr/>
                    <a:lstStyle/>
                    <a:p>
                      <a:pPr>
                        <a:lnSpc>
                          <a:spcPct val="150000"/>
                        </a:lnSpc>
                        <a:spcAft>
                          <a:spcPts val="0"/>
                        </a:spcAft>
                      </a:pPr>
                      <a:r>
                        <a:rPr lang="en-US" sz="1100">
                          <a:effectLst/>
                        </a:rPr>
                        <a:t>The results of student assessment tests show poor academic performance of students of the educational school investigated.</a:t>
                      </a:r>
                      <a:endParaRPr lang="es-ES" sz="1100">
                        <a:effectLst/>
                        <a:latin typeface="Calibri"/>
                        <a:ea typeface="Calibri"/>
                        <a:cs typeface="Times New Roman"/>
                      </a:endParaRPr>
                    </a:p>
                  </a:txBody>
                  <a:tcPr marL="56893" marR="56893" marT="0" marB="0"/>
                </a:tc>
                <a:tc>
                  <a:txBody>
                    <a:bodyPr/>
                    <a:lstStyle/>
                    <a:p>
                      <a:pPr>
                        <a:lnSpc>
                          <a:spcPct val="150000"/>
                        </a:lnSpc>
                        <a:spcAft>
                          <a:spcPts val="0"/>
                        </a:spcAft>
                      </a:pPr>
                      <a:r>
                        <a:rPr lang="en-US" sz="1100" dirty="0">
                          <a:effectLst/>
                        </a:rPr>
                        <a:t>The community is responsible for providing quality education to young people.</a:t>
                      </a:r>
                      <a:endParaRPr lang="es-ES" sz="1100" dirty="0">
                        <a:effectLst/>
                        <a:latin typeface="Calibri"/>
                        <a:ea typeface="Calibri"/>
                        <a:cs typeface="Times New Roman"/>
                      </a:endParaRPr>
                    </a:p>
                  </a:txBody>
                  <a:tcPr marL="56893" marR="56893" marT="0" marB="0"/>
                </a:tc>
              </a:tr>
            </a:tbl>
          </a:graphicData>
        </a:graphic>
      </p:graphicFrame>
    </p:spTree>
    <p:extLst>
      <p:ext uri="{BB962C8B-B14F-4D97-AF65-F5344CB8AC3E}">
        <p14:creationId xmlns="" xmlns:p14="http://schemas.microsoft.com/office/powerpoint/2010/main" val="2126799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88640"/>
            <a:ext cx="7024744" cy="1143000"/>
          </a:xfrm>
        </p:spPr>
        <p:txBody>
          <a:bodyPr/>
          <a:lstStyle/>
          <a:p>
            <a:pPr algn="ctr"/>
            <a:r>
              <a:rPr lang="es-ES" dirty="0" err="1"/>
              <a:t>The</a:t>
            </a:r>
            <a:r>
              <a:rPr lang="es-ES" dirty="0"/>
              <a:t> </a:t>
            </a:r>
            <a:r>
              <a:rPr lang="es-ES" dirty="0" err="1"/>
              <a:t>Proposal</a:t>
            </a:r>
            <a:r>
              <a:rPr lang="es-ES" dirty="0"/>
              <a:t> </a:t>
            </a:r>
          </a:p>
        </p:txBody>
      </p:sp>
      <p:sp>
        <p:nvSpPr>
          <p:cNvPr id="3" name="2 Marcador de pie de página"/>
          <p:cNvSpPr>
            <a:spLocks noGrp="1"/>
          </p:cNvSpPr>
          <p:nvPr>
            <p:ph type="ftr" sz="quarter" idx="11"/>
          </p:nvPr>
        </p:nvSpPr>
        <p:spPr>
          <a:xfrm>
            <a:off x="5641848" y="6492875"/>
            <a:ext cx="3502152" cy="365125"/>
          </a:xfrm>
        </p:spPr>
        <p:txBody>
          <a:bodyPr/>
          <a:lstStyle/>
          <a:p>
            <a:r>
              <a:rPr lang="es-ES" b="1" dirty="0" smtClean="0">
                <a:solidFill>
                  <a:schemeClr val="bg1"/>
                </a:solidFill>
              </a:rPr>
              <a:t>CINDY INÉS CORONEL ROJAS </a:t>
            </a:r>
            <a:endParaRPr lang="es-ES" b="1" dirty="0">
              <a:solidFill>
                <a:schemeClr val="bg1"/>
              </a:solidFill>
            </a:endParaRPr>
          </a:p>
        </p:txBody>
      </p:sp>
      <p:graphicFrame>
        <p:nvGraphicFramePr>
          <p:cNvPr id="5" name="4 Tabla"/>
          <p:cNvGraphicFramePr>
            <a:graphicFrameLocks noGrp="1"/>
          </p:cNvGraphicFramePr>
          <p:nvPr>
            <p:extLst>
              <p:ext uri="{D42A27DB-BD31-4B8C-83A1-F6EECF244321}">
                <p14:modId xmlns="" xmlns:p14="http://schemas.microsoft.com/office/powerpoint/2010/main" val="739866446"/>
              </p:ext>
            </p:extLst>
          </p:nvPr>
        </p:nvGraphicFramePr>
        <p:xfrm>
          <a:off x="611560" y="1484784"/>
          <a:ext cx="7920881" cy="4562875"/>
        </p:xfrm>
        <a:graphic>
          <a:graphicData uri="http://schemas.openxmlformats.org/drawingml/2006/table">
            <a:tbl>
              <a:tblPr firstRow="1" bandRow="1">
                <a:tableStyleId>{5C22544A-7EE6-4342-B048-85BDC9FD1C3A}</a:tableStyleId>
              </a:tblPr>
              <a:tblGrid>
                <a:gridCol w="2706301"/>
                <a:gridCol w="1980220"/>
                <a:gridCol w="1650183"/>
                <a:gridCol w="1584177"/>
              </a:tblGrid>
              <a:tr h="630108">
                <a:tc>
                  <a:txBody>
                    <a:bodyPr/>
                    <a:lstStyle/>
                    <a:p>
                      <a:pPr algn="ctr">
                        <a:lnSpc>
                          <a:spcPct val="150000"/>
                        </a:lnSpc>
                        <a:spcAft>
                          <a:spcPts val="0"/>
                        </a:spcAft>
                      </a:pPr>
                      <a:r>
                        <a:rPr lang="en-US" sz="1600" dirty="0">
                          <a:solidFill>
                            <a:schemeClr val="bg1"/>
                          </a:solidFill>
                          <a:latin typeface="Calibri" pitchFamily="34" charset="0"/>
                          <a:ea typeface="Times New Roman"/>
                          <a:cs typeface="Arial" pitchFamily="34" charset="0"/>
                        </a:rPr>
                        <a:t>Narrative summary of objectives</a:t>
                      </a:r>
                      <a:endParaRPr lang="es-EC" sz="1600" dirty="0">
                        <a:solidFill>
                          <a:schemeClr val="bg1"/>
                        </a:solidFill>
                        <a:latin typeface="Calibri" pitchFamily="34" charset="0"/>
                        <a:ea typeface="Calibri"/>
                        <a:cs typeface="Arial" pitchFamily="34" charset="0"/>
                      </a:endParaRPr>
                    </a:p>
                  </a:txBody>
                  <a:tcPr marL="68580" marR="68580" marT="0" marB="0" anchor="ctr">
                    <a:solidFill>
                      <a:schemeClr val="accent1">
                        <a:lumMod val="75000"/>
                      </a:schemeClr>
                    </a:solidFill>
                  </a:tcPr>
                </a:tc>
                <a:tc>
                  <a:txBody>
                    <a:bodyPr/>
                    <a:lstStyle/>
                    <a:p>
                      <a:pPr algn="ctr">
                        <a:lnSpc>
                          <a:spcPct val="150000"/>
                        </a:lnSpc>
                        <a:spcAft>
                          <a:spcPts val="0"/>
                        </a:spcAft>
                      </a:pPr>
                      <a:r>
                        <a:rPr lang="en-US" sz="1600" dirty="0">
                          <a:solidFill>
                            <a:schemeClr val="bg1"/>
                          </a:solidFill>
                          <a:latin typeface="Calibri" pitchFamily="34" charset="0"/>
                          <a:ea typeface="Times New Roman"/>
                          <a:cs typeface="Arial" pitchFamily="34" charset="0"/>
                        </a:rPr>
                        <a:t>Indicators</a:t>
                      </a:r>
                      <a:endParaRPr lang="es-EC" sz="1600" dirty="0">
                        <a:solidFill>
                          <a:schemeClr val="bg1"/>
                        </a:solidFill>
                        <a:latin typeface="Calibri" pitchFamily="34" charset="0"/>
                        <a:ea typeface="Calibri"/>
                        <a:cs typeface="Arial" pitchFamily="34" charset="0"/>
                      </a:endParaRPr>
                    </a:p>
                  </a:txBody>
                  <a:tcPr marL="68580" marR="68580" marT="0" marB="0" anchor="ctr">
                    <a:solidFill>
                      <a:schemeClr val="accent1">
                        <a:lumMod val="75000"/>
                      </a:schemeClr>
                    </a:solidFill>
                  </a:tcPr>
                </a:tc>
                <a:tc>
                  <a:txBody>
                    <a:bodyPr/>
                    <a:lstStyle/>
                    <a:p>
                      <a:pPr algn="ctr">
                        <a:lnSpc>
                          <a:spcPct val="150000"/>
                        </a:lnSpc>
                        <a:spcAft>
                          <a:spcPts val="0"/>
                        </a:spcAft>
                      </a:pPr>
                      <a:r>
                        <a:rPr lang="en-US" sz="1600" dirty="0">
                          <a:solidFill>
                            <a:schemeClr val="bg1"/>
                          </a:solidFill>
                          <a:latin typeface="Calibri" pitchFamily="34" charset="0"/>
                          <a:ea typeface="Times New Roman"/>
                          <a:cs typeface="Arial" pitchFamily="34" charset="0"/>
                        </a:rPr>
                        <a:t>Means of verification</a:t>
                      </a:r>
                      <a:endParaRPr lang="es-EC" sz="1600" dirty="0">
                        <a:solidFill>
                          <a:schemeClr val="bg1"/>
                        </a:solidFill>
                        <a:latin typeface="Calibri" pitchFamily="34" charset="0"/>
                        <a:ea typeface="Calibri"/>
                        <a:cs typeface="Arial" pitchFamily="34" charset="0"/>
                      </a:endParaRPr>
                    </a:p>
                  </a:txBody>
                  <a:tcPr marL="68580" marR="68580" marT="0" marB="0" anchor="ctr">
                    <a:solidFill>
                      <a:schemeClr val="accent1">
                        <a:lumMod val="75000"/>
                      </a:schemeClr>
                    </a:solidFill>
                  </a:tcPr>
                </a:tc>
                <a:tc>
                  <a:txBody>
                    <a:bodyPr/>
                    <a:lstStyle/>
                    <a:p>
                      <a:pPr algn="ctr">
                        <a:lnSpc>
                          <a:spcPct val="150000"/>
                        </a:lnSpc>
                        <a:spcAft>
                          <a:spcPts val="0"/>
                        </a:spcAft>
                      </a:pPr>
                      <a:r>
                        <a:rPr lang="en-US" sz="1600" dirty="0">
                          <a:solidFill>
                            <a:schemeClr val="bg1"/>
                          </a:solidFill>
                          <a:latin typeface="Calibri" pitchFamily="34" charset="0"/>
                          <a:ea typeface="Times New Roman"/>
                          <a:cs typeface="Arial" pitchFamily="34" charset="0"/>
                        </a:rPr>
                        <a:t>Presumptions</a:t>
                      </a:r>
                      <a:endParaRPr lang="es-EC" sz="1600" dirty="0">
                        <a:solidFill>
                          <a:schemeClr val="bg1"/>
                        </a:solidFill>
                        <a:latin typeface="Calibri" pitchFamily="34" charset="0"/>
                        <a:ea typeface="Calibri"/>
                        <a:cs typeface="Arial" pitchFamily="34" charset="0"/>
                      </a:endParaRPr>
                    </a:p>
                  </a:txBody>
                  <a:tcPr marL="68580" marR="68580" marT="0" marB="0" anchor="ctr">
                    <a:solidFill>
                      <a:schemeClr val="accent1">
                        <a:lumMod val="75000"/>
                      </a:schemeClr>
                    </a:solidFill>
                  </a:tcPr>
                </a:tc>
              </a:tr>
              <a:tr h="996730">
                <a:tc>
                  <a:txBody>
                    <a:bodyPr/>
                    <a:lstStyle/>
                    <a:p>
                      <a:pPr marL="342900" lvl="0" indent="-342900" algn="l">
                        <a:lnSpc>
                          <a:spcPct val="100000"/>
                        </a:lnSpc>
                        <a:spcAft>
                          <a:spcPts val="0"/>
                        </a:spcAft>
                        <a:buFont typeface="Arial" pitchFamily="34" charset="0"/>
                        <a:buNone/>
                      </a:pPr>
                      <a:r>
                        <a:rPr lang="en-US" sz="1200" b="1" dirty="0" smtClean="0">
                          <a:solidFill>
                            <a:srgbClr val="000000"/>
                          </a:solidFill>
                          <a:latin typeface="Calibri" pitchFamily="34" charset="0"/>
                          <a:ea typeface="Times New Roman"/>
                          <a:cs typeface="Arial" pitchFamily="34" charset="0"/>
                        </a:rPr>
                        <a:t>1.</a:t>
                      </a:r>
                      <a:r>
                        <a:rPr lang="en-US" sz="1200" b="1" baseline="0" dirty="0" smtClean="0">
                          <a:solidFill>
                            <a:srgbClr val="000000"/>
                          </a:solidFill>
                          <a:latin typeface="Calibri" pitchFamily="34" charset="0"/>
                          <a:ea typeface="Times New Roman"/>
                          <a:cs typeface="Arial" pitchFamily="34" charset="0"/>
                        </a:rPr>
                        <a:t> </a:t>
                      </a:r>
                      <a:r>
                        <a:rPr lang="en-US" sz="1200" b="1" dirty="0" smtClean="0">
                          <a:solidFill>
                            <a:srgbClr val="000000"/>
                          </a:solidFill>
                          <a:latin typeface="Calibri" pitchFamily="34" charset="0"/>
                          <a:ea typeface="Times New Roman"/>
                          <a:cs typeface="Arial" pitchFamily="34" charset="0"/>
                        </a:rPr>
                        <a:t>Objectives</a:t>
                      </a:r>
                    </a:p>
                    <a:p>
                      <a:pPr marL="342900" lvl="0" indent="-342900" algn="l">
                        <a:lnSpc>
                          <a:spcPct val="100000"/>
                        </a:lnSpc>
                        <a:spcAft>
                          <a:spcPts val="0"/>
                        </a:spcAft>
                        <a:buFont typeface="Arial" pitchFamily="34" charset="0"/>
                        <a:buChar char="•"/>
                      </a:pPr>
                      <a:r>
                        <a:rPr kumimoji="0" lang="en-US" sz="1200" kern="1200" dirty="0" smtClean="0">
                          <a:solidFill>
                            <a:schemeClr val="dk1"/>
                          </a:solidFill>
                          <a:latin typeface="Calibri" pitchFamily="34" charset="0"/>
                          <a:ea typeface="+mn-ea"/>
                          <a:cs typeface="Arial" pitchFamily="34" charset="0"/>
                        </a:rPr>
                        <a:t>To encourage Quality education</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system for students</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of </a:t>
                      </a:r>
                      <a:r>
                        <a:rPr kumimoji="0" lang="en-US" sz="1200" kern="1200" dirty="0" err="1" smtClean="0">
                          <a:solidFill>
                            <a:schemeClr val="dk1"/>
                          </a:solidFill>
                          <a:latin typeface="Calibri" pitchFamily="34" charset="0"/>
                          <a:ea typeface="+mn-ea"/>
                          <a:cs typeface="Arial" pitchFamily="34" charset="0"/>
                        </a:rPr>
                        <a:t>Unidad</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err="1" smtClean="0">
                          <a:solidFill>
                            <a:schemeClr val="dk1"/>
                          </a:solidFill>
                          <a:latin typeface="Calibri" pitchFamily="34" charset="0"/>
                          <a:ea typeface="+mn-ea"/>
                          <a:cs typeface="Arial" pitchFamily="34" charset="0"/>
                        </a:rPr>
                        <a:t>Educativa</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err="1" smtClean="0">
                          <a:solidFill>
                            <a:schemeClr val="dk1"/>
                          </a:solidFill>
                          <a:latin typeface="Calibri" pitchFamily="34" charset="0"/>
                          <a:ea typeface="+mn-ea"/>
                          <a:cs typeface="Arial" pitchFamily="34" charset="0"/>
                        </a:rPr>
                        <a:t>Técnica</a:t>
                      </a:r>
                      <a:r>
                        <a:rPr kumimoji="0" lang="en-US" sz="1200" kern="1200" dirty="0" smtClean="0">
                          <a:solidFill>
                            <a:schemeClr val="dk1"/>
                          </a:solidFill>
                          <a:latin typeface="Calibri" pitchFamily="34" charset="0"/>
                          <a:ea typeface="+mn-ea"/>
                          <a:cs typeface="Arial" pitchFamily="34" charset="0"/>
                        </a:rPr>
                        <a:t> Experimental</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err="1" smtClean="0">
                          <a:solidFill>
                            <a:schemeClr val="dk1"/>
                          </a:solidFill>
                          <a:latin typeface="Calibri" pitchFamily="34" charset="0"/>
                          <a:ea typeface="+mn-ea"/>
                          <a:cs typeface="Arial" pitchFamily="34" charset="0"/>
                        </a:rPr>
                        <a:t>Mitad</a:t>
                      </a:r>
                      <a:r>
                        <a:rPr kumimoji="0" lang="en-US" sz="1200" kern="1200" dirty="0" smtClean="0">
                          <a:solidFill>
                            <a:schemeClr val="dk1"/>
                          </a:solidFill>
                          <a:latin typeface="Calibri" pitchFamily="34" charset="0"/>
                          <a:ea typeface="+mn-ea"/>
                          <a:cs typeface="Arial" pitchFamily="34" charset="0"/>
                        </a:rPr>
                        <a:t> del </a:t>
                      </a:r>
                      <a:r>
                        <a:rPr kumimoji="0" lang="en-US" sz="1200" kern="1200" dirty="0" err="1" smtClean="0">
                          <a:solidFill>
                            <a:schemeClr val="dk1"/>
                          </a:solidFill>
                          <a:latin typeface="Calibri" pitchFamily="34" charset="0"/>
                          <a:ea typeface="+mn-ea"/>
                          <a:cs typeface="Arial" pitchFamily="34" charset="0"/>
                        </a:rPr>
                        <a:t>Mundo</a:t>
                      </a:r>
                      <a:r>
                        <a:rPr kumimoji="0" lang="en-US" sz="1200" kern="1200" dirty="0" smtClean="0">
                          <a:solidFill>
                            <a:schemeClr val="dk1"/>
                          </a:solidFill>
                          <a:latin typeface="Calibri" pitchFamily="34" charset="0"/>
                          <a:ea typeface="+mn-ea"/>
                          <a:cs typeface="Arial" pitchFamily="34" charset="0"/>
                        </a:rPr>
                        <a:t>.</a:t>
                      </a:r>
                    </a:p>
                    <a:p>
                      <a:pPr marL="342900" lvl="0" indent="-342900" algn="l">
                        <a:lnSpc>
                          <a:spcPct val="100000"/>
                        </a:lnSpc>
                        <a:spcAft>
                          <a:spcPts val="0"/>
                        </a:spcAft>
                        <a:buFont typeface="Arial" pitchFamily="34" charset="0"/>
                        <a:buChar char="•"/>
                      </a:pPr>
                      <a:endParaRPr lang="es-EC" sz="1200" dirty="0">
                        <a:latin typeface="Calibri" pitchFamily="34" charset="0"/>
                        <a:ea typeface="Calibri"/>
                        <a:cs typeface="Arial" pitchFamily="34" charset="0"/>
                      </a:endParaRPr>
                    </a:p>
                  </a:txBody>
                  <a:tcPr marL="89535" marR="89535" marT="0" marB="0">
                    <a:solidFill>
                      <a:schemeClr val="tx2">
                        <a:lumMod val="40000"/>
                        <a:lumOff val="60000"/>
                      </a:schemeClr>
                    </a:solidFill>
                  </a:tcPr>
                </a:tc>
                <a:tc>
                  <a:txBody>
                    <a:bodyPr/>
                    <a:lstStyle/>
                    <a:p>
                      <a:pPr marL="171450" indent="-171450" algn="l">
                        <a:buFont typeface="Arial" pitchFamily="34" charset="0"/>
                        <a:buChar char="•"/>
                      </a:pPr>
                      <a:r>
                        <a:rPr kumimoji="0" lang="en-US" sz="1200" kern="1200" dirty="0" smtClean="0">
                          <a:solidFill>
                            <a:schemeClr val="dk1"/>
                          </a:solidFill>
                          <a:latin typeface="Calibri" pitchFamily="34" charset="0"/>
                          <a:ea typeface="+mn-ea"/>
                          <a:cs typeface="Arial" pitchFamily="34" charset="0"/>
                        </a:rPr>
                        <a:t>Reduction of the number of school fails</a:t>
                      </a:r>
                      <a:endParaRPr lang="es-EC" sz="1200" dirty="0">
                        <a:latin typeface="Calibri" pitchFamily="34" charset="0"/>
                        <a:cs typeface="Arial" pitchFamily="34" charset="0"/>
                      </a:endParaRPr>
                    </a:p>
                  </a:txBody>
                  <a:tcPr>
                    <a:solidFill>
                      <a:schemeClr val="tx2">
                        <a:lumMod val="40000"/>
                        <a:lumOff val="60000"/>
                      </a:schemeClr>
                    </a:solidFill>
                  </a:tcPr>
                </a:tc>
                <a:tc>
                  <a:txBody>
                    <a:bodyPr/>
                    <a:lstStyle/>
                    <a:p>
                      <a:pPr marL="171450" indent="-171450" algn="l">
                        <a:buFont typeface="Arial" pitchFamily="34" charset="0"/>
                        <a:buChar char="•"/>
                      </a:pPr>
                      <a:r>
                        <a:rPr kumimoji="0" lang="en-US" sz="1200" kern="1200" dirty="0" smtClean="0">
                          <a:solidFill>
                            <a:schemeClr val="dk1"/>
                          </a:solidFill>
                          <a:latin typeface="Calibri" pitchFamily="34" charset="0"/>
                          <a:ea typeface="+mn-ea"/>
                          <a:cs typeface="Arial" pitchFamily="34" charset="0"/>
                        </a:rPr>
                        <a:t>Academic qualifications of students.</a:t>
                      </a:r>
                      <a:endParaRPr lang="es-EC" sz="1200" dirty="0">
                        <a:latin typeface="Calibri" pitchFamily="34" charset="0"/>
                        <a:cs typeface="Arial" pitchFamily="34" charset="0"/>
                      </a:endParaRPr>
                    </a:p>
                  </a:txBody>
                  <a:tcPr>
                    <a:solidFill>
                      <a:schemeClr val="tx2">
                        <a:lumMod val="40000"/>
                        <a:lumOff val="60000"/>
                      </a:schemeClr>
                    </a:solidFill>
                  </a:tcPr>
                </a:tc>
                <a:tc>
                  <a:txBody>
                    <a:bodyPr/>
                    <a:lstStyle/>
                    <a:p>
                      <a:pPr marL="171450" indent="-171450" algn="l">
                        <a:buFont typeface="Arial" pitchFamily="34" charset="0"/>
                        <a:buChar char="•"/>
                      </a:pPr>
                      <a:r>
                        <a:rPr kumimoji="0" lang="en-US" sz="1200" kern="1200" dirty="0" smtClean="0">
                          <a:solidFill>
                            <a:schemeClr val="dk1"/>
                          </a:solidFill>
                          <a:latin typeface="Calibri" pitchFamily="34" charset="0"/>
                          <a:ea typeface="+mn-ea"/>
                          <a:cs typeface="Arial" pitchFamily="34" charset="0"/>
                        </a:rPr>
                        <a:t>Students balanced assimilate the knowledge imparted by teachers.</a:t>
                      </a:r>
                      <a:endParaRPr lang="es-EC" sz="1200" dirty="0">
                        <a:latin typeface="Calibri" pitchFamily="34" charset="0"/>
                        <a:cs typeface="Arial" pitchFamily="34" charset="0"/>
                      </a:endParaRPr>
                    </a:p>
                  </a:txBody>
                  <a:tcPr>
                    <a:solidFill>
                      <a:schemeClr val="tx2">
                        <a:lumMod val="40000"/>
                        <a:lumOff val="60000"/>
                      </a:schemeClr>
                    </a:solidFill>
                  </a:tcPr>
                </a:tc>
              </a:tr>
              <a:tr h="1328973">
                <a:tc>
                  <a:txBody>
                    <a:bodyPr/>
                    <a:lstStyle/>
                    <a:p>
                      <a:pPr marL="342900" lvl="0" indent="-342900" algn="l">
                        <a:lnSpc>
                          <a:spcPct val="100000"/>
                        </a:lnSpc>
                        <a:spcAft>
                          <a:spcPts val="0"/>
                        </a:spcAft>
                        <a:buFont typeface="Arial" pitchFamily="34" charset="0"/>
                        <a:buNone/>
                      </a:pPr>
                      <a:r>
                        <a:rPr lang="en-US" sz="1200" b="1" dirty="0" smtClean="0">
                          <a:latin typeface="Calibri" pitchFamily="34" charset="0"/>
                          <a:ea typeface="Calibri"/>
                          <a:cs typeface="Arial" pitchFamily="34" charset="0"/>
                        </a:rPr>
                        <a:t>2. Purpose</a:t>
                      </a:r>
                    </a:p>
                    <a:p>
                      <a:pPr marL="342900" lvl="0" indent="-342900" algn="l">
                        <a:lnSpc>
                          <a:spcPct val="100000"/>
                        </a:lnSpc>
                        <a:spcAft>
                          <a:spcPts val="0"/>
                        </a:spcAft>
                        <a:buFont typeface="Arial" pitchFamily="34" charset="0"/>
                        <a:buChar char="•"/>
                      </a:pPr>
                      <a:r>
                        <a:rPr kumimoji="0" lang="en-US" sz="1200" kern="1200" dirty="0" smtClean="0">
                          <a:solidFill>
                            <a:schemeClr val="dk1"/>
                          </a:solidFill>
                          <a:latin typeface="Calibri" pitchFamily="34" charset="0"/>
                          <a:ea typeface="+mn-ea"/>
                          <a:cs typeface="Arial" pitchFamily="34" charset="0"/>
                        </a:rPr>
                        <a:t>Improve the quality of education</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with</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the</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implementation of the</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Plan of motivation</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for teachers</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of </a:t>
                      </a:r>
                      <a:r>
                        <a:rPr kumimoji="0" lang="en-US" sz="1200" kern="1200" dirty="0" err="1" smtClean="0">
                          <a:solidFill>
                            <a:schemeClr val="dk1"/>
                          </a:solidFill>
                          <a:latin typeface="Calibri" pitchFamily="34" charset="0"/>
                          <a:ea typeface="+mn-ea"/>
                          <a:cs typeface="Arial" pitchFamily="34" charset="0"/>
                        </a:rPr>
                        <a:t>Unidad</a:t>
                      </a:r>
                      <a:r>
                        <a:rPr kumimoji="0" lang="en-US" sz="1200" kern="1200" dirty="0" smtClean="0">
                          <a:solidFill>
                            <a:schemeClr val="dk1"/>
                          </a:solidFill>
                          <a:latin typeface="Calibri" pitchFamily="34" charset="0"/>
                          <a:ea typeface="+mn-ea"/>
                          <a:cs typeface="Arial" pitchFamily="34" charset="0"/>
                        </a:rPr>
                        <a:t> </a:t>
                      </a:r>
                      <a:r>
                        <a:rPr kumimoji="0" lang="en-US" sz="1200" kern="1200" dirty="0" err="1" smtClean="0">
                          <a:solidFill>
                            <a:schemeClr val="dk1"/>
                          </a:solidFill>
                          <a:latin typeface="Calibri" pitchFamily="34" charset="0"/>
                          <a:ea typeface="+mn-ea"/>
                          <a:cs typeface="Arial" pitchFamily="34" charset="0"/>
                        </a:rPr>
                        <a:t>Educativa</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err="1" smtClean="0">
                          <a:solidFill>
                            <a:schemeClr val="dk1"/>
                          </a:solidFill>
                          <a:latin typeface="Calibri" pitchFamily="34" charset="0"/>
                          <a:ea typeface="+mn-ea"/>
                          <a:cs typeface="Arial" pitchFamily="34" charset="0"/>
                        </a:rPr>
                        <a:t>Técnica</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Experimental </a:t>
                      </a:r>
                      <a:r>
                        <a:rPr kumimoji="0" lang="en-US" sz="1200" kern="1200" dirty="0" err="1" smtClean="0">
                          <a:solidFill>
                            <a:schemeClr val="dk1"/>
                          </a:solidFill>
                          <a:latin typeface="Calibri" pitchFamily="34" charset="0"/>
                          <a:ea typeface="+mn-ea"/>
                          <a:cs typeface="Arial" pitchFamily="34" charset="0"/>
                        </a:rPr>
                        <a:t>Mitad</a:t>
                      </a:r>
                      <a:r>
                        <a:rPr kumimoji="0" lang="en-US" sz="1200" kern="1200" dirty="0" smtClean="0">
                          <a:solidFill>
                            <a:schemeClr val="dk1"/>
                          </a:solidFill>
                          <a:latin typeface="Calibri" pitchFamily="34" charset="0"/>
                          <a:ea typeface="+mn-ea"/>
                          <a:cs typeface="Arial" pitchFamily="34" charset="0"/>
                        </a:rPr>
                        <a:t> del </a:t>
                      </a:r>
                      <a:r>
                        <a:rPr kumimoji="0" lang="en-US" sz="1200" kern="1200" dirty="0" err="1" smtClean="0">
                          <a:solidFill>
                            <a:schemeClr val="dk1"/>
                          </a:solidFill>
                          <a:latin typeface="Calibri" pitchFamily="34" charset="0"/>
                          <a:ea typeface="+mn-ea"/>
                          <a:cs typeface="Arial" pitchFamily="34" charset="0"/>
                        </a:rPr>
                        <a:t>Mundo</a:t>
                      </a:r>
                      <a:r>
                        <a:rPr kumimoji="0" lang="en-US" sz="1200" kern="1200" dirty="0" smtClean="0">
                          <a:solidFill>
                            <a:schemeClr val="dk1"/>
                          </a:solidFill>
                          <a:latin typeface="Calibri" pitchFamily="34" charset="0"/>
                          <a:ea typeface="+mn-ea"/>
                          <a:cs typeface="Arial" pitchFamily="34" charset="0"/>
                        </a:rPr>
                        <a:t>.</a:t>
                      </a:r>
                    </a:p>
                    <a:p>
                      <a:pPr marL="342900" lvl="0" indent="-342900" algn="l">
                        <a:lnSpc>
                          <a:spcPct val="100000"/>
                        </a:lnSpc>
                        <a:spcAft>
                          <a:spcPts val="0"/>
                        </a:spcAft>
                        <a:buFont typeface="Arial" pitchFamily="34" charset="0"/>
                        <a:buChar char="•"/>
                      </a:pPr>
                      <a:endParaRPr lang="en-US" sz="1200" dirty="0" smtClean="0">
                        <a:latin typeface="Calibri" pitchFamily="34" charset="0"/>
                        <a:ea typeface="Calibri"/>
                        <a:cs typeface="Arial" pitchFamily="34" charset="0"/>
                      </a:endParaRPr>
                    </a:p>
                  </a:txBody>
                  <a:tcPr marL="89535" marR="89535" marT="0" marB="0">
                    <a:solidFill>
                      <a:schemeClr val="accent5">
                        <a:lumMod val="40000"/>
                        <a:lumOff val="60000"/>
                      </a:schemeClr>
                    </a:solidFill>
                  </a:tcPr>
                </a:tc>
                <a:tc>
                  <a:txBody>
                    <a:bodyPr/>
                    <a:lstStyle/>
                    <a:p>
                      <a:pPr marL="171450" indent="-171450" algn="l">
                        <a:lnSpc>
                          <a:spcPct val="100000"/>
                        </a:lnSpc>
                        <a:spcAft>
                          <a:spcPts val="0"/>
                        </a:spcAft>
                        <a:buFont typeface="Arial" pitchFamily="34" charset="0"/>
                        <a:buChar char="•"/>
                      </a:pPr>
                      <a:r>
                        <a:rPr lang="en-US" sz="1200" dirty="0">
                          <a:latin typeface="Calibri" pitchFamily="34" charset="0"/>
                          <a:ea typeface="Calibri"/>
                          <a:cs typeface="Arial" pitchFamily="34" charset="0"/>
                        </a:rPr>
                        <a:t>Attendance of teachers to the motivation plan organized from the Unit Education. </a:t>
                      </a:r>
                      <a:endParaRPr lang="es-EC" sz="1200" dirty="0">
                        <a:latin typeface="Calibri" pitchFamily="34" charset="0"/>
                        <a:ea typeface="Calibri"/>
                        <a:cs typeface="Arial" pitchFamily="34" charset="0"/>
                      </a:endParaRPr>
                    </a:p>
                  </a:txBody>
                  <a:tcPr marL="89535" marR="89535" marT="0" marB="0">
                    <a:solidFill>
                      <a:schemeClr val="accent5">
                        <a:lumMod val="40000"/>
                        <a:lumOff val="60000"/>
                      </a:schemeClr>
                    </a:solidFill>
                  </a:tcPr>
                </a:tc>
                <a:tc>
                  <a:txBody>
                    <a:bodyPr/>
                    <a:lstStyle/>
                    <a:p>
                      <a:pPr marL="171450" indent="-171450" algn="l">
                        <a:buFont typeface="Arial" pitchFamily="34" charset="0"/>
                        <a:buChar char="•"/>
                      </a:pPr>
                      <a:r>
                        <a:rPr kumimoji="0" lang="en-US" sz="1200" kern="1200" dirty="0" smtClean="0">
                          <a:solidFill>
                            <a:schemeClr val="dk1"/>
                          </a:solidFill>
                          <a:latin typeface="Calibri" pitchFamily="34" charset="0"/>
                          <a:ea typeface="+mn-ea"/>
                          <a:cs typeface="Arial" pitchFamily="34" charset="0"/>
                        </a:rPr>
                        <a:t>Educational Qualifications for teachers. Statistical information from the survey.</a:t>
                      </a:r>
                      <a:endParaRPr lang="es-EC" sz="1200" dirty="0">
                        <a:latin typeface="Calibri" pitchFamily="34" charset="0"/>
                        <a:cs typeface="Arial" pitchFamily="34" charset="0"/>
                      </a:endParaRPr>
                    </a:p>
                  </a:txBody>
                  <a:tcPr>
                    <a:solidFill>
                      <a:schemeClr val="accent5">
                        <a:lumMod val="40000"/>
                        <a:lumOff val="60000"/>
                      </a:schemeClr>
                    </a:solidFill>
                  </a:tcPr>
                </a:tc>
                <a:tc>
                  <a:txBody>
                    <a:bodyPr/>
                    <a:lstStyle/>
                    <a:p>
                      <a:pPr marL="171450" indent="-171450" algn="l">
                        <a:lnSpc>
                          <a:spcPct val="100000"/>
                        </a:lnSpc>
                        <a:spcAft>
                          <a:spcPts val="0"/>
                        </a:spcAft>
                        <a:buFont typeface="Arial" pitchFamily="34" charset="0"/>
                        <a:buChar char="•"/>
                      </a:pPr>
                      <a:r>
                        <a:rPr lang="en-US" sz="1200" dirty="0">
                          <a:latin typeface="Calibri" pitchFamily="34" charset="0"/>
                          <a:ea typeface="Calibri"/>
                          <a:cs typeface="Arial" pitchFamily="34" charset="0"/>
                        </a:rPr>
                        <a:t>Teachers accept and participate actively in the plan of motivation.</a:t>
                      </a:r>
                      <a:endParaRPr lang="es-EC" sz="1200" dirty="0">
                        <a:latin typeface="Calibri" pitchFamily="34" charset="0"/>
                        <a:ea typeface="Calibri"/>
                        <a:cs typeface="Arial" pitchFamily="34" charset="0"/>
                      </a:endParaRPr>
                    </a:p>
                  </a:txBody>
                  <a:tcPr marL="89535" marR="89535" marT="0" marB="0">
                    <a:solidFill>
                      <a:schemeClr val="accent5">
                        <a:lumMod val="40000"/>
                        <a:lumOff val="60000"/>
                      </a:schemeClr>
                    </a:solidFill>
                  </a:tcPr>
                </a:tc>
              </a:tr>
              <a:tr h="1405102">
                <a:tc>
                  <a:txBody>
                    <a:bodyPr/>
                    <a:lstStyle/>
                    <a:p>
                      <a:pPr marL="342900" lvl="0" indent="-342900" algn="l">
                        <a:lnSpc>
                          <a:spcPct val="100000"/>
                        </a:lnSpc>
                        <a:spcAft>
                          <a:spcPts val="0"/>
                        </a:spcAft>
                        <a:buFont typeface="Arial" pitchFamily="34" charset="0"/>
                        <a:buNone/>
                      </a:pPr>
                      <a:r>
                        <a:rPr lang="en-US" sz="1200" b="1" dirty="0" smtClean="0">
                          <a:latin typeface="Calibri" pitchFamily="34" charset="0"/>
                          <a:ea typeface="Calibri"/>
                          <a:cs typeface="Arial" pitchFamily="34" charset="0"/>
                        </a:rPr>
                        <a:t>3. Components</a:t>
                      </a:r>
                    </a:p>
                    <a:p>
                      <a:pPr marL="171450" lvl="0" indent="-171450" algn="l">
                        <a:lnSpc>
                          <a:spcPct val="100000"/>
                        </a:lnSpc>
                        <a:spcAft>
                          <a:spcPts val="0"/>
                        </a:spcAft>
                        <a:buFont typeface="Arial" pitchFamily="34" charset="0"/>
                        <a:buChar char="•"/>
                      </a:pPr>
                      <a:r>
                        <a:rPr kumimoji="0" lang="en-US" sz="1200" kern="1200" dirty="0" smtClean="0">
                          <a:solidFill>
                            <a:schemeClr val="dk1"/>
                          </a:solidFill>
                          <a:latin typeface="Calibri" pitchFamily="34" charset="0"/>
                          <a:ea typeface="+mn-ea"/>
                          <a:cs typeface="Arial" pitchFamily="34" charset="0"/>
                        </a:rPr>
                        <a:t>Incentive payment for teachers</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based on academic performance.</a:t>
                      </a:r>
                    </a:p>
                    <a:p>
                      <a:pPr marL="171450" lvl="0" indent="-171450" algn="l">
                        <a:lnSpc>
                          <a:spcPct val="100000"/>
                        </a:lnSpc>
                        <a:spcAft>
                          <a:spcPts val="0"/>
                        </a:spcAft>
                        <a:buFont typeface="Arial" pitchFamily="34" charset="0"/>
                        <a:buChar char="•"/>
                      </a:pPr>
                      <a:r>
                        <a:rPr kumimoji="0" lang="en-US" sz="1200" kern="1200" dirty="0" smtClean="0">
                          <a:solidFill>
                            <a:schemeClr val="dk1"/>
                          </a:solidFill>
                          <a:latin typeface="Calibri" pitchFamily="34" charset="0"/>
                          <a:ea typeface="+mn-ea"/>
                          <a:cs typeface="Arial" pitchFamily="34" charset="0"/>
                        </a:rPr>
                        <a:t>Training to teachers about</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technological tools for supporting</a:t>
                      </a:r>
                      <a:r>
                        <a:rPr kumimoji="0" lang="en-US" sz="1200" kern="1200" baseline="0" dirty="0" smtClean="0">
                          <a:solidFill>
                            <a:schemeClr val="dk1"/>
                          </a:solidFill>
                          <a:latin typeface="Calibri" pitchFamily="34" charset="0"/>
                          <a:ea typeface="+mn-ea"/>
                          <a:cs typeface="Arial" pitchFamily="34" charset="0"/>
                        </a:rPr>
                        <a:t> </a:t>
                      </a:r>
                      <a:r>
                        <a:rPr kumimoji="0" lang="en-US" sz="1200" kern="1200" dirty="0" smtClean="0">
                          <a:solidFill>
                            <a:schemeClr val="dk1"/>
                          </a:solidFill>
                          <a:latin typeface="Calibri" pitchFamily="34" charset="0"/>
                          <a:ea typeface="+mn-ea"/>
                          <a:cs typeface="Arial" pitchFamily="34" charset="0"/>
                        </a:rPr>
                        <a:t>implement pedagogical.</a:t>
                      </a:r>
                    </a:p>
                  </a:txBody>
                  <a:tcPr marL="89535" marR="89535" marT="0" marB="0">
                    <a:solidFill>
                      <a:schemeClr val="bg2">
                        <a:lumMod val="40000"/>
                        <a:lumOff val="60000"/>
                      </a:schemeClr>
                    </a:solidFill>
                  </a:tcPr>
                </a:tc>
                <a:tc>
                  <a:txBody>
                    <a:bodyPr/>
                    <a:lstStyle/>
                    <a:p>
                      <a:pPr marL="171450" indent="-171450" algn="l">
                        <a:lnSpc>
                          <a:spcPct val="100000"/>
                        </a:lnSpc>
                        <a:spcAft>
                          <a:spcPts val="0"/>
                        </a:spcAft>
                        <a:buFont typeface="Arial" pitchFamily="34" charset="0"/>
                        <a:buChar char="•"/>
                      </a:pPr>
                      <a:r>
                        <a:rPr lang="en-US" sz="1200" dirty="0">
                          <a:latin typeface="Calibri" pitchFamily="34" charset="0"/>
                          <a:ea typeface="Calibri"/>
                          <a:cs typeface="Arial" pitchFamily="34" charset="0"/>
                        </a:rPr>
                        <a:t>Teachers receive salary bonus to improve their job performance and contribute to increasing the quality of </a:t>
                      </a:r>
                      <a:r>
                        <a:rPr lang="en-US" sz="1200" dirty="0" smtClean="0">
                          <a:latin typeface="Calibri" pitchFamily="34" charset="0"/>
                          <a:ea typeface="Calibri"/>
                          <a:cs typeface="Arial" pitchFamily="34" charset="0"/>
                        </a:rPr>
                        <a:t>education.</a:t>
                      </a:r>
                      <a:endParaRPr lang="es-EC" sz="1200" dirty="0">
                        <a:latin typeface="Calibri" pitchFamily="34" charset="0"/>
                        <a:ea typeface="Calibri"/>
                        <a:cs typeface="Arial" pitchFamily="34" charset="0"/>
                      </a:endParaRPr>
                    </a:p>
                  </a:txBody>
                  <a:tcPr marL="89535" marR="89535" marT="0" marB="0">
                    <a:solidFill>
                      <a:schemeClr val="bg2">
                        <a:lumMod val="40000"/>
                        <a:lumOff val="60000"/>
                      </a:schemeClr>
                    </a:solidFill>
                  </a:tcPr>
                </a:tc>
                <a:tc>
                  <a:txBody>
                    <a:bodyPr/>
                    <a:lstStyle/>
                    <a:p>
                      <a:pPr marL="171450" indent="-171450" algn="l">
                        <a:lnSpc>
                          <a:spcPct val="150000"/>
                        </a:lnSpc>
                        <a:spcAft>
                          <a:spcPts val="1000"/>
                        </a:spcAft>
                        <a:buFont typeface="Arial" pitchFamily="34" charset="0"/>
                        <a:buChar char="•"/>
                      </a:pPr>
                      <a:r>
                        <a:rPr lang="en-US" sz="1200" dirty="0" smtClean="0">
                          <a:latin typeface="Calibri" pitchFamily="34" charset="0"/>
                          <a:ea typeface="Calibri"/>
                          <a:cs typeface="Times New Roman"/>
                        </a:rPr>
                        <a:t>Amount of bonus.</a:t>
                      </a:r>
                    </a:p>
                    <a:p>
                      <a:pPr marL="171450" indent="-171450" algn="l">
                        <a:lnSpc>
                          <a:spcPct val="100000"/>
                        </a:lnSpc>
                        <a:spcAft>
                          <a:spcPts val="0"/>
                        </a:spcAft>
                        <a:buFont typeface="Arial" pitchFamily="34" charset="0"/>
                        <a:buChar char="•"/>
                      </a:pPr>
                      <a:r>
                        <a:rPr kumimoji="0" lang="en-US" sz="1200" kern="1200" dirty="0" smtClean="0">
                          <a:solidFill>
                            <a:schemeClr val="dk1"/>
                          </a:solidFill>
                          <a:latin typeface="Calibri" pitchFamily="34" charset="0"/>
                          <a:ea typeface="+mn-ea"/>
                          <a:cs typeface="Arial" pitchFamily="34" charset="0"/>
                        </a:rPr>
                        <a:t>Record of attendance at training sessions.</a:t>
                      </a:r>
                      <a:endParaRPr lang="es-EC" sz="1200" dirty="0">
                        <a:latin typeface="Calibri" pitchFamily="34" charset="0"/>
                        <a:ea typeface="Calibri"/>
                        <a:cs typeface="Arial" pitchFamily="34" charset="0"/>
                      </a:endParaRPr>
                    </a:p>
                  </a:txBody>
                  <a:tcPr marL="89535" marR="89535" marT="0" marB="0">
                    <a:solidFill>
                      <a:schemeClr val="bg2">
                        <a:lumMod val="40000"/>
                        <a:lumOff val="60000"/>
                      </a:schemeClr>
                    </a:solidFill>
                  </a:tcPr>
                </a:tc>
                <a:tc>
                  <a:txBody>
                    <a:bodyPr/>
                    <a:lstStyle/>
                    <a:p>
                      <a:pPr marL="171450" indent="-171450" algn="l">
                        <a:lnSpc>
                          <a:spcPct val="100000"/>
                        </a:lnSpc>
                        <a:spcAft>
                          <a:spcPts val="0"/>
                        </a:spcAft>
                        <a:buFont typeface="Arial" pitchFamily="34" charset="0"/>
                        <a:buChar char="•"/>
                      </a:pPr>
                      <a:r>
                        <a:rPr lang="en-US" sz="1200" dirty="0">
                          <a:latin typeface="Calibri" pitchFamily="34" charset="0"/>
                          <a:ea typeface="Calibri"/>
                          <a:cs typeface="Times New Roman"/>
                        </a:rPr>
                        <a:t>Educative Institutions can man payments for own public teachers. </a:t>
                      </a:r>
                      <a:endParaRPr lang="es-EC" sz="1200" dirty="0">
                        <a:latin typeface="Calibri" pitchFamily="34" charset="0"/>
                        <a:ea typeface="Calibri"/>
                        <a:cs typeface="Times New Roman"/>
                      </a:endParaRPr>
                    </a:p>
                  </a:txBody>
                  <a:tcPr marL="89535" marR="89535" marT="0" marB="0">
                    <a:solidFill>
                      <a:schemeClr val="bg2">
                        <a:lumMod val="40000"/>
                        <a:lumOff val="60000"/>
                      </a:schemeClr>
                    </a:solidFill>
                  </a:tcPr>
                </a:tc>
              </a:tr>
            </a:tbl>
          </a:graphicData>
        </a:graphic>
      </p:graphicFrame>
    </p:spTree>
    <p:extLst>
      <p:ext uri="{BB962C8B-B14F-4D97-AF65-F5344CB8AC3E}">
        <p14:creationId xmlns="" xmlns:p14="http://schemas.microsoft.com/office/powerpoint/2010/main" val="2746945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88640"/>
            <a:ext cx="7024744" cy="1143000"/>
          </a:xfrm>
        </p:spPr>
        <p:txBody>
          <a:bodyPr/>
          <a:lstStyle/>
          <a:p>
            <a:pPr algn="ctr"/>
            <a:r>
              <a:rPr lang="es-ES" dirty="0" err="1"/>
              <a:t>The</a:t>
            </a:r>
            <a:r>
              <a:rPr lang="es-ES" dirty="0"/>
              <a:t> </a:t>
            </a:r>
            <a:r>
              <a:rPr lang="es-ES" dirty="0" err="1"/>
              <a:t>Proposal</a:t>
            </a:r>
            <a:r>
              <a:rPr lang="es-ES" dirty="0"/>
              <a:t> </a:t>
            </a:r>
          </a:p>
        </p:txBody>
      </p:sp>
      <p:sp>
        <p:nvSpPr>
          <p:cNvPr id="3" name="2 Marcador de pie de página"/>
          <p:cNvSpPr>
            <a:spLocks noGrp="1"/>
          </p:cNvSpPr>
          <p:nvPr>
            <p:ph type="ftr" sz="quarter" idx="11"/>
          </p:nvPr>
        </p:nvSpPr>
        <p:spPr>
          <a:xfrm>
            <a:off x="5641848" y="6492875"/>
            <a:ext cx="3502152" cy="365125"/>
          </a:xfrm>
        </p:spPr>
        <p:txBody>
          <a:bodyPr/>
          <a:lstStyle/>
          <a:p>
            <a:r>
              <a:rPr lang="es-ES" b="1" dirty="0" smtClean="0">
                <a:solidFill>
                  <a:schemeClr val="bg1"/>
                </a:solidFill>
              </a:rPr>
              <a:t>CINDY INÉS CORONEL ROJAS </a:t>
            </a:r>
            <a:endParaRPr lang="es-ES" b="1" dirty="0">
              <a:solidFill>
                <a:schemeClr val="bg1"/>
              </a:solidFill>
            </a:endParaRPr>
          </a:p>
        </p:txBody>
      </p:sp>
      <p:graphicFrame>
        <p:nvGraphicFramePr>
          <p:cNvPr id="6" name="5 Tabla"/>
          <p:cNvGraphicFramePr>
            <a:graphicFrameLocks noGrp="1"/>
          </p:cNvGraphicFramePr>
          <p:nvPr>
            <p:extLst>
              <p:ext uri="{D42A27DB-BD31-4B8C-83A1-F6EECF244321}">
                <p14:modId xmlns="" xmlns:p14="http://schemas.microsoft.com/office/powerpoint/2010/main" val="2302988485"/>
              </p:ext>
            </p:extLst>
          </p:nvPr>
        </p:nvGraphicFramePr>
        <p:xfrm>
          <a:off x="683569" y="1444141"/>
          <a:ext cx="7776863" cy="4952989"/>
        </p:xfrm>
        <a:graphic>
          <a:graphicData uri="http://schemas.openxmlformats.org/drawingml/2006/table">
            <a:tbl>
              <a:tblPr firstRow="1" bandRow="1">
                <a:tableStyleId>{5C22544A-7EE6-4342-B048-85BDC9FD1C3A}</a:tableStyleId>
              </a:tblPr>
              <a:tblGrid>
                <a:gridCol w="1944215"/>
                <a:gridCol w="2960114"/>
                <a:gridCol w="1216350"/>
                <a:gridCol w="1656184"/>
              </a:tblGrid>
              <a:tr h="598183">
                <a:tc>
                  <a:txBody>
                    <a:bodyPr/>
                    <a:lstStyle/>
                    <a:p>
                      <a:pPr algn="ctr">
                        <a:lnSpc>
                          <a:spcPct val="150000"/>
                        </a:lnSpc>
                        <a:spcAft>
                          <a:spcPts val="0"/>
                        </a:spcAft>
                      </a:pPr>
                      <a:r>
                        <a:rPr lang="en-US" sz="1400" dirty="0">
                          <a:solidFill>
                            <a:schemeClr val="bg1"/>
                          </a:solidFill>
                          <a:latin typeface="Calibri" pitchFamily="34" charset="0"/>
                          <a:ea typeface="Times New Roman"/>
                          <a:cs typeface="Arial" pitchFamily="34" charset="0"/>
                        </a:rPr>
                        <a:t>Narrative summary of objectives</a:t>
                      </a:r>
                      <a:endParaRPr lang="es-EC" sz="1400" dirty="0">
                        <a:solidFill>
                          <a:schemeClr val="bg1"/>
                        </a:solidFill>
                        <a:latin typeface="Calibri" pitchFamily="34" charset="0"/>
                        <a:ea typeface="Calibri"/>
                        <a:cs typeface="Arial" pitchFamily="34" charset="0"/>
                      </a:endParaRPr>
                    </a:p>
                  </a:txBody>
                  <a:tcPr marL="63970" marR="63970" marT="0" marB="0"/>
                </a:tc>
                <a:tc>
                  <a:txBody>
                    <a:bodyPr/>
                    <a:lstStyle/>
                    <a:p>
                      <a:pPr algn="ctr">
                        <a:lnSpc>
                          <a:spcPct val="150000"/>
                        </a:lnSpc>
                        <a:spcAft>
                          <a:spcPts val="0"/>
                        </a:spcAft>
                      </a:pPr>
                      <a:r>
                        <a:rPr lang="en-US" sz="1400" dirty="0">
                          <a:solidFill>
                            <a:schemeClr val="bg1"/>
                          </a:solidFill>
                          <a:latin typeface="Calibri" pitchFamily="34" charset="0"/>
                          <a:ea typeface="Times New Roman"/>
                          <a:cs typeface="Arial" pitchFamily="34" charset="0"/>
                        </a:rPr>
                        <a:t>Indicators</a:t>
                      </a:r>
                      <a:endParaRPr lang="es-EC" sz="1400" dirty="0">
                        <a:solidFill>
                          <a:schemeClr val="bg1"/>
                        </a:solidFill>
                        <a:latin typeface="Calibri" pitchFamily="34" charset="0"/>
                        <a:ea typeface="Calibri"/>
                        <a:cs typeface="Arial" pitchFamily="34" charset="0"/>
                      </a:endParaRPr>
                    </a:p>
                  </a:txBody>
                  <a:tcPr marL="63970" marR="63970" marT="0" marB="0"/>
                </a:tc>
                <a:tc>
                  <a:txBody>
                    <a:bodyPr/>
                    <a:lstStyle/>
                    <a:p>
                      <a:pPr algn="ctr">
                        <a:lnSpc>
                          <a:spcPct val="150000"/>
                        </a:lnSpc>
                        <a:spcAft>
                          <a:spcPts val="0"/>
                        </a:spcAft>
                      </a:pPr>
                      <a:r>
                        <a:rPr lang="en-US" sz="1400" dirty="0">
                          <a:solidFill>
                            <a:schemeClr val="bg1"/>
                          </a:solidFill>
                          <a:latin typeface="Calibri" pitchFamily="34" charset="0"/>
                          <a:ea typeface="Times New Roman"/>
                          <a:cs typeface="Arial" pitchFamily="34" charset="0"/>
                        </a:rPr>
                        <a:t>Means of verification</a:t>
                      </a:r>
                      <a:endParaRPr lang="es-EC" sz="1400" dirty="0">
                        <a:solidFill>
                          <a:schemeClr val="bg1"/>
                        </a:solidFill>
                        <a:latin typeface="Calibri" pitchFamily="34" charset="0"/>
                        <a:ea typeface="Calibri"/>
                        <a:cs typeface="Arial" pitchFamily="34" charset="0"/>
                      </a:endParaRPr>
                    </a:p>
                  </a:txBody>
                  <a:tcPr marL="63970" marR="63970" marT="0" marB="0"/>
                </a:tc>
                <a:tc>
                  <a:txBody>
                    <a:bodyPr/>
                    <a:lstStyle/>
                    <a:p>
                      <a:pPr algn="ctr">
                        <a:lnSpc>
                          <a:spcPct val="150000"/>
                        </a:lnSpc>
                        <a:spcAft>
                          <a:spcPts val="0"/>
                        </a:spcAft>
                      </a:pPr>
                      <a:r>
                        <a:rPr lang="en-US" sz="1400" dirty="0">
                          <a:solidFill>
                            <a:schemeClr val="bg1"/>
                          </a:solidFill>
                          <a:latin typeface="Calibri" pitchFamily="34" charset="0"/>
                          <a:ea typeface="Times New Roman"/>
                          <a:cs typeface="Arial" pitchFamily="34" charset="0"/>
                        </a:rPr>
                        <a:t>Presumptions</a:t>
                      </a:r>
                      <a:endParaRPr lang="es-EC" sz="1400" dirty="0">
                        <a:solidFill>
                          <a:schemeClr val="bg1"/>
                        </a:solidFill>
                        <a:latin typeface="Calibri" pitchFamily="34" charset="0"/>
                        <a:ea typeface="Calibri"/>
                        <a:cs typeface="Arial" pitchFamily="34" charset="0"/>
                      </a:endParaRPr>
                    </a:p>
                  </a:txBody>
                  <a:tcPr marL="63970" marR="63970" marT="0" marB="0"/>
                </a:tc>
              </a:tr>
              <a:tr h="492749">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tx1"/>
                          </a:solidFill>
                          <a:latin typeface="Calibri" pitchFamily="34" charset="0"/>
                          <a:ea typeface="Times New Roman"/>
                          <a:cs typeface="Times New Roman"/>
                        </a:rPr>
                        <a:t>Activities	</a:t>
                      </a:r>
                    </a:p>
                  </a:txBody>
                  <a:tcPr marL="63970" marR="63970" marT="0" marB="0"/>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tx1"/>
                          </a:solidFill>
                          <a:latin typeface="Calibri" pitchFamily="34" charset="0"/>
                          <a:ea typeface="Calibri"/>
                          <a:cs typeface="Arial" pitchFamily="34" charset="0"/>
                        </a:rPr>
                        <a:t>Resources</a:t>
                      </a:r>
                    </a:p>
                  </a:txBody>
                  <a:tcPr marL="63970" marR="63970" marT="0" marB="0"/>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tx1"/>
                          </a:solidFill>
                          <a:latin typeface="Calibri" pitchFamily="34" charset="0"/>
                          <a:ea typeface="Calibri"/>
                          <a:cs typeface="Arial" pitchFamily="34" charset="0"/>
                        </a:rPr>
                        <a:t>Cost  </a:t>
                      </a:r>
                    </a:p>
                  </a:txBody>
                  <a:tcPr marL="63970" marR="63970" marT="0" marB="0"/>
                </a:tc>
                <a:tc>
                  <a:txBody>
                    <a:bodyPr/>
                    <a:lstStyle/>
                    <a:p>
                      <a:pPr algn="ctr">
                        <a:lnSpc>
                          <a:spcPct val="150000"/>
                        </a:lnSpc>
                        <a:spcAft>
                          <a:spcPts val="0"/>
                        </a:spcAft>
                      </a:pPr>
                      <a:endParaRPr lang="es-EC" sz="1400" dirty="0">
                        <a:latin typeface="Calibri" pitchFamily="34" charset="0"/>
                        <a:ea typeface="Calibri"/>
                        <a:cs typeface="Arial" pitchFamily="34" charset="0"/>
                      </a:endParaRPr>
                    </a:p>
                  </a:txBody>
                  <a:tcPr marL="63970" marR="63970" marT="0" marB="0"/>
                </a:tc>
              </a:tr>
              <a:tr h="3774247">
                <a:tc>
                  <a:txBody>
                    <a:bodyPr/>
                    <a:lstStyle/>
                    <a:p>
                      <a:pPr algn="l">
                        <a:lnSpc>
                          <a:spcPct val="150000"/>
                        </a:lnSpc>
                        <a:spcAft>
                          <a:spcPts val="1000"/>
                        </a:spcAft>
                      </a:pPr>
                      <a:r>
                        <a:rPr lang="en-US" sz="1300" b="1" dirty="0" smtClean="0">
                          <a:solidFill>
                            <a:srgbClr val="002060"/>
                          </a:solidFill>
                          <a:latin typeface="Calibri"/>
                          <a:ea typeface="Times New Roman"/>
                          <a:cs typeface="Arial"/>
                        </a:rPr>
                        <a:t>-</a:t>
                      </a:r>
                      <a:r>
                        <a:rPr lang="en-US" sz="1300" b="1" baseline="0" dirty="0" smtClean="0">
                          <a:solidFill>
                            <a:srgbClr val="002060"/>
                          </a:solidFill>
                          <a:latin typeface="Calibri"/>
                          <a:ea typeface="Times New Roman"/>
                          <a:cs typeface="Arial"/>
                        </a:rPr>
                        <a:t> </a:t>
                      </a:r>
                      <a:r>
                        <a:rPr lang="en-US" sz="1300" b="1" dirty="0" smtClean="0">
                          <a:solidFill>
                            <a:srgbClr val="002060"/>
                          </a:solidFill>
                          <a:latin typeface="Calibri"/>
                          <a:ea typeface="Times New Roman"/>
                          <a:cs typeface="Arial"/>
                        </a:rPr>
                        <a:t>Evaluate teacher’s academic performance and give salary incentives.</a:t>
                      </a:r>
                      <a:endParaRPr lang="es-EC" sz="1300" b="1" dirty="0" smtClean="0">
                        <a:solidFill>
                          <a:srgbClr val="002060"/>
                        </a:solidFill>
                        <a:latin typeface="Calibri"/>
                        <a:ea typeface="Times New Roman"/>
                        <a:cs typeface="Times New Roman"/>
                      </a:endParaRPr>
                    </a:p>
                    <a:p>
                      <a:pPr algn="l">
                        <a:lnSpc>
                          <a:spcPct val="150000"/>
                        </a:lnSpc>
                        <a:spcAft>
                          <a:spcPts val="1000"/>
                        </a:spcAft>
                      </a:pPr>
                      <a:r>
                        <a:rPr lang="en-US" sz="1300" b="1" dirty="0" smtClean="0">
                          <a:solidFill>
                            <a:srgbClr val="002060"/>
                          </a:solidFill>
                          <a:latin typeface="Calibri"/>
                          <a:ea typeface="Times New Roman"/>
                          <a:cs typeface="Arial"/>
                        </a:rPr>
                        <a:t>- Training teachers about different topics: Quality Education, Motivation in class, technology tools.</a:t>
                      </a:r>
                      <a:endParaRPr lang="es-EC" sz="1300" b="1" dirty="0" smtClean="0">
                        <a:solidFill>
                          <a:srgbClr val="002060"/>
                        </a:solidFill>
                        <a:latin typeface="Calibri"/>
                        <a:ea typeface="Times New Roman"/>
                        <a:cs typeface="Times New Roman"/>
                      </a:endParaRPr>
                    </a:p>
                    <a:p>
                      <a:pPr algn="l">
                        <a:lnSpc>
                          <a:spcPct val="150000"/>
                        </a:lnSpc>
                        <a:spcAft>
                          <a:spcPts val="1000"/>
                        </a:spcAft>
                      </a:pPr>
                      <a:r>
                        <a:rPr lang="en-US" sz="1300" b="1" dirty="0" smtClean="0">
                          <a:solidFill>
                            <a:srgbClr val="002060"/>
                          </a:solidFill>
                          <a:latin typeface="Calibri"/>
                          <a:ea typeface="Times New Roman"/>
                          <a:cs typeface="Arial"/>
                        </a:rPr>
                        <a:t>-</a:t>
                      </a:r>
                      <a:r>
                        <a:rPr lang="en-US" sz="1300" b="1" baseline="0" dirty="0" smtClean="0">
                          <a:solidFill>
                            <a:srgbClr val="002060"/>
                          </a:solidFill>
                          <a:latin typeface="Calibri"/>
                          <a:ea typeface="Times New Roman"/>
                          <a:cs typeface="Arial"/>
                        </a:rPr>
                        <a:t> </a:t>
                      </a:r>
                      <a:r>
                        <a:rPr lang="en-US" sz="1300" b="1" dirty="0" smtClean="0">
                          <a:solidFill>
                            <a:srgbClr val="002060"/>
                          </a:solidFill>
                          <a:latin typeface="Calibri"/>
                          <a:ea typeface="Times New Roman"/>
                          <a:cs typeface="Arial"/>
                        </a:rPr>
                        <a:t> Evaluate teachers about the application of the instruments learned during the training.</a:t>
                      </a:r>
                      <a:endParaRPr lang="es-EC" sz="1300" b="1" dirty="0">
                        <a:solidFill>
                          <a:srgbClr val="002060"/>
                        </a:solidFill>
                        <a:latin typeface="Calibri"/>
                        <a:ea typeface="Times New Roman"/>
                        <a:cs typeface="Times New Roman"/>
                      </a:endParaRPr>
                    </a:p>
                  </a:txBody>
                  <a:tcPr marL="89535" marR="89535" marT="0" marB="0"/>
                </a:tc>
                <a:tc>
                  <a:txBody>
                    <a:bodyPr/>
                    <a:lstStyle/>
                    <a:p>
                      <a:pPr algn="l">
                        <a:lnSpc>
                          <a:spcPct val="100000"/>
                        </a:lnSpc>
                        <a:spcAft>
                          <a:spcPts val="0"/>
                        </a:spcAft>
                      </a:pP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r>
                        <a:rPr lang="en-US" sz="1400" b="1" dirty="0" smtClean="0">
                          <a:solidFill>
                            <a:schemeClr val="tx1"/>
                          </a:solidFill>
                          <a:latin typeface="Calibri" pitchFamily="34" charset="0"/>
                          <a:ea typeface="Calibri"/>
                          <a:cs typeface="Arial" pitchFamily="34" charset="0"/>
                        </a:rPr>
                        <a:t>-Evaluate </a:t>
                      </a:r>
                      <a:r>
                        <a:rPr lang="en-US" sz="1400" b="1" dirty="0">
                          <a:solidFill>
                            <a:schemeClr val="tx1"/>
                          </a:solidFill>
                          <a:latin typeface="Calibri" pitchFamily="34" charset="0"/>
                          <a:ea typeface="Calibri"/>
                          <a:cs typeface="Arial" pitchFamily="34" charset="0"/>
                        </a:rPr>
                        <a:t>report</a:t>
                      </a: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endParaRPr lang="en-US" sz="1400" b="1" dirty="0" smtClean="0">
                        <a:solidFill>
                          <a:schemeClr val="tx1"/>
                        </a:solidFill>
                        <a:latin typeface="Calibri" pitchFamily="34" charset="0"/>
                        <a:ea typeface="Calibri"/>
                        <a:cs typeface="Arial" pitchFamily="34" charset="0"/>
                      </a:endParaRPr>
                    </a:p>
                    <a:p>
                      <a:pPr algn="l">
                        <a:lnSpc>
                          <a:spcPct val="100000"/>
                        </a:lnSpc>
                        <a:spcAft>
                          <a:spcPts val="0"/>
                        </a:spcAft>
                      </a:pPr>
                      <a:endParaRPr lang="en-US" sz="1400" b="1"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r>
                        <a:rPr lang="en-US" sz="1400" b="1" dirty="0">
                          <a:solidFill>
                            <a:schemeClr val="tx1"/>
                          </a:solidFill>
                          <a:latin typeface="Calibri" pitchFamily="34" charset="0"/>
                          <a:ea typeface="Times New Roman"/>
                          <a:cs typeface="Arial" pitchFamily="34" charset="0"/>
                        </a:rPr>
                        <a:t>-Survey among teachers and consultation with experts in the field of educational training</a:t>
                      </a:r>
                      <a:r>
                        <a:rPr lang="en-US" sz="1400" b="1" dirty="0" smtClean="0">
                          <a:solidFill>
                            <a:schemeClr val="tx1"/>
                          </a:solidFill>
                          <a:latin typeface="Calibri" pitchFamily="34" charset="0"/>
                          <a:ea typeface="Times New Roman"/>
                          <a:cs typeface="Arial" pitchFamily="34" charset="0"/>
                        </a:rPr>
                        <a:t>.</a:t>
                      </a: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r>
                        <a:rPr lang="en-US" sz="1400" b="1" dirty="0">
                          <a:solidFill>
                            <a:schemeClr val="tx1"/>
                          </a:solidFill>
                          <a:latin typeface="Calibri" pitchFamily="34" charset="0"/>
                          <a:ea typeface="Calibri"/>
                          <a:cs typeface="Arial" pitchFamily="34" charset="0"/>
                        </a:rPr>
                        <a:t>- Evaluations of teachers and students with regard to the implementation of what has been learned in the training</a:t>
                      </a:r>
                      <a:endParaRPr lang="es-EC" sz="1400" dirty="0">
                        <a:solidFill>
                          <a:schemeClr val="tx1"/>
                        </a:solidFill>
                        <a:latin typeface="Calibri" pitchFamily="34" charset="0"/>
                        <a:ea typeface="Calibri"/>
                        <a:cs typeface="Arial" pitchFamily="34" charset="0"/>
                      </a:endParaRPr>
                    </a:p>
                  </a:txBody>
                  <a:tcPr marL="63970" marR="63970" marT="0" marB="0"/>
                </a:tc>
                <a:tc>
                  <a:txBody>
                    <a:bodyPr/>
                    <a:lstStyle/>
                    <a:p>
                      <a:pPr algn="l">
                        <a:lnSpc>
                          <a:spcPct val="100000"/>
                        </a:lnSpc>
                        <a:spcAft>
                          <a:spcPts val="0"/>
                        </a:spcAft>
                      </a:pP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r>
                        <a:rPr lang="en-US" sz="1400" b="1" dirty="0" smtClean="0">
                          <a:solidFill>
                            <a:schemeClr val="tx1"/>
                          </a:solidFill>
                          <a:latin typeface="Calibri" pitchFamily="34" charset="0"/>
                          <a:ea typeface="Times New Roman"/>
                          <a:cs typeface="Arial" pitchFamily="34" charset="0"/>
                        </a:rPr>
                        <a:t>US$ 1,200</a:t>
                      </a:r>
                    </a:p>
                    <a:p>
                      <a:pPr algn="l">
                        <a:lnSpc>
                          <a:spcPct val="100000"/>
                        </a:lnSpc>
                        <a:spcAft>
                          <a:spcPts val="0"/>
                        </a:spcAft>
                      </a:pPr>
                      <a:endParaRPr lang="en-US" sz="1400" b="1"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smtClean="0">
                        <a:solidFill>
                          <a:schemeClr val="tx1"/>
                        </a:solidFill>
                        <a:latin typeface="Calibri" pitchFamily="34" charset="0"/>
                        <a:ea typeface="Calibri"/>
                        <a:cs typeface="Arial" pitchFamily="34" charset="0"/>
                      </a:endParaRPr>
                    </a:p>
                    <a:p>
                      <a:pPr algn="l">
                        <a:lnSpc>
                          <a:spcPct val="100000"/>
                        </a:lnSpc>
                        <a:spcAft>
                          <a:spcPts val="0"/>
                        </a:spcAft>
                      </a:pP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r>
                        <a:rPr lang="en-US" sz="1400" b="1" dirty="0">
                          <a:solidFill>
                            <a:schemeClr val="tx1"/>
                          </a:solidFill>
                          <a:latin typeface="Calibri" pitchFamily="34" charset="0"/>
                          <a:ea typeface="Times New Roman"/>
                          <a:cs typeface="Arial" pitchFamily="34" charset="0"/>
                        </a:rPr>
                        <a:t>US $ 50,00  </a:t>
                      </a:r>
                      <a:endParaRPr lang="en-US" sz="1400" b="1" dirty="0" smtClean="0">
                        <a:solidFill>
                          <a:schemeClr val="tx1"/>
                        </a:solidFill>
                        <a:latin typeface="Calibri" pitchFamily="34" charset="0"/>
                        <a:ea typeface="Times New Roman"/>
                        <a:cs typeface="Arial" pitchFamily="34" charset="0"/>
                      </a:endParaRPr>
                    </a:p>
                    <a:p>
                      <a:pPr algn="l">
                        <a:lnSpc>
                          <a:spcPct val="100000"/>
                        </a:lnSpc>
                        <a:spcAft>
                          <a:spcPts val="0"/>
                        </a:spcAft>
                      </a:pPr>
                      <a:endParaRPr lang="en-US" sz="1400" b="1" dirty="0" smtClean="0">
                        <a:solidFill>
                          <a:schemeClr val="tx1"/>
                        </a:solidFill>
                        <a:latin typeface="Calibri" pitchFamily="34" charset="0"/>
                        <a:ea typeface="Times New Roman"/>
                        <a:cs typeface="Arial" pitchFamily="34" charset="0"/>
                      </a:endParaRPr>
                    </a:p>
                    <a:p>
                      <a:pPr algn="l">
                        <a:lnSpc>
                          <a:spcPct val="100000"/>
                        </a:lnSpc>
                        <a:spcAft>
                          <a:spcPts val="0"/>
                        </a:spcAft>
                      </a:pPr>
                      <a:endParaRPr lang="en-US" sz="1400" b="1" dirty="0" smtClean="0">
                        <a:solidFill>
                          <a:schemeClr val="tx1"/>
                        </a:solidFill>
                        <a:latin typeface="Calibri" pitchFamily="34" charset="0"/>
                        <a:ea typeface="Times New Roman"/>
                        <a:cs typeface="Arial" pitchFamily="34" charset="0"/>
                      </a:endParaRPr>
                    </a:p>
                    <a:p>
                      <a:pPr algn="l">
                        <a:lnSpc>
                          <a:spcPct val="100000"/>
                        </a:lnSpc>
                        <a:spcAft>
                          <a:spcPts val="0"/>
                        </a:spcAft>
                      </a:pPr>
                      <a:endParaRPr lang="en-US" sz="1400" b="1" dirty="0" smtClean="0">
                        <a:solidFill>
                          <a:schemeClr val="tx1"/>
                        </a:solidFill>
                        <a:latin typeface="Calibri" pitchFamily="34" charset="0"/>
                        <a:ea typeface="Times New Roman"/>
                        <a:cs typeface="Arial" pitchFamily="34" charset="0"/>
                      </a:endParaRPr>
                    </a:p>
                    <a:p>
                      <a:pPr algn="l">
                        <a:lnSpc>
                          <a:spcPct val="100000"/>
                        </a:lnSpc>
                        <a:spcAft>
                          <a:spcPts val="0"/>
                        </a:spcAft>
                      </a:pPr>
                      <a:r>
                        <a:rPr lang="en-US" sz="1400" b="1" dirty="0" smtClean="0">
                          <a:solidFill>
                            <a:schemeClr val="tx1"/>
                          </a:solidFill>
                          <a:latin typeface="Calibri" pitchFamily="34" charset="0"/>
                          <a:ea typeface="Times New Roman"/>
                          <a:cs typeface="Arial" pitchFamily="34" charset="0"/>
                        </a:rPr>
                        <a:t>  </a:t>
                      </a:r>
                      <a:endParaRPr lang="es-EC" sz="1400" dirty="0">
                        <a:solidFill>
                          <a:schemeClr val="tx1"/>
                        </a:solidFill>
                        <a:latin typeface="Calibri" pitchFamily="34" charset="0"/>
                        <a:ea typeface="Calibri"/>
                        <a:cs typeface="Arial" pitchFamily="34" charset="0"/>
                      </a:endParaRPr>
                    </a:p>
                    <a:p>
                      <a:pPr algn="l">
                        <a:lnSpc>
                          <a:spcPct val="100000"/>
                        </a:lnSpc>
                        <a:spcAft>
                          <a:spcPts val="0"/>
                        </a:spcAft>
                      </a:pPr>
                      <a:r>
                        <a:rPr lang="en-US" sz="1400" b="1" dirty="0">
                          <a:solidFill>
                            <a:schemeClr val="tx1"/>
                          </a:solidFill>
                          <a:latin typeface="Calibri" pitchFamily="34" charset="0"/>
                          <a:ea typeface="Times New Roman"/>
                          <a:cs typeface="Arial" pitchFamily="34" charset="0"/>
                        </a:rPr>
                        <a:t>US $ 50,00            </a:t>
                      </a:r>
                      <a:endParaRPr lang="es-EC" sz="1400" dirty="0">
                        <a:solidFill>
                          <a:schemeClr val="tx1"/>
                        </a:solidFill>
                        <a:latin typeface="Calibri" pitchFamily="34" charset="0"/>
                        <a:ea typeface="Calibri"/>
                        <a:cs typeface="Arial" pitchFamily="34" charset="0"/>
                      </a:endParaRPr>
                    </a:p>
                  </a:txBody>
                  <a:tcPr marL="63970" marR="63970" marT="0" marB="0"/>
                </a:tc>
                <a:tc>
                  <a:txBody>
                    <a:bodyPr/>
                    <a:lstStyle/>
                    <a:p>
                      <a:pPr algn="l">
                        <a:lnSpc>
                          <a:spcPct val="100000"/>
                        </a:lnSpc>
                        <a:spcAft>
                          <a:spcPts val="0"/>
                        </a:spcAft>
                      </a:pPr>
                      <a:endParaRPr lang="en-US" sz="1400" b="1" dirty="0" smtClean="0">
                        <a:solidFill>
                          <a:schemeClr val="tx1"/>
                        </a:solidFill>
                        <a:latin typeface="Calibri" pitchFamily="34" charset="0"/>
                        <a:ea typeface="Calibri"/>
                        <a:cs typeface="Arial" pitchFamily="34" charset="0"/>
                      </a:endParaRPr>
                    </a:p>
                    <a:p>
                      <a:pPr algn="l">
                        <a:lnSpc>
                          <a:spcPct val="100000"/>
                        </a:lnSpc>
                        <a:spcAft>
                          <a:spcPts val="0"/>
                        </a:spcAft>
                      </a:pPr>
                      <a:r>
                        <a:rPr lang="en-US" sz="1400" b="1" dirty="0" smtClean="0">
                          <a:solidFill>
                            <a:schemeClr val="tx1"/>
                          </a:solidFill>
                          <a:latin typeface="Calibri" pitchFamily="34" charset="0"/>
                          <a:ea typeface="Calibri"/>
                          <a:cs typeface="Arial" pitchFamily="34" charset="0"/>
                        </a:rPr>
                        <a:t>Budget</a:t>
                      </a:r>
                      <a:endParaRPr lang="es-EC" sz="1400" dirty="0">
                        <a:solidFill>
                          <a:schemeClr val="tx1"/>
                        </a:solidFill>
                        <a:latin typeface="Calibri" pitchFamily="34" charset="0"/>
                        <a:ea typeface="Calibri"/>
                        <a:cs typeface="Arial" pitchFamily="34" charset="0"/>
                      </a:endParaRPr>
                    </a:p>
                    <a:p>
                      <a:pPr algn="just">
                        <a:lnSpc>
                          <a:spcPct val="100000"/>
                        </a:lnSpc>
                        <a:spcAft>
                          <a:spcPts val="0"/>
                        </a:spcAft>
                      </a:pPr>
                      <a:r>
                        <a:rPr lang="en-US" sz="1400" b="1" dirty="0">
                          <a:solidFill>
                            <a:schemeClr val="tx1"/>
                          </a:solidFill>
                          <a:latin typeface="Calibri" pitchFamily="34" charset="0"/>
                          <a:ea typeface="Calibri"/>
                          <a:cs typeface="Arial" pitchFamily="34" charset="0"/>
                        </a:rPr>
                        <a:t>Hiring specialized consulting to determine which factors in delivering basic salary incentives.</a:t>
                      </a:r>
                      <a:endParaRPr lang="es-EC" sz="1400" dirty="0">
                        <a:solidFill>
                          <a:schemeClr val="tx1"/>
                        </a:solidFill>
                        <a:latin typeface="Calibri" pitchFamily="34" charset="0"/>
                        <a:ea typeface="Calibri"/>
                        <a:cs typeface="Arial" pitchFamily="34" charset="0"/>
                      </a:endParaRPr>
                    </a:p>
                  </a:txBody>
                  <a:tcPr marL="63970" marR="63970" marT="0" marB="0"/>
                </a:tc>
              </a:tr>
            </a:tbl>
          </a:graphicData>
        </a:graphic>
      </p:graphicFrame>
    </p:spTree>
    <p:extLst>
      <p:ext uri="{BB962C8B-B14F-4D97-AF65-F5344CB8AC3E}">
        <p14:creationId xmlns="" xmlns:p14="http://schemas.microsoft.com/office/powerpoint/2010/main" val="259057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420888"/>
            <a:ext cx="3672408" cy="3672408"/>
          </a:xfrm>
        </p:spPr>
        <p:txBody>
          <a:bodyPr>
            <a:noAutofit/>
          </a:bodyPr>
          <a:lstStyle/>
          <a:p>
            <a:pPr algn="ctr"/>
            <a:r>
              <a:rPr lang="es-ES" sz="2400" b="1" dirty="0"/>
              <a:t>“</a:t>
            </a:r>
            <a:r>
              <a:rPr lang="en-US" sz="1800" b="1" dirty="0"/>
              <a:t>THE  RELATIONSHIP BETWEEN THE TEACHERS´ SALARIES AND THE QUALITY OF EDUCATION FOR STUDENTS´ ATTENDING THE FIRST YEAR OF HIGH SCHOOL IN THE UNIDAD EDUCATIVA TECNICA EXPERIMENTAL MITAD DEL MUNDO IN SAN ANTONIO DE PICHINCHA, IN QUITO, DURING THE FIRST </a:t>
            </a:r>
            <a:r>
              <a:rPr lang="en-US" sz="1800" b="1" dirty="0" smtClean="0"/>
              <a:t>TERM, 2012-2013 SCHOOL YEAR </a:t>
            </a:r>
            <a:r>
              <a:rPr lang="es-ES" sz="2400" b="1" dirty="0" smtClean="0"/>
              <a:t>”</a:t>
            </a:r>
            <a:r>
              <a:rPr lang="es-ES" sz="2400" dirty="0"/>
              <a:t/>
            </a:r>
            <a:br>
              <a:rPr lang="es-ES" sz="2400" dirty="0"/>
            </a:br>
            <a:endParaRPr lang="es-ES" sz="1800" dirty="0"/>
          </a:p>
        </p:txBody>
      </p:sp>
      <p:sp>
        <p:nvSpPr>
          <p:cNvPr id="5" name="2 Subtítulo"/>
          <p:cNvSpPr txBox="1">
            <a:spLocks/>
          </p:cNvSpPr>
          <p:nvPr/>
        </p:nvSpPr>
        <p:spPr>
          <a:xfrm>
            <a:off x="4572000" y="584195"/>
            <a:ext cx="3672408" cy="1260629"/>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fontAlgn="base">
              <a:lnSpc>
                <a:spcPct val="150000"/>
              </a:lnSpc>
              <a:spcBef>
                <a:spcPct val="0"/>
              </a:spcBef>
              <a:spcAft>
                <a:spcPct val="0"/>
              </a:spcAft>
              <a:buClrTx/>
              <a:buSzTx/>
            </a:pPr>
            <a:r>
              <a:rPr lang="es-ES" b="1" dirty="0" smtClean="0">
                <a:solidFill>
                  <a:schemeClr val="bg1"/>
                </a:solidFill>
                <a:latin typeface="Arial" pitchFamily="34" charset="0"/>
                <a:ea typeface="Calibri" pitchFamily="34" charset="0"/>
                <a:cs typeface="Arial" pitchFamily="34" charset="0"/>
              </a:rPr>
              <a:t>CORONEL ROJAS CINDY INÉS</a:t>
            </a:r>
          </a:p>
          <a:p>
            <a:pPr algn="ctr" fontAlgn="base">
              <a:lnSpc>
                <a:spcPct val="150000"/>
              </a:lnSpc>
              <a:spcBef>
                <a:spcPct val="0"/>
              </a:spcBef>
              <a:spcAft>
                <a:spcPct val="0"/>
              </a:spcAft>
              <a:buClrTx/>
              <a:buSzTx/>
            </a:pPr>
            <a:r>
              <a:rPr lang="es-ES" sz="1600" b="1" dirty="0" smtClean="0">
                <a:solidFill>
                  <a:schemeClr val="bg1"/>
                </a:solidFill>
                <a:latin typeface="Arial" pitchFamily="34" charset="0"/>
                <a:ea typeface="Calibri" pitchFamily="34" charset="0"/>
                <a:cs typeface="Arial" pitchFamily="34" charset="0"/>
              </a:rPr>
              <a:t> </a:t>
            </a:r>
            <a:endParaRPr lang="es-EC" sz="1600" b="1" dirty="0" smtClean="0">
              <a:solidFill>
                <a:schemeClr val="bg1"/>
              </a:solidFill>
              <a:latin typeface="Arial" pitchFamily="34" charset="0"/>
              <a:cs typeface="Arial" pitchFamily="34" charset="0"/>
            </a:endParaRPr>
          </a:p>
          <a:p>
            <a:pPr algn="ctr" fontAlgn="base">
              <a:lnSpc>
                <a:spcPct val="150000"/>
              </a:lnSpc>
              <a:spcBef>
                <a:spcPct val="0"/>
              </a:spcBef>
              <a:spcAft>
                <a:spcPct val="0"/>
              </a:spcAft>
              <a:buClrTx/>
              <a:buSzTx/>
            </a:pPr>
            <a:r>
              <a:rPr lang="en-US" sz="1600" b="1" dirty="0" smtClean="0">
                <a:solidFill>
                  <a:schemeClr val="bg1"/>
                </a:solidFill>
                <a:latin typeface="Arial" pitchFamily="34" charset="0"/>
                <a:ea typeface="Calibri" pitchFamily="34" charset="0"/>
                <a:cs typeface="Arial" pitchFamily="34" charset="0"/>
              </a:rPr>
              <a:t>Applied Linguistics Career</a:t>
            </a:r>
            <a:endParaRPr lang="es-EC" sz="1600" b="1" dirty="0" smtClean="0">
              <a:solidFill>
                <a:schemeClr val="bg1"/>
              </a:solidFill>
              <a:latin typeface="Arial" pitchFamily="34" charset="0"/>
              <a:ea typeface="Calibri" pitchFamily="34" charset="0"/>
              <a:cs typeface="Arial" pitchFamily="34" charset="0"/>
            </a:endParaRPr>
          </a:p>
          <a:p>
            <a:pPr algn="ctr" fontAlgn="base">
              <a:lnSpc>
                <a:spcPct val="150000"/>
              </a:lnSpc>
              <a:spcBef>
                <a:spcPct val="0"/>
              </a:spcBef>
              <a:spcAft>
                <a:spcPct val="0"/>
              </a:spcAft>
              <a:buClrTx/>
              <a:buSzTx/>
            </a:pPr>
            <a:endParaRPr lang="es-ES" sz="1600" b="1" dirty="0" smtClean="0">
              <a:solidFill>
                <a:schemeClr val="bg1"/>
              </a:solidFill>
              <a:latin typeface="Arial" pitchFamily="34" charset="0"/>
              <a:ea typeface="Calibri" pitchFamily="34" charset="0"/>
              <a:cs typeface="Arial" pitchFamily="34" charset="0"/>
            </a:endParaRPr>
          </a:p>
        </p:txBody>
      </p:sp>
      <p:sp>
        <p:nvSpPr>
          <p:cNvPr id="6" name="5 Marcador de pie de página"/>
          <p:cNvSpPr>
            <a:spLocks noGrp="1"/>
          </p:cNvSpPr>
          <p:nvPr>
            <p:ph type="ftr" sz="quarter" idx="11"/>
          </p:nvPr>
        </p:nvSpPr>
        <p:spPr>
          <a:xfrm>
            <a:off x="6312408" y="6492875"/>
            <a:ext cx="2831592"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7" name="2 Subtítulo"/>
          <p:cNvSpPr txBox="1">
            <a:spLocks/>
          </p:cNvSpPr>
          <p:nvPr/>
        </p:nvSpPr>
        <p:spPr>
          <a:xfrm>
            <a:off x="323529" y="260648"/>
            <a:ext cx="3960440" cy="6048672"/>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fontAlgn="base">
              <a:lnSpc>
                <a:spcPct val="150000"/>
              </a:lnSpc>
              <a:spcBef>
                <a:spcPct val="0"/>
              </a:spcBef>
              <a:spcAft>
                <a:spcPct val="0"/>
              </a:spcAft>
              <a:buClrTx/>
              <a:buSzTx/>
            </a:pPr>
            <a:endParaRPr lang="en-US" dirty="0" smtClean="0"/>
          </a:p>
          <a:p>
            <a:pPr algn="ctr" fontAlgn="base">
              <a:lnSpc>
                <a:spcPct val="150000"/>
              </a:lnSpc>
              <a:spcBef>
                <a:spcPct val="0"/>
              </a:spcBef>
              <a:spcAft>
                <a:spcPct val="0"/>
              </a:spcAft>
              <a:buClrTx/>
              <a:buSzTx/>
            </a:pPr>
            <a:r>
              <a:rPr lang="en-US" dirty="0" smtClean="0"/>
              <a:t>INTRODUCTION</a:t>
            </a:r>
            <a:endParaRPr lang="en-US" dirty="0"/>
          </a:p>
          <a:p>
            <a:pPr algn="ctr" fontAlgn="base">
              <a:lnSpc>
                <a:spcPct val="150000"/>
              </a:lnSpc>
              <a:spcBef>
                <a:spcPct val="0"/>
              </a:spcBef>
              <a:spcAft>
                <a:spcPct val="0"/>
              </a:spcAft>
              <a:buClrTx/>
              <a:buSzTx/>
            </a:pPr>
            <a:r>
              <a:rPr lang="en-US" dirty="0" smtClean="0"/>
              <a:t>This research has to see with the </a:t>
            </a:r>
            <a:r>
              <a:rPr lang="en-US" dirty="0" smtClean="0"/>
              <a:t>education, </a:t>
            </a:r>
            <a:r>
              <a:rPr lang="en-US" dirty="0" smtClean="0"/>
              <a:t>that means any act that has a formative effect, so it is very important to society, because it constitutes the fundamental role where we build the future of children and adolescents. That is why, transcendence and importance to analyze the quality of education and its link </a:t>
            </a:r>
            <a:r>
              <a:rPr lang="en-US" dirty="0" err="1" smtClean="0"/>
              <a:t>ith</a:t>
            </a:r>
            <a:r>
              <a:rPr lang="en-US" dirty="0" smtClean="0"/>
              <a:t> the salary of teachers.. </a:t>
            </a:r>
            <a:endParaRPr lang="es-EC" dirty="0"/>
          </a:p>
          <a:p>
            <a:pPr algn="ctr" fontAlgn="base">
              <a:lnSpc>
                <a:spcPct val="150000"/>
              </a:lnSpc>
              <a:spcBef>
                <a:spcPct val="0"/>
              </a:spcBef>
              <a:spcAft>
                <a:spcPct val="0"/>
              </a:spcAft>
              <a:buClrTx/>
              <a:buSzTx/>
            </a:pPr>
            <a:endParaRPr lang="es-ES" b="1" dirty="0" smtClean="0">
              <a:solidFill>
                <a:schemeClr val="bg1"/>
              </a:solidFill>
              <a:latin typeface="Arial" pitchFamily="34" charset="0"/>
              <a:ea typeface="Calibri" pitchFamily="34" charset="0"/>
              <a:cs typeface="Arial" pitchFamily="34" charset="0"/>
            </a:endParaRPr>
          </a:p>
        </p:txBody>
      </p:sp>
    </p:spTree>
    <p:extLst>
      <p:ext uri="{BB962C8B-B14F-4D97-AF65-F5344CB8AC3E}">
        <p14:creationId xmlns="" xmlns:p14="http://schemas.microsoft.com/office/powerpoint/2010/main" val="1433425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332656"/>
            <a:ext cx="7024744" cy="1143000"/>
          </a:xfrm>
        </p:spPr>
        <p:txBody>
          <a:bodyPr/>
          <a:lstStyle/>
          <a:p>
            <a:r>
              <a:rPr lang="es-ES" dirty="0" err="1" smtClean="0"/>
              <a:t>Evaluation</a:t>
            </a:r>
            <a:endParaRPr lang="es-ES" dirty="0"/>
          </a:p>
        </p:txBody>
      </p:sp>
      <p:sp>
        <p:nvSpPr>
          <p:cNvPr id="3" name="2 Marcador de pie de página"/>
          <p:cNvSpPr>
            <a:spLocks noGrp="1"/>
          </p:cNvSpPr>
          <p:nvPr>
            <p:ph type="ftr" sz="quarter" idx="11"/>
          </p:nvPr>
        </p:nvSpPr>
        <p:spPr>
          <a:xfrm>
            <a:off x="5641848" y="649110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4" name="3 Rectángulo"/>
          <p:cNvSpPr/>
          <p:nvPr/>
        </p:nvSpPr>
        <p:spPr>
          <a:xfrm>
            <a:off x="467544" y="1844824"/>
            <a:ext cx="4320480" cy="3477875"/>
          </a:xfrm>
          <a:prstGeom prst="rect">
            <a:avLst/>
          </a:prstGeom>
        </p:spPr>
        <p:txBody>
          <a:bodyPr wrap="square">
            <a:spAutoFit/>
          </a:bodyPr>
          <a:lstStyle/>
          <a:p>
            <a:pPr marL="342900" indent="-342900">
              <a:buFont typeface="Arial" pitchFamily="34" charset="0"/>
              <a:buChar char="•"/>
            </a:pPr>
            <a:r>
              <a:rPr lang="en-US" sz="2200" dirty="0" smtClean="0">
                <a:solidFill>
                  <a:schemeClr val="accent4">
                    <a:lumMod val="75000"/>
                  </a:schemeClr>
                </a:solidFill>
              </a:rPr>
              <a:t>In the evaluation of the processes, the focus was on the activities done by the teachers and students, and their indicators. </a:t>
            </a:r>
          </a:p>
          <a:p>
            <a:pPr marL="342900" indent="-342900">
              <a:buFont typeface="Arial" pitchFamily="34" charset="0"/>
              <a:buChar char="•"/>
            </a:pPr>
            <a:r>
              <a:rPr lang="en-US" sz="2200" dirty="0" smtClean="0">
                <a:solidFill>
                  <a:schemeClr val="accent4">
                    <a:lumMod val="75000"/>
                  </a:schemeClr>
                </a:solidFill>
              </a:rPr>
              <a:t>Considering the evaluation of the result the objective were the components, the proposal, and objective of the project.</a:t>
            </a:r>
            <a:endParaRPr lang="es-EC" sz="2200" dirty="0" smtClean="0">
              <a:solidFill>
                <a:schemeClr val="accent4">
                  <a:lumMod val="75000"/>
                </a:schemeClr>
              </a:solidFill>
            </a:endParaRPr>
          </a:p>
        </p:txBody>
      </p:sp>
      <p:pic>
        <p:nvPicPr>
          <p:cNvPr id="10242" name="Picture 2" descr="evaluacion.jpg (400×30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60032" y="2060848"/>
            <a:ext cx="3810000" cy="28575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35960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48680"/>
            <a:ext cx="3312486" cy="548680"/>
          </a:xfrm>
        </p:spPr>
        <p:txBody>
          <a:bodyPr>
            <a:normAutofit fontScale="90000"/>
          </a:bodyPr>
          <a:lstStyle/>
          <a:p>
            <a:r>
              <a:rPr lang="es-ES" b="1" dirty="0" err="1" smtClean="0">
                <a:solidFill>
                  <a:srgbClr val="92D050"/>
                </a:solidFill>
              </a:rPr>
              <a:t>Conclusions</a:t>
            </a:r>
            <a:endParaRPr lang="es-ES" b="1" dirty="0">
              <a:solidFill>
                <a:srgbClr val="92D050"/>
              </a:solidFill>
            </a:endParaRPr>
          </a:p>
        </p:txBody>
      </p:sp>
      <p:sp>
        <p:nvSpPr>
          <p:cNvPr id="3" name="2 Marcador de pie de página"/>
          <p:cNvSpPr>
            <a:spLocks noGrp="1"/>
          </p:cNvSpPr>
          <p:nvPr>
            <p:ph type="ftr" sz="quarter" idx="11"/>
          </p:nvPr>
        </p:nvSpPr>
        <p:spPr>
          <a:xfrm>
            <a:off x="5641848" y="6492875"/>
            <a:ext cx="3502152" cy="365125"/>
          </a:xfrm>
        </p:spPr>
        <p:txBody>
          <a:bodyPr/>
          <a:lstStyle/>
          <a:p>
            <a:r>
              <a:rPr lang="es-ES" b="1" dirty="0" smtClean="0">
                <a:solidFill>
                  <a:schemeClr val="bg1"/>
                </a:solidFill>
              </a:rPr>
              <a:t>CINDY INÉS CORONEL ROJAS </a:t>
            </a:r>
            <a:endParaRPr lang="es-ES" b="1" dirty="0">
              <a:solidFill>
                <a:schemeClr val="bg1"/>
              </a:solidFill>
            </a:endParaRPr>
          </a:p>
        </p:txBody>
      </p:sp>
      <p:sp>
        <p:nvSpPr>
          <p:cNvPr id="4" name="3 Rectángulo"/>
          <p:cNvSpPr/>
          <p:nvPr/>
        </p:nvSpPr>
        <p:spPr>
          <a:xfrm>
            <a:off x="4355976" y="1124744"/>
            <a:ext cx="4283968" cy="5324535"/>
          </a:xfrm>
          <a:prstGeom prst="rect">
            <a:avLst/>
          </a:prstGeom>
        </p:spPr>
        <p:txBody>
          <a:bodyPr wrap="square">
            <a:spAutoFit/>
          </a:bodyPr>
          <a:lstStyle/>
          <a:p>
            <a:pPr marL="285750" lvl="0" indent="-285750">
              <a:buFont typeface="Arial" pitchFamily="34" charset="0"/>
              <a:buChar char="•"/>
            </a:pPr>
            <a:r>
              <a:rPr lang="en-US" sz="2000" dirty="0" smtClean="0">
                <a:solidFill>
                  <a:schemeClr val="accent1">
                    <a:lumMod val="75000"/>
                  </a:schemeClr>
                </a:solidFill>
              </a:rPr>
              <a:t>The null hypothesis was rejected, so the working hypothesis is proven in research and the remuneration salary of teachers affects the quality of education.</a:t>
            </a:r>
            <a:endParaRPr lang="es-EC" sz="2000" dirty="0" smtClean="0">
              <a:solidFill>
                <a:schemeClr val="accent1">
                  <a:lumMod val="75000"/>
                </a:schemeClr>
              </a:solidFill>
            </a:endParaRPr>
          </a:p>
          <a:p>
            <a:endParaRPr lang="es-EC" sz="2000" dirty="0" smtClean="0">
              <a:solidFill>
                <a:schemeClr val="accent1">
                  <a:lumMod val="75000"/>
                </a:schemeClr>
              </a:solidFill>
            </a:endParaRPr>
          </a:p>
          <a:p>
            <a:pPr marL="285750" lvl="0" indent="-285750">
              <a:buFont typeface="Arial" pitchFamily="34" charset="0"/>
              <a:buChar char="•"/>
            </a:pPr>
            <a:r>
              <a:rPr lang="en-US" sz="2000" dirty="0" smtClean="0">
                <a:solidFill>
                  <a:schemeClr val="accent1">
                    <a:lumMod val="75000"/>
                  </a:schemeClr>
                </a:solidFill>
              </a:rPr>
              <a:t>The teachers believe that training and extra labor benefits are positive to their activity teaching..</a:t>
            </a:r>
          </a:p>
          <a:p>
            <a:pPr>
              <a:buNone/>
            </a:pPr>
            <a:endParaRPr lang="es-EC" sz="2000" dirty="0" smtClean="0">
              <a:solidFill>
                <a:schemeClr val="accent1">
                  <a:lumMod val="75000"/>
                </a:schemeClr>
              </a:solidFill>
            </a:endParaRPr>
          </a:p>
          <a:p>
            <a:pPr marL="285750" lvl="0" indent="-285750">
              <a:buFont typeface="Arial" pitchFamily="34" charset="0"/>
              <a:buChar char="•"/>
            </a:pPr>
            <a:r>
              <a:rPr lang="en-US" sz="2000" dirty="0" smtClean="0">
                <a:solidFill>
                  <a:schemeClr val="accent1">
                    <a:lumMod val="75000"/>
                  </a:schemeClr>
                </a:solidFill>
              </a:rPr>
              <a:t> The students are in agreement </a:t>
            </a:r>
            <a:r>
              <a:rPr lang="en-US" sz="2000" dirty="0" smtClean="0">
                <a:solidFill>
                  <a:schemeClr val="bg2">
                    <a:lumMod val="50000"/>
                  </a:schemeClr>
                </a:solidFill>
              </a:rPr>
              <a:t>on linking the quality of education and better salary remuneration of teachers.</a:t>
            </a:r>
            <a:endParaRPr lang="es-EC" sz="2000" dirty="0" smtClean="0">
              <a:solidFill>
                <a:schemeClr val="bg2">
                  <a:lumMod val="50000"/>
                </a:schemeClr>
              </a:solidFill>
            </a:endParaRPr>
          </a:p>
        </p:txBody>
      </p:sp>
      <p:pic>
        <p:nvPicPr>
          <p:cNvPr id="11266" name="Picture 2" descr="http://www.consejosgratis.es/wp-content/uploads/2012/11/frases-para-motivar-al-exit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5976" y="2276872"/>
            <a:ext cx="3810000" cy="25336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83245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548680"/>
            <a:ext cx="7024744" cy="1143000"/>
          </a:xfrm>
        </p:spPr>
        <p:txBody>
          <a:bodyPr/>
          <a:lstStyle/>
          <a:p>
            <a:r>
              <a:rPr lang="es-ES" dirty="0" err="1" smtClean="0"/>
              <a:t>Recomendations</a:t>
            </a:r>
            <a:endParaRPr lang="es-ES" dirty="0"/>
          </a:p>
        </p:txBody>
      </p:sp>
      <p:sp>
        <p:nvSpPr>
          <p:cNvPr id="3" name="2 Marcador de pie de página"/>
          <p:cNvSpPr>
            <a:spLocks noGrp="1"/>
          </p:cNvSpPr>
          <p:nvPr>
            <p:ph type="ftr" sz="quarter" idx="11"/>
          </p:nvPr>
        </p:nvSpPr>
        <p:spPr>
          <a:xfrm>
            <a:off x="5641848" y="6492875"/>
            <a:ext cx="3502152" cy="365125"/>
          </a:xfrm>
        </p:spPr>
        <p:txBody>
          <a:bodyPr/>
          <a:lstStyle/>
          <a:p>
            <a:r>
              <a:rPr lang="es-ES" b="1" dirty="0" smtClean="0">
                <a:solidFill>
                  <a:schemeClr val="bg1"/>
                </a:solidFill>
              </a:rPr>
              <a:t>CINDY INÉS CORONEL ROJAS </a:t>
            </a:r>
            <a:endParaRPr lang="es-ES" b="1" dirty="0">
              <a:solidFill>
                <a:schemeClr val="bg1"/>
              </a:solidFill>
            </a:endParaRPr>
          </a:p>
        </p:txBody>
      </p:sp>
      <p:sp>
        <p:nvSpPr>
          <p:cNvPr id="4" name="3 Rectángulo"/>
          <p:cNvSpPr/>
          <p:nvPr/>
        </p:nvSpPr>
        <p:spPr>
          <a:xfrm>
            <a:off x="827584" y="2060848"/>
            <a:ext cx="7592151" cy="2862322"/>
          </a:xfrm>
          <a:prstGeom prst="rect">
            <a:avLst/>
          </a:prstGeom>
        </p:spPr>
        <p:txBody>
          <a:bodyPr wrap="square">
            <a:spAutoFit/>
          </a:bodyPr>
          <a:lstStyle/>
          <a:p>
            <a:pPr marL="342900" indent="-342900" algn="just">
              <a:buFont typeface="+mj-lt"/>
              <a:buAutoNum type="arabicPeriod"/>
            </a:pPr>
            <a:r>
              <a:rPr lang="en-US" dirty="0" smtClean="0">
                <a:solidFill>
                  <a:schemeClr val="accent1">
                    <a:lumMod val="75000"/>
                  </a:schemeClr>
                </a:solidFill>
              </a:rPr>
              <a:t>Evaluate periodically to the teachers and students to know if there is a change in the perception of quality of education.</a:t>
            </a:r>
          </a:p>
          <a:p>
            <a:pPr marL="342900" indent="-342900" algn="just">
              <a:buFont typeface="+mj-lt"/>
              <a:buAutoNum type="arabicPeriod"/>
            </a:pPr>
            <a:endParaRPr lang="en-US" dirty="0" smtClean="0">
              <a:solidFill>
                <a:schemeClr val="accent1">
                  <a:lumMod val="75000"/>
                </a:schemeClr>
              </a:solidFill>
            </a:endParaRPr>
          </a:p>
          <a:p>
            <a:pPr marL="342900" indent="-342900" algn="just">
              <a:buFont typeface="+mj-lt"/>
              <a:buAutoNum type="arabicPeriod"/>
            </a:pPr>
            <a:r>
              <a:rPr lang="en-US" dirty="0" smtClean="0">
                <a:solidFill>
                  <a:schemeClr val="accent1">
                    <a:lumMod val="75000"/>
                  </a:schemeClr>
                </a:solidFill>
              </a:rPr>
              <a:t>Schedule training plans for teachers, so they can participate in training programs that should be evaluated to obtain the views of stakeholders and to maintain constant feedback information.</a:t>
            </a:r>
            <a:endParaRPr lang="es-EC" dirty="0" smtClean="0">
              <a:solidFill>
                <a:schemeClr val="accent1">
                  <a:lumMod val="75000"/>
                </a:schemeClr>
              </a:solidFill>
            </a:endParaRPr>
          </a:p>
          <a:p>
            <a:pPr marL="342900" indent="-342900" algn="just"/>
            <a:endParaRPr lang="es-EC" dirty="0" smtClean="0">
              <a:solidFill>
                <a:schemeClr val="accent1">
                  <a:lumMod val="75000"/>
                </a:schemeClr>
              </a:solidFill>
            </a:endParaRPr>
          </a:p>
          <a:p>
            <a:pPr marL="342900" indent="-342900" algn="just"/>
            <a:r>
              <a:rPr lang="en-US" dirty="0" smtClean="0">
                <a:solidFill>
                  <a:schemeClr val="accent1">
                    <a:lumMod val="75000"/>
                  </a:schemeClr>
                </a:solidFill>
              </a:rPr>
              <a:t>3. To promote the implementation of a motivation plan for the teachers of </a:t>
            </a:r>
            <a:r>
              <a:rPr lang="en-US" dirty="0" err="1" smtClean="0">
                <a:solidFill>
                  <a:schemeClr val="accent1">
                    <a:lumMod val="75000"/>
                  </a:schemeClr>
                </a:solidFill>
              </a:rPr>
              <a:t>Unidad</a:t>
            </a:r>
            <a:r>
              <a:rPr lang="en-US" dirty="0" smtClean="0">
                <a:solidFill>
                  <a:schemeClr val="accent1">
                    <a:lumMod val="75000"/>
                  </a:schemeClr>
                </a:solidFill>
              </a:rPr>
              <a:t> </a:t>
            </a:r>
            <a:r>
              <a:rPr lang="en-US" dirty="0" err="1" smtClean="0">
                <a:solidFill>
                  <a:schemeClr val="accent1">
                    <a:lumMod val="75000"/>
                  </a:schemeClr>
                </a:solidFill>
              </a:rPr>
              <a:t>Educativa</a:t>
            </a:r>
            <a:r>
              <a:rPr lang="en-US" dirty="0" smtClean="0">
                <a:solidFill>
                  <a:schemeClr val="accent1">
                    <a:lumMod val="75000"/>
                  </a:schemeClr>
                </a:solidFill>
              </a:rPr>
              <a:t> </a:t>
            </a:r>
            <a:r>
              <a:rPr lang="en-US" dirty="0" err="1" smtClean="0">
                <a:solidFill>
                  <a:schemeClr val="accent1">
                    <a:lumMod val="75000"/>
                  </a:schemeClr>
                </a:solidFill>
              </a:rPr>
              <a:t>Mitad</a:t>
            </a:r>
            <a:r>
              <a:rPr lang="en-US" dirty="0" smtClean="0">
                <a:solidFill>
                  <a:schemeClr val="accent1">
                    <a:lumMod val="75000"/>
                  </a:schemeClr>
                </a:solidFill>
              </a:rPr>
              <a:t> del </a:t>
            </a:r>
            <a:r>
              <a:rPr lang="en-US" dirty="0" err="1" smtClean="0">
                <a:solidFill>
                  <a:schemeClr val="accent1">
                    <a:lumMod val="75000"/>
                  </a:schemeClr>
                </a:solidFill>
              </a:rPr>
              <a:t>Mundo</a:t>
            </a:r>
            <a:r>
              <a:rPr lang="en-US" dirty="0" smtClean="0">
                <a:solidFill>
                  <a:schemeClr val="accent1">
                    <a:lumMod val="75000"/>
                  </a:schemeClr>
                </a:solidFill>
              </a:rPr>
              <a:t>.</a:t>
            </a:r>
            <a:endParaRPr lang="es-EC" dirty="0">
              <a:solidFill>
                <a:schemeClr val="accent1">
                  <a:lumMod val="75000"/>
                </a:schemeClr>
              </a:solidFill>
            </a:endParaRPr>
          </a:p>
        </p:txBody>
      </p:sp>
    </p:spTree>
    <p:extLst>
      <p:ext uri="{BB962C8B-B14F-4D97-AF65-F5344CB8AC3E}">
        <p14:creationId xmlns="" xmlns:p14="http://schemas.microsoft.com/office/powerpoint/2010/main" val="3238623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Subtítulo"/>
          <p:cNvSpPr txBox="1">
            <a:spLocks/>
          </p:cNvSpPr>
          <p:nvPr/>
        </p:nvSpPr>
        <p:spPr>
          <a:xfrm>
            <a:off x="4572000" y="908720"/>
            <a:ext cx="3672408" cy="1260629"/>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fontAlgn="base">
              <a:lnSpc>
                <a:spcPct val="150000"/>
              </a:lnSpc>
              <a:spcBef>
                <a:spcPct val="0"/>
              </a:spcBef>
              <a:spcAft>
                <a:spcPct val="0"/>
              </a:spcAft>
              <a:buClrTx/>
              <a:buSzTx/>
            </a:pPr>
            <a:r>
              <a:rPr lang="es-ES" b="1" dirty="0" smtClean="0">
                <a:solidFill>
                  <a:schemeClr val="bg1"/>
                </a:solidFill>
                <a:latin typeface="Arial" pitchFamily="34" charset="0"/>
                <a:ea typeface="Calibri" pitchFamily="34" charset="0"/>
                <a:cs typeface="Arial" pitchFamily="34" charset="0"/>
              </a:rPr>
              <a:t>CINDY INÉS </a:t>
            </a:r>
            <a:r>
              <a:rPr lang="es-ES" sz="1600" b="1" dirty="0">
                <a:solidFill>
                  <a:schemeClr val="bg1"/>
                </a:solidFill>
                <a:latin typeface="Arial" pitchFamily="34" charset="0"/>
                <a:ea typeface="Calibri" pitchFamily="34" charset="0"/>
                <a:cs typeface="Arial" pitchFamily="34" charset="0"/>
              </a:rPr>
              <a:t>CORONEL ROJAS </a:t>
            </a:r>
            <a:endParaRPr lang="es-EC" sz="1600" b="1" dirty="0" smtClean="0">
              <a:solidFill>
                <a:schemeClr val="bg1"/>
              </a:solidFill>
              <a:latin typeface="Arial" pitchFamily="34" charset="0"/>
              <a:cs typeface="Arial" pitchFamily="34" charset="0"/>
            </a:endParaRPr>
          </a:p>
          <a:p>
            <a:pPr algn="ctr" fontAlgn="base">
              <a:lnSpc>
                <a:spcPct val="150000"/>
              </a:lnSpc>
              <a:spcBef>
                <a:spcPct val="0"/>
              </a:spcBef>
              <a:spcAft>
                <a:spcPct val="0"/>
              </a:spcAft>
              <a:buClrTx/>
              <a:buSzTx/>
            </a:pPr>
            <a:r>
              <a:rPr lang="en-US" sz="1600" b="1" dirty="0" smtClean="0">
                <a:solidFill>
                  <a:schemeClr val="bg1"/>
                </a:solidFill>
                <a:latin typeface="Arial" pitchFamily="34" charset="0"/>
                <a:ea typeface="Calibri" pitchFamily="34" charset="0"/>
                <a:cs typeface="Arial" pitchFamily="34" charset="0"/>
              </a:rPr>
              <a:t>Applied Linguistics Career</a:t>
            </a:r>
            <a:endParaRPr lang="es-EC" sz="1600" b="1" dirty="0" smtClean="0">
              <a:solidFill>
                <a:schemeClr val="bg1"/>
              </a:solidFill>
              <a:latin typeface="Arial" pitchFamily="34" charset="0"/>
              <a:ea typeface="Calibri" pitchFamily="34" charset="0"/>
              <a:cs typeface="Arial" pitchFamily="34" charset="0"/>
            </a:endParaRPr>
          </a:p>
          <a:p>
            <a:pPr algn="ctr" fontAlgn="base">
              <a:lnSpc>
                <a:spcPct val="150000"/>
              </a:lnSpc>
              <a:spcBef>
                <a:spcPct val="0"/>
              </a:spcBef>
              <a:spcAft>
                <a:spcPct val="0"/>
              </a:spcAft>
              <a:buClrTx/>
              <a:buSzTx/>
            </a:pPr>
            <a:endParaRPr lang="es-ES" sz="1600" b="1" dirty="0" smtClean="0">
              <a:solidFill>
                <a:schemeClr val="bg1"/>
              </a:solidFill>
              <a:latin typeface="Arial" pitchFamily="34" charset="0"/>
              <a:ea typeface="Calibri" pitchFamily="34" charset="0"/>
              <a:cs typeface="Arial" pitchFamily="34" charset="0"/>
            </a:endParaRPr>
          </a:p>
        </p:txBody>
      </p:sp>
      <p:sp>
        <p:nvSpPr>
          <p:cNvPr id="6" name="5 Marcador de pie de página"/>
          <p:cNvSpPr>
            <a:spLocks noGrp="1"/>
          </p:cNvSpPr>
          <p:nvPr>
            <p:ph type="ftr" sz="quarter" idx="11"/>
          </p:nvPr>
        </p:nvSpPr>
        <p:spPr>
          <a:xfrm>
            <a:off x="6312408" y="6492875"/>
            <a:ext cx="2831592"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7" name="2 Subtítulo"/>
          <p:cNvSpPr txBox="1">
            <a:spLocks/>
          </p:cNvSpPr>
          <p:nvPr/>
        </p:nvSpPr>
        <p:spPr>
          <a:xfrm>
            <a:off x="323529" y="2204864"/>
            <a:ext cx="3960440" cy="2448272"/>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fontAlgn="base">
              <a:lnSpc>
                <a:spcPct val="150000"/>
              </a:lnSpc>
              <a:spcBef>
                <a:spcPct val="0"/>
              </a:spcBef>
              <a:spcAft>
                <a:spcPct val="0"/>
              </a:spcAft>
              <a:buClrTx/>
              <a:buSzTx/>
            </a:pPr>
            <a:endParaRPr lang="en-US" sz="2800" b="1" dirty="0" smtClean="0"/>
          </a:p>
          <a:p>
            <a:pPr algn="ctr" fontAlgn="base">
              <a:lnSpc>
                <a:spcPct val="150000"/>
              </a:lnSpc>
              <a:spcBef>
                <a:spcPct val="0"/>
              </a:spcBef>
              <a:spcAft>
                <a:spcPct val="0"/>
              </a:spcAft>
              <a:buClrTx/>
              <a:buSzTx/>
            </a:pPr>
            <a:r>
              <a:rPr lang="es-ES" sz="2800" b="1" dirty="0" err="1" smtClean="0"/>
              <a:t>Thanks</a:t>
            </a:r>
            <a:r>
              <a:rPr lang="es-ES" sz="2800" b="1" dirty="0" smtClean="0"/>
              <a:t> </a:t>
            </a:r>
            <a:r>
              <a:rPr lang="es-ES" sz="2800" b="1" dirty="0" err="1" smtClean="0"/>
              <a:t>For</a:t>
            </a:r>
            <a:r>
              <a:rPr lang="es-ES" sz="2800" b="1" dirty="0" smtClean="0"/>
              <a:t> </a:t>
            </a:r>
            <a:r>
              <a:rPr lang="es-ES" sz="2800" b="1" dirty="0" err="1" smtClean="0"/>
              <a:t>Your</a:t>
            </a:r>
            <a:r>
              <a:rPr lang="es-ES" sz="2800" b="1" dirty="0" smtClean="0"/>
              <a:t> </a:t>
            </a:r>
            <a:r>
              <a:rPr lang="es-ES" sz="2800" b="1" dirty="0" err="1" smtClean="0"/>
              <a:t>Attention</a:t>
            </a:r>
            <a:r>
              <a:rPr lang="es-ES" sz="2800" b="1" dirty="0" smtClean="0"/>
              <a:t>… </a:t>
            </a:r>
            <a:endParaRPr lang="es-EC" sz="2800" b="1" dirty="0" smtClean="0"/>
          </a:p>
          <a:p>
            <a:pPr algn="ctr" fontAlgn="base">
              <a:lnSpc>
                <a:spcPct val="150000"/>
              </a:lnSpc>
              <a:spcBef>
                <a:spcPct val="0"/>
              </a:spcBef>
              <a:spcAft>
                <a:spcPct val="0"/>
              </a:spcAft>
              <a:buClrTx/>
              <a:buSzTx/>
            </a:pPr>
            <a:endParaRPr lang="es-ES" sz="2800" b="1" dirty="0" smtClean="0">
              <a:solidFill>
                <a:schemeClr val="bg1"/>
              </a:solidFill>
              <a:latin typeface="Arial" pitchFamily="34" charset="0"/>
              <a:ea typeface="Calibri" pitchFamily="34" charset="0"/>
              <a:cs typeface="Arial" pitchFamily="34" charset="0"/>
            </a:endParaRPr>
          </a:p>
        </p:txBody>
      </p:sp>
      <p:pic>
        <p:nvPicPr>
          <p:cNvPr id="12290" name="Picture 2" descr="Logo ESPE.png (470×42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44008" y="2800766"/>
            <a:ext cx="3561518" cy="3220522"/>
          </a:xfrm>
          <a:prstGeom prst="rect">
            <a:avLst/>
          </a:prstGeom>
          <a:noFill/>
          <a:extLst>
            <a:ext uri="{909E8E84-426E-40DD-AFC4-6F175D3DCCD1}">
              <a14:hiddenFill xmlns="" xmlns:a14="http://schemas.microsoft.com/office/drawing/2010/main">
                <a:solidFill>
                  <a:srgbClr val="FFFFFF"/>
                </a:solidFill>
              </a14:hiddenFill>
            </a:ext>
          </a:extLst>
        </p:spPr>
      </p:pic>
      <p:sp>
        <p:nvSpPr>
          <p:cNvPr id="8" name="2 Subtítulo"/>
          <p:cNvSpPr txBox="1">
            <a:spLocks/>
          </p:cNvSpPr>
          <p:nvPr/>
        </p:nvSpPr>
        <p:spPr>
          <a:xfrm>
            <a:off x="4419957" y="2246839"/>
            <a:ext cx="3960440" cy="1008112"/>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fontAlgn="base">
              <a:lnSpc>
                <a:spcPct val="150000"/>
              </a:lnSpc>
              <a:spcBef>
                <a:spcPct val="0"/>
              </a:spcBef>
              <a:spcAft>
                <a:spcPct val="0"/>
              </a:spcAft>
              <a:buClrTx/>
              <a:buSzTx/>
            </a:pPr>
            <a:r>
              <a:rPr lang="en-US" sz="2800" b="1" dirty="0" smtClean="0">
                <a:solidFill>
                  <a:schemeClr val="accent1">
                    <a:lumMod val="50000"/>
                  </a:schemeClr>
                </a:solidFill>
              </a:rPr>
              <a:t>ESPE</a:t>
            </a:r>
            <a:endParaRPr lang="es-EC" sz="2800" b="1" dirty="0">
              <a:solidFill>
                <a:schemeClr val="accent1">
                  <a:lumMod val="50000"/>
                </a:schemeClr>
              </a:solidFill>
            </a:endParaRPr>
          </a:p>
          <a:p>
            <a:pPr algn="ctr" fontAlgn="base">
              <a:lnSpc>
                <a:spcPct val="150000"/>
              </a:lnSpc>
              <a:spcBef>
                <a:spcPct val="0"/>
              </a:spcBef>
              <a:spcAft>
                <a:spcPct val="0"/>
              </a:spcAft>
              <a:buClrTx/>
              <a:buSzTx/>
            </a:pPr>
            <a:endParaRPr lang="es-ES" sz="2800" b="1" dirty="0" smtClean="0">
              <a:solidFill>
                <a:schemeClr val="accent1">
                  <a:lumMod val="50000"/>
                </a:schemeClr>
              </a:solidFill>
              <a:latin typeface="Arial" pitchFamily="34" charset="0"/>
              <a:ea typeface="Calibri" pitchFamily="34" charset="0"/>
              <a:cs typeface="Arial" pitchFamily="34" charset="0"/>
            </a:endParaRPr>
          </a:p>
        </p:txBody>
      </p:sp>
    </p:spTree>
    <p:extLst>
      <p:ext uri="{BB962C8B-B14F-4D97-AF65-F5344CB8AC3E}">
        <p14:creationId xmlns="" xmlns:p14="http://schemas.microsoft.com/office/powerpoint/2010/main" val="3854425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836712"/>
            <a:ext cx="7024744" cy="685880"/>
          </a:xfrm>
        </p:spPr>
        <p:txBody>
          <a:bodyPr>
            <a:normAutofit/>
          </a:bodyPr>
          <a:lstStyle/>
          <a:p>
            <a:pPr algn="ctr"/>
            <a:r>
              <a:rPr lang="es-EC" sz="3200" dirty="0" err="1" smtClean="0"/>
              <a:t>Identification</a:t>
            </a:r>
            <a:r>
              <a:rPr lang="es-EC" sz="3200" dirty="0" smtClean="0"/>
              <a:t> </a:t>
            </a:r>
            <a:r>
              <a:rPr lang="es-EC" sz="3200" dirty="0"/>
              <a:t>o</a:t>
            </a:r>
            <a:r>
              <a:rPr lang="es-EC" sz="3200" dirty="0" smtClean="0"/>
              <a:t>f </a:t>
            </a:r>
            <a:r>
              <a:rPr lang="es-EC" sz="3200" dirty="0" err="1" smtClean="0"/>
              <a:t>the</a:t>
            </a:r>
            <a:r>
              <a:rPr lang="es-EC" sz="3200" dirty="0" smtClean="0"/>
              <a:t> </a:t>
            </a:r>
            <a:r>
              <a:rPr lang="es-EC" sz="3200" dirty="0" err="1" smtClean="0"/>
              <a:t>Problem</a:t>
            </a:r>
            <a:endParaRPr lang="es-ES" sz="3200" dirty="0"/>
          </a:p>
        </p:txBody>
      </p:sp>
      <p:sp>
        <p:nvSpPr>
          <p:cNvPr id="3" name="2 Marcador de pie de página"/>
          <p:cNvSpPr>
            <a:spLocks noGrp="1"/>
          </p:cNvSpPr>
          <p:nvPr>
            <p:ph type="ftr" sz="quarter" idx="11"/>
          </p:nvPr>
        </p:nvSpPr>
        <p:spPr>
          <a:xfrm>
            <a:off x="5606665"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5" name="4 Marcador de contenido"/>
          <p:cNvSpPr>
            <a:spLocks noGrp="1"/>
          </p:cNvSpPr>
          <p:nvPr>
            <p:ph sz="quarter" idx="14"/>
          </p:nvPr>
        </p:nvSpPr>
        <p:spPr>
          <a:xfrm>
            <a:off x="4645152" y="1628800"/>
            <a:ext cx="3743272" cy="4680520"/>
          </a:xfrm>
        </p:spPr>
        <p:txBody>
          <a:bodyPr/>
          <a:lstStyle/>
          <a:p>
            <a:pPr marL="68580" indent="0">
              <a:buNone/>
            </a:pPr>
            <a:r>
              <a:rPr lang="en-US" dirty="0">
                <a:solidFill>
                  <a:schemeClr val="tx1">
                    <a:lumMod val="65000"/>
                    <a:lumOff val="35000"/>
                  </a:schemeClr>
                </a:solidFill>
              </a:rPr>
              <a:t>The education system must have a fundamental role in the socioeconomic development of Ecuadorian society so it is necessary to know which primary sources are the factors that affect the improvement of educational quality</a:t>
            </a:r>
            <a:r>
              <a:rPr lang="en-US" dirty="0" smtClean="0">
                <a:solidFill>
                  <a:schemeClr val="tx1">
                    <a:lumMod val="65000"/>
                    <a:lumOff val="35000"/>
                  </a:schemeClr>
                </a:solidFill>
              </a:rPr>
              <a:t>.</a:t>
            </a:r>
            <a:endParaRPr lang="es-EC" dirty="0">
              <a:solidFill>
                <a:schemeClr val="tx1">
                  <a:lumMod val="65000"/>
                  <a:lumOff val="35000"/>
                </a:schemeClr>
              </a:solidFill>
            </a:endParaRPr>
          </a:p>
        </p:txBody>
      </p:sp>
      <p:pic>
        <p:nvPicPr>
          <p:cNvPr id="2050" name="Picture 2" descr="http://wvw.nacion.com/ln_ee/2009/diciembre/16/_Img/2654377_0.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4222" y="1916832"/>
            <a:ext cx="3745770" cy="37340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06791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476672"/>
            <a:ext cx="7024744" cy="1143000"/>
          </a:xfrm>
        </p:spPr>
        <p:txBody>
          <a:bodyPr/>
          <a:lstStyle/>
          <a:p>
            <a:pPr algn="ctr"/>
            <a:r>
              <a:rPr lang="es-ES" dirty="0" err="1" smtClean="0"/>
              <a:t>The</a:t>
            </a:r>
            <a:r>
              <a:rPr lang="es-ES" dirty="0" smtClean="0"/>
              <a:t> </a:t>
            </a:r>
            <a:r>
              <a:rPr lang="es-ES" dirty="0" err="1" smtClean="0"/>
              <a:t>Problem</a:t>
            </a:r>
            <a:endParaRPr lang="es-ES" dirty="0"/>
          </a:p>
        </p:txBody>
      </p:sp>
      <p:sp>
        <p:nvSpPr>
          <p:cNvPr id="3" name="2 Marcador de pie de página"/>
          <p:cNvSpPr>
            <a:spLocks noGrp="1"/>
          </p:cNvSpPr>
          <p:nvPr>
            <p:ph type="ftr" sz="quarter" idx="11"/>
          </p:nvPr>
        </p:nvSpPr>
        <p:spPr>
          <a:xfrm>
            <a:off x="5624589"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grpSp>
        <p:nvGrpSpPr>
          <p:cNvPr id="4" name="27 Grupo"/>
          <p:cNvGrpSpPr/>
          <p:nvPr/>
        </p:nvGrpSpPr>
        <p:grpSpPr>
          <a:xfrm>
            <a:off x="899592" y="2276872"/>
            <a:ext cx="7560842" cy="3672409"/>
            <a:chOff x="-2" y="468921"/>
            <a:chExt cx="6644030" cy="3416425"/>
          </a:xfrm>
        </p:grpSpPr>
        <p:grpSp>
          <p:nvGrpSpPr>
            <p:cNvPr id="5" name="1 Grupo"/>
            <p:cNvGrpSpPr/>
            <p:nvPr/>
          </p:nvGrpSpPr>
          <p:grpSpPr>
            <a:xfrm>
              <a:off x="-2" y="468921"/>
              <a:ext cx="6644030" cy="3416425"/>
              <a:chOff x="-2" y="468921"/>
              <a:chExt cx="6644030" cy="3416425"/>
            </a:xfrm>
          </p:grpSpPr>
          <p:grpSp>
            <p:nvGrpSpPr>
              <p:cNvPr id="21" name="33 Grupo"/>
              <p:cNvGrpSpPr/>
              <p:nvPr/>
            </p:nvGrpSpPr>
            <p:grpSpPr>
              <a:xfrm>
                <a:off x="-2" y="468921"/>
                <a:ext cx="6644028" cy="1574097"/>
                <a:chOff x="-2" y="468921"/>
                <a:chExt cx="6644028" cy="1574097"/>
              </a:xfrm>
            </p:grpSpPr>
            <p:sp>
              <p:nvSpPr>
                <p:cNvPr id="37" name="16 Rectángulo redondeado"/>
                <p:cNvSpPr/>
                <p:nvPr/>
              </p:nvSpPr>
              <p:spPr>
                <a:xfrm>
                  <a:off x="-2" y="468921"/>
                  <a:ext cx="1581910" cy="1071819"/>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dirty="0">
                      <a:effectLst/>
                      <a:ea typeface="Calibri"/>
                      <a:cs typeface="Arial"/>
                    </a:rPr>
                    <a:t>Lack of teacher training provided by educational authorities</a:t>
                  </a:r>
                  <a:endParaRPr lang="es-ES" sz="1100" dirty="0">
                    <a:effectLst/>
                    <a:ea typeface="Calibri"/>
                    <a:cs typeface="Times New Roman"/>
                  </a:endParaRPr>
                </a:p>
              </p:txBody>
            </p:sp>
            <p:sp>
              <p:nvSpPr>
                <p:cNvPr id="38" name="17 Rectángulo redondeado"/>
                <p:cNvSpPr/>
                <p:nvPr/>
              </p:nvSpPr>
              <p:spPr>
                <a:xfrm>
                  <a:off x="1708463" y="535910"/>
                  <a:ext cx="1581911" cy="1004832"/>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a:effectLst/>
                      <a:ea typeface="Calibri"/>
                      <a:cs typeface="Arial"/>
                    </a:rPr>
                    <a:t>Low self-esteem of teachers to apply pedagogical knowledge.</a:t>
                  </a:r>
                  <a:endParaRPr lang="es-ES" sz="1100">
                    <a:effectLst/>
                    <a:ea typeface="Calibri"/>
                    <a:cs typeface="Times New Roman"/>
                  </a:endParaRPr>
                </a:p>
              </p:txBody>
            </p:sp>
            <p:sp>
              <p:nvSpPr>
                <p:cNvPr id="39" name="18 Rectángulo redondeado"/>
                <p:cNvSpPr/>
                <p:nvPr/>
              </p:nvSpPr>
              <p:spPr>
                <a:xfrm>
                  <a:off x="3416928" y="535910"/>
                  <a:ext cx="1645188" cy="100483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a:effectLst/>
                      <a:ea typeface="Calibri"/>
                      <a:cs typeface="Arial"/>
                    </a:rPr>
                    <a:t>Monthly remuneration does not satisfy the socio-economic needs of teachers</a:t>
                  </a:r>
                  <a:endParaRPr lang="es-ES" sz="1100">
                    <a:effectLst/>
                    <a:ea typeface="Calibri"/>
                    <a:cs typeface="Times New Roman"/>
                  </a:endParaRPr>
                </a:p>
              </p:txBody>
            </p:sp>
            <p:sp>
              <p:nvSpPr>
                <p:cNvPr id="40" name="20 Rectángulo redondeado"/>
                <p:cNvSpPr/>
                <p:nvPr/>
              </p:nvSpPr>
              <p:spPr>
                <a:xfrm>
                  <a:off x="5125391" y="535910"/>
                  <a:ext cx="1518635" cy="9915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smtClean="0">
                      <a:effectLst/>
                      <a:ea typeface="Calibri"/>
                      <a:cs typeface="Arial"/>
                    </a:rPr>
                    <a:t>Students </a:t>
                  </a:r>
                  <a:r>
                    <a:rPr lang="en-US" sz="1000" dirty="0">
                      <a:effectLst/>
                      <a:ea typeface="Calibri"/>
                      <a:cs typeface="Arial"/>
                    </a:rPr>
                    <a:t>are not motivated to perform in class.</a:t>
                  </a:r>
                  <a:endParaRPr lang="es-ES" sz="1100" dirty="0">
                    <a:effectLst/>
                    <a:ea typeface="Calibri"/>
                    <a:cs typeface="Times New Roman"/>
                  </a:endParaRPr>
                </a:p>
              </p:txBody>
            </p:sp>
            <p:cxnSp>
              <p:nvCxnSpPr>
                <p:cNvPr id="43" name="24 Conector recto"/>
                <p:cNvCxnSpPr/>
                <p:nvPr/>
              </p:nvCxnSpPr>
              <p:spPr>
                <a:xfrm>
                  <a:off x="885868" y="1540740"/>
                  <a:ext cx="0" cy="200966"/>
                </a:xfrm>
                <a:prstGeom prst="line">
                  <a:avLst/>
                </a:prstGeom>
              </p:spPr>
              <p:style>
                <a:lnRef idx="2">
                  <a:schemeClr val="accent1"/>
                </a:lnRef>
                <a:fillRef idx="1">
                  <a:schemeClr val="lt1"/>
                </a:fillRef>
                <a:effectRef idx="0">
                  <a:schemeClr val="accent1"/>
                </a:effectRef>
                <a:fontRef idx="minor">
                  <a:schemeClr val="dk1"/>
                </a:fontRef>
              </p:style>
            </p:cxnSp>
            <p:cxnSp>
              <p:nvCxnSpPr>
                <p:cNvPr id="45" name="26 Conector recto"/>
                <p:cNvCxnSpPr/>
                <p:nvPr/>
              </p:nvCxnSpPr>
              <p:spPr>
                <a:xfrm>
                  <a:off x="4176244" y="1540740"/>
                  <a:ext cx="0" cy="200966"/>
                </a:xfrm>
                <a:prstGeom prst="line">
                  <a:avLst/>
                </a:prstGeom>
              </p:spPr>
              <p:style>
                <a:lnRef idx="2">
                  <a:schemeClr val="accent1"/>
                </a:lnRef>
                <a:fillRef idx="1">
                  <a:schemeClr val="lt1"/>
                </a:fillRef>
                <a:effectRef idx="0">
                  <a:schemeClr val="accent1"/>
                </a:effectRef>
                <a:fontRef idx="minor">
                  <a:schemeClr val="dk1"/>
                </a:fontRef>
              </p:style>
            </p:cxnSp>
            <p:cxnSp>
              <p:nvCxnSpPr>
                <p:cNvPr id="47" name="30 Conector recto"/>
                <p:cNvCxnSpPr/>
                <p:nvPr/>
              </p:nvCxnSpPr>
              <p:spPr>
                <a:xfrm>
                  <a:off x="3290374" y="1741706"/>
                  <a:ext cx="0" cy="301312"/>
                </a:xfrm>
                <a:prstGeom prst="line">
                  <a:avLst/>
                </a:prstGeom>
              </p:spPr>
              <p:style>
                <a:lnRef idx="2">
                  <a:schemeClr val="accent1"/>
                </a:lnRef>
                <a:fillRef idx="1">
                  <a:schemeClr val="lt1"/>
                </a:fillRef>
                <a:effectRef idx="0">
                  <a:schemeClr val="accent1"/>
                </a:effectRef>
                <a:fontRef idx="minor">
                  <a:schemeClr val="dk1"/>
                </a:fontRef>
              </p:style>
            </p:cxnSp>
            <p:cxnSp>
              <p:nvCxnSpPr>
                <p:cNvPr id="48" name="31 Conector recto"/>
                <p:cNvCxnSpPr/>
                <p:nvPr/>
              </p:nvCxnSpPr>
              <p:spPr>
                <a:xfrm>
                  <a:off x="5694879" y="1540740"/>
                  <a:ext cx="0" cy="200966"/>
                </a:xfrm>
                <a:prstGeom prst="line">
                  <a:avLst/>
                </a:prstGeom>
              </p:spPr>
              <p:style>
                <a:lnRef idx="2">
                  <a:schemeClr val="accent1"/>
                </a:lnRef>
                <a:fillRef idx="1">
                  <a:schemeClr val="lt1"/>
                </a:fillRef>
                <a:effectRef idx="0">
                  <a:schemeClr val="accent1"/>
                </a:effectRef>
                <a:fontRef idx="minor">
                  <a:schemeClr val="dk1"/>
                </a:fontRef>
              </p:style>
            </p:cxnSp>
            <p:cxnSp>
              <p:nvCxnSpPr>
                <p:cNvPr id="49" name="32 Conector recto"/>
                <p:cNvCxnSpPr/>
                <p:nvPr/>
              </p:nvCxnSpPr>
              <p:spPr>
                <a:xfrm>
                  <a:off x="885868" y="1741706"/>
                  <a:ext cx="4810836" cy="1"/>
                </a:xfrm>
                <a:prstGeom prst="line">
                  <a:avLst/>
                </a:prstGeom>
              </p:spPr>
              <p:style>
                <a:lnRef idx="2">
                  <a:schemeClr val="accent1"/>
                </a:lnRef>
                <a:fillRef idx="1">
                  <a:schemeClr val="lt1"/>
                </a:fillRef>
                <a:effectRef idx="0">
                  <a:schemeClr val="accent1"/>
                </a:effectRef>
                <a:fontRef idx="minor">
                  <a:schemeClr val="dk1"/>
                </a:fontRef>
              </p:style>
            </p:cxnSp>
          </p:grpSp>
          <p:grpSp>
            <p:nvGrpSpPr>
              <p:cNvPr id="22" name="34 Grupo"/>
              <p:cNvGrpSpPr/>
              <p:nvPr/>
            </p:nvGrpSpPr>
            <p:grpSpPr>
              <a:xfrm rot="10800000">
                <a:off x="-2" y="2411593"/>
                <a:ext cx="6644030" cy="1473753"/>
                <a:chOff x="87" y="497977"/>
                <a:chExt cx="6644308" cy="1473999"/>
              </a:xfrm>
            </p:grpSpPr>
            <p:sp>
              <p:nvSpPr>
                <p:cNvPr id="26" name="37 Rectángulo redondeado"/>
                <p:cNvSpPr/>
                <p:nvPr/>
              </p:nvSpPr>
              <p:spPr>
                <a:xfrm rot="10800000">
                  <a:off x="87" y="497978"/>
                  <a:ext cx="1645257" cy="100499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a:effectLst/>
                      <a:ea typeface="Calibri"/>
                      <a:cs typeface="Arial"/>
                    </a:rPr>
                    <a:t>There is no implementation of new teaching techniques.</a:t>
                  </a:r>
                  <a:endParaRPr lang="es-ES" sz="1100">
                    <a:effectLst/>
                    <a:ea typeface="Calibri"/>
                    <a:cs typeface="Times New Roman"/>
                  </a:endParaRPr>
                </a:p>
              </p:txBody>
            </p:sp>
            <p:sp>
              <p:nvSpPr>
                <p:cNvPr id="27" name="38 Rectángulo redondeado"/>
                <p:cNvSpPr/>
                <p:nvPr/>
              </p:nvSpPr>
              <p:spPr>
                <a:xfrm rot="10800000">
                  <a:off x="1708624" y="497978"/>
                  <a:ext cx="1645257" cy="100499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a:effectLst/>
                      <a:ea typeface="Calibri"/>
                      <a:cs typeface="Arial"/>
                    </a:rPr>
                    <a:t>Teachers are not motivated for educational productivity</a:t>
                  </a:r>
                  <a:endParaRPr lang="es-ES" sz="1100">
                    <a:effectLst/>
                    <a:ea typeface="Calibri"/>
                    <a:cs typeface="Times New Roman"/>
                  </a:endParaRPr>
                </a:p>
              </p:txBody>
            </p:sp>
            <p:sp>
              <p:nvSpPr>
                <p:cNvPr id="28" name="39 Rectángulo redondeado"/>
                <p:cNvSpPr/>
                <p:nvPr/>
              </p:nvSpPr>
              <p:spPr>
                <a:xfrm rot="10800000">
                  <a:off x="3417160" y="497977"/>
                  <a:ext cx="1645257" cy="1071998"/>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a:effectLst/>
                      <a:ea typeface="Calibri"/>
                      <a:cs typeface="Arial"/>
                    </a:rPr>
                    <a:t>Students do not assimilate correctly the concepts given in class.</a:t>
                  </a:r>
                  <a:endParaRPr lang="es-ES" sz="1100">
                    <a:effectLst/>
                    <a:ea typeface="Calibri"/>
                    <a:cs typeface="Times New Roman"/>
                  </a:endParaRPr>
                </a:p>
              </p:txBody>
            </p:sp>
            <p:sp>
              <p:nvSpPr>
                <p:cNvPr id="29" name="40 Rectángulo redondeado"/>
                <p:cNvSpPr/>
                <p:nvPr/>
              </p:nvSpPr>
              <p:spPr>
                <a:xfrm rot="10800000">
                  <a:off x="5125696" y="511401"/>
                  <a:ext cx="1518699" cy="105857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000">
                      <a:effectLst/>
                      <a:ea typeface="Calibri"/>
                      <a:cs typeface="Arial"/>
                    </a:rPr>
                    <a:t>Low academic performance in periodic assessments.</a:t>
                  </a:r>
                  <a:endParaRPr lang="es-ES" sz="1100">
                    <a:effectLst/>
                    <a:ea typeface="Calibri"/>
                    <a:cs typeface="Times New Roman"/>
                  </a:endParaRPr>
                </a:p>
              </p:txBody>
            </p:sp>
            <p:cxnSp>
              <p:nvCxnSpPr>
                <p:cNvPr id="32" name="43 Conector recto"/>
                <p:cNvCxnSpPr/>
                <p:nvPr/>
              </p:nvCxnSpPr>
              <p:spPr>
                <a:xfrm rot="10800000" flipV="1">
                  <a:off x="949275" y="1551576"/>
                  <a:ext cx="0" cy="219400"/>
                </a:xfrm>
                <a:prstGeom prst="line">
                  <a:avLst/>
                </a:prstGeom>
              </p:spPr>
              <p:style>
                <a:lnRef idx="2">
                  <a:schemeClr val="accent6"/>
                </a:lnRef>
                <a:fillRef idx="1">
                  <a:schemeClr val="lt1"/>
                </a:fillRef>
                <a:effectRef idx="0">
                  <a:schemeClr val="accent6"/>
                </a:effectRef>
                <a:fontRef idx="minor">
                  <a:schemeClr val="dk1"/>
                </a:fontRef>
              </p:style>
            </p:cxnSp>
            <p:cxnSp>
              <p:nvCxnSpPr>
                <p:cNvPr id="33" name="44 Conector recto"/>
                <p:cNvCxnSpPr>
                  <a:stCxn id="27" idx="0"/>
                </p:cNvCxnSpPr>
                <p:nvPr/>
              </p:nvCxnSpPr>
              <p:spPr>
                <a:xfrm rot="10800000" flipV="1">
                  <a:off x="2531253" y="1502977"/>
                  <a:ext cx="0" cy="268000"/>
                </a:xfrm>
                <a:prstGeom prst="line">
                  <a:avLst/>
                </a:prstGeom>
              </p:spPr>
              <p:style>
                <a:lnRef idx="2">
                  <a:schemeClr val="accent6"/>
                </a:lnRef>
                <a:fillRef idx="1">
                  <a:schemeClr val="lt1"/>
                </a:fillRef>
                <a:effectRef idx="0">
                  <a:schemeClr val="accent6"/>
                </a:effectRef>
                <a:fontRef idx="minor">
                  <a:schemeClr val="dk1"/>
                </a:fontRef>
              </p:style>
            </p:cxnSp>
            <p:cxnSp>
              <p:nvCxnSpPr>
                <p:cNvPr id="34" name="45 Conector recto"/>
                <p:cNvCxnSpPr/>
                <p:nvPr/>
              </p:nvCxnSpPr>
              <p:spPr>
                <a:xfrm rot="10800000" flipV="1">
                  <a:off x="3353881" y="1770976"/>
                  <a:ext cx="1" cy="201000"/>
                </a:xfrm>
                <a:prstGeom prst="line">
                  <a:avLst/>
                </a:prstGeom>
              </p:spPr>
              <p:style>
                <a:lnRef idx="2">
                  <a:schemeClr val="accent6"/>
                </a:lnRef>
                <a:fillRef idx="1">
                  <a:schemeClr val="lt1"/>
                </a:fillRef>
                <a:effectRef idx="0">
                  <a:schemeClr val="accent6"/>
                </a:effectRef>
                <a:fontRef idx="minor">
                  <a:schemeClr val="dk1"/>
                </a:fontRef>
              </p:style>
            </p:cxnSp>
            <p:cxnSp>
              <p:nvCxnSpPr>
                <p:cNvPr id="35" name="46 Conector recto"/>
                <p:cNvCxnSpPr/>
                <p:nvPr/>
              </p:nvCxnSpPr>
              <p:spPr>
                <a:xfrm>
                  <a:off x="5821767" y="1618576"/>
                  <a:ext cx="0" cy="152400"/>
                </a:xfrm>
                <a:prstGeom prst="line">
                  <a:avLst/>
                </a:prstGeom>
              </p:spPr>
              <p:style>
                <a:lnRef idx="2">
                  <a:schemeClr val="accent6"/>
                </a:lnRef>
                <a:fillRef idx="1">
                  <a:schemeClr val="lt1"/>
                </a:fillRef>
                <a:effectRef idx="0">
                  <a:schemeClr val="accent6"/>
                </a:effectRef>
                <a:fontRef idx="minor">
                  <a:schemeClr val="dk1"/>
                </a:fontRef>
              </p:style>
            </p:cxnSp>
            <p:cxnSp>
              <p:nvCxnSpPr>
                <p:cNvPr id="36" name="47 Conector recto"/>
                <p:cNvCxnSpPr/>
                <p:nvPr/>
              </p:nvCxnSpPr>
              <p:spPr>
                <a:xfrm rot="10800000" flipH="1">
                  <a:off x="949275" y="1770976"/>
                  <a:ext cx="4872491" cy="0"/>
                </a:xfrm>
                <a:prstGeom prst="line">
                  <a:avLst/>
                </a:prstGeom>
              </p:spPr>
              <p:style>
                <a:lnRef idx="2">
                  <a:schemeClr val="accent6"/>
                </a:lnRef>
                <a:fillRef idx="1">
                  <a:schemeClr val="lt1"/>
                </a:fillRef>
                <a:effectRef idx="0">
                  <a:schemeClr val="accent6"/>
                </a:effectRef>
                <a:fontRef idx="minor">
                  <a:schemeClr val="dk1"/>
                </a:fontRef>
              </p:style>
            </p:cxnSp>
          </p:grpSp>
          <p:sp>
            <p:nvSpPr>
              <p:cNvPr id="23" name="48 Rectángulo redondeado"/>
              <p:cNvSpPr/>
              <p:nvPr/>
            </p:nvSpPr>
            <p:spPr>
              <a:xfrm>
                <a:off x="0" y="1987826"/>
                <a:ext cx="6636688" cy="41346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b="1">
                    <a:effectLst/>
                    <a:latin typeface="Arial"/>
                    <a:ea typeface="Calibri"/>
                    <a:cs typeface="Times New Roman"/>
                  </a:rPr>
                  <a:t>Low educational quality of the students in the Unidad Educativa Técnica Experimental Mitad del Mundo.</a:t>
                </a:r>
                <a:endParaRPr lang="es-ES" sz="1400">
                  <a:effectLst/>
                  <a:ea typeface="Calibri"/>
                  <a:cs typeface="Times New Roman"/>
                </a:endParaRPr>
              </a:p>
            </p:txBody>
          </p:sp>
        </p:grpSp>
        <p:grpSp>
          <p:nvGrpSpPr>
            <p:cNvPr id="14" name="15 Grupo"/>
            <p:cNvGrpSpPr/>
            <p:nvPr/>
          </p:nvGrpSpPr>
          <p:grpSpPr>
            <a:xfrm>
              <a:off x="1075698" y="1272785"/>
              <a:ext cx="3902240" cy="249244"/>
              <a:chOff x="-453199" y="733099"/>
              <a:chExt cx="3902413" cy="249802"/>
            </a:xfrm>
          </p:grpSpPr>
          <p:sp>
            <p:nvSpPr>
              <p:cNvPr id="18" name="3 Rectángulo redondeado"/>
              <p:cNvSpPr/>
              <p:nvPr/>
            </p:nvSpPr>
            <p:spPr>
              <a:xfrm>
                <a:off x="-453199" y="733100"/>
                <a:ext cx="359269" cy="2498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a:effectLst/>
                    <a:ea typeface="Calibri"/>
                    <a:cs typeface="Times New Roman"/>
                  </a:rPr>
                  <a:t>C1</a:t>
                </a:r>
                <a:endParaRPr lang="es-ES" sz="1100">
                  <a:effectLst/>
                  <a:ea typeface="Calibri"/>
                  <a:cs typeface="Times New Roman"/>
                </a:endParaRPr>
              </a:p>
            </p:txBody>
          </p:sp>
          <p:sp>
            <p:nvSpPr>
              <p:cNvPr id="19" name="4 Rectángulo redondeado"/>
              <p:cNvSpPr/>
              <p:nvPr/>
            </p:nvSpPr>
            <p:spPr>
              <a:xfrm>
                <a:off x="1318620" y="733100"/>
                <a:ext cx="359269" cy="2498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dirty="0">
                    <a:effectLst/>
                    <a:ea typeface="Calibri"/>
                    <a:cs typeface="Times New Roman"/>
                  </a:rPr>
                  <a:t>C2</a:t>
                </a:r>
                <a:endParaRPr lang="es-ES" sz="1100" dirty="0">
                  <a:effectLst/>
                  <a:ea typeface="Calibri"/>
                  <a:cs typeface="Times New Roman"/>
                </a:endParaRPr>
              </a:p>
            </p:txBody>
          </p:sp>
          <p:sp>
            <p:nvSpPr>
              <p:cNvPr id="20" name="5 Rectángulo redondeado"/>
              <p:cNvSpPr/>
              <p:nvPr/>
            </p:nvSpPr>
            <p:spPr>
              <a:xfrm>
                <a:off x="3090439" y="733099"/>
                <a:ext cx="358775" cy="249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dirty="0">
                    <a:effectLst/>
                    <a:ea typeface="Calibri"/>
                    <a:cs typeface="Times New Roman"/>
                  </a:rPr>
                  <a:t>C3</a:t>
                </a:r>
                <a:endParaRPr lang="es-ES" sz="1100" dirty="0">
                  <a:effectLst/>
                  <a:ea typeface="Calibri"/>
                  <a:cs typeface="Times New Roman"/>
                </a:endParaRPr>
              </a:p>
            </p:txBody>
          </p:sp>
        </p:grpSp>
        <p:grpSp>
          <p:nvGrpSpPr>
            <p:cNvPr id="7" name="23 Grupo"/>
            <p:cNvGrpSpPr/>
            <p:nvPr/>
          </p:nvGrpSpPr>
          <p:grpSpPr>
            <a:xfrm>
              <a:off x="1075698" y="3617390"/>
              <a:ext cx="5484169" cy="249556"/>
              <a:chOff x="-511700" y="427963"/>
              <a:chExt cx="5484169" cy="249556"/>
            </a:xfrm>
          </p:grpSpPr>
          <p:sp>
            <p:nvSpPr>
              <p:cNvPr id="8" name="9 Rectángulo redondeado"/>
              <p:cNvSpPr/>
              <p:nvPr/>
            </p:nvSpPr>
            <p:spPr>
              <a:xfrm>
                <a:off x="-511700" y="427963"/>
                <a:ext cx="358775" cy="2495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dirty="0">
                    <a:effectLst/>
                    <a:ea typeface="Calibri"/>
                    <a:cs typeface="Times New Roman"/>
                  </a:rPr>
                  <a:t>E1</a:t>
                </a:r>
                <a:endParaRPr lang="es-ES" sz="1100" dirty="0">
                  <a:effectLst/>
                  <a:ea typeface="Calibri"/>
                  <a:cs typeface="Times New Roman"/>
                </a:endParaRPr>
              </a:p>
            </p:txBody>
          </p:sp>
          <p:sp>
            <p:nvSpPr>
              <p:cNvPr id="9" name="10 Rectángulo redondeado"/>
              <p:cNvSpPr/>
              <p:nvPr/>
            </p:nvSpPr>
            <p:spPr>
              <a:xfrm>
                <a:off x="1196765" y="427963"/>
                <a:ext cx="358775" cy="2495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dirty="0">
                    <a:effectLst/>
                    <a:ea typeface="Calibri"/>
                    <a:cs typeface="Times New Roman"/>
                  </a:rPr>
                  <a:t>E2</a:t>
                </a:r>
                <a:endParaRPr lang="es-ES" sz="1100" dirty="0">
                  <a:effectLst/>
                  <a:ea typeface="Calibri"/>
                  <a:cs typeface="Times New Roman"/>
                </a:endParaRPr>
              </a:p>
            </p:txBody>
          </p:sp>
          <p:sp>
            <p:nvSpPr>
              <p:cNvPr id="10" name="11 Rectángulo redondeado"/>
              <p:cNvSpPr/>
              <p:nvPr/>
            </p:nvSpPr>
            <p:spPr>
              <a:xfrm>
                <a:off x="2905229" y="427963"/>
                <a:ext cx="358775" cy="2495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dirty="0">
                    <a:effectLst/>
                    <a:ea typeface="Calibri"/>
                    <a:cs typeface="Times New Roman"/>
                  </a:rPr>
                  <a:t>E3</a:t>
                </a:r>
                <a:endParaRPr lang="es-ES" sz="1100" dirty="0">
                  <a:effectLst/>
                  <a:ea typeface="Calibri"/>
                  <a:cs typeface="Times New Roman"/>
                </a:endParaRPr>
              </a:p>
            </p:txBody>
          </p:sp>
          <p:sp>
            <p:nvSpPr>
              <p:cNvPr id="11" name="12 Rectángulo redondeado"/>
              <p:cNvSpPr/>
              <p:nvPr/>
            </p:nvSpPr>
            <p:spPr>
              <a:xfrm>
                <a:off x="4613694" y="427963"/>
                <a:ext cx="358775" cy="2495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a:effectLst/>
                    <a:ea typeface="Calibri"/>
                    <a:cs typeface="Times New Roman"/>
                  </a:rPr>
                  <a:t>E4</a:t>
                </a:r>
                <a:endParaRPr lang="es-ES" sz="1100">
                  <a:effectLst/>
                  <a:ea typeface="Calibri"/>
                  <a:cs typeface="Times New Roman"/>
                </a:endParaRPr>
              </a:p>
            </p:txBody>
          </p:sp>
        </p:grpSp>
      </p:grpSp>
      <p:cxnSp>
        <p:nvCxnSpPr>
          <p:cNvPr id="65" name="46 Conector recto"/>
          <p:cNvCxnSpPr>
            <a:stCxn id="28" idx="0"/>
          </p:cNvCxnSpPr>
          <p:nvPr/>
        </p:nvCxnSpPr>
        <p:spPr>
          <a:xfrm flipV="1">
            <a:off x="3635896" y="4581128"/>
            <a:ext cx="0" cy="216025"/>
          </a:xfrm>
          <a:prstGeom prst="line">
            <a:avLst/>
          </a:prstGeom>
        </p:spPr>
        <p:style>
          <a:lnRef idx="2">
            <a:schemeClr val="accent6"/>
          </a:lnRef>
          <a:fillRef idx="1">
            <a:schemeClr val="lt1"/>
          </a:fillRef>
          <a:effectRef idx="0">
            <a:schemeClr val="accent6"/>
          </a:effectRef>
          <a:fontRef idx="minor">
            <a:schemeClr val="dk1"/>
          </a:fontRef>
        </p:style>
      </p:cxnSp>
      <p:cxnSp>
        <p:nvCxnSpPr>
          <p:cNvPr id="104" name="24 Conector recto"/>
          <p:cNvCxnSpPr/>
          <p:nvPr/>
        </p:nvCxnSpPr>
        <p:spPr>
          <a:xfrm>
            <a:off x="3635896" y="3429000"/>
            <a:ext cx="0" cy="216024"/>
          </a:xfrm>
          <a:prstGeom prst="line">
            <a:avLst/>
          </a:prstGeom>
        </p:spPr>
        <p:style>
          <a:lnRef idx="2">
            <a:schemeClr val="accent1"/>
          </a:lnRef>
          <a:fillRef idx="1">
            <a:schemeClr val="lt1"/>
          </a:fillRef>
          <a:effectRef idx="0">
            <a:schemeClr val="accent1"/>
          </a:effectRef>
          <a:fontRef idx="minor">
            <a:schemeClr val="dk1"/>
          </a:fontRef>
        </p:style>
      </p:cxnSp>
      <p:sp>
        <p:nvSpPr>
          <p:cNvPr id="110" name="5 Rectángulo redondeado"/>
          <p:cNvSpPr/>
          <p:nvPr/>
        </p:nvSpPr>
        <p:spPr>
          <a:xfrm>
            <a:off x="7956376" y="3068960"/>
            <a:ext cx="408264" cy="2676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ES" sz="900" b="1" dirty="0" smtClean="0">
                <a:effectLst/>
                <a:ea typeface="Calibri"/>
                <a:cs typeface="Times New Roman"/>
              </a:rPr>
              <a:t>C4</a:t>
            </a:r>
            <a:endParaRPr lang="es-ES" sz="1100" dirty="0">
              <a:effectLst/>
              <a:ea typeface="Calibri"/>
              <a:cs typeface="Times New Roman"/>
            </a:endParaRPr>
          </a:p>
        </p:txBody>
      </p:sp>
    </p:spTree>
    <p:extLst>
      <p:ext uri="{BB962C8B-B14F-4D97-AF65-F5344CB8AC3E}">
        <p14:creationId xmlns="" xmlns:p14="http://schemas.microsoft.com/office/powerpoint/2010/main" val="1334684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76672"/>
            <a:ext cx="7024744" cy="1143000"/>
          </a:xfrm>
        </p:spPr>
        <p:txBody>
          <a:bodyPr/>
          <a:lstStyle/>
          <a:p>
            <a:pPr algn="ctr"/>
            <a:r>
              <a:rPr lang="es-ES" dirty="0" err="1" smtClean="0"/>
              <a:t>Objectives</a:t>
            </a:r>
            <a:endParaRPr lang="es-ES" dirty="0"/>
          </a:p>
        </p:txBody>
      </p:sp>
      <p:sp>
        <p:nvSpPr>
          <p:cNvPr id="3" name="2 Marcador de contenido"/>
          <p:cNvSpPr>
            <a:spLocks noGrp="1"/>
          </p:cNvSpPr>
          <p:nvPr>
            <p:ph idx="1"/>
          </p:nvPr>
        </p:nvSpPr>
        <p:spPr>
          <a:xfrm>
            <a:off x="611676" y="1628800"/>
            <a:ext cx="3744300" cy="4157049"/>
          </a:xfrm>
        </p:spPr>
        <p:txBody>
          <a:bodyPr>
            <a:normAutofit fontScale="92500" lnSpcReduction="10000"/>
          </a:bodyPr>
          <a:lstStyle/>
          <a:p>
            <a:pPr marL="68580" indent="0" algn="ctr">
              <a:spcBef>
                <a:spcPct val="0"/>
              </a:spcBef>
              <a:buNone/>
            </a:pPr>
            <a:r>
              <a:rPr lang="en-US" sz="4300" dirty="0" smtClean="0">
                <a:solidFill>
                  <a:schemeClr val="accent1"/>
                </a:solidFill>
                <a:latin typeface="+mj-lt"/>
                <a:ea typeface="+mj-ea"/>
                <a:cs typeface="+mj-cs"/>
              </a:rPr>
              <a:t>General</a:t>
            </a:r>
          </a:p>
          <a:p>
            <a:endParaRPr lang="en-US" dirty="0" smtClean="0"/>
          </a:p>
          <a:p>
            <a:r>
              <a:rPr lang="en-US" dirty="0" smtClean="0"/>
              <a:t>To </a:t>
            </a:r>
            <a:r>
              <a:rPr lang="en-US" dirty="0"/>
              <a:t>establish the relationship between the teachers´ salaries and quality of education for students in the UNIDAD EDUCATIVA TÉCNICA EXPERIMENTAL MITAD DEL MUNDO.</a:t>
            </a:r>
          </a:p>
          <a:p>
            <a:endParaRPr lang="es-ES" dirty="0"/>
          </a:p>
        </p:txBody>
      </p:sp>
      <p:sp>
        <p:nvSpPr>
          <p:cNvPr id="4" name="3 Marcador de pie de página"/>
          <p:cNvSpPr>
            <a:spLocks noGrp="1"/>
          </p:cNvSpPr>
          <p:nvPr>
            <p:ph type="ftr" sz="quarter" idx="11"/>
          </p:nvPr>
        </p:nvSpPr>
        <p:spPr>
          <a:xfrm>
            <a:off x="5641848" y="6492875"/>
            <a:ext cx="3502152" cy="365125"/>
          </a:xfrm>
        </p:spPr>
        <p:txBody>
          <a:bodyPr/>
          <a:lstStyle/>
          <a:p>
            <a:r>
              <a:rPr lang="es-ES" b="1" smtClean="0">
                <a:solidFill>
                  <a:schemeClr val="bg1"/>
                </a:solidFill>
              </a:rPr>
              <a:t>CINDY INÉS CORONEL ROJAS - </a:t>
            </a:r>
            <a:endParaRPr lang="es-ES" b="1">
              <a:solidFill>
                <a:schemeClr val="bg1"/>
              </a:solidFill>
            </a:endParaRPr>
          </a:p>
        </p:txBody>
      </p:sp>
      <p:sp>
        <p:nvSpPr>
          <p:cNvPr id="5" name="2 Marcador de contenido"/>
          <p:cNvSpPr txBox="1">
            <a:spLocks/>
          </p:cNvSpPr>
          <p:nvPr/>
        </p:nvSpPr>
        <p:spPr>
          <a:xfrm>
            <a:off x="4500108" y="1628800"/>
            <a:ext cx="3744300" cy="4536504"/>
          </a:xfrm>
          <a:prstGeom prst="rect">
            <a:avLst/>
          </a:prstGeom>
        </p:spPr>
        <p:txBody>
          <a:bodyPr vert="horz" lIns="91440" tIns="45720" rIns="91440" bIns="45720" rtlCol="0">
            <a:normAutofit fontScale="3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lnSpc>
                <a:spcPct val="110000"/>
              </a:lnSpc>
              <a:spcBef>
                <a:spcPct val="0"/>
              </a:spcBef>
              <a:buNone/>
            </a:pPr>
            <a:r>
              <a:rPr lang="es-ES" sz="12300" dirty="0" err="1" smtClean="0">
                <a:solidFill>
                  <a:schemeClr val="accent1"/>
                </a:solidFill>
                <a:latin typeface="+mj-lt"/>
                <a:ea typeface="+mj-ea"/>
                <a:cs typeface="+mj-cs"/>
              </a:rPr>
              <a:t>Specific</a:t>
            </a:r>
            <a:endParaRPr lang="es-ES" sz="12300" dirty="0" smtClean="0">
              <a:solidFill>
                <a:schemeClr val="accent1"/>
              </a:solidFill>
              <a:latin typeface="+mj-lt"/>
              <a:ea typeface="+mj-ea"/>
              <a:cs typeface="+mj-cs"/>
            </a:endParaRPr>
          </a:p>
          <a:p>
            <a:pPr marL="68580" indent="0" algn="ctr">
              <a:lnSpc>
                <a:spcPct val="110000"/>
              </a:lnSpc>
              <a:spcBef>
                <a:spcPct val="0"/>
              </a:spcBef>
              <a:buNone/>
            </a:pPr>
            <a:endParaRPr lang="es-ES" sz="12300" dirty="0">
              <a:solidFill>
                <a:schemeClr val="accent1"/>
              </a:solidFill>
              <a:latin typeface="+mj-lt"/>
              <a:ea typeface="+mj-ea"/>
              <a:cs typeface="+mj-cs"/>
            </a:endParaRPr>
          </a:p>
          <a:p>
            <a:pPr lvl="0"/>
            <a:r>
              <a:rPr lang="en-US" sz="4900" dirty="0"/>
              <a:t>Investigate and provide the salary of teachers in the </a:t>
            </a:r>
            <a:r>
              <a:rPr lang="en-US" sz="4900" dirty="0" err="1"/>
              <a:t>Unidad</a:t>
            </a:r>
            <a:r>
              <a:rPr lang="en-US" sz="4900" dirty="0"/>
              <a:t> </a:t>
            </a:r>
            <a:r>
              <a:rPr lang="en-US" sz="4900" dirty="0" err="1"/>
              <a:t>Educativa</a:t>
            </a:r>
            <a:r>
              <a:rPr lang="en-US" sz="4900" dirty="0"/>
              <a:t> Experimental </a:t>
            </a:r>
            <a:r>
              <a:rPr lang="en-US" sz="4900" dirty="0" err="1"/>
              <a:t>Mitad</a:t>
            </a:r>
            <a:r>
              <a:rPr lang="en-US" sz="4900" dirty="0"/>
              <a:t> de </a:t>
            </a:r>
            <a:r>
              <a:rPr lang="en-US" sz="4900" dirty="0" err="1"/>
              <a:t>Mundo</a:t>
            </a:r>
            <a:r>
              <a:rPr lang="en-US" sz="4900" dirty="0" smtClean="0"/>
              <a:t>.</a:t>
            </a:r>
          </a:p>
          <a:p>
            <a:pPr lvl="0"/>
            <a:endParaRPr lang="es-EC" sz="4900" dirty="0"/>
          </a:p>
          <a:p>
            <a:pPr lvl="0"/>
            <a:r>
              <a:rPr lang="en-US" sz="4900" dirty="0"/>
              <a:t> Diagnose the factors that impact positively or negatively on the quality of education according to the survey established in the school</a:t>
            </a:r>
            <a:r>
              <a:rPr lang="en-US" sz="4900" dirty="0" smtClean="0"/>
              <a:t>.</a:t>
            </a:r>
          </a:p>
          <a:p>
            <a:pPr lvl="0"/>
            <a:endParaRPr lang="es-EC" sz="4900" dirty="0"/>
          </a:p>
          <a:p>
            <a:pPr lvl="0"/>
            <a:r>
              <a:rPr lang="en-US" sz="4900" dirty="0"/>
              <a:t>Analyze statistical information provided by the development of the survey in the school</a:t>
            </a:r>
            <a:r>
              <a:rPr lang="en-US" sz="4900" dirty="0" smtClean="0"/>
              <a:t>.</a:t>
            </a:r>
            <a:endParaRPr lang="es-EC" sz="4900" dirty="0"/>
          </a:p>
        </p:txBody>
      </p:sp>
    </p:spTree>
    <p:extLst>
      <p:ext uri="{BB962C8B-B14F-4D97-AF65-F5344CB8AC3E}">
        <p14:creationId xmlns="" xmlns:p14="http://schemas.microsoft.com/office/powerpoint/2010/main" val="3121004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16016" y="332656"/>
            <a:ext cx="3313355" cy="1702160"/>
          </a:xfrm>
        </p:spPr>
        <p:txBody>
          <a:bodyPr/>
          <a:lstStyle/>
          <a:p>
            <a:r>
              <a:rPr lang="es-ES" b="1" dirty="0" smtClean="0">
                <a:solidFill>
                  <a:schemeClr val="bg1"/>
                </a:solidFill>
              </a:rPr>
              <a:t>Variables </a:t>
            </a:r>
            <a:r>
              <a:rPr lang="es-ES" b="1" dirty="0" err="1" smtClean="0">
                <a:solidFill>
                  <a:schemeClr val="bg1"/>
                </a:solidFill>
              </a:rPr>
              <a:t>Matrix</a:t>
            </a:r>
            <a:endParaRPr lang="es-ES" b="1" dirty="0">
              <a:solidFill>
                <a:schemeClr val="bg1"/>
              </a:solidFill>
            </a:endParaRPr>
          </a:p>
        </p:txBody>
      </p:sp>
      <p:sp>
        <p:nvSpPr>
          <p:cNvPr id="3" name="2 Subtítulo"/>
          <p:cNvSpPr>
            <a:spLocks noGrp="1"/>
          </p:cNvSpPr>
          <p:nvPr>
            <p:ph type="subTitle" idx="1"/>
          </p:nvPr>
        </p:nvSpPr>
        <p:spPr>
          <a:xfrm>
            <a:off x="4716016" y="3717032"/>
            <a:ext cx="3309803" cy="1728192"/>
          </a:xfrm>
        </p:spPr>
        <p:txBody>
          <a:bodyPr>
            <a:noAutofit/>
          </a:bodyPr>
          <a:lstStyle/>
          <a:p>
            <a:pPr>
              <a:spcBef>
                <a:spcPct val="0"/>
              </a:spcBef>
            </a:pPr>
            <a:r>
              <a:rPr lang="en-US" sz="2000" b="1" dirty="0">
                <a:solidFill>
                  <a:schemeClr val="accent1"/>
                </a:solidFill>
                <a:latin typeface="+mj-lt"/>
                <a:ea typeface="+mj-ea"/>
                <a:cs typeface="+mj-cs"/>
              </a:rPr>
              <a:t>Independent Variable</a:t>
            </a:r>
            <a:r>
              <a:rPr lang="en-US" sz="2000" dirty="0">
                <a:solidFill>
                  <a:schemeClr val="accent1"/>
                </a:solidFill>
                <a:latin typeface="+mj-lt"/>
                <a:ea typeface="+mj-ea"/>
                <a:cs typeface="+mj-cs"/>
              </a:rPr>
              <a:t>: Salary of teachers</a:t>
            </a:r>
            <a:br>
              <a:rPr lang="en-US" sz="2000" dirty="0">
                <a:solidFill>
                  <a:schemeClr val="accent1"/>
                </a:solidFill>
                <a:latin typeface="+mj-lt"/>
                <a:ea typeface="+mj-ea"/>
                <a:cs typeface="+mj-cs"/>
              </a:rPr>
            </a:br>
            <a:r>
              <a:rPr lang="en-US" sz="2000" dirty="0">
                <a:solidFill>
                  <a:schemeClr val="accent1"/>
                </a:solidFill>
                <a:latin typeface="+mj-lt"/>
                <a:ea typeface="+mj-ea"/>
                <a:cs typeface="+mj-cs"/>
              </a:rPr>
              <a:t>Dependent Variable: </a:t>
            </a:r>
            <a:r>
              <a:rPr lang="en-US" sz="2000" b="1" dirty="0">
                <a:solidFill>
                  <a:schemeClr val="accent1"/>
                </a:solidFill>
                <a:latin typeface="+mj-lt"/>
                <a:ea typeface="+mj-ea"/>
                <a:cs typeface="+mj-cs"/>
              </a:rPr>
              <a:t>Quality of education</a:t>
            </a:r>
            <a:endParaRPr lang="es-EC" sz="2000" b="1" dirty="0">
              <a:solidFill>
                <a:schemeClr val="accent1"/>
              </a:solidFill>
              <a:latin typeface="+mj-lt"/>
              <a:ea typeface="+mj-ea"/>
              <a:cs typeface="+mj-cs"/>
            </a:endParaRPr>
          </a:p>
        </p:txBody>
      </p:sp>
      <p:sp>
        <p:nvSpPr>
          <p:cNvPr id="4" name="3 Marcador de pie de página"/>
          <p:cNvSpPr>
            <a:spLocks noGrp="1"/>
          </p:cNvSpPr>
          <p:nvPr>
            <p:ph type="ftr" sz="quarter" idx="11"/>
          </p:nvPr>
        </p:nvSpPr>
        <p:spPr>
          <a:xfrm>
            <a:off x="6312408" y="6492875"/>
            <a:ext cx="2831592" cy="365125"/>
          </a:xfrm>
        </p:spPr>
        <p:txBody>
          <a:bodyPr/>
          <a:lstStyle/>
          <a:p>
            <a:r>
              <a:rPr lang="es-ES" b="1" dirty="0" smtClean="0">
                <a:solidFill>
                  <a:schemeClr val="bg1"/>
                </a:solidFill>
              </a:rPr>
              <a:t>CINDY INÉS CORONEL ROJAS - </a:t>
            </a:r>
            <a:endParaRPr lang="es-ES" b="1" dirty="0">
              <a:solidFill>
                <a:schemeClr val="bg1"/>
              </a:solidFill>
            </a:endParaRPr>
          </a:p>
        </p:txBody>
      </p:sp>
      <p:graphicFrame>
        <p:nvGraphicFramePr>
          <p:cNvPr id="5" name="4 Tabla"/>
          <p:cNvGraphicFramePr>
            <a:graphicFrameLocks noGrp="1"/>
          </p:cNvGraphicFramePr>
          <p:nvPr>
            <p:extLst>
              <p:ext uri="{D42A27DB-BD31-4B8C-83A1-F6EECF244321}">
                <p14:modId xmlns="" xmlns:p14="http://schemas.microsoft.com/office/powerpoint/2010/main" val="2355200196"/>
              </p:ext>
            </p:extLst>
          </p:nvPr>
        </p:nvGraphicFramePr>
        <p:xfrm>
          <a:off x="107504" y="1196752"/>
          <a:ext cx="4464496" cy="5025826"/>
        </p:xfrm>
        <a:graphic>
          <a:graphicData uri="http://schemas.openxmlformats.org/drawingml/2006/table">
            <a:tbl>
              <a:tblPr firstRow="1" firstCol="1" bandRow="1">
                <a:tableStyleId>{5C22544A-7EE6-4342-B048-85BDC9FD1C3A}</a:tableStyleId>
              </a:tblPr>
              <a:tblGrid>
                <a:gridCol w="1932124"/>
                <a:gridCol w="2532372"/>
              </a:tblGrid>
              <a:tr h="2539999">
                <a:tc>
                  <a:txBody>
                    <a:bodyPr/>
                    <a:lstStyle/>
                    <a:p>
                      <a:pPr algn="just">
                        <a:lnSpc>
                          <a:spcPct val="115000"/>
                        </a:lnSpc>
                        <a:spcAft>
                          <a:spcPts val="0"/>
                        </a:spcAft>
                      </a:pPr>
                      <a:r>
                        <a:rPr lang="en-US" sz="1600" dirty="0">
                          <a:effectLst/>
                        </a:rPr>
                        <a:t>Independent Variable.</a:t>
                      </a:r>
                      <a:endParaRPr lang="es-ES" sz="1600" dirty="0">
                        <a:effectLst/>
                      </a:endParaRPr>
                    </a:p>
                    <a:p>
                      <a:pPr algn="just">
                        <a:lnSpc>
                          <a:spcPct val="115000"/>
                        </a:lnSpc>
                        <a:spcAft>
                          <a:spcPts val="0"/>
                        </a:spcAft>
                      </a:pPr>
                      <a:r>
                        <a:rPr lang="en-US" sz="1600" dirty="0">
                          <a:effectLst/>
                        </a:rPr>
                        <a:t> </a:t>
                      </a:r>
                      <a:endParaRPr lang="es-ES" sz="1600" dirty="0">
                        <a:effectLst/>
                      </a:endParaRPr>
                    </a:p>
                    <a:p>
                      <a:pPr algn="just">
                        <a:lnSpc>
                          <a:spcPct val="115000"/>
                        </a:lnSpc>
                        <a:spcAft>
                          <a:spcPts val="0"/>
                        </a:spcAft>
                      </a:pPr>
                      <a:r>
                        <a:rPr lang="en-US" sz="1600" dirty="0">
                          <a:effectLst/>
                        </a:rPr>
                        <a:t>Teacher´s Salary.</a:t>
                      </a:r>
                      <a:endParaRPr lang="es-ES" sz="1600" dirty="0">
                        <a:effectLst/>
                      </a:endParaRPr>
                    </a:p>
                    <a:p>
                      <a:pPr>
                        <a:lnSpc>
                          <a:spcPct val="115000"/>
                        </a:lnSpc>
                        <a:spcAft>
                          <a:spcPts val="0"/>
                        </a:spcAft>
                      </a:pPr>
                      <a:r>
                        <a:rPr lang="en-US" sz="1200" dirty="0">
                          <a:effectLst/>
                        </a:rPr>
                        <a:t> </a:t>
                      </a:r>
                      <a:endParaRPr lang="es-ES" sz="1200" dirty="0">
                        <a:effectLst/>
                        <a:latin typeface="Calibri"/>
                        <a:ea typeface="Calibri"/>
                        <a:cs typeface="Times New Roman"/>
                      </a:endParaRPr>
                    </a:p>
                  </a:txBody>
                  <a:tcPr marL="38215" marR="38215" marT="0" marB="0" anchor="ctr">
                    <a:solidFill>
                      <a:schemeClr val="accent1">
                        <a:lumMod val="75000"/>
                      </a:schemeClr>
                    </a:solidFill>
                  </a:tcPr>
                </a:tc>
                <a:tc>
                  <a:txBody>
                    <a:bodyPr/>
                    <a:lstStyle/>
                    <a:p>
                      <a:pPr>
                        <a:lnSpc>
                          <a:spcPct val="115000"/>
                        </a:lnSpc>
                        <a:spcAft>
                          <a:spcPts val="0"/>
                        </a:spcAft>
                      </a:pPr>
                      <a:r>
                        <a:rPr lang="en-US" sz="1200" dirty="0">
                          <a:effectLst/>
                        </a:rPr>
                        <a:t>The salary is an important function in the workplace for the employer and employee.</a:t>
                      </a:r>
                      <a:br>
                        <a:rPr lang="en-US" sz="1200" dirty="0">
                          <a:effectLst/>
                        </a:rPr>
                      </a:br>
                      <a:r>
                        <a:rPr lang="en-US" sz="1200" dirty="0">
                          <a:effectLst/>
                        </a:rPr>
                        <a:t>It rewards employees for their efforts in looking objectives of the organization and at the same time, offer employers to express their gratitude for the current employee performance and achievements.</a:t>
                      </a:r>
                      <a:endParaRPr lang="es-ES" sz="1200" dirty="0">
                        <a:effectLst/>
                        <a:latin typeface="Calibri"/>
                        <a:ea typeface="Calibri"/>
                        <a:cs typeface="Times New Roman"/>
                      </a:endParaRPr>
                    </a:p>
                  </a:txBody>
                  <a:tcPr marL="38215" marR="38215" marT="0" marB="0">
                    <a:solidFill>
                      <a:schemeClr val="tx2">
                        <a:lumMod val="40000"/>
                        <a:lumOff val="60000"/>
                      </a:schemeClr>
                    </a:solidFill>
                  </a:tcPr>
                </a:tc>
              </a:tr>
              <a:tr h="2485827">
                <a:tc>
                  <a:txBody>
                    <a:bodyPr/>
                    <a:lstStyle/>
                    <a:p>
                      <a:pPr algn="l">
                        <a:lnSpc>
                          <a:spcPct val="115000"/>
                        </a:lnSpc>
                        <a:spcAft>
                          <a:spcPts val="0"/>
                        </a:spcAft>
                      </a:pPr>
                      <a:r>
                        <a:rPr lang="en-US" sz="1600" dirty="0">
                          <a:effectLst/>
                        </a:rPr>
                        <a:t>Dependent</a:t>
                      </a:r>
                      <a:endParaRPr lang="es-ES" sz="1600" dirty="0">
                        <a:effectLst/>
                      </a:endParaRPr>
                    </a:p>
                    <a:p>
                      <a:pPr algn="l">
                        <a:lnSpc>
                          <a:spcPct val="115000"/>
                        </a:lnSpc>
                        <a:spcAft>
                          <a:spcPts val="0"/>
                        </a:spcAft>
                      </a:pPr>
                      <a:r>
                        <a:rPr lang="en-US" sz="1600" dirty="0">
                          <a:effectLst/>
                        </a:rPr>
                        <a:t>Variable. </a:t>
                      </a:r>
                      <a:endParaRPr lang="es-ES" sz="1600" dirty="0">
                        <a:effectLst/>
                      </a:endParaRPr>
                    </a:p>
                    <a:p>
                      <a:pPr algn="l">
                        <a:lnSpc>
                          <a:spcPct val="115000"/>
                        </a:lnSpc>
                        <a:spcAft>
                          <a:spcPts val="0"/>
                        </a:spcAft>
                      </a:pPr>
                      <a:r>
                        <a:rPr lang="en-US" sz="1600" dirty="0">
                          <a:effectLst/>
                        </a:rPr>
                        <a:t> </a:t>
                      </a:r>
                      <a:endParaRPr lang="es-ES" sz="1600" dirty="0">
                        <a:effectLst/>
                      </a:endParaRPr>
                    </a:p>
                    <a:p>
                      <a:pPr algn="l">
                        <a:lnSpc>
                          <a:spcPct val="115000"/>
                        </a:lnSpc>
                        <a:spcAft>
                          <a:spcPts val="0"/>
                        </a:spcAft>
                      </a:pPr>
                      <a:r>
                        <a:rPr lang="en-US" sz="1600" dirty="0">
                          <a:effectLst/>
                        </a:rPr>
                        <a:t>The quality of education.</a:t>
                      </a:r>
                      <a:endParaRPr lang="es-ES" sz="1600" dirty="0">
                        <a:effectLst/>
                      </a:endParaRPr>
                    </a:p>
                    <a:p>
                      <a:pPr algn="l">
                        <a:lnSpc>
                          <a:spcPct val="115000"/>
                        </a:lnSpc>
                        <a:spcAft>
                          <a:spcPts val="0"/>
                        </a:spcAft>
                      </a:pPr>
                      <a:r>
                        <a:rPr lang="en-US" sz="1600" dirty="0">
                          <a:effectLst/>
                        </a:rPr>
                        <a:t> </a:t>
                      </a:r>
                      <a:endParaRPr lang="es-ES" sz="1600" dirty="0">
                        <a:effectLst/>
                        <a:latin typeface="Calibri"/>
                        <a:ea typeface="Calibri"/>
                        <a:cs typeface="Times New Roman"/>
                      </a:endParaRPr>
                    </a:p>
                  </a:txBody>
                  <a:tcPr marL="38215" marR="38215" marT="0" marB="0" anchor="ctr"/>
                </a:tc>
                <a:tc>
                  <a:txBody>
                    <a:bodyPr/>
                    <a:lstStyle/>
                    <a:p>
                      <a:pPr>
                        <a:lnSpc>
                          <a:spcPct val="115000"/>
                        </a:lnSpc>
                        <a:spcAft>
                          <a:spcPts val="1000"/>
                        </a:spcAft>
                      </a:pPr>
                      <a:r>
                        <a:rPr lang="en-US" sz="1200" dirty="0">
                          <a:effectLst/>
                        </a:rPr>
                        <a:t>The phrase "quality education" is simple current version of the terminology that we have traditionally masked functions of our educational system.</a:t>
                      </a:r>
                      <a:endParaRPr lang="es-ES" sz="1200" dirty="0">
                        <a:effectLst/>
                      </a:endParaRPr>
                    </a:p>
                    <a:p>
                      <a:pPr>
                        <a:lnSpc>
                          <a:spcPct val="115000"/>
                        </a:lnSpc>
                        <a:spcAft>
                          <a:spcPts val="0"/>
                        </a:spcAft>
                      </a:pPr>
                      <a:r>
                        <a:rPr lang="en-US" sz="1200" dirty="0">
                          <a:effectLst/>
                        </a:rPr>
                        <a:t>Quality education occurs when students are learning, schools and universities create value for those they serve and those who serve </a:t>
                      </a:r>
                      <a:r>
                        <a:rPr lang="en-US" sz="1200" dirty="0" smtClean="0">
                          <a:effectLst/>
                        </a:rPr>
                        <a:t>them.</a:t>
                      </a:r>
                      <a:endParaRPr lang="es-ES" sz="1200" dirty="0">
                        <a:effectLst/>
                        <a:latin typeface="Calibri"/>
                        <a:ea typeface="Calibri"/>
                        <a:cs typeface="Times New Roman"/>
                      </a:endParaRPr>
                    </a:p>
                  </a:txBody>
                  <a:tcPr marL="38215" marR="38215" marT="0" marB="0"/>
                </a:tc>
              </a:tr>
            </a:tbl>
          </a:graphicData>
        </a:graphic>
      </p:graphicFrame>
    </p:spTree>
    <p:extLst>
      <p:ext uri="{BB962C8B-B14F-4D97-AF65-F5344CB8AC3E}">
        <p14:creationId xmlns="" xmlns:p14="http://schemas.microsoft.com/office/powerpoint/2010/main" val="366364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64704"/>
            <a:ext cx="7024744" cy="1143000"/>
          </a:xfrm>
        </p:spPr>
        <p:txBody>
          <a:bodyPr>
            <a:normAutofit fontScale="90000"/>
          </a:bodyPr>
          <a:lstStyle/>
          <a:p>
            <a:pPr algn="ctr"/>
            <a:r>
              <a:rPr lang="es-ES" dirty="0" err="1" smtClean="0"/>
              <a:t>Education</a:t>
            </a:r>
            <a:r>
              <a:rPr lang="es-ES" dirty="0" smtClean="0"/>
              <a:t> </a:t>
            </a:r>
            <a:r>
              <a:rPr lang="es-ES" dirty="0" err="1" smtClean="0"/>
              <a:t>Policies</a:t>
            </a:r>
            <a:r>
              <a:rPr lang="es-ES" dirty="0" smtClean="0"/>
              <a:t> in Ecuador</a:t>
            </a:r>
            <a:endParaRPr lang="es-ES" dirty="0"/>
          </a:p>
        </p:txBody>
      </p:sp>
      <p:sp>
        <p:nvSpPr>
          <p:cNvPr id="3" name="2 Marcador de pie de página"/>
          <p:cNvSpPr>
            <a:spLocks noGrp="1"/>
          </p:cNvSpPr>
          <p:nvPr>
            <p:ph type="ftr" sz="quarter" idx="11"/>
          </p:nvPr>
        </p:nvSpPr>
        <p:spPr>
          <a:xfrm>
            <a:off x="5666042"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4" name="3 Marcador de contenido"/>
          <p:cNvSpPr>
            <a:spLocks noGrp="1"/>
          </p:cNvSpPr>
          <p:nvPr>
            <p:ph sz="quarter" idx="13"/>
          </p:nvPr>
        </p:nvSpPr>
        <p:spPr>
          <a:xfrm>
            <a:off x="611560" y="1844824"/>
            <a:ext cx="7992888" cy="936104"/>
          </a:xfrm>
        </p:spPr>
        <p:txBody>
          <a:bodyPr numCol="2">
            <a:noAutofit/>
          </a:bodyPr>
          <a:lstStyle/>
          <a:p>
            <a:pPr>
              <a:buFont typeface="Wingdings" pitchFamily="2" charset="2"/>
              <a:buChar char="v"/>
            </a:pPr>
            <a:r>
              <a:rPr lang="en-US" sz="2000" dirty="0">
                <a:solidFill>
                  <a:schemeClr val="accent2">
                    <a:lumMod val="50000"/>
                  </a:schemeClr>
                </a:solidFill>
              </a:rPr>
              <a:t>Ten- Year Plan of education 2006 – 2015 </a:t>
            </a:r>
            <a:r>
              <a:rPr lang="es-EC" sz="2000" dirty="0">
                <a:solidFill>
                  <a:schemeClr val="accent2">
                    <a:lumMod val="50000"/>
                  </a:schemeClr>
                </a:solidFill>
              </a:rPr>
              <a:t>(PDE)</a:t>
            </a:r>
            <a:r>
              <a:rPr lang="en-US" sz="2000" dirty="0">
                <a:solidFill>
                  <a:schemeClr val="accent2">
                    <a:lumMod val="50000"/>
                  </a:schemeClr>
                </a:solidFill>
              </a:rPr>
              <a:t> </a:t>
            </a:r>
            <a:endParaRPr lang="es-EC" sz="2000" dirty="0" smtClean="0">
              <a:solidFill>
                <a:schemeClr val="accent2">
                  <a:lumMod val="50000"/>
                </a:schemeClr>
              </a:solidFill>
            </a:endParaRPr>
          </a:p>
          <a:p>
            <a:pPr>
              <a:buFont typeface="Wingdings" pitchFamily="2" charset="2"/>
              <a:buChar char="v"/>
            </a:pPr>
            <a:r>
              <a:rPr lang="es-EC" sz="2000" dirty="0" err="1" smtClean="0">
                <a:solidFill>
                  <a:schemeClr val="accent2">
                    <a:lumMod val="50000"/>
                  </a:schemeClr>
                </a:solidFill>
              </a:rPr>
              <a:t>Policies</a:t>
            </a:r>
            <a:r>
              <a:rPr lang="es-EC" sz="2000" dirty="0" smtClean="0">
                <a:solidFill>
                  <a:schemeClr val="accent2">
                    <a:lumMod val="50000"/>
                  </a:schemeClr>
                </a:solidFill>
              </a:rPr>
              <a:t> </a:t>
            </a:r>
            <a:r>
              <a:rPr lang="es-EC" sz="2000" dirty="0">
                <a:solidFill>
                  <a:schemeClr val="accent2">
                    <a:lumMod val="50000"/>
                  </a:schemeClr>
                </a:solidFill>
              </a:rPr>
              <a:t>of </a:t>
            </a:r>
            <a:r>
              <a:rPr lang="es-EC" sz="2000" dirty="0" err="1">
                <a:solidFill>
                  <a:schemeClr val="accent2">
                    <a:lumMod val="50000"/>
                  </a:schemeClr>
                </a:solidFill>
              </a:rPr>
              <a:t>the</a:t>
            </a:r>
            <a:r>
              <a:rPr lang="es-EC" sz="2000" dirty="0">
                <a:solidFill>
                  <a:schemeClr val="accent2">
                    <a:lumMod val="50000"/>
                  </a:schemeClr>
                </a:solidFill>
              </a:rPr>
              <a:t> Ten-</a:t>
            </a:r>
            <a:r>
              <a:rPr lang="es-EC" sz="2000" dirty="0" err="1">
                <a:solidFill>
                  <a:schemeClr val="accent2">
                    <a:lumMod val="50000"/>
                  </a:schemeClr>
                </a:solidFill>
              </a:rPr>
              <a:t>Year</a:t>
            </a:r>
            <a:r>
              <a:rPr lang="es-EC" sz="2000" dirty="0">
                <a:solidFill>
                  <a:schemeClr val="accent2">
                    <a:lumMod val="50000"/>
                  </a:schemeClr>
                </a:solidFill>
              </a:rPr>
              <a:t>  Plan of  </a:t>
            </a:r>
            <a:r>
              <a:rPr lang="es-EC" sz="2000" dirty="0" err="1">
                <a:solidFill>
                  <a:schemeClr val="accent2">
                    <a:lumMod val="50000"/>
                  </a:schemeClr>
                </a:solidFill>
              </a:rPr>
              <a:t>Education</a:t>
            </a:r>
            <a:r>
              <a:rPr lang="es-EC" sz="2000" dirty="0">
                <a:solidFill>
                  <a:schemeClr val="accent2">
                    <a:lumMod val="50000"/>
                  </a:schemeClr>
                </a:solidFill>
              </a:rPr>
              <a:t>. (Plan Decenal de Educación).</a:t>
            </a:r>
            <a:endParaRPr lang="es-ES" sz="2000" dirty="0">
              <a:solidFill>
                <a:schemeClr val="accent2">
                  <a:lumMod val="50000"/>
                </a:schemeClr>
              </a:solidFill>
            </a:endParaRPr>
          </a:p>
        </p:txBody>
      </p:sp>
      <p:sp>
        <p:nvSpPr>
          <p:cNvPr id="5" name="4 Marcador de contenido"/>
          <p:cNvSpPr>
            <a:spLocks noGrp="1"/>
          </p:cNvSpPr>
          <p:nvPr>
            <p:ph sz="quarter" idx="14"/>
          </p:nvPr>
        </p:nvSpPr>
        <p:spPr>
          <a:xfrm>
            <a:off x="683568" y="3140968"/>
            <a:ext cx="7776864" cy="2952328"/>
          </a:xfrm>
        </p:spPr>
        <p:txBody>
          <a:bodyPr>
            <a:noAutofit/>
          </a:bodyPr>
          <a:lstStyle/>
          <a:p>
            <a:r>
              <a:rPr lang="en-US" sz="1500" b="1" i="1" dirty="0"/>
              <a:t>Policy 1</a:t>
            </a:r>
            <a:r>
              <a:rPr lang="en-US" sz="1500" dirty="0"/>
              <a:t>: Universalization of initial education from zero to five years of age</a:t>
            </a:r>
            <a:r>
              <a:rPr lang="en-US" sz="1500" dirty="0" smtClean="0"/>
              <a:t>.</a:t>
            </a:r>
            <a:endParaRPr lang="en-US" sz="1500" b="1" i="1" dirty="0"/>
          </a:p>
          <a:p>
            <a:pPr lvl="0"/>
            <a:r>
              <a:rPr lang="en-US" sz="1500" b="1" i="1" dirty="0"/>
              <a:t>Policy 2</a:t>
            </a:r>
            <a:r>
              <a:rPr lang="en-US" sz="1500" dirty="0"/>
              <a:t>: Universalization of basic General education from first through tenth years</a:t>
            </a:r>
            <a:r>
              <a:rPr lang="en-US" sz="1500" dirty="0" smtClean="0"/>
              <a:t>.</a:t>
            </a:r>
            <a:endParaRPr lang="es-EC" sz="1500" dirty="0"/>
          </a:p>
          <a:p>
            <a:pPr lvl="0"/>
            <a:r>
              <a:rPr lang="en-US" sz="1500" b="1" i="1" dirty="0"/>
              <a:t> Policy 3: </a:t>
            </a:r>
            <a:r>
              <a:rPr lang="en-US" sz="1500" dirty="0"/>
              <a:t>Increase of enrolment in high school at least until 75% of the corresponding age population</a:t>
            </a:r>
            <a:r>
              <a:rPr lang="en-US" sz="1500" dirty="0" smtClean="0"/>
              <a:t>.</a:t>
            </a:r>
            <a:endParaRPr lang="es-EC" sz="1500" dirty="0"/>
          </a:p>
          <a:p>
            <a:pPr lvl="0"/>
            <a:r>
              <a:rPr lang="en-US" sz="1500" dirty="0"/>
              <a:t> </a:t>
            </a:r>
            <a:r>
              <a:rPr lang="en-US" sz="1500" b="1" i="1" dirty="0"/>
              <a:t>Policy 4:</a:t>
            </a:r>
            <a:r>
              <a:rPr lang="en-US" sz="1500" dirty="0"/>
              <a:t> Eradication of illiteracy and continues education for adults</a:t>
            </a:r>
            <a:r>
              <a:rPr lang="en-US" sz="1500" dirty="0" smtClean="0"/>
              <a:t>.</a:t>
            </a:r>
            <a:endParaRPr lang="es-EC" sz="1500" dirty="0"/>
          </a:p>
          <a:p>
            <a:pPr lvl="0"/>
            <a:r>
              <a:rPr lang="en-US" sz="1500" dirty="0"/>
              <a:t> </a:t>
            </a:r>
            <a:r>
              <a:rPr lang="en-US" sz="1500" b="1" i="1" dirty="0"/>
              <a:t>Policy 5:</a:t>
            </a:r>
            <a:r>
              <a:rPr lang="en-US" sz="1500" dirty="0"/>
              <a:t> Improvement of physical infrastructure and equipment of educational institutions</a:t>
            </a:r>
            <a:r>
              <a:rPr lang="en-US" sz="1500" dirty="0" smtClean="0"/>
              <a:t>.</a:t>
            </a:r>
            <a:endParaRPr lang="es-EC" sz="1500" b="1" i="1" dirty="0"/>
          </a:p>
          <a:p>
            <a:pPr lvl="0"/>
            <a:r>
              <a:rPr lang="en-US" sz="1500" b="1" i="1" dirty="0"/>
              <a:t>Policy 6:</a:t>
            </a:r>
            <a:r>
              <a:rPr lang="en-US" sz="1500" dirty="0"/>
              <a:t> Improvement of the quality and equity of education and implementation of a national system of evaluation and social accountability</a:t>
            </a:r>
            <a:r>
              <a:rPr lang="en-US" sz="1500" dirty="0" smtClean="0"/>
              <a:t>.</a:t>
            </a:r>
            <a:endParaRPr lang="es-EC" sz="1500" dirty="0"/>
          </a:p>
          <a:p>
            <a:pPr lvl="0"/>
            <a:r>
              <a:rPr lang="en-US" sz="1500" b="1" i="1" dirty="0"/>
              <a:t>Policy 7:</a:t>
            </a:r>
            <a:r>
              <a:rPr lang="en-US" sz="1500" dirty="0"/>
              <a:t> Revaluation of the teaching profession and improving initial training, training and permanent working conditions and quality of life</a:t>
            </a:r>
            <a:r>
              <a:rPr lang="en-US" sz="1500" dirty="0" smtClean="0"/>
              <a:t>.</a:t>
            </a:r>
            <a:endParaRPr lang="en-US" sz="1500" dirty="0"/>
          </a:p>
        </p:txBody>
      </p:sp>
    </p:spTree>
    <p:extLst>
      <p:ext uri="{BB962C8B-B14F-4D97-AF65-F5344CB8AC3E}">
        <p14:creationId xmlns="" xmlns:p14="http://schemas.microsoft.com/office/powerpoint/2010/main" val="761900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01824"/>
            <a:ext cx="7024744" cy="1143000"/>
          </a:xfrm>
        </p:spPr>
        <p:txBody>
          <a:bodyPr>
            <a:normAutofit fontScale="90000"/>
          </a:bodyPr>
          <a:lstStyle/>
          <a:p>
            <a:pPr algn="ctr"/>
            <a:r>
              <a:rPr lang="en-US" dirty="0" smtClean="0"/>
              <a:t>Actual Situation of Education in Ecuador</a:t>
            </a:r>
            <a:endParaRPr lang="es-ES" dirty="0"/>
          </a:p>
        </p:txBody>
      </p:sp>
      <p:sp>
        <p:nvSpPr>
          <p:cNvPr id="3" name="2 Marcador de pie de página"/>
          <p:cNvSpPr>
            <a:spLocks noGrp="1"/>
          </p:cNvSpPr>
          <p:nvPr>
            <p:ph type="ftr" sz="quarter" idx="11"/>
          </p:nvPr>
        </p:nvSpPr>
        <p:spPr>
          <a:xfrm>
            <a:off x="5641848" y="6492875"/>
            <a:ext cx="3502152" cy="365125"/>
          </a:xfrm>
        </p:spPr>
        <p:txBody>
          <a:bodyPr/>
          <a:lstStyle/>
          <a:p>
            <a:r>
              <a:rPr lang="es-ES" b="1" dirty="0" smtClean="0">
                <a:solidFill>
                  <a:schemeClr val="bg1"/>
                </a:solidFill>
              </a:rPr>
              <a:t>CINDY INÉS CORONEL ROJAS</a:t>
            </a:r>
            <a:endParaRPr lang="es-ES" b="1" dirty="0">
              <a:solidFill>
                <a:schemeClr val="bg1"/>
              </a:solidFill>
            </a:endParaRPr>
          </a:p>
        </p:txBody>
      </p:sp>
      <p:graphicFrame>
        <p:nvGraphicFramePr>
          <p:cNvPr id="7" name="3 Marcador de contenido"/>
          <p:cNvGraphicFramePr>
            <a:graphicFrameLocks noGrp="1"/>
          </p:cNvGraphicFramePr>
          <p:nvPr>
            <p:ph idx="4294967295"/>
            <p:extLst>
              <p:ext uri="{D42A27DB-BD31-4B8C-83A1-F6EECF244321}">
                <p14:modId xmlns="" xmlns:p14="http://schemas.microsoft.com/office/powerpoint/2010/main" val="3528378989"/>
              </p:ext>
            </p:extLst>
          </p:nvPr>
        </p:nvGraphicFramePr>
        <p:xfrm>
          <a:off x="4067944" y="2348881"/>
          <a:ext cx="4584613" cy="3384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nvGraphicFramePr>
        <p:xfrm>
          <a:off x="539552" y="2348880"/>
          <a:ext cx="3600400"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755576" y="2420888"/>
            <a:ext cx="3185487" cy="369332"/>
          </a:xfrm>
          <a:prstGeom prst="rect">
            <a:avLst/>
          </a:prstGeom>
        </p:spPr>
        <p:txBody>
          <a:bodyPr wrap="square">
            <a:spAutoFit/>
          </a:bodyPr>
          <a:lstStyle/>
          <a:p>
            <a:r>
              <a:rPr lang="en-US" b="1" dirty="0" smtClean="0">
                <a:solidFill>
                  <a:srgbClr val="00B050"/>
                </a:solidFill>
              </a:rPr>
              <a:t>Level Teacher Certification</a:t>
            </a:r>
            <a:endParaRPr lang="es-EC" b="1" dirty="0">
              <a:solidFill>
                <a:srgbClr val="00B050"/>
              </a:solidFill>
            </a:endParaRPr>
          </a:p>
        </p:txBody>
      </p:sp>
    </p:spTree>
    <p:extLst>
      <p:ext uri="{BB962C8B-B14F-4D97-AF65-F5344CB8AC3E}">
        <p14:creationId xmlns="" xmlns:p14="http://schemas.microsoft.com/office/powerpoint/2010/main" val="1038016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a:xfrm>
            <a:off x="5650336" y="6492875"/>
            <a:ext cx="3493664" cy="365125"/>
          </a:xfrm>
        </p:spPr>
        <p:txBody>
          <a:bodyPr/>
          <a:lstStyle/>
          <a:p>
            <a:r>
              <a:rPr lang="es-ES" b="1" dirty="0" smtClean="0">
                <a:solidFill>
                  <a:schemeClr val="bg1"/>
                </a:solidFill>
              </a:rPr>
              <a:t>CINDY INÉS CORONEL ROJAS</a:t>
            </a:r>
            <a:endParaRPr lang="es-ES" b="1" dirty="0">
              <a:solidFill>
                <a:schemeClr val="bg1"/>
              </a:solidFill>
            </a:endParaRPr>
          </a:p>
        </p:txBody>
      </p:sp>
      <p:sp>
        <p:nvSpPr>
          <p:cNvPr id="4" name="3 Título"/>
          <p:cNvSpPr>
            <a:spLocks noGrp="1"/>
          </p:cNvSpPr>
          <p:nvPr>
            <p:ph type="title"/>
          </p:nvPr>
        </p:nvSpPr>
        <p:spPr>
          <a:xfrm>
            <a:off x="4716016" y="525687"/>
            <a:ext cx="3304572" cy="671065"/>
          </a:xfrm>
        </p:spPr>
        <p:txBody>
          <a:bodyPr/>
          <a:lstStyle/>
          <a:p>
            <a:r>
              <a:rPr lang="es-ES" b="1" dirty="0" err="1" smtClean="0">
                <a:solidFill>
                  <a:schemeClr val="bg2">
                    <a:lumMod val="50000"/>
                  </a:schemeClr>
                </a:solidFill>
              </a:rPr>
              <a:t>Hypothesis</a:t>
            </a:r>
            <a:endParaRPr lang="es-ES" b="1" dirty="0">
              <a:solidFill>
                <a:schemeClr val="bg2">
                  <a:lumMod val="50000"/>
                </a:schemeClr>
              </a:solidFill>
            </a:endParaRPr>
          </a:p>
        </p:txBody>
      </p:sp>
      <p:sp>
        <p:nvSpPr>
          <p:cNvPr id="5" name="4 Marcador de texto"/>
          <p:cNvSpPr>
            <a:spLocks noGrp="1"/>
          </p:cNvSpPr>
          <p:nvPr>
            <p:ph type="body" sz="half" idx="2"/>
          </p:nvPr>
        </p:nvSpPr>
        <p:spPr>
          <a:xfrm>
            <a:off x="4736592" y="1275110"/>
            <a:ext cx="3298784" cy="5034210"/>
          </a:xfrm>
        </p:spPr>
        <p:txBody>
          <a:bodyPr>
            <a:normAutofit/>
          </a:bodyPr>
          <a:lstStyle/>
          <a:p>
            <a:r>
              <a:rPr lang="en-US" sz="1800" b="1" dirty="0">
                <a:solidFill>
                  <a:schemeClr val="accent1">
                    <a:lumMod val="50000"/>
                  </a:schemeClr>
                </a:solidFill>
              </a:rPr>
              <a:t>Working hypothesis</a:t>
            </a:r>
          </a:p>
          <a:p>
            <a:endParaRPr lang="en-US" dirty="0">
              <a:solidFill>
                <a:schemeClr val="accent1">
                  <a:lumMod val="50000"/>
                </a:schemeClr>
              </a:solidFill>
            </a:endParaRPr>
          </a:p>
          <a:p>
            <a:r>
              <a:rPr lang="en-US" dirty="0">
                <a:solidFill>
                  <a:schemeClr val="accent1">
                    <a:lumMod val="50000"/>
                  </a:schemeClr>
                </a:solidFill>
              </a:rPr>
              <a:t>The value of teacher’s salary affects the quality of education in </a:t>
            </a:r>
            <a:r>
              <a:rPr lang="en-US" dirty="0" smtClean="0">
                <a:solidFill>
                  <a:schemeClr val="accent1">
                    <a:lumMod val="50000"/>
                  </a:schemeClr>
                </a:solidFill>
              </a:rPr>
              <a:t>the </a:t>
            </a:r>
            <a:r>
              <a:rPr lang="en-US" dirty="0" err="1" smtClean="0">
                <a:solidFill>
                  <a:schemeClr val="accent1">
                    <a:lumMod val="50000"/>
                  </a:schemeClr>
                </a:solidFill>
              </a:rPr>
              <a:t>Unidad</a:t>
            </a:r>
            <a:r>
              <a:rPr lang="en-US" dirty="0" smtClean="0">
                <a:solidFill>
                  <a:schemeClr val="accent1">
                    <a:lumMod val="50000"/>
                  </a:schemeClr>
                </a:solidFill>
              </a:rPr>
              <a:t> </a:t>
            </a:r>
            <a:r>
              <a:rPr lang="en-US" dirty="0" err="1">
                <a:solidFill>
                  <a:schemeClr val="accent1">
                    <a:lumMod val="50000"/>
                  </a:schemeClr>
                </a:solidFill>
              </a:rPr>
              <a:t>Educativa</a:t>
            </a:r>
            <a:r>
              <a:rPr lang="en-US" dirty="0">
                <a:solidFill>
                  <a:schemeClr val="accent1">
                    <a:lumMod val="50000"/>
                  </a:schemeClr>
                </a:solidFill>
              </a:rPr>
              <a:t> </a:t>
            </a:r>
            <a:r>
              <a:rPr lang="en-US" dirty="0" err="1">
                <a:solidFill>
                  <a:schemeClr val="accent1">
                    <a:lumMod val="50000"/>
                  </a:schemeClr>
                </a:solidFill>
              </a:rPr>
              <a:t>Técnica</a:t>
            </a:r>
            <a:r>
              <a:rPr lang="en-US" dirty="0">
                <a:solidFill>
                  <a:schemeClr val="accent1">
                    <a:lumMod val="50000"/>
                  </a:schemeClr>
                </a:solidFill>
              </a:rPr>
              <a:t> Experimental </a:t>
            </a:r>
            <a:r>
              <a:rPr lang="en-US" dirty="0" err="1">
                <a:solidFill>
                  <a:schemeClr val="accent1">
                    <a:lumMod val="50000"/>
                  </a:schemeClr>
                </a:solidFill>
              </a:rPr>
              <a:t>Mitad</a:t>
            </a:r>
            <a:r>
              <a:rPr lang="en-US" dirty="0">
                <a:solidFill>
                  <a:schemeClr val="accent1">
                    <a:lumMod val="50000"/>
                  </a:schemeClr>
                </a:solidFill>
              </a:rPr>
              <a:t> del </a:t>
            </a:r>
            <a:r>
              <a:rPr lang="en-US" dirty="0" err="1">
                <a:solidFill>
                  <a:schemeClr val="accent1">
                    <a:lumMod val="50000"/>
                  </a:schemeClr>
                </a:solidFill>
              </a:rPr>
              <a:t>Mundo</a:t>
            </a:r>
            <a:r>
              <a:rPr lang="en-US" dirty="0">
                <a:solidFill>
                  <a:schemeClr val="accent1">
                    <a:lumMod val="50000"/>
                  </a:schemeClr>
                </a:solidFill>
              </a:rPr>
              <a:t> of Quito in the school year 2012-2013.</a:t>
            </a:r>
          </a:p>
          <a:p>
            <a:endParaRPr lang="en-US" dirty="0">
              <a:solidFill>
                <a:schemeClr val="accent1">
                  <a:lumMod val="50000"/>
                </a:schemeClr>
              </a:solidFill>
            </a:endParaRPr>
          </a:p>
          <a:p>
            <a:r>
              <a:rPr lang="en-US" sz="1800" b="1" dirty="0">
                <a:solidFill>
                  <a:schemeClr val="accent1">
                    <a:lumMod val="50000"/>
                  </a:schemeClr>
                </a:solidFill>
              </a:rPr>
              <a:t>Null Hypothesis</a:t>
            </a:r>
          </a:p>
          <a:p>
            <a:endParaRPr lang="en-US" dirty="0">
              <a:solidFill>
                <a:schemeClr val="accent1">
                  <a:lumMod val="50000"/>
                </a:schemeClr>
              </a:solidFill>
            </a:endParaRPr>
          </a:p>
          <a:p>
            <a:r>
              <a:rPr lang="en-US" dirty="0">
                <a:solidFill>
                  <a:schemeClr val="accent1">
                    <a:lumMod val="50000"/>
                  </a:schemeClr>
                </a:solidFill>
              </a:rPr>
              <a:t>The value of the teacher’s salary does not affect the quality of education in </a:t>
            </a:r>
            <a:r>
              <a:rPr lang="en-US" dirty="0" err="1">
                <a:solidFill>
                  <a:schemeClr val="accent1">
                    <a:lumMod val="50000"/>
                  </a:schemeClr>
                </a:solidFill>
              </a:rPr>
              <a:t>theUnidad</a:t>
            </a:r>
            <a:r>
              <a:rPr lang="en-US" dirty="0">
                <a:solidFill>
                  <a:schemeClr val="accent1">
                    <a:lumMod val="50000"/>
                  </a:schemeClr>
                </a:solidFill>
              </a:rPr>
              <a:t> </a:t>
            </a:r>
            <a:r>
              <a:rPr lang="en-US" dirty="0" err="1">
                <a:solidFill>
                  <a:schemeClr val="accent1">
                    <a:lumMod val="50000"/>
                  </a:schemeClr>
                </a:solidFill>
              </a:rPr>
              <a:t>Educativa</a:t>
            </a:r>
            <a:r>
              <a:rPr lang="en-US" dirty="0">
                <a:solidFill>
                  <a:schemeClr val="accent1">
                    <a:lumMod val="50000"/>
                  </a:schemeClr>
                </a:solidFill>
              </a:rPr>
              <a:t> </a:t>
            </a:r>
            <a:r>
              <a:rPr lang="en-US" dirty="0" err="1">
                <a:solidFill>
                  <a:schemeClr val="accent1">
                    <a:lumMod val="50000"/>
                  </a:schemeClr>
                </a:solidFill>
              </a:rPr>
              <a:t>Técnica</a:t>
            </a:r>
            <a:r>
              <a:rPr lang="en-US" dirty="0">
                <a:solidFill>
                  <a:schemeClr val="accent1">
                    <a:lumMod val="50000"/>
                  </a:schemeClr>
                </a:solidFill>
              </a:rPr>
              <a:t> Experimental </a:t>
            </a:r>
            <a:r>
              <a:rPr lang="en-US" dirty="0" err="1">
                <a:solidFill>
                  <a:schemeClr val="accent1">
                    <a:lumMod val="50000"/>
                  </a:schemeClr>
                </a:solidFill>
              </a:rPr>
              <a:t>Mitad</a:t>
            </a:r>
            <a:r>
              <a:rPr lang="en-US" dirty="0">
                <a:solidFill>
                  <a:schemeClr val="accent1">
                    <a:lumMod val="50000"/>
                  </a:schemeClr>
                </a:solidFill>
              </a:rPr>
              <a:t> del </a:t>
            </a:r>
            <a:r>
              <a:rPr lang="en-US" dirty="0" err="1">
                <a:solidFill>
                  <a:schemeClr val="accent1">
                    <a:lumMod val="50000"/>
                  </a:schemeClr>
                </a:solidFill>
              </a:rPr>
              <a:t>Mundo</a:t>
            </a:r>
            <a:r>
              <a:rPr lang="en-US" dirty="0">
                <a:solidFill>
                  <a:schemeClr val="accent1">
                    <a:lumMod val="50000"/>
                  </a:schemeClr>
                </a:solidFill>
              </a:rPr>
              <a:t> of Quito in the school year 2012-2013.</a:t>
            </a:r>
          </a:p>
          <a:p>
            <a:endParaRPr lang="es-ES" dirty="0"/>
          </a:p>
        </p:txBody>
      </p:sp>
      <p:graphicFrame>
        <p:nvGraphicFramePr>
          <p:cNvPr id="6" name="5 Tabla"/>
          <p:cNvGraphicFramePr>
            <a:graphicFrameLocks noGrp="1"/>
          </p:cNvGraphicFramePr>
          <p:nvPr>
            <p:extLst>
              <p:ext uri="{D42A27DB-BD31-4B8C-83A1-F6EECF244321}">
                <p14:modId xmlns="" xmlns:p14="http://schemas.microsoft.com/office/powerpoint/2010/main" val="2267181386"/>
              </p:ext>
            </p:extLst>
          </p:nvPr>
        </p:nvGraphicFramePr>
        <p:xfrm>
          <a:off x="899592" y="620690"/>
          <a:ext cx="3600400" cy="5688630"/>
        </p:xfrm>
        <a:graphic>
          <a:graphicData uri="http://schemas.openxmlformats.org/drawingml/2006/table">
            <a:tbl>
              <a:tblPr firstRow="1" firstCol="1" bandRow="1">
                <a:tableStyleId>{5C22544A-7EE6-4342-B048-85BDC9FD1C3A}</a:tableStyleId>
              </a:tblPr>
              <a:tblGrid>
                <a:gridCol w="1799346"/>
                <a:gridCol w="1801054"/>
              </a:tblGrid>
              <a:tr h="568863">
                <a:tc gridSpan="2">
                  <a:txBody>
                    <a:bodyPr/>
                    <a:lstStyle/>
                    <a:p>
                      <a:pPr algn="ctr">
                        <a:lnSpc>
                          <a:spcPct val="150000"/>
                        </a:lnSpc>
                        <a:spcAft>
                          <a:spcPts val="0"/>
                        </a:spcAft>
                      </a:pPr>
                      <a:r>
                        <a:rPr lang="en-US" sz="1600" dirty="0">
                          <a:effectLst/>
                        </a:rPr>
                        <a:t>MAGISTERIUM NATIONAL LADDER</a:t>
                      </a:r>
                      <a:endParaRPr lang="es-ES" sz="1600" dirty="0">
                        <a:effectLst/>
                        <a:latin typeface="Calibri"/>
                        <a:ea typeface="Calibri"/>
                        <a:cs typeface="Times New Roman"/>
                      </a:endParaRPr>
                    </a:p>
                  </a:txBody>
                  <a:tcPr marL="68580" marR="68580" marT="0" marB="0">
                    <a:solidFill>
                      <a:schemeClr val="accent2"/>
                    </a:solidFill>
                  </a:tcPr>
                </a:tc>
                <a:tc hMerge="1">
                  <a:txBody>
                    <a:bodyPr/>
                    <a:lstStyle/>
                    <a:p>
                      <a:endParaRPr lang="es-ES"/>
                    </a:p>
                  </a:txBody>
                  <a:tcPr/>
                </a:tc>
              </a:tr>
              <a:tr h="568863">
                <a:tc>
                  <a:txBody>
                    <a:bodyPr/>
                    <a:lstStyle/>
                    <a:p>
                      <a:pPr algn="just">
                        <a:lnSpc>
                          <a:spcPct val="150000"/>
                        </a:lnSpc>
                        <a:spcAft>
                          <a:spcPts val="0"/>
                        </a:spcAft>
                      </a:pPr>
                      <a:r>
                        <a:rPr lang="en-US" sz="1600" b="1" dirty="0">
                          <a:solidFill>
                            <a:schemeClr val="bg1"/>
                          </a:solidFill>
                          <a:effectLst/>
                        </a:rPr>
                        <a:t>Scale</a:t>
                      </a:r>
                      <a:endParaRPr lang="es-ES" sz="1600" b="1" dirty="0">
                        <a:solidFill>
                          <a:schemeClr val="bg1"/>
                        </a:solidFill>
                        <a:effectLst/>
                        <a:latin typeface="Calibri"/>
                        <a:ea typeface="Calibri"/>
                        <a:cs typeface="Times New Roman"/>
                      </a:endParaRPr>
                    </a:p>
                  </a:txBody>
                  <a:tcPr marL="68580" marR="68580" marT="0" marB="0">
                    <a:solidFill>
                      <a:schemeClr val="accent1">
                        <a:lumMod val="50000"/>
                      </a:schemeClr>
                    </a:solidFill>
                  </a:tcPr>
                </a:tc>
                <a:tc>
                  <a:txBody>
                    <a:bodyPr/>
                    <a:lstStyle/>
                    <a:p>
                      <a:pPr algn="just">
                        <a:lnSpc>
                          <a:spcPct val="150000"/>
                        </a:lnSpc>
                        <a:spcAft>
                          <a:spcPts val="0"/>
                        </a:spcAft>
                      </a:pPr>
                      <a:r>
                        <a:rPr lang="en-US" sz="1600" b="1" dirty="0">
                          <a:solidFill>
                            <a:schemeClr val="bg1"/>
                          </a:solidFill>
                          <a:effectLst/>
                        </a:rPr>
                        <a:t>Teachers Salary</a:t>
                      </a:r>
                      <a:endParaRPr lang="es-ES" sz="1600" b="1" dirty="0">
                        <a:solidFill>
                          <a:schemeClr val="bg1"/>
                        </a:solidFill>
                        <a:effectLst/>
                        <a:latin typeface="Calibri"/>
                        <a:ea typeface="Calibri"/>
                        <a:cs typeface="Times New Roman"/>
                      </a:endParaRPr>
                    </a:p>
                  </a:txBody>
                  <a:tcPr marL="68580" marR="68580" marT="0" marB="0">
                    <a:solidFill>
                      <a:schemeClr val="accent1">
                        <a:lumMod val="50000"/>
                      </a:schemeClr>
                    </a:solidFill>
                  </a:tcPr>
                </a:tc>
              </a:tr>
              <a:tr h="568863">
                <a:tc>
                  <a:txBody>
                    <a:bodyPr/>
                    <a:lstStyle/>
                    <a:p>
                      <a:pPr algn="just">
                        <a:lnSpc>
                          <a:spcPct val="150000"/>
                        </a:lnSpc>
                        <a:spcAft>
                          <a:spcPts val="0"/>
                        </a:spcAft>
                      </a:pPr>
                      <a:r>
                        <a:rPr lang="en-US" sz="1600">
                          <a:effectLst/>
                        </a:rPr>
                        <a:t>Eight</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$478</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Seventh</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$ 612</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Sixth</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$ 741</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Fifth</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$ 897</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Fourth</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$ 987</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Third</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$ 1.102</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Second</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$ 1.286</a:t>
                      </a:r>
                      <a:endParaRPr lang="es-ES" sz="1600">
                        <a:effectLst/>
                        <a:latin typeface="Calibri"/>
                        <a:ea typeface="Calibri"/>
                        <a:cs typeface="Times New Roman"/>
                      </a:endParaRPr>
                    </a:p>
                  </a:txBody>
                  <a:tcPr marL="68580" marR="68580" marT="0" marB="0"/>
                </a:tc>
              </a:tr>
              <a:tr h="568863">
                <a:tc>
                  <a:txBody>
                    <a:bodyPr/>
                    <a:lstStyle/>
                    <a:p>
                      <a:pPr algn="just">
                        <a:lnSpc>
                          <a:spcPct val="150000"/>
                        </a:lnSpc>
                        <a:spcAft>
                          <a:spcPts val="0"/>
                        </a:spcAft>
                      </a:pPr>
                      <a:r>
                        <a:rPr lang="en-US" sz="1600">
                          <a:effectLst/>
                        </a:rPr>
                        <a:t>First</a:t>
                      </a:r>
                      <a:endParaRPr lang="es-ES"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dirty="0">
                          <a:effectLst/>
                        </a:rPr>
                        <a:t>$ 1523</a:t>
                      </a:r>
                      <a:endParaRPr lang="es-E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527603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535</TotalTime>
  <Words>2214</Words>
  <Application>Microsoft Office PowerPoint</Application>
  <PresentationFormat>Presentación en pantalla (4:3)</PresentationFormat>
  <Paragraphs>484</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Austin</vt:lpstr>
      <vt:lpstr>     THE UNIVERSITY OF THE ARMED  FORCES  DEPARTMENT OF LANGUAGES   APPLIED LINGUISTICS CAREER </vt:lpstr>
      <vt:lpstr>“THE  RELATIONSHIP BETWEEN THE TEACHERS´ SALARIES AND THE QUALITY OF EDUCATION FOR STUDENTS´ ATTENDING THE FIRST YEAR OF HIGH SCHOOL IN THE UNIDAD EDUCATIVA TECNICA EXPERIMENTAL MITAD DEL MUNDO IN SAN ANTONIO DE PICHINCHA, IN QUITO, DURING THE FIRST TERM, 2012-2013 SCHOOL YEAR ” </vt:lpstr>
      <vt:lpstr>Identification of the Problem</vt:lpstr>
      <vt:lpstr>The Problem</vt:lpstr>
      <vt:lpstr>Objectives</vt:lpstr>
      <vt:lpstr>Variables Matrix</vt:lpstr>
      <vt:lpstr>Education Policies in Ecuador</vt:lpstr>
      <vt:lpstr>Actual Situation of Education in Ecuador</vt:lpstr>
      <vt:lpstr>Hypothesis</vt:lpstr>
      <vt:lpstr>Methodological Design </vt:lpstr>
      <vt:lpstr>Calculation of Sample</vt:lpstr>
      <vt:lpstr>Survey Results for Students</vt:lpstr>
      <vt:lpstr>Survey Results for Teachers</vt:lpstr>
      <vt:lpstr>Chi-Square</vt:lpstr>
      <vt:lpstr>Methodological Design</vt:lpstr>
      <vt:lpstr>Graphical exposition of results</vt:lpstr>
      <vt:lpstr>The Proposal – Analysis of Stakeholders</vt:lpstr>
      <vt:lpstr>The Proposal </vt:lpstr>
      <vt:lpstr>The Proposal </vt:lpstr>
      <vt:lpstr>Evaluation</vt:lpstr>
      <vt:lpstr>Conclusions</vt:lpstr>
      <vt:lpstr>Recomendations</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Cindy Ines Coronel Rojas</dc:creator>
  <cp:lastModifiedBy>cindy</cp:lastModifiedBy>
  <cp:revision>60</cp:revision>
  <dcterms:created xsi:type="dcterms:W3CDTF">2014-05-09T14:28:45Z</dcterms:created>
  <dcterms:modified xsi:type="dcterms:W3CDTF">2014-06-03T18:40:45Z</dcterms:modified>
</cp:coreProperties>
</file>