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2" r:id="rId5"/>
    <p:sldId id="295"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3" r:id="rId19"/>
    <p:sldId id="300" r:id="rId20"/>
    <p:sldId id="274" r:id="rId21"/>
    <p:sldId id="275" r:id="rId22"/>
    <p:sldId id="281" r:id="rId23"/>
    <p:sldId id="276" r:id="rId24"/>
    <p:sldId id="277" r:id="rId25"/>
    <p:sldId id="278" r:id="rId26"/>
    <p:sldId id="279" r:id="rId27"/>
    <p:sldId id="280" r:id="rId28"/>
    <p:sldId id="282" r:id="rId29"/>
    <p:sldId id="283" r:id="rId30"/>
    <p:sldId id="284" r:id="rId31"/>
    <p:sldId id="285" r:id="rId32"/>
    <p:sldId id="289" r:id="rId33"/>
    <p:sldId id="286" r:id="rId34"/>
    <p:sldId id="287" r:id="rId35"/>
    <p:sldId id="288" r:id="rId36"/>
    <p:sldId id="292" r:id="rId37"/>
    <p:sldId id="290" r:id="rId38"/>
    <p:sldId id="301" r:id="rId39"/>
    <p:sldId id="302" r:id="rId40"/>
    <p:sldId id="291" r:id="rId41"/>
    <p:sldId id="293" r:id="rId42"/>
    <p:sldId id="296" r:id="rId43"/>
    <p:sldId id="297" r:id="rId44"/>
    <p:sldId id="298" r:id="rId45"/>
    <p:sldId id="299" r:id="rId46"/>
    <p:sldId id="294" r:id="rId4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6C1B"/>
    <a:srgbClr val="2F6F0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29" autoAdjust="0"/>
  </p:normalViewPr>
  <p:slideViewPr>
    <p:cSldViewPr>
      <p:cViewPr>
        <p:scale>
          <a:sx n="75" d="100"/>
          <a:sy n="75" d="100"/>
        </p:scale>
        <p:origin x="-1014" y="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5DF00A33-3DA3-49D2-AA85-022D9CF1FA66}" type="datetimeFigureOut">
              <a:rPr lang="es-EC" smtClean="0"/>
              <a:pPr/>
              <a:t>20/08/2014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3ECAF99-AB5D-42C1-B241-7956AEC6961E}"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5DF00A33-3DA3-49D2-AA85-022D9CF1FA66}" type="datetimeFigureOut">
              <a:rPr lang="es-EC" smtClean="0"/>
              <a:pPr/>
              <a:t>20/08/2014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3ECAF99-AB5D-42C1-B241-7956AEC6961E}"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5DF00A33-3DA3-49D2-AA85-022D9CF1FA66}" type="datetimeFigureOut">
              <a:rPr lang="es-EC" smtClean="0"/>
              <a:pPr/>
              <a:t>20/08/2014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3ECAF99-AB5D-42C1-B241-7956AEC6961E}"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5DF00A33-3DA3-49D2-AA85-022D9CF1FA66}" type="datetimeFigureOut">
              <a:rPr lang="es-EC" smtClean="0"/>
              <a:pPr/>
              <a:t>20/08/2014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3ECAF99-AB5D-42C1-B241-7956AEC6961E}"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DF00A33-3DA3-49D2-AA85-022D9CF1FA66}" type="datetimeFigureOut">
              <a:rPr lang="es-EC" smtClean="0"/>
              <a:pPr/>
              <a:t>20/08/2014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3ECAF99-AB5D-42C1-B241-7956AEC6961E}"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5DF00A33-3DA3-49D2-AA85-022D9CF1FA66}" type="datetimeFigureOut">
              <a:rPr lang="es-EC" smtClean="0"/>
              <a:pPr/>
              <a:t>20/08/2014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3ECAF99-AB5D-42C1-B241-7956AEC6961E}"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5DF00A33-3DA3-49D2-AA85-022D9CF1FA66}" type="datetimeFigureOut">
              <a:rPr lang="es-EC" smtClean="0"/>
              <a:pPr/>
              <a:t>20/08/2014</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73ECAF99-AB5D-42C1-B241-7956AEC6961E}"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5DF00A33-3DA3-49D2-AA85-022D9CF1FA66}" type="datetimeFigureOut">
              <a:rPr lang="es-EC" smtClean="0"/>
              <a:pPr/>
              <a:t>20/08/2014</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73ECAF99-AB5D-42C1-B241-7956AEC6961E}"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DF00A33-3DA3-49D2-AA85-022D9CF1FA66}" type="datetimeFigureOut">
              <a:rPr lang="es-EC" smtClean="0"/>
              <a:pPr/>
              <a:t>20/08/2014</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73ECAF99-AB5D-42C1-B241-7956AEC6961E}"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DF00A33-3DA3-49D2-AA85-022D9CF1FA66}" type="datetimeFigureOut">
              <a:rPr lang="es-EC" smtClean="0"/>
              <a:pPr/>
              <a:t>20/08/2014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3ECAF99-AB5D-42C1-B241-7956AEC6961E}"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DF00A33-3DA3-49D2-AA85-022D9CF1FA66}" type="datetimeFigureOut">
              <a:rPr lang="es-EC" smtClean="0"/>
              <a:pPr/>
              <a:t>20/08/2014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3ECAF99-AB5D-42C1-B241-7956AEC6961E}"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F00A33-3DA3-49D2-AA85-022D9CF1FA66}" type="datetimeFigureOut">
              <a:rPr lang="es-EC" smtClean="0"/>
              <a:pPr/>
              <a:t>20/08/2014</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ECAF99-AB5D-42C1-B241-7956AEC6961E}"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3.xml"/><Relationship Id="rId7" Type="http://schemas.openxmlformats.org/officeDocument/2006/relationships/slide" Target="slide3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20.xml"/><Relationship Id="rId5" Type="http://schemas.openxmlformats.org/officeDocument/2006/relationships/slide" Target="slide18.xml"/><Relationship Id="rId4" Type="http://schemas.openxmlformats.org/officeDocument/2006/relationships/slide" Target="slide6.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VIDEO%20CRDI%20-%20TESTER.wmv"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50.jpe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755576" y="1340768"/>
            <a:ext cx="7772400" cy="576064"/>
          </a:xfrm>
        </p:spPr>
        <p:txBody>
          <a:bodyPr>
            <a:normAutofit/>
          </a:bodyPr>
          <a:lstStyle/>
          <a:p>
            <a:r>
              <a:rPr lang="es-EC" sz="2000" dirty="0" smtClean="0">
                <a:latin typeface="Arial" pitchFamily="34" charset="0"/>
                <a:cs typeface="Arial" pitchFamily="34" charset="0"/>
              </a:rPr>
              <a:t>DEPARTAMENTO DE ENERGÍA Y MECÁNICA</a:t>
            </a:r>
            <a:endParaRPr lang="es-EC" sz="2000" dirty="0">
              <a:latin typeface="Arial" pitchFamily="34" charset="0"/>
              <a:cs typeface="Arial" pitchFamily="34" charset="0"/>
            </a:endParaRPr>
          </a:p>
        </p:txBody>
      </p:sp>
      <p:sp>
        <p:nvSpPr>
          <p:cNvPr id="6" name="3 Título"/>
          <p:cNvSpPr txBox="1">
            <a:spLocks/>
          </p:cNvSpPr>
          <p:nvPr/>
        </p:nvSpPr>
        <p:spPr>
          <a:xfrm>
            <a:off x="755576" y="2132856"/>
            <a:ext cx="7772400" cy="57606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2000" dirty="0" smtClean="0">
                <a:latin typeface="Arial" pitchFamily="34" charset="0"/>
                <a:ea typeface="+mj-ea"/>
                <a:cs typeface="Arial" pitchFamily="34" charset="0"/>
              </a:rPr>
              <a:t>PROYECTO DE TITULACIÓN PREVIO A LA OBTENCIÓN DEL TÍTULO DE INGENIERO AUTOMOTRIZ.</a:t>
            </a:r>
            <a:endParaRPr kumimoji="0" lang="es-EC" sz="20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sp>
        <p:nvSpPr>
          <p:cNvPr id="7" name="3 Título"/>
          <p:cNvSpPr txBox="1">
            <a:spLocks/>
          </p:cNvSpPr>
          <p:nvPr/>
        </p:nvSpPr>
        <p:spPr>
          <a:xfrm>
            <a:off x="755576" y="2996952"/>
            <a:ext cx="7772400" cy="57606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2000" b="1" dirty="0" smtClean="0">
                <a:latin typeface="Arial" pitchFamily="34" charset="0"/>
                <a:ea typeface="+mj-ea"/>
                <a:cs typeface="Arial" pitchFamily="34" charset="0"/>
              </a:rPr>
              <a:t>AUTOR: </a:t>
            </a:r>
            <a:r>
              <a:rPr lang="es-EC" sz="2000" dirty="0" smtClean="0">
                <a:latin typeface="Arial" pitchFamily="34" charset="0"/>
                <a:ea typeface="+mj-ea"/>
                <a:cs typeface="Arial" pitchFamily="34" charset="0"/>
              </a:rPr>
              <a:t>CASANOVA JIMÉNEZ ADRIÁN RENÉ.</a:t>
            </a:r>
            <a:endParaRPr kumimoji="0" lang="es-EC" sz="20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sp>
        <p:nvSpPr>
          <p:cNvPr id="8" name="3 Título"/>
          <p:cNvSpPr txBox="1">
            <a:spLocks/>
          </p:cNvSpPr>
          <p:nvPr/>
        </p:nvSpPr>
        <p:spPr>
          <a:xfrm>
            <a:off x="827584" y="3717032"/>
            <a:ext cx="7772400" cy="136815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2000" b="1" dirty="0" smtClean="0">
                <a:latin typeface="Arial" pitchFamily="34" charset="0"/>
                <a:ea typeface="+mj-ea"/>
                <a:cs typeface="Arial" pitchFamily="34" charset="0"/>
              </a:rPr>
              <a:t>TEMA: </a:t>
            </a:r>
            <a:r>
              <a:rPr lang="es-EC" sz="2000" dirty="0" smtClean="0">
                <a:latin typeface="Arial" pitchFamily="34" charset="0"/>
                <a:ea typeface="+mj-ea"/>
                <a:cs typeface="Arial" pitchFamily="34" charset="0"/>
              </a:rPr>
              <a:t>DISEÑO E IMPLEMENTACIÓN DE INSTRUMENTAL PARA UN PROCEDIMIENTO DE DIAGNÓSTICO Y REPARACIÓN EN TALLER DE SISTEMAS CRDI BOSCH CP1 Y CP3 APLICADOS A LA LINEA KIA.</a:t>
            </a:r>
            <a:endParaRPr kumimoji="0" lang="es-EC" sz="20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sp>
        <p:nvSpPr>
          <p:cNvPr id="9" name="3 Título"/>
          <p:cNvSpPr txBox="1">
            <a:spLocks/>
          </p:cNvSpPr>
          <p:nvPr/>
        </p:nvSpPr>
        <p:spPr>
          <a:xfrm>
            <a:off x="827584" y="5373216"/>
            <a:ext cx="7772400" cy="57606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2000" b="1" dirty="0" smtClean="0">
                <a:latin typeface="Arial" pitchFamily="34" charset="0"/>
                <a:ea typeface="+mj-ea"/>
                <a:cs typeface="Arial" pitchFamily="34" charset="0"/>
              </a:rPr>
              <a:t>DIRECTOR: </a:t>
            </a:r>
            <a:r>
              <a:rPr lang="es-EC" sz="2000" dirty="0" smtClean="0">
                <a:latin typeface="Arial" pitchFamily="34" charset="0"/>
                <a:ea typeface="+mj-ea"/>
                <a:cs typeface="Arial" pitchFamily="34" charset="0"/>
              </a:rPr>
              <a:t>ING. LUIS MENA</a:t>
            </a:r>
          </a:p>
          <a:p>
            <a:pPr marL="0" marR="0" lvl="0" indent="0" algn="ctr" defTabSz="914400" rtl="0" eaLnBrk="1" fontAlgn="auto" latinLnBrk="0" hangingPunct="1">
              <a:lnSpc>
                <a:spcPct val="100000"/>
              </a:lnSpc>
              <a:spcBef>
                <a:spcPct val="0"/>
              </a:spcBef>
              <a:spcAft>
                <a:spcPts val="0"/>
              </a:spcAft>
              <a:buClrTx/>
              <a:buSzTx/>
              <a:buFontTx/>
              <a:buNone/>
              <a:tabLst/>
              <a:defRPr/>
            </a:pPr>
            <a:r>
              <a:rPr lang="es-EC" sz="2000" b="1" dirty="0" smtClean="0">
                <a:latin typeface="Arial" pitchFamily="34" charset="0"/>
                <a:ea typeface="+mj-ea"/>
                <a:cs typeface="Arial" pitchFamily="34" charset="0"/>
              </a:rPr>
              <a:t>CODIRECTOR: </a:t>
            </a:r>
            <a:r>
              <a:rPr lang="es-EC" sz="2000" dirty="0" smtClean="0">
                <a:latin typeface="Arial" pitchFamily="34" charset="0"/>
                <a:ea typeface="+mj-ea"/>
                <a:cs typeface="Arial" pitchFamily="34" charset="0"/>
              </a:rPr>
              <a:t>ING. GERMÁN ERAZO</a:t>
            </a:r>
            <a:endParaRPr kumimoji="0" lang="es-EC" sz="20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sp>
        <p:nvSpPr>
          <p:cNvPr id="10" name="3 Título"/>
          <p:cNvSpPr txBox="1">
            <a:spLocks/>
          </p:cNvSpPr>
          <p:nvPr/>
        </p:nvSpPr>
        <p:spPr>
          <a:xfrm>
            <a:off x="2195736" y="6093296"/>
            <a:ext cx="4968552" cy="57606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2000" dirty="0" smtClean="0">
                <a:latin typeface="Arial" pitchFamily="34" charset="0"/>
                <a:ea typeface="+mj-ea"/>
                <a:cs typeface="Arial" pitchFamily="34" charset="0"/>
              </a:rPr>
              <a:t>LATACUNGA, AGOSTO 2014</a:t>
            </a:r>
            <a:endParaRPr kumimoji="0" lang="es-EC" sz="20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pic>
        <p:nvPicPr>
          <p:cNvPr id="1026" name="Picture 2" descr="C:\Users\CASANOVA\Desktop\LOGO - ESPE.png"/>
          <p:cNvPicPr>
            <a:picLocks noChangeAspect="1" noChangeArrowheads="1"/>
          </p:cNvPicPr>
          <p:nvPr/>
        </p:nvPicPr>
        <p:blipFill>
          <a:blip r:embed="rId2" cstate="print"/>
          <a:srcRect/>
          <a:stretch>
            <a:fillRect/>
          </a:stretch>
        </p:blipFill>
        <p:spPr bwMode="auto">
          <a:xfrm>
            <a:off x="1810772" y="260648"/>
            <a:ext cx="5569540" cy="1025201"/>
          </a:xfrm>
          <a:prstGeom prst="rect">
            <a:avLst/>
          </a:prstGeom>
          <a:noFill/>
          <a:ln w="19050">
            <a:solidFill>
              <a:schemeClr val="tx1"/>
            </a:solidFill>
          </a:ln>
        </p:spPr>
      </p:pic>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ASANOVA\Desktop\LOGO - ESPE.png"/>
          <p:cNvPicPr>
            <a:picLocks noChangeAspect="1" noChangeArrowheads="1"/>
          </p:cNvPicPr>
          <p:nvPr/>
        </p:nvPicPr>
        <p:blipFill>
          <a:blip r:embed="rId2" cstate="print"/>
          <a:srcRect/>
          <a:stretch>
            <a:fillRect/>
          </a:stretch>
        </p:blipFill>
        <p:spPr bwMode="auto">
          <a:xfrm>
            <a:off x="35496" y="47163"/>
            <a:ext cx="3024336" cy="645533"/>
          </a:xfrm>
          <a:prstGeom prst="rect">
            <a:avLst/>
          </a:prstGeom>
          <a:noFill/>
          <a:ln w="19050">
            <a:solidFill>
              <a:schemeClr val="tx1"/>
            </a:solidFill>
          </a:ln>
        </p:spPr>
      </p:pic>
      <p:sp>
        <p:nvSpPr>
          <p:cNvPr id="3" name="5 Marcador de contenido"/>
          <p:cNvSpPr txBox="1">
            <a:spLocks/>
          </p:cNvSpPr>
          <p:nvPr/>
        </p:nvSpPr>
        <p:spPr>
          <a:xfrm>
            <a:off x="2267744" y="764704"/>
            <a:ext cx="4752528" cy="504056"/>
          </a:xfrm>
          <a:prstGeom prst="rect">
            <a:avLst/>
          </a:prstGeom>
        </p:spPr>
        <p:txBody>
          <a:bodyPr>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es-EC" sz="2400" b="1" dirty="0" smtClean="0">
                <a:latin typeface="Arial" pitchFamily="34" charset="0"/>
                <a:cs typeface="Arial" pitchFamily="34" charset="0"/>
              </a:rPr>
              <a:t>BOMBA DE ALTA PRESIÓN.</a:t>
            </a:r>
            <a:endParaRPr kumimoji="0" lang="es-EC" sz="24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7170" name="Picture 2"/>
          <p:cNvPicPr>
            <a:picLocks noChangeAspect="1" noChangeArrowheads="1"/>
          </p:cNvPicPr>
          <p:nvPr/>
        </p:nvPicPr>
        <p:blipFill>
          <a:blip r:embed="rId3" cstate="print"/>
          <a:srcRect l="28154" t="23265" r="24462" b="7751"/>
          <a:stretch>
            <a:fillRect/>
          </a:stretch>
        </p:blipFill>
        <p:spPr bwMode="auto">
          <a:xfrm>
            <a:off x="1475656" y="1268760"/>
            <a:ext cx="6336704" cy="5256584"/>
          </a:xfrm>
          <a:prstGeom prst="rect">
            <a:avLst/>
          </a:prstGeom>
          <a:noFill/>
          <a:ln w="19050">
            <a:solidFill>
              <a:schemeClr val="tx1"/>
            </a:solidFill>
            <a:miter lim="800000"/>
            <a:headEnd/>
            <a:tailEnd/>
          </a:ln>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ASANOVA\Desktop\LOGO - ESPE.png"/>
          <p:cNvPicPr>
            <a:picLocks noChangeAspect="1" noChangeArrowheads="1"/>
          </p:cNvPicPr>
          <p:nvPr/>
        </p:nvPicPr>
        <p:blipFill>
          <a:blip r:embed="rId2" cstate="print"/>
          <a:srcRect/>
          <a:stretch>
            <a:fillRect/>
          </a:stretch>
        </p:blipFill>
        <p:spPr bwMode="auto">
          <a:xfrm>
            <a:off x="35496" y="47163"/>
            <a:ext cx="3024336" cy="645533"/>
          </a:xfrm>
          <a:prstGeom prst="rect">
            <a:avLst/>
          </a:prstGeom>
          <a:noFill/>
          <a:ln w="19050">
            <a:solidFill>
              <a:schemeClr val="tx1"/>
            </a:solidFill>
          </a:ln>
        </p:spPr>
      </p:pic>
      <p:pic>
        <p:nvPicPr>
          <p:cNvPr id="8194" name="Picture 2"/>
          <p:cNvPicPr>
            <a:picLocks noChangeAspect="1" noChangeArrowheads="1"/>
          </p:cNvPicPr>
          <p:nvPr/>
        </p:nvPicPr>
        <p:blipFill>
          <a:blip r:embed="rId3" cstate="print"/>
          <a:srcRect l="28050" t="39330" r="24701" b="14366"/>
          <a:stretch>
            <a:fillRect/>
          </a:stretch>
        </p:blipFill>
        <p:spPr bwMode="auto">
          <a:xfrm>
            <a:off x="864323" y="1268760"/>
            <a:ext cx="7524101" cy="4608512"/>
          </a:xfrm>
          <a:prstGeom prst="rect">
            <a:avLst/>
          </a:prstGeom>
          <a:noFill/>
          <a:ln w="19050">
            <a:solidFill>
              <a:schemeClr val="tx1"/>
            </a:solidFill>
            <a:miter lim="800000"/>
            <a:headEnd/>
            <a:tailEnd/>
          </a:ln>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ASANOVA\Desktop\LOGO - ESPE.png"/>
          <p:cNvPicPr>
            <a:picLocks noChangeAspect="1" noChangeArrowheads="1"/>
          </p:cNvPicPr>
          <p:nvPr/>
        </p:nvPicPr>
        <p:blipFill>
          <a:blip r:embed="rId2" cstate="print"/>
          <a:srcRect/>
          <a:stretch>
            <a:fillRect/>
          </a:stretch>
        </p:blipFill>
        <p:spPr bwMode="auto">
          <a:xfrm>
            <a:off x="35496" y="47163"/>
            <a:ext cx="3024336" cy="645533"/>
          </a:xfrm>
          <a:prstGeom prst="rect">
            <a:avLst/>
          </a:prstGeom>
          <a:noFill/>
          <a:ln w="19050">
            <a:solidFill>
              <a:schemeClr val="tx1"/>
            </a:solidFill>
          </a:ln>
        </p:spPr>
      </p:pic>
      <p:sp>
        <p:nvSpPr>
          <p:cNvPr id="3" name="5 Marcador de contenido"/>
          <p:cNvSpPr txBox="1">
            <a:spLocks/>
          </p:cNvSpPr>
          <p:nvPr/>
        </p:nvSpPr>
        <p:spPr>
          <a:xfrm>
            <a:off x="1619672" y="764704"/>
            <a:ext cx="6192688" cy="504056"/>
          </a:xfrm>
          <a:prstGeom prst="rect">
            <a:avLst/>
          </a:prstGeom>
        </p:spPr>
        <p:txBody>
          <a:bodyPr>
            <a:normAutofit fontScale="925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es-EC" sz="2400" b="1" dirty="0" smtClean="0">
                <a:latin typeface="Arial" pitchFamily="34" charset="0"/>
                <a:cs typeface="Arial" pitchFamily="34" charset="0"/>
              </a:rPr>
              <a:t>ACUMULADOR DE ALTA PRESIÓN (RIEL).</a:t>
            </a:r>
            <a:endParaRPr kumimoji="0" lang="es-EC" sz="24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9218" name="Picture 2"/>
          <p:cNvPicPr>
            <a:picLocks noChangeAspect="1" noChangeArrowheads="1"/>
          </p:cNvPicPr>
          <p:nvPr/>
        </p:nvPicPr>
        <p:blipFill>
          <a:blip r:embed="rId3" cstate="print"/>
          <a:srcRect l="28050" t="32715" r="25000" b="14366"/>
          <a:stretch>
            <a:fillRect/>
          </a:stretch>
        </p:blipFill>
        <p:spPr bwMode="auto">
          <a:xfrm>
            <a:off x="1024265" y="1340768"/>
            <a:ext cx="7148135" cy="5035611"/>
          </a:xfrm>
          <a:prstGeom prst="rect">
            <a:avLst/>
          </a:prstGeom>
          <a:noFill/>
          <a:ln w="19050">
            <a:solidFill>
              <a:schemeClr val="tx1"/>
            </a:solidFill>
            <a:miter lim="800000"/>
            <a:headEnd/>
            <a:tailEnd/>
          </a:ln>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ASANOVA\Desktop\LOGO - ESPE.png"/>
          <p:cNvPicPr>
            <a:picLocks noChangeAspect="1" noChangeArrowheads="1"/>
          </p:cNvPicPr>
          <p:nvPr/>
        </p:nvPicPr>
        <p:blipFill>
          <a:blip r:embed="rId2" cstate="print"/>
          <a:srcRect/>
          <a:stretch>
            <a:fillRect/>
          </a:stretch>
        </p:blipFill>
        <p:spPr bwMode="auto">
          <a:xfrm>
            <a:off x="35496" y="47163"/>
            <a:ext cx="3024336" cy="645533"/>
          </a:xfrm>
          <a:prstGeom prst="rect">
            <a:avLst/>
          </a:prstGeom>
          <a:noFill/>
          <a:ln w="19050">
            <a:solidFill>
              <a:schemeClr val="tx1"/>
            </a:solidFill>
          </a:ln>
        </p:spPr>
      </p:pic>
      <p:sp>
        <p:nvSpPr>
          <p:cNvPr id="3" name="5 Marcador de contenido"/>
          <p:cNvSpPr txBox="1">
            <a:spLocks/>
          </p:cNvSpPr>
          <p:nvPr/>
        </p:nvSpPr>
        <p:spPr>
          <a:xfrm>
            <a:off x="3635896" y="548680"/>
            <a:ext cx="2232248" cy="504056"/>
          </a:xfrm>
          <a:prstGeom prst="rect">
            <a:avLst/>
          </a:prstGeom>
        </p:spPr>
        <p:txBody>
          <a:bodyPr>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es-EC" sz="2400" b="1" dirty="0" smtClean="0">
                <a:latin typeface="Arial" pitchFamily="34" charset="0"/>
                <a:cs typeface="Arial" pitchFamily="34" charset="0"/>
              </a:rPr>
              <a:t>INYECTOR</a:t>
            </a:r>
            <a:endParaRPr kumimoji="0" lang="es-EC" sz="24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10242" name="Picture 2"/>
          <p:cNvPicPr>
            <a:picLocks noChangeAspect="1" noChangeArrowheads="1"/>
          </p:cNvPicPr>
          <p:nvPr/>
        </p:nvPicPr>
        <p:blipFill>
          <a:blip r:embed="rId3" cstate="print"/>
          <a:srcRect l="36319" t="24210" r="31788" b="19091"/>
          <a:stretch>
            <a:fillRect/>
          </a:stretch>
        </p:blipFill>
        <p:spPr bwMode="auto">
          <a:xfrm>
            <a:off x="179512" y="1196752"/>
            <a:ext cx="4810134" cy="4968552"/>
          </a:xfrm>
          <a:prstGeom prst="rect">
            <a:avLst/>
          </a:prstGeom>
          <a:noFill/>
          <a:ln w="19050">
            <a:solidFill>
              <a:schemeClr val="tx1"/>
            </a:solidFill>
            <a:miter lim="800000"/>
            <a:headEnd/>
            <a:tailEnd/>
          </a:ln>
        </p:spPr>
      </p:pic>
      <p:pic>
        <p:nvPicPr>
          <p:cNvPr id="10243" name="Picture 3"/>
          <p:cNvPicPr>
            <a:picLocks noChangeAspect="1" noChangeArrowheads="1"/>
          </p:cNvPicPr>
          <p:nvPr/>
        </p:nvPicPr>
        <p:blipFill>
          <a:blip r:embed="rId4" cstate="print"/>
          <a:srcRect l="26375" t="53780" r="22241" b="24485"/>
          <a:stretch>
            <a:fillRect/>
          </a:stretch>
        </p:blipFill>
        <p:spPr bwMode="auto">
          <a:xfrm>
            <a:off x="5040560" y="3168352"/>
            <a:ext cx="4067944" cy="1052736"/>
          </a:xfrm>
          <a:prstGeom prst="rect">
            <a:avLst/>
          </a:prstGeom>
          <a:noFill/>
          <a:ln w="19050">
            <a:solidFill>
              <a:schemeClr val="tx1"/>
            </a:solidFill>
            <a:miter lim="800000"/>
            <a:headEnd/>
            <a:tailEnd/>
          </a:ln>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ASANOVA\Desktop\LOGO - ESPE.png"/>
          <p:cNvPicPr>
            <a:picLocks noChangeAspect="1" noChangeArrowheads="1"/>
          </p:cNvPicPr>
          <p:nvPr/>
        </p:nvPicPr>
        <p:blipFill>
          <a:blip r:embed="rId2" cstate="print"/>
          <a:srcRect/>
          <a:stretch>
            <a:fillRect/>
          </a:stretch>
        </p:blipFill>
        <p:spPr bwMode="auto">
          <a:xfrm>
            <a:off x="35496" y="47163"/>
            <a:ext cx="3024336" cy="645533"/>
          </a:xfrm>
          <a:prstGeom prst="rect">
            <a:avLst/>
          </a:prstGeom>
          <a:noFill/>
          <a:ln w="19050">
            <a:solidFill>
              <a:schemeClr val="tx1"/>
            </a:solidFill>
          </a:ln>
        </p:spPr>
      </p:pic>
      <p:pic>
        <p:nvPicPr>
          <p:cNvPr id="11266" name="Picture 2"/>
          <p:cNvPicPr>
            <a:picLocks noChangeAspect="1" noChangeArrowheads="1"/>
          </p:cNvPicPr>
          <p:nvPr/>
        </p:nvPicPr>
        <p:blipFill>
          <a:blip r:embed="rId3" cstate="print"/>
          <a:srcRect l="25097" t="25155" r="20566" b="24760"/>
          <a:stretch>
            <a:fillRect/>
          </a:stretch>
        </p:blipFill>
        <p:spPr bwMode="auto">
          <a:xfrm>
            <a:off x="827584" y="1408080"/>
            <a:ext cx="7632848" cy="4397184"/>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ASANOVA\Desktop\LOGO - ESPE.png"/>
          <p:cNvPicPr>
            <a:picLocks noChangeAspect="1" noChangeArrowheads="1"/>
          </p:cNvPicPr>
          <p:nvPr/>
        </p:nvPicPr>
        <p:blipFill>
          <a:blip r:embed="rId2" cstate="print"/>
          <a:srcRect/>
          <a:stretch>
            <a:fillRect/>
          </a:stretch>
        </p:blipFill>
        <p:spPr bwMode="auto">
          <a:xfrm>
            <a:off x="35496" y="47163"/>
            <a:ext cx="3024336" cy="645533"/>
          </a:xfrm>
          <a:prstGeom prst="rect">
            <a:avLst/>
          </a:prstGeom>
          <a:noFill/>
          <a:ln w="19050">
            <a:solidFill>
              <a:schemeClr val="tx1"/>
            </a:solidFill>
          </a:ln>
        </p:spPr>
      </p:pic>
      <p:pic>
        <p:nvPicPr>
          <p:cNvPr id="12290" name="Picture 2"/>
          <p:cNvPicPr>
            <a:picLocks noChangeAspect="1" noChangeArrowheads="1"/>
          </p:cNvPicPr>
          <p:nvPr/>
        </p:nvPicPr>
        <p:blipFill>
          <a:blip r:embed="rId3" cstate="print"/>
          <a:srcRect l="38496" t="33660" r="32378" b="27595"/>
          <a:stretch>
            <a:fillRect/>
          </a:stretch>
        </p:blipFill>
        <p:spPr bwMode="auto">
          <a:xfrm>
            <a:off x="2123728" y="1998921"/>
            <a:ext cx="5184576" cy="4310399"/>
          </a:xfrm>
          <a:prstGeom prst="rect">
            <a:avLst/>
          </a:prstGeom>
          <a:noFill/>
          <a:ln w="9525">
            <a:noFill/>
            <a:miter lim="800000"/>
            <a:headEnd/>
            <a:tailEnd/>
          </a:ln>
        </p:spPr>
      </p:pic>
      <p:sp>
        <p:nvSpPr>
          <p:cNvPr id="4" name="5 Marcador de contenido"/>
          <p:cNvSpPr txBox="1">
            <a:spLocks/>
          </p:cNvSpPr>
          <p:nvPr/>
        </p:nvSpPr>
        <p:spPr>
          <a:xfrm>
            <a:off x="971600" y="764704"/>
            <a:ext cx="7272808" cy="1008112"/>
          </a:xfrm>
          <a:prstGeom prst="rect">
            <a:avLst/>
          </a:prstGeom>
        </p:spPr>
        <p:txBody>
          <a:bodyPr>
            <a:normAutofit fontScale="92500" lnSpcReduction="1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es-EC" sz="2400" b="1" dirty="0" smtClean="0">
                <a:latin typeface="Arial" pitchFamily="34" charset="0"/>
                <a:cs typeface="Arial" pitchFamily="34" charset="0"/>
              </a:rPr>
              <a:t>Registro de la velocidad máxima del desarrollo de la inyección de un inyector de orificios de turismo.</a:t>
            </a:r>
            <a:endParaRPr kumimoji="0" lang="es-EC" sz="24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ASANOVA\Desktop\LOGO - ESPE.png"/>
          <p:cNvPicPr>
            <a:picLocks noChangeAspect="1" noChangeArrowheads="1"/>
          </p:cNvPicPr>
          <p:nvPr/>
        </p:nvPicPr>
        <p:blipFill>
          <a:blip r:embed="rId2" cstate="print"/>
          <a:srcRect/>
          <a:stretch>
            <a:fillRect/>
          </a:stretch>
        </p:blipFill>
        <p:spPr bwMode="auto">
          <a:xfrm>
            <a:off x="35496" y="47163"/>
            <a:ext cx="3024336" cy="645533"/>
          </a:xfrm>
          <a:prstGeom prst="rect">
            <a:avLst/>
          </a:prstGeom>
          <a:noFill/>
          <a:ln w="19050">
            <a:solidFill>
              <a:schemeClr val="tx1"/>
            </a:solidFill>
          </a:ln>
        </p:spPr>
      </p:pic>
      <p:pic>
        <p:nvPicPr>
          <p:cNvPr id="13314" name="Picture 2"/>
          <p:cNvPicPr>
            <a:picLocks noChangeAspect="1" noChangeArrowheads="1"/>
          </p:cNvPicPr>
          <p:nvPr/>
        </p:nvPicPr>
        <p:blipFill>
          <a:blip r:embed="rId3" cstate="print"/>
          <a:srcRect l="22144" t="25155" r="16432" b="12476"/>
          <a:stretch>
            <a:fillRect/>
          </a:stretch>
        </p:blipFill>
        <p:spPr bwMode="auto">
          <a:xfrm>
            <a:off x="559191" y="1124744"/>
            <a:ext cx="8117265" cy="5151342"/>
          </a:xfrm>
          <a:prstGeom prst="rect">
            <a:avLst/>
          </a:prstGeom>
          <a:noFill/>
          <a:ln w="19050">
            <a:solidFill>
              <a:schemeClr val="tx1"/>
            </a:solidFill>
            <a:miter lim="800000"/>
            <a:headEnd/>
            <a:tailEnd/>
          </a:ln>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ASANOVA\Desktop\LOGO - ESPE.png"/>
          <p:cNvPicPr>
            <a:picLocks noChangeAspect="1" noChangeArrowheads="1"/>
          </p:cNvPicPr>
          <p:nvPr/>
        </p:nvPicPr>
        <p:blipFill>
          <a:blip r:embed="rId2" cstate="print"/>
          <a:srcRect/>
          <a:stretch>
            <a:fillRect/>
          </a:stretch>
        </p:blipFill>
        <p:spPr bwMode="auto">
          <a:xfrm>
            <a:off x="35496" y="47163"/>
            <a:ext cx="3024336" cy="645533"/>
          </a:xfrm>
          <a:prstGeom prst="rect">
            <a:avLst/>
          </a:prstGeom>
          <a:noFill/>
          <a:ln w="19050">
            <a:solidFill>
              <a:schemeClr val="tx1"/>
            </a:solidFill>
          </a:ln>
        </p:spPr>
      </p:pic>
      <p:sp>
        <p:nvSpPr>
          <p:cNvPr id="3" name="5 Marcador de contenido"/>
          <p:cNvSpPr txBox="1">
            <a:spLocks/>
          </p:cNvSpPr>
          <p:nvPr/>
        </p:nvSpPr>
        <p:spPr>
          <a:xfrm>
            <a:off x="467544" y="692696"/>
            <a:ext cx="6840760" cy="504056"/>
          </a:xfrm>
          <a:prstGeom prst="rect">
            <a:avLst/>
          </a:prstGeom>
        </p:spPr>
        <p:txBody>
          <a:bodyPr>
            <a:normAutofit fontScale="925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es-EC" sz="2400" b="1" dirty="0" smtClean="0">
                <a:latin typeface="Arial" pitchFamily="34" charset="0"/>
                <a:cs typeface="Arial" pitchFamily="34" charset="0"/>
              </a:rPr>
              <a:t>Relación general entre sensores y actuadores</a:t>
            </a:r>
            <a:r>
              <a:rPr kumimoji="0" lang="es-EC" sz="24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t>
            </a:r>
          </a:p>
        </p:txBody>
      </p:sp>
      <p:pic>
        <p:nvPicPr>
          <p:cNvPr id="14338" name="Picture 2"/>
          <p:cNvPicPr>
            <a:picLocks noChangeAspect="1" noChangeArrowheads="1"/>
          </p:cNvPicPr>
          <p:nvPr/>
        </p:nvPicPr>
        <p:blipFill>
          <a:blip r:embed="rId3" cstate="print"/>
          <a:srcRect l="27387" t="23276" r="23447" b="9758"/>
          <a:stretch>
            <a:fillRect/>
          </a:stretch>
        </p:blipFill>
        <p:spPr bwMode="auto">
          <a:xfrm>
            <a:off x="971600" y="1179318"/>
            <a:ext cx="7252149" cy="5202010"/>
          </a:xfrm>
          <a:prstGeom prst="rect">
            <a:avLst/>
          </a:prstGeom>
          <a:noFill/>
          <a:ln w="9525">
            <a:noFill/>
            <a:miter lim="800000"/>
            <a:headEnd/>
            <a:tailEnd/>
          </a:ln>
        </p:spPr>
      </p:pic>
      <p:sp>
        <p:nvSpPr>
          <p:cNvPr id="5" name="4 Rectángulo"/>
          <p:cNvSpPr/>
          <p:nvPr/>
        </p:nvSpPr>
        <p:spPr>
          <a:xfrm>
            <a:off x="6228184" y="6453336"/>
            <a:ext cx="2808312" cy="307777"/>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s-ES" sz="1400" b="1" dirty="0" smtClean="0">
                <a:ln w="10541" cmpd="sng">
                  <a:solidFill>
                    <a:schemeClr val="tx1"/>
                  </a:solidFill>
                  <a:prstDash val="solid"/>
                </a:ln>
                <a:solidFill>
                  <a:srgbClr val="126C1B"/>
                </a:solidFill>
                <a:latin typeface="Arial" pitchFamily="34" charset="0"/>
                <a:cs typeface="Arial" pitchFamily="34" charset="0"/>
                <a:hlinkClick r:id="rId4" action="ppaction://hlinksldjump"/>
              </a:rPr>
              <a:t>ÍNDICE DE CONTENIDOS </a:t>
            </a:r>
            <a:endParaRPr lang="es-ES" sz="1400" b="1" dirty="0">
              <a:ln w="10541" cmpd="sng">
                <a:solidFill>
                  <a:schemeClr val="tx1"/>
                </a:solidFill>
                <a:prstDash val="solid"/>
              </a:ln>
              <a:solidFill>
                <a:srgbClr val="126C1B"/>
              </a:solidFill>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115616" y="860519"/>
            <a:ext cx="7272808" cy="1200329"/>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s-ES" sz="3600" b="1" dirty="0" smtClean="0">
                <a:ln w="10541" cmpd="sng">
                  <a:solidFill>
                    <a:schemeClr val="tx1"/>
                  </a:solidFill>
                  <a:prstDash val="solid"/>
                </a:ln>
                <a:solidFill>
                  <a:srgbClr val="126C1B"/>
                </a:solidFill>
                <a:latin typeface="Arial" pitchFamily="34" charset="0"/>
                <a:cs typeface="Arial" pitchFamily="34" charset="0"/>
              </a:rPr>
              <a:t>CAPÍTULO 3.- PLANTEAMIENTO DE HIPÓTESIS.</a:t>
            </a:r>
            <a:endParaRPr lang="es-ES" sz="3600" b="1" dirty="0">
              <a:ln w="10541" cmpd="sng">
                <a:solidFill>
                  <a:schemeClr val="tx1"/>
                </a:solidFill>
                <a:prstDash val="solid"/>
              </a:ln>
              <a:solidFill>
                <a:srgbClr val="126C1B"/>
              </a:solidFill>
              <a:latin typeface="Arial" pitchFamily="34" charset="0"/>
              <a:cs typeface="Arial" pitchFamily="34" charset="0"/>
            </a:endParaRPr>
          </a:p>
        </p:txBody>
      </p:sp>
      <p:pic>
        <p:nvPicPr>
          <p:cNvPr id="4" name="Picture 2" descr="C:\Users\CASANOVA\Desktop\LOGO - ESPE.png"/>
          <p:cNvPicPr>
            <a:picLocks noChangeAspect="1" noChangeArrowheads="1"/>
          </p:cNvPicPr>
          <p:nvPr/>
        </p:nvPicPr>
        <p:blipFill>
          <a:blip r:embed="rId2" cstate="print"/>
          <a:srcRect/>
          <a:stretch>
            <a:fillRect/>
          </a:stretch>
        </p:blipFill>
        <p:spPr bwMode="auto">
          <a:xfrm>
            <a:off x="35496" y="47163"/>
            <a:ext cx="3024336" cy="645533"/>
          </a:xfrm>
          <a:prstGeom prst="rect">
            <a:avLst/>
          </a:prstGeom>
          <a:noFill/>
          <a:ln w="19050">
            <a:solidFill>
              <a:schemeClr val="tx1"/>
            </a:solidFill>
          </a:ln>
        </p:spPr>
      </p:pic>
      <p:sp>
        <p:nvSpPr>
          <p:cNvPr id="6" name="5 Marcador de contenido"/>
          <p:cNvSpPr>
            <a:spLocks noGrp="1"/>
          </p:cNvSpPr>
          <p:nvPr>
            <p:ph idx="1"/>
          </p:nvPr>
        </p:nvSpPr>
        <p:spPr>
          <a:xfrm>
            <a:off x="539552" y="2332037"/>
            <a:ext cx="8229600" cy="4525963"/>
          </a:xfrm>
        </p:spPr>
        <p:txBody>
          <a:bodyPr>
            <a:normAutofit/>
          </a:bodyPr>
          <a:lstStyle/>
          <a:p>
            <a:pPr algn="just">
              <a:buNone/>
            </a:pPr>
            <a:r>
              <a:rPr lang="es-EC" sz="2200" b="1" dirty="0" smtClean="0">
                <a:latin typeface="Arial" pitchFamily="34" charset="0"/>
                <a:cs typeface="Arial" pitchFamily="34" charset="0"/>
              </a:rPr>
              <a:t>HIPÓTESIS GENERAL:</a:t>
            </a:r>
          </a:p>
          <a:p>
            <a:pPr algn="just"/>
            <a:endParaRPr lang="es-EC" sz="2200" b="1" dirty="0">
              <a:latin typeface="Arial" pitchFamily="34" charset="0"/>
              <a:cs typeface="Arial" pitchFamily="34" charset="0"/>
            </a:endParaRPr>
          </a:p>
          <a:p>
            <a:pPr algn="just"/>
            <a:r>
              <a:rPr lang="es-EC" sz="2200" dirty="0" smtClean="0">
                <a:latin typeface="Arial" pitchFamily="34" charset="0"/>
                <a:cs typeface="Arial" pitchFamily="34" charset="0"/>
              </a:rPr>
              <a:t>Mediante el diseño e implementación de instrumental, procedimientos de diagnóstico y reparación en taller de sistemas CRDI Bosch CP1 y CP3 aplicados a la línea KIA, se puede obtener los mismos resultados obtenidos en un laboratorio especializado en CRDI cumpliendo las especificaciones del fabricante. </a:t>
            </a:r>
            <a:endParaRPr lang="es-EC" sz="2200" dirty="0">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ASANOVA\Desktop\LOGO - ESPE.png"/>
          <p:cNvPicPr>
            <a:picLocks noChangeAspect="1" noChangeArrowheads="1"/>
          </p:cNvPicPr>
          <p:nvPr/>
        </p:nvPicPr>
        <p:blipFill>
          <a:blip r:embed="rId2" cstate="print"/>
          <a:srcRect/>
          <a:stretch>
            <a:fillRect/>
          </a:stretch>
        </p:blipFill>
        <p:spPr bwMode="auto">
          <a:xfrm>
            <a:off x="35496" y="47163"/>
            <a:ext cx="3024336" cy="645533"/>
          </a:xfrm>
          <a:prstGeom prst="rect">
            <a:avLst/>
          </a:prstGeom>
          <a:noFill/>
          <a:ln w="19050">
            <a:solidFill>
              <a:schemeClr val="tx1"/>
            </a:solidFill>
          </a:ln>
        </p:spPr>
      </p:pic>
      <p:sp>
        <p:nvSpPr>
          <p:cNvPr id="6" name="5 Marcador de contenido"/>
          <p:cNvSpPr>
            <a:spLocks noGrp="1"/>
          </p:cNvSpPr>
          <p:nvPr>
            <p:ph idx="1"/>
          </p:nvPr>
        </p:nvSpPr>
        <p:spPr>
          <a:xfrm>
            <a:off x="467544" y="908720"/>
            <a:ext cx="8229600" cy="5760640"/>
          </a:xfrm>
        </p:spPr>
        <p:txBody>
          <a:bodyPr>
            <a:normAutofit fontScale="92500" lnSpcReduction="10000"/>
          </a:bodyPr>
          <a:lstStyle/>
          <a:p>
            <a:pPr algn="just">
              <a:buNone/>
            </a:pPr>
            <a:r>
              <a:rPr lang="es-EC" sz="2400" b="1" dirty="0" smtClean="0">
                <a:latin typeface="Arial" pitchFamily="34" charset="0"/>
                <a:cs typeface="Arial" pitchFamily="34" charset="0"/>
              </a:rPr>
              <a:t>HIPÓTESIS </a:t>
            </a:r>
            <a:r>
              <a:rPr lang="es-EC" sz="2400" b="1" dirty="0" smtClean="0">
                <a:latin typeface="Arial" pitchFamily="34" charset="0"/>
                <a:cs typeface="Arial" pitchFamily="34" charset="0"/>
              </a:rPr>
              <a:t>ESPECÍFICAS:</a:t>
            </a:r>
          </a:p>
          <a:p>
            <a:pPr algn="just"/>
            <a:endParaRPr lang="es-EC" sz="2400" b="1" dirty="0" smtClean="0">
              <a:latin typeface="Arial" pitchFamily="34" charset="0"/>
              <a:cs typeface="Arial" pitchFamily="34" charset="0"/>
            </a:endParaRPr>
          </a:p>
          <a:p>
            <a:pPr lvl="0" algn="just"/>
            <a:r>
              <a:rPr lang="es-EC" sz="2400" dirty="0" smtClean="0">
                <a:latin typeface="Arial" pitchFamily="34" charset="0"/>
                <a:cs typeface="Arial" pitchFamily="34" charset="0"/>
              </a:rPr>
              <a:t>El vehículo equipado con CRDI cumple con las especificaciones para el que fue diseñado.</a:t>
            </a:r>
          </a:p>
          <a:p>
            <a:pPr algn="just">
              <a:buNone/>
            </a:pPr>
            <a:r>
              <a:rPr lang="es-EC" sz="2400" dirty="0" smtClean="0">
                <a:latin typeface="Arial" pitchFamily="34" charset="0"/>
                <a:cs typeface="Arial" pitchFamily="34" charset="0"/>
              </a:rPr>
              <a:t> </a:t>
            </a:r>
          </a:p>
          <a:p>
            <a:pPr lvl="0" algn="just"/>
            <a:r>
              <a:rPr lang="es-EC" sz="2400" dirty="0" smtClean="0">
                <a:latin typeface="Arial" pitchFamily="34" charset="0"/>
                <a:cs typeface="Arial" pitchFamily="34" charset="0"/>
              </a:rPr>
              <a:t>Los equipos utilizados en laboratorio permiten que los componentes del sistema CRDI fuera del vehículo lleguen a cumplir las especificaciones para la que fueron diseñadas en condiciones de funcionamiento normal.</a:t>
            </a:r>
          </a:p>
          <a:p>
            <a:pPr algn="just">
              <a:buNone/>
            </a:pPr>
            <a:endParaRPr lang="es-EC" sz="2400" dirty="0" smtClean="0">
              <a:latin typeface="Arial" pitchFamily="34" charset="0"/>
              <a:cs typeface="Arial" pitchFamily="34" charset="0"/>
            </a:endParaRPr>
          </a:p>
          <a:p>
            <a:pPr lvl="0" algn="just"/>
            <a:r>
              <a:rPr lang="es-EC" sz="2400" dirty="0" smtClean="0">
                <a:latin typeface="Arial" pitchFamily="34" charset="0"/>
                <a:cs typeface="Arial" pitchFamily="34" charset="0"/>
              </a:rPr>
              <a:t>El diseño de instrumental, </a:t>
            </a:r>
            <a:r>
              <a:rPr lang="es-EC" sz="2400" dirty="0" smtClean="0">
                <a:latin typeface="Arial" pitchFamily="34" charset="0"/>
                <a:cs typeface="Arial" pitchFamily="34" charset="0"/>
              </a:rPr>
              <a:t>procedimientos </a:t>
            </a:r>
            <a:r>
              <a:rPr lang="es-EC" sz="2400" dirty="0" smtClean="0">
                <a:latin typeface="Arial" pitchFamily="34" charset="0"/>
                <a:cs typeface="Arial" pitchFamily="34" charset="0"/>
              </a:rPr>
              <a:t>de diagnóstico y reparación en taller permiten lograr la utilización de los componentes en buen estado todavía montados en el vehículo para cumplir con las especificaciones dadas por el fabricante </a:t>
            </a:r>
            <a:r>
              <a:rPr lang="es-EC" sz="2400" dirty="0" smtClean="0">
                <a:latin typeface="Arial" pitchFamily="34" charset="0"/>
                <a:cs typeface="Arial" pitchFamily="34" charset="0"/>
              </a:rPr>
              <a:t>para alcanzar la </a:t>
            </a:r>
            <a:r>
              <a:rPr lang="es-EC" sz="2400" dirty="0" smtClean="0">
                <a:latin typeface="Arial" pitchFamily="34" charset="0"/>
                <a:cs typeface="Arial" pitchFamily="34" charset="0"/>
              </a:rPr>
              <a:t>misma efectividad que las reparaciones que se realizan en un laboratorio.</a:t>
            </a:r>
          </a:p>
          <a:p>
            <a:pPr algn="just"/>
            <a:endParaRPr lang="es-EC" sz="2400" b="1" dirty="0">
              <a:latin typeface="Arial" pitchFamily="34" charset="0"/>
              <a:cs typeface="Arial" pitchFamily="34" charset="0"/>
            </a:endParaRPr>
          </a:p>
        </p:txBody>
      </p:sp>
      <p:sp>
        <p:nvSpPr>
          <p:cNvPr id="5" name="4 Rectángulo"/>
          <p:cNvSpPr/>
          <p:nvPr/>
        </p:nvSpPr>
        <p:spPr>
          <a:xfrm>
            <a:off x="6228184" y="6453336"/>
            <a:ext cx="2808312" cy="307777"/>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s-ES" sz="1400" b="1" dirty="0" smtClean="0">
                <a:ln w="10541" cmpd="sng">
                  <a:solidFill>
                    <a:schemeClr val="tx1"/>
                  </a:solidFill>
                  <a:prstDash val="solid"/>
                </a:ln>
                <a:solidFill>
                  <a:srgbClr val="126C1B"/>
                </a:solidFill>
                <a:latin typeface="Arial" pitchFamily="34" charset="0"/>
                <a:cs typeface="Arial" pitchFamily="34" charset="0"/>
                <a:hlinkClick r:id="rId3" action="ppaction://hlinksldjump"/>
              </a:rPr>
              <a:t>ÍNDICE DE CONTENIDOS </a:t>
            </a:r>
            <a:endParaRPr lang="es-ES" sz="1400" b="1" dirty="0">
              <a:ln w="10541" cmpd="sng">
                <a:solidFill>
                  <a:schemeClr val="tx1"/>
                </a:solidFill>
                <a:prstDash val="solid"/>
              </a:ln>
              <a:solidFill>
                <a:srgbClr val="126C1B"/>
              </a:solidFill>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ASANOVA\Desktop\LOGO - ESPE.png"/>
          <p:cNvPicPr>
            <a:picLocks noChangeAspect="1" noChangeArrowheads="1"/>
          </p:cNvPicPr>
          <p:nvPr/>
        </p:nvPicPr>
        <p:blipFill>
          <a:blip r:embed="rId2" cstate="print"/>
          <a:srcRect/>
          <a:stretch>
            <a:fillRect/>
          </a:stretch>
        </p:blipFill>
        <p:spPr bwMode="auto">
          <a:xfrm>
            <a:off x="107504" y="119171"/>
            <a:ext cx="3024336" cy="645533"/>
          </a:xfrm>
          <a:prstGeom prst="rect">
            <a:avLst/>
          </a:prstGeom>
          <a:noFill/>
          <a:ln w="19050">
            <a:solidFill>
              <a:schemeClr val="tx1"/>
            </a:solidFill>
          </a:ln>
        </p:spPr>
      </p:pic>
      <p:sp>
        <p:nvSpPr>
          <p:cNvPr id="3" name="2 Rectángulo"/>
          <p:cNvSpPr/>
          <p:nvPr/>
        </p:nvSpPr>
        <p:spPr>
          <a:xfrm>
            <a:off x="1763688" y="910461"/>
            <a:ext cx="6192688" cy="646331"/>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s-ES" sz="3600" b="1" dirty="0">
                <a:ln w="10541" cmpd="sng">
                  <a:solidFill>
                    <a:schemeClr val="tx1"/>
                  </a:solidFill>
                  <a:prstDash val="solid"/>
                </a:ln>
                <a:solidFill>
                  <a:srgbClr val="126C1B"/>
                </a:solidFill>
                <a:latin typeface="Arial" pitchFamily="34" charset="0"/>
                <a:cs typeface="Arial" pitchFamily="34" charset="0"/>
              </a:rPr>
              <a:t>Í</a:t>
            </a:r>
            <a:r>
              <a:rPr lang="es-ES" sz="3600" b="1" dirty="0" smtClean="0">
                <a:ln w="10541" cmpd="sng">
                  <a:solidFill>
                    <a:schemeClr val="tx1"/>
                  </a:solidFill>
                  <a:prstDash val="solid"/>
                </a:ln>
                <a:solidFill>
                  <a:srgbClr val="126C1B"/>
                </a:solidFill>
                <a:latin typeface="Arial" pitchFamily="34" charset="0"/>
                <a:cs typeface="Arial" pitchFamily="34" charset="0"/>
              </a:rPr>
              <a:t>NDICE DE CONTENIDOS</a:t>
            </a:r>
            <a:endParaRPr lang="es-ES" sz="3600" b="1" dirty="0">
              <a:ln w="10541" cmpd="sng">
                <a:solidFill>
                  <a:schemeClr val="tx1"/>
                </a:solidFill>
                <a:prstDash val="solid"/>
              </a:ln>
              <a:solidFill>
                <a:srgbClr val="126C1B"/>
              </a:solidFill>
              <a:latin typeface="Arial" pitchFamily="34" charset="0"/>
              <a:cs typeface="Arial" pitchFamily="34" charset="0"/>
            </a:endParaRPr>
          </a:p>
        </p:txBody>
      </p:sp>
      <p:sp>
        <p:nvSpPr>
          <p:cNvPr id="4" name="3 Título"/>
          <p:cNvSpPr txBox="1">
            <a:spLocks/>
          </p:cNvSpPr>
          <p:nvPr/>
        </p:nvSpPr>
        <p:spPr>
          <a:xfrm>
            <a:off x="544016" y="1700808"/>
            <a:ext cx="8132440" cy="4752528"/>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150000"/>
              </a:lnSpc>
              <a:spcBef>
                <a:spcPct val="0"/>
              </a:spcBef>
              <a:spcAft>
                <a:spcPts val="0"/>
              </a:spcAft>
              <a:buClrTx/>
              <a:buSzTx/>
              <a:buFontTx/>
              <a:buNone/>
              <a:tabLst/>
              <a:defRPr/>
            </a:pPr>
            <a:r>
              <a:rPr lang="es-EC" sz="2400" b="1" dirty="0" smtClean="0">
                <a:latin typeface="Arial" pitchFamily="34" charset="0"/>
                <a:ea typeface="+mj-ea"/>
                <a:cs typeface="Arial" pitchFamily="34" charset="0"/>
                <a:hlinkClick r:id="rId3" action="ppaction://hlinksldjump"/>
              </a:rPr>
              <a:t>CAPÍTULO 1</a:t>
            </a:r>
            <a:r>
              <a:rPr lang="es-EC" sz="2400" b="1" dirty="0" smtClean="0">
                <a:latin typeface="Arial" pitchFamily="34" charset="0"/>
                <a:ea typeface="+mj-ea"/>
                <a:cs typeface="Arial" pitchFamily="34" charset="0"/>
              </a:rPr>
              <a:t>.- </a:t>
            </a:r>
            <a:r>
              <a:rPr lang="es-EC" sz="2400" dirty="0" smtClean="0">
                <a:latin typeface="Arial" pitchFamily="34" charset="0"/>
                <a:ea typeface="+mj-ea"/>
                <a:cs typeface="Arial" pitchFamily="34" charset="0"/>
              </a:rPr>
              <a:t>EL PROBLEMA.</a:t>
            </a:r>
          </a:p>
          <a:p>
            <a:pPr marL="0" marR="0" lvl="0" indent="0" algn="just" defTabSz="914400" rtl="0" eaLnBrk="1" fontAlgn="auto" latinLnBrk="0" hangingPunct="1">
              <a:lnSpc>
                <a:spcPct val="150000"/>
              </a:lnSpc>
              <a:spcBef>
                <a:spcPct val="0"/>
              </a:spcBef>
              <a:spcAft>
                <a:spcPts val="0"/>
              </a:spcAft>
              <a:buClrTx/>
              <a:buSzTx/>
              <a:buFontTx/>
              <a:buNone/>
              <a:tabLst/>
              <a:defRPr/>
            </a:pPr>
            <a:r>
              <a:rPr lang="es-EC" sz="2400" b="1" dirty="0" smtClean="0">
                <a:latin typeface="Arial" pitchFamily="34" charset="0"/>
                <a:ea typeface="+mj-ea"/>
                <a:cs typeface="Arial" pitchFamily="34" charset="0"/>
                <a:hlinkClick r:id="rId4" action="ppaction://hlinksldjump"/>
              </a:rPr>
              <a:t>CAPÍTULO 2</a:t>
            </a:r>
            <a:r>
              <a:rPr lang="es-EC" sz="2400" b="1" dirty="0" smtClean="0">
                <a:latin typeface="Arial" pitchFamily="34" charset="0"/>
                <a:ea typeface="+mj-ea"/>
                <a:cs typeface="Arial" pitchFamily="34" charset="0"/>
              </a:rPr>
              <a:t>.-</a:t>
            </a:r>
            <a:r>
              <a:rPr lang="es-EC" sz="2400" dirty="0" smtClean="0">
                <a:latin typeface="Arial" pitchFamily="34" charset="0"/>
                <a:ea typeface="+mj-ea"/>
                <a:cs typeface="Arial" pitchFamily="34" charset="0"/>
              </a:rPr>
              <a:t> MARCO TEÓRICO.</a:t>
            </a:r>
          </a:p>
          <a:p>
            <a:pPr marL="0" marR="0" lvl="0" indent="0" algn="just" defTabSz="914400" rtl="0" eaLnBrk="1" fontAlgn="auto" latinLnBrk="0" hangingPunct="1">
              <a:lnSpc>
                <a:spcPct val="150000"/>
              </a:lnSpc>
              <a:spcBef>
                <a:spcPct val="0"/>
              </a:spcBef>
              <a:spcAft>
                <a:spcPts val="0"/>
              </a:spcAft>
              <a:buClrTx/>
              <a:buSzTx/>
              <a:buFontTx/>
              <a:buNone/>
              <a:tabLst/>
              <a:defRPr/>
            </a:pPr>
            <a:r>
              <a:rPr lang="es-EC" sz="2400" b="1" dirty="0" smtClean="0">
                <a:latin typeface="Arial" pitchFamily="34" charset="0"/>
                <a:ea typeface="+mj-ea"/>
                <a:cs typeface="Arial" pitchFamily="34" charset="0"/>
                <a:hlinkClick r:id="rId5" action="ppaction://hlinksldjump"/>
              </a:rPr>
              <a:t>CAPÍTULO 3</a:t>
            </a:r>
            <a:r>
              <a:rPr lang="es-EC" sz="2400" b="1" dirty="0" smtClean="0">
                <a:latin typeface="Arial" pitchFamily="34" charset="0"/>
                <a:ea typeface="+mj-ea"/>
                <a:cs typeface="Arial" pitchFamily="34" charset="0"/>
              </a:rPr>
              <a:t>.-</a:t>
            </a:r>
            <a:r>
              <a:rPr lang="es-EC" sz="2400" dirty="0" smtClean="0">
                <a:latin typeface="Arial" pitchFamily="34" charset="0"/>
                <a:ea typeface="+mj-ea"/>
                <a:cs typeface="Arial" pitchFamily="34" charset="0"/>
              </a:rPr>
              <a:t> PLANTEAMIENTO DE LA HIPÓTESIS.</a:t>
            </a:r>
          </a:p>
          <a:p>
            <a:pPr marL="0" marR="0" lvl="0" indent="0" algn="just" defTabSz="914400" rtl="0" eaLnBrk="1" fontAlgn="auto" latinLnBrk="0" hangingPunct="1">
              <a:lnSpc>
                <a:spcPct val="150000"/>
              </a:lnSpc>
              <a:spcBef>
                <a:spcPct val="0"/>
              </a:spcBef>
              <a:spcAft>
                <a:spcPts val="0"/>
              </a:spcAft>
              <a:buClrTx/>
              <a:buSzTx/>
              <a:buFontTx/>
              <a:buNone/>
              <a:tabLst/>
              <a:defRPr/>
            </a:pPr>
            <a:r>
              <a:rPr kumimoji="0" lang="es-EC"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hlinkClick r:id="rId6" action="ppaction://hlinksldjump"/>
              </a:rPr>
              <a:t>CAPÍTULO 4</a:t>
            </a:r>
            <a:r>
              <a:rPr kumimoji="0" lang="es-EC"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a:t>
            </a:r>
            <a:r>
              <a:rPr kumimoji="0" lang="es-EC" sz="2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METODOLOGÍA DE LA INVESTIGACIÓN.</a:t>
            </a:r>
          </a:p>
          <a:p>
            <a:pPr marL="0" marR="0" lvl="0" indent="0" algn="just" defTabSz="914400" rtl="0" eaLnBrk="1" fontAlgn="auto" latinLnBrk="0" hangingPunct="1">
              <a:lnSpc>
                <a:spcPct val="150000"/>
              </a:lnSpc>
              <a:spcBef>
                <a:spcPct val="0"/>
              </a:spcBef>
              <a:spcAft>
                <a:spcPts val="0"/>
              </a:spcAft>
              <a:buClrTx/>
              <a:buSzTx/>
              <a:buFontTx/>
              <a:buNone/>
              <a:tabLst/>
              <a:defRPr/>
            </a:pPr>
            <a:r>
              <a:rPr lang="es-EC" sz="2400" b="1" dirty="0" smtClean="0">
                <a:latin typeface="Arial" pitchFamily="34" charset="0"/>
                <a:ea typeface="+mj-ea"/>
                <a:cs typeface="Arial" pitchFamily="34" charset="0"/>
                <a:hlinkClick r:id="rId7" action="ppaction://hlinksldjump"/>
              </a:rPr>
              <a:t>CAPÍTULO 5</a:t>
            </a:r>
            <a:r>
              <a:rPr lang="es-EC" sz="2400" b="1" dirty="0" smtClean="0">
                <a:latin typeface="Arial" pitchFamily="34" charset="0"/>
                <a:ea typeface="+mj-ea"/>
                <a:cs typeface="Arial" pitchFamily="34" charset="0"/>
              </a:rPr>
              <a:t>.-</a:t>
            </a:r>
            <a:r>
              <a:rPr lang="es-EC" sz="2400" dirty="0" smtClean="0">
                <a:latin typeface="Arial" pitchFamily="34" charset="0"/>
                <a:ea typeface="+mj-ea"/>
                <a:cs typeface="Arial" pitchFamily="34" charset="0"/>
              </a:rPr>
              <a:t> IMPLEMENTACIÓN DEL CRDI TESTER EN PROCEDIMIENTOS DE DIAGNÓSTICO Y REPARACIÓN EN TALLER DE SISTEMAS CRDI BOSCH CP1 Y CP3 APLICADOS A LA LÍNEA KIA.</a:t>
            </a:r>
          </a:p>
          <a:p>
            <a:pPr marL="0" marR="0" lvl="0" indent="0" algn="just" defTabSz="914400" rtl="0" eaLnBrk="1" fontAlgn="auto" latinLnBrk="0" hangingPunct="1">
              <a:lnSpc>
                <a:spcPct val="150000"/>
              </a:lnSpc>
              <a:spcBef>
                <a:spcPct val="0"/>
              </a:spcBef>
              <a:spcAft>
                <a:spcPts val="0"/>
              </a:spcAft>
              <a:buClrTx/>
              <a:buSzTx/>
              <a:buFontTx/>
              <a:buNone/>
              <a:tabLst/>
              <a:defRPr/>
            </a:pPr>
            <a:r>
              <a:rPr lang="es-EC" sz="2400" b="1" dirty="0" smtClean="0">
                <a:latin typeface="Arial" pitchFamily="34" charset="0"/>
                <a:ea typeface="+mj-ea"/>
                <a:cs typeface="Arial" pitchFamily="34" charset="0"/>
                <a:hlinkClick r:id="rId8" action="ppaction://hlinksldjump"/>
              </a:rPr>
              <a:t>CAPÍTULO 6</a:t>
            </a:r>
            <a:r>
              <a:rPr lang="es-EC" sz="2400" b="1" dirty="0" smtClean="0">
                <a:latin typeface="Arial" pitchFamily="34" charset="0"/>
                <a:ea typeface="+mj-ea"/>
                <a:cs typeface="Arial" pitchFamily="34" charset="0"/>
              </a:rPr>
              <a:t>.-</a:t>
            </a:r>
            <a:r>
              <a:rPr lang="es-EC" sz="2400" dirty="0" smtClean="0">
                <a:latin typeface="Arial" pitchFamily="34" charset="0"/>
                <a:ea typeface="+mj-ea"/>
                <a:cs typeface="Arial" pitchFamily="34" charset="0"/>
              </a:rPr>
              <a:t> MARCO ADMINISTRATIVO. </a:t>
            </a:r>
            <a:endParaRPr kumimoji="0" lang="es-EC" sz="2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115616" y="932527"/>
            <a:ext cx="7272808" cy="1200329"/>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s-ES" sz="3600" b="1" dirty="0" smtClean="0">
                <a:ln w="10541" cmpd="sng">
                  <a:solidFill>
                    <a:schemeClr val="tx1"/>
                  </a:solidFill>
                  <a:prstDash val="solid"/>
                </a:ln>
                <a:solidFill>
                  <a:srgbClr val="126C1B"/>
                </a:solidFill>
                <a:latin typeface="Arial" pitchFamily="34" charset="0"/>
                <a:cs typeface="Arial" pitchFamily="34" charset="0"/>
              </a:rPr>
              <a:t>CAPÍTULO 4.- METODOLOGÍA DE LA INVESTIGACIÓN.</a:t>
            </a:r>
            <a:endParaRPr lang="es-ES" sz="3600" b="1" dirty="0">
              <a:ln w="10541" cmpd="sng">
                <a:solidFill>
                  <a:schemeClr val="tx1"/>
                </a:solidFill>
                <a:prstDash val="solid"/>
              </a:ln>
              <a:solidFill>
                <a:srgbClr val="126C1B"/>
              </a:solidFill>
              <a:latin typeface="Arial" pitchFamily="34" charset="0"/>
              <a:cs typeface="Arial" pitchFamily="34" charset="0"/>
            </a:endParaRPr>
          </a:p>
        </p:txBody>
      </p:sp>
      <p:pic>
        <p:nvPicPr>
          <p:cNvPr id="4" name="Picture 2" descr="C:\Users\CASANOVA\Desktop\LOGO - ESPE.png"/>
          <p:cNvPicPr>
            <a:picLocks noChangeAspect="1" noChangeArrowheads="1"/>
          </p:cNvPicPr>
          <p:nvPr/>
        </p:nvPicPr>
        <p:blipFill>
          <a:blip r:embed="rId2" cstate="print"/>
          <a:srcRect/>
          <a:stretch>
            <a:fillRect/>
          </a:stretch>
        </p:blipFill>
        <p:spPr bwMode="auto">
          <a:xfrm>
            <a:off x="35496" y="47163"/>
            <a:ext cx="3024336" cy="645533"/>
          </a:xfrm>
          <a:prstGeom prst="rect">
            <a:avLst/>
          </a:prstGeom>
          <a:noFill/>
          <a:ln w="19050">
            <a:solidFill>
              <a:schemeClr val="tx1"/>
            </a:solidFill>
          </a:ln>
        </p:spPr>
      </p:pic>
      <p:sp>
        <p:nvSpPr>
          <p:cNvPr id="6" name="5 Marcador de contenido"/>
          <p:cNvSpPr>
            <a:spLocks noGrp="1"/>
          </p:cNvSpPr>
          <p:nvPr>
            <p:ph idx="1"/>
          </p:nvPr>
        </p:nvSpPr>
        <p:spPr>
          <a:xfrm>
            <a:off x="518864" y="2359421"/>
            <a:ext cx="8229600" cy="4165923"/>
          </a:xfrm>
        </p:spPr>
        <p:txBody>
          <a:bodyPr>
            <a:normAutofit/>
          </a:bodyPr>
          <a:lstStyle/>
          <a:p>
            <a:pPr algn="just">
              <a:lnSpc>
                <a:spcPct val="150000"/>
              </a:lnSpc>
            </a:pPr>
            <a:r>
              <a:rPr lang="es-EC" sz="2400" b="1" dirty="0" smtClean="0">
                <a:latin typeface="Arial" pitchFamily="34" charset="0"/>
                <a:cs typeface="Arial" pitchFamily="34" charset="0"/>
              </a:rPr>
              <a:t>TIPO DE INVESTIGACIÓN: </a:t>
            </a:r>
            <a:r>
              <a:rPr lang="es-EC" sz="2400" dirty="0" smtClean="0">
                <a:latin typeface="Arial" pitchFamily="34" charset="0"/>
                <a:cs typeface="Arial" pitchFamily="34" charset="0"/>
              </a:rPr>
              <a:t>Investigación experimental.</a:t>
            </a:r>
          </a:p>
          <a:p>
            <a:pPr algn="just">
              <a:lnSpc>
                <a:spcPct val="150000"/>
              </a:lnSpc>
            </a:pPr>
            <a:r>
              <a:rPr lang="es-EC" sz="2400" b="1" dirty="0" smtClean="0">
                <a:latin typeface="Arial" pitchFamily="34" charset="0"/>
                <a:cs typeface="Arial" pitchFamily="34" charset="0"/>
              </a:rPr>
              <a:t>MÉTODOS A UTILIZAR:</a:t>
            </a:r>
            <a:r>
              <a:rPr lang="es-EC" sz="2400" dirty="0" smtClean="0">
                <a:latin typeface="Arial" pitchFamily="34" charset="0"/>
                <a:cs typeface="Arial" pitchFamily="34" charset="0"/>
              </a:rPr>
              <a:t> Método científico experimental (Muestreo probabilístico de la población, Síntesis de la observación, Muestreo selectivo de informantes clave).</a:t>
            </a:r>
          </a:p>
          <a:p>
            <a:pPr algn="just">
              <a:lnSpc>
                <a:spcPct val="150000"/>
              </a:lnSpc>
            </a:pPr>
            <a:r>
              <a:rPr lang="es-EC" sz="2400" b="1" dirty="0" smtClean="0">
                <a:latin typeface="Arial" pitchFamily="34" charset="0"/>
                <a:cs typeface="Arial" pitchFamily="34" charset="0"/>
              </a:rPr>
              <a:t>TÉCNICAS E INSTRUMENTOS DE RECOLECCIÓN DE DATOS:</a:t>
            </a:r>
            <a:r>
              <a:rPr lang="es-EC" sz="2400" dirty="0" smtClean="0">
                <a:latin typeface="Arial" pitchFamily="34" charset="0"/>
                <a:cs typeface="Arial" pitchFamily="34" charset="0"/>
              </a:rPr>
              <a:t> Encuesta, Observación participante, Entrevista estructurada o dirigida. </a:t>
            </a:r>
          </a:p>
          <a:p>
            <a:pPr algn="just"/>
            <a:endParaRPr lang="es-EC" sz="2400" b="1" dirty="0">
              <a:latin typeface="Arial" pitchFamily="34" charset="0"/>
              <a:cs typeface="Arial" pitchFamily="34" charset="0"/>
            </a:endParaRPr>
          </a:p>
          <a:p>
            <a:pPr algn="just"/>
            <a:endParaRPr lang="es-EC" sz="2400" b="1" dirty="0">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ASANOVA\Desktop\LOGO - ESPE.png"/>
          <p:cNvPicPr>
            <a:picLocks noChangeAspect="1" noChangeArrowheads="1"/>
          </p:cNvPicPr>
          <p:nvPr/>
        </p:nvPicPr>
        <p:blipFill>
          <a:blip r:embed="rId2" cstate="print"/>
          <a:srcRect/>
          <a:stretch>
            <a:fillRect/>
          </a:stretch>
        </p:blipFill>
        <p:spPr bwMode="auto">
          <a:xfrm>
            <a:off x="35496" y="47163"/>
            <a:ext cx="3024336" cy="645533"/>
          </a:xfrm>
          <a:prstGeom prst="rect">
            <a:avLst/>
          </a:prstGeom>
          <a:noFill/>
          <a:ln w="19050">
            <a:solidFill>
              <a:schemeClr val="tx1"/>
            </a:solidFill>
          </a:ln>
        </p:spPr>
      </p:pic>
      <p:sp>
        <p:nvSpPr>
          <p:cNvPr id="6" name="5 Marcador de contenido"/>
          <p:cNvSpPr>
            <a:spLocks noGrp="1"/>
          </p:cNvSpPr>
          <p:nvPr>
            <p:ph idx="1"/>
          </p:nvPr>
        </p:nvSpPr>
        <p:spPr>
          <a:xfrm>
            <a:off x="467544" y="1196752"/>
            <a:ext cx="8229600" cy="4525963"/>
          </a:xfrm>
        </p:spPr>
        <p:txBody>
          <a:bodyPr>
            <a:normAutofit/>
          </a:bodyPr>
          <a:lstStyle/>
          <a:p>
            <a:pPr algn="just"/>
            <a:r>
              <a:rPr lang="es-EC" sz="2400" b="1" dirty="0" smtClean="0">
                <a:latin typeface="Arial" pitchFamily="34" charset="0"/>
                <a:cs typeface="Arial" pitchFamily="34" charset="0"/>
              </a:rPr>
              <a:t>ESQUEMA DE LA PROPUESTA:</a:t>
            </a:r>
          </a:p>
          <a:p>
            <a:pPr algn="just"/>
            <a:endParaRPr lang="es-EC" sz="2400" b="1" dirty="0">
              <a:latin typeface="Arial" pitchFamily="34" charset="0"/>
              <a:cs typeface="Arial" pitchFamily="34" charset="0"/>
            </a:endParaRPr>
          </a:p>
          <a:p>
            <a:pPr algn="just"/>
            <a:r>
              <a:rPr lang="es-EC" sz="2400" dirty="0" smtClean="0">
                <a:latin typeface="Arial" pitchFamily="34" charset="0"/>
                <a:cs typeface="Arial" pitchFamily="34" charset="0"/>
              </a:rPr>
              <a:t>Diseñar e implementar instrumental para diagnóstico y reparación en taller de sistemas CRDI Bosch CP1 y CP3 aplicados a la línea KIA.</a:t>
            </a:r>
          </a:p>
          <a:p>
            <a:pPr algn="just"/>
            <a:endParaRPr lang="es-EC" sz="2400" dirty="0" smtClean="0">
              <a:latin typeface="Arial" pitchFamily="34" charset="0"/>
              <a:cs typeface="Arial" pitchFamily="34" charset="0"/>
            </a:endParaRPr>
          </a:p>
          <a:p>
            <a:pPr algn="just"/>
            <a:r>
              <a:rPr lang="es-EC" sz="2400" dirty="0" smtClean="0">
                <a:latin typeface="Arial" pitchFamily="34" charset="0"/>
                <a:cs typeface="Arial" pitchFamily="34" charset="0"/>
              </a:rPr>
              <a:t>Diseñar e implementar procedimientos específicos para diagnóstico y reparación en taller de sistemas CRDI Bosch CP1 y CP3 aplicados a la línea KIA.</a:t>
            </a:r>
            <a:endParaRPr lang="es-EC" sz="2400" dirty="0">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ASANOVA\Desktop\LOGO - ESPE.png"/>
          <p:cNvPicPr>
            <a:picLocks noChangeAspect="1" noChangeArrowheads="1"/>
          </p:cNvPicPr>
          <p:nvPr/>
        </p:nvPicPr>
        <p:blipFill>
          <a:blip r:embed="rId2" cstate="print"/>
          <a:srcRect/>
          <a:stretch>
            <a:fillRect/>
          </a:stretch>
        </p:blipFill>
        <p:spPr bwMode="auto">
          <a:xfrm>
            <a:off x="35496" y="47163"/>
            <a:ext cx="3024336" cy="645533"/>
          </a:xfrm>
          <a:prstGeom prst="rect">
            <a:avLst/>
          </a:prstGeom>
          <a:noFill/>
          <a:ln w="19050">
            <a:solidFill>
              <a:schemeClr val="tx1"/>
            </a:solidFill>
          </a:ln>
        </p:spPr>
      </p:pic>
      <p:sp>
        <p:nvSpPr>
          <p:cNvPr id="6" name="5 Marcador de contenido"/>
          <p:cNvSpPr>
            <a:spLocks noGrp="1"/>
          </p:cNvSpPr>
          <p:nvPr>
            <p:ph idx="1"/>
          </p:nvPr>
        </p:nvSpPr>
        <p:spPr>
          <a:xfrm>
            <a:off x="467544" y="2132856"/>
            <a:ext cx="8229600" cy="2088232"/>
          </a:xfrm>
        </p:spPr>
        <p:txBody>
          <a:bodyPr>
            <a:normAutofit/>
          </a:bodyPr>
          <a:lstStyle/>
          <a:p>
            <a:pPr algn="just"/>
            <a:r>
              <a:rPr lang="es-EC" sz="2400" b="1" dirty="0" smtClean="0">
                <a:latin typeface="Arial" pitchFamily="34" charset="0"/>
                <a:cs typeface="Arial" pitchFamily="34" charset="0"/>
              </a:rPr>
              <a:t>PARÁMETROS DE DISEÑO Y SELECCIÓN DEL INSTRUMENTAL NECESARIO PARA REALIZAR PROCEDIMIENTOS DE DIAGNÓSTICO Y REPARACIÓN EN TALLER DE SISTEMAS CRDI BOSCH CP1 Y CP3.</a:t>
            </a:r>
            <a:endParaRPr lang="es-EC" sz="2400" b="1" dirty="0">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ASANOVA\Desktop\LOGO - ESPE.png"/>
          <p:cNvPicPr>
            <a:picLocks noChangeAspect="1" noChangeArrowheads="1"/>
          </p:cNvPicPr>
          <p:nvPr/>
        </p:nvPicPr>
        <p:blipFill>
          <a:blip r:embed="rId2" cstate="print"/>
          <a:srcRect/>
          <a:stretch>
            <a:fillRect/>
          </a:stretch>
        </p:blipFill>
        <p:spPr bwMode="auto">
          <a:xfrm>
            <a:off x="35496" y="47163"/>
            <a:ext cx="3024336" cy="645533"/>
          </a:xfrm>
          <a:prstGeom prst="rect">
            <a:avLst/>
          </a:prstGeom>
          <a:noFill/>
          <a:ln w="19050">
            <a:solidFill>
              <a:schemeClr val="tx1"/>
            </a:solidFill>
          </a:ln>
        </p:spPr>
      </p:pic>
      <p:pic>
        <p:nvPicPr>
          <p:cNvPr id="1026" name="Picture 2"/>
          <p:cNvPicPr>
            <a:picLocks noChangeAspect="1" noChangeArrowheads="1"/>
          </p:cNvPicPr>
          <p:nvPr/>
        </p:nvPicPr>
        <p:blipFill>
          <a:blip r:embed="rId3" cstate="print"/>
          <a:srcRect l="31003" t="26100" r="27063" b="31375"/>
          <a:stretch>
            <a:fillRect/>
          </a:stretch>
        </p:blipFill>
        <p:spPr bwMode="auto">
          <a:xfrm>
            <a:off x="1820042" y="764704"/>
            <a:ext cx="5560270" cy="3456384"/>
          </a:xfrm>
          <a:prstGeom prst="rect">
            <a:avLst/>
          </a:prstGeom>
          <a:noFill/>
          <a:ln w="19050">
            <a:solidFill>
              <a:schemeClr val="tx1"/>
            </a:solidFill>
            <a:miter lim="800000"/>
            <a:headEnd/>
            <a:tailEnd/>
          </a:ln>
        </p:spPr>
      </p:pic>
      <p:pic>
        <p:nvPicPr>
          <p:cNvPr id="1027" name="Picture 3"/>
          <p:cNvPicPr>
            <a:picLocks noChangeAspect="1" noChangeArrowheads="1"/>
          </p:cNvPicPr>
          <p:nvPr/>
        </p:nvPicPr>
        <p:blipFill>
          <a:blip r:embed="rId4" cstate="print"/>
          <a:srcRect l="30510" t="42440" r="26966" b="32045"/>
          <a:stretch>
            <a:fillRect/>
          </a:stretch>
        </p:blipFill>
        <p:spPr bwMode="auto">
          <a:xfrm>
            <a:off x="1835696" y="4437112"/>
            <a:ext cx="5544616" cy="1944216"/>
          </a:xfrm>
          <a:prstGeom prst="rect">
            <a:avLst/>
          </a:prstGeom>
          <a:noFill/>
          <a:ln w="19050">
            <a:solidFill>
              <a:schemeClr val="tx1"/>
            </a:solidFill>
            <a:miter lim="800000"/>
            <a:headEnd/>
            <a:tailEnd/>
          </a:ln>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ASANOVA\Desktop\LOGO - ESPE.png"/>
          <p:cNvPicPr>
            <a:picLocks noChangeAspect="1" noChangeArrowheads="1"/>
          </p:cNvPicPr>
          <p:nvPr/>
        </p:nvPicPr>
        <p:blipFill>
          <a:blip r:embed="rId2" cstate="print"/>
          <a:srcRect/>
          <a:stretch>
            <a:fillRect/>
          </a:stretch>
        </p:blipFill>
        <p:spPr bwMode="auto">
          <a:xfrm>
            <a:off x="35496" y="47163"/>
            <a:ext cx="3024336" cy="645533"/>
          </a:xfrm>
          <a:prstGeom prst="rect">
            <a:avLst/>
          </a:prstGeom>
          <a:noFill/>
          <a:ln w="19050">
            <a:solidFill>
              <a:schemeClr val="tx1"/>
            </a:solidFill>
          </a:ln>
        </p:spPr>
      </p:pic>
      <p:pic>
        <p:nvPicPr>
          <p:cNvPr id="2050" name="Picture 2"/>
          <p:cNvPicPr>
            <a:picLocks noChangeAspect="1" noChangeArrowheads="1"/>
          </p:cNvPicPr>
          <p:nvPr/>
        </p:nvPicPr>
        <p:blipFill>
          <a:blip r:embed="rId3" cstate="print"/>
          <a:srcRect l="30413" t="27990" r="26472" b="29485"/>
          <a:stretch>
            <a:fillRect/>
          </a:stretch>
        </p:blipFill>
        <p:spPr bwMode="auto">
          <a:xfrm>
            <a:off x="1979712" y="836712"/>
            <a:ext cx="5688632" cy="3506691"/>
          </a:xfrm>
          <a:prstGeom prst="rect">
            <a:avLst/>
          </a:prstGeom>
          <a:noFill/>
          <a:ln w="19050">
            <a:solidFill>
              <a:schemeClr val="tx1"/>
            </a:solidFill>
            <a:miter lim="800000"/>
            <a:headEnd/>
            <a:tailEnd/>
          </a:ln>
        </p:spPr>
      </p:pic>
      <p:pic>
        <p:nvPicPr>
          <p:cNvPr id="2051" name="Picture 3"/>
          <p:cNvPicPr>
            <a:picLocks noChangeAspect="1" noChangeArrowheads="1"/>
          </p:cNvPicPr>
          <p:nvPr/>
        </p:nvPicPr>
        <p:blipFill>
          <a:blip r:embed="rId4" cstate="print"/>
          <a:srcRect l="30510" t="31100" r="26375" b="45275"/>
          <a:stretch>
            <a:fillRect/>
          </a:stretch>
        </p:blipFill>
        <p:spPr bwMode="auto">
          <a:xfrm>
            <a:off x="1979712" y="4581128"/>
            <a:ext cx="5688632" cy="1800200"/>
          </a:xfrm>
          <a:prstGeom prst="rect">
            <a:avLst/>
          </a:prstGeom>
          <a:noFill/>
          <a:ln w="19050">
            <a:solidFill>
              <a:schemeClr val="tx1"/>
            </a:solidFill>
            <a:miter lim="800000"/>
            <a:headEnd/>
            <a:tailEnd/>
          </a:ln>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ASANOVA\Desktop\LOGO - ESPE.png"/>
          <p:cNvPicPr>
            <a:picLocks noChangeAspect="1" noChangeArrowheads="1"/>
          </p:cNvPicPr>
          <p:nvPr/>
        </p:nvPicPr>
        <p:blipFill>
          <a:blip r:embed="rId2" cstate="print"/>
          <a:srcRect/>
          <a:stretch>
            <a:fillRect/>
          </a:stretch>
        </p:blipFill>
        <p:spPr bwMode="auto">
          <a:xfrm>
            <a:off x="35496" y="47163"/>
            <a:ext cx="3024336" cy="645533"/>
          </a:xfrm>
          <a:prstGeom prst="rect">
            <a:avLst/>
          </a:prstGeom>
          <a:noFill/>
          <a:ln w="19050">
            <a:solidFill>
              <a:schemeClr val="tx1"/>
            </a:solidFill>
          </a:ln>
        </p:spPr>
      </p:pic>
      <p:pic>
        <p:nvPicPr>
          <p:cNvPr id="3074" name="Picture 2"/>
          <p:cNvPicPr>
            <a:picLocks noChangeAspect="1" noChangeArrowheads="1"/>
          </p:cNvPicPr>
          <p:nvPr/>
        </p:nvPicPr>
        <p:blipFill>
          <a:blip r:embed="rId3" cstate="print"/>
          <a:srcRect l="39272" t="39330" r="35332" b="26650"/>
          <a:stretch>
            <a:fillRect/>
          </a:stretch>
        </p:blipFill>
        <p:spPr bwMode="auto">
          <a:xfrm>
            <a:off x="2915816" y="980728"/>
            <a:ext cx="3456384" cy="2893717"/>
          </a:xfrm>
          <a:prstGeom prst="rect">
            <a:avLst/>
          </a:prstGeom>
          <a:noFill/>
          <a:ln w="19050">
            <a:solidFill>
              <a:schemeClr val="tx1"/>
            </a:solidFill>
            <a:miter lim="800000"/>
            <a:headEnd/>
            <a:tailEnd/>
          </a:ln>
        </p:spPr>
      </p:pic>
      <p:pic>
        <p:nvPicPr>
          <p:cNvPr id="3075" name="Picture 3"/>
          <p:cNvPicPr>
            <a:picLocks noChangeAspect="1" noChangeArrowheads="1"/>
          </p:cNvPicPr>
          <p:nvPr/>
        </p:nvPicPr>
        <p:blipFill>
          <a:blip r:embed="rId4" cstate="print"/>
          <a:srcRect l="28147" t="36770" r="24604" b="41495"/>
          <a:stretch>
            <a:fillRect/>
          </a:stretch>
        </p:blipFill>
        <p:spPr bwMode="auto">
          <a:xfrm>
            <a:off x="1763688" y="4149080"/>
            <a:ext cx="5760640" cy="1656184"/>
          </a:xfrm>
          <a:prstGeom prst="rect">
            <a:avLst/>
          </a:prstGeom>
          <a:noFill/>
          <a:ln w="19050">
            <a:solidFill>
              <a:schemeClr val="tx1"/>
            </a:solidFill>
            <a:miter lim="800000"/>
            <a:headEnd/>
            <a:tailEnd/>
          </a:ln>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ASANOVA\Desktop\LOGO - ESPE.png"/>
          <p:cNvPicPr>
            <a:picLocks noChangeAspect="1" noChangeArrowheads="1"/>
          </p:cNvPicPr>
          <p:nvPr/>
        </p:nvPicPr>
        <p:blipFill>
          <a:blip r:embed="rId2" cstate="print"/>
          <a:srcRect/>
          <a:stretch>
            <a:fillRect/>
          </a:stretch>
        </p:blipFill>
        <p:spPr bwMode="auto">
          <a:xfrm>
            <a:off x="35496" y="47163"/>
            <a:ext cx="3024336" cy="645533"/>
          </a:xfrm>
          <a:prstGeom prst="rect">
            <a:avLst/>
          </a:prstGeom>
          <a:noFill/>
          <a:ln w="19050">
            <a:solidFill>
              <a:schemeClr val="tx1"/>
            </a:solidFill>
          </a:ln>
        </p:spPr>
      </p:pic>
      <p:pic>
        <p:nvPicPr>
          <p:cNvPr id="4098" name="Picture 2"/>
          <p:cNvPicPr>
            <a:picLocks noChangeAspect="1" noChangeArrowheads="1"/>
          </p:cNvPicPr>
          <p:nvPr/>
        </p:nvPicPr>
        <p:blipFill>
          <a:blip r:embed="rId3" cstate="print"/>
          <a:srcRect l="28050" t="40275" r="25000" b="37045"/>
          <a:stretch>
            <a:fillRect/>
          </a:stretch>
        </p:blipFill>
        <p:spPr bwMode="auto">
          <a:xfrm>
            <a:off x="1619672" y="1124744"/>
            <a:ext cx="6201139" cy="1872208"/>
          </a:xfrm>
          <a:prstGeom prst="rect">
            <a:avLst/>
          </a:prstGeom>
          <a:noFill/>
          <a:ln w="19050">
            <a:solidFill>
              <a:schemeClr val="tx1"/>
            </a:solidFill>
            <a:miter lim="800000"/>
            <a:headEnd/>
            <a:tailEnd/>
          </a:ln>
        </p:spPr>
      </p:pic>
      <p:pic>
        <p:nvPicPr>
          <p:cNvPr id="5" name="4 Imagen" descr="C:\Users\CASANOVA\Desktop\VARIOS 08-07-14\FOTOS 270614\DCIM\997SSCAM\SDC14634.JPG"/>
          <p:cNvPicPr/>
          <p:nvPr/>
        </p:nvPicPr>
        <p:blipFill>
          <a:blip r:embed="rId4" cstate="print"/>
          <a:srcRect l="31368" t="19647" r="25737" b="9320"/>
          <a:stretch>
            <a:fillRect/>
          </a:stretch>
        </p:blipFill>
        <p:spPr bwMode="auto">
          <a:xfrm>
            <a:off x="3635896" y="3501008"/>
            <a:ext cx="2016224" cy="2232248"/>
          </a:xfrm>
          <a:prstGeom prst="rect">
            <a:avLst/>
          </a:prstGeom>
          <a:noFill/>
          <a:ln w="19050">
            <a:solidFill>
              <a:schemeClr val="tx1"/>
            </a:solidFill>
            <a:miter lim="800000"/>
            <a:headEnd/>
            <a:tailEnd/>
          </a:ln>
        </p:spPr>
      </p:pic>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ASANOVA\Desktop\LOGO - ESPE.png"/>
          <p:cNvPicPr>
            <a:picLocks noChangeAspect="1" noChangeArrowheads="1"/>
          </p:cNvPicPr>
          <p:nvPr/>
        </p:nvPicPr>
        <p:blipFill>
          <a:blip r:embed="rId2" cstate="print"/>
          <a:srcRect/>
          <a:stretch>
            <a:fillRect/>
          </a:stretch>
        </p:blipFill>
        <p:spPr bwMode="auto">
          <a:xfrm>
            <a:off x="35496" y="47163"/>
            <a:ext cx="3024336" cy="645533"/>
          </a:xfrm>
          <a:prstGeom prst="rect">
            <a:avLst/>
          </a:prstGeom>
          <a:noFill/>
          <a:ln w="19050">
            <a:solidFill>
              <a:schemeClr val="tx1"/>
            </a:solidFill>
          </a:ln>
        </p:spPr>
      </p:pic>
      <p:pic>
        <p:nvPicPr>
          <p:cNvPr id="5122" name="Picture 2"/>
          <p:cNvPicPr>
            <a:picLocks noChangeAspect="1" noChangeArrowheads="1"/>
          </p:cNvPicPr>
          <p:nvPr/>
        </p:nvPicPr>
        <p:blipFill>
          <a:blip r:embed="rId3" cstate="print"/>
          <a:srcRect l="33366" t="26100" r="30016" b="10000"/>
          <a:stretch>
            <a:fillRect/>
          </a:stretch>
        </p:blipFill>
        <p:spPr bwMode="auto">
          <a:xfrm>
            <a:off x="2411760" y="1700808"/>
            <a:ext cx="4464496" cy="4869160"/>
          </a:xfrm>
          <a:prstGeom prst="rect">
            <a:avLst/>
          </a:prstGeom>
          <a:noFill/>
          <a:ln w="19050">
            <a:solidFill>
              <a:schemeClr val="tx1"/>
            </a:solidFill>
            <a:miter lim="800000"/>
            <a:headEnd/>
            <a:tailEnd/>
          </a:ln>
        </p:spPr>
      </p:pic>
      <p:sp>
        <p:nvSpPr>
          <p:cNvPr id="5" name="5 Marcador de contenido"/>
          <p:cNvSpPr txBox="1">
            <a:spLocks/>
          </p:cNvSpPr>
          <p:nvPr/>
        </p:nvSpPr>
        <p:spPr>
          <a:xfrm>
            <a:off x="899592" y="764704"/>
            <a:ext cx="7632848" cy="864096"/>
          </a:xfrm>
          <a:prstGeom prst="rect">
            <a:avLst/>
          </a:prstGeom>
        </p:spPr>
        <p:txBody>
          <a:bodyPr>
            <a:normAutofit fontScale="925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es-EC" sz="2400" b="1" dirty="0" smtClean="0">
                <a:latin typeface="Arial" pitchFamily="34" charset="0"/>
                <a:cs typeface="Arial" pitchFamily="34" charset="0"/>
              </a:rPr>
              <a:t>FUNCIONES DEL SISTEMA DE CONTROL ELÉCTRICO Y ELECTRÓNICO DEL INSTRUMENTAL.</a:t>
            </a:r>
            <a:endParaRPr kumimoji="0" lang="es-EC" sz="24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ASANOVA\Desktop\LOGO - ESPE.png"/>
          <p:cNvPicPr>
            <a:picLocks noChangeAspect="1" noChangeArrowheads="1"/>
          </p:cNvPicPr>
          <p:nvPr/>
        </p:nvPicPr>
        <p:blipFill>
          <a:blip r:embed="rId2" cstate="print"/>
          <a:srcRect/>
          <a:stretch>
            <a:fillRect/>
          </a:stretch>
        </p:blipFill>
        <p:spPr bwMode="auto">
          <a:xfrm>
            <a:off x="35496" y="47163"/>
            <a:ext cx="3024336" cy="645533"/>
          </a:xfrm>
          <a:prstGeom prst="rect">
            <a:avLst/>
          </a:prstGeom>
          <a:noFill/>
          <a:ln w="19050">
            <a:solidFill>
              <a:schemeClr val="tx1"/>
            </a:solidFill>
          </a:ln>
        </p:spPr>
      </p:pic>
      <p:pic>
        <p:nvPicPr>
          <p:cNvPr id="6146" name="Picture 2"/>
          <p:cNvPicPr>
            <a:picLocks noChangeAspect="1" noChangeArrowheads="1"/>
          </p:cNvPicPr>
          <p:nvPr/>
        </p:nvPicPr>
        <p:blipFill>
          <a:blip r:embed="rId3" cstate="print"/>
          <a:srcRect l="29822" t="35550" r="26472" b="28540"/>
          <a:stretch>
            <a:fillRect/>
          </a:stretch>
        </p:blipFill>
        <p:spPr bwMode="auto">
          <a:xfrm>
            <a:off x="2195736" y="980728"/>
            <a:ext cx="5328592" cy="2736304"/>
          </a:xfrm>
          <a:prstGeom prst="rect">
            <a:avLst/>
          </a:prstGeom>
          <a:noFill/>
          <a:ln w="19050">
            <a:solidFill>
              <a:schemeClr val="tx1"/>
            </a:solidFill>
            <a:miter lim="800000"/>
            <a:headEnd/>
            <a:tailEnd/>
          </a:ln>
        </p:spPr>
      </p:pic>
      <p:pic>
        <p:nvPicPr>
          <p:cNvPr id="6147" name="Picture 3"/>
          <p:cNvPicPr>
            <a:picLocks noChangeAspect="1" noChangeArrowheads="1"/>
          </p:cNvPicPr>
          <p:nvPr/>
        </p:nvPicPr>
        <p:blipFill>
          <a:blip r:embed="rId4" cstate="print"/>
          <a:srcRect l="29919" t="31100" r="26966" b="49055"/>
          <a:stretch>
            <a:fillRect/>
          </a:stretch>
        </p:blipFill>
        <p:spPr bwMode="auto">
          <a:xfrm>
            <a:off x="2195736" y="4149080"/>
            <a:ext cx="5328592" cy="1584176"/>
          </a:xfrm>
          <a:prstGeom prst="rect">
            <a:avLst/>
          </a:prstGeom>
          <a:noFill/>
          <a:ln w="19050">
            <a:solidFill>
              <a:schemeClr val="tx1"/>
            </a:solidFill>
            <a:miter lim="800000"/>
            <a:headEnd/>
            <a:tailEnd/>
          </a:ln>
        </p:spPr>
      </p:pic>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ASANOVA\Desktop\LOGO - ESPE.png"/>
          <p:cNvPicPr>
            <a:picLocks noChangeAspect="1" noChangeArrowheads="1"/>
          </p:cNvPicPr>
          <p:nvPr/>
        </p:nvPicPr>
        <p:blipFill>
          <a:blip r:embed="rId2" cstate="print"/>
          <a:srcRect/>
          <a:stretch>
            <a:fillRect/>
          </a:stretch>
        </p:blipFill>
        <p:spPr bwMode="auto">
          <a:xfrm>
            <a:off x="35496" y="47163"/>
            <a:ext cx="3024336" cy="645533"/>
          </a:xfrm>
          <a:prstGeom prst="rect">
            <a:avLst/>
          </a:prstGeom>
          <a:noFill/>
          <a:ln w="19050">
            <a:solidFill>
              <a:schemeClr val="tx1"/>
            </a:solidFill>
          </a:ln>
        </p:spPr>
      </p:pic>
      <p:pic>
        <p:nvPicPr>
          <p:cNvPr id="7170" name="Picture 2"/>
          <p:cNvPicPr>
            <a:picLocks noChangeAspect="1" noChangeArrowheads="1"/>
          </p:cNvPicPr>
          <p:nvPr/>
        </p:nvPicPr>
        <p:blipFill>
          <a:blip r:embed="rId3" cstate="print"/>
          <a:srcRect l="30484" t="21375" r="25953" b="8897"/>
          <a:stretch>
            <a:fillRect/>
          </a:stretch>
        </p:blipFill>
        <p:spPr bwMode="auto">
          <a:xfrm>
            <a:off x="1979712" y="834322"/>
            <a:ext cx="5832648" cy="583503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ASANOVA\Desktop\LOGO - ESPE.png"/>
          <p:cNvPicPr>
            <a:picLocks noChangeAspect="1" noChangeArrowheads="1"/>
          </p:cNvPicPr>
          <p:nvPr/>
        </p:nvPicPr>
        <p:blipFill>
          <a:blip r:embed="rId2" cstate="print"/>
          <a:srcRect/>
          <a:stretch>
            <a:fillRect/>
          </a:stretch>
        </p:blipFill>
        <p:spPr bwMode="auto">
          <a:xfrm>
            <a:off x="35496" y="47163"/>
            <a:ext cx="3024336" cy="645533"/>
          </a:xfrm>
          <a:prstGeom prst="rect">
            <a:avLst/>
          </a:prstGeom>
          <a:noFill/>
          <a:ln w="19050">
            <a:solidFill>
              <a:schemeClr val="tx1"/>
            </a:solidFill>
          </a:ln>
        </p:spPr>
      </p:pic>
      <p:sp>
        <p:nvSpPr>
          <p:cNvPr id="3" name="2 Rectángulo"/>
          <p:cNvSpPr/>
          <p:nvPr/>
        </p:nvSpPr>
        <p:spPr>
          <a:xfrm>
            <a:off x="1403648" y="838453"/>
            <a:ext cx="6768752" cy="646331"/>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s-ES" sz="3600" b="1" dirty="0" smtClean="0">
                <a:ln w="10541" cmpd="sng">
                  <a:solidFill>
                    <a:schemeClr val="tx1"/>
                  </a:solidFill>
                  <a:prstDash val="solid"/>
                </a:ln>
                <a:solidFill>
                  <a:srgbClr val="126C1B"/>
                </a:solidFill>
                <a:latin typeface="Arial" pitchFamily="34" charset="0"/>
                <a:cs typeface="Arial" pitchFamily="34" charset="0"/>
              </a:rPr>
              <a:t>CAPÍTULO 1.- EL PROBLEMA</a:t>
            </a:r>
            <a:endParaRPr lang="es-ES" sz="3600" b="1" dirty="0">
              <a:ln w="10541" cmpd="sng">
                <a:solidFill>
                  <a:schemeClr val="tx1"/>
                </a:solidFill>
                <a:prstDash val="solid"/>
              </a:ln>
              <a:solidFill>
                <a:srgbClr val="126C1B"/>
              </a:solidFill>
              <a:latin typeface="Arial" pitchFamily="34" charset="0"/>
              <a:cs typeface="Arial" pitchFamily="34" charset="0"/>
            </a:endParaRPr>
          </a:p>
        </p:txBody>
      </p:sp>
      <p:pic>
        <p:nvPicPr>
          <p:cNvPr id="2050" name="Picture 2" descr="D:\VARIOS T\INVESTIGACIÓN TALLER\INVESTIGACION 1\DCIM\997SSCAM\SDC12792.JPG"/>
          <p:cNvPicPr>
            <a:picLocks noChangeAspect="1" noChangeArrowheads="1"/>
          </p:cNvPicPr>
          <p:nvPr/>
        </p:nvPicPr>
        <p:blipFill>
          <a:blip r:embed="rId3" cstate="print"/>
          <a:srcRect/>
          <a:stretch>
            <a:fillRect/>
          </a:stretch>
        </p:blipFill>
        <p:spPr bwMode="auto">
          <a:xfrm>
            <a:off x="1475656" y="1628800"/>
            <a:ext cx="2976330" cy="2232248"/>
          </a:xfrm>
          <a:prstGeom prst="rect">
            <a:avLst/>
          </a:prstGeom>
          <a:noFill/>
          <a:ln w="19050">
            <a:solidFill>
              <a:schemeClr val="tx1"/>
            </a:solidFill>
          </a:ln>
        </p:spPr>
      </p:pic>
      <p:pic>
        <p:nvPicPr>
          <p:cNvPr id="2052" name="Picture 4" descr="D:\VARIOS T\INVESTIGACIÓN TALLER\INVESTIGACION 1\DCIM\997SSCAM\SDC12839.JPG"/>
          <p:cNvPicPr>
            <a:picLocks noChangeAspect="1" noChangeArrowheads="1"/>
          </p:cNvPicPr>
          <p:nvPr/>
        </p:nvPicPr>
        <p:blipFill>
          <a:blip r:embed="rId4" cstate="print"/>
          <a:srcRect/>
          <a:stretch>
            <a:fillRect/>
          </a:stretch>
        </p:blipFill>
        <p:spPr bwMode="auto">
          <a:xfrm>
            <a:off x="5076056" y="1628800"/>
            <a:ext cx="3011828" cy="2232248"/>
          </a:xfrm>
          <a:prstGeom prst="rect">
            <a:avLst/>
          </a:prstGeom>
          <a:noFill/>
          <a:ln w="19050">
            <a:solidFill>
              <a:schemeClr val="tx1"/>
            </a:solidFill>
          </a:ln>
        </p:spPr>
      </p:pic>
      <p:pic>
        <p:nvPicPr>
          <p:cNvPr id="2053" name="Picture 5" descr="D:\VARIOS T\INVESTIGACIÓN LABORATORIO\DCIM\997SSCAM\SDC13160.JPG"/>
          <p:cNvPicPr>
            <a:picLocks noChangeAspect="1" noChangeArrowheads="1"/>
          </p:cNvPicPr>
          <p:nvPr/>
        </p:nvPicPr>
        <p:blipFill>
          <a:blip r:embed="rId5" cstate="print"/>
          <a:srcRect l="9558" r="6471"/>
          <a:stretch>
            <a:fillRect/>
          </a:stretch>
        </p:blipFill>
        <p:spPr bwMode="auto">
          <a:xfrm>
            <a:off x="1475656" y="4293096"/>
            <a:ext cx="2952328" cy="2304256"/>
          </a:xfrm>
          <a:prstGeom prst="rect">
            <a:avLst/>
          </a:prstGeom>
          <a:noFill/>
          <a:ln w="19050">
            <a:solidFill>
              <a:schemeClr val="tx1"/>
            </a:solidFill>
          </a:ln>
        </p:spPr>
      </p:pic>
      <p:pic>
        <p:nvPicPr>
          <p:cNvPr id="2054" name="Picture 6" descr="D:\VARIOS T\INVESTIGACIÓN TALLER\INVESTIGACIÓN 2\DCIM\997SSCAM\SDC12949.JPG"/>
          <p:cNvPicPr>
            <a:picLocks noChangeAspect="1" noChangeArrowheads="1"/>
          </p:cNvPicPr>
          <p:nvPr/>
        </p:nvPicPr>
        <p:blipFill>
          <a:blip r:embed="rId6" cstate="print"/>
          <a:srcRect/>
          <a:stretch>
            <a:fillRect/>
          </a:stretch>
        </p:blipFill>
        <p:spPr bwMode="auto">
          <a:xfrm>
            <a:off x="5148065" y="4293096"/>
            <a:ext cx="2952328" cy="2304256"/>
          </a:xfrm>
          <a:prstGeom prst="rect">
            <a:avLst/>
          </a:prstGeom>
          <a:noFill/>
          <a:ln w="19050">
            <a:solidFill>
              <a:schemeClr val="tx1"/>
            </a:solidFill>
          </a:ln>
        </p:spPr>
      </p:pic>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ASANOVA\Desktop\LOGO - ESPE.png"/>
          <p:cNvPicPr>
            <a:picLocks noChangeAspect="1" noChangeArrowheads="1"/>
          </p:cNvPicPr>
          <p:nvPr/>
        </p:nvPicPr>
        <p:blipFill>
          <a:blip r:embed="rId2" cstate="print"/>
          <a:srcRect/>
          <a:stretch>
            <a:fillRect/>
          </a:stretch>
        </p:blipFill>
        <p:spPr bwMode="auto">
          <a:xfrm>
            <a:off x="35496" y="47163"/>
            <a:ext cx="3024336" cy="645533"/>
          </a:xfrm>
          <a:prstGeom prst="rect">
            <a:avLst/>
          </a:prstGeom>
          <a:noFill/>
          <a:ln w="19050">
            <a:solidFill>
              <a:schemeClr val="tx1"/>
            </a:solidFill>
          </a:ln>
        </p:spPr>
      </p:pic>
      <p:pic>
        <p:nvPicPr>
          <p:cNvPr id="8194" name="Picture 2"/>
          <p:cNvPicPr>
            <a:picLocks noChangeAspect="1" noChangeArrowheads="1"/>
          </p:cNvPicPr>
          <p:nvPr/>
        </p:nvPicPr>
        <p:blipFill>
          <a:blip r:embed="rId3" cstate="print"/>
          <a:srcRect l="35138" t="39330" r="32378" b="20980"/>
          <a:stretch>
            <a:fillRect/>
          </a:stretch>
        </p:blipFill>
        <p:spPr bwMode="auto">
          <a:xfrm>
            <a:off x="323528" y="908720"/>
            <a:ext cx="4248472" cy="3244288"/>
          </a:xfrm>
          <a:prstGeom prst="rect">
            <a:avLst/>
          </a:prstGeom>
          <a:noFill/>
          <a:ln w="19050">
            <a:solidFill>
              <a:schemeClr val="tx1"/>
            </a:solidFill>
            <a:miter lim="800000"/>
            <a:headEnd/>
            <a:tailEnd/>
          </a:ln>
        </p:spPr>
      </p:pic>
      <p:pic>
        <p:nvPicPr>
          <p:cNvPr id="5" name="4 Imagen"/>
          <p:cNvPicPr/>
          <p:nvPr/>
        </p:nvPicPr>
        <p:blipFill>
          <a:blip r:embed="rId4" cstate="print"/>
          <a:srcRect l="5190" t="22143" r="61686" b="25999"/>
          <a:stretch>
            <a:fillRect/>
          </a:stretch>
        </p:blipFill>
        <p:spPr bwMode="auto">
          <a:xfrm>
            <a:off x="5364088" y="4005064"/>
            <a:ext cx="3456384" cy="2592288"/>
          </a:xfrm>
          <a:prstGeom prst="rect">
            <a:avLst/>
          </a:prstGeom>
          <a:noFill/>
          <a:ln w="19050">
            <a:solidFill>
              <a:schemeClr val="tx1"/>
            </a:solidFill>
            <a:miter lim="800000"/>
            <a:headEnd/>
            <a:tailEnd/>
          </a:ln>
        </p:spPr>
      </p:pic>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ASANOVA\Desktop\LOGO - ESPE.png"/>
          <p:cNvPicPr>
            <a:picLocks noChangeAspect="1" noChangeArrowheads="1"/>
          </p:cNvPicPr>
          <p:nvPr/>
        </p:nvPicPr>
        <p:blipFill>
          <a:blip r:embed="rId2" cstate="print"/>
          <a:srcRect/>
          <a:stretch>
            <a:fillRect/>
          </a:stretch>
        </p:blipFill>
        <p:spPr bwMode="auto">
          <a:xfrm>
            <a:off x="35496" y="47163"/>
            <a:ext cx="3024336" cy="645533"/>
          </a:xfrm>
          <a:prstGeom prst="rect">
            <a:avLst/>
          </a:prstGeom>
          <a:noFill/>
          <a:ln w="19050">
            <a:solidFill>
              <a:schemeClr val="tx1"/>
            </a:solidFill>
          </a:ln>
        </p:spPr>
      </p:pic>
      <p:pic>
        <p:nvPicPr>
          <p:cNvPr id="6" name="5 Imagen"/>
          <p:cNvPicPr/>
          <p:nvPr/>
        </p:nvPicPr>
        <p:blipFill>
          <a:blip r:embed="rId3" cstate="print"/>
          <a:srcRect l="39827" t="16804" r="31037" b="11820"/>
          <a:stretch>
            <a:fillRect/>
          </a:stretch>
        </p:blipFill>
        <p:spPr bwMode="auto">
          <a:xfrm>
            <a:off x="1979712" y="1700808"/>
            <a:ext cx="2232248" cy="3888432"/>
          </a:xfrm>
          <a:prstGeom prst="rect">
            <a:avLst/>
          </a:prstGeom>
          <a:noFill/>
          <a:ln w="19050">
            <a:solidFill>
              <a:schemeClr val="tx1"/>
            </a:solidFill>
            <a:miter lim="800000"/>
            <a:headEnd/>
            <a:tailEnd/>
          </a:ln>
        </p:spPr>
      </p:pic>
      <p:sp>
        <p:nvSpPr>
          <p:cNvPr id="7" name="5 Marcador de contenido"/>
          <p:cNvSpPr txBox="1">
            <a:spLocks/>
          </p:cNvSpPr>
          <p:nvPr/>
        </p:nvSpPr>
        <p:spPr>
          <a:xfrm>
            <a:off x="3203848" y="764704"/>
            <a:ext cx="2880320" cy="432048"/>
          </a:xfrm>
          <a:prstGeom prst="rect">
            <a:avLst/>
          </a:prstGeom>
        </p:spPr>
        <p:txBody>
          <a:bodyPr>
            <a:normAutofit lnSpcReduction="1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es-EC" sz="2400" b="1" dirty="0" smtClean="0">
                <a:latin typeface="Arial" pitchFamily="34" charset="0"/>
                <a:cs typeface="Arial" pitchFamily="34" charset="0"/>
              </a:rPr>
              <a:t>CRDI - TESTER.</a:t>
            </a:r>
            <a:endParaRPr kumimoji="0" lang="es-EC" sz="24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2050" name="Picture 2" descr="C:\Users\CASANOVA\Desktop\VARIOS U\PRUEBAS 1 CRDI TESTER\DCIM\997SSCAM\SDC14709.JPG"/>
          <p:cNvPicPr>
            <a:picLocks noChangeAspect="1" noChangeArrowheads="1"/>
          </p:cNvPicPr>
          <p:nvPr/>
        </p:nvPicPr>
        <p:blipFill>
          <a:blip r:embed="rId4" cstate="print"/>
          <a:srcRect l="30342" t="4791" r="29202" b="7377"/>
          <a:stretch>
            <a:fillRect/>
          </a:stretch>
        </p:blipFill>
        <p:spPr bwMode="auto">
          <a:xfrm>
            <a:off x="5580112" y="1700808"/>
            <a:ext cx="1728192" cy="3960440"/>
          </a:xfrm>
          <a:prstGeom prst="rect">
            <a:avLst/>
          </a:prstGeom>
          <a:noFill/>
          <a:ln w="19050">
            <a:solidFill>
              <a:schemeClr val="tx1"/>
            </a:solidFill>
          </a:ln>
        </p:spPr>
      </p:pic>
      <p:sp>
        <p:nvSpPr>
          <p:cNvPr id="9" name="8 Rectángulo"/>
          <p:cNvSpPr/>
          <p:nvPr/>
        </p:nvSpPr>
        <p:spPr>
          <a:xfrm>
            <a:off x="6228184" y="6453336"/>
            <a:ext cx="2808312" cy="307777"/>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s-ES" sz="1400" b="1" dirty="0" smtClean="0">
                <a:ln w="10541" cmpd="sng">
                  <a:solidFill>
                    <a:schemeClr val="tx1"/>
                  </a:solidFill>
                  <a:prstDash val="solid"/>
                </a:ln>
                <a:solidFill>
                  <a:srgbClr val="126C1B"/>
                </a:solidFill>
                <a:latin typeface="Arial" pitchFamily="34" charset="0"/>
                <a:cs typeface="Arial" pitchFamily="34" charset="0"/>
                <a:hlinkClick r:id="rId5" action="ppaction://hlinksldjump"/>
              </a:rPr>
              <a:t>ÍNDICE DE CONTENIDOS </a:t>
            </a:r>
            <a:endParaRPr lang="es-ES" sz="1400" b="1" dirty="0">
              <a:ln w="10541" cmpd="sng">
                <a:solidFill>
                  <a:schemeClr val="tx1"/>
                </a:solidFill>
                <a:prstDash val="solid"/>
              </a:ln>
              <a:solidFill>
                <a:srgbClr val="126C1B"/>
              </a:solidFill>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187624" y="764704"/>
            <a:ext cx="7056784" cy="1938992"/>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just"/>
            <a:r>
              <a:rPr lang="es-ES" sz="2400" b="1" dirty="0" smtClean="0">
                <a:ln w="10541" cmpd="sng">
                  <a:solidFill>
                    <a:schemeClr val="tx1"/>
                  </a:solidFill>
                  <a:prstDash val="solid"/>
                </a:ln>
                <a:solidFill>
                  <a:srgbClr val="126C1B"/>
                </a:solidFill>
                <a:latin typeface="Arial" pitchFamily="34" charset="0"/>
                <a:cs typeface="Arial" pitchFamily="34" charset="0"/>
              </a:rPr>
              <a:t>CAPÍTULO 5.- IMPLEMENTACIÓN DEL CRDI TESTER EN PROCEDIMIENTOS DE DIAGNÓSTICO Y REPARACIÓN EN TALLER DE SISTEMAS CRDI BOSCH CP1 Y CP3 APLICADOS A LA LINEA KIA. </a:t>
            </a:r>
            <a:endParaRPr lang="es-ES" sz="2400" b="1" dirty="0">
              <a:ln w="10541" cmpd="sng">
                <a:solidFill>
                  <a:schemeClr val="tx1"/>
                </a:solidFill>
                <a:prstDash val="solid"/>
              </a:ln>
              <a:solidFill>
                <a:srgbClr val="126C1B"/>
              </a:solidFill>
              <a:latin typeface="Arial" pitchFamily="34" charset="0"/>
              <a:cs typeface="Arial" pitchFamily="34" charset="0"/>
            </a:endParaRPr>
          </a:p>
        </p:txBody>
      </p:sp>
      <p:pic>
        <p:nvPicPr>
          <p:cNvPr id="4" name="Picture 2" descr="C:\Users\CASANOVA\Desktop\LOGO - ESPE.png"/>
          <p:cNvPicPr>
            <a:picLocks noChangeAspect="1" noChangeArrowheads="1"/>
          </p:cNvPicPr>
          <p:nvPr/>
        </p:nvPicPr>
        <p:blipFill>
          <a:blip r:embed="rId2" cstate="print"/>
          <a:srcRect/>
          <a:stretch>
            <a:fillRect/>
          </a:stretch>
        </p:blipFill>
        <p:spPr bwMode="auto">
          <a:xfrm>
            <a:off x="35496" y="47163"/>
            <a:ext cx="3024336" cy="645533"/>
          </a:xfrm>
          <a:prstGeom prst="rect">
            <a:avLst/>
          </a:prstGeom>
          <a:noFill/>
          <a:ln w="19050">
            <a:solidFill>
              <a:schemeClr val="tx1"/>
            </a:solidFill>
          </a:ln>
        </p:spPr>
      </p:pic>
      <p:sp>
        <p:nvSpPr>
          <p:cNvPr id="6" name="5 Marcador de contenido"/>
          <p:cNvSpPr>
            <a:spLocks noGrp="1"/>
          </p:cNvSpPr>
          <p:nvPr>
            <p:ph idx="1"/>
          </p:nvPr>
        </p:nvSpPr>
        <p:spPr>
          <a:xfrm>
            <a:off x="467544" y="2780928"/>
            <a:ext cx="8229600" cy="3528392"/>
          </a:xfrm>
        </p:spPr>
        <p:txBody>
          <a:bodyPr>
            <a:normAutofit/>
          </a:bodyPr>
          <a:lstStyle/>
          <a:p>
            <a:pPr algn="just">
              <a:lnSpc>
                <a:spcPct val="150000"/>
              </a:lnSpc>
            </a:pPr>
            <a:r>
              <a:rPr lang="es-EC" sz="2400" b="1" dirty="0" smtClean="0">
                <a:latin typeface="Arial" pitchFamily="34" charset="0"/>
                <a:cs typeface="Arial" pitchFamily="34" charset="0"/>
              </a:rPr>
              <a:t>Identificación del sistema CRDI BOSCH del vehículo en reparación</a:t>
            </a:r>
            <a:r>
              <a:rPr lang="es-EC" sz="2400" b="1" dirty="0" smtClean="0">
                <a:latin typeface="Arial" pitchFamily="34" charset="0"/>
                <a:cs typeface="Arial" pitchFamily="34" charset="0"/>
              </a:rPr>
              <a:t>: (Tabla 5.1)</a:t>
            </a:r>
            <a:endParaRPr lang="es-EC" sz="2400" b="1" dirty="0">
              <a:latin typeface="Arial" pitchFamily="34" charset="0"/>
              <a:cs typeface="Arial" pitchFamily="34" charset="0"/>
            </a:endParaRPr>
          </a:p>
          <a:p>
            <a:pPr algn="just"/>
            <a:endParaRPr lang="es-EC" sz="2400" b="1" dirty="0">
              <a:latin typeface="Arial" pitchFamily="34" charset="0"/>
              <a:cs typeface="Arial" pitchFamily="34" charset="0"/>
            </a:endParaRPr>
          </a:p>
        </p:txBody>
      </p:sp>
      <p:pic>
        <p:nvPicPr>
          <p:cNvPr id="9218" name="Picture 2"/>
          <p:cNvPicPr>
            <a:picLocks noChangeAspect="1" noChangeArrowheads="1"/>
          </p:cNvPicPr>
          <p:nvPr/>
        </p:nvPicPr>
        <p:blipFill>
          <a:blip r:embed="rId3" cstate="print"/>
          <a:srcRect l="30413" t="32715" r="27063" b="43660"/>
          <a:stretch>
            <a:fillRect/>
          </a:stretch>
        </p:blipFill>
        <p:spPr bwMode="auto">
          <a:xfrm>
            <a:off x="1763688" y="4077072"/>
            <a:ext cx="6014108" cy="2088232"/>
          </a:xfrm>
          <a:prstGeom prst="rect">
            <a:avLst/>
          </a:prstGeom>
          <a:noFill/>
          <a:ln w="19050">
            <a:solidFill>
              <a:schemeClr val="tx1"/>
            </a:solidFill>
            <a:miter lim="800000"/>
            <a:headEnd/>
            <a:tailEnd/>
          </a:ln>
        </p:spPr>
      </p:pic>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ASANOVA\Desktop\LOGO - ESPE.png"/>
          <p:cNvPicPr>
            <a:picLocks noChangeAspect="1" noChangeArrowheads="1"/>
          </p:cNvPicPr>
          <p:nvPr/>
        </p:nvPicPr>
        <p:blipFill>
          <a:blip r:embed="rId2" cstate="print"/>
          <a:srcRect/>
          <a:stretch>
            <a:fillRect/>
          </a:stretch>
        </p:blipFill>
        <p:spPr bwMode="auto">
          <a:xfrm>
            <a:off x="35496" y="47163"/>
            <a:ext cx="3024336" cy="645533"/>
          </a:xfrm>
          <a:prstGeom prst="rect">
            <a:avLst/>
          </a:prstGeom>
          <a:noFill/>
          <a:ln w="19050">
            <a:solidFill>
              <a:schemeClr val="tx1"/>
            </a:solidFill>
          </a:ln>
        </p:spPr>
      </p:pic>
      <p:sp>
        <p:nvSpPr>
          <p:cNvPr id="3" name="5 Marcador de contenido"/>
          <p:cNvSpPr>
            <a:spLocks noGrp="1"/>
          </p:cNvSpPr>
          <p:nvPr>
            <p:ph idx="1"/>
          </p:nvPr>
        </p:nvSpPr>
        <p:spPr>
          <a:xfrm>
            <a:off x="539552" y="836712"/>
            <a:ext cx="8229600" cy="5688632"/>
          </a:xfrm>
        </p:spPr>
        <p:txBody>
          <a:bodyPr>
            <a:normAutofit fontScale="70000" lnSpcReduction="20000"/>
          </a:bodyPr>
          <a:lstStyle/>
          <a:p>
            <a:pPr algn="just">
              <a:lnSpc>
                <a:spcPct val="150000"/>
              </a:lnSpc>
            </a:pPr>
            <a:r>
              <a:rPr lang="es-EC" sz="4000" b="1" dirty="0" smtClean="0">
                <a:latin typeface="Arial" pitchFamily="34" charset="0"/>
                <a:cs typeface="Arial" pitchFamily="34" charset="0"/>
              </a:rPr>
              <a:t>El proceso de diagnóstico del sistema CRDI Bosch CP1 y CP3 está dividido en tres etapas o secciones:</a:t>
            </a:r>
          </a:p>
          <a:p>
            <a:pPr algn="just">
              <a:lnSpc>
                <a:spcPct val="150000"/>
              </a:lnSpc>
            </a:pPr>
            <a:endParaRPr lang="es-EC" sz="4000" b="1" dirty="0" smtClean="0">
              <a:latin typeface="Arial" pitchFamily="34" charset="0"/>
              <a:cs typeface="Arial" pitchFamily="34" charset="0"/>
            </a:endParaRPr>
          </a:p>
          <a:p>
            <a:pPr algn="just">
              <a:lnSpc>
                <a:spcPct val="150000"/>
              </a:lnSpc>
            </a:pPr>
            <a:r>
              <a:rPr lang="es-EC" sz="4000" b="1" dirty="0" smtClean="0">
                <a:latin typeface="Arial" pitchFamily="34" charset="0"/>
                <a:cs typeface="Arial" pitchFamily="34" charset="0"/>
              </a:rPr>
              <a:t>Primera etapa: </a:t>
            </a:r>
            <a:r>
              <a:rPr lang="es-EC" sz="4000" dirty="0" smtClean="0">
                <a:latin typeface="Arial" pitchFamily="34" charset="0"/>
                <a:cs typeface="Arial" pitchFamily="34" charset="0"/>
              </a:rPr>
              <a:t>Diagnóstico del sistema de baja presión.</a:t>
            </a:r>
          </a:p>
          <a:p>
            <a:pPr algn="just">
              <a:lnSpc>
                <a:spcPct val="150000"/>
              </a:lnSpc>
            </a:pPr>
            <a:r>
              <a:rPr lang="es-EC" sz="4000" b="1" dirty="0" smtClean="0">
                <a:latin typeface="Arial" pitchFamily="34" charset="0"/>
                <a:cs typeface="Arial" pitchFamily="34" charset="0"/>
              </a:rPr>
              <a:t>Segunda etapa: </a:t>
            </a:r>
            <a:r>
              <a:rPr lang="es-EC" sz="4000" dirty="0" smtClean="0">
                <a:latin typeface="Arial" pitchFamily="34" charset="0"/>
                <a:cs typeface="Arial" pitchFamily="34" charset="0"/>
              </a:rPr>
              <a:t>Diagnóstico del sistema de alta presión.</a:t>
            </a:r>
          </a:p>
          <a:p>
            <a:pPr algn="just">
              <a:lnSpc>
                <a:spcPct val="150000"/>
              </a:lnSpc>
            </a:pPr>
            <a:r>
              <a:rPr lang="es-EC" sz="4000" b="1" dirty="0" smtClean="0">
                <a:latin typeface="Arial" pitchFamily="34" charset="0"/>
                <a:cs typeface="Arial" pitchFamily="34" charset="0"/>
              </a:rPr>
              <a:t>Tercera etapa: </a:t>
            </a:r>
            <a:r>
              <a:rPr lang="es-EC" sz="4000" dirty="0" smtClean="0">
                <a:latin typeface="Arial" pitchFamily="34" charset="0"/>
                <a:cs typeface="Arial" pitchFamily="34" charset="0"/>
              </a:rPr>
              <a:t>Diagnóstico de los inyectores.</a:t>
            </a:r>
            <a:endParaRPr lang="es-EC" sz="4000" dirty="0">
              <a:latin typeface="Arial" pitchFamily="34" charset="0"/>
              <a:cs typeface="Arial" pitchFamily="34" charset="0"/>
            </a:endParaRPr>
          </a:p>
          <a:p>
            <a:pPr algn="just"/>
            <a:endParaRPr lang="es-EC" sz="2400" b="1" dirty="0">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ASANOVA\Desktop\LOGO - ESPE.png"/>
          <p:cNvPicPr>
            <a:picLocks noChangeAspect="1" noChangeArrowheads="1"/>
          </p:cNvPicPr>
          <p:nvPr/>
        </p:nvPicPr>
        <p:blipFill>
          <a:blip r:embed="rId2" cstate="print"/>
          <a:srcRect/>
          <a:stretch>
            <a:fillRect/>
          </a:stretch>
        </p:blipFill>
        <p:spPr bwMode="auto">
          <a:xfrm>
            <a:off x="35496" y="47163"/>
            <a:ext cx="3024336" cy="645533"/>
          </a:xfrm>
          <a:prstGeom prst="rect">
            <a:avLst/>
          </a:prstGeom>
          <a:noFill/>
          <a:ln w="19050">
            <a:solidFill>
              <a:schemeClr val="tx1"/>
            </a:solidFill>
          </a:ln>
        </p:spPr>
      </p:pic>
      <p:sp>
        <p:nvSpPr>
          <p:cNvPr id="3" name="5 Marcador de contenido"/>
          <p:cNvSpPr>
            <a:spLocks noGrp="1"/>
          </p:cNvSpPr>
          <p:nvPr>
            <p:ph idx="1"/>
          </p:nvPr>
        </p:nvSpPr>
        <p:spPr>
          <a:xfrm>
            <a:off x="446856" y="836712"/>
            <a:ext cx="8229600" cy="1152128"/>
          </a:xfrm>
        </p:spPr>
        <p:txBody>
          <a:bodyPr>
            <a:normAutofit/>
          </a:bodyPr>
          <a:lstStyle/>
          <a:p>
            <a:pPr algn="just">
              <a:lnSpc>
                <a:spcPct val="110000"/>
              </a:lnSpc>
            </a:pPr>
            <a:r>
              <a:rPr lang="es-EC" sz="2200" b="1" dirty="0" smtClean="0">
                <a:latin typeface="Arial" pitchFamily="34" charset="0"/>
                <a:cs typeface="Arial" pitchFamily="34" charset="0"/>
              </a:rPr>
              <a:t>Valores del sistema de baja presión en el sistema CRDI BOSCH CP1</a:t>
            </a:r>
            <a:r>
              <a:rPr lang="es-EC" sz="2200" b="1" dirty="0" smtClean="0">
                <a:latin typeface="Arial" pitchFamily="34" charset="0"/>
                <a:cs typeface="Arial" pitchFamily="34" charset="0"/>
              </a:rPr>
              <a:t>: </a:t>
            </a:r>
            <a:r>
              <a:rPr lang="es-EC" sz="2000" b="1" dirty="0" smtClean="0">
                <a:latin typeface="Arial" pitchFamily="34" charset="0"/>
                <a:cs typeface="Arial" pitchFamily="34" charset="0"/>
              </a:rPr>
              <a:t>(Tabla </a:t>
            </a:r>
            <a:r>
              <a:rPr lang="es-EC" sz="2000" b="1" dirty="0" smtClean="0">
                <a:latin typeface="Arial" pitchFamily="34" charset="0"/>
                <a:cs typeface="Arial" pitchFamily="34" charset="0"/>
              </a:rPr>
              <a:t>5.3)</a:t>
            </a:r>
            <a:endParaRPr lang="es-EC" sz="2200" b="1" dirty="0">
              <a:latin typeface="Arial" pitchFamily="34" charset="0"/>
              <a:cs typeface="Arial" pitchFamily="34" charset="0"/>
            </a:endParaRPr>
          </a:p>
          <a:p>
            <a:pPr algn="just"/>
            <a:endParaRPr lang="es-EC" sz="2400" b="1" dirty="0">
              <a:latin typeface="Arial" pitchFamily="34" charset="0"/>
              <a:cs typeface="Arial" pitchFamily="34" charset="0"/>
            </a:endParaRPr>
          </a:p>
        </p:txBody>
      </p:sp>
      <p:pic>
        <p:nvPicPr>
          <p:cNvPr id="10242" name="Picture 2"/>
          <p:cNvPicPr>
            <a:picLocks noChangeAspect="1" noChangeArrowheads="1"/>
          </p:cNvPicPr>
          <p:nvPr/>
        </p:nvPicPr>
        <p:blipFill>
          <a:blip r:embed="rId3" cstate="print"/>
          <a:srcRect l="30413" t="45000" r="27063" b="33265"/>
          <a:stretch>
            <a:fillRect/>
          </a:stretch>
        </p:blipFill>
        <p:spPr bwMode="auto">
          <a:xfrm>
            <a:off x="1744903" y="1628800"/>
            <a:ext cx="5860825" cy="1872208"/>
          </a:xfrm>
          <a:prstGeom prst="rect">
            <a:avLst/>
          </a:prstGeom>
          <a:noFill/>
          <a:ln w="19050">
            <a:solidFill>
              <a:schemeClr val="tx1"/>
            </a:solidFill>
            <a:miter lim="800000"/>
            <a:headEnd/>
            <a:tailEnd/>
          </a:ln>
        </p:spPr>
      </p:pic>
      <p:sp>
        <p:nvSpPr>
          <p:cNvPr id="5" name="5 Marcador de contenido"/>
          <p:cNvSpPr txBox="1">
            <a:spLocks/>
          </p:cNvSpPr>
          <p:nvPr/>
        </p:nvSpPr>
        <p:spPr>
          <a:xfrm>
            <a:off x="539552" y="3501008"/>
            <a:ext cx="8229600" cy="1152128"/>
          </a:xfrm>
          <a:prstGeom prst="rect">
            <a:avLst/>
          </a:prstGeom>
        </p:spPr>
        <p:txBody>
          <a:bodyPr vert="horz" lIns="91440" tIns="45720" rIns="91440" bIns="45720" rtlCol="0">
            <a:normAutofit/>
          </a:bodyPr>
          <a:lstStyle/>
          <a:p>
            <a:pPr marL="342900" lvl="0" indent="-342900" algn="just">
              <a:lnSpc>
                <a:spcPct val="110000"/>
              </a:lnSpc>
              <a:spcBef>
                <a:spcPct val="20000"/>
              </a:spcBef>
              <a:buFont typeface="Arial" pitchFamily="34" charset="0"/>
              <a:buChar char="•"/>
              <a:defRPr/>
            </a:pPr>
            <a:r>
              <a:rPr kumimoji="0" lang="es-EC" sz="2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Valores del sistema de baja presión en el sistema CRDI BOSCH CP3</a:t>
            </a:r>
            <a:r>
              <a:rPr kumimoji="0" lang="es-EC" sz="2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lang="es-EC" sz="2000" b="1" dirty="0" smtClean="0">
                <a:latin typeface="Arial" pitchFamily="34" charset="0"/>
                <a:cs typeface="Arial" pitchFamily="34" charset="0"/>
              </a:rPr>
              <a:t>(Tabla </a:t>
            </a:r>
            <a:r>
              <a:rPr lang="es-EC" sz="2000" b="1" dirty="0" smtClean="0">
                <a:latin typeface="Arial" pitchFamily="34" charset="0"/>
                <a:cs typeface="Arial" pitchFamily="34" charset="0"/>
              </a:rPr>
              <a:t>5.4)</a:t>
            </a:r>
            <a:endParaRPr kumimoji="0" lang="es-EC" sz="2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4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10243" name="Picture 3"/>
          <p:cNvPicPr>
            <a:picLocks noChangeAspect="1" noChangeArrowheads="1"/>
          </p:cNvPicPr>
          <p:nvPr/>
        </p:nvPicPr>
        <p:blipFill>
          <a:blip r:embed="rId4" cstate="print"/>
          <a:srcRect l="30510" t="32045" r="26966" b="49811"/>
          <a:stretch>
            <a:fillRect/>
          </a:stretch>
        </p:blipFill>
        <p:spPr bwMode="auto">
          <a:xfrm>
            <a:off x="1475656" y="4509120"/>
            <a:ext cx="6480720" cy="1728192"/>
          </a:xfrm>
          <a:prstGeom prst="rect">
            <a:avLst/>
          </a:prstGeom>
          <a:noFill/>
          <a:ln w="19050">
            <a:solidFill>
              <a:schemeClr val="tx1"/>
            </a:solidFill>
            <a:miter lim="800000"/>
            <a:headEnd/>
            <a:tailEnd/>
          </a:ln>
        </p:spPr>
      </p:pic>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ASANOVA\Desktop\LOGO - ESPE.png"/>
          <p:cNvPicPr>
            <a:picLocks noChangeAspect="1" noChangeArrowheads="1"/>
          </p:cNvPicPr>
          <p:nvPr/>
        </p:nvPicPr>
        <p:blipFill>
          <a:blip r:embed="rId2" cstate="print"/>
          <a:srcRect/>
          <a:stretch>
            <a:fillRect/>
          </a:stretch>
        </p:blipFill>
        <p:spPr bwMode="auto">
          <a:xfrm>
            <a:off x="35496" y="47163"/>
            <a:ext cx="3024336" cy="645533"/>
          </a:xfrm>
          <a:prstGeom prst="rect">
            <a:avLst/>
          </a:prstGeom>
          <a:noFill/>
          <a:ln w="19050">
            <a:solidFill>
              <a:schemeClr val="tx1"/>
            </a:solidFill>
          </a:ln>
        </p:spPr>
      </p:pic>
      <p:sp>
        <p:nvSpPr>
          <p:cNvPr id="3" name="5 Marcador de contenido"/>
          <p:cNvSpPr txBox="1">
            <a:spLocks/>
          </p:cNvSpPr>
          <p:nvPr/>
        </p:nvSpPr>
        <p:spPr>
          <a:xfrm>
            <a:off x="539552" y="836712"/>
            <a:ext cx="8229600" cy="1152128"/>
          </a:xfrm>
          <a:prstGeom prst="rect">
            <a:avLst/>
          </a:prstGeom>
        </p:spPr>
        <p:txBody>
          <a:bodyPr vert="horz" lIns="91440" tIns="45720" rIns="91440" bIns="45720" rtlCol="0">
            <a:normAutofit/>
          </a:bodyPr>
          <a:lstStyle/>
          <a:p>
            <a:pPr marL="342900" lvl="0" indent="-342900" algn="just">
              <a:lnSpc>
                <a:spcPct val="110000"/>
              </a:lnSpc>
              <a:spcBef>
                <a:spcPct val="20000"/>
              </a:spcBef>
              <a:buFont typeface="Arial" pitchFamily="34" charset="0"/>
              <a:buChar char="•"/>
              <a:defRPr/>
            </a:pPr>
            <a:r>
              <a:rPr kumimoji="0" lang="es-EC" sz="2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RANGOS DE PRESIÓN</a:t>
            </a:r>
            <a:r>
              <a:rPr kumimoji="0" lang="es-EC" sz="2200" b="1" i="0" u="none" strike="noStrike" kern="1200" cap="none" spc="0" normalizeH="0" noProof="0" dirty="0" smtClean="0">
                <a:ln>
                  <a:noFill/>
                </a:ln>
                <a:solidFill>
                  <a:schemeClr val="tx1"/>
                </a:solidFill>
                <a:effectLst/>
                <a:uLnTx/>
                <a:uFillTx/>
                <a:latin typeface="Arial" pitchFamily="34" charset="0"/>
                <a:ea typeface="+mn-ea"/>
                <a:cs typeface="Arial" pitchFamily="34" charset="0"/>
              </a:rPr>
              <a:t> DEL RIEL – CRDI BOSCH CP1</a:t>
            </a:r>
            <a:r>
              <a:rPr kumimoji="0" lang="es-EC" sz="2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lang="es-EC" sz="2000" b="1" dirty="0" smtClean="0">
                <a:latin typeface="Arial" pitchFamily="34" charset="0"/>
                <a:cs typeface="Arial" pitchFamily="34" charset="0"/>
              </a:rPr>
              <a:t>(Tabla </a:t>
            </a:r>
            <a:r>
              <a:rPr lang="es-EC" sz="2000" b="1" dirty="0" smtClean="0">
                <a:latin typeface="Arial" pitchFamily="34" charset="0"/>
                <a:cs typeface="Arial" pitchFamily="34" charset="0"/>
              </a:rPr>
              <a:t>5.5)</a:t>
            </a:r>
            <a:endParaRPr kumimoji="0" lang="es-EC" sz="2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4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11266" name="Picture 2"/>
          <p:cNvPicPr>
            <a:picLocks noChangeAspect="1" noChangeArrowheads="1"/>
          </p:cNvPicPr>
          <p:nvPr/>
        </p:nvPicPr>
        <p:blipFill>
          <a:blip r:embed="rId3" cstate="print"/>
          <a:srcRect l="29822" t="44356" r="26472" b="46667"/>
          <a:stretch>
            <a:fillRect/>
          </a:stretch>
        </p:blipFill>
        <p:spPr bwMode="auto">
          <a:xfrm>
            <a:off x="1619672" y="4437112"/>
            <a:ext cx="6120680" cy="792088"/>
          </a:xfrm>
          <a:prstGeom prst="rect">
            <a:avLst/>
          </a:prstGeom>
          <a:noFill/>
          <a:ln w="19050">
            <a:solidFill>
              <a:schemeClr val="tx1"/>
            </a:solidFill>
            <a:miter lim="800000"/>
            <a:headEnd/>
            <a:tailEnd/>
          </a:ln>
        </p:spPr>
      </p:pic>
      <p:sp>
        <p:nvSpPr>
          <p:cNvPr id="5" name="5 Marcador de contenido"/>
          <p:cNvSpPr txBox="1">
            <a:spLocks/>
          </p:cNvSpPr>
          <p:nvPr/>
        </p:nvSpPr>
        <p:spPr>
          <a:xfrm>
            <a:off x="611560" y="3284984"/>
            <a:ext cx="8229600" cy="720080"/>
          </a:xfrm>
          <a:prstGeom prst="rect">
            <a:avLst/>
          </a:prstGeom>
        </p:spPr>
        <p:txBody>
          <a:bodyPr vert="horz" lIns="91440" tIns="45720" rIns="91440" bIns="45720" rtlCol="0">
            <a:normAutofit fontScale="92500" lnSpcReduction="10000"/>
          </a:bodyPr>
          <a:lstStyle/>
          <a:p>
            <a:pPr marL="342900" lvl="0" indent="-342900" algn="just">
              <a:lnSpc>
                <a:spcPct val="110000"/>
              </a:lnSpc>
              <a:spcBef>
                <a:spcPct val="20000"/>
              </a:spcBef>
              <a:buFont typeface="Arial" pitchFamily="34" charset="0"/>
              <a:buChar char="•"/>
              <a:defRPr/>
            </a:pPr>
            <a:r>
              <a:rPr kumimoji="0" lang="es-EC" sz="2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RANGOS DE PRESIÓN</a:t>
            </a:r>
            <a:r>
              <a:rPr kumimoji="0" lang="es-EC" sz="2200" b="1" i="0" u="none" strike="noStrike" kern="1200" cap="none" spc="0" normalizeH="0" noProof="0" dirty="0" smtClean="0">
                <a:ln>
                  <a:noFill/>
                </a:ln>
                <a:solidFill>
                  <a:schemeClr val="tx1"/>
                </a:solidFill>
                <a:effectLst/>
                <a:uLnTx/>
                <a:uFillTx/>
                <a:latin typeface="Arial" pitchFamily="34" charset="0"/>
                <a:ea typeface="+mn-ea"/>
                <a:cs typeface="Arial" pitchFamily="34" charset="0"/>
              </a:rPr>
              <a:t> DEL RIEL – CRDI BOSCH CP3</a:t>
            </a:r>
            <a:r>
              <a:rPr kumimoji="0" lang="es-EC" sz="2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t>
            </a:r>
            <a:r>
              <a:rPr lang="es-EC" sz="2000" b="1" dirty="0" smtClean="0">
                <a:latin typeface="Arial" pitchFamily="34" charset="0"/>
                <a:cs typeface="Arial" pitchFamily="34" charset="0"/>
              </a:rPr>
              <a:t> </a:t>
            </a:r>
            <a:r>
              <a:rPr lang="es-EC" sz="2000" b="1" dirty="0" smtClean="0">
                <a:latin typeface="Arial" pitchFamily="34" charset="0"/>
                <a:cs typeface="Arial" pitchFamily="34" charset="0"/>
              </a:rPr>
              <a:t>        (</a:t>
            </a:r>
            <a:r>
              <a:rPr lang="es-EC" sz="2000" b="1" dirty="0" smtClean="0">
                <a:latin typeface="Arial" pitchFamily="34" charset="0"/>
                <a:cs typeface="Arial" pitchFamily="34" charset="0"/>
              </a:rPr>
              <a:t>Tabla </a:t>
            </a:r>
            <a:r>
              <a:rPr lang="es-EC" sz="2000" b="1" dirty="0" smtClean="0">
                <a:latin typeface="Arial" pitchFamily="34" charset="0"/>
                <a:cs typeface="Arial" pitchFamily="34" charset="0"/>
              </a:rPr>
              <a:t>5.6)</a:t>
            </a:r>
            <a:endParaRPr kumimoji="0" lang="es-EC" sz="2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4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11267" name="Picture 3"/>
          <p:cNvPicPr>
            <a:picLocks noChangeAspect="1" noChangeArrowheads="1"/>
          </p:cNvPicPr>
          <p:nvPr/>
        </p:nvPicPr>
        <p:blipFill>
          <a:blip r:embed="rId4" cstate="print"/>
          <a:srcRect l="29822" t="37440" r="25000" b="54055"/>
          <a:stretch>
            <a:fillRect/>
          </a:stretch>
        </p:blipFill>
        <p:spPr bwMode="auto">
          <a:xfrm>
            <a:off x="1620236" y="1772816"/>
            <a:ext cx="6120116" cy="792088"/>
          </a:xfrm>
          <a:prstGeom prst="rect">
            <a:avLst/>
          </a:prstGeom>
          <a:noFill/>
          <a:ln w="19050">
            <a:solidFill>
              <a:schemeClr val="tx1"/>
            </a:solidFill>
            <a:miter lim="800000"/>
            <a:headEnd/>
            <a:tailEnd/>
          </a:ln>
        </p:spPr>
      </p:pic>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ASANOVA\Desktop\LOGO - ESPE.png"/>
          <p:cNvPicPr>
            <a:picLocks noChangeAspect="1" noChangeArrowheads="1"/>
          </p:cNvPicPr>
          <p:nvPr/>
        </p:nvPicPr>
        <p:blipFill>
          <a:blip r:embed="rId2" cstate="print"/>
          <a:srcRect/>
          <a:stretch>
            <a:fillRect/>
          </a:stretch>
        </p:blipFill>
        <p:spPr bwMode="auto">
          <a:xfrm>
            <a:off x="35496" y="47163"/>
            <a:ext cx="3024336" cy="645533"/>
          </a:xfrm>
          <a:prstGeom prst="rect">
            <a:avLst/>
          </a:prstGeom>
          <a:noFill/>
          <a:ln w="19050">
            <a:solidFill>
              <a:schemeClr val="tx1"/>
            </a:solidFill>
          </a:ln>
        </p:spPr>
      </p:pic>
      <p:sp>
        <p:nvSpPr>
          <p:cNvPr id="3" name="5 Marcador de contenido"/>
          <p:cNvSpPr txBox="1">
            <a:spLocks/>
          </p:cNvSpPr>
          <p:nvPr/>
        </p:nvSpPr>
        <p:spPr>
          <a:xfrm>
            <a:off x="539552" y="836712"/>
            <a:ext cx="8229600" cy="1152128"/>
          </a:xfrm>
          <a:prstGeom prst="rect">
            <a:avLst/>
          </a:prstGeom>
        </p:spPr>
        <p:txBody>
          <a:bodyPr vert="horz" lIns="91440" tIns="45720" rIns="91440" bIns="45720" rtlCol="0">
            <a:normAutofit/>
          </a:bodyPr>
          <a:lstStyle/>
          <a:p>
            <a:pPr marL="342900" lvl="0" indent="-342900" algn="just">
              <a:lnSpc>
                <a:spcPct val="110000"/>
              </a:lnSpc>
              <a:spcBef>
                <a:spcPct val="20000"/>
              </a:spcBef>
              <a:buFont typeface="Arial" pitchFamily="34" charset="0"/>
              <a:buChar char="•"/>
              <a:defRPr/>
            </a:pPr>
            <a:r>
              <a:rPr kumimoji="0" lang="es-EC" sz="2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COMPARACIÓN</a:t>
            </a:r>
            <a:r>
              <a:rPr kumimoji="0" lang="es-EC" sz="2200" b="1" i="0" u="none" strike="noStrike" kern="1200" cap="none" spc="0" normalizeH="0" noProof="0" dirty="0" smtClean="0">
                <a:ln>
                  <a:noFill/>
                </a:ln>
                <a:solidFill>
                  <a:schemeClr val="tx1"/>
                </a:solidFill>
                <a:effectLst/>
                <a:uLnTx/>
                <a:uFillTx/>
                <a:latin typeface="Arial" pitchFamily="34" charset="0"/>
                <a:ea typeface="+mn-ea"/>
                <a:cs typeface="Arial" pitchFamily="34" charset="0"/>
              </a:rPr>
              <a:t> DE LA CANTIDAD DE RETORNO DE LOS INYECTORES</a:t>
            </a:r>
            <a:r>
              <a:rPr kumimoji="0" lang="es-EC" sz="2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lang="es-EC" sz="2000" b="1" dirty="0" smtClean="0">
                <a:latin typeface="Arial" pitchFamily="34" charset="0"/>
                <a:cs typeface="Arial" pitchFamily="34" charset="0"/>
              </a:rPr>
              <a:t>(Tabla </a:t>
            </a:r>
            <a:r>
              <a:rPr lang="es-EC" sz="2000" b="1" dirty="0" smtClean="0">
                <a:latin typeface="Arial" pitchFamily="34" charset="0"/>
                <a:cs typeface="Arial" pitchFamily="34" charset="0"/>
              </a:rPr>
              <a:t>5.7)</a:t>
            </a:r>
            <a:endParaRPr kumimoji="0" lang="es-EC" sz="2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4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12291" name="Picture 3"/>
          <p:cNvPicPr>
            <a:picLocks noChangeAspect="1" noChangeArrowheads="1"/>
          </p:cNvPicPr>
          <p:nvPr/>
        </p:nvPicPr>
        <p:blipFill>
          <a:blip r:embed="rId3" cstate="print"/>
          <a:srcRect l="29822" t="37440" r="26472" b="34210"/>
          <a:stretch>
            <a:fillRect/>
          </a:stretch>
        </p:blipFill>
        <p:spPr bwMode="auto">
          <a:xfrm>
            <a:off x="1187624" y="1988840"/>
            <a:ext cx="7104789" cy="2880320"/>
          </a:xfrm>
          <a:prstGeom prst="rect">
            <a:avLst/>
          </a:prstGeom>
          <a:noFill/>
          <a:ln w="19050">
            <a:solidFill>
              <a:schemeClr val="tx1"/>
            </a:solidFill>
            <a:miter lim="800000"/>
            <a:headEnd/>
            <a:tailEnd/>
          </a:ln>
        </p:spPr>
      </p:pic>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ASANOVA\Desktop\LOGO - ESPE.png"/>
          <p:cNvPicPr>
            <a:picLocks noChangeAspect="1" noChangeArrowheads="1"/>
          </p:cNvPicPr>
          <p:nvPr/>
        </p:nvPicPr>
        <p:blipFill>
          <a:blip r:embed="rId2" cstate="print"/>
          <a:srcRect/>
          <a:stretch>
            <a:fillRect/>
          </a:stretch>
        </p:blipFill>
        <p:spPr bwMode="auto">
          <a:xfrm>
            <a:off x="35496" y="47163"/>
            <a:ext cx="3024336" cy="645533"/>
          </a:xfrm>
          <a:prstGeom prst="rect">
            <a:avLst/>
          </a:prstGeom>
          <a:noFill/>
          <a:ln w="19050">
            <a:solidFill>
              <a:schemeClr val="tx1"/>
            </a:solidFill>
          </a:ln>
        </p:spPr>
      </p:pic>
      <p:pic>
        <p:nvPicPr>
          <p:cNvPr id="13315" name="Picture 3"/>
          <p:cNvPicPr>
            <a:picLocks noChangeAspect="1" noChangeArrowheads="1"/>
          </p:cNvPicPr>
          <p:nvPr/>
        </p:nvPicPr>
        <p:blipFill>
          <a:blip r:embed="rId3" cstate="print"/>
          <a:srcRect l="30413" t="26100" r="27063" b="16256"/>
          <a:stretch>
            <a:fillRect/>
          </a:stretch>
        </p:blipFill>
        <p:spPr bwMode="auto">
          <a:xfrm>
            <a:off x="1672794" y="1772816"/>
            <a:ext cx="6211574" cy="4758528"/>
          </a:xfrm>
          <a:prstGeom prst="rect">
            <a:avLst/>
          </a:prstGeom>
          <a:noFill/>
          <a:ln w="19050">
            <a:solidFill>
              <a:schemeClr val="tx1"/>
            </a:solidFill>
            <a:miter lim="800000"/>
            <a:headEnd/>
            <a:tailEnd/>
          </a:ln>
        </p:spPr>
      </p:pic>
      <p:sp>
        <p:nvSpPr>
          <p:cNvPr id="5" name="5 Marcador de contenido"/>
          <p:cNvSpPr txBox="1">
            <a:spLocks/>
          </p:cNvSpPr>
          <p:nvPr/>
        </p:nvSpPr>
        <p:spPr>
          <a:xfrm>
            <a:off x="539552" y="836712"/>
            <a:ext cx="7992888" cy="936104"/>
          </a:xfrm>
          <a:prstGeom prst="rect">
            <a:avLst/>
          </a:prstGeom>
        </p:spPr>
        <p:txBody>
          <a:bodyPr vert="horz" lIns="91440" tIns="45720" rIns="91440" bIns="45720" rtlCol="0">
            <a:normAutofit/>
          </a:bodyPr>
          <a:lstStyle/>
          <a:p>
            <a:pPr marL="342900" lvl="0" indent="-342900" algn="just">
              <a:lnSpc>
                <a:spcPct val="110000"/>
              </a:lnSpc>
              <a:spcBef>
                <a:spcPct val="20000"/>
              </a:spcBef>
              <a:buFont typeface="Arial" pitchFamily="34" charset="0"/>
              <a:buChar char="•"/>
              <a:defRPr/>
            </a:pPr>
            <a:r>
              <a:rPr kumimoji="0" lang="es-EC" sz="2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PRUEBA DE ESTANQUEIDAD</a:t>
            </a:r>
            <a:r>
              <a:rPr kumimoji="0" lang="es-EC" sz="2200" b="1" i="0" u="none" strike="noStrike" kern="1200" cap="none" spc="0" normalizeH="0" noProof="0" dirty="0" smtClean="0">
                <a:ln>
                  <a:noFill/>
                </a:ln>
                <a:solidFill>
                  <a:schemeClr val="tx1"/>
                </a:solidFill>
                <a:effectLst/>
                <a:uLnTx/>
                <a:uFillTx/>
                <a:latin typeface="Arial" pitchFamily="34" charset="0"/>
                <a:ea typeface="+mn-ea"/>
                <a:cs typeface="Arial" pitchFamily="34" charset="0"/>
              </a:rPr>
              <a:t> DE LOS INYECTORES</a:t>
            </a:r>
            <a:r>
              <a:rPr kumimoji="0" lang="es-EC" sz="2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lang="es-EC" sz="2000" b="1" dirty="0" smtClean="0">
                <a:latin typeface="Arial" pitchFamily="34" charset="0"/>
                <a:cs typeface="Arial" pitchFamily="34" charset="0"/>
              </a:rPr>
              <a:t>(Tabla </a:t>
            </a:r>
            <a:r>
              <a:rPr lang="es-EC" sz="2000" b="1" dirty="0" smtClean="0">
                <a:latin typeface="Arial" pitchFamily="34" charset="0"/>
                <a:cs typeface="Arial" pitchFamily="34" charset="0"/>
              </a:rPr>
              <a:t>5.8)</a:t>
            </a:r>
            <a:r>
              <a:rPr kumimoji="0" lang="es-EC" sz="2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endParaRPr kumimoji="0" lang="es-EC" sz="2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4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ASANOVA\Desktop\LOGO - ESPE.png"/>
          <p:cNvPicPr>
            <a:picLocks noChangeAspect="1" noChangeArrowheads="1"/>
          </p:cNvPicPr>
          <p:nvPr/>
        </p:nvPicPr>
        <p:blipFill>
          <a:blip r:embed="rId2" cstate="print"/>
          <a:srcRect/>
          <a:stretch>
            <a:fillRect/>
          </a:stretch>
        </p:blipFill>
        <p:spPr bwMode="auto">
          <a:xfrm>
            <a:off x="35496" y="47163"/>
            <a:ext cx="3024336" cy="645533"/>
          </a:xfrm>
          <a:prstGeom prst="rect">
            <a:avLst/>
          </a:prstGeom>
          <a:noFill/>
          <a:ln w="19050">
            <a:solidFill>
              <a:schemeClr val="tx1"/>
            </a:solidFill>
          </a:ln>
        </p:spPr>
      </p:pic>
      <p:sp>
        <p:nvSpPr>
          <p:cNvPr id="5" name="5 Marcador de contenido"/>
          <p:cNvSpPr txBox="1">
            <a:spLocks/>
          </p:cNvSpPr>
          <p:nvPr/>
        </p:nvSpPr>
        <p:spPr>
          <a:xfrm>
            <a:off x="3347864" y="764704"/>
            <a:ext cx="2880320" cy="432048"/>
          </a:xfrm>
          <a:prstGeom prst="rect">
            <a:avLst/>
          </a:prstGeom>
        </p:spPr>
        <p:txBody>
          <a:bodyPr vert="horz" lIns="91440" tIns="45720" rIns="91440" bIns="45720" rtlCol="0">
            <a:normAutofit fontScale="92500"/>
          </a:bodyPr>
          <a:lstStyle/>
          <a:p>
            <a:pPr marL="342900" marR="0" lvl="0" indent="-342900" algn="just" defTabSz="914400" rtl="0" eaLnBrk="1" fontAlgn="auto" latinLnBrk="0" hangingPunct="1">
              <a:lnSpc>
                <a:spcPct val="110000"/>
              </a:lnSpc>
              <a:spcBef>
                <a:spcPct val="20000"/>
              </a:spcBef>
              <a:spcAft>
                <a:spcPts val="0"/>
              </a:spcAft>
              <a:buClrTx/>
              <a:buSzTx/>
              <a:tabLst/>
              <a:defRPr/>
            </a:pPr>
            <a:r>
              <a:rPr lang="es-EC" sz="2200" b="1" dirty="0" smtClean="0">
                <a:latin typeface="Arial" pitchFamily="34" charset="0"/>
                <a:cs typeface="Arial" pitchFamily="34" charset="0"/>
              </a:rPr>
              <a:t> HOJA DE PRUEBAS</a:t>
            </a:r>
            <a:r>
              <a:rPr kumimoji="0" lang="es-EC" sz="2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endParaRPr kumimoji="0" lang="es-EC" sz="2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4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1028" name="Picture 4"/>
          <p:cNvPicPr>
            <a:picLocks noChangeAspect="1" noChangeArrowheads="1"/>
          </p:cNvPicPr>
          <p:nvPr/>
        </p:nvPicPr>
        <p:blipFill>
          <a:blip r:embed="rId3" cstate="print"/>
          <a:srcRect l="21553" t="45000" r="47735" b="41770"/>
          <a:stretch>
            <a:fillRect/>
          </a:stretch>
        </p:blipFill>
        <p:spPr bwMode="auto">
          <a:xfrm>
            <a:off x="2483768" y="4797152"/>
            <a:ext cx="4546791" cy="1224136"/>
          </a:xfrm>
          <a:prstGeom prst="rect">
            <a:avLst/>
          </a:prstGeom>
          <a:noFill/>
          <a:ln w="19050">
            <a:solidFill>
              <a:schemeClr val="tx1"/>
            </a:solidFill>
            <a:miter lim="800000"/>
            <a:headEnd/>
            <a:tailEnd/>
          </a:ln>
        </p:spPr>
      </p:pic>
      <p:pic>
        <p:nvPicPr>
          <p:cNvPr id="8" name="7 Imagen"/>
          <p:cNvPicPr/>
          <p:nvPr/>
        </p:nvPicPr>
        <p:blipFill>
          <a:blip r:embed="rId4" cstate="print"/>
          <a:srcRect/>
          <a:stretch>
            <a:fillRect/>
          </a:stretch>
        </p:blipFill>
        <p:spPr bwMode="auto">
          <a:xfrm>
            <a:off x="2771800" y="1340768"/>
            <a:ext cx="3920217" cy="3024336"/>
          </a:xfrm>
          <a:prstGeom prst="rect">
            <a:avLst/>
          </a:prstGeom>
          <a:noFill/>
          <a:ln w="19050">
            <a:solidFill>
              <a:schemeClr val="tx1"/>
            </a:solidFill>
            <a:miter lim="800000"/>
            <a:headEnd/>
            <a:tailEnd/>
          </a:ln>
        </p:spPr>
      </p:pic>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ASANOVA\Desktop\LOGO - ESPE.png"/>
          <p:cNvPicPr>
            <a:picLocks noChangeAspect="1" noChangeArrowheads="1"/>
          </p:cNvPicPr>
          <p:nvPr/>
        </p:nvPicPr>
        <p:blipFill>
          <a:blip r:embed="rId2" cstate="print"/>
          <a:srcRect/>
          <a:stretch>
            <a:fillRect/>
          </a:stretch>
        </p:blipFill>
        <p:spPr bwMode="auto">
          <a:xfrm>
            <a:off x="35496" y="47163"/>
            <a:ext cx="3024336" cy="645533"/>
          </a:xfrm>
          <a:prstGeom prst="rect">
            <a:avLst/>
          </a:prstGeom>
          <a:noFill/>
          <a:ln w="19050">
            <a:solidFill>
              <a:schemeClr val="tx1"/>
            </a:solidFill>
          </a:ln>
        </p:spPr>
      </p:pic>
      <p:sp>
        <p:nvSpPr>
          <p:cNvPr id="5" name="5 Marcador de contenido"/>
          <p:cNvSpPr txBox="1">
            <a:spLocks/>
          </p:cNvSpPr>
          <p:nvPr/>
        </p:nvSpPr>
        <p:spPr>
          <a:xfrm>
            <a:off x="3419872" y="260648"/>
            <a:ext cx="2880320" cy="432048"/>
          </a:xfrm>
          <a:prstGeom prst="rect">
            <a:avLst/>
          </a:prstGeom>
        </p:spPr>
        <p:txBody>
          <a:bodyPr vert="horz" lIns="91440" tIns="45720" rIns="91440" bIns="45720" rtlCol="0">
            <a:normAutofit fontScale="92500"/>
          </a:bodyPr>
          <a:lstStyle/>
          <a:p>
            <a:pPr marL="342900" marR="0" lvl="0" indent="-342900" algn="just" defTabSz="914400" rtl="0" eaLnBrk="1" fontAlgn="auto" latinLnBrk="0" hangingPunct="1">
              <a:lnSpc>
                <a:spcPct val="110000"/>
              </a:lnSpc>
              <a:spcBef>
                <a:spcPct val="20000"/>
              </a:spcBef>
              <a:spcAft>
                <a:spcPts val="0"/>
              </a:spcAft>
              <a:buClrTx/>
              <a:buSzTx/>
              <a:tabLst/>
              <a:defRPr/>
            </a:pPr>
            <a:r>
              <a:rPr lang="es-EC" sz="2200" b="1" dirty="0" smtClean="0">
                <a:latin typeface="Arial" pitchFamily="34" charset="0"/>
                <a:cs typeface="Arial" pitchFamily="34" charset="0"/>
              </a:rPr>
              <a:t> HOJA DE PRUEBAS</a:t>
            </a:r>
            <a:r>
              <a:rPr kumimoji="0" lang="es-EC" sz="2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endParaRPr kumimoji="0" lang="es-EC" sz="2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4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1026" name="Picture 2"/>
          <p:cNvPicPr>
            <a:picLocks noChangeAspect="1" noChangeArrowheads="1"/>
          </p:cNvPicPr>
          <p:nvPr/>
        </p:nvPicPr>
        <p:blipFill>
          <a:blip r:embed="rId3" cstate="print"/>
          <a:srcRect l="28641" t="20430" r="27063" b="7751"/>
          <a:stretch>
            <a:fillRect/>
          </a:stretch>
        </p:blipFill>
        <p:spPr bwMode="auto">
          <a:xfrm>
            <a:off x="1187624" y="836712"/>
            <a:ext cx="7056784" cy="5904656"/>
          </a:xfrm>
          <a:prstGeom prst="rect">
            <a:avLst/>
          </a:prstGeom>
          <a:noFill/>
          <a:ln w="19050">
            <a:solidFill>
              <a:schemeClr val="tx1"/>
            </a:solidFill>
            <a:miter lim="800000"/>
            <a:headEnd/>
            <a:tailEnd/>
          </a:ln>
        </p:spPr>
      </p:pic>
      <p:sp>
        <p:nvSpPr>
          <p:cNvPr id="6" name="5 Rectángulo"/>
          <p:cNvSpPr/>
          <p:nvPr/>
        </p:nvSpPr>
        <p:spPr>
          <a:xfrm>
            <a:off x="6300192" y="44624"/>
            <a:ext cx="2808312" cy="307777"/>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s-ES" sz="1400" b="1" dirty="0" smtClean="0">
                <a:ln w="10541" cmpd="sng">
                  <a:solidFill>
                    <a:schemeClr val="tx1"/>
                  </a:solidFill>
                  <a:prstDash val="solid"/>
                </a:ln>
                <a:solidFill>
                  <a:srgbClr val="126C1B"/>
                </a:solidFill>
                <a:latin typeface="Arial" pitchFamily="34" charset="0"/>
                <a:cs typeface="Arial" pitchFamily="34" charset="0"/>
                <a:hlinkClick r:id="rId4" action="ppaction://hlinksldjump"/>
              </a:rPr>
              <a:t>ÍNDICE DE CONTENIDOS </a:t>
            </a:r>
            <a:endParaRPr lang="es-ES" sz="1400" b="1" dirty="0">
              <a:ln w="10541" cmpd="sng">
                <a:solidFill>
                  <a:schemeClr val="tx1"/>
                </a:solidFill>
                <a:prstDash val="solid"/>
              </a:ln>
              <a:solidFill>
                <a:srgbClr val="126C1B"/>
              </a:solidFill>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ASANOVA\Desktop\LOGO - ESPE.png"/>
          <p:cNvPicPr>
            <a:picLocks noChangeAspect="1" noChangeArrowheads="1"/>
          </p:cNvPicPr>
          <p:nvPr/>
        </p:nvPicPr>
        <p:blipFill>
          <a:blip r:embed="rId2" cstate="print"/>
          <a:srcRect/>
          <a:stretch>
            <a:fillRect/>
          </a:stretch>
        </p:blipFill>
        <p:spPr bwMode="auto">
          <a:xfrm>
            <a:off x="35496" y="47163"/>
            <a:ext cx="3024336" cy="645533"/>
          </a:xfrm>
          <a:prstGeom prst="rect">
            <a:avLst/>
          </a:prstGeom>
          <a:noFill/>
          <a:ln w="19050">
            <a:solidFill>
              <a:schemeClr val="tx1"/>
            </a:solidFill>
          </a:ln>
        </p:spPr>
      </p:pic>
      <p:sp>
        <p:nvSpPr>
          <p:cNvPr id="3" name="5 Marcador de contenido"/>
          <p:cNvSpPr txBox="1">
            <a:spLocks/>
          </p:cNvSpPr>
          <p:nvPr/>
        </p:nvSpPr>
        <p:spPr>
          <a:xfrm>
            <a:off x="374848" y="1096144"/>
            <a:ext cx="8229600" cy="3412976"/>
          </a:xfrm>
          <a:prstGeom prst="rect">
            <a:avLst/>
          </a:prstGeom>
        </p:spPr>
        <p:txBody>
          <a:bodyPr>
            <a:normAutofit/>
          </a:bodyPr>
          <a:lstStyle/>
          <a:p>
            <a:pPr marL="342900" marR="0" lvl="0" indent="-342900" algn="just" defTabSz="914400" rtl="0" eaLnBrk="1" fontAlgn="auto" latinLnBrk="0" hangingPunct="1">
              <a:lnSpc>
                <a:spcPct val="100000"/>
              </a:lnSpc>
              <a:spcBef>
                <a:spcPct val="20000"/>
              </a:spcBef>
              <a:spcAft>
                <a:spcPts val="0"/>
              </a:spcAft>
              <a:buClrTx/>
              <a:buSzTx/>
              <a:tabLst/>
              <a:defRPr/>
            </a:pPr>
            <a:r>
              <a:rPr lang="es-EC" sz="2400" b="1" noProof="0" dirty="0" smtClean="0">
                <a:latin typeface="Arial" pitchFamily="34" charset="0"/>
                <a:cs typeface="Arial" pitchFamily="34" charset="0"/>
              </a:rPr>
              <a:t>OBJETIVO GENERAL:</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400" b="0" i="0" u="none" strike="noStrike" kern="1200" cap="none" spc="0" normalizeH="0" baseline="0" dirty="0">
              <a:ln>
                <a:noFill/>
              </a:ln>
              <a:solidFill>
                <a:schemeClr val="tx1"/>
              </a:solidFill>
              <a:effectLst/>
              <a:uLnTx/>
              <a:uFillTx/>
              <a:latin typeface="Arial" pitchFamily="34" charset="0"/>
              <a:ea typeface="+mn-ea"/>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es-EC" sz="2400" noProof="0" dirty="0" smtClean="0">
                <a:latin typeface="Arial" pitchFamily="34" charset="0"/>
                <a:cs typeface="Arial" pitchFamily="34" charset="0"/>
              </a:rPr>
              <a:t>Diseñar e implementar instrumental para un procedimiento de diagnóstico y reparación en taller de sistemas CRDI Bosch CP1 y CP3 aplicados a la línea KIA, con resultados similares a los obtenidos en un laboratorio especializado en CRDI y cumpliendo las especificaciones del fabricante.</a:t>
            </a:r>
            <a:endParaRPr kumimoji="0" lang="es-EC"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ASANOVA\Desktop\LOGO - ESPE.png"/>
          <p:cNvPicPr>
            <a:picLocks noChangeAspect="1" noChangeArrowheads="1"/>
          </p:cNvPicPr>
          <p:nvPr/>
        </p:nvPicPr>
        <p:blipFill>
          <a:blip r:embed="rId2" cstate="print"/>
          <a:srcRect/>
          <a:stretch>
            <a:fillRect/>
          </a:stretch>
        </p:blipFill>
        <p:spPr bwMode="auto">
          <a:xfrm>
            <a:off x="35496" y="47163"/>
            <a:ext cx="3024336" cy="645533"/>
          </a:xfrm>
          <a:prstGeom prst="rect">
            <a:avLst/>
          </a:prstGeom>
          <a:noFill/>
          <a:ln w="19050">
            <a:solidFill>
              <a:schemeClr val="tx1"/>
            </a:solidFill>
          </a:ln>
        </p:spPr>
      </p:pic>
      <p:sp>
        <p:nvSpPr>
          <p:cNvPr id="3" name="2 Rectángulo"/>
          <p:cNvSpPr/>
          <p:nvPr/>
        </p:nvSpPr>
        <p:spPr>
          <a:xfrm>
            <a:off x="2195736" y="764704"/>
            <a:ext cx="5112568" cy="1200329"/>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s-ES" sz="3600" b="1" dirty="0" smtClean="0">
                <a:ln w="10541" cmpd="sng">
                  <a:solidFill>
                    <a:schemeClr val="tx1"/>
                  </a:solidFill>
                  <a:prstDash val="solid"/>
                </a:ln>
                <a:solidFill>
                  <a:srgbClr val="126C1B"/>
                </a:solidFill>
                <a:latin typeface="Arial" pitchFamily="34" charset="0"/>
                <a:cs typeface="Arial" pitchFamily="34" charset="0"/>
              </a:rPr>
              <a:t>CAPÍTULO 6.- MARCO ADMINISTRATIVO.</a:t>
            </a:r>
            <a:endParaRPr lang="es-ES" sz="3600" b="1" dirty="0">
              <a:ln w="10541" cmpd="sng">
                <a:solidFill>
                  <a:schemeClr val="tx1"/>
                </a:solidFill>
                <a:prstDash val="solid"/>
              </a:ln>
              <a:solidFill>
                <a:srgbClr val="126C1B"/>
              </a:solidFill>
              <a:latin typeface="Arial" pitchFamily="34" charset="0"/>
              <a:cs typeface="Arial" pitchFamily="34" charset="0"/>
            </a:endParaRPr>
          </a:p>
        </p:txBody>
      </p:sp>
      <p:pic>
        <p:nvPicPr>
          <p:cNvPr id="14338" name="Picture 2"/>
          <p:cNvPicPr>
            <a:picLocks noChangeAspect="1" noChangeArrowheads="1"/>
          </p:cNvPicPr>
          <p:nvPr/>
        </p:nvPicPr>
        <p:blipFill>
          <a:blip r:embed="rId3" cstate="print"/>
          <a:srcRect l="38091" t="27990" r="34741" b="44605"/>
          <a:stretch>
            <a:fillRect/>
          </a:stretch>
        </p:blipFill>
        <p:spPr bwMode="auto">
          <a:xfrm>
            <a:off x="1115616" y="2348880"/>
            <a:ext cx="3312368" cy="2088232"/>
          </a:xfrm>
          <a:prstGeom prst="rect">
            <a:avLst/>
          </a:prstGeom>
          <a:noFill/>
          <a:ln w="19050">
            <a:solidFill>
              <a:schemeClr val="tx1"/>
            </a:solidFill>
            <a:miter lim="800000"/>
            <a:headEnd/>
            <a:tailEnd/>
          </a:ln>
        </p:spPr>
      </p:pic>
      <p:pic>
        <p:nvPicPr>
          <p:cNvPr id="14339" name="Picture 3"/>
          <p:cNvPicPr>
            <a:picLocks noChangeAspect="1" noChangeArrowheads="1"/>
          </p:cNvPicPr>
          <p:nvPr/>
        </p:nvPicPr>
        <p:blipFill>
          <a:blip r:embed="rId4" cstate="print"/>
          <a:srcRect l="38188" t="28265" r="35234" b="19760"/>
          <a:stretch>
            <a:fillRect/>
          </a:stretch>
        </p:blipFill>
        <p:spPr bwMode="auto">
          <a:xfrm>
            <a:off x="5148064" y="2348880"/>
            <a:ext cx="3240360" cy="3960440"/>
          </a:xfrm>
          <a:prstGeom prst="rect">
            <a:avLst/>
          </a:prstGeom>
          <a:noFill/>
          <a:ln w="19050">
            <a:solidFill>
              <a:schemeClr val="tx1"/>
            </a:solidFill>
            <a:miter lim="800000"/>
            <a:headEnd/>
            <a:tailEnd/>
          </a:ln>
        </p:spPr>
      </p:pic>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ASANOVA\Desktop\LOGO - ESPE.png"/>
          <p:cNvPicPr>
            <a:picLocks noChangeAspect="1" noChangeArrowheads="1"/>
          </p:cNvPicPr>
          <p:nvPr/>
        </p:nvPicPr>
        <p:blipFill>
          <a:blip r:embed="rId2" cstate="print"/>
          <a:srcRect/>
          <a:stretch>
            <a:fillRect/>
          </a:stretch>
        </p:blipFill>
        <p:spPr bwMode="auto">
          <a:xfrm>
            <a:off x="35496" y="47163"/>
            <a:ext cx="3024336" cy="645533"/>
          </a:xfrm>
          <a:prstGeom prst="rect">
            <a:avLst/>
          </a:prstGeom>
          <a:noFill/>
          <a:ln w="19050">
            <a:solidFill>
              <a:schemeClr val="tx1"/>
            </a:solidFill>
          </a:ln>
        </p:spPr>
      </p:pic>
      <p:pic>
        <p:nvPicPr>
          <p:cNvPr id="15362" name="Picture 2"/>
          <p:cNvPicPr>
            <a:picLocks noChangeAspect="1" noChangeArrowheads="1"/>
          </p:cNvPicPr>
          <p:nvPr/>
        </p:nvPicPr>
        <p:blipFill>
          <a:blip r:embed="rId3" cstate="print"/>
          <a:srcRect l="40162" t="23625" r="37395" b="9281"/>
          <a:stretch>
            <a:fillRect/>
          </a:stretch>
        </p:blipFill>
        <p:spPr bwMode="auto">
          <a:xfrm>
            <a:off x="971600" y="1052736"/>
            <a:ext cx="2736304" cy="5112568"/>
          </a:xfrm>
          <a:prstGeom prst="rect">
            <a:avLst/>
          </a:prstGeom>
          <a:noFill/>
          <a:ln w="19050">
            <a:solidFill>
              <a:schemeClr val="tx1"/>
            </a:solidFill>
            <a:miter lim="800000"/>
            <a:headEnd/>
            <a:tailEnd/>
          </a:ln>
        </p:spPr>
      </p:pic>
      <p:pic>
        <p:nvPicPr>
          <p:cNvPr id="15363" name="Picture 3"/>
          <p:cNvPicPr>
            <a:picLocks noChangeAspect="1" noChangeArrowheads="1"/>
          </p:cNvPicPr>
          <p:nvPr/>
        </p:nvPicPr>
        <p:blipFill>
          <a:blip r:embed="rId4" cstate="print"/>
          <a:srcRect l="34644" t="24485" r="31691" b="13146"/>
          <a:stretch>
            <a:fillRect/>
          </a:stretch>
        </p:blipFill>
        <p:spPr bwMode="auto">
          <a:xfrm>
            <a:off x="4427984" y="1052736"/>
            <a:ext cx="4104456" cy="5112568"/>
          </a:xfrm>
          <a:prstGeom prst="rect">
            <a:avLst/>
          </a:prstGeom>
          <a:noFill/>
          <a:ln w="19050">
            <a:solidFill>
              <a:schemeClr val="tx1"/>
            </a:solidFill>
            <a:miter lim="800000"/>
            <a:headEnd/>
            <a:tailEnd/>
          </a:ln>
        </p:spPr>
      </p:pic>
      <p:sp>
        <p:nvSpPr>
          <p:cNvPr id="5" name="4 Rectángulo"/>
          <p:cNvSpPr/>
          <p:nvPr/>
        </p:nvSpPr>
        <p:spPr>
          <a:xfrm>
            <a:off x="6228184" y="6453336"/>
            <a:ext cx="2808312" cy="307777"/>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s-ES" sz="1400" b="1" dirty="0" smtClean="0">
                <a:ln w="10541" cmpd="sng">
                  <a:solidFill>
                    <a:schemeClr val="tx1"/>
                  </a:solidFill>
                  <a:prstDash val="solid"/>
                </a:ln>
                <a:solidFill>
                  <a:srgbClr val="126C1B"/>
                </a:solidFill>
                <a:latin typeface="Arial" pitchFamily="34" charset="0"/>
                <a:cs typeface="Arial" pitchFamily="34" charset="0"/>
                <a:hlinkClick r:id="rId5" action="ppaction://hlinksldjump"/>
              </a:rPr>
              <a:t>ÍNDICE DE CONTENIDOS </a:t>
            </a:r>
            <a:endParaRPr lang="es-ES" sz="1400" b="1" dirty="0">
              <a:ln w="10541" cmpd="sng">
                <a:solidFill>
                  <a:schemeClr val="tx1"/>
                </a:solidFill>
                <a:prstDash val="solid"/>
              </a:ln>
              <a:solidFill>
                <a:srgbClr val="126C1B"/>
              </a:solidFill>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ASANOVA\Desktop\LOGO - ESPE.png"/>
          <p:cNvPicPr>
            <a:picLocks noChangeAspect="1" noChangeArrowheads="1"/>
          </p:cNvPicPr>
          <p:nvPr/>
        </p:nvPicPr>
        <p:blipFill>
          <a:blip r:embed="rId2" cstate="print"/>
          <a:srcRect/>
          <a:stretch>
            <a:fillRect/>
          </a:stretch>
        </p:blipFill>
        <p:spPr bwMode="auto">
          <a:xfrm>
            <a:off x="35496" y="47163"/>
            <a:ext cx="3024336" cy="645533"/>
          </a:xfrm>
          <a:prstGeom prst="rect">
            <a:avLst/>
          </a:prstGeom>
          <a:noFill/>
          <a:ln w="19050">
            <a:solidFill>
              <a:schemeClr val="tx1"/>
            </a:solidFill>
          </a:ln>
        </p:spPr>
      </p:pic>
      <p:sp>
        <p:nvSpPr>
          <p:cNvPr id="3" name="5 Marcador de contenido"/>
          <p:cNvSpPr>
            <a:spLocks noGrp="1"/>
          </p:cNvSpPr>
          <p:nvPr>
            <p:ph idx="1"/>
          </p:nvPr>
        </p:nvSpPr>
        <p:spPr>
          <a:xfrm>
            <a:off x="539552" y="1628800"/>
            <a:ext cx="8229600" cy="4896544"/>
          </a:xfrm>
        </p:spPr>
        <p:txBody>
          <a:bodyPr>
            <a:normAutofit fontScale="92500"/>
          </a:bodyPr>
          <a:lstStyle/>
          <a:p>
            <a:pPr algn="just"/>
            <a:r>
              <a:rPr lang="es-EC" sz="2400" dirty="0" smtClean="0">
                <a:latin typeface="Arial" pitchFamily="34" charset="0"/>
                <a:cs typeface="Arial" pitchFamily="34" charset="0"/>
              </a:rPr>
              <a:t>Se analizó las partes, componentes y funcionamiento de los sistemas CRDI Bosch CP1 y CP3 aplicados a la línea KIA.</a:t>
            </a:r>
          </a:p>
          <a:p>
            <a:pPr algn="just"/>
            <a:endParaRPr lang="es-EC" sz="2400" dirty="0" smtClean="0">
              <a:latin typeface="Arial" pitchFamily="34" charset="0"/>
              <a:cs typeface="Arial" pitchFamily="34" charset="0"/>
            </a:endParaRPr>
          </a:p>
          <a:p>
            <a:pPr algn="just"/>
            <a:r>
              <a:rPr lang="es-EC" sz="2400" dirty="0" smtClean="0">
                <a:latin typeface="Arial" pitchFamily="34" charset="0"/>
                <a:cs typeface="Arial" pitchFamily="34" charset="0"/>
              </a:rPr>
              <a:t>Se investigó y analizó los procedimientos de diagnóstico y reparación de los sistemas CRDI Bosch CP1 y CP3 aplicados a la línea KIA que mantenían los técnicos dentro de la concesión.</a:t>
            </a:r>
          </a:p>
          <a:p>
            <a:pPr algn="just"/>
            <a:endParaRPr lang="es-EC" sz="2400" dirty="0" smtClean="0">
              <a:latin typeface="Arial" pitchFamily="34" charset="0"/>
              <a:cs typeface="Arial" pitchFamily="34" charset="0"/>
            </a:endParaRPr>
          </a:p>
          <a:p>
            <a:pPr algn="just"/>
            <a:r>
              <a:rPr lang="es-EC" sz="2400" dirty="0" smtClean="0">
                <a:latin typeface="Arial" pitchFamily="34" charset="0"/>
                <a:cs typeface="Arial" pitchFamily="34" charset="0"/>
              </a:rPr>
              <a:t>Se desarrollo el procedimiento de diagnóstico de los sistemas CRDI Bosch CP1 y CP3 utilizando el mismo vehículo en proceso de reparación para lograr similares resultados a los obtenidos en un laboratorio especializado en CRDI.</a:t>
            </a:r>
            <a:endParaRPr lang="es-EC" sz="2400" dirty="0">
              <a:latin typeface="Arial" pitchFamily="34" charset="0"/>
              <a:cs typeface="Arial" pitchFamily="34" charset="0"/>
            </a:endParaRPr>
          </a:p>
        </p:txBody>
      </p:sp>
      <p:sp>
        <p:nvSpPr>
          <p:cNvPr id="5" name="4 Rectángulo"/>
          <p:cNvSpPr/>
          <p:nvPr/>
        </p:nvSpPr>
        <p:spPr>
          <a:xfrm>
            <a:off x="1907704" y="836712"/>
            <a:ext cx="5328592" cy="646331"/>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s-ES" sz="3600" b="1" dirty="0" smtClean="0">
                <a:ln w="10541" cmpd="sng">
                  <a:solidFill>
                    <a:schemeClr val="tx1"/>
                  </a:solidFill>
                  <a:prstDash val="solid"/>
                </a:ln>
                <a:solidFill>
                  <a:srgbClr val="126C1B"/>
                </a:solidFill>
                <a:latin typeface="Arial" pitchFamily="34" charset="0"/>
                <a:cs typeface="Arial" pitchFamily="34" charset="0"/>
              </a:rPr>
              <a:t>CONCLUSIONES</a:t>
            </a:r>
            <a:endParaRPr lang="es-ES" sz="3600" b="1" dirty="0">
              <a:ln w="10541" cmpd="sng">
                <a:solidFill>
                  <a:schemeClr val="tx1"/>
                </a:solidFill>
                <a:prstDash val="solid"/>
              </a:ln>
              <a:solidFill>
                <a:srgbClr val="126C1B"/>
              </a:solidFill>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ASANOVA\Desktop\LOGO - ESPE.png"/>
          <p:cNvPicPr>
            <a:picLocks noChangeAspect="1" noChangeArrowheads="1"/>
          </p:cNvPicPr>
          <p:nvPr/>
        </p:nvPicPr>
        <p:blipFill>
          <a:blip r:embed="rId2" cstate="print"/>
          <a:srcRect/>
          <a:stretch>
            <a:fillRect/>
          </a:stretch>
        </p:blipFill>
        <p:spPr bwMode="auto">
          <a:xfrm>
            <a:off x="35496" y="47163"/>
            <a:ext cx="3024336" cy="645533"/>
          </a:xfrm>
          <a:prstGeom prst="rect">
            <a:avLst/>
          </a:prstGeom>
          <a:noFill/>
          <a:ln w="19050">
            <a:solidFill>
              <a:schemeClr val="tx1"/>
            </a:solidFill>
          </a:ln>
        </p:spPr>
      </p:pic>
      <p:sp>
        <p:nvSpPr>
          <p:cNvPr id="3" name="5 Marcador de contenido"/>
          <p:cNvSpPr>
            <a:spLocks noGrp="1"/>
          </p:cNvSpPr>
          <p:nvPr>
            <p:ph idx="1"/>
          </p:nvPr>
        </p:nvSpPr>
        <p:spPr>
          <a:xfrm>
            <a:off x="446856" y="1052736"/>
            <a:ext cx="8229600" cy="5688632"/>
          </a:xfrm>
        </p:spPr>
        <p:txBody>
          <a:bodyPr>
            <a:normAutofit fontScale="92500" lnSpcReduction="20000"/>
          </a:bodyPr>
          <a:lstStyle/>
          <a:p>
            <a:pPr algn="just"/>
            <a:r>
              <a:rPr lang="es-EC" sz="2400" dirty="0" smtClean="0">
                <a:latin typeface="Arial" pitchFamily="34" charset="0"/>
                <a:cs typeface="Arial" pitchFamily="34" charset="0"/>
              </a:rPr>
              <a:t>Se realizó una selección mecánica, eléctrica y electrónica de los elementos necesarios para utilizar los recursos ya existentes en el vehículo CRDI Bosch CP1 o CP3 en procedimientos de diagnóstico y reparación.</a:t>
            </a:r>
          </a:p>
          <a:p>
            <a:pPr algn="just"/>
            <a:endParaRPr lang="es-EC" sz="2400" dirty="0" smtClean="0">
              <a:latin typeface="Arial" pitchFamily="34" charset="0"/>
              <a:cs typeface="Arial" pitchFamily="34" charset="0"/>
            </a:endParaRPr>
          </a:p>
          <a:p>
            <a:pPr algn="just"/>
            <a:r>
              <a:rPr lang="es-EC" sz="2400" dirty="0" smtClean="0">
                <a:latin typeface="Arial" pitchFamily="34" charset="0"/>
                <a:cs typeface="Arial" pitchFamily="34" charset="0"/>
              </a:rPr>
              <a:t>Se diseñó, construyó e implementó un banco de pruebas llamado CRDI TESTER, este unifica todos los elementos constitutivos del instrumental y permite utilizar los recursos ya existentes en el mismo vehículo para procedimientos de diagnóstico y reparación de los sistemas CRDI Bosch CP1 y CP3.</a:t>
            </a:r>
          </a:p>
          <a:p>
            <a:pPr algn="just"/>
            <a:endParaRPr lang="es-EC" sz="2400" dirty="0" smtClean="0">
              <a:latin typeface="Arial" pitchFamily="34" charset="0"/>
              <a:cs typeface="Arial" pitchFamily="34" charset="0"/>
            </a:endParaRPr>
          </a:p>
          <a:p>
            <a:pPr algn="just"/>
            <a:r>
              <a:rPr lang="es-EC" sz="2400" dirty="0" smtClean="0">
                <a:latin typeface="Arial" pitchFamily="34" charset="0"/>
                <a:cs typeface="Arial" pitchFamily="34" charset="0"/>
              </a:rPr>
              <a:t>Se documentó y registró la presente investigaci</a:t>
            </a:r>
            <a:r>
              <a:rPr lang="es-EC" sz="2400" dirty="0" smtClean="0">
                <a:latin typeface="Arial" pitchFamily="34" charset="0"/>
                <a:cs typeface="Arial" pitchFamily="34" charset="0"/>
              </a:rPr>
              <a:t>ón para uso pedagógico o profesional en sistemas CRDI Bosch CP1 y CP3 utilizados en vehículos livianos, permitiendo a sus futuros usuarios un diagnóstico y reparación efectiva, en menor tiempo y aun menor costo con mayor eficacia, eficiencia y productividad.</a:t>
            </a:r>
            <a:endParaRPr lang="es-EC" sz="2400" dirty="0">
              <a:latin typeface="Arial" pitchFamily="34" charset="0"/>
              <a:cs typeface="Arial" pitchFamily="34" charset="0"/>
            </a:endParaRPr>
          </a:p>
        </p:txBody>
      </p:sp>
      <p:sp>
        <p:nvSpPr>
          <p:cNvPr id="6" name="5 Rectángulo"/>
          <p:cNvSpPr/>
          <p:nvPr/>
        </p:nvSpPr>
        <p:spPr>
          <a:xfrm>
            <a:off x="6228184" y="6453336"/>
            <a:ext cx="2808312" cy="307777"/>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s-ES" sz="1400" b="1" dirty="0" smtClean="0">
                <a:ln w="10541" cmpd="sng">
                  <a:solidFill>
                    <a:schemeClr val="tx1"/>
                  </a:solidFill>
                  <a:prstDash val="solid"/>
                </a:ln>
                <a:solidFill>
                  <a:srgbClr val="126C1B"/>
                </a:solidFill>
                <a:latin typeface="Arial" pitchFamily="34" charset="0"/>
                <a:cs typeface="Arial" pitchFamily="34" charset="0"/>
                <a:hlinkClick r:id="rId3" action="ppaction://hlinksldjump"/>
              </a:rPr>
              <a:t>ÍNDICE DE CONTENIDOS </a:t>
            </a:r>
            <a:endParaRPr lang="es-ES" sz="1400" b="1" dirty="0">
              <a:ln w="10541" cmpd="sng">
                <a:solidFill>
                  <a:schemeClr val="tx1"/>
                </a:solidFill>
                <a:prstDash val="solid"/>
              </a:ln>
              <a:solidFill>
                <a:srgbClr val="126C1B"/>
              </a:solidFill>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ASANOVA\Desktop\LOGO - ESPE.png"/>
          <p:cNvPicPr>
            <a:picLocks noChangeAspect="1" noChangeArrowheads="1"/>
          </p:cNvPicPr>
          <p:nvPr/>
        </p:nvPicPr>
        <p:blipFill>
          <a:blip r:embed="rId2" cstate="print"/>
          <a:srcRect/>
          <a:stretch>
            <a:fillRect/>
          </a:stretch>
        </p:blipFill>
        <p:spPr bwMode="auto">
          <a:xfrm>
            <a:off x="35496" y="47163"/>
            <a:ext cx="3024336" cy="645533"/>
          </a:xfrm>
          <a:prstGeom prst="rect">
            <a:avLst/>
          </a:prstGeom>
          <a:noFill/>
          <a:ln w="19050">
            <a:solidFill>
              <a:schemeClr val="tx1"/>
            </a:solidFill>
          </a:ln>
        </p:spPr>
      </p:pic>
      <p:sp>
        <p:nvSpPr>
          <p:cNvPr id="3" name="5 Marcador de contenido"/>
          <p:cNvSpPr>
            <a:spLocks noGrp="1"/>
          </p:cNvSpPr>
          <p:nvPr>
            <p:ph idx="1"/>
          </p:nvPr>
        </p:nvSpPr>
        <p:spPr>
          <a:xfrm>
            <a:off x="518864" y="1772816"/>
            <a:ext cx="8229600" cy="4896544"/>
          </a:xfrm>
        </p:spPr>
        <p:txBody>
          <a:bodyPr>
            <a:normAutofit fontScale="92500" lnSpcReduction="10000"/>
          </a:bodyPr>
          <a:lstStyle/>
          <a:p>
            <a:pPr lvl="0" algn="just"/>
            <a:r>
              <a:rPr lang="es-EC" sz="2400" dirty="0" smtClean="0">
                <a:latin typeface="Arial" pitchFamily="34" charset="0"/>
                <a:cs typeface="Arial" pitchFamily="34" charset="0"/>
              </a:rPr>
              <a:t>Los elementos que constituyen el sistema CRDI son delicados y con calibraciones en micras, razón por la cual estos deben ser manipulados en zonas limpias y libres de suciedad.</a:t>
            </a:r>
          </a:p>
          <a:p>
            <a:pPr algn="just">
              <a:buNone/>
            </a:pPr>
            <a:endParaRPr lang="es-EC" sz="2400" dirty="0" smtClean="0">
              <a:latin typeface="Arial" pitchFamily="34" charset="0"/>
              <a:cs typeface="Arial" pitchFamily="34" charset="0"/>
            </a:endParaRPr>
          </a:p>
          <a:p>
            <a:pPr lvl="0" algn="just"/>
            <a:r>
              <a:rPr lang="es-EC" sz="2400" dirty="0" smtClean="0">
                <a:latin typeface="Arial" pitchFamily="34" charset="0"/>
                <a:cs typeface="Arial" pitchFamily="34" charset="0"/>
              </a:rPr>
              <a:t>Se debe mantener normas de higiene similares a las utilizadas en el laboratorio especializado en CRDI y detalladas en el presente documento.</a:t>
            </a:r>
          </a:p>
          <a:p>
            <a:pPr algn="just">
              <a:buNone/>
            </a:pPr>
            <a:endParaRPr lang="es-EC" sz="2400" dirty="0" smtClean="0">
              <a:latin typeface="Arial" pitchFamily="34" charset="0"/>
              <a:cs typeface="Arial" pitchFamily="34" charset="0"/>
            </a:endParaRPr>
          </a:p>
          <a:p>
            <a:pPr lvl="0" algn="just"/>
            <a:r>
              <a:rPr lang="es-EC" sz="2400" dirty="0" smtClean="0">
                <a:latin typeface="Arial" pitchFamily="34" charset="0"/>
                <a:cs typeface="Arial" pitchFamily="34" charset="0"/>
              </a:rPr>
              <a:t>Cada una de las  pruebas que realiza el laboratorio especializado en sistemas CRDI es parte de un procedimiento ordenado que permiten encontrar el origen del problema, razón por la cual se debe seguir los procedimientos de diagnóstico ordenadamente.</a:t>
            </a:r>
          </a:p>
          <a:p>
            <a:pPr>
              <a:buNone/>
            </a:pPr>
            <a:endParaRPr lang="es-EC" sz="2400" dirty="0" smtClean="0"/>
          </a:p>
          <a:p>
            <a:pPr algn="just"/>
            <a:endParaRPr lang="es-EC" sz="2400" dirty="0">
              <a:latin typeface="Arial" pitchFamily="34" charset="0"/>
              <a:cs typeface="Arial" pitchFamily="34" charset="0"/>
            </a:endParaRPr>
          </a:p>
        </p:txBody>
      </p:sp>
      <p:sp>
        <p:nvSpPr>
          <p:cNvPr id="5" name="4 Rectángulo"/>
          <p:cNvSpPr/>
          <p:nvPr/>
        </p:nvSpPr>
        <p:spPr>
          <a:xfrm>
            <a:off x="1907704" y="836712"/>
            <a:ext cx="5328592" cy="646331"/>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s-ES" sz="3600" b="1" dirty="0" smtClean="0">
                <a:ln w="10541" cmpd="sng">
                  <a:solidFill>
                    <a:schemeClr val="tx1"/>
                  </a:solidFill>
                  <a:prstDash val="solid"/>
                </a:ln>
                <a:solidFill>
                  <a:srgbClr val="126C1B"/>
                </a:solidFill>
                <a:latin typeface="Arial" pitchFamily="34" charset="0"/>
                <a:cs typeface="Arial" pitchFamily="34" charset="0"/>
              </a:rPr>
              <a:t>RECOMENDACIONES</a:t>
            </a:r>
            <a:endParaRPr lang="es-ES" sz="3600" b="1" dirty="0">
              <a:ln w="10541" cmpd="sng">
                <a:solidFill>
                  <a:schemeClr val="tx1"/>
                </a:solidFill>
                <a:prstDash val="solid"/>
              </a:ln>
              <a:solidFill>
                <a:srgbClr val="126C1B"/>
              </a:solidFill>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ASANOVA\Desktop\LOGO - ESPE.png"/>
          <p:cNvPicPr>
            <a:picLocks noChangeAspect="1" noChangeArrowheads="1"/>
          </p:cNvPicPr>
          <p:nvPr/>
        </p:nvPicPr>
        <p:blipFill>
          <a:blip r:embed="rId2" cstate="print"/>
          <a:srcRect/>
          <a:stretch>
            <a:fillRect/>
          </a:stretch>
        </p:blipFill>
        <p:spPr bwMode="auto">
          <a:xfrm>
            <a:off x="35496" y="47163"/>
            <a:ext cx="3024336" cy="645533"/>
          </a:xfrm>
          <a:prstGeom prst="rect">
            <a:avLst/>
          </a:prstGeom>
          <a:noFill/>
          <a:ln w="19050">
            <a:solidFill>
              <a:schemeClr val="tx1"/>
            </a:solidFill>
          </a:ln>
        </p:spPr>
      </p:pic>
      <p:sp>
        <p:nvSpPr>
          <p:cNvPr id="3" name="5 Marcador de contenido"/>
          <p:cNvSpPr>
            <a:spLocks noGrp="1"/>
          </p:cNvSpPr>
          <p:nvPr>
            <p:ph idx="1"/>
          </p:nvPr>
        </p:nvSpPr>
        <p:spPr>
          <a:xfrm>
            <a:off x="539552" y="764704"/>
            <a:ext cx="8229600" cy="5949280"/>
          </a:xfrm>
        </p:spPr>
        <p:txBody>
          <a:bodyPr>
            <a:normAutofit fontScale="77500" lnSpcReduction="20000"/>
          </a:bodyPr>
          <a:lstStyle/>
          <a:p>
            <a:pPr lvl="0" algn="just"/>
            <a:r>
              <a:rPr lang="es-EC" sz="2400" dirty="0" smtClean="0">
                <a:latin typeface="Arial" pitchFamily="34" charset="0"/>
                <a:cs typeface="Arial" pitchFamily="34" charset="0"/>
              </a:rPr>
              <a:t>Una  </a:t>
            </a:r>
            <a:r>
              <a:rPr lang="es-EC" sz="2400" dirty="0" smtClean="0">
                <a:latin typeface="Arial" pitchFamily="34" charset="0"/>
                <a:cs typeface="Arial" pitchFamily="34" charset="0"/>
              </a:rPr>
              <a:t>vez que un vehículo CRDI Bosch CP1 o CP3 ha ingresado al taller, se debe iniciar el proceso de reparación con la revisión del sistema de baja presión, ya que de este depende el correcto funcionamiento del sistema de alta presión y por consecuencia de los inyectores y del motor en general. </a:t>
            </a:r>
          </a:p>
          <a:p>
            <a:pPr algn="just">
              <a:buNone/>
            </a:pPr>
            <a:endParaRPr lang="es-EC" sz="2400" dirty="0" smtClean="0">
              <a:latin typeface="Arial" pitchFamily="34" charset="0"/>
              <a:cs typeface="Arial" pitchFamily="34" charset="0"/>
            </a:endParaRPr>
          </a:p>
          <a:p>
            <a:pPr lvl="0" algn="just"/>
            <a:r>
              <a:rPr lang="es-EC" sz="2400" dirty="0" smtClean="0">
                <a:latin typeface="Arial" pitchFamily="34" charset="0"/>
                <a:cs typeface="Arial" pitchFamily="34" charset="0"/>
              </a:rPr>
              <a:t>Una vez que se ha utilizado el CRDI TESTER hay que limpiarlo y ubicar todo el instrumental en los sitios asignados, debido a que existen acoples muy pequeños que podrían extraviarse dejando inutilizado una parte del equipo.</a:t>
            </a:r>
          </a:p>
          <a:p>
            <a:pPr algn="just">
              <a:buNone/>
            </a:pPr>
            <a:endParaRPr lang="es-EC" sz="2400" dirty="0" smtClean="0">
              <a:latin typeface="Arial" pitchFamily="34" charset="0"/>
              <a:cs typeface="Arial" pitchFamily="34" charset="0"/>
            </a:endParaRPr>
          </a:p>
          <a:p>
            <a:pPr lvl="0" algn="just"/>
            <a:r>
              <a:rPr lang="es-EC" sz="2400" dirty="0" smtClean="0">
                <a:latin typeface="Arial" pitchFamily="34" charset="0"/>
                <a:cs typeface="Arial" pitchFamily="34" charset="0"/>
              </a:rPr>
              <a:t>Es muy importante  leer el manual de usuario del equipo antes de utilizarlo, debido a que una manipulación inadecuada del mismo podría generar graves daños.</a:t>
            </a:r>
          </a:p>
          <a:p>
            <a:pPr algn="just">
              <a:buNone/>
            </a:pPr>
            <a:endParaRPr lang="es-EC" sz="2400" dirty="0" smtClean="0">
              <a:latin typeface="Arial" pitchFamily="34" charset="0"/>
              <a:cs typeface="Arial" pitchFamily="34" charset="0"/>
            </a:endParaRPr>
          </a:p>
          <a:p>
            <a:pPr lvl="0" algn="just"/>
            <a:r>
              <a:rPr lang="es-EC" sz="2400" dirty="0" smtClean="0">
                <a:latin typeface="Arial" pitchFamily="34" charset="0"/>
                <a:cs typeface="Arial" pitchFamily="34" charset="0"/>
              </a:rPr>
              <a:t>Los sistemas CRDI se basan en el mismo principio de funcionamiento, por lo que se debe mantener el orden de diagnóstico descrito en el documento en el caso de que se vaya a diagnosticar cualquier tipo de vehículo con sistema CRDI.</a:t>
            </a:r>
          </a:p>
          <a:p>
            <a:pPr algn="just">
              <a:buNone/>
            </a:pPr>
            <a:endParaRPr lang="es-EC" sz="2400" dirty="0" smtClean="0">
              <a:latin typeface="Arial" pitchFamily="34" charset="0"/>
              <a:cs typeface="Arial" pitchFamily="34" charset="0"/>
            </a:endParaRPr>
          </a:p>
          <a:p>
            <a:pPr lvl="0" algn="just"/>
            <a:r>
              <a:rPr lang="es-EC" sz="2400" dirty="0" smtClean="0">
                <a:latin typeface="Arial" pitchFamily="34" charset="0"/>
                <a:cs typeface="Arial" pitchFamily="34" charset="0"/>
              </a:rPr>
              <a:t>El equipo está diseñado para trabajar con sistemas CRDI Bosch CP1 y CP3 para el caso de requerir implementarlo en otro tipo de sistemas, es posible realizarlo mediante la modificación de los acoples.  </a:t>
            </a:r>
          </a:p>
          <a:p>
            <a:pPr algn="just"/>
            <a:endParaRPr lang="es-EC" sz="2400" dirty="0">
              <a:latin typeface="Arial" pitchFamily="34" charset="0"/>
              <a:cs typeface="Arial" pitchFamily="34" charset="0"/>
            </a:endParaRPr>
          </a:p>
        </p:txBody>
      </p:sp>
      <p:sp>
        <p:nvSpPr>
          <p:cNvPr id="6" name="5 Rectángulo"/>
          <p:cNvSpPr/>
          <p:nvPr/>
        </p:nvSpPr>
        <p:spPr>
          <a:xfrm>
            <a:off x="6156176" y="188640"/>
            <a:ext cx="2808312" cy="307777"/>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s-ES" sz="1400" b="1" dirty="0" smtClean="0">
                <a:ln w="10541" cmpd="sng">
                  <a:solidFill>
                    <a:schemeClr val="tx1"/>
                  </a:solidFill>
                  <a:prstDash val="solid"/>
                </a:ln>
                <a:solidFill>
                  <a:srgbClr val="126C1B"/>
                </a:solidFill>
                <a:latin typeface="Arial" pitchFamily="34" charset="0"/>
                <a:cs typeface="Arial" pitchFamily="34" charset="0"/>
                <a:hlinkClick r:id="rId3" action="ppaction://hlinksldjump"/>
              </a:rPr>
              <a:t>ÍNDICE DE CONTENIDOS </a:t>
            </a:r>
            <a:endParaRPr lang="es-ES" sz="1400" b="1" dirty="0">
              <a:ln w="10541" cmpd="sng">
                <a:solidFill>
                  <a:schemeClr val="tx1"/>
                </a:solidFill>
                <a:prstDash val="solid"/>
              </a:ln>
              <a:solidFill>
                <a:srgbClr val="126C1B"/>
              </a:solidFill>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ASANOVA\Desktop\LOGO - ESPE.png"/>
          <p:cNvPicPr>
            <a:picLocks noChangeAspect="1" noChangeArrowheads="1"/>
          </p:cNvPicPr>
          <p:nvPr/>
        </p:nvPicPr>
        <p:blipFill>
          <a:blip r:embed="rId2" cstate="print"/>
          <a:srcRect/>
          <a:stretch>
            <a:fillRect/>
          </a:stretch>
        </p:blipFill>
        <p:spPr bwMode="auto">
          <a:xfrm>
            <a:off x="35496" y="47163"/>
            <a:ext cx="3024336" cy="645533"/>
          </a:xfrm>
          <a:prstGeom prst="rect">
            <a:avLst/>
          </a:prstGeom>
          <a:noFill/>
          <a:ln w="19050">
            <a:solidFill>
              <a:schemeClr val="tx1"/>
            </a:solidFill>
          </a:ln>
        </p:spPr>
      </p:pic>
      <p:pic>
        <p:nvPicPr>
          <p:cNvPr id="5" name="4 Imagen" descr="http://sobreconceptos.com/wp-content/uploads/video.jpg">
            <a:hlinkClick r:id="rId3" action="ppaction://hlinkfile"/>
          </p:cNvPr>
          <p:cNvPicPr/>
          <p:nvPr/>
        </p:nvPicPr>
        <p:blipFill>
          <a:blip r:embed="rId4" cstate="print"/>
          <a:srcRect/>
          <a:stretch>
            <a:fillRect/>
          </a:stretch>
        </p:blipFill>
        <p:spPr bwMode="auto">
          <a:xfrm>
            <a:off x="3131840" y="2708920"/>
            <a:ext cx="3024336" cy="2232248"/>
          </a:xfrm>
          <a:prstGeom prst="rect">
            <a:avLst/>
          </a:prstGeom>
          <a:noFill/>
          <a:ln w="28575">
            <a:solidFill>
              <a:schemeClr val="tx1"/>
            </a:solidFill>
            <a:miter lim="800000"/>
            <a:headEnd/>
            <a:tailEnd/>
          </a:ln>
        </p:spPr>
      </p:pic>
      <p:sp>
        <p:nvSpPr>
          <p:cNvPr id="6" name="5 Rectángulo"/>
          <p:cNvSpPr/>
          <p:nvPr/>
        </p:nvSpPr>
        <p:spPr>
          <a:xfrm>
            <a:off x="1907704" y="1126485"/>
            <a:ext cx="5328592" cy="646331"/>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s-ES" sz="3600" b="1" dirty="0" smtClean="0">
                <a:ln w="10541" cmpd="sng">
                  <a:solidFill>
                    <a:schemeClr val="tx1"/>
                  </a:solidFill>
                  <a:prstDash val="solid"/>
                </a:ln>
                <a:solidFill>
                  <a:srgbClr val="126C1B"/>
                </a:solidFill>
                <a:latin typeface="Arial" pitchFamily="34" charset="0"/>
                <a:cs typeface="Arial" pitchFamily="34" charset="0"/>
              </a:rPr>
              <a:t>VIDEO CRDI - TESTER.</a:t>
            </a:r>
            <a:endParaRPr lang="es-ES" sz="3600" b="1" dirty="0">
              <a:ln w="10541" cmpd="sng">
                <a:solidFill>
                  <a:schemeClr val="tx1"/>
                </a:solidFill>
                <a:prstDash val="solid"/>
              </a:ln>
              <a:solidFill>
                <a:srgbClr val="126C1B"/>
              </a:solidFill>
              <a:latin typeface="Arial" pitchFamily="34" charset="0"/>
              <a:cs typeface="Arial" pitchFamily="34" charset="0"/>
            </a:endParaRPr>
          </a:p>
        </p:txBody>
      </p:sp>
      <p:sp>
        <p:nvSpPr>
          <p:cNvPr id="7" name="6 Rectángulo"/>
          <p:cNvSpPr/>
          <p:nvPr/>
        </p:nvSpPr>
        <p:spPr>
          <a:xfrm>
            <a:off x="6228184" y="6453336"/>
            <a:ext cx="2808312" cy="307777"/>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s-ES" sz="1400" b="1" dirty="0" smtClean="0">
                <a:ln w="10541" cmpd="sng">
                  <a:solidFill>
                    <a:schemeClr val="tx1"/>
                  </a:solidFill>
                  <a:prstDash val="solid"/>
                </a:ln>
                <a:solidFill>
                  <a:srgbClr val="126C1B"/>
                </a:solidFill>
                <a:latin typeface="Arial" pitchFamily="34" charset="0"/>
                <a:cs typeface="Arial" pitchFamily="34" charset="0"/>
                <a:hlinkClick r:id="rId5" action="ppaction://hlinksldjump"/>
              </a:rPr>
              <a:t>ÍNDICE DE CONTENIDOS </a:t>
            </a:r>
            <a:endParaRPr lang="es-ES" sz="1400" b="1" dirty="0">
              <a:ln w="10541" cmpd="sng">
                <a:solidFill>
                  <a:schemeClr val="tx1"/>
                </a:solidFill>
                <a:prstDash val="solid"/>
              </a:ln>
              <a:solidFill>
                <a:srgbClr val="126C1B"/>
              </a:solidFill>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ASANOVA\Desktop\LOGO - ESPE.png"/>
          <p:cNvPicPr>
            <a:picLocks noChangeAspect="1" noChangeArrowheads="1"/>
          </p:cNvPicPr>
          <p:nvPr/>
        </p:nvPicPr>
        <p:blipFill>
          <a:blip r:embed="rId2" cstate="print"/>
          <a:srcRect/>
          <a:stretch>
            <a:fillRect/>
          </a:stretch>
        </p:blipFill>
        <p:spPr bwMode="auto">
          <a:xfrm>
            <a:off x="35496" y="47163"/>
            <a:ext cx="3024336" cy="645533"/>
          </a:xfrm>
          <a:prstGeom prst="rect">
            <a:avLst/>
          </a:prstGeom>
          <a:noFill/>
          <a:ln w="19050">
            <a:solidFill>
              <a:schemeClr val="tx1"/>
            </a:solidFill>
          </a:ln>
        </p:spPr>
      </p:pic>
      <p:sp>
        <p:nvSpPr>
          <p:cNvPr id="3" name="5 Marcador de contenido"/>
          <p:cNvSpPr txBox="1">
            <a:spLocks/>
          </p:cNvSpPr>
          <p:nvPr/>
        </p:nvSpPr>
        <p:spPr>
          <a:xfrm>
            <a:off x="395536" y="836712"/>
            <a:ext cx="8229600" cy="5832648"/>
          </a:xfrm>
          <a:prstGeom prst="rect">
            <a:avLst/>
          </a:prstGeom>
        </p:spPr>
        <p:txBody>
          <a:bodyPr>
            <a:normAutofit fontScale="92500" lnSpcReduction="20000"/>
          </a:bodyPr>
          <a:lstStyle/>
          <a:p>
            <a:pPr marL="342900" marR="0" lvl="0" indent="-342900" algn="just" defTabSz="914400" rtl="0" eaLnBrk="1" fontAlgn="auto" latinLnBrk="0" hangingPunct="1">
              <a:lnSpc>
                <a:spcPct val="100000"/>
              </a:lnSpc>
              <a:spcBef>
                <a:spcPct val="20000"/>
              </a:spcBef>
              <a:spcAft>
                <a:spcPts val="0"/>
              </a:spcAft>
              <a:buClrTx/>
              <a:buSzTx/>
              <a:tabLst/>
              <a:defRPr/>
            </a:pPr>
            <a:r>
              <a:rPr lang="es-EC" sz="2400" b="1" noProof="0" dirty="0" smtClean="0">
                <a:latin typeface="Arial" pitchFamily="34" charset="0"/>
                <a:cs typeface="Arial" pitchFamily="34" charset="0"/>
              </a:rPr>
              <a:t>OBJETIVOS ESPECÍFICOS:</a:t>
            </a:r>
            <a:endParaRPr lang="es-EC" sz="2400" b="1" noProof="0" dirty="0" smtClean="0">
              <a:latin typeface="Arial" pitchFamily="34" charset="0"/>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400" b="0" i="0" u="none" strike="noStrike" kern="1200" cap="none" spc="0" normalizeH="0" baseline="0" dirty="0">
              <a:ln>
                <a:noFill/>
              </a:ln>
              <a:solidFill>
                <a:schemeClr val="tx1"/>
              </a:solidFill>
              <a:effectLst/>
              <a:uLnTx/>
              <a:uFillTx/>
              <a:latin typeface="Arial" pitchFamily="34" charset="0"/>
              <a:ea typeface="+mn-ea"/>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es-EC" sz="2400" dirty="0" smtClean="0">
                <a:latin typeface="Arial" pitchFamily="34" charset="0"/>
                <a:cs typeface="Arial" pitchFamily="34" charset="0"/>
              </a:rPr>
              <a:t>Analizar los sistemas CRDI Bosch CP1 y CP3 partes, componentes y funcionamiento</a:t>
            </a:r>
            <a:r>
              <a:rPr lang="es-EC" sz="2400" noProof="0" dirty="0" smtClean="0">
                <a:latin typeface="Arial" pitchFamily="34" charset="0"/>
                <a:cs typeface="Arial" pitchFamily="34" charset="0"/>
              </a:rPr>
              <a:t>.</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lang="es-EC" sz="2400" noProof="0" dirty="0" smtClean="0">
              <a:latin typeface="Arial" pitchFamily="34" charset="0"/>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C" sz="2400" b="0" i="0" u="none" strike="noStrike" kern="1200" cap="none" spc="0" normalizeH="0" baseline="0" dirty="0" smtClean="0">
                <a:ln>
                  <a:noFill/>
                </a:ln>
                <a:solidFill>
                  <a:schemeClr val="tx1"/>
                </a:solidFill>
                <a:effectLst/>
                <a:uLnTx/>
                <a:uFillTx/>
                <a:latin typeface="Arial" pitchFamily="34" charset="0"/>
                <a:ea typeface="+mn-ea"/>
                <a:cs typeface="Arial" pitchFamily="34" charset="0"/>
              </a:rPr>
              <a:t>Analizar los procedimientos de diagnóstico y reparación de los sistemas CRDI Bosch CP1 y CP3 aplicados</a:t>
            </a:r>
            <a:r>
              <a:rPr kumimoji="0" lang="es-EC" sz="2400" b="0" i="0" u="none" strike="noStrike" kern="1200" cap="none" spc="0" normalizeH="0" dirty="0" smtClean="0">
                <a:ln>
                  <a:noFill/>
                </a:ln>
                <a:solidFill>
                  <a:schemeClr val="tx1"/>
                </a:solidFill>
                <a:effectLst/>
                <a:uLnTx/>
                <a:uFillTx/>
                <a:latin typeface="Arial" pitchFamily="34" charset="0"/>
                <a:ea typeface="+mn-ea"/>
                <a:cs typeface="Arial" pitchFamily="34" charset="0"/>
              </a:rPr>
              <a:t> en los talleres KIA MOTORS.</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400" b="0" i="0" u="none" strike="noStrike" kern="1200" cap="none" spc="0" normalizeH="0" dirty="0" smtClean="0">
              <a:ln>
                <a:noFill/>
              </a:ln>
              <a:solidFill>
                <a:schemeClr val="tx1"/>
              </a:solidFill>
              <a:effectLst/>
              <a:uLnTx/>
              <a:uFillTx/>
              <a:latin typeface="Arial" pitchFamily="34" charset="0"/>
              <a:ea typeface="+mn-ea"/>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es-EC" sz="2400" dirty="0" smtClean="0">
                <a:latin typeface="Arial" pitchFamily="34" charset="0"/>
                <a:cs typeface="Arial" pitchFamily="34" charset="0"/>
              </a:rPr>
              <a:t>Diseñar e implementar instrumental para el diagnóstico y reparación en taller de sistemas CRDI Bosch CP1 y CP3 aplicados a la línea KIA.</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lang="es-EC" sz="2400" dirty="0" smtClean="0">
              <a:latin typeface="Arial" pitchFamily="34" charset="0"/>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C"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Documentar</a:t>
            </a:r>
            <a:r>
              <a:rPr kumimoji="0" lang="es-EC"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y registrar la presente investigación para uso pedagógico o profesional en sistemas CRDI Bosch CP1 y CP3 utilizados en vehículos livianos permitiendo a sus usuarios un diagnóstico, reparación, en menor tiempo, a un menor costo con mayor eficacia, eficiencia y productividad.</a:t>
            </a:r>
            <a:endParaRPr kumimoji="0" lang="es-EC"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4" name="3 Rectángulo"/>
          <p:cNvSpPr/>
          <p:nvPr/>
        </p:nvSpPr>
        <p:spPr>
          <a:xfrm>
            <a:off x="6228184" y="6453336"/>
            <a:ext cx="2808312" cy="307777"/>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s-ES" sz="1400" b="1" dirty="0" smtClean="0">
                <a:ln w="10541" cmpd="sng">
                  <a:solidFill>
                    <a:schemeClr val="tx1"/>
                  </a:solidFill>
                  <a:prstDash val="solid"/>
                </a:ln>
                <a:solidFill>
                  <a:srgbClr val="126C1B"/>
                </a:solidFill>
                <a:latin typeface="Arial" pitchFamily="34" charset="0"/>
                <a:cs typeface="Arial" pitchFamily="34" charset="0"/>
                <a:hlinkClick r:id="rId3" action="ppaction://hlinksldjump"/>
              </a:rPr>
              <a:t>ÍNDICE DE CONTENIDOS </a:t>
            </a:r>
            <a:endParaRPr lang="es-ES" sz="1400" b="1" dirty="0">
              <a:ln w="10541" cmpd="sng">
                <a:solidFill>
                  <a:schemeClr val="tx1"/>
                </a:solidFill>
                <a:prstDash val="solid"/>
              </a:ln>
              <a:solidFill>
                <a:srgbClr val="126C1B"/>
              </a:solidFill>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115616" y="838453"/>
            <a:ext cx="7272808" cy="646331"/>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s-ES" sz="3600" b="1" dirty="0" smtClean="0">
                <a:ln w="10541" cmpd="sng">
                  <a:solidFill>
                    <a:schemeClr val="tx1"/>
                  </a:solidFill>
                  <a:prstDash val="solid"/>
                </a:ln>
                <a:solidFill>
                  <a:srgbClr val="126C1B"/>
                </a:solidFill>
                <a:latin typeface="Arial" pitchFamily="34" charset="0"/>
                <a:cs typeface="Arial" pitchFamily="34" charset="0"/>
              </a:rPr>
              <a:t>CAPÍTULO 2.- MARCO TEÓRICO</a:t>
            </a:r>
            <a:endParaRPr lang="es-ES" sz="3600" b="1" dirty="0">
              <a:ln w="10541" cmpd="sng">
                <a:solidFill>
                  <a:schemeClr val="tx1"/>
                </a:solidFill>
                <a:prstDash val="solid"/>
              </a:ln>
              <a:solidFill>
                <a:srgbClr val="126C1B"/>
              </a:solidFill>
              <a:latin typeface="Arial" pitchFamily="34" charset="0"/>
              <a:cs typeface="Arial" pitchFamily="34" charset="0"/>
            </a:endParaRPr>
          </a:p>
        </p:txBody>
      </p:sp>
      <p:pic>
        <p:nvPicPr>
          <p:cNvPr id="4" name="Picture 2" descr="C:\Users\CASANOVA\Desktop\LOGO - ESPE.png"/>
          <p:cNvPicPr>
            <a:picLocks noChangeAspect="1" noChangeArrowheads="1"/>
          </p:cNvPicPr>
          <p:nvPr/>
        </p:nvPicPr>
        <p:blipFill>
          <a:blip r:embed="rId2" cstate="print"/>
          <a:srcRect/>
          <a:stretch>
            <a:fillRect/>
          </a:stretch>
        </p:blipFill>
        <p:spPr bwMode="auto">
          <a:xfrm>
            <a:off x="35496" y="47163"/>
            <a:ext cx="3024336" cy="645533"/>
          </a:xfrm>
          <a:prstGeom prst="rect">
            <a:avLst/>
          </a:prstGeom>
          <a:noFill/>
          <a:ln w="19050">
            <a:solidFill>
              <a:schemeClr val="tx1"/>
            </a:solidFill>
          </a:ln>
        </p:spPr>
      </p:pic>
      <p:sp>
        <p:nvSpPr>
          <p:cNvPr id="6" name="5 Marcador de contenido"/>
          <p:cNvSpPr>
            <a:spLocks noGrp="1"/>
          </p:cNvSpPr>
          <p:nvPr>
            <p:ph idx="1"/>
          </p:nvPr>
        </p:nvSpPr>
        <p:spPr/>
        <p:txBody>
          <a:bodyPr>
            <a:normAutofit/>
          </a:bodyPr>
          <a:lstStyle/>
          <a:p>
            <a:pPr algn="just"/>
            <a:r>
              <a:rPr lang="es-EC" sz="2400" dirty="0" smtClean="0">
                <a:latin typeface="Arial" pitchFamily="34" charset="0"/>
                <a:cs typeface="Arial" pitchFamily="34" charset="0"/>
              </a:rPr>
              <a:t>El sistema </a:t>
            </a:r>
            <a:r>
              <a:rPr lang="es-EC" sz="2400" dirty="0" err="1" smtClean="0">
                <a:latin typeface="Arial" pitchFamily="34" charset="0"/>
                <a:cs typeface="Arial" pitchFamily="34" charset="0"/>
              </a:rPr>
              <a:t>Common</a:t>
            </a:r>
            <a:r>
              <a:rPr lang="es-EC" sz="2400" dirty="0" smtClean="0">
                <a:latin typeface="Arial" pitchFamily="34" charset="0"/>
                <a:cs typeface="Arial" pitchFamily="34" charset="0"/>
              </a:rPr>
              <a:t> </a:t>
            </a:r>
            <a:r>
              <a:rPr lang="es-EC" sz="2400" dirty="0" err="1" smtClean="0">
                <a:latin typeface="Arial" pitchFamily="34" charset="0"/>
                <a:cs typeface="Arial" pitchFamily="34" charset="0"/>
              </a:rPr>
              <a:t>Rail</a:t>
            </a:r>
            <a:r>
              <a:rPr lang="es-EC" sz="2400" dirty="0" smtClean="0">
                <a:latin typeface="Arial" pitchFamily="34" charset="0"/>
                <a:cs typeface="Arial" pitchFamily="34" charset="0"/>
              </a:rPr>
              <a:t> es un sistema de inyección por acumulador de presión. En este sistema, los procesos de generación de presión e inyección son independientes del régimen del motor.</a:t>
            </a:r>
            <a:endParaRPr lang="es-EC" sz="2400" dirty="0">
              <a:latin typeface="Arial" pitchFamily="34" charset="0"/>
              <a:cs typeface="Arial" pitchFamily="34" charset="0"/>
            </a:endParaRPr>
          </a:p>
        </p:txBody>
      </p:sp>
      <p:pic>
        <p:nvPicPr>
          <p:cNvPr id="3074" name="Picture 2" descr="D:\VARIOS T\INVESTIGACIÓN TALLER\INVESTIGACIÓN 2\DCIM\997SSCAM\SDC12894.JPG"/>
          <p:cNvPicPr>
            <a:picLocks noChangeAspect="1" noChangeArrowheads="1"/>
          </p:cNvPicPr>
          <p:nvPr/>
        </p:nvPicPr>
        <p:blipFill>
          <a:blip r:embed="rId3" cstate="print"/>
          <a:srcRect/>
          <a:stretch>
            <a:fillRect/>
          </a:stretch>
        </p:blipFill>
        <p:spPr bwMode="auto">
          <a:xfrm>
            <a:off x="960106" y="3456384"/>
            <a:ext cx="3323862" cy="2492896"/>
          </a:xfrm>
          <a:prstGeom prst="rect">
            <a:avLst/>
          </a:prstGeom>
          <a:noFill/>
          <a:ln w="19050">
            <a:solidFill>
              <a:schemeClr val="tx1"/>
            </a:solidFill>
          </a:ln>
        </p:spPr>
      </p:pic>
      <p:pic>
        <p:nvPicPr>
          <p:cNvPr id="3075" name="Picture 3" descr="D:\VARIOS T\INVESTIGACIÓN TALLER\INVESTIGACION 1\DCIM\997SSCAM\SDC12845.JPG"/>
          <p:cNvPicPr>
            <a:picLocks noChangeAspect="1" noChangeArrowheads="1"/>
          </p:cNvPicPr>
          <p:nvPr/>
        </p:nvPicPr>
        <p:blipFill>
          <a:blip r:embed="rId4" cstate="print"/>
          <a:srcRect/>
          <a:stretch>
            <a:fillRect/>
          </a:stretch>
        </p:blipFill>
        <p:spPr bwMode="auto">
          <a:xfrm>
            <a:off x="5004048" y="3456384"/>
            <a:ext cx="3419872" cy="2564904"/>
          </a:xfrm>
          <a:prstGeom prst="rect">
            <a:avLst/>
          </a:prstGeom>
          <a:noFill/>
          <a:ln w="19050">
            <a:solidFill>
              <a:schemeClr val="tx1"/>
            </a:solidFill>
          </a:ln>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CASANOVA\Desktop\LOGO - ESPE.png"/>
          <p:cNvPicPr>
            <a:picLocks noChangeAspect="1" noChangeArrowheads="1"/>
          </p:cNvPicPr>
          <p:nvPr/>
        </p:nvPicPr>
        <p:blipFill>
          <a:blip r:embed="rId2" cstate="print"/>
          <a:srcRect/>
          <a:stretch>
            <a:fillRect/>
          </a:stretch>
        </p:blipFill>
        <p:spPr bwMode="auto">
          <a:xfrm>
            <a:off x="35496" y="47163"/>
            <a:ext cx="3024336" cy="645533"/>
          </a:xfrm>
          <a:prstGeom prst="rect">
            <a:avLst/>
          </a:prstGeom>
          <a:noFill/>
          <a:ln w="19050">
            <a:solidFill>
              <a:schemeClr val="tx1"/>
            </a:solidFill>
          </a:ln>
        </p:spPr>
      </p:pic>
      <p:pic>
        <p:nvPicPr>
          <p:cNvPr id="4099" name="Picture 3"/>
          <p:cNvPicPr>
            <a:picLocks noChangeAspect="1" noChangeArrowheads="1"/>
          </p:cNvPicPr>
          <p:nvPr/>
        </p:nvPicPr>
        <p:blipFill>
          <a:blip r:embed="rId3" cstate="print"/>
          <a:srcRect l="29919" t="23540" r="25194" b="16989"/>
          <a:stretch>
            <a:fillRect/>
          </a:stretch>
        </p:blipFill>
        <p:spPr bwMode="auto">
          <a:xfrm>
            <a:off x="1547664" y="798813"/>
            <a:ext cx="6480720" cy="5366491"/>
          </a:xfrm>
          <a:prstGeom prst="rect">
            <a:avLst/>
          </a:prstGeom>
          <a:noFill/>
          <a:ln w="19050">
            <a:solidFill>
              <a:schemeClr val="tx1"/>
            </a:solidFill>
            <a:miter lim="800000"/>
            <a:headEnd/>
            <a:tailEnd/>
          </a:ln>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ASANOVA\Desktop\LOGO - ESPE.png"/>
          <p:cNvPicPr>
            <a:picLocks noChangeAspect="1" noChangeArrowheads="1"/>
          </p:cNvPicPr>
          <p:nvPr/>
        </p:nvPicPr>
        <p:blipFill>
          <a:blip r:embed="rId2" cstate="print"/>
          <a:srcRect/>
          <a:stretch>
            <a:fillRect/>
          </a:stretch>
        </p:blipFill>
        <p:spPr bwMode="auto">
          <a:xfrm>
            <a:off x="35496" y="47163"/>
            <a:ext cx="3024336" cy="645533"/>
          </a:xfrm>
          <a:prstGeom prst="rect">
            <a:avLst/>
          </a:prstGeom>
          <a:noFill/>
          <a:ln w="19050">
            <a:solidFill>
              <a:schemeClr val="tx1"/>
            </a:solidFill>
          </a:ln>
        </p:spPr>
      </p:pic>
      <p:sp>
        <p:nvSpPr>
          <p:cNvPr id="3" name="5 Marcador de contenido"/>
          <p:cNvSpPr txBox="1">
            <a:spLocks/>
          </p:cNvSpPr>
          <p:nvPr/>
        </p:nvSpPr>
        <p:spPr>
          <a:xfrm>
            <a:off x="467544" y="1024136"/>
            <a:ext cx="8229600" cy="3412976"/>
          </a:xfrm>
          <a:prstGeom prst="rect">
            <a:avLst/>
          </a:prstGeom>
        </p:spPr>
        <p:txBody>
          <a:bodyPr>
            <a:noAutofit/>
          </a:bodyPr>
          <a:lstStyle/>
          <a:p>
            <a:pPr marL="342900" marR="0" lvl="0" indent="-342900" defTabSz="914400" rtl="0" eaLnBrk="1" fontAlgn="auto" latinLnBrk="0" hangingPunct="1">
              <a:lnSpc>
                <a:spcPct val="100000"/>
              </a:lnSpc>
              <a:spcBef>
                <a:spcPct val="20000"/>
              </a:spcBef>
              <a:spcAft>
                <a:spcPts val="0"/>
              </a:spcAft>
              <a:buClrTx/>
              <a:buSzTx/>
              <a:tabLst/>
              <a:defRPr/>
            </a:pPr>
            <a:endParaRPr kumimoji="0" lang="es-EC" sz="2800" b="0" i="0" u="none" strike="noStrike" kern="1200" cap="none" spc="0" normalizeH="0" dirty="0" smtClean="0">
              <a:ln>
                <a:noFill/>
              </a:ln>
              <a:solidFill>
                <a:schemeClr val="tx1"/>
              </a:solidFill>
              <a:effectLst/>
              <a:uLnTx/>
              <a:uFillTx/>
              <a:latin typeface="Arial" pitchFamily="34" charset="0"/>
              <a:ea typeface="+mn-ea"/>
              <a:cs typeface="Arial" pitchFamily="34" charset="0"/>
            </a:endParaRPr>
          </a:p>
        </p:txBody>
      </p:sp>
      <p:sp>
        <p:nvSpPr>
          <p:cNvPr id="8" name="5 Marcador de contenido"/>
          <p:cNvSpPr>
            <a:spLocks noGrp="1"/>
          </p:cNvSpPr>
          <p:nvPr>
            <p:ph idx="1"/>
          </p:nvPr>
        </p:nvSpPr>
        <p:spPr>
          <a:xfrm>
            <a:off x="467544" y="692696"/>
            <a:ext cx="8229600" cy="1008112"/>
          </a:xfrm>
        </p:spPr>
        <p:txBody>
          <a:bodyPr>
            <a:normAutofit/>
          </a:bodyPr>
          <a:lstStyle/>
          <a:p>
            <a:pPr algn="just"/>
            <a:r>
              <a:rPr lang="es-EC" sz="2400" dirty="0" smtClean="0">
                <a:latin typeface="Arial" pitchFamily="34" charset="0"/>
                <a:cs typeface="Arial" pitchFamily="34" charset="0"/>
              </a:rPr>
              <a:t>El sistema está dividido en los siguientes grupos de funcionamiento:</a:t>
            </a:r>
            <a:endParaRPr lang="es-EC" sz="2400" dirty="0">
              <a:latin typeface="Arial" pitchFamily="34" charset="0"/>
              <a:cs typeface="Arial" pitchFamily="34" charset="0"/>
            </a:endParaRPr>
          </a:p>
        </p:txBody>
      </p:sp>
      <p:pic>
        <p:nvPicPr>
          <p:cNvPr id="9" name="Picture 2"/>
          <p:cNvPicPr>
            <a:picLocks noChangeAspect="1" noChangeArrowheads="1"/>
          </p:cNvPicPr>
          <p:nvPr/>
        </p:nvPicPr>
        <p:blipFill>
          <a:blip r:embed="rId3" cstate="print"/>
          <a:srcRect l="28050" t="27990" r="25000" b="12476"/>
          <a:stretch>
            <a:fillRect/>
          </a:stretch>
        </p:blipFill>
        <p:spPr bwMode="auto">
          <a:xfrm>
            <a:off x="1043608" y="1484784"/>
            <a:ext cx="7337345" cy="5166944"/>
          </a:xfrm>
          <a:prstGeom prst="rect">
            <a:avLst/>
          </a:prstGeom>
          <a:noFill/>
          <a:ln w="19050">
            <a:solidFill>
              <a:schemeClr val="tx1"/>
            </a:solidFill>
            <a:miter lim="800000"/>
            <a:headEnd/>
            <a:tailEnd/>
          </a:ln>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ASANOVA\Desktop\LOGO - ESPE.png"/>
          <p:cNvPicPr>
            <a:picLocks noChangeAspect="1" noChangeArrowheads="1"/>
          </p:cNvPicPr>
          <p:nvPr/>
        </p:nvPicPr>
        <p:blipFill>
          <a:blip r:embed="rId2" cstate="print"/>
          <a:srcRect/>
          <a:stretch>
            <a:fillRect/>
          </a:stretch>
        </p:blipFill>
        <p:spPr bwMode="auto">
          <a:xfrm>
            <a:off x="35496" y="47163"/>
            <a:ext cx="3024336" cy="645533"/>
          </a:xfrm>
          <a:prstGeom prst="rect">
            <a:avLst/>
          </a:prstGeom>
          <a:noFill/>
          <a:ln w="19050">
            <a:solidFill>
              <a:schemeClr val="tx1"/>
            </a:solidFill>
          </a:ln>
        </p:spPr>
      </p:pic>
      <p:pic>
        <p:nvPicPr>
          <p:cNvPr id="6146" name="Picture 2"/>
          <p:cNvPicPr>
            <a:picLocks noChangeAspect="1" noChangeArrowheads="1"/>
          </p:cNvPicPr>
          <p:nvPr/>
        </p:nvPicPr>
        <p:blipFill>
          <a:blip r:embed="rId3" cstate="print"/>
          <a:srcRect l="28641" t="24210" r="25000" b="10000"/>
          <a:stretch>
            <a:fillRect/>
          </a:stretch>
        </p:blipFill>
        <p:spPr bwMode="auto">
          <a:xfrm>
            <a:off x="1547664" y="908720"/>
            <a:ext cx="6264696" cy="5556503"/>
          </a:xfrm>
          <a:prstGeom prst="rect">
            <a:avLst/>
          </a:prstGeom>
          <a:noFill/>
          <a:ln w="19050">
            <a:solidFill>
              <a:schemeClr val="tx1"/>
            </a:solidFill>
            <a:miter lim="800000"/>
            <a:headEnd/>
            <a:tailEnd/>
          </a:ln>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986</TotalTime>
  <Words>1352</Words>
  <Application>Microsoft Office PowerPoint</Application>
  <PresentationFormat>Presentación en pantalla (4:3)</PresentationFormat>
  <Paragraphs>110</Paragraphs>
  <Slides>46</Slides>
  <Notes>0</Notes>
  <HiddenSlides>0</HiddenSlides>
  <MMClips>0</MMClips>
  <ScaleCrop>false</ScaleCrop>
  <HeadingPairs>
    <vt:vector size="4" baseType="variant">
      <vt:variant>
        <vt:lpstr>Tema</vt:lpstr>
      </vt:variant>
      <vt:variant>
        <vt:i4>1</vt:i4>
      </vt:variant>
      <vt:variant>
        <vt:lpstr>Títulos de diapositiva</vt:lpstr>
      </vt:variant>
      <vt:variant>
        <vt:i4>46</vt:i4>
      </vt:variant>
    </vt:vector>
  </HeadingPairs>
  <TitlesOfParts>
    <vt:vector size="47" baseType="lpstr">
      <vt:lpstr>Tema de Office</vt:lpstr>
      <vt:lpstr>DEPARTAMENTO DE ENERGÍA Y MECÁNICA</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CASANOVA</dc:creator>
  <cp:lastModifiedBy>CASANOVA</cp:lastModifiedBy>
  <cp:revision>108</cp:revision>
  <dcterms:created xsi:type="dcterms:W3CDTF">2014-08-12T22:32:44Z</dcterms:created>
  <dcterms:modified xsi:type="dcterms:W3CDTF">2014-08-21T00:56:50Z</dcterms:modified>
</cp:coreProperties>
</file>