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Lst>
  <p:notesMasterIdLst>
    <p:notesMasterId r:id="rId54"/>
  </p:notesMasterIdLst>
  <p:handoutMasterIdLst>
    <p:handoutMasterId r:id="rId55"/>
  </p:handoutMasterIdLst>
  <p:sldIdLst>
    <p:sldId id="328" r:id="rId3"/>
    <p:sldId id="337" r:id="rId4"/>
    <p:sldId id="272" r:id="rId5"/>
    <p:sldId id="273" r:id="rId6"/>
    <p:sldId id="260" r:id="rId7"/>
    <p:sldId id="270" r:id="rId8"/>
    <p:sldId id="274" r:id="rId9"/>
    <p:sldId id="265" r:id="rId10"/>
    <p:sldId id="275" r:id="rId11"/>
    <p:sldId id="276" r:id="rId12"/>
    <p:sldId id="280" r:id="rId13"/>
    <p:sldId id="279" r:id="rId14"/>
    <p:sldId id="281" r:id="rId15"/>
    <p:sldId id="282" r:id="rId16"/>
    <p:sldId id="283" r:id="rId17"/>
    <p:sldId id="284" r:id="rId18"/>
    <p:sldId id="285" r:id="rId19"/>
    <p:sldId id="286" r:id="rId20"/>
    <p:sldId id="287" r:id="rId21"/>
    <p:sldId id="288" r:id="rId22"/>
    <p:sldId id="289" r:id="rId23"/>
    <p:sldId id="290" r:id="rId24"/>
    <p:sldId id="315" r:id="rId25"/>
    <p:sldId id="291" r:id="rId26"/>
    <p:sldId id="292" r:id="rId27"/>
    <p:sldId id="294" r:id="rId28"/>
    <p:sldId id="316" r:id="rId29"/>
    <p:sldId id="317" r:id="rId30"/>
    <p:sldId id="318" r:id="rId31"/>
    <p:sldId id="297" r:id="rId32"/>
    <p:sldId id="296" r:id="rId33"/>
    <p:sldId id="266" r:id="rId34"/>
    <p:sldId id="298" r:id="rId35"/>
    <p:sldId id="300" r:id="rId36"/>
    <p:sldId id="306" r:id="rId37"/>
    <p:sldId id="311" r:id="rId38"/>
    <p:sldId id="312" r:id="rId39"/>
    <p:sldId id="313" r:id="rId40"/>
    <p:sldId id="314" r:id="rId41"/>
    <p:sldId id="335" r:id="rId42"/>
    <p:sldId id="332" r:id="rId43"/>
    <p:sldId id="333" r:id="rId44"/>
    <p:sldId id="319" r:id="rId45"/>
    <p:sldId id="322" r:id="rId46"/>
    <p:sldId id="323" r:id="rId47"/>
    <p:sldId id="324" r:id="rId48"/>
    <p:sldId id="325" r:id="rId49"/>
    <p:sldId id="326" r:id="rId50"/>
    <p:sldId id="331" r:id="rId51"/>
    <p:sldId id="336" r:id="rId52"/>
    <p:sldId id="334" r:id="rId5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B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9" autoAdjust="0"/>
    <p:restoredTop sz="85260" autoAdjust="0"/>
  </p:normalViewPr>
  <p:slideViewPr>
    <p:cSldViewPr snapToGrid="0">
      <p:cViewPr>
        <p:scale>
          <a:sx n="60" d="100"/>
          <a:sy n="60" d="100"/>
        </p:scale>
        <p:origin x="-1542" y="-312"/>
      </p:cViewPr>
      <p:guideLst>
        <p:guide orient="horz" pos="2160"/>
        <p:guide pos="2880"/>
      </p:guideLst>
    </p:cSldViewPr>
  </p:slideViewPr>
  <p:notesTextViewPr>
    <p:cViewPr>
      <p:scale>
        <a:sx n="100" d="100"/>
        <a:sy n="100" d="100"/>
      </p:scale>
      <p:origin x="0" y="0"/>
    </p:cViewPr>
  </p:notesTextViewPr>
  <p:notesViewPr>
    <p:cSldViewPr snapToGrid="0">
      <p:cViewPr varScale="1">
        <p:scale>
          <a:sx n="63" d="100"/>
          <a:sy n="63" d="100"/>
        </p:scale>
        <p:origin x="-2490" y="-120"/>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F011F32-AD26-4C7F-8719-6347C54AE9CF}" type="datetimeFigureOut">
              <a:rPr lang="en-GB"/>
              <a:pPr>
                <a:defRPr/>
              </a:pPr>
              <a:t>29/08/2014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BCF0F70-7C87-4EA5-9266-93269C2DC71B}" type="slidenum">
              <a:rPr lang="en-GB"/>
              <a:pPr>
                <a:defRPr/>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D756DC1-B4C3-477A-99D2-384702B340B7}"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13</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b="1" dirty="0" smtClean="0"/>
              <a:t>Types of listening</a:t>
            </a:r>
          </a:p>
          <a:p>
            <a:pPr eaLnBrk="1" hangingPunct="1"/>
            <a:endParaRPr lang="en-US" b="1" dirty="0" smtClean="0"/>
          </a:p>
          <a:p>
            <a:pPr eaLnBrk="1" hangingPunct="1"/>
            <a:r>
              <a:rPr lang="en-US" b="1" dirty="0" smtClean="0"/>
              <a:t>Discriminative listening</a:t>
            </a:r>
          </a:p>
          <a:p>
            <a:pPr eaLnBrk="1" hangingPunct="1"/>
            <a:r>
              <a:rPr lang="en-US" dirty="0" smtClean="0"/>
              <a:t>This is the most basic form of listening and does not involve the understanding of the meaning of words or phrases but merely the different sounds that are produced</a:t>
            </a:r>
          </a:p>
          <a:p>
            <a:pPr eaLnBrk="1" hangingPunct="1"/>
            <a:endParaRPr lang="en-US" dirty="0" smtClean="0"/>
          </a:p>
          <a:p>
            <a:pPr eaLnBrk="1" hangingPunct="1"/>
            <a:r>
              <a:rPr lang="en-US" b="1" dirty="0" smtClean="0"/>
              <a:t>Comprehensive listening</a:t>
            </a:r>
          </a:p>
          <a:p>
            <a:pPr eaLnBrk="1" hangingPunct="1"/>
            <a:r>
              <a:rPr lang="en-US" dirty="0" smtClean="0"/>
              <a:t>In order to be able use comprehensive listening and therefore gain understanding the listener first needs appropriate vocabulary and language skills</a:t>
            </a:r>
          </a:p>
          <a:p>
            <a:pPr eaLnBrk="1" hangingPunct="1"/>
            <a:endParaRPr lang="en-US" dirty="0" smtClean="0"/>
          </a:p>
          <a:p>
            <a:pPr eaLnBrk="1" hangingPunct="1"/>
            <a:r>
              <a:rPr lang="en-US" b="1" dirty="0" smtClean="0"/>
              <a:t>Informational listening</a:t>
            </a:r>
          </a:p>
          <a:p>
            <a:pPr eaLnBrk="1" hangingPunct="1"/>
            <a:r>
              <a:rPr lang="en-US" dirty="0" smtClean="0"/>
              <a:t>Informational listening differs from the other kinds of listening in that the purpose of it is to get specific information and the speaker might not need a feedback from us.</a:t>
            </a:r>
          </a:p>
          <a:p>
            <a:pPr eaLnBrk="1" hangingPunct="1"/>
            <a:endParaRPr lang="en-US" dirty="0" smtClean="0"/>
          </a:p>
          <a:p>
            <a:pPr eaLnBrk="1" hangingPunct="1"/>
            <a:r>
              <a:rPr lang="en-US" b="1" dirty="0" smtClean="0"/>
              <a:t>Critical listening</a:t>
            </a:r>
          </a:p>
          <a:p>
            <a:pPr eaLnBrk="1" hangingPunct="1"/>
            <a:r>
              <a:rPr lang="en-US" dirty="0" smtClean="0"/>
              <a:t>Critical listening is akin to critical reading; both involve analysis of the information being received and alignment with what we already know or believe. </a:t>
            </a:r>
          </a:p>
          <a:p>
            <a:pPr eaLnBrk="1" hangingPunct="1"/>
            <a:endParaRPr lang="en-US" dirty="0" smtClean="0"/>
          </a:p>
          <a:p>
            <a:pPr eaLnBrk="1" hangingPunct="1"/>
            <a:r>
              <a:rPr lang="en-US" b="1" dirty="0" smtClean="0"/>
              <a:t>Therapeutic or Emphatic listening</a:t>
            </a:r>
          </a:p>
          <a:p>
            <a:pPr eaLnBrk="1" hangingPunct="1"/>
            <a:r>
              <a:rPr lang="en-US" dirty="0" smtClean="0"/>
              <a:t>Empathic listening involves attempting to understand the feelings and emotions of the speaker.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14</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15</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16</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17</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18</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20</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52C7AEA-4CD7-42AF-BC6F-64684DAEC771}" type="slidenum">
              <a:rPr lang="en-GB" smtClean="0"/>
              <a:pPr/>
              <a:t>21</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23</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24</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25</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b="1" dirty="0" smtClean="0"/>
              <a:t>Population and Sample</a:t>
            </a:r>
          </a:p>
          <a:p>
            <a:pPr eaLnBrk="1" hangingPunct="1"/>
            <a:endParaRPr lang="en-US" dirty="0" smtClean="0"/>
          </a:p>
          <a:p>
            <a:pPr eaLnBrk="1" hangingPunct="1"/>
            <a:r>
              <a:rPr lang="en-US" b="1" dirty="0" smtClean="0"/>
              <a:t>Population</a:t>
            </a:r>
          </a:p>
          <a:p>
            <a:pPr eaLnBrk="1" hangingPunct="1"/>
            <a:r>
              <a:rPr lang="en-US" dirty="0" smtClean="0"/>
              <a:t>The population of this research is 192 students of the 2nd and 3rd year of Salamanca evening high school (all students). The second grade has three classes: A, C1 and C2. The third grade has five classes: A, B, C1, C2 and C3.</a:t>
            </a:r>
          </a:p>
          <a:p>
            <a:pPr eaLnBrk="1" hangingPunct="1"/>
            <a:endParaRPr lang="en-US" dirty="0" smtClean="0"/>
          </a:p>
          <a:p>
            <a:pPr eaLnBrk="1" hangingPunct="1"/>
            <a:r>
              <a:rPr lang="en-US" b="1" dirty="0" smtClean="0"/>
              <a:t>Sample</a:t>
            </a:r>
          </a:p>
          <a:p>
            <a:pPr eaLnBrk="1" hangingPunct="1"/>
            <a:r>
              <a:rPr lang="en-US" dirty="0" smtClean="0"/>
              <a:t>According to Herrera (2012) the sample criterion says that: when a population is less or equal to 200 elements, then the size of the sample can be the same population.</a:t>
            </a:r>
          </a:p>
          <a:p>
            <a:pPr eaLnBrk="1" hangingPunct="1"/>
            <a:r>
              <a:rPr lang="en-US" dirty="0" smtClean="0"/>
              <a:t>Basing on this criterion the size of the sample is 192 elements (students of the 2nd and 3rd year), the same as the population.</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26</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27</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b="1" dirty="0" smtClean="0"/>
              <a:t>Population and Sample</a:t>
            </a:r>
          </a:p>
          <a:p>
            <a:pPr eaLnBrk="1" hangingPunct="1"/>
            <a:endParaRPr lang="en-US" dirty="0" smtClean="0"/>
          </a:p>
          <a:p>
            <a:pPr eaLnBrk="1" hangingPunct="1"/>
            <a:r>
              <a:rPr lang="en-US" b="1" dirty="0" smtClean="0"/>
              <a:t>Population</a:t>
            </a:r>
          </a:p>
          <a:p>
            <a:pPr eaLnBrk="1" hangingPunct="1"/>
            <a:r>
              <a:rPr lang="en-US" dirty="0" smtClean="0"/>
              <a:t>The population of this research is 192 students of the 2nd and 3rd year of Salamanca evening high school (all students). The second grade has three classes: A, C1 and C2. The third grade has five classes: A, B, C1, C2 and C3.</a:t>
            </a:r>
          </a:p>
          <a:p>
            <a:pPr eaLnBrk="1" hangingPunct="1"/>
            <a:endParaRPr lang="en-US" dirty="0" smtClean="0"/>
          </a:p>
          <a:p>
            <a:pPr eaLnBrk="1" hangingPunct="1"/>
            <a:r>
              <a:rPr lang="en-US" b="1" dirty="0" smtClean="0"/>
              <a:t>Sample</a:t>
            </a:r>
          </a:p>
          <a:p>
            <a:pPr eaLnBrk="1" hangingPunct="1"/>
            <a:r>
              <a:rPr lang="en-US" dirty="0" smtClean="0"/>
              <a:t>According to Herrera (2012) the sample criterion says that: when a population is less or equal to 200 elements, then the size of the sample can be the same population.</a:t>
            </a:r>
          </a:p>
          <a:p>
            <a:pPr eaLnBrk="1" hangingPunct="1"/>
            <a:r>
              <a:rPr lang="en-US" dirty="0" smtClean="0"/>
              <a:t>Basing on this criterion the size of the sample is 192 elements (students of the 2nd and 3rd year), the same as the population.</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28</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29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30</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31</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F96B2935-F479-462E-AF34-71CADD580056}" type="slidenum">
              <a:rPr lang="en-GB" smtClean="0"/>
              <a:pPr/>
              <a:t>5</a:t>
            </a:fld>
            <a:endParaRPr lang="en-GB"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sz="1200" b="1" kern="1200" dirty="0" smtClean="0">
                <a:solidFill>
                  <a:schemeClr val="tx1"/>
                </a:solidFill>
                <a:latin typeface="Arial" charset="0"/>
                <a:ea typeface="+mn-ea"/>
                <a:cs typeface="+mn-cs"/>
              </a:rPr>
              <a:t>Justification</a:t>
            </a:r>
            <a:endParaRPr lang="es-ES" sz="1200" b="1"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productive skills like speaking and writing have become the standard of the knowledge of second language; listening and reading have been turned to be the secondary ones. Besides, in our schools, colleges and even in the higher levels, instructors direct how to read and write, not how to speak or listen.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We can expect to listen twice as much as we speak, four times more than we read, and five times more than we write." So, listening, as a skill, is assuming more and more weight in second language classrooms than ever before.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Listening is vital in the language classroom because it provides input for the learner. Without understanding input at the right level, any learning simply cannot begin.</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12A78185-5513-453C-89B2-CDC97A500634}" type="slidenum">
              <a:rPr lang="en-GB" smtClean="0"/>
              <a:pPr/>
              <a:t>32</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33</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34</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52C7AEA-4CD7-42AF-BC6F-64684DAEC771}" type="slidenum">
              <a:rPr lang="en-GB" smtClean="0"/>
              <a:pPr/>
              <a:t>35</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36</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37</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38</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39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41</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42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52C7AEA-4CD7-42AF-BC6F-64684DAEC771}" type="slidenum">
              <a:rPr lang="en-GB" smtClean="0"/>
              <a:pPr/>
              <a:t>6</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52C7AEA-4CD7-42AF-BC6F-64684DAEC771}" type="slidenum">
              <a:rPr lang="en-GB" smtClean="0"/>
              <a:pPr/>
              <a:t>43</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44</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45</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49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F5B69AED-38E9-439E-A519-8C7A7CCE5D24}" type="slidenum">
              <a:rPr lang="en-GB" smtClean="0"/>
              <a:pPr/>
              <a:t>7</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b="1" dirty="0" smtClean="0"/>
              <a:t>History of Cooperative Learning</a:t>
            </a:r>
            <a:endParaRPr lang="en-US" dirty="0" smtClean="0"/>
          </a:p>
          <a:p>
            <a:pPr eaLnBrk="1" hangingPunct="1"/>
            <a:r>
              <a:rPr lang="en-US" dirty="0" smtClean="0"/>
              <a:t>From 1960 to 1969, appeared several investigations about cooperation and intergrupal competence. The most important authors that can be named are: Johnson, Stuart Cook, Kagan, Bruner, and others. Johnson began training educators in the use of cooperative, competitive, and individualistic learning. Johnson developed such procedures for teachers, specifying three types of cooperative learning: formal, informal and base group learning. In the years 1974-1975 Johnson and Johnson published the book “Working together and alone” the authors analyze three ways of reaching objectives: competitive, individualistic y cooperative. That means, teachers need to decide when the students have to compete, when to work alone and when to work cooperatively. </a:t>
            </a:r>
          </a:p>
          <a:p>
            <a:pPr eaLnBrk="1" hangingPunct="1"/>
            <a:r>
              <a:rPr lang="en-US" dirty="0" smtClean="0"/>
              <a:t>In 1976 Shlomo and Yael Sharan say that using Small Group Teaching students can pick their partners for making a determinate group. After that they will be given a task and when they are done they will show it to the other groups in the classroom.</a:t>
            </a:r>
          </a:p>
          <a:p>
            <a:pPr eaLnBrk="1" hangingPunct="1"/>
            <a:r>
              <a:rPr lang="en-US" dirty="0" smtClean="0"/>
              <a:t>In 1985 Spencer Kagan proposed the Structures for cooperative learning; these structures are designed to increase the participation levels and cooperation of the students. These structures are important because the teacher can have each student to answer to a question several times instead of asking to two or three students to answer each one single question. This will take the same period of time.</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8</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z="1200" b="1" kern="1200" dirty="0" smtClean="0">
                <a:solidFill>
                  <a:schemeClr val="tx1"/>
                </a:solidFill>
                <a:latin typeface="Arial" charset="0"/>
                <a:ea typeface="+mn-ea"/>
                <a:cs typeface="+mn-cs"/>
              </a:rPr>
              <a:t>Definition of Cooperative Learning</a:t>
            </a:r>
          </a:p>
          <a:p>
            <a:pPr eaLnBrk="1" hangingPunct="1"/>
            <a:r>
              <a:rPr lang="en-US" sz="1200" kern="1200" dirty="0" smtClean="0">
                <a:solidFill>
                  <a:schemeClr val="tx1"/>
                </a:solidFill>
                <a:latin typeface="Arial" charset="0"/>
                <a:ea typeface="+mn-ea"/>
                <a:cs typeface="+mn-cs"/>
              </a:rPr>
              <a:t>There are two points that are important to mention, one is that all members in the group make efforts to obtain the same goals. Another point is that each member learns as an individual and in the mean time the group learns a global knowledge. This means that all members are benefited.</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b="1" dirty="0" smtClean="0"/>
              <a:t>Essential components of cooperative learning</a:t>
            </a:r>
          </a:p>
          <a:p>
            <a:pPr eaLnBrk="1" hangingPunct="1"/>
            <a:endParaRPr lang="en-US" b="1" dirty="0" smtClean="0"/>
          </a:p>
          <a:p>
            <a:pPr eaLnBrk="1" hangingPunct="1"/>
            <a:r>
              <a:rPr lang="en-US" b="1" dirty="0" smtClean="0"/>
              <a:t>Positive Interdependence</a:t>
            </a:r>
          </a:p>
          <a:p>
            <a:pPr eaLnBrk="1" hangingPunct="1"/>
            <a:r>
              <a:rPr lang="en-US" sz="1200" kern="1200" dirty="0" smtClean="0">
                <a:solidFill>
                  <a:schemeClr val="tx1"/>
                </a:solidFill>
                <a:latin typeface="Arial" charset="0"/>
                <a:ea typeface="+mn-ea"/>
                <a:cs typeface="+mn-cs"/>
              </a:rPr>
              <a:t>Positive interdependence refers to a group can only succeed if they work together.  That means a member´s success depends on the other member. Positive interdependence talks about a mutual responsibility; it means students have the responsibility of learning the assigned material and make sure that all students of the group learn it too.</a:t>
            </a:r>
          </a:p>
          <a:p>
            <a:pPr eaLnBrk="1" hangingPunct="1"/>
            <a:endParaRPr lang="en-US" sz="1200" kern="1200" dirty="0" smtClean="0">
              <a:solidFill>
                <a:schemeClr val="tx1"/>
              </a:solidFill>
              <a:latin typeface="Arial" charset="0"/>
              <a:ea typeface="+mn-ea"/>
              <a:cs typeface="+mn-cs"/>
            </a:endParaRPr>
          </a:p>
          <a:p>
            <a:pPr eaLnBrk="1" hangingPunct="1"/>
            <a:r>
              <a:rPr lang="en-US" b="1" dirty="0" smtClean="0"/>
              <a:t>Individual accountability</a:t>
            </a:r>
          </a:p>
          <a:p>
            <a:pPr eaLnBrk="1" hangingPunct="1"/>
            <a:r>
              <a:rPr lang="en-US" sz="1200" kern="1200" dirty="0" smtClean="0">
                <a:solidFill>
                  <a:schemeClr val="tx1"/>
                </a:solidFill>
                <a:latin typeface="Arial" charset="0"/>
                <a:ea typeface="+mn-ea"/>
                <a:cs typeface="+mn-cs"/>
              </a:rPr>
              <a:t>The group should be able to evaluate: the progress made to reach the objectives and the individual effort of each member. The results of this evaluation is told to the members so they can determine who needs more help, support and strength to execute the task given. With individual accountability students learn together and after have a better performance individually.</a:t>
            </a:r>
          </a:p>
          <a:p>
            <a:pPr eaLnBrk="1" hangingPunct="1"/>
            <a:endParaRPr lang="en-US" sz="1200" kern="1200" dirty="0" smtClean="0">
              <a:solidFill>
                <a:schemeClr val="tx1"/>
              </a:solidFill>
              <a:latin typeface="Arial" charset="0"/>
              <a:ea typeface="+mn-ea"/>
              <a:cs typeface="+mn-cs"/>
            </a:endParaRPr>
          </a:p>
          <a:p>
            <a:pPr eaLnBrk="1" hangingPunct="1"/>
            <a:r>
              <a:rPr lang="en-US" b="1" dirty="0" smtClean="0"/>
              <a:t>Face to Face Promotive Interaction</a:t>
            </a:r>
          </a:p>
          <a:p>
            <a:pPr eaLnBrk="1" hangingPunct="1"/>
            <a:r>
              <a:rPr lang="en-US" sz="1200" kern="1200" dirty="0" smtClean="0">
                <a:solidFill>
                  <a:schemeClr val="tx1"/>
                </a:solidFill>
                <a:latin typeface="Arial" charset="0"/>
                <a:ea typeface="+mn-ea"/>
                <a:cs typeface="+mn-cs"/>
              </a:rPr>
              <a:t>said that team members promote each other's productivity by helping, sharing, and encouraging efforts to produce. Members explain, discuss, and teach what they know to teammates. The relationships among members must be considered and dedicated. </a:t>
            </a:r>
          </a:p>
          <a:p>
            <a:pPr eaLnBrk="1" hangingPunct="1"/>
            <a:endParaRPr lang="en-US" sz="1200" kern="1200" dirty="0" smtClean="0">
              <a:solidFill>
                <a:schemeClr val="tx1"/>
              </a:solidFill>
              <a:latin typeface="Arial" charset="0"/>
              <a:ea typeface="+mn-ea"/>
              <a:cs typeface="+mn-cs"/>
            </a:endParaRPr>
          </a:p>
          <a:p>
            <a:pPr eaLnBrk="1" hangingPunct="1"/>
            <a:r>
              <a:rPr lang="en-US" b="1" dirty="0" smtClean="0"/>
              <a:t>Interpersonal and Small Group Skills</a:t>
            </a:r>
          </a:p>
          <a:p>
            <a:pPr eaLnBrk="1" hangingPunct="1"/>
            <a:r>
              <a:rPr lang="en-US" sz="1200" kern="1200" dirty="0" smtClean="0">
                <a:solidFill>
                  <a:schemeClr val="tx1"/>
                </a:solidFill>
                <a:latin typeface="Arial" charset="0"/>
                <a:ea typeface="+mn-ea"/>
                <a:cs typeface="+mn-cs"/>
              </a:rPr>
              <a:t>Instructors emphasize these skills as purposefully and precisely as job performance skills. Collaborative skills include instructorship, decision-making, trust building, communication, and conflict-management skills.</a:t>
            </a:r>
          </a:p>
          <a:p>
            <a:pPr eaLnBrk="1" hangingPunct="1"/>
            <a:endParaRPr lang="en-US" sz="1200" kern="1200" dirty="0" smtClean="0">
              <a:solidFill>
                <a:schemeClr val="tx1"/>
              </a:solidFill>
              <a:latin typeface="Arial" charset="0"/>
              <a:ea typeface="+mn-ea"/>
              <a:cs typeface="+mn-cs"/>
            </a:endParaRPr>
          </a:p>
          <a:p>
            <a:pPr eaLnBrk="1" hangingPunct="1"/>
            <a:r>
              <a:rPr lang="en-US" b="1" dirty="0" smtClean="0"/>
              <a:t>Group Processing</a:t>
            </a:r>
          </a:p>
          <a:p>
            <a:pPr eaLnBrk="1" hangingPunct="1"/>
            <a:r>
              <a:rPr lang="en-US" sz="1200" kern="1200" dirty="0" smtClean="0">
                <a:solidFill>
                  <a:schemeClr val="tx1"/>
                </a:solidFill>
                <a:latin typeface="Arial" charset="0"/>
                <a:ea typeface="+mn-ea"/>
                <a:cs typeface="+mn-cs"/>
              </a:rPr>
              <a:t>The teacher must assess how the group is working together. Then, teachers should list at least three member actions that helped the group be successful and, list one action that could be added to make the group even more successful tomorrow.</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10</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b="1" dirty="0" smtClean="0"/>
              <a:t>Types of Cooperative Learning</a:t>
            </a:r>
            <a:endParaRPr lang="en-US" dirty="0" smtClean="0"/>
          </a:p>
          <a:p>
            <a:pPr eaLnBrk="1" hangingPunct="1"/>
            <a:r>
              <a:rPr lang="en-US" dirty="0" smtClean="0"/>
              <a:t>Three authors divided the cooperative learning in three kinds. Each one characterized by the duration of them and the activities done into the groups. Johnson, Johnson and Holubec</a:t>
            </a:r>
          </a:p>
          <a:p>
            <a:pPr eaLnBrk="1" hangingPunct="1"/>
            <a:r>
              <a:rPr lang="en-US" dirty="0" smtClean="0"/>
              <a:t>	</a:t>
            </a:r>
          </a:p>
          <a:p>
            <a:pPr eaLnBrk="1" hangingPunct="1"/>
            <a:r>
              <a:rPr lang="en-US" b="1" dirty="0" smtClean="0"/>
              <a:t>Formal or conventional </a:t>
            </a:r>
          </a:p>
          <a:p>
            <a:pPr eaLnBrk="1" hangingPunct="1"/>
            <a:r>
              <a:rPr lang="en-US" dirty="0" smtClean="0"/>
              <a:t>students work in period of time, The teacher, explains the objectives of the lesson take decisions before the lesson starts</a:t>
            </a:r>
          </a:p>
          <a:p>
            <a:pPr eaLnBrk="1" hangingPunct="1"/>
            <a:endParaRPr lang="en-US" dirty="0" smtClean="0"/>
          </a:p>
          <a:p>
            <a:pPr eaLnBrk="1" hangingPunct="1">
              <a:buFont typeface="Arial" pitchFamily="34" charset="0"/>
              <a:buChar char="•"/>
            </a:pPr>
            <a:r>
              <a:rPr lang="en-US" dirty="0" smtClean="0"/>
              <a:t>  The jigsaw technique</a:t>
            </a:r>
          </a:p>
          <a:p>
            <a:pPr eaLnBrk="1" hangingPunct="1">
              <a:buFont typeface="Arial" pitchFamily="34" charset="0"/>
              <a:buChar char="•"/>
            </a:pPr>
            <a:r>
              <a:rPr lang="en-US" dirty="0" smtClean="0"/>
              <a:t>  Assignments that involve group problem solving and decision making</a:t>
            </a:r>
          </a:p>
          <a:p>
            <a:pPr eaLnBrk="1" hangingPunct="1">
              <a:buFont typeface="Arial" pitchFamily="34" charset="0"/>
              <a:buChar char="•"/>
            </a:pPr>
            <a:r>
              <a:rPr lang="en-US" dirty="0" smtClean="0"/>
              <a:t>  Laboratory or experiment assignments</a:t>
            </a:r>
          </a:p>
          <a:p>
            <a:pPr eaLnBrk="1" hangingPunct="1">
              <a:buFont typeface="Arial" pitchFamily="34" charset="0"/>
              <a:buChar char="•"/>
            </a:pPr>
            <a:r>
              <a:rPr lang="en-US" dirty="0" smtClean="0"/>
              <a:t>  Peer review work </a:t>
            </a:r>
          </a:p>
          <a:p>
            <a:pPr eaLnBrk="1" hangingPunct="1">
              <a:buFont typeface="Arial" pitchFamily="34" charset="0"/>
              <a:buChar char="•"/>
            </a:pPr>
            <a:endParaRPr lang="en-US" dirty="0" smtClean="0"/>
          </a:p>
          <a:p>
            <a:pPr eaLnBrk="1" hangingPunct="1">
              <a:buFont typeface="Arial" pitchFamily="34" charset="0"/>
              <a:buNone/>
            </a:pPr>
            <a:r>
              <a:rPr lang="en-US" b="1" dirty="0" smtClean="0"/>
              <a:t>Informal</a:t>
            </a:r>
          </a:p>
          <a:p>
            <a:pPr eaLnBrk="1" hangingPunct="1">
              <a:buFont typeface="Arial" pitchFamily="34" charset="0"/>
              <a:buNone/>
            </a:pPr>
            <a:r>
              <a:rPr lang="en-US" dirty="0" smtClean="0"/>
              <a:t>which last only a few minutes or even a period of class.</a:t>
            </a:r>
          </a:p>
          <a:p>
            <a:pPr eaLnBrk="1" hangingPunct="1">
              <a:buFont typeface="Arial" pitchFamily="34" charset="0"/>
              <a:buNone/>
            </a:pPr>
            <a:endParaRPr lang="en-US" dirty="0" smtClean="0"/>
          </a:p>
          <a:p>
            <a:pPr eaLnBrk="1" hangingPunct="1">
              <a:buFont typeface="Arial" pitchFamily="34" charset="0"/>
              <a:buChar char="•"/>
            </a:pPr>
            <a:r>
              <a:rPr lang="en-US" dirty="0" smtClean="0"/>
              <a:t>  Breaking up lectures with short cooperative processing times.</a:t>
            </a:r>
          </a:p>
          <a:p>
            <a:pPr eaLnBrk="1" hangingPunct="1">
              <a:buFont typeface="Arial" pitchFamily="34" charset="0"/>
              <a:buChar char="•"/>
            </a:pPr>
            <a:r>
              <a:rPr lang="en-US" dirty="0" smtClean="0"/>
              <a:t>  Temporary, ad-hoc groups that last for only one discussion or class period</a:t>
            </a:r>
          </a:p>
          <a:p>
            <a:pPr eaLnBrk="1" hangingPunct="1">
              <a:buFont typeface="Arial" pitchFamily="34" charset="0"/>
              <a:buChar char="•"/>
            </a:pPr>
            <a:r>
              <a:rPr lang="en-US" dirty="0" smtClean="0"/>
              <a:t>  Base Group Learning</a:t>
            </a:r>
          </a:p>
          <a:p>
            <a:pPr eaLnBrk="1" hangingPunct="1">
              <a:buFont typeface="Arial" pitchFamily="34" charset="0"/>
              <a:buChar char="•"/>
            </a:pPr>
            <a:r>
              <a:rPr lang="en-US" dirty="0" smtClean="0"/>
              <a:t>  Academic support tasks</a:t>
            </a:r>
          </a:p>
          <a:p>
            <a:pPr eaLnBrk="1" hangingPunct="1">
              <a:buFont typeface="Arial" pitchFamily="34" charset="0"/>
              <a:buChar char="•"/>
            </a:pPr>
            <a:r>
              <a:rPr lang="en-US" dirty="0" smtClean="0"/>
              <a:t>  Personal support tasks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E47E732D-8BC1-4A0B-988D-3610B52BBE59}" type="slidenum">
              <a:rPr lang="en-GB" smtClean="0"/>
              <a:pPr/>
              <a:t>11</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b="1" dirty="0" smtClean="0"/>
              <a:t>Benefits of Cooperative Learning</a:t>
            </a:r>
          </a:p>
          <a:p>
            <a:pPr eaLnBrk="1" hangingPunct="1"/>
            <a:endParaRPr lang="en-US" dirty="0" smtClean="0"/>
          </a:p>
          <a:p>
            <a:pPr eaLnBrk="1" hangingPunct="1"/>
            <a:r>
              <a:rPr lang="en-US" b="1" dirty="0" smtClean="0"/>
              <a:t>Achievement</a:t>
            </a:r>
          </a:p>
          <a:p>
            <a:pPr eaLnBrk="1" hangingPunct="1"/>
            <a:r>
              <a:rPr lang="en-US" dirty="0" smtClean="0"/>
              <a:t>finding the effects of using cooperative, competitive or individualistic learning, there have been results showing that cooperative learning is the best. These results point that cooperative learning develops these skills: task attainment, verbal problem solving, categorization, spatial problem solving, retention and memory, guessing- judging- predicting.</a:t>
            </a:r>
          </a:p>
          <a:p>
            <a:pPr eaLnBrk="1" hangingPunct="1"/>
            <a:endParaRPr lang="en-US" dirty="0" smtClean="0"/>
          </a:p>
          <a:p>
            <a:pPr eaLnBrk="1" hangingPunct="1"/>
            <a:r>
              <a:rPr lang="en-US" b="1" dirty="0" smtClean="0"/>
              <a:t>Critical Thinking competencies </a:t>
            </a:r>
          </a:p>
          <a:p>
            <a:pPr eaLnBrk="1" hangingPunct="1"/>
            <a:r>
              <a:rPr lang="en-US" dirty="0" smtClean="0"/>
              <a:t>Science education for example requires people who can examine, evaluate and find some sense in nonsense.</a:t>
            </a:r>
          </a:p>
          <a:p>
            <a:pPr eaLnBrk="1" hangingPunct="1"/>
            <a:endParaRPr lang="en-US" dirty="0" smtClean="0"/>
          </a:p>
          <a:p>
            <a:pPr eaLnBrk="1" hangingPunct="1"/>
            <a:r>
              <a:rPr lang="en-US" b="1" dirty="0" smtClean="0"/>
              <a:t>Psychological health</a:t>
            </a:r>
          </a:p>
          <a:p>
            <a:pPr eaLnBrk="1" hangingPunct="1"/>
            <a:r>
              <a:rPr lang="en-US" dirty="0" smtClean="0"/>
              <a:t>well-adjusted relations, strong personal identity and basic optimism about people. The conjunction of these indices attempts to help students in the future in their careers, family and improve participation in the society</a:t>
            </a:r>
          </a:p>
          <a:p>
            <a:pPr eaLnBrk="1" hangingPunct="1"/>
            <a:endParaRPr lang="en-US" dirty="0" smtClean="0"/>
          </a:p>
          <a:p>
            <a:pPr eaLnBrk="1" hangingPunct="1"/>
            <a:r>
              <a:rPr lang="en-US" b="1" dirty="0" smtClean="0"/>
              <a:t>Liking for classmates </a:t>
            </a:r>
          </a:p>
          <a:p>
            <a:pPr eaLnBrk="1" hangingPunct="1"/>
            <a:r>
              <a:rPr lang="en-US" dirty="0" smtClean="0"/>
              <a:t>This is that students no matter what the initial impressions they had about the members, they can work together and increase the level of commitment for obtaining common goals.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350"/>
            <a:ext cx="9144000" cy="6858000"/>
          </a:xfrm>
          <a:prstGeom prst="rect">
            <a:avLst/>
          </a:prstGeom>
          <a:noFill/>
          <a:ln w="9525">
            <a:noFill/>
            <a:miter lim="800000"/>
            <a:headEnd/>
            <a:tailEnd/>
          </a:ln>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xfrm>
            <a:off x="3124200" y="9207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3892C184-AAAD-4D2D-924F-B3739E9EA597}" type="slidenum">
              <a:rPr lang="en-GB"/>
              <a:pPr>
                <a:defRPr/>
              </a:pPr>
              <a:t>‹Nº›</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9887F58-DB1B-47B8-A4E4-C1BB3EEFDF43}" type="slidenum">
              <a:rPr lang="en-GB"/>
              <a:pPr>
                <a:defRPr/>
              </a:pPr>
              <a:t>‹Nº›</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7C24B7C-045F-422D-8654-0B240FCCDBDB}" type="slidenum">
              <a:rPr lang="en-GB"/>
              <a:pPr>
                <a:defRPr/>
              </a:pPr>
              <a:t>‹Nº›</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69EE994-7165-48B1-927F-BA17EF3D72D0}" type="slidenum">
              <a:rPr lang="en-GB"/>
              <a:pPr>
                <a:defRPr/>
              </a:pPr>
              <a:t>‹Nº›</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DC62F0-CE69-4842-A85B-3A82CF041083}" type="slidenum">
              <a:rPr lang="en-GB"/>
              <a:pPr>
                <a:defRPr/>
              </a:pPr>
              <a:t>‹Nº›</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A6F6A8-3C3E-4FB2-963C-21BB2DC2F74C}" type="slidenum">
              <a:rPr lang="en-GB"/>
              <a:pPr>
                <a:defRPr/>
              </a:pPr>
              <a:t>‹Nº›</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8A9A49-B28A-412D-AF45-88DF499269B3}" type="slidenum">
              <a:rPr lang="en-GB"/>
              <a:pPr>
                <a:defRPr/>
              </a:pPr>
              <a:t>‹Nº›</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0AF3F1-2794-401F-B11C-AF0C7995AD52}" type="slidenum">
              <a:rPr lang="en-GB"/>
              <a:pPr>
                <a:defRPr/>
              </a:pPr>
              <a:t>‹Nº›</a:t>
            </a:fld>
            <a:endParaRPr lang="en-GB"/>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BCB3EF-CF0B-4F1F-B95C-0375E8B0AB39}" type="slidenum">
              <a:rPr lang="en-GB"/>
              <a:pPr>
                <a:defRPr/>
              </a:pPr>
              <a:t>‹Nº›</a:t>
            </a:fld>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E365DEF-82AF-4246-82AD-AA54CD3C4B9E}" type="slidenum">
              <a:rPr lang="en-GB"/>
              <a:pPr>
                <a:defRPr/>
              </a:pPr>
              <a:t>‹Nº›</a:t>
            </a:fld>
            <a:endParaRPr lang="en-GB"/>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350"/>
            <a:ext cx="9144000" cy="6858000"/>
          </a:xfrm>
          <a:prstGeom prst="rect">
            <a:avLst/>
          </a:prstGeom>
          <a:noFill/>
          <a:ln w="9525">
            <a:noFill/>
            <a:miter lim="800000"/>
            <a:headEnd/>
            <a:tailEnd/>
          </a:ln>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xfrm>
            <a:off x="3124200" y="9207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1F2EBE4E-7178-4223-B5A7-B4FB8BF194E8}" type="slidenum">
              <a:rPr lang="en-GB"/>
              <a:pPr>
                <a:defRPr/>
              </a:pPr>
              <a:t>‹Nº›</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350"/>
            <a:ext cx="9144000" cy="6858000"/>
          </a:xfrm>
          <a:prstGeom prst="rect">
            <a:avLst/>
          </a:prstGeom>
          <a:noFill/>
          <a:ln w="9525">
            <a:noFill/>
            <a:miter lim="800000"/>
            <a:headEnd/>
            <a:tailEnd/>
          </a:ln>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xfrm>
            <a:off x="3124200" y="9207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8EC4452-F57C-49F6-BA4E-6F879DAC1D7C}" type="slidenum">
              <a:rPr lang="en-GB"/>
              <a:pPr>
                <a:defRPr/>
              </a:pPr>
              <a:t>‹Nº›</a:t>
            </a:fld>
            <a:endParaRPr lang="en-GB"/>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350"/>
            <a:ext cx="9144000" cy="6858000"/>
          </a:xfrm>
          <a:prstGeom prst="rect">
            <a:avLst/>
          </a:prstGeom>
          <a:noFill/>
          <a:ln w="9525">
            <a:noFill/>
            <a:miter lim="800000"/>
            <a:headEnd/>
            <a:tailEnd/>
          </a:ln>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xfrm>
            <a:off x="3124200" y="9207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487B90B-0E81-4EBC-94CC-3B515360B4C2}" type="slidenum">
              <a:rPr lang="en-GB"/>
              <a:pPr>
                <a:defRPr/>
              </a:pPr>
              <a:t>‹Nº›</a:t>
            </a:fld>
            <a:endParaRPr lang="en-GB"/>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8DD0280A-54A5-4B70-9AAB-D0A368B77DFC}" type="slidenum">
              <a:rPr lang="en-GB"/>
              <a:pPr>
                <a:defRPr/>
              </a:pPr>
              <a:t>‹Nº›</a:t>
            </a:fld>
            <a:endParaRPr lang="en-GB"/>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B0B08275-F5AF-43D7-A2AC-0404B5E5964E}" type="slidenum">
              <a:rPr lang="en-GB"/>
              <a:pPr>
                <a:defRPr/>
              </a:pPr>
              <a:t>‹Nº›</a:t>
            </a:fld>
            <a:endParaRPr lang="en-GB"/>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r">
              <a:defRPr sz="360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5820035F-C0EE-466D-B88A-36791FCBD39C}" type="slidenum">
              <a:rPr lang="en-GB"/>
              <a:pPr>
                <a:defRPr/>
              </a:pPr>
              <a:t>‹Nº›</a:t>
            </a:fld>
            <a:endParaRPr lang="en-GB"/>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6B06FB-493A-44A9-9835-6C3F9A4B51D1}" type="slidenum">
              <a:rPr lang="en-GB"/>
              <a:pPr>
                <a:defRPr/>
              </a:pPr>
              <a:t>‹Nº›</a:t>
            </a:fld>
            <a:endParaRPr lang="en-GB"/>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C1A4C9-950D-44C4-9653-B3622D470D74}" type="slidenum">
              <a:rPr lang="en-GB"/>
              <a:pPr>
                <a:defRPr/>
              </a:pPr>
              <a:t>‹Nº›</a:t>
            </a:fld>
            <a:endParaRPr lang="en-GB"/>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33612A-2D53-485F-93E7-2104A74E630C}" type="slidenum">
              <a:rPr lang="en-GB"/>
              <a:pPr>
                <a:defRPr/>
              </a:pPr>
              <a:t>‹Nº›</a:t>
            </a:fld>
            <a:endParaRPr lang="en-GB"/>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0E3589-25DC-48B7-87CE-57B42E312DDD}" type="slidenum">
              <a:rPr lang="en-GB"/>
              <a:pPr>
                <a:defRPr/>
              </a:pPr>
              <a:t>‹Nº›</a:t>
            </a:fld>
            <a:endParaRPr lang="en-GB"/>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3D541E2-384F-4E43-9346-F9A05567738D}" type="slidenum">
              <a:rPr lang="en-GB"/>
              <a:pPr>
                <a:defRPr/>
              </a:pPr>
              <a:t>‹Nº›</a:t>
            </a:fld>
            <a:endParaRPr lang="en-GB"/>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8F68867-103B-4888-8C4A-472D14D049DF}" type="slidenum">
              <a:rPr lang="en-GB"/>
              <a:pPr>
                <a:defRPr/>
              </a:pPr>
              <a:t>‹Nº›</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9E104A56-54AC-4B09-9F3A-AFAA53BE73DF}" type="slidenum">
              <a:rPr lang="en-GB"/>
              <a:pPr>
                <a:defRPr/>
              </a:pPr>
              <a:t>‹Nº›</a:t>
            </a:fld>
            <a:endParaRPr lang="en-GB"/>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62B8B8B-9960-4A2F-873C-365CF5F6EBDA}" type="slidenum">
              <a:rPr lang="en-GB"/>
              <a:pPr>
                <a:defRPr/>
              </a:pPr>
              <a:t>‹Nº›</a:t>
            </a:fld>
            <a:endParaRPr lang="en-GB"/>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2E0CADB-7637-49E5-9F15-57C34146AB37}" type="slidenum">
              <a:rPr lang="en-GB"/>
              <a:pPr>
                <a:defRPr/>
              </a:pPr>
              <a:t>‹Nº›</a:t>
            </a:fld>
            <a:endParaRPr lang="en-GB"/>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8041B3-1FBD-46C4-BF7B-4272DF1AC38B}" type="slidenum">
              <a:rPr lang="en-GB"/>
              <a:pPr>
                <a:defRPr/>
              </a:pPr>
              <a:t>‹Nº›</a:t>
            </a:fld>
            <a:endParaRPr lang="en-GB"/>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C088D7-4C25-4FA0-93BA-7E18E4C1E213}" type="slidenum">
              <a:rPr lang="en-GB"/>
              <a:pPr>
                <a:defRPr/>
              </a:pPr>
              <a:t>‹Nº›</a:t>
            </a:fld>
            <a:endParaRPr lang="en-GB"/>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AA457B-D818-4BBC-92E1-A696776D6CB7}" type="slidenum">
              <a:rPr lang="en-GB"/>
              <a:pPr>
                <a:defRPr/>
              </a:pPr>
              <a:t>‹Nº›</a:t>
            </a:fld>
            <a:endParaRPr lang="en-GB"/>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7A02A8-69B4-4082-B620-DC1180D80D6C}" type="slidenum">
              <a:rPr lang="en-GB"/>
              <a:pPr>
                <a:defRPr/>
              </a:pPr>
              <a:t>‹Nº›</a:t>
            </a:fld>
            <a:endParaRPr lang="en-GB"/>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FB5709-FF6F-48E4-B265-4432054AD0DC}" type="slidenum">
              <a:rPr lang="en-GB"/>
              <a:pPr>
                <a:defRPr/>
              </a:pPr>
              <a:t>‹Nº›</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A076BDD-5B49-44B8-B9D5-0B09B4466CC6}" type="slidenum">
              <a:rPr lang="en-GB"/>
              <a:pPr>
                <a:defRPr/>
              </a:pPr>
              <a:t>‹Nº›</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r">
              <a:defRPr sz="360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8"/>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9"/>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10"/>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7B04871E-EB1B-4521-8895-424B476997E7}" type="slidenum">
              <a:rPr lang="en-GB"/>
              <a:pPr>
                <a:defRPr/>
              </a:pPr>
              <a:t>‹Nº›</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F5A18A-76B0-4A35-8B82-54890DC53EAA}" type="slidenum">
              <a:rPr lang="en-GB"/>
              <a:pPr>
                <a:defRPr/>
              </a:pPr>
              <a:t>‹Nº›</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F4CBC49-7A38-4492-8888-314CF261ED0A}" type="slidenum">
              <a:rPr lang="en-GB"/>
              <a:pPr>
                <a:defRPr/>
              </a:pPr>
              <a:t>‹Nº›</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DC2109-B685-4657-BAF5-91005D31CD90}" type="slidenum">
              <a:rPr lang="en-GB"/>
              <a:pPr>
                <a:defRPr/>
              </a:pPr>
              <a:t>‹Nº›</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1BE0DB1-90D9-4345-825D-9309DB0A9F75}" type="slidenum">
              <a:rPr lang="en-GB"/>
              <a:pPr>
                <a:defRPr/>
              </a:pPr>
              <a:t>‹Nº›</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1760E97-966C-47A8-ACDA-604327864EB0}"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Lst>
  <p:transition>
    <p:wipe dir="r"/>
  </p:transition>
  <p:txStyles>
    <p:titleStyle>
      <a:lvl1pPr algn="ctr" rtl="0" eaLnBrk="0" fontAlgn="base" hangingPunct="0">
        <a:spcBef>
          <a:spcPct val="0"/>
        </a:spcBef>
        <a:spcAft>
          <a:spcPct val="0"/>
        </a:spcAft>
        <a:defRPr sz="4400">
          <a:solidFill>
            <a:srgbClr val="19314A"/>
          </a:solidFill>
          <a:latin typeface="+mj-lt"/>
          <a:ea typeface="+mj-ea"/>
          <a:cs typeface="+mj-cs"/>
        </a:defRPr>
      </a:lvl1pPr>
      <a:lvl2pPr algn="ctr" rtl="0" eaLnBrk="0" fontAlgn="base" hangingPunct="0">
        <a:spcBef>
          <a:spcPct val="0"/>
        </a:spcBef>
        <a:spcAft>
          <a:spcPct val="0"/>
        </a:spcAft>
        <a:defRPr sz="4400">
          <a:solidFill>
            <a:srgbClr val="19314A"/>
          </a:solidFill>
          <a:latin typeface="Arial" charset="0"/>
        </a:defRPr>
      </a:lvl2pPr>
      <a:lvl3pPr algn="ctr" rtl="0" eaLnBrk="0" fontAlgn="base" hangingPunct="0">
        <a:spcBef>
          <a:spcPct val="0"/>
        </a:spcBef>
        <a:spcAft>
          <a:spcPct val="0"/>
        </a:spcAft>
        <a:defRPr sz="4400">
          <a:solidFill>
            <a:srgbClr val="19314A"/>
          </a:solidFill>
          <a:latin typeface="Arial" charset="0"/>
        </a:defRPr>
      </a:lvl3pPr>
      <a:lvl4pPr algn="ctr" rtl="0" eaLnBrk="0" fontAlgn="base" hangingPunct="0">
        <a:spcBef>
          <a:spcPct val="0"/>
        </a:spcBef>
        <a:spcAft>
          <a:spcPct val="0"/>
        </a:spcAft>
        <a:defRPr sz="4400">
          <a:solidFill>
            <a:srgbClr val="19314A"/>
          </a:solidFill>
          <a:latin typeface="Arial" charset="0"/>
        </a:defRPr>
      </a:lvl4pPr>
      <a:lvl5pPr algn="ctr" rtl="0" eaLnBrk="0" fontAlgn="base" hangingPunct="0">
        <a:spcBef>
          <a:spcPct val="0"/>
        </a:spcBef>
        <a:spcAft>
          <a:spcPct val="0"/>
        </a:spcAft>
        <a:defRPr sz="4400">
          <a:solidFill>
            <a:srgbClr val="19314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234466"/>
          </a:solidFill>
          <a:latin typeface="+mn-lt"/>
          <a:ea typeface="+mn-ea"/>
          <a:cs typeface="+mn-cs"/>
        </a:defRPr>
      </a:lvl1pPr>
      <a:lvl2pPr marL="742950" indent="-285750" algn="l" rtl="0" eaLnBrk="0" fontAlgn="base" hangingPunct="0">
        <a:spcBef>
          <a:spcPct val="20000"/>
        </a:spcBef>
        <a:spcAft>
          <a:spcPct val="0"/>
        </a:spcAft>
        <a:buChar char="–"/>
        <a:defRPr sz="2800">
          <a:solidFill>
            <a:srgbClr val="234466"/>
          </a:solidFill>
          <a:latin typeface="+mn-lt"/>
        </a:defRPr>
      </a:lvl2pPr>
      <a:lvl3pPr marL="1143000" indent="-228600" algn="l" rtl="0" eaLnBrk="0" fontAlgn="base" hangingPunct="0">
        <a:spcBef>
          <a:spcPct val="20000"/>
        </a:spcBef>
        <a:spcAft>
          <a:spcPct val="0"/>
        </a:spcAft>
        <a:buChar char="•"/>
        <a:defRPr sz="2400">
          <a:solidFill>
            <a:srgbClr val="234466"/>
          </a:solidFill>
          <a:latin typeface="+mn-lt"/>
        </a:defRPr>
      </a:lvl3pPr>
      <a:lvl4pPr marL="1600200" indent="-228600" algn="l" rtl="0" eaLnBrk="0" fontAlgn="base" hangingPunct="0">
        <a:spcBef>
          <a:spcPct val="20000"/>
        </a:spcBef>
        <a:spcAft>
          <a:spcPct val="0"/>
        </a:spcAft>
        <a:buChar char="–"/>
        <a:defRPr sz="2000">
          <a:solidFill>
            <a:srgbClr val="234466"/>
          </a:solidFill>
          <a:latin typeface="+mn-lt"/>
        </a:defRPr>
      </a:lvl4pPr>
      <a:lvl5pPr marL="2057400" indent="-228600" algn="l" rtl="0" eaLnBrk="0" fontAlgn="base" hangingPunct="0">
        <a:spcBef>
          <a:spcPct val="20000"/>
        </a:spcBef>
        <a:spcAft>
          <a:spcPct val="0"/>
        </a:spcAft>
        <a:buChar char="»"/>
        <a:defRPr sz="2000">
          <a:solidFill>
            <a:srgbClr val="23446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BD3DF4D-2B16-41D6-9105-74F198B09C25}"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Lst>
  <p:transition>
    <p:wipe dir="r"/>
  </p:transition>
  <p:txStyles>
    <p:titleStyle>
      <a:lvl1pPr algn="ctr" rtl="0" eaLnBrk="0" fontAlgn="base" hangingPunct="0">
        <a:spcBef>
          <a:spcPct val="0"/>
        </a:spcBef>
        <a:spcAft>
          <a:spcPct val="0"/>
        </a:spcAft>
        <a:defRPr sz="4400">
          <a:solidFill>
            <a:srgbClr val="19314A"/>
          </a:solidFill>
          <a:latin typeface="+mj-lt"/>
          <a:ea typeface="+mj-ea"/>
          <a:cs typeface="+mj-cs"/>
        </a:defRPr>
      </a:lvl1pPr>
      <a:lvl2pPr algn="ctr" rtl="0" eaLnBrk="0" fontAlgn="base" hangingPunct="0">
        <a:spcBef>
          <a:spcPct val="0"/>
        </a:spcBef>
        <a:spcAft>
          <a:spcPct val="0"/>
        </a:spcAft>
        <a:defRPr sz="4400">
          <a:solidFill>
            <a:srgbClr val="19314A"/>
          </a:solidFill>
          <a:latin typeface="Arial" charset="0"/>
        </a:defRPr>
      </a:lvl2pPr>
      <a:lvl3pPr algn="ctr" rtl="0" eaLnBrk="0" fontAlgn="base" hangingPunct="0">
        <a:spcBef>
          <a:spcPct val="0"/>
        </a:spcBef>
        <a:spcAft>
          <a:spcPct val="0"/>
        </a:spcAft>
        <a:defRPr sz="4400">
          <a:solidFill>
            <a:srgbClr val="19314A"/>
          </a:solidFill>
          <a:latin typeface="Arial" charset="0"/>
        </a:defRPr>
      </a:lvl3pPr>
      <a:lvl4pPr algn="ctr" rtl="0" eaLnBrk="0" fontAlgn="base" hangingPunct="0">
        <a:spcBef>
          <a:spcPct val="0"/>
        </a:spcBef>
        <a:spcAft>
          <a:spcPct val="0"/>
        </a:spcAft>
        <a:defRPr sz="4400">
          <a:solidFill>
            <a:srgbClr val="19314A"/>
          </a:solidFill>
          <a:latin typeface="Arial" charset="0"/>
        </a:defRPr>
      </a:lvl4pPr>
      <a:lvl5pPr algn="ctr" rtl="0" eaLnBrk="0" fontAlgn="base" hangingPunct="0">
        <a:spcBef>
          <a:spcPct val="0"/>
        </a:spcBef>
        <a:spcAft>
          <a:spcPct val="0"/>
        </a:spcAft>
        <a:defRPr sz="4400">
          <a:solidFill>
            <a:srgbClr val="19314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234466"/>
          </a:solidFill>
          <a:latin typeface="+mn-lt"/>
          <a:ea typeface="+mn-ea"/>
          <a:cs typeface="+mn-cs"/>
        </a:defRPr>
      </a:lvl1pPr>
      <a:lvl2pPr marL="742950" indent="-285750" algn="l" rtl="0" eaLnBrk="0" fontAlgn="base" hangingPunct="0">
        <a:spcBef>
          <a:spcPct val="20000"/>
        </a:spcBef>
        <a:spcAft>
          <a:spcPct val="0"/>
        </a:spcAft>
        <a:buChar char="–"/>
        <a:defRPr sz="2800">
          <a:solidFill>
            <a:srgbClr val="234466"/>
          </a:solidFill>
          <a:latin typeface="+mn-lt"/>
        </a:defRPr>
      </a:lvl2pPr>
      <a:lvl3pPr marL="1143000" indent="-228600" algn="l" rtl="0" eaLnBrk="0" fontAlgn="base" hangingPunct="0">
        <a:spcBef>
          <a:spcPct val="20000"/>
        </a:spcBef>
        <a:spcAft>
          <a:spcPct val="0"/>
        </a:spcAft>
        <a:buChar char="•"/>
        <a:defRPr sz="2400">
          <a:solidFill>
            <a:srgbClr val="234466"/>
          </a:solidFill>
          <a:latin typeface="+mn-lt"/>
        </a:defRPr>
      </a:lvl3pPr>
      <a:lvl4pPr marL="1600200" indent="-228600" algn="l" rtl="0" eaLnBrk="0" fontAlgn="base" hangingPunct="0">
        <a:spcBef>
          <a:spcPct val="20000"/>
        </a:spcBef>
        <a:spcAft>
          <a:spcPct val="0"/>
        </a:spcAft>
        <a:buChar char="–"/>
        <a:defRPr sz="2000">
          <a:solidFill>
            <a:srgbClr val="234466"/>
          </a:solidFill>
          <a:latin typeface="+mn-lt"/>
        </a:defRPr>
      </a:lvl4pPr>
      <a:lvl5pPr marL="2057400" indent="-228600" algn="l" rtl="0" eaLnBrk="0" fontAlgn="base" hangingPunct="0">
        <a:spcBef>
          <a:spcPct val="20000"/>
        </a:spcBef>
        <a:spcAft>
          <a:spcPct val="0"/>
        </a:spcAft>
        <a:buChar char="»"/>
        <a:defRPr sz="2000">
          <a:solidFill>
            <a:srgbClr val="23446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ANNEXES%20-%20Test.pdf"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LESSON%20PLAN%20No%204.pdf" TargetMode="External"/><Relationship Id="rId7" Type="http://schemas.openxmlformats.org/officeDocument/2006/relationships/hyperlink" Target="lesson%20plan%204.pdf"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image" Target="../media/image39.gif"/><Relationship Id="rId5" Type="http://schemas.openxmlformats.org/officeDocument/2006/relationships/hyperlink" Target="ejercicio.pdf"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43.jpeg"/><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gui\Documents\Projects\Diapositiva Recursos\056_crayons\Template_main.jpg"/>
          <p:cNvPicPr>
            <a:picLocks noChangeAspect="1" noChangeArrowheads="1"/>
          </p:cNvPicPr>
          <p:nvPr/>
        </p:nvPicPr>
        <p:blipFill>
          <a:blip r:embed="rId3" cstate="print"/>
          <a:srcRect/>
          <a:stretch>
            <a:fillRect/>
          </a:stretch>
        </p:blipFill>
        <p:spPr bwMode="auto">
          <a:xfrm>
            <a:off x="0" y="0"/>
            <a:ext cx="9144000" cy="6857999"/>
          </a:xfrm>
          <a:prstGeom prst="rect">
            <a:avLst/>
          </a:prstGeom>
          <a:blipFill>
            <a:blip r:embed="rId3" cstate="print"/>
            <a:stretch>
              <a:fillRect/>
            </a:stretch>
          </a:blipFill>
        </p:spPr>
      </p:pic>
      <p:pic>
        <p:nvPicPr>
          <p:cNvPr id="21" name="20 Imagen"/>
          <p:cNvPicPr/>
          <p:nvPr/>
        </p:nvPicPr>
        <p:blipFill>
          <a:blip r:embed="rId4" cstate="print"/>
          <a:srcRect/>
          <a:stretch>
            <a:fillRect/>
          </a:stretch>
        </p:blipFill>
        <p:spPr bwMode="auto">
          <a:xfrm>
            <a:off x="2718151" y="0"/>
            <a:ext cx="5252720" cy="1554480"/>
          </a:xfrm>
          <a:prstGeom prst="rect">
            <a:avLst/>
          </a:prstGeom>
          <a:noFill/>
          <a:ln w="9525">
            <a:noFill/>
            <a:miter lim="800000"/>
            <a:headEnd/>
            <a:tailEnd/>
          </a:ln>
        </p:spPr>
      </p:pic>
      <p:sp>
        <p:nvSpPr>
          <p:cNvPr id="23" name="22 Rectángulo"/>
          <p:cNvSpPr/>
          <p:nvPr/>
        </p:nvSpPr>
        <p:spPr>
          <a:xfrm>
            <a:off x="1529254" y="1641202"/>
            <a:ext cx="7401385" cy="5078313"/>
          </a:xfrm>
          <a:prstGeom prst="rect">
            <a:avLst/>
          </a:prstGeom>
        </p:spPr>
        <p:txBody>
          <a:bodyPr wrap="square">
            <a:spAutoFit/>
          </a:bodyPr>
          <a:lstStyle/>
          <a:p>
            <a:pPr algn="ctr"/>
            <a:endParaRPr lang="es-ES" dirty="0" smtClean="0"/>
          </a:p>
          <a:p>
            <a:pPr algn="ctr"/>
            <a:r>
              <a:rPr lang="es-ES" b="1" dirty="0" smtClean="0"/>
              <a:t>DEPARTAMENTO DE LENGUAS</a:t>
            </a:r>
          </a:p>
          <a:p>
            <a:pPr algn="ctr"/>
            <a:endParaRPr lang="es-ES" b="1" dirty="0" smtClean="0"/>
          </a:p>
          <a:p>
            <a:pPr algn="ctr"/>
            <a:r>
              <a:rPr lang="es-ES" b="1" dirty="0" smtClean="0"/>
              <a:t>CARRERA DE LINGÜÍSTICA APLICADA AL IDIOMA INGLÉS</a:t>
            </a:r>
          </a:p>
          <a:p>
            <a:pPr algn="ctr"/>
            <a:endParaRPr lang="es-ES" b="1" dirty="0" smtClean="0"/>
          </a:p>
          <a:p>
            <a:pPr algn="ctr"/>
            <a:r>
              <a:rPr lang="es-ES" b="1" dirty="0" smtClean="0"/>
              <a:t>PROJECT PRIOR TO OBTAINING APPLIED LINGUISTICS IN ENGLISH LANGUAGE BACHELOR´S DEGREE</a:t>
            </a:r>
          </a:p>
          <a:p>
            <a:pPr algn="ctr"/>
            <a:endParaRPr lang="es-ES" dirty="0" smtClean="0"/>
          </a:p>
          <a:p>
            <a:pPr algn="ctr"/>
            <a:endParaRPr lang="es-ES" dirty="0" smtClean="0"/>
          </a:p>
          <a:p>
            <a:pPr algn="ctr"/>
            <a:r>
              <a:rPr lang="es-ES" b="1" dirty="0" smtClean="0"/>
              <a:t>DIRECTOR: </a:t>
            </a:r>
            <a:r>
              <a:rPr lang="es-ES" dirty="0" smtClean="0"/>
              <a:t>LIC. MG. MARICELA MADRID</a:t>
            </a:r>
          </a:p>
          <a:p>
            <a:pPr algn="ctr"/>
            <a:endParaRPr lang="es-ES" dirty="0" smtClean="0"/>
          </a:p>
          <a:p>
            <a:pPr algn="ctr"/>
            <a:endParaRPr lang="es-ES" dirty="0" smtClean="0"/>
          </a:p>
          <a:p>
            <a:pPr algn="ctr"/>
            <a:r>
              <a:rPr lang="es-ES" b="1" dirty="0" smtClean="0"/>
              <a:t>CO DIRECTOR: </a:t>
            </a:r>
            <a:r>
              <a:rPr lang="es-ES" dirty="0" smtClean="0"/>
              <a:t>ING. LIC. EVELYN ALMEIDA</a:t>
            </a:r>
          </a:p>
          <a:p>
            <a:pPr algn="ctr"/>
            <a:endParaRPr lang="es-ES" dirty="0" smtClean="0"/>
          </a:p>
          <a:p>
            <a:pPr algn="ctr"/>
            <a:endParaRPr lang="es-ES" dirty="0" smtClean="0"/>
          </a:p>
          <a:p>
            <a:pPr algn="ctr"/>
            <a:r>
              <a:rPr lang="es-ES" b="1" dirty="0" smtClean="0"/>
              <a:t>AUTHOR</a:t>
            </a:r>
            <a:r>
              <a:rPr lang="es-ES" dirty="0" smtClean="0"/>
              <a:t>: MARÍA JULIA PÉREZ VILLARREAL</a:t>
            </a:r>
          </a:p>
          <a:p>
            <a:pPr algn="ctr"/>
            <a:endParaRPr lang="es-ES" dirty="0" smtClean="0"/>
          </a:p>
          <a:p>
            <a:pPr algn="ctr"/>
            <a:endParaRPr lang="es-ES"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2" name="11 CuadroTexto"/>
          <p:cNvSpPr txBox="1"/>
          <p:nvPr/>
        </p:nvSpPr>
        <p:spPr>
          <a:xfrm>
            <a:off x="749809" y="2039652"/>
            <a:ext cx="7973567" cy="830997"/>
          </a:xfrm>
          <a:prstGeom prst="rect">
            <a:avLst/>
          </a:prstGeom>
          <a:noFill/>
        </p:spPr>
        <p:txBody>
          <a:bodyPr wrap="square" rtlCol="0">
            <a:spAutoFit/>
          </a:bodyPr>
          <a:lstStyle/>
          <a:p>
            <a:r>
              <a:rPr lang="en-US" sz="2400" dirty="0" smtClean="0">
                <a:solidFill>
                  <a:srgbClr val="19314A"/>
                </a:solidFill>
                <a:latin typeface="+mj-lt"/>
                <a:ea typeface="+mj-ea"/>
                <a:cs typeface="+mj-cs"/>
              </a:rPr>
              <a:t>Students work in a period of time, the period can last for a school year or for several weeks.</a:t>
            </a:r>
            <a:endParaRPr lang="es-ES" sz="2400" dirty="0" err="1">
              <a:solidFill>
                <a:srgbClr val="19314A"/>
              </a:solidFill>
              <a:latin typeface="+mj-lt"/>
              <a:ea typeface="+mj-ea"/>
              <a:cs typeface="+mj-cs"/>
            </a:endParaRPr>
          </a:p>
        </p:txBody>
      </p:sp>
      <p:sp>
        <p:nvSpPr>
          <p:cNvPr id="13" name="12 CuadroTexto"/>
          <p:cNvSpPr txBox="1"/>
          <p:nvPr/>
        </p:nvSpPr>
        <p:spPr>
          <a:xfrm>
            <a:off x="499873" y="1021620"/>
            <a:ext cx="8260079"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Types of Cooperative Learning</a:t>
            </a:r>
            <a:endParaRPr lang="es-ES" sz="2400" b="1" dirty="0" err="1">
              <a:solidFill>
                <a:srgbClr val="19314A"/>
              </a:solidFill>
              <a:latin typeface="+mj-lt"/>
              <a:ea typeface="+mj-ea"/>
              <a:cs typeface="+mj-cs"/>
            </a:endParaRPr>
          </a:p>
        </p:txBody>
      </p:sp>
      <p:sp>
        <p:nvSpPr>
          <p:cNvPr id="6" name="5 CuadroTexto"/>
          <p:cNvSpPr txBox="1"/>
          <p:nvPr/>
        </p:nvSpPr>
        <p:spPr>
          <a:xfrm>
            <a:off x="487681" y="1649508"/>
            <a:ext cx="8260079" cy="461665"/>
          </a:xfrm>
          <a:prstGeom prst="rect">
            <a:avLst/>
          </a:prstGeom>
          <a:noFill/>
        </p:spPr>
        <p:txBody>
          <a:bodyPr wrap="square" rtlCol="0">
            <a:spAutoFit/>
          </a:bodyPr>
          <a:lstStyle/>
          <a:p>
            <a:pPr>
              <a:buFont typeface="Arial" pitchFamily="34" charset="0"/>
              <a:buChar char="•"/>
            </a:pPr>
            <a:r>
              <a:rPr lang="en-US" sz="2400" b="1" dirty="0" smtClean="0">
                <a:solidFill>
                  <a:srgbClr val="19314A"/>
                </a:solidFill>
                <a:latin typeface="+mj-lt"/>
                <a:ea typeface="+mj-ea"/>
                <a:cs typeface="+mj-cs"/>
              </a:rPr>
              <a:t>  Formal or conventional</a:t>
            </a:r>
            <a:endParaRPr lang="es-ES" sz="2400" b="1" dirty="0" err="1">
              <a:solidFill>
                <a:srgbClr val="19314A"/>
              </a:solidFill>
              <a:latin typeface="+mj-lt"/>
              <a:ea typeface="+mj-ea"/>
              <a:cs typeface="+mj-cs"/>
            </a:endParaRPr>
          </a:p>
        </p:txBody>
      </p:sp>
      <p:sp>
        <p:nvSpPr>
          <p:cNvPr id="7" name="6 CuadroTexto"/>
          <p:cNvSpPr txBox="1"/>
          <p:nvPr/>
        </p:nvSpPr>
        <p:spPr>
          <a:xfrm>
            <a:off x="737617" y="3837972"/>
            <a:ext cx="7973567" cy="830997"/>
          </a:xfrm>
          <a:prstGeom prst="rect">
            <a:avLst/>
          </a:prstGeom>
          <a:noFill/>
        </p:spPr>
        <p:txBody>
          <a:bodyPr wrap="square" rtlCol="0">
            <a:spAutoFit/>
          </a:bodyPr>
          <a:lstStyle/>
          <a:p>
            <a:r>
              <a:rPr lang="en-US" sz="2400" dirty="0" smtClean="0">
                <a:solidFill>
                  <a:srgbClr val="19314A"/>
                </a:solidFill>
                <a:latin typeface="+mj-lt"/>
                <a:ea typeface="+mj-ea"/>
                <a:cs typeface="+mj-cs"/>
              </a:rPr>
              <a:t>Students work in provisional groups, which last only a few minutes or even a period of class.</a:t>
            </a:r>
            <a:endParaRPr lang="es-ES" sz="2400" dirty="0" err="1">
              <a:solidFill>
                <a:srgbClr val="19314A"/>
              </a:solidFill>
              <a:latin typeface="+mj-lt"/>
              <a:ea typeface="+mj-ea"/>
              <a:cs typeface="+mj-cs"/>
            </a:endParaRPr>
          </a:p>
        </p:txBody>
      </p:sp>
      <p:sp>
        <p:nvSpPr>
          <p:cNvPr id="9" name="8 CuadroTexto"/>
          <p:cNvSpPr txBox="1"/>
          <p:nvPr/>
        </p:nvSpPr>
        <p:spPr>
          <a:xfrm>
            <a:off x="438913" y="3447828"/>
            <a:ext cx="8260079" cy="461665"/>
          </a:xfrm>
          <a:prstGeom prst="rect">
            <a:avLst/>
          </a:prstGeom>
          <a:noFill/>
        </p:spPr>
        <p:txBody>
          <a:bodyPr wrap="square" rtlCol="0">
            <a:spAutoFit/>
          </a:bodyPr>
          <a:lstStyle/>
          <a:p>
            <a:pPr>
              <a:buFont typeface="Arial" pitchFamily="34" charset="0"/>
              <a:buChar char="•"/>
            </a:pPr>
            <a:r>
              <a:rPr lang="en-US" sz="2400" b="1" dirty="0" smtClean="0">
                <a:solidFill>
                  <a:srgbClr val="19314A"/>
                </a:solidFill>
                <a:latin typeface="+mj-lt"/>
                <a:ea typeface="+mj-ea"/>
                <a:cs typeface="+mj-cs"/>
              </a:rPr>
              <a:t>  Informal</a:t>
            </a:r>
            <a:endParaRPr lang="es-ES" sz="2400" b="1" dirty="0" err="1">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792481" y="1021620"/>
            <a:ext cx="7693151"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Benefits of Cooperative Learning</a:t>
            </a:r>
            <a:endParaRPr lang="es-ES" sz="2400" b="1" dirty="0" err="1">
              <a:solidFill>
                <a:srgbClr val="19314A"/>
              </a:solidFill>
              <a:latin typeface="+mj-lt"/>
              <a:ea typeface="+mj-ea"/>
              <a:cs typeface="+mj-cs"/>
            </a:endParaRPr>
          </a:p>
        </p:txBody>
      </p:sp>
      <p:sp>
        <p:nvSpPr>
          <p:cNvPr id="5" name="4 CuadroTexto"/>
          <p:cNvSpPr txBox="1"/>
          <p:nvPr/>
        </p:nvSpPr>
        <p:spPr>
          <a:xfrm>
            <a:off x="9460993" y="2685828"/>
            <a:ext cx="4693919" cy="1938992"/>
          </a:xfrm>
          <a:prstGeom prst="rect">
            <a:avLst/>
          </a:prstGeom>
          <a:noFill/>
        </p:spPr>
        <p:txBody>
          <a:bodyPr wrap="square" rtlCol="0">
            <a:spAutoFit/>
          </a:bodyPr>
          <a:lstStyle/>
          <a:p>
            <a:pPr>
              <a:buFont typeface="Arial" pitchFamily="34" charset="0"/>
              <a:buChar char="•"/>
            </a:pPr>
            <a:r>
              <a:rPr lang="en-US" sz="2400" dirty="0" smtClean="0">
                <a:solidFill>
                  <a:srgbClr val="19314A"/>
                </a:solidFill>
                <a:latin typeface="+mj-lt"/>
                <a:ea typeface="+mj-ea"/>
                <a:cs typeface="+mj-cs"/>
              </a:rPr>
              <a:t>  Achievement</a:t>
            </a:r>
          </a:p>
          <a:p>
            <a:pPr>
              <a:buFont typeface="Arial" pitchFamily="34" charset="0"/>
              <a:buChar char="•"/>
            </a:pPr>
            <a:r>
              <a:rPr lang="en-US" sz="2400" dirty="0" smtClean="0">
                <a:solidFill>
                  <a:srgbClr val="19314A"/>
                </a:solidFill>
                <a:latin typeface="+mj-lt"/>
                <a:ea typeface="+mj-ea"/>
                <a:cs typeface="+mj-cs"/>
              </a:rPr>
              <a:t>  Critical Thinking </a:t>
            </a:r>
          </a:p>
          <a:p>
            <a:r>
              <a:rPr lang="en-US" sz="2400" dirty="0" smtClean="0">
                <a:solidFill>
                  <a:srgbClr val="19314A"/>
                </a:solidFill>
                <a:latin typeface="+mj-lt"/>
                <a:ea typeface="+mj-ea"/>
                <a:cs typeface="+mj-cs"/>
              </a:rPr>
              <a:t>    competencies</a:t>
            </a:r>
          </a:p>
          <a:p>
            <a:pPr>
              <a:buFont typeface="Arial" pitchFamily="34" charset="0"/>
              <a:buChar char="•"/>
            </a:pPr>
            <a:r>
              <a:rPr lang="es-ES" sz="2400" dirty="0" smtClean="0">
                <a:solidFill>
                  <a:srgbClr val="19314A"/>
                </a:solidFill>
                <a:latin typeface="+mj-lt"/>
                <a:ea typeface="+mj-ea"/>
                <a:cs typeface="+mj-cs"/>
              </a:rPr>
              <a:t>  </a:t>
            </a:r>
            <a:r>
              <a:rPr lang="es-ES" sz="2400" dirty="0" err="1" smtClean="0">
                <a:solidFill>
                  <a:srgbClr val="19314A"/>
                </a:solidFill>
                <a:latin typeface="+mj-lt"/>
                <a:ea typeface="+mj-ea"/>
                <a:cs typeface="+mj-cs"/>
              </a:rPr>
              <a:t>Psychological</a:t>
            </a:r>
            <a:r>
              <a:rPr lang="es-ES" sz="2400" dirty="0" smtClean="0">
                <a:solidFill>
                  <a:srgbClr val="19314A"/>
                </a:solidFill>
                <a:latin typeface="+mj-lt"/>
                <a:ea typeface="+mj-ea"/>
                <a:cs typeface="+mj-cs"/>
              </a:rPr>
              <a:t> </a:t>
            </a:r>
            <a:r>
              <a:rPr lang="es-ES" sz="2400" dirty="0" err="1" smtClean="0">
                <a:solidFill>
                  <a:srgbClr val="19314A"/>
                </a:solidFill>
                <a:latin typeface="+mj-lt"/>
                <a:ea typeface="+mj-ea"/>
                <a:cs typeface="+mj-cs"/>
              </a:rPr>
              <a:t>health</a:t>
            </a:r>
            <a:endParaRPr lang="es-ES" sz="2400" dirty="0" smtClean="0">
              <a:solidFill>
                <a:srgbClr val="19314A"/>
              </a:solidFill>
              <a:latin typeface="+mj-lt"/>
              <a:ea typeface="+mj-ea"/>
              <a:cs typeface="+mj-cs"/>
            </a:endParaRPr>
          </a:p>
          <a:p>
            <a:pPr>
              <a:buFont typeface="Arial" pitchFamily="34" charset="0"/>
              <a:buChar char="•"/>
            </a:pPr>
            <a:r>
              <a:rPr lang="es-ES" sz="2400" dirty="0" smtClean="0">
                <a:solidFill>
                  <a:srgbClr val="19314A"/>
                </a:solidFill>
                <a:latin typeface="+mj-lt"/>
                <a:ea typeface="+mj-ea"/>
                <a:cs typeface="+mj-cs"/>
              </a:rPr>
              <a:t>  </a:t>
            </a:r>
            <a:r>
              <a:rPr lang="es-ES" sz="2400" dirty="0" err="1" smtClean="0">
                <a:solidFill>
                  <a:srgbClr val="19314A"/>
                </a:solidFill>
                <a:latin typeface="+mj-lt"/>
                <a:ea typeface="+mj-ea"/>
                <a:cs typeface="+mj-cs"/>
              </a:rPr>
              <a:t>Liking</a:t>
            </a:r>
            <a:r>
              <a:rPr lang="es-ES" sz="2400" dirty="0" smtClean="0">
                <a:solidFill>
                  <a:srgbClr val="19314A"/>
                </a:solidFill>
                <a:latin typeface="+mj-lt"/>
                <a:ea typeface="+mj-ea"/>
                <a:cs typeface="+mj-cs"/>
              </a:rPr>
              <a:t> </a:t>
            </a:r>
            <a:r>
              <a:rPr lang="es-ES" sz="2400" dirty="0" err="1" smtClean="0">
                <a:solidFill>
                  <a:srgbClr val="19314A"/>
                </a:solidFill>
                <a:latin typeface="+mj-lt"/>
                <a:ea typeface="+mj-ea"/>
                <a:cs typeface="+mj-cs"/>
              </a:rPr>
              <a:t>for</a:t>
            </a:r>
            <a:r>
              <a:rPr lang="es-ES" sz="2400" dirty="0" smtClean="0">
                <a:solidFill>
                  <a:srgbClr val="19314A"/>
                </a:solidFill>
                <a:latin typeface="+mj-lt"/>
                <a:ea typeface="+mj-ea"/>
                <a:cs typeface="+mj-cs"/>
              </a:rPr>
              <a:t> </a:t>
            </a:r>
            <a:r>
              <a:rPr lang="es-ES" sz="2400" dirty="0" err="1" smtClean="0">
                <a:solidFill>
                  <a:srgbClr val="19314A"/>
                </a:solidFill>
                <a:latin typeface="+mj-lt"/>
                <a:ea typeface="+mj-ea"/>
                <a:cs typeface="+mj-cs"/>
              </a:rPr>
              <a:t>classmates</a:t>
            </a:r>
            <a:endParaRPr lang="es-ES" sz="2400" dirty="0">
              <a:solidFill>
                <a:srgbClr val="19314A"/>
              </a:solidFill>
              <a:latin typeface="+mj-lt"/>
              <a:ea typeface="+mj-ea"/>
              <a:cs typeface="+mj-cs"/>
            </a:endParaRPr>
          </a:p>
        </p:txBody>
      </p:sp>
      <p:pic>
        <p:nvPicPr>
          <p:cNvPr id="7" name="6 Imagen" descr="promotional01.png"/>
          <p:cNvPicPr>
            <a:picLocks noChangeAspect="1"/>
          </p:cNvPicPr>
          <p:nvPr/>
        </p:nvPicPr>
        <p:blipFill>
          <a:blip r:embed="rId3" cstate="print"/>
          <a:stretch>
            <a:fillRect/>
          </a:stretch>
        </p:blipFill>
        <p:spPr>
          <a:xfrm>
            <a:off x="2039302" y="1340812"/>
            <a:ext cx="4745546" cy="3814511"/>
          </a:xfrm>
          <a:prstGeom prst="rect">
            <a:avLst/>
          </a:prstGeom>
        </p:spPr>
      </p:pic>
      <p:sp>
        <p:nvSpPr>
          <p:cNvPr id="78849" name="Rectangle 1"/>
          <p:cNvSpPr>
            <a:spLocks noChangeArrowheads="1"/>
          </p:cNvSpPr>
          <p:nvPr/>
        </p:nvSpPr>
        <p:spPr bwMode="auto">
          <a:xfrm>
            <a:off x="1245475" y="5119303"/>
            <a:ext cx="66372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lumMod val="10000"/>
                  </a:schemeClr>
                </a:solidFill>
                <a:effectLst/>
                <a:latin typeface="Times New Roman" pitchFamily="18" charset="0"/>
                <a:ea typeface="MS Mincho" pitchFamily="49" charset="-128"/>
                <a:cs typeface="Times New Roman" pitchFamily="18" charset="0"/>
              </a:rPr>
              <a:t>Source: Cooperative learning in the classroom, David and Roger Johnson and </a:t>
            </a:r>
            <a:r>
              <a:rPr kumimoji="0" lang="en-US" sz="1200" b="0" i="0" u="none" strike="noStrike" cap="none" normalizeH="0" baseline="0" dirty="0" err="1" smtClean="0">
                <a:ln>
                  <a:noFill/>
                </a:ln>
                <a:solidFill>
                  <a:schemeClr val="bg2">
                    <a:lumMod val="10000"/>
                  </a:schemeClr>
                </a:solidFill>
                <a:effectLst/>
                <a:latin typeface="Times New Roman" pitchFamily="18" charset="0"/>
                <a:ea typeface="MS Mincho" pitchFamily="49" charset="-128"/>
                <a:cs typeface="Times New Roman" pitchFamily="18" charset="0"/>
              </a:rPr>
              <a:t>Holubec</a:t>
            </a:r>
            <a:endParaRPr kumimoji="0" lang="en-US"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326420"/>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Definition of listening comprehension</a:t>
            </a:r>
            <a:endParaRPr lang="es-ES" sz="2400" b="1" dirty="0" err="1">
              <a:solidFill>
                <a:srgbClr val="19314A"/>
              </a:solidFill>
              <a:latin typeface="+mj-lt"/>
              <a:ea typeface="+mj-ea"/>
              <a:cs typeface="+mj-cs"/>
            </a:endParaRPr>
          </a:p>
        </p:txBody>
      </p:sp>
      <p:sp>
        <p:nvSpPr>
          <p:cNvPr id="5" name="4 CuadroTexto"/>
          <p:cNvSpPr txBox="1"/>
          <p:nvPr/>
        </p:nvSpPr>
        <p:spPr>
          <a:xfrm>
            <a:off x="755905" y="2152428"/>
            <a:ext cx="7748015" cy="1938992"/>
          </a:xfrm>
          <a:prstGeom prst="rect">
            <a:avLst/>
          </a:prstGeom>
          <a:noFill/>
        </p:spPr>
        <p:txBody>
          <a:bodyPr wrap="square" rtlCol="0">
            <a:spAutoFit/>
          </a:bodyPr>
          <a:lstStyle/>
          <a:p>
            <a:r>
              <a:rPr lang="en-US" sz="2400" dirty="0" smtClean="0">
                <a:solidFill>
                  <a:srgbClr val="19314A"/>
                </a:solidFill>
                <a:latin typeface="+mj-lt"/>
                <a:ea typeface="+mj-ea"/>
                <a:cs typeface="+mj-cs"/>
              </a:rPr>
              <a:t>“Listening comprehension is the receptive skill in the oral mode. When we speak of listening what we really mean is listening and understanding what we hear” (Richards, 1983).</a:t>
            </a:r>
          </a:p>
          <a:p>
            <a:endParaRPr lang="en-US" sz="2400" dirty="0" smtClean="0">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463297" y="1259364"/>
            <a:ext cx="7693151" cy="461665"/>
          </a:xfrm>
          <a:prstGeom prst="rect">
            <a:avLst/>
          </a:prstGeom>
          <a:noFill/>
        </p:spPr>
        <p:txBody>
          <a:bodyPr wrap="square" rtlCol="0">
            <a:spAutoFit/>
          </a:bodyPr>
          <a:lstStyle/>
          <a:p>
            <a:r>
              <a:rPr lang="en-US" sz="2400" b="1" dirty="0" smtClean="0">
                <a:solidFill>
                  <a:srgbClr val="19314A"/>
                </a:solidFill>
                <a:latin typeface="+mj-lt"/>
                <a:ea typeface="+mj-ea"/>
                <a:cs typeface="+mj-cs"/>
              </a:rPr>
              <a:t>Types of listening</a:t>
            </a:r>
            <a:endParaRPr lang="es-ES" sz="2400" b="1" dirty="0" err="1">
              <a:solidFill>
                <a:srgbClr val="19314A"/>
              </a:solidFill>
              <a:latin typeface="+mj-lt"/>
              <a:ea typeface="+mj-ea"/>
              <a:cs typeface="+mj-cs"/>
            </a:endParaRPr>
          </a:p>
        </p:txBody>
      </p:sp>
      <p:sp>
        <p:nvSpPr>
          <p:cNvPr id="5" name="4 CuadroTexto"/>
          <p:cNvSpPr txBox="1"/>
          <p:nvPr/>
        </p:nvSpPr>
        <p:spPr>
          <a:xfrm>
            <a:off x="512065" y="1936020"/>
            <a:ext cx="7351776" cy="2677656"/>
          </a:xfrm>
          <a:prstGeom prst="rect">
            <a:avLst/>
          </a:prstGeom>
          <a:noFill/>
        </p:spPr>
        <p:txBody>
          <a:bodyPr wrap="square" rtlCol="0">
            <a:spAutoFit/>
          </a:bodyPr>
          <a:lstStyle/>
          <a:p>
            <a:pPr>
              <a:buFont typeface="Arial" pitchFamily="34" charset="0"/>
              <a:buChar char="•"/>
            </a:pPr>
            <a:r>
              <a:rPr lang="en-US" sz="2400" dirty="0" smtClean="0">
                <a:solidFill>
                  <a:srgbClr val="19314A"/>
                </a:solidFill>
                <a:latin typeface="+mj-lt"/>
                <a:ea typeface="+mj-ea"/>
                <a:cs typeface="+mj-cs"/>
              </a:rPr>
              <a:t>  Discriminative listening</a:t>
            </a:r>
          </a:p>
          <a:p>
            <a:pPr>
              <a:buFont typeface="Arial" pitchFamily="34" charset="0"/>
              <a:buChar char="•"/>
            </a:pPr>
            <a:r>
              <a:rPr lang="en-US" sz="2400" dirty="0" smtClean="0">
                <a:solidFill>
                  <a:srgbClr val="19314A"/>
                </a:solidFill>
                <a:latin typeface="+mj-lt"/>
                <a:ea typeface="+mj-ea"/>
                <a:cs typeface="+mj-cs"/>
              </a:rPr>
              <a:t>  Comprehensive listening</a:t>
            </a:r>
          </a:p>
          <a:p>
            <a:pPr>
              <a:buFont typeface="Arial" pitchFamily="34" charset="0"/>
              <a:buChar char="•"/>
            </a:pPr>
            <a:r>
              <a:rPr lang="en-US" sz="2400" dirty="0" smtClean="0">
                <a:solidFill>
                  <a:srgbClr val="19314A"/>
                </a:solidFill>
                <a:latin typeface="+mj-lt"/>
                <a:ea typeface="+mj-ea"/>
                <a:cs typeface="+mj-cs"/>
              </a:rPr>
              <a:t>  Informational listening</a:t>
            </a:r>
          </a:p>
          <a:p>
            <a:pPr>
              <a:buFont typeface="Arial" pitchFamily="34" charset="0"/>
              <a:buChar char="•"/>
            </a:pPr>
            <a:r>
              <a:rPr lang="en-US" sz="2400" dirty="0" smtClean="0">
                <a:solidFill>
                  <a:srgbClr val="19314A"/>
                </a:solidFill>
                <a:latin typeface="+mj-lt"/>
                <a:ea typeface="+mj-ea"/>
                <a:cs typeface="+mj-cs"/>
              </a:rPr>
              <a:t>  Critical listening</a:t>
            </a:r>
          </a:p>
          <a:p>
            <a:pPr>
              <a:buFont typeface="Arial" pitchFamily="34" charset="0"/>
              <a:buChar char="•"/>
            </a:pPr>
            <a:r>
              <a:rPr lang="en-US" sz="2400" dirty="0" smtClean="0">
                <a:solidFill>
                  <a:srgbClr val="19314A"/>
                </a:solidFill>
                <a:latin typeface="+mj-lt"/>
                <a:ea typeface="+mj-ea"/>
                <a:cs typeface="+mj-cs"/>
              </a:rPr>
              <a:t>  Therapeutic or Emphatic </a:t>
            </a:r>
          </a:p>
          <a:p>
            <a:r>
              <a:rPr lang="en-US" sz="2400" dirty="0" smtClean="0">
                <a:solidFill>
                  <a:srgbClr val="19314A"/>
                </a:solidFill>
                <a:latin typeface="+mj-lt"/>
                <a:ea typeface="+mj-ea"/>
                <a:cs typeface="+mj-cs"/>
              </a:rPr>
              <a:t>    listening</a:t>
            </a:r>
          </a:p>
          <a:p>
            <a:endParaRPr lang="en-US" sz="2400" dirty="0" smtClean="0">
              <a:solidFill>
                <a:srgbClr val="19314A"/>
              </a:solidFill>
              <a:latin typeface="+mj-lt"/>
              <a:ea typeface="+mj-ea"/>
              <a:cs typeface="+mj-cs"/>
            </a:endParaRPr>
          </a:p>
        </p:txBody>
      </p:sp>
      <p:sp>
        <p:nvSpPr>
          <p:cNvPr id="6" name="5 Rectángulo redondeado"/>
          <p:cNvSpPr/>
          <p:nvPr/>
        </p:nvSpPr>
        <p:spPr>
          <a:xfrm>
            <a:off x="5175505" y="1316736"/>
            <a:ext cx="3613244" cy="3601350"/>
          </a:xfrm>
          <a:prstGeom prst="roundRect">
            <a:avLst>
              <a:gd name="adj" fmla="val 6879"/>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26" presetClass="emph" presetSubtype="0" fill="hold" grpId="0" nodeType="with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481585" y="1204500"/>
            <a:ext cx="8333231"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Listening Comprehension in second language acquisition</a:t>
            </a:r>
            <a:endParaRPr lang="es-ES" sz="2400" b="1" dirty="0" err="1">
              <a:solidFill>
                <a:srgbClr val="19314A"/>
              </a:solidFill>
              <a:latin typeface="+mj-lt"/>
              <a:ea typeface="+mj-ea"/>
              <a:cs typeface="+mj-cs"/>
            </a:endParaRPr>
          </a:p>
        </p:txBody>
      </p:sp>
      <p:sp>
        <p:nvSpPr>
          <p:cNvPr id="5" name="4 CuadroTexto"/>
          <p:cNvSpPr txBox="1"/>
          <p:nvPr/>
        </p:nvSpPr>
        <p:spPr>
          <a:xfrm>
            <a:off x="713233" y="2807117"/>
            <a:ext cx="8430767" cy="1569660"/>
          </a:xfrm>
          <a:prstGeom prst="rect">
            <a:avLst/>
          </a:prstGeom>
          <a:noFill/>
        </p:spPr>
        <p:txBody>
          <a:bodyPr wrap="square" rtlCol="0">
            <a:spAutoFit/>
          </a:bodyPr>
          <a:lstStyle/>
          <a:p>
            <a:r>
              <a:rPr lang="en-US" sz="2400" dirty="0" smtClean="0">
                <a:solidFill>
                  <a:srgbClr val="19314A"/>
                </a:solidFill>
                <a:latin typeface="+mj-lt"/>
                <a:ea typeface="+mj-ea"/>
                <a:cs typeface="+mj-cs"/>
              </a:rPr>
              <a:t>“Listening is an important language skill to develop in terms of second language acquisition, in fact is the heart of language learning” (</a:t>
            </a:r>
            <a:r>
              <a:rPr lang="en-US" sz="2400" dirty="0" err="1" smtClean="0">
                <a:solidFill>
                  <a:srgbClr val="19314A"/>
                </a:solidFill>
                <a:latin typeface="+mj-lt"/>
                <a:ea typeface="+mj-ea"/>
                <a:cs typeface="+mj-cs"/>
              </a:rPr>
              <a:t>Dunkel</a:t>
            </a:r>
            <a:r>
              <a:rPr lang="en-US" sz="2400" dirty="0" smtClean="0">
                <a:solidFill>
                  <a:srgbClr val="19314A"/>
                </a:solidFill>
                <a:latin typeface="+mj-lt"/>
                <a:ea typeface="+mj-ea"/>
                <a:cs typeface="+mj-cs"/>
              </a:rPr>
              <a:t>, 1991; </a:t>
            </a:r>
            <a:r>
              <a:rPr lang="en-US" sz="2400" dirty="0" err="1" smtClean="0">
                <a:solidFill>
                  <a:srgbClr val="19314A"/>
                </a:solidFill>
                <a:latin typeface="+mj-lt"/>
                <a:ea typeface="+mj-ea"/>
                <a:cs typeface="+mj-cs"/>
              </a:rPr>
              <a:t>Rost</a:t>
            </a:r>
            <a:r>
              <a:rPr lang="en-US" sz="2400" dirty="0" smtClean="0">
                <a:solidFill>
                  <a:srgbClr val="19314A"/>
                </a:solidFill>
                <a:latin typeface="+mj-lt"/>
                <a:ea typeface="+mj-ea"/>
                <a:cs typeface="+mj-cs"/>
              </a:rPr>
              <a:t>, 2001; Vandergrift, 2007). </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481585" y="1224816"/>
            <a:ext cx="7930895"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Process of listening comprehension to English as a second language</a:t>
            </a:r>
            <a:endParaRPr lang="es-ES" sz="2400" b="1" dirty="0" err="1">
              <a:solidFill>
                <a:srgbClr val="19314A"/>
              </a:solidFill>
              <a:latin typeface="+mj-lt"/>
              <a:ea typeface="+mj-ea"/>
              <a:cs typeface="+mj-cs"/>
            </a:endParaRPr>
          </a:p>
        </p:txBody>
      </p:sp>
      <p:sp>
        <p:nvSpPr>
          <p:cNvPr id="5" name="4 CuadroTexto"/>
          <p:cNvSpPr txBox="1"/>
          <p:nvPr/>
        </p:nvSpPr>
        <p:spPr>
          <a:xfrm>
            <a:off x="457200" y="2514552"/>
            <a:ext cx="8430767" cy="1938992"/>
          </a:xfrm>
          <a:prstGeom prst="rect">
            <a:avLst/>
          </a:prstGeom>
          <a:noFill/>
        </p:spPr>
        <p:txBody>
          <a:bodyPr wrap="square" rtlCol="0">
            <a:spAutoFit/>
          </a:bodyPr>
          <a:lstStyle/>
          <a:p>
            <a:r>
              <a:rPr lang="en-US" sz="2400" dirty="0" smtClean="0">
                <a:solidFill>
                  <a:srgbClr val="19314A"/>
                </a:solidFill>
                <a:latin typeface="+mj-lt"/>
                <a:ea typeface="+mj-ea"/>
                <a:cs typeface="+mj-cs"/>
              </a:rPr>
              <a:t>The second language listener has two basic disadvantages: </a:t>
            </a:r>
          </a:p>
          <a:p>
            <a:endParaRPr lang="en-US" sz="2400" dirty="0" smtClean="0">
              <a:solidFill>
                <a:srgbClr val="19314A"/>
              </a:solidFill>
              <a:latin typeface="+mj-lt"/>
              <a:ea typeface="+mj-ea"/>
              <a:cs typeface="+mj-cs"/>
            </a:endParaRPr>
          </a:p>
          <a:p>
            <a:pPr lvl="1">
              <a:buFont typeface="Arial" pitchFamily="34" charset="0"/>
              <a:buChar char="•"/>
            </a:pPr>
            <a:r>
              <a:rPr lang="en-US" sz="2400" dirty="0" smtClean="0">
                <a:solidFill>
                  <a:srgbClr val="19314A"/>
                </a:solidFill>
                <a:latin typeface="+mj-lt"/>
                <a:ea typeface="+mj-ea"/>
                <a:cs typeface="+mj-cs"/>
              </a:rPr>
              <a:t> </a:t>
            </a:r>
            <a:r>
              <a:rPr lang="en-US" sz="2400" dirty="0" smtClean="0">
                <a:solidFill>
                  <a:srgbClr val="19314A"/>
                </a:solidFill>
                <a:latin typeface="+mj-lt"/>
                <a:ea typeface="+mj-ea"/>
                <a:cs typeface="+mj-cs"/>
              </a:rPr>
              <a:t>Lack </a:t>
            </a:r>
            <a:r>
              <a:rPr lang="en-US" sz="2400" dirty="0" smtClean="0">
                <a:solidFill>
                  <a:srgbClr val="19314A"/>
                </a:solidFill>
                <a:latin typeface="+mj-lt"/>
                <a:ea typeface="+mj-ea"/>
                <a:cs typeface="+mj-cs"/>
              </a:rPr>
              <a:t>the knowledge of the language </a:t>
            </a:r>
          </a:p>
          <a:p>
            <a:pPr lvl="1"/>
            <a:endParaRPr lang="en-US" sz="2400" dirty="0" smtClean="0">
              <a:solidFill>
                <a:srgbClr val="19314A"/>
              </a:solidFill>
              <a:latin typeface="+mj-lt"/>
              <a:ea typeface="+mj-ea"/>
              <a:cs typeface="+mj-cs"/>
            </a:endParaRPr>
          </a:p>
          <a:p>
            <a:pPr lvl="1">
              <a:buFont typeface="Arial" pitchFamily="34" charset="0"/>
              <a:buChar char="•"/>
            </a:pPr>
            <a:r>
              <a:rPr lang="en-US" sz="2400" dirty="0" smtClean="0">
                <a:solidFill>
                  <a:srgbClr val="19314A"/>
                </a:solidFill>
                <a:latin typeface="+mj-lt"/>
                <a:ea typeface="+mj-ea"/>
                <a:cs typeface="+mj-cs"/>
              </a:rPr>
              <a:t> </a:t>
            </a:r>
            <a:r>
              <a:rPr lang="en-US" sz="2400" dirty="0" smtClean="0">
                <a:solidFill>
                  <a:srgbClr val="19314A"/>
                </a:solidFill>
                <a:latin typeface="+mj-lt"/>
                <a:ea typeface="+mj-ea"/>
                <a:cs typeface="+mj-cs"/>
              </a:rPr>
              <a:t>Lack of </a:t>
            </a:r>
            <a:r>
              <a:rPr lang="en-US" sz="2400" dirty="0" smtClean="0">
                <a:solidFill>
                  <a:srgbClr val="19314A"/>
                </a:solidFill>
                <a:latin typeface="+mj-lt"/>
                <a:ea typeface="+mj-ea"/>
                <a:cs typeface="+mj-cs"/>
              </a:rPr>
              <a:t> </a:t>
            </a:r>
            <a:r>
              <a:rPr lang="en-US" sz="2400" dirty="0" smtClean="0">
                <a:solidFill>
                  <a:srgbClr val="19314A"/>
                </a:solidFill>
                <a:latin typeface="+mj-lt"/>
                <a:ea typeface="+mj-ea"/>
                <a:cs typeface="+mj-cs"/>
              </a:rPr>
              <a:t>b</a:t>
            </a:r>
            <a:r>
              <a:rPr lang="en-US" sz="2400" dirty="0" smtClean="0">
                <a:solidFill>
                  <a:srgbClr val="19314A"/>
                </a:solidFill>
                <a:latin typeface="+mj-lt"/>
                <a:ea typeface="+mj-ea"/>
                <a:cs typeface="+mj-cs"/>
              </a:rPr>
              <a:t>ackground </a:t>
            </a:r>
            <a:r>
              <a:rPr lang="en-US" sz="2400" dirty="0" smtClean="0">
                <a:solidFill>
                  <a:srgbClr val="19314A"/>
                </a:solidFill>
                <a:latin typeface="+mj-lt"/>
                <a:ea typeface="+mj-ea"/>
                <a:cs typeface="+mj-cs"/>
              </a:rPr>
              <a:t>knowledge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Top-down skills</a:t>
            </a:r>
            <a:endParaRPr lang="es-ES" sz="2400" b="1" dirty="0" err="1">
              <a:solidFill>
                <a:srgbClr val="19314A"/>
              </a:solidFill>
              <a:latin typeface="+mj-lt"/>
              <a:ea typeface="+mj-ea"/>
              <a:cs typeface="+mj-cs"/>
            </a:endParaRPr>
          </a:p>
        </p:txBody>
      </p:sp>
      <p:sp>
        <p:nvSpPr>
          <p:cNvPr id="5" name="4 CuadroTexto"/>
          <p:cNvSpPr txBox="1"/>
          <p:nvPr/>
        </p:nvSpPr>
        <p:spPr>
          <a:xfrm>
            <a:off x="457200" y="1748202"/>
            <a:ext cx="8430767" cy="830997"/>
          </a:xfrm>
          <a:prstGeom prst="rect">
            <a:avLst/>
          </a:prstGeom>
          <a:noFill/>
        </p:spPr>
        <p:txBody>
          <a:bodyPr wrap="square" rtlCol="0">
            <a:spAutoFit/>
          </a:bodyPr>
          <a:lstStyle/>
          <a:p>
            <a:r>
              <a:rPr lang="en-US" sz="2400" dirty="0" smtClean="0">
                <a:solidFill>
                  <a:srgbClr val="19314A"/>
                </a:solidFill>
                <a:latin typeface="+mj-lt"/>
                <a:ea typeface="+mj-ea"/>
                <a:cs typeface="+mj-cs"/>
              </a:rPr>
              <a:t>Top-down skills are processes that involve the use of prior knowledge to understand the meaning of a message.</a:t>
            </a:r>
          </a:p>
        </p:txBody>
      </p:sp>
      <p:sp>
        <p:nvSpPr>
          <p:cNvPr id="6" name="5 CuadroTexto"/>
          <p:cNvSpPr txBox="1"/>
          <p:nvPr/>
        </p:nvSpPr>
        <p:spPr>
          <a:xfrm>
            <a:off x="4066033" y="3009204"/>
            <a:ext cx="4529328" cy="1569660"/>
          </a:xfrm>
          <a:prstGeom prst="rect">
            <a:avLst/>
          </a:prstGeom>
          <a:noFill/>
        </p:spPr>
        <p:txBody>
          <a:bodyPr wrap="square" rtlCol="0">
            <a:spAutoFit/>
          </a:bodyPr>
          <a:lstStyle/>
          <a:p>
            <a:pPr>
              <a:buFont typeface="Arial" pitchFamily="34" charset="0"/>
              <a:buChar char="•"/>
            </a:pPr>
            <a:r>
              <a:rPr lang="en-US" sz="2400" dirty="0" smtClean="0">
                <a:solidFill>
                  <a:srgbClr val="19314A"/>
                </a:solidFill>
                <a:latin typeface="+mj-lt"/>
                <a:ea typeface="+mj-ea"/>
                <a:cs typeface="+mj-cs"/>
              </a:rPr>
              <a:t>  Listening for the main idea</a:t>
            </a:r>
          </a:p>
          <a:p>
            <a:pPr>
              <a:buFont typeface="Arial" pitchFamily="34" charset="0"/>
              <a:buChar char="•"/>
            </a:pPr>
            <a:r>
              <a:rPr lang="en-US" sz="2400" dirty="0" smtClean="0">
                <a:solidFill>
                  <a:srgbClr val="19314A"/>
                </a:solidFill>
                <a:latin typeface="+mj-lt"/>
                <a:ea typeface="+mj-ea"/>
                <a:cs typeface="+mj-cs"/>
              </a:rPr>
              <a:t>  Predicting</a:t>
            </a:r>
          </a:p>
          <a:p>
            <a:pPr>
              <a:buFont typeface="Arial" pitchFamily="34" charset="0"/>
              <a:buChar char="•"/>
            </a:pPr>
            <a:r>
              <a:rPr lang="en-US" sz="2400" dirty="0" smtClean="0">
                <a:solidFill>
                  <a:srgbClr val="19314A"/>
                </a:solidFill>
                <a:latin typeface="+mj-lt"/>
                <a:ea typeface="+mj-ea"/>
                <a:cs typeface="+mj-cs"/>
              </a:rPr>
              <a:t>  Drawing Inferences</a:t>
            </a:r>
          </a:p>
          <a:p>
            <a:pPr>
              <a:buFont typeface="Arial" pitchFamily="34" charset="0"/>
              <a:buChar char="•"/>
            </a:pPr>
            <a:r>
              <a:rPr lang="en-US" sz="2400" dirty="0" smtClean="0">
                <a:solidFill>
                  <a:srgbClr val="19314A"/>
                </a:solidFill>
                <a:latin typeface="+mj-lt"/>
                <a:ea typeface="+mj-ea"/>
                <a:cs typeface="+mj-cs"/>
              </a:rPr>
              <a:t>  Summarizing</a:t>
            </a:r>
          </a:p>
        </p:txBody>
      </p:sp>
      <p:sp>
        <p:nvSpPr>
          <p:cNvPr id="7" name="6 Rectángulo redondeado"/>
          <p:cNvSpPr/>
          <p:nvPr/>
        </p:nvSpPr>
        <p:spPr>
          <a:xfrm>
            <a:off x="603504" y="2706042"/>
            <a:ext cx="2670048" cy="2304288"/>
          </a:xfrm>
          <a:prstGeom prst="roundRect">
            <a:avLst>
              <a:gd name="adj" fmla="val 9524"/>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481585" y="1021620"/>
            <a:ext cx="7930895"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Bottom-Up skills</a:t>
            </a:r>
            <a:endParaRPr lang="es-ES" sz="2400" b="1" dirty="0" err="1">
              <a:solidFill>
                <a:srgbClr val="19314A"/>
              </a:solidFill>
              <a:latin typeface="+mj-lt"/>
              <a:ea typeface="+mj-ea"/>
              <a:cs typeface="+mj-cs"/>
            </a:endParaRPr>
          </a:p>
        </p:txBody>
      </p:sp>
      <p:sp>
        <p:nvSpPr>
          <p:cNvPr id="5" name="4 CuadroTexto"/>
          <p:cNvSpPr txBox="1"/>
          <p:nvPr/>
        </p:nvSpPr>
        <p:spPr>
          <a:xfrm>
            <a:off x="457200" y="1733688"/>
            <a:ext cx="8430767" cy="1200329"/>
          </a:xfrm>
          <a:prstGeom prst="rect">
            <a:avLst/>
          </a:prstGeom>
          <a:noFill/>
        </p:spPr>
        <p:txBody>
          <a:bodyPr wrap="square" rtlCol="0">
            <a:spAutoFit/>
          </a:bodyPr>
          <a:lstStyle/>
          <a:p>
            <a:r>
              <a:rPr lang="en-US" sz="2400" dirty="0" smtClean="0">
                <a:solidFill>
                  <a:srgbClr val="19314A"/>
                </a:solidFill>
                <a:latin typeface="+mj-lt"/>
                <a:ea typeface="+mj-ea"/>
                <a:cs typeface="+mj-cs"/>
              </a:rPr>
              <a:t>This refers to the use of linguistic knowledge to understand the meaning of a message. This means the understanding of sounds and words in English.</a:t>
            </a:r>
          </a:p>
        </p:txBody>
      </p:sp>
      <p:sp>
        <p:nvSpPr>
          <p:cNvPr id="6" name="5 CuadroTexto"/>
          <p:cNvSpPr txBox="1"/>
          <p:nvPr/>
        </p:nvSpPr>
        <p:spPr>
          <a:xfrm>
            <a:off x="481585" y="3223068"/>
            <a:ext cx="4565904" cy="1569660"/>
          </a:xfrm>
          <a:prstGeom prst="rect">
            <a:avLst/>
          </a:prstGeom>
          <a:noFill/>
        </p:spPr>
        <p:txBody>
          <a:bodyPr wrap="square" rtlCol="0">
            <a:spAutoFit/>
          </a:bodyPr>
          <a:lstStyle/>
          <a:p>
            <a:pPr>
              <a:buFont typeface="Arial" pitchFamily="34" charset="0"/>
              <a:buChar char="•"/>
            </a:pPr>
            <a:r>
              <a:rPr lang="en-US" sz="2400" dirty="0" smtClean="0">
                <a:solidFill>
                  <a:srgbClr val="19314A"/>
                </a:solidFill>
                <a:latin typeface="+mj-lt"/>
                <a:ea typeface="+mj-ea"/>
                <a:cs typeface="+mj-cs"/>
              </a:rPr>
              <a:t>  Listening for specific details</a:t>
            </a:r>
          </a:p>
          <a:p>
            <a:pPr>
              <a:buFont typeface="Arial" pitchFamily="34" charset="0"/>
              <a:buChar char="•"/>
            </a:pPr>
            <a:r>
              <a:rPr lang="en-US" sz="2400" dirty="0" smtClean="0">
                <a:solidFill>
                  <a:srgbClr val="19314A"/>
                </a:solidFill>
                <a:latin typeface="+mj-lt"/>
                <a:ea typeface="+mj-ea"/>
                <a:cs typeface="+mj-cs"/>
              </a:rPr>
              <a:t>  Recognizing cognates</a:t>
            </a:r>
          </a:p>
          <a:p>
            <a:pPr>
              <a:buFont typeface="Arial" pitchFamily="34" charset="0"/>
              <a:buChar char="•"/>
            </a:pPr>
            <a:r>
              <a:rPr lang="en-US" sz="2400" dirty="0" smtClean="0">
                <a:solidFill>
                  <a:srgbClr val="19314A"/>
                </a:solidFill>
                <a:latin typeface="+mj-lt"/>
                <a:ea typeface="+mj-ea"/>
                <a:cs typeface="+mj-cs"/>
              </a:rPr>
              <a:t>  Recognizing word-order </a:t>
            </a:r>
          </a:p>
          <a:p>
            <a:r>
              <a:rPr lang="en-US" sz="2400" dirty="0" smtClean="0">
                <a:solidFill>
                  <a:srgbClr val="19314A"/>
                </a:solidFill>
                <a:latin typeface="+mj-lt"/>
                <a:ea typeface="+mj-ea"/>
                <a:cs typeface="+mj-cs"/>
              </a:rPr>
              <a:t>    patterns</a:t>
            </a:r>
          </a:p>
        </p:txBody>
      </p:sp>
      <p:sp>
        <p:nvSpPr>
          <p:cNvPr id="7" name="6 Rectángulo redondeado"/>
          <p:cNvSpPr/>
          <p:nvPr/>
        </p:nvSpPr>
        <p:spPr>
          <a:xfrm>
            <a:off x="5504688" y="2743200"/>
            <a:ext cx="2680944" cy="2377440"/>
          </a:xfrm>
          <a:prstGeom prst="roundRect">
            <a:avLst>
              <a:gd name="adj" fmla="val 7658"/>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573025" y="1152246"/>
            <a:ext cx="7930895"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Lesson structure when teaching listening for comprehension</a:t>
            </a:r>
            <a:endParaRPr lang="es-ES" sz="2400" b="1" dirty="0" err="1">
              <a:solidFill>
                <a:srgbClr val="19314A"/>
              </a:solidFill>
              <a:latin typeface="+mj-lt"/>
              <a:ea typeface="+mj-ea"/>
              <a:cs typeface="+mj-cs"/>
            </a:endParaRPr>
          </a:p>
        </p:txBody>
      </p:sp>
      <p:sp>
        <p:nvSpPr>
          <p:cNvPr id="5" name="4 CuadroTexto"/>
          <p:cNvSpPr txBox="1"/>
          <p:nvPr/>
        </p:nvSpPr>
        <p:spPr>
          <a:xfrm>
            <a:off x="438912" y="2363028"/>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Pre listening stage</a:t>
            </a:r>
          </a:p>
        </p:txBody>
      </p:sp>
      <p:sp>
        <p:nvSpPr>
          <p:cNvPr id="10" name="9 Rectángulo redondeado"/>
          <p:cNvSpPr/>
          <p:nvPr/>
        </p:nvSpPr>
        <p:spPr>
          <a:xfrm>
            <a:off x="585216" y="3016938"/>
            <a:ext cx="8010144" cy="1920240"/>
          </a:xfrm>
          <a:prstGeom prst="roundRect">
            <a:avLst>
              <a:gd name="adj" fmla="val 8824"/>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05"/>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 calcmode="lin" valueType="num">
                                      <p:cBhvr>
                                        <p:cTn id="9" dur="1000" fill="hold"/>
                                        <p:tgtEl>
                                          <p:spTgt spid="10"/>
                                        </p:tgtEl>
                                        <p:attrNameLst>
                                          <p:attrName>ppt_x</p:attrName>
                                        </p:attrNameLst>
                                      </p:cBhvr>
                                      <p:tavLst>
                                        <p:tav tm="0">
                                          <p:val>
                                            <p:strVal val="#ppt_x-.2"/>
                                          </p:val>
                                        </p:tav>
                                        <p:tav tm="100000">
                                          <p:val>
                                            <p:strVal val="#ppt_x"/>
                                          </p:val>
                                        </p:tav>
                                      </p:tavLst>
                                    </p:anim>
                                    <p:anim calcmode="lin" valueType="num">
                                      <p:cBhvr>
                                        <p:cTn id="10" dur="1000" fill="hold"/>
                                        <p:tgtEl>
                                          <p:spTgt spid="10"/>
                                        </p:tgtEl>
                                        <p:attrNameLst>
                                          <p:attrName>ppt_y</p:attrName>
                                        </p:attrNameLst>
                                      </p:cBhvr>
                                      <p:tavLst>
                                        <p:tav tm="0">
                                          <p:val>
                                            <p:strVal val="#ppt_y"/>
                                          </p:val>
                                        </p:tav>
                                        <p:tav tm="100000">
                                          <p:val>
                                            <p:strVal val="#ppt_y"/>
                                          </p:val>
                                        </p:tav>
                                      </p:tavLst>
                                    </p:anim>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573025" y="1152246"/>
            <a:ext cx="7930895"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Lesson structure when teaching listening for comprehension</a:t>
            </a:r>
            <a:endParaRPr lang="es-ES" sz="2400" b="1" dirty="0" err="1">
              <a:solidFill>
                <a:srgbClr val="19314A"/>
              </a:solidFill>
              <a:latin typeface="+mj-lt"/>
              <a:ea typeface="+mj-ea"/>
              <a:cs typeface="+mj-cs"/>
            </a:endParaRPr>
          </a:p>
        </p:txBody>
      </p:sp>
      <p:sp>
        <p:nvSpPr>
          <p:cNvPr id="5" name="4 CuadroTexto"/>
          <p:cNvSpPr txBox="1"/>
          <p:nvPr/>
        </p:nvSpPr>
        <p:spPr>
          <a:xfrm>
            <a:off x="438912" y="2377542"/>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While listening stage</a:t>
            </a:r>
          </a:p>
        </p:txBody>
      </p:sp>
      <p:sp>
        <p:nvSpPr>
          <p:cNvPr id="6" name="5 CuadroTexto"/>
          <p:cNvSpPr txBox="1"/>
          <p:nvPr/>
        </p:nvSpPr>
        <p:spPr>
          <a:xfrm>
            <a:off x="438912" y="2798166"/>
            <a:ext cx="8430767" cy="707886"/>
          </a:xfrm>
          <a:prstGeom prst="rect">
            <a:avLst/>
          </a:prstGeom>
          <a:noFill/>
        </p:spPr>
        <p:txBody>
          <a:bodyPr wrap="square" rtlCol="0">
            <a:spAutoFit/>
          </a:bodyPr>
          <a:lstStyle/>
          <a:p>
            <a:r>
              <a:rPr lang="en-US" sz="2000" dirty="0" smtClean="0">
                <a:solidFill>
                  <a:srgbClr val="19314A"/>
                </a:solidFill>
                <a:latin typeface="+mj-lt"/>
                <a:ea typeface="+mj-ea"/>
                <a:cs typeface="+mj-cs"/>
              </a:rPr>
              <a:t>These activities are what students are asked to do during the time that they are listening to the text.</a:t>
            </a:r>
          </a:p>
        </p:txBody>
      </p:sp>
      <p:sp>
        <p:nvSpPr>
          <p:cNvPr id="7" name="6 CuadroTexto"/>
          <p:cNvSpPr txBox="1"/>
          <p:nvPr/>
        </p:nvSpPr>
        <p:spPr>
          <a:xfrm>
            <a:off x="457201" y="3810102"/>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Post-listening stage</a:t>
            </a:r>
          </a:p>
        </p:txBody>
      </p:sp>
      <p:sp>
        <p:nvSpPr>
          <p:cNvPr id="9" name="8 CuadroTexto"/>
          <p:cNvSpPr txBox="1"/>
          <p:nvPr/>
        </p:nvSpPr>
        <p:spPr>
          <a:xfrm>
            <a:off x="457201" y="4230726"/>
            <a:ext cx="8430767" cy="707886"/>
          </a:xfrm>
          <a:prstGeom prst="rect">
            <a:avLst/>
          </a:prstGeom>
          <a:noFill/>
        </p:spPr>
        <p:txBody>
          <a:bodyPr wrap="square" rtlCol="0">
            <a:spAutoFit/>
          </a:bodyPr>
          <a:lstStyle/>
          <a:p>
            <a:r>
              <a:rPr lang="en-US" sz="2000" dirty="0" smtClean="0">
                <a:solidFill>
                  <a:srgbClr val="19314A"/>
                </a:solidFill>
                <a:latin typeface="+mj-lt"/>
                <a:ea typeface="+mj-ea"/>
                <a:cs typeface="+mj-cs"/>
              </a:rPr>
              <a:t>At this stage students check their answers and discuss the difficulties they had.</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gui\Documents\Projects\Diapositiva Recursos\056_crayons\Template_main.jpg"/>
          <p:cNvPicPr>
            <a:picLocks noChangeAspect="1" noChangeArrowheads="1"/>
          </p:cNvPicPr>
          <p:nvPr/>
        </p:nvPicPr>
        <p:blipFill>
          <a:blip r:embed="rId3" cstate="print"/>
          <a:srcRect/>
          <a:stretch>
            <a:fillRect/>
          </a:stretch>
        </p:blipFill>
        <p:spPr bwMode="auto">
          <a:xfrm>
            <a:off x="0" y="0"/>
            <a:ext cx="9144000" cy="6857999"/>
          </a:xfrm>
          <a:prstGeom prst="rect">
            <a:avLst/>
          </a:prstGeom>
          <a:blipFill>
            <a:blip r:embed="rId3" cstate="print"/>
            <a:stretch>
              <a:fillRect/>
            </a:stretch>
          </a:blipFill>
        </p:spPr>
      </p:pic>
      <p:sp>
        <p:nvSpPr>
          <p:cNvPr id="23" name="22 Rectángulo"/>
          <p:cNvSpPr/>
          <p:nvPr/>
        </p:nvSpPr>
        <p:spPr>
          <a:xfrm>
            <a:off x="1860331" y="851337"/>
            <a:ext cx="6684579" cy="5386090"/>
          </a:xfrm>
          <a:prstGeom prst="rect">
            <a:avLst/>
          </a:prstGeom>
        </p:spPr>
        <p:txBody>
          <a:bodyPr wrap="square">
            <a:spAutoFit/>
          </a:bodyPr>
          <a:lstStyle/>
          <a:p>
            <a:pPr algn="ctr"/>
            <a:endParaRPr lang="es-ES" dirty="0" smtClean="0"/>
          </a:p>
          <a:p>
            <a:pPr algn="r"/>
            <a:r>
              <a:rPr lang="en-US" sz="2800" b="1" dirty="0" smtClean="0"/>
              <a:t>TOPIC: </a:t>
            </a:r>
            <a:r>
              <a:rPr lang="en-US" sz="2800" dirty="0" smtClean="0"/>
              <a:t>Incidence of cooperative learning to improve listening comprehension skills in the English language in students attending second and third year of Bachillerato at Salamanca Evening High School during the last three months academic year 2013 -2014 </a:t>
            </a:r>
          </a:p>
          <a:p>
            <a:pPr algn="ctr"/>
            <a:endParaRPr lang="en-US" sz="2800" dirty="0" smtClean="0"/>
          </a:p>
          <a:p>
            <a:pPr algn="ctr"/>
            <a:endParaRPr lang="en-US" sz="2800" dirty="0" smtClean="0"/>
          </a:p>
          <a:p>
            <a:pPr algn="ctr"/>
            <a:endParaRPr lang="en-US" sz="2800" dirty="0" smtClean="0"/>
          </a:p>
          <a:p>
            <a:pPr algn="ctr"/>
            <a:endParaRPr lang="es-ES"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573025" y="1021620"/>
            <a:ext cx="7930895"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Lesson structure when teaching listening for comprehension</a:t>
            </a:r>
            <a:endParaRPr lang="es-ES" sz="2400" b="1" dirty="0" err="1">
              <a:solidFill>
                <a:srgbClr val="19314A"/>
              </a:solidFill>
              <a:latin typeface="+mj-lt"/>
              <a:ea typeface="+mj-ea"/>
              <a:cs typeface="+mj-cs"/>
            </a:endParaRPr>
          </a:p>
        </p:txBody>
      </p:sp>
      <p:sp>
        <p:nvSpPr>
          <p:cNvPr id="5" name="4 CuadroTexto"/>
          <p:cNvSpPr txBox="1"/>
          <p:nvPr/>
        </p:nvSpPr>
        <p:spPr>
          <a:xfrm>
            <a:off x="438912" y="1917732"/>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While listening stage</a:t>
            </a:r>
          </a:p>
        </p:txBody>
      </p:sp>
      <p:sp>
        <p:nvSpPr>
          <p:cNvPr id="6" name="5 CuadroTexto"/>
          <p:cNvSpPr txBox="1"/>
          <p:nvPr/>
        </p:nvSpPr>
        <p:spPr>
          <a:xfrm>
            <a:off x="457200" y="2356644"/>
            <a:ext cx="8430767" cy="830997"/>
          </a:xfrm>
          <a:prstGeom prst="rect">
            <a:avLst/>
          </a:prstGeom>
          <a:noFill/>
        </p:spPr>
        <p:txBody>
          <a:bodyPr wrap="square" rtlCol="0">
            <a:spAutoFit/>
          </a:bodyPr>
          <a:lstStyle/>
          <a:p>
            <a:r>
              <a:rPr lang="en-US" sz="2400" dirty="0" smtClean="0">
                <a:solidFill>
                  <a:srgbClr val="19314A"/>
                </a:solidFill>
                <a:latin typeface="+mj-lt"/>
                <a:ea typeface="+mj-ea"/>
                <a:cs typeface="+mj-cs"/>
              </a:rPr>
              <a:t>The inputs are made by the teacher and after students answer the questions about what they heard. </a:t>
            </a:r>
          </a:p>
        </p:txBody>
      </p:sp>
      <p:sp>
        <p:nvSpPr>
          <p:cNvPr id="7" name="6 CuadroTexto"/>
          <p:cNvSpPr txBox="1"/>
          <p:nvPr/>
        </p:nvSpPr>
        <p:spPr>
          <a:xfrm>
            <a:off x="481584" y="3277140"/>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Post-listening stage</a:t>
            </a:r>
          </a:p>
        </p:txBody>
      </p:sp>
      <p:sp>
        <p:nvSpPr>
          <p:cNvPr id="9" name="8 CuadroTexto"/>
          <p:cNvSpPr txBox="1"/>
          <p:nvPr/>
        </p:nvSpPr>
        <p:spPr>
          <a:xfrm>
            <a:off x="499872" y="3716052"/>
            <a:ext cx="8430767" cy="830997"/>
          </a:xfrm>
          <a:prstGeom prst="rect">
            <a:avLst/>
          </a:prstGeom>
          <a:noFill/>
        </p:spPr>
        <p:txBody>
          <a:bodyPr wrap="square" rtlCol="0">
            <a:spAutoFit/>
          </a:bodyPr>
          <a:lstStyle/>
          <a:p>
            <a:r>
              <a:rPr lang="es-EC" sz="2400" dirty="0" smtClean="0">
                <a:solidFill>
                  <a:srgbClr val="19314A"/>
                </a:solidFill>
                <a:latin typeface="+mj-lt"/>
                <a:ea typeface="+mj-ea"/>
                <a:cs typeface="+mj-cs"/>
              </a:rPr>
              <a:t>En esta etapa los alumnos a comprobar sus respuestas y hablar de las dificultades que tenían.</a:t>
            </a:r>
            <a:r>
              <a:rPr lang="en-US" sz="2400" dirty="0" smtClean="0">
                <a:solidFill>
                  <a:srgbClr val="19314A"/>
                </a:solidFill>
                <a:latin typeface="+mj-lt"/>
                <a:ea typeface="+mj-ea"/>
                <a:cs typeface="+mj-cs"/>
              </a:rPr>
              <a:t> </a:t>
            </a:r>
          </a:p>
        </p:txBody>
      </p:sp>
      <p:pic>
        <p:nvPicPr>
          <p:cNvPr id="11"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4" name="13 CuadroTexto"/>
          <p:cNvSpPr txBox="1"/>
          <p:nvPr/>
        </p:nvSpPr>
        <p:spPr>
          <a:xfrm>
            <a:off x="573025" y="1021620"/>
            <a:ext cx="7930895"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Hypothesis System</a:t>
            </a:r>
            <a:endParaRPr lang="es-ES" sz="2400" b="1" dirty="0" err="1">
              <a:solidFill>
                <a:srgbClr val="19314A"/>
              </a:solidFill>
              <a:latin typeface="+mj-lt"/>
              <a:ea typeface="+mj-ea"/>
              <a:cs typeface="+mj-cs"/>
            </a:endParaRPr>
          </a:p>
        </p:txBody>
      </p:sp>
      <p:sp>
        <p:nvSpPr>
          <p:cNvPr id="15" name="14 CuadroTexto"/>
          <p:cNvSpPr txBox="1"/>
          <p:nvPr/>
        </p:nvSpPr>
        <p:spPr>
          <a:xfrm>
            <a:off x="438912" y="1897554"/>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Working Hypothesis</a:t>
            </a:r>
          </a:p>
        </p:txBody>
      </p:sp>
      <p:sp>
        <p:nvSpPr>
          <p:cNvPr id="16" name="15 CuadroTexto"/>
          <p:cNvSpPr txBox="1"/>
          <p:nvPr/>
        </p:nvSpPr>
        <p:spPr>
          <a:xfrm>
            <a:off x="457200" y="2281602"/>
            <a:ext cx="8430767" cy="1015663"/>
          </a:xfrm>
          <a:prstGeom prst="rect">
            <a:avLst/>
          </a:prstGeom>
          <a:noFill/>
        </p:spPr>
        <p:txBody>
          <a:bodyPr wrap="square" rtlCol="0">
            <a:spAutoFit/>
          </a:bodyPr>
          <a:lstStyle/>
          <a:p>
            <a:r>
              <a:rPr lang="en-US" sz="2000" dirty="0" smtClean="0">
                <a:solidFill>
                  <a:srgbClr val="19314A"/>
                </a:solidFill>
                <a:latin typeface="+mj-lt"/>
                <a:ea typeface="+mj-ea"/>
                <a:cs typeface="+mj-cs"/>
              </a:rPr>
              <a:t>Cooperative learning improves the listening comprehension skills of students attending second and third year of Bachillerato at Salamanca Evening High School</a:t>
            </a:r>
          </a:p>
        </p:txBody>
      </p:sp>
      <p:sp>
        <p:nvSpPr>
          <p:cNvPr id="17" name="16 CuadroTexto"/>
          <p:cNvSpPr txBox="1"/>
          <p:nvPr/>
        </p:nvSpPr>
        <p:spPr>
          <a:xfrm>
            <a:off x="445008" y="3311826"/>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Null Hypothesis </a:t>
            </a:r>
          </a:p>
        </p:txBody>
      </p:sp>
      <p:sp>
        <p:nvSpPr>
          <p:cNvPr id="18" name="17 CuadroTexto"/>
          <p:cNvSpPr txBox="1"/>
          <p:nvPr/>
        </p:nvSpPr>
        <p:spPr>
          <a:xfrm>
            <a:off x="463296" y="3695874"/>
            <a:ext cx="8430767" cy="1015663"/>
          </a:xfrm>
          <a:prstGeom prst="rect">
            <a:avLst/>
          </a:prstGeom>
          <a:noFill/>
        </p:spPr>
        <p:txBody>
          <a:bodyPr wrap="square" rtlCol="0">
            <a:spAutoFit/>
          </a:bodyPr>
          <a:lstStyle/>
          <a:p>
            <a:r>
              <a:rPr lang="en-US" sz="2000" dirty="0" smtClean="0">
                <a:solidFill>
                  <a:srgbClr val="19314A"/>
                </a:solidFill>
                <a:latin typeface="+mj-lt"/>
                <a:ea typeface="+mj-ea"/>
                <a:cs typeface="+mj-cs"/>
              </a:rPr>
              <a:t>Cooperative learning does not improve the listening comprehension skills of students attending second and third year of Bachillerato at Salamanca Evening high school</a:t>
            </a:r>
          </a:p>
        </p:txBody>
      </p:sp>
      <p:sp>
        <p:nvSpPr>
          <p:cNvPr id="19" name="18 CuadroTexto"/>
          <p:cNvSpPr txBox="1"/>
          <p:nvPr/>
        </p:nvSpPr>
        <p:spPr>
          <a:xfrm>
            <a:off x="432816" y="4780962"/>
            <a:ext cx="8430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Alternative Hypothesis </a:t>
            </a:r>
          </a:p>
        </p:txBody>
      </p:sp>
      <p:sp>
        <p:nvSpPr>
          <p:cNvPr id="20" name="19 CuadroTexto"/>
          <p:cNvSpPr txBox="1"/>
          <p:nvPr/>
        </p:nvSpPr>
        <p:spPr>
          <a:xfrm>
            <a:off x="451104" y="5165010"/>
            <a:ext cx="8430767" cy="1015663"/>
          </a:xfrm>
          <a:prstGeom prst="rect">
            <a:avLst/>
          </a:prstGeom>
          <a:noFill/>
        </p:spPr>
        <p:txBody>
          <a:bodyPr wrap="square" rtlCol="0">
            <a:spAutoFit/>
          </a:bodyPr>
          <a:lstStyle/>
          <a:p>
            <a:r>
              <a:rPr lang="en-US" sz="2000" dirty="0" smtClean="0">
                <a:solidFill>
                  <a:srgbClr val="19314A"/>
                </a:solidFill>
                <a:latin typeface="+mj-lt"/>
                <a:ea typeface="+mj-ea"/>
                <a:cs typeface="+mj-cs"/>
              </a:rPr>
              <a:t>Total physical response improves the listening comprehension skills of students attending second and third year of Bachillerato at Salamanca Evening high school.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000" fill="hold"/>
                                        <p:tgtEl>
                                          <p:spTgt spid="20"/>
                                        </p:tgtEl>
                                        <p:attrNameLst>
                                          <p:attrName>ppt_x</p:attrName>
                                        </p:attrNameLst>
                                      </p:cBhvr>
                                      <p:tavLst>
                                        <p:tav tm="0">
                                          <p:val>
                                            <p:strVal val="#ppt_x"/>
                                          </p:val>
                                        </p:tav>
                                        <p:tav tm="100000">
                                          <p:val>
                                            <p:strVal val="#ppt_x"/>
                                          </p:val>
                                        </p:tav>
                                      </p:tavLst>
                                    </p:anim>
                                    <p:anim calcmode="lin" valueType="num">
                                      <p:cBhvr additive="base">
                                        <p:cTn id="2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70832" y="2636076"/>
            <a:ext cx="4279392" cy="984948"/>
          </a:xfrm>
        </p:spPr>
        <p:txBody>
          <a:bodyPr/>
          <a:lstStyle/>
          <a:p>
            <a:pPr eaLnBrk="1" hangingPunct="1">
              <a:defRPr/>
            </a:pPr>
            <a:r>
              <a:rPr lang="en-GB" sz="4000" b="1" dirty="0" smtClean="0"/>
              <a:t>THIRD PART</a:t>
            </a:r>
            <a:endParaRPr lang="en-US" sz="4000" b="1" dirty="0" smtClean="0"/>
          </a:p>
        </p:txBody>
      </p:sp>
      <p:sp>
        <p:nvSpPr>
          <p:cNvPr id="5" name="4 CuadroTexto"/>
          <p:cNvSpPr txBox="1"/>
          <p:nvPr/>
        </p:nvSpPr>
        <p:spPr>
          <a:xfrm>
            <a:off x="2718810" y="4996212"/>
            <a:ext cx="6150870" cy="584775"/>
          </a:xfrm>
          <a:prstGeom prst="rect">
            <a:avLst/>
          </a:prstGeom>
          <a:noFill/>
        </p:spPr>
        <p:txBody>
          <a:bodyPr wrap="square" rtlCol="0">
            <a:spAutoFit/>
          </a:bodyPr>
          <a:lstStyle/>
          <a:p>
            <a:pPr algn="ctr"/>
            <a:r>
              <a:rPr lang="en-US" sz="3200" dirty="0" smtClean="0">
                <a:solidFill>
                  <a:srgbClr val="19314A"/>
                </a:solidFill>
                <a:latin typeface="+mj-lt"/>
                <a:ea typeface="+mj-ea"/>
                <a:cs typeface="+mj-cs"/>
              </a:rPr>
              <a:t>METHODOLOGICAL DESIGN</a:t>
            </a:r>
            <a:endParaRPr lang="es-ES" sz="3200" dirty="0" err="1">
              <a:solidFill>
                <a:srgbClr val="19314A"/>
              </a:solidFill>
              <a:latin typeface="+mj-lt"/>
              <a:ea typeface="+mj-ea"/>
              <a:cs typeface="+mj-cs"/>
            </a:endParaRPr>
          </a:p>
        </p:txBody>
      </p:sp>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Type and Design of Research</a:t>
            </a:r>
            <a:endParaRPr lang="es-ES" sz="2400" b="1" dirty="0" err="1">
              <a:solidFill>
                <a:srgbClr val="19314A"/>
              </a:solidFill>
              <a:latin typeface="+mj-lt"/>
              <a:ea typeface="+mj-ea"/>
              <a:cs typeface="+mj-cs"/>
            </a:endParaRPr>
          </a:p>
        </p:txBody>
      </p:sp>
      <p:sp>
        <p:nvSpPr>
          <p:cNvPr id="5" name="4 CuadroTexto"/>
          <p:cNvSpPr txBox="1"/>
          <p:nvPr/>
        </p:nvSpPr>
        <p:spPr>
          <a:xfrm>
            <a:off x="896113" y="3527076"/>
            <a:ext cx="1444751" cy="461665"/>
          </a:xfrm>
          <a:prstGeom prst="rect">
            <a:avLst/>
          </a:prstGeom>
          <a:noFill/>
        </p:spPr>
        <p:txBody>
          <a:bodyPr wrap="square" rtlCol="0">
            <a:spAutoFit/>
          </a:bodyPr>
          <a:lstStyle/>
          <a:p>
            <a:r>
              <a:rPr lang="en-US" sz="2400" dirty="0" smtClean="0">
                <a:solidFill>
                  <a:srgbClr val="19314A"/>
                </a:solidFill>
                <a:latin typeface="+mj-lt"/>
                <a:ea typeface="+mj-ea"/>
                <a:cs typeface="+mj-cs"/>
              </a:rPr>
              <a:t>Statistics</a:t>
            </a:r>
          </a:p>
        </p:txBody>
      </p:sp>
      <p:sp>
        <p:nvSpPr>
          <p:cNvPr id="7" name="6 CuadroTexto"/>
          <p:cNvSpPr txBox="1"/>
          <p:nvPr/>
        </p:nvSpPr>
        <p:spPr>
          <a:xfrm>
            <a:off x="469393" y="1747044"/>
            <a:ext cx="7930895" cy="461665"/>
          </a:xfrm>
          <a:prstGeom prst="rect">
            <a:avLst/>
          </a:prstGeom>
          <a:noFill/>
        </p:spPr>
        <p:txBody>
          <a:bodyPr wrap="square" rtlCol="0">
            <a:spAutoFit/>
          </a:bodyPr>
          <a:lstStyle/>
          <a:p>
            <a:r>
              <a:rPr lang="en-US" sz="2400" b="1" dirty="0" smtClean="0">
                <a:solidFill>
                  <a:srgbClr val="19314A"/>
                </a:solidFill>
                <a:latin typeface="+mj-lt"/>
                <a:ea typeface="+mj-ea"/>
                <a:cs typeface="+mj-cs"/>
              </a:rPr>
              <a:t>According to the approach: Quantitative Research</a:t>
            </a:r>
            <a:endParaRPr lang="es-ES" sz="2400" b="1" dirty="0" err="1">
              <a:solidFill>
                <a:srgbClr val="19314A"/>
              </a:solidFill>
              <a:latin typeface="+mj-lt"/>
              <a:ea typeface="+mj-ea"/>
              <a:cs typeface="+mj-cs"/>
            </a:endParaRPr>
          </a:p>
        </p:txBody>
      </p:sp>
      <p:sp>
        <p:nvSpPr>
          <p:cNvPr id="11" name="10 CuadroTexto"/>
          <p:cNvSpPr txBox="1"/>
          <p:nvPr/>
        </p:nvSpPr>
        <p:spPr>
          <a:xfrm>
            <a:off x="3090672" y="2724913"/>
            <a:ext cx="1810512" cy="707886"/>
          </a:xfrm>
          <a:prstGeom prst="rect">
            <a:avLst/>
          </a:prstGeom>
          <a:noFill/>
        </p:spPr>
        <p:txBody>
          <a:bodyPr wrap="square" rtlCol="0">
            <a:spAutoFit/>
          </a:bodyPr>
          <a:lstStyle/>
          <a:p>
            <a:r>
              <a:rPr lang="en-US" sz="2000" dirty="0" smtClean="0">
                <a:solidFill>
                  <a:srgbClr val="19314A"/>
                </a:solidFill>
              </a:rPr>
              <a:t>centralization measures</a:t>
            </a:r>
            <a:endParaRPr lang="es-ES" sz="2000" dirty="0"/>
          </a:p>
        </p:txBody>
      </p:sp>
      <p:sp>
        <p:nvSpPr>
          <p:cNvPr id="15" name="14 CuadroTexto"/>
          <p:cNvSpPr txBox="1"/>
          <p:nvPr/>
        </p:nvSpPr>
        <p:spPr>
          <a:xfrm>
            <a:off x="5980176" y="2743200"/>
            <a:ext cx="1773936" cy="646331"/>
          </a:xfrm>
          <a:prstGeom prst="rect">
            <a:avLst/>
          </a:prstGeom>
          <a:noFill/>
        </p:spPr>
        <p:txBody>
          <a:bodyPr wrap="square" rtlCol="0">
            <a:spAutoFit/>
          </a:bodyPr>
          <a:lstStyle/>
          <a:p>
            <a:r>
              <a:rPr lang="en-US" dirty="0" smtClean="0">
                <a:solidFill>
                  <a:srgbClr val="19314A"/>
                </a:solidFill>
              </a:rPr>
              <a:t>mean, median and mode</a:t>
            </a:r>
            <a:endParaRPr lang="es-ES" dirty="0"/>
          </a:p>
        </p:txBody>
      </p:sp>
      <p:sp>
        <p:nvSpPr>
          <p:cNvPr id="17" name="16 Flecha derecha"/>
          <p:cNvSpPr/>
          <p:nvPr/>
        </p:nvSpPr>
        <p:spPr>
          <a:xfrm>
            <a:off x="4998720" y="2840736"/>
            <a:ext cx="749808"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3078480" y="4029457"/>
            <a:ext cx="1810512" cy="707886"/>
          </a:xfrm>
          <a:prstGeom prst="rect">
            <a:avLst/>
          </a:prstGeom>
          <a:noFill/>
        </p:spPr>
        <p:txBody>
          <a:bodyPr wrap="square" rtlCol="0">
            <a:spAutoFit/>
          </a:bodyPr>
          <a:lstStyle/>
          <a:p>
            <a:r>
              <a:rPr lang="en-US" sz="2000" dirty="0" smtClean="0">
                <a:solidFill>
                  <a:srgbClr val="19314A"/>
                </a:solidFill>
              </a:rPr>
              <a:t>dispersion measures</a:t>
            </a:r>
            <a:endParaRPr lang="es-ES" sz="2000" dirty="0"/>
          </a:p>
        </p:txBody>
      </p:sp>
      <p:sp>
        <p:nvSpPr>
          <p:cNvPr id="20" name="19 CuadroTexto"/>
          <p:cNvSpPr txBox="1"/>
          <p:nvPr/>
        </p:nvSpPr>
        <p:spPr>
          <a:xfrm>
            <a:off x="5967984" y="3956304"/>
            <a:ext cx="1773936" cy="923330"/>
          </a:xfrm>
          <a:prstGeom prst="rect">
            <a:avLst/>
          </a:prstGeom>
          <a:noFill/>
        </p:spPr>
        <p:txBody>
          <a:bodyPr wrap="square" rtlCol="0">
            <a:spAutoFit/>
          </a:bodyPr>
          <a:lstStyle/>
          <a:p>
            <a:r>
              <a:rPr lang="en-US" dirty="0" smtClean="0">
                <a:solidFill>
                  <a:srgbClr val="19314A"/>
                </a:solidFill>
              </a:rPr>
              <a:t>variance and standard deviation</a:t>
            </a:r>
            <a:endParaRPr lang="es-ES" dirty="0"/>
          </a:p>
        </p:txBody>
      </p:sp>
      <p:sp>
        <p:nvSpPr>
          <p:cNvPr id="22" name="21 Flecha derecha"/>
          <p:cNvSpPr/>
          <p:nvPr/>
        </p:nvSpPr>
        <p:spPr>
          <a:xfrm>
            <a:off x="4986528" y="4145280"/>
            <a:ext cx="749808" cy="51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Abrir llave"/>
          <p:cNvSpPr/>
          <p:nvPr/>
        </p:nvSpPr>
        <p:spPr>
          <a:xfrm>
            <a:off x="2596896" y="2615184"/>
            <a:ext cx="384048" cy="22494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ppt_w*0.05"/>
                                          </p:val>
                                        </p:tav>
                                        <p:tav tm="100000">
                                          <p:val>
                                            <p:strVal val="#ppt_w"/>
                                          </p:val>
                                        </p:tav>
                                      </p:tavLst>
                                    </p:anim>
                                    <p:anim calcmode="lin" valueType="num">
                                      <p:cBhvr>
                                        <p:cTn id="15" dur="500" fill="hold"/>
                                        <p:tgtEl>
                                          <p:spTgt spid="20"/>
                                        </p:tgtEl>
                                        <p:attrNameLst>
                                          <p:attrName>ppt_h</p:attrName>
                                        </p:attrNameLst>
                                      </p:cBhvr>
                                      <p:tavLst>
                                        <p:tav tm="0">
                                          <p:val>
                                            <p:strVal val="#ppt_h"/>
                                          </p:val>
                                        </p:tav>
                                        <p:tav tm="100000">
                                          <p:val>
                                            <p:strVal val="#ppt_h"/>
                                          </p:val>
                                        </p:tav>
                                      </p:tavLst>
                                    </p:anim>
                                    <p:anim calcmode="lin" valueType="num">
                                      <p:cBhvr>
                                        <p:cTn id="16" dur="500" fill="hold"/>
                                        <p:tgtEl>
                                          <p:spTgt spid="20"/>
                                        </p:tgtEl>
                                        <p:attrNameLst>
                                          <p:attrName>ppt_x</p:attrName>
                                        </p:attrNameLst>
                                      </p:cBhvr>
                                      <p:tavLst>
                                        <p:tav tm="0">
                                          <p:val>
                                            <p:strVal val="#ppt_x-.2"/>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Effect transition="in" filter="fade">
                                      <p:cBhvr>
                                        <p:cTn id="18" dur="500"/>
                                        <p:tgtEl>
                                          <p:spTgt spid="20"/>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ppt_w*0.05"/>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anim calcmode="lin" valueType="num">
                                      <p:cBhvr>
                                        <p:cTn id="23" dur="500" fill="hold"/>
                                        <p:tgtEl>
                                          <p:spTgt spid="11"/>
                                        </p:tgtEl>
                                        <p:attrNameLst>
                                          <p:attrName>ppt_x</p:attrName>
                                        </p:attrNameLst>
                                      </p:cBhvr>
                                      <p:tavLst>
                                        <p:tav tm="0">
                                          <p:val>
                                            <p:strVal val="#ppt_x-.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Effect transition="in" filter="fade">
                                      <p:cBhvr>
                                        <p:cTn id="25" dur="500"/>
                                        <p:tgtEl>
                                          <p:spTgt spid="11"/>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ppt_w*0.05"/>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anim calcmode="lin" valueType="num">
                                      <p:cBhvr>
                                        <p:cTn id="30" dur="500" fill="hold"/>
                                        <p:tgtEl>
                                          <p:spTgt spid="19"/>
                                        </p:tgtEl>
                                        <p:attrNameLst>
                                          <p:attrName>ppt_x</p:attrName>
                                        </p:attrNameLst>
                                      </p:cBhvr>
                                      <p:tavLst>
                                        <p:tav tm="0">
                                          <p:val>
                                            <p:strVal val="#ppt_x-.2"/>
                                          </p:val>
                                        </p:tav>
                                        <p:tav tm="100000">
                                          <p:val>
                                            <p:strVal val="#ppt_x"/>
                                          </p:val>
                                        </p:tav>
                                      </p:tavLst>
                                    </p:anim>
                                    <p:anim calcmode="lin" valueType="num">
                                      <p:cBhvr>
                                        <p:cTn id="31" dur="500" fill="hold"/>
                                        <p:tgtEl>
                                          <p:spTgt spid="19"/>
                                        </p:tgtEl>
                                        <p:attrNameLst>
                                          <p:attrName>ppt_y</p:attrName>
                                        </p:attrNameLst>
                                      </p:cBhvr>
                                      <p:tavLst>
                                        <p:tav tm="0">
                                          <p:val>
                                            <p:strVal val="#ppt_y"/>
                                          </p:val>
                                        </p:tav>
                                        <p:tav tm="100000">
                                          <p:val>
                                            <p:strVal val="#ppt_y"/>
                                          </p:val>
                                        </p:tav>
                                      </p:tavLst>
                                    </p:anim>
                                    <p:animEffect transition="in" filter="fade">
                                      <p:cBhvr>
                                        <p:cTn id="32" dur="500"/>
                                        <p:tgtEl>
                                          <p:spTgt spid="19"/>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79676"/>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Type and Design of Research</a:t>
            </a:r>
            <a:endParaRPr lang="es-ES" sz="2400" b="1" dirty="0" err="1">
              <a:solidFill>
                <a:srgbClr val="19314A"/>
              </a:solidFill>
              <a:latin typeface="+mj-lt"/>
              <a:ea typeface="+mj-ea"/>
              <a:cs typeface="+mj-cs"/>
            </a:endParaRPr>
          </a:p>
        </p:txBody>
      </p:sp>
      <p:sp>
        <p:nvSpPr>
          <p:cNvPr id="9" name="8 CuadroTexto"/>
          <p:cNvSpPr txBox="1"/>
          <p:nvPr/>
        </p:nvSpPr>
        <p:spPr>
          <a:xfrm>
            <a:off x="481584" y="3057390"/>
            <a:ext cx="8430767" cy="461665"/>
          </a:xfrm>
          <a:prstGeom prst="rect">
            <a:avLst/>
          </a:prstGeom>
          <a:noFill/>
        </p:spPr>
        <p:txBody>
          <a:bodyPr wrap="square" rtlCol="0">
            <a:spAutoFit/>
          </a:bodyPr>
          <a:lstStyle/>
          <a:p>
            <a:r>
              <a:rPr lang="en-US" sz="2400" dirty="0" smtClean="0">
                <a:solidFill>
                  <a:srgbClr val="19314A"/>
                </a:solidFill>
                <a:latin typeface="+mj-lt"/>
                <a:ea typeface="+mj-ea"/>
                <a:cs typeface="+mj-cs"/>
              </a:rPr>
              <a:t>Sample divided in:</a:t>
            </a:r>
          </a:p>
        </p:txBody>
      </p:sp>
      <p:sp>
        <p:nvSpPr>
          <p:cNvPr id="10" name="9 CuadroTexto"/>
          <p:cNvSpPr txBox="1"/>
          <p:nvPr/>
        </p:nvSpPr>
        <p:spPr>
          <a:xfrm>
            <a:off x="493777" y="1981884"/>
            <a:ext cx="7930895" cy="830997"/>
          </a:xfrm>
          <a:prstGeom prst="rect">
            <a:avLst/>
          </a:prstGeom>
          <a:noFill/>
        </p:spPr>
        <p:txBody>
          <a:bodyPr wrap="square" rtlCol="0">
            <a:spAutoFit/>
          </a:bodyPr>
          <a:lstStyle/>
          <a:p>
            <a:r>
              <a:rPr lang="en-US" sz="2400" b="1" dirty="0" smtClean="0">
                <a:solidFill>
                  <a:srgbClr val="19314A"/>
                </a:solidFill>
                <a:latin typeface="+mj-lt"/>
                <a:ea typeface="+mj-ea"/>
                <a:cs typeface="+mj-cs"/>
              </a:rPr>
              <a:t>According to the design: Quasi-Experimental Research</a:t>
            </a:r>
            <a:endParaRPr lang="es-ES" sz="2400" b="1" dirty="0" err="1">
              <a:solidFill>
                <a:srgbClr val="19314A"/>
              </a:solidFill>
              <a:latin typeface="+mj-lt"/>
              <a:ea typeface="+mj-ea"/>
              <a:cs typeface="+mj-cs"/>
            </a:endParaRPr>
          </a:p>
        </p:txBody>
      </p:sp>
      <p:sp>
        <p:nvSpPr>
          <p:cNvPr id="12" name="11 CuadroTexto"/>
          <p:cNvSpPr txBox="1"/>
          <p:nvPr/>
        </p:nvSpPr>
        <p:spPr>
          <a:xfrm>
            <a:off x="575126" y="3789106"/>
            <a:ext cx="4005072" cy="1200329"/>
          </a:xfrm>
          <a:prstGeom prst="rect">
            <a:avLst/>
          </a:prstGeom>
          <a:noFill/>
        </p:spPr>
        <p:txBody>
          <a:bodyPr wrap="square" rtlCol="0">
            <a:spAutoFit/>
          </a:bodyPr>
          <a:lstStyle/>
          <a:p>
            <a:pPr>
              <a:buFont typeface="Arial" pitchFamily="34" charset="0"/>
              <a:buChar char="•"/>
            </a:pPr>
            <a:r>
              <a:rPr lang="es-ES" sz="2400" dirty="0" smtClean="0">
                <a:solidFill>
                  <a:srgbClr val="19314A"/>
                </a:solidFill>
                <a:latin typeface="+mj-lt"/>
                <a:ea typeface="+mj-ea"/>
                <a:cs typeface="+mj-cs"/>
              </a:rPr>
              <a:t>  Experimental </a:t>
            </a:r>
            <a:r>
              <a:rPr lang="es-ES" sz="2400" dirty="0" err="1" smtClean="0">
                <a:solidFill>
                  <a:srgbClr val="19314A"/>
                </a:solidFill>
                <a:latin typeface="+mj-lt"/>
                <a:ea typeface="+mj-ea"/>
                <a:cs typeface="+mj-cs"/>
              </a:rPr>
              <a:t>group</a:t>
            </a:r>
            <a:endParaRPr lang="es-ES" sz="2400" dirty="0" smtClean="0">
              <a:solidFill>
                <a:srgbClr val="19314A"/>
              </a:solidFill>
              <a:latin typeface="+mj-lt"/>
              <a:ea typeface="+mj-ea"/>
              <a:cs typeface="+mj-cs"/>
            </a:endParaRPr>
          </a:p>
          <a:p>
            <a:endParaRPr lang="es-ES" sz="2400" dirty="0" smtClean="0">
              <a:solidFill>
                <a:srgbClr val="19314A"/>
              </a:solidFill>
              <a:latin typeface="+mj-lt"/>
              <a:ea typeface="+mj-ea"/>
              <a:cs typeface="+mj-cs"/>
            </a:endParaRPr>
          </a:p>
          <a:p>
            <a:pPr>
              <a:buFont typeface="Arial" pitchFamily="34" charset="0"/>
              <a:buChar char="•"/>
            </a:pPr>
            <a:r>
              <a:rPr lang="es-ES" sz="2400" dirty="0" smtClean="0">
                <a:solidFill>
                  <a:srgbClr val="19314A"/>
                </a:solidFill>
              </a:rPr>
              <a:t>  Control </a:t>
            </a:r>
            <a:r>
              <a:rPr lang="es-ES" sz="2400" dirty="0" err="1" smtClean="0">
                <a:solidFill>
                  <a:srgbClr val="19314A"/>
                </a:solidFill>
              </a:rPr>
              <a:t>group</a:t>
            </a:r>
            <a:endParaRPr lang="es-ES" sz="2400" dirty="0" smtClean="0">
              <a:solidFill>
                <a:srgbClr val="19314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0.05"/>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 calcmode="lin" valueType="num">
                                      <p:cBhvr>
                                        <p:cTn id="16" dur="500" fill="hold"/>
                                        <p:tgtEl>
                                          <p:spTgt spid="12"/>
                                        </p:tgtEl>
                                        <p:attrNameLst>
                                          <p:attrName>ppt_x</p:attrName>
                                        </p:attrNameLst>
                                      </p:cBhvr>
                                      <p:tavLst>
                                        <p:tav tm="0">
                                          <p:val>
                                            <p:strVal val="#ppt_x-.2"/>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79676"/>
            <a:ext cx="9144001"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Type and Design of Research</a:t>
            </a:r>
            <a:endParaRPr lang="es-ES" sz="2400" b="1" dirty="0" err="1">
              <a:solidFill>
                <a:srgbClr val="19314A"/>
              </a:solidFill>
              <a:latin typeface="+mj-lt"/>
              <a:ea typeface="+mj-ea"/>
              <a:cs typeface="+mj-cs"/>
            </a:endParaRPr>
          </a:p>
        </p:txBody>
      </p:sp>
      <p:sp>
        <p:nvSpPr>
          <p:cNvPr id="5" name="4 CuadroTexto"/>
          <p:cNvSpPr txBox="1"/>
          <p:nvPr/>
        </p:nvSpPr>
        <p:spPr>
          <a:xfrm>
            <a:off x="603900" y="2760771"/>
            <a:ext cx="6377553" cy="830997"/>
          </a:xfrm>
          <a:prstGeom prst="rect">
            <a:avLst/>
          </a:prstGeom>
          <a:noFill/>
        </p:spPr>
        <p:txBody>
          <a:bodyPr wrap="square" rtlCol="0">
            <a:spAutoFit/>
          </a:bodyPr>
          <a:lstStyle/>
          <a:p>
            <a:pPr>
              <a:buFont typeface="Arial" pitchFamily="34" charset="0"/>
              <a:buChar char="•"/>
            </a:pPr>
            <a:r>
              <a:rPr lang="en-US" sz="2400" dirty="0" smtClean="0">
                <a:solidFill>
                  <a:srgbClr val="19314A"/>
                </a:solidFill>
                <a:latin typeface="+mj-lt"/>
                <a:ea typeface="+mj-ea"/>
                <a:cs typeface="+mj-cs"/>
              </a:rPr>
              <a:t>  Natural environment (classrooms)</a:t>
            </a:r>
          </a:p>
          <a:p>
            <a:pPr>
              <a:buFont typeface="Arial" pitchFamily="34" charset="0"/>
              <a:buChar char="•"/>
            </a:pPr>
            <a:r>
              <a:rPr lang="en-US" sz="2400" dirty="0" smtClean="0">
                <a:solidFill>
                  <a:srgbClr val="19314A"/>
                </a:solidFill>
                <a:latin typeface="+mj-lt"/>
                <a:ea typeface="+mj-ea"/>
                <a:cs typeface="+mj-cs"/>
              </a:rPr>
              <a:t>  Thesis has been done in the school directly.</a:t>
            </a:r>
          </a:p>
        </p:txBody>
      </p:sp>
      <p:sp>
        <p:nvSpPr>
          <p:cNvPr id="7" name="6 CuadroTexto"/>
          <p:cNvSpPr txBox="1"/>
          <p:nvPr/>
        </p:nvSpPr>
        <p:spPr>
          <a:xfrm>
            <a:off x="469393" y="1850820"/>
            <a:ext cx="7930895" cy="830997"/>
          </a:xfrm>
          <a:prstGeom prst="rect">
            <a:avLst/>
          </a:prstGeom>
          <a:noFill/>
        </p:spPr>
        <p:txBody>
          <a:bodyPr wrap="square" rtlCol="0">
            <a:spAutoFit/>
          </a:bodyPr>
          <a:lstStyle/>
          <a:p>
            <a:r>
              <a:rPr lang="en-US" sz="2400" b="1" dirty="0" smtClean="0">
                <a:solidFill>
                  <a:srgbClr val="19314A"/>
                </a:solidFill>
                <a:latin typeface="+mj-lt"/>
                <a:ea typeface="+mj-ea"/>
                <a:cs typeface="+mj-cs"/>
              </a:rPr>
              <a:t>According to the source and place: Field and place research</a:t>
            </a:r>
            <a:endParaRPr lang="es-ES" sz="2400" b="1" dirty="0" err="1">
              <a:solidFill>
                <a:srgbClr val="19314A"/>
              </a:solidFill>
              <a:latin typeface="+mj-lt"/>
              <a:ea typeface="+mj-ea"/>
              <a:cs typeface="+mj-cs"/>
            </a:endParaRPr>
          </a:p>
        </p:txBody>
      </p:sp>
      <p:sp>
        <p:nvSpPr>
          <p:cNvPr id="9" name="8 CuadroTexto"/>
          <p:cNvSpPr txBox="1"/>
          <p:nvPr/>
        </p:nvSpPr>
        <p:spPr>
          <a:xfrm>
            <a:off x="481584" y="4286316"/>
            <a:ext cx="8430767" cy="830997"/>
          </a:xfrm>
          <a:prstGeom prst="rect">
            <a:avLst/>
          </a:prstGeom>
          <a:noFill/>
        </p:spPr>
        <p:txBody>
          <a:bodyPr wrap="square" rtlCol="0">
            <a:spAutoFit/>
          </a:bodyPr>
          <a:lstStyle/>
          <a:p>
            <a:pPr algn="just"/>
            <a:r>
              <a:rPr lang="en-US" sz="2400" dirty="0" smtClean="0">
                <a:solidFill>
                  <a:srgbClr val="19314A"/>
                </a:solidFill>
                <a:latin typeface="+mj-lt"/>
                <a:ea typeface="+mj-ea"/>
                <a:cs typeface="+mj-cs"/>
              </a:rPr>
              <a:t>The researcher evaluated the exposure to listening comprehension lessons in a period of time of three months</a:t>
            </a:r>
          </a:p>
        </p:txBody>
      </p:sp>
      <p:sp>
        <p:nvSpPr>
          <p:cNvPr id="10" name="9 CuadroTexto"/>
          <p:cNvSpPr txBox="1"/>
          <p:nvPr/>
        </p:nvSpPr>
        <p:spPr>
          <a:xfrm>
            <a:off x="493777" y="3871788"/>
            <a:ext cx="7930895" cy="461665"/>
          </a:xfrm>
          <a:prstGeom prst="rect">
            <a:avLst/>
          </a:prstGeom>
          <a:noFill/>
        </p:spPr>
        <p:txBody>
          <a:bodyPr wrap="square" rtlCol="0">
            <a:spAutoFit/>
          </a:bodyPr>
          <a:lstStyle/>
          <a:p>
            <a:r>
              <a:rPr lang="en-US" sz="2400" b="1" dirty="0" smtClean="0">
                <a:solidFill>
                  <a:srgbClr val="19314A"/>
                </a:solidFill>
                <a:latin typeface="+mj-lt"/>
                <a:ea typeface="+mj-ea"/>
                <a:cs typeface="+mj-cs"/>
              </a:rPr>
              <a:t>According to the time: Cross sectional research</a:t>
            </a:r>
            <a:endParaRPr lang="es-ES" sz="2400" b="1" dirty="0" err="1">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7" name="6 CuadroTexto"/>
          <p:cNvSpPr txBox="1"/>
          <p:nvPr/>
        </p:nvSpPr>
        <p:spPr>
          <a:xfrm>
            <a:off x="469393" y="1616190"/>
            <a:ext cx="7930895" cy="461665"/>
          </a:xfrm>
          <a:prstGeom prst="rect">
            <a:avLst/>
          </a:prstGeom>
          <a:noFill/>
        </p:spPr>
        <p:txBody>
          <a:bodyPr wrap="square" rtlCol="0">
            <a:spAutoFit/>
          </a:bodyPr>
          <a:lstStyle/>
          <a:p>
            <a:r>
              <a:rPr lang="en-US" sz="2400" b="1" dirty="0" smtClean="0">
                <a:solidFill>
                  <a:srgbClr val="19314A"/>
                </a:solidFill>
                <a:latin typeface="+mj-lt"/>
                <a:ea typeface="+mj-ea"/>
                <a:cs typeface="+mj-cs"/>
              </a:rPr>
              <a:t>Population: </a:t>
            </a:r>
            <a:r>
              <a:rPr lang="en-US" sz="2400" dirty="0" smtClean="0">
                <a:solidFill>
                  <a:srgbClr val="19314A"/>
                </a:solidFill>
                <a:latin typeface="+mj-lt"/>
                <a:ea typeface="+mj-ea"/>
                <a:cs typeface="+mj-cs"/>
              </a:rPr>
              <a:t>192 students</a:t>
            </a:r>
            <a:endParaRPr lang="es-ES" sz="2400" dirty="0" err="1">
              <a:solidFill>
                <a:srgbClr val="19314A"/>
              </a:solidFill>
              <a:latin typeface="+mj-lt"/>
              <a:ea typeface="+mj-ea"/>
              <a:cs typeface="+mj-cs"/>
            </a:endParaRPr>
          </a:p>
        </p:txBody>
      </p:sp>
      <p:sp>
        <p:nvSpPr>
          <p:cNvPr id="10" name="9 CuadroTexto"/>
          <p:cNvSpPr txBox="1"/>
          <p:nvPr/>
        </p:nvSpPr>
        <p:spPr>
          <a:xfrm>
            <a:off x="493777" y="4127798"/>
            <a:ext cx="7930895" cy="461665"/>
          </a:xfrm>
          <a:prstGeom prst="rect">
            <a:avLst/>
          </a:prstGeom>
          <a:noFill/>
        </p:spPr>
        <p:txBody>
          <a:bodyPr wrap="square" rtlCol="0">
            <a:spAutoFit/>
          </a:bodyPr>
          <a:lstStyle/>
          <a:p>
            <a:r>
              <a:rPr lang="en-US" sz="2400" b="1" dirty="0" smtClean="0">
                <a:solidFill>
                  <a:srgbClr val="19314A"/>
                </a:solidFill>
                <a:latin typeface="+mj-lt"/>
                <a:ea typeface="+mj-ea"/>
                <a:cs typeface="+mj-cs"/>
              </a:rPr>
              <a:t>Sample: </a:t>
            </a:r>
            <a:r>
              <a:rPr lang="en-US" sz="2400" dirty="0" smtClean="0">
                <a:solidFill>
                  <a:srgbClr val="19314A"/>
                </a:solidFill>
                <a:latin typeface="+mj-lt"/>
                <a:ea typeface="+mj-ea"/>
                <a:cs typeface="+mj-cs"/>
              </a:rPr>
              <a:t>192 students</a:t>
            </a:r>
            <a:endParaRPr lang="es-ES" sz="2400" dirty="0" err="1">
              <a:solidFill>
                <a:srgbClr val="19314A"/>
              </a:solidFill>
              <a:latin typeface="+mj-lt"/>
              <a:ea typeface="+mj-ea"/>
              <a:cs typeface="+mj-cs"/>
            </a:endParaRPr>
          </a:p>
        </p:txBody>
      </p:sp>
      <p:sp>
        <p:nvSpPr>
          <p:cNvPr id="12" name="11 CuadroTexto"/>
          <p:cNvSpPr txBox="1"/>
          <p:nvPr/>
        </p:nvSpPr>
        <p:spPr>
          <a:xfrm>
            <a:off x="1063976" y="2231741"/>
            <a:ext cx="2334766" cy="461665"/>
          </a:xfrm>
          <a:prstGeom prst="rect">
            <a:avLst/>
          </a:prstGeom>
          <a:noFill/>
        </p:spPr>
        <p:txBody>
          <a:bodyPr wrap="square" rtlCol="0">
            <a:spAutoFit/>
          </a:bodyPr>
          <a:lstStyle/>
          <a:p>
            <a:r>
              <a:rPr lang="en-US" sz="2400" dirty="0" smtClean="0">
                <a:solidFill>
                  <a:srgbClr val="19314A"/>
                </a:solidFill>
                <a:latin typeface="+mj-lt"/>
                <a:ea typeface="+mj-ea"/>
                <a:cs typeface="+mj-cs"/>
              </a:rPr>
              <a:t>Second year</a:t>
            </a:r>
          </a:p>
        </p:txBody>
      </p:sp>
      <p:sp>
        <p:nvSpPr>
          <p:cNvPr id="14" name="13 Abrir llave"/>
          <p:cNvSpPr/>
          <p:nvPr/>
        </p:nvSpPr>
        <p:spPr>
          <a:xfrm>
            <a:off x="3469077" y="2137956"/>
            <a:ext cx="328246" cy="7268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3842348" y="2266910"/>
            <a:ext cx="2334766" cy="461665"/>
          </a:xfrm>
          <a:prstGeom prst="rect">
            <a:avLst/>
          </a:prstGeom>
          <a:noFill/>
        </p:spPr>
        <p:txBody>
          <a:bodyPr wrap="square" rtlCol="0">
            <a:spAutoFit/>
          </a:bodyPr>
          <a:lstStyle/>
          <a:p>
            <a:r>
              <a:rPr lang="en-US" sz="2400" dirty="0" smtClean="0">
                <a:solidFill>
                  <a:srgbClr val="19314A"/>
                </a:solidFill>
                <a:latin typeface="+mj-lt"/>
                <a:ea typeface="+mj-ea"/>
                <a:cs typeface="+mj-cs"/>
              </a:rPr>
              <a:t>A, C1, C2</a:t>
            </a:r>
          </a:p>
        </p:txBody>
      </p:sp>
      <p:sp>
        <p:nvSpPr>
          <p:cNvPr id="16" name="15 CuadroTexto"/>
          <p:cNvSpPr txBox="1"/>
          <p:nvPr/>
        </p:nvSpPr>
        <p:spPr>
          <a:xfrm>
            <a:off x="1075700" y="3017183"/>
            <a:ext cx="2334766" cy="461665"/>
          </a:xfrm>
          <a:prstGeom prst="rect">
            <a:avLst/>
          </a:prstGeom>
          <a:noFill/>
        </p:spPr>
        <p:txBody>
          <a:bodyPr wrap="square" rtlCol="0">
            <a:spAutoFit/>
          </a:bodyPr>
          <a:lstStyle/>
          <a:p>
            <a:r>
              <a:rPr lang="en-US" sz="2400" dirty="0" smtClean="0">
                <a:solidFill>
                  <a:srgbClr val="19314A"/>
                </a:solidFill>
                <a:latin typeface="+mj-lt"/>
                <a:ea typeface="+mj-ea"/>
                <a:cs typeface="+mj-cs"/>
              </a:rPr>
              <a:t>Third year</a:t>
            </a:r>
          </a:p>
        </p:txBody>
      </p:sp>
      <p:sp>
        <p:nvSpPr>
          <p:cNvPr id="17" name="16 Abrir llave"/>
          <p:cNvSpPr/>
          <p:nvPr/>
        </p:nvSpPr>
        <p:spPr>
          <a:xfrm>
            <a:off x="3480801" y="2923398"/>
            <a:ext cx="328246" cy="7268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CuadroTexto"/>
          <p:cNvSpPr txBox="1"/>
          <p:nvPr/>
        </p:nvSpPr>
        <p:spPr>
          <a:xfrm>
            <a:off x="3854071" y="3052352"/>
            <a:ext cx="3272607" cy="461665"/>
          </a:xfrm>
          <a:prstGeom prst="rect">
            <a:avLst/>
          </a:prstGeom>
          <a:noFill/>
        </p:spPr>
        <p:txBody>
          <a:bodyPr wrap="square" rtlCol="0">
            <a:spAutoFit/>
          </a:bodyPr>
          <a:lstStyle/>
          <a:p>
            <a:r>
              <a:rPr lang="en-US" sz="2400" dirty="0" smtClean="0">
                <a:solidFill>
                  <a:srgbClr val="19314A"/>
                </a:solidFill>
                <a:latin typeface="+mj-lt"/>
                <a:ea typeface="+mj-ea"/>
                <a:cs typeface="+mj-cs"/>
              </a:rPr>
              <a:t>A, B, C1, C2, C3</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05"/>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 calcmode="lin" valueType="num">
                                      <p:cBhvr>
                                        <p:cTn id="9" dur="1000" fill="hold"/>
                                        <p:tgtEl>
                                          <p:spTgt spid="15"/>
                                        </p:tgtEl>
                                        <p:attrNameLst>
                                          <p:attrName>ppt_x</p:attrName>
                                        </p:attrNameLst>
                                      </p:cBhvr>
                                      <p:tavLst>
                                        <p:tav tm="0">
                                          <p:val>
                                            <p:strVal val="#ppt_x-.2"/>
                                          </p:val>
                                        </p:tav>
                                        <p:tav tm="100000">
                                          <p:val>
                                            <p:strVal val="#ppt_x"/>
                                          </p:val>
                                        </p:tav>
                                      </p:tavLst>
                                    </p:anim>
                                    <p:anim calcmode="lin" valueType="num">
                                      <p:cBhvr>
                                        <p:cTn id="10" dur="1000" fill="hold"/>
                                        <p:tgtEl>
                                          <p:spTgt spid="15"/>
                                        </p:tgtEl>
                                        <p:attrNameLst>
                                          <p:attrName>ppt_y</p:attrName>
                                        </p:attrNameLst>
                                      </p:cBhvr>
                                      <p:tavLst>
                                        <p:tav tm="0">
                                          <p:val>
                                            <p:strVal val="#ppt_y"/>
                                          </p:val>
                                        </p:tav>
                                        <p:tav tm="100000">
                                          <p:val>
                                            <p:strVal val="#ppt_y"/>
                                          </p:val>
                                        </p:tav>
                                      </p:tavLst>
                                    </p:anim>
                                    <p:animEffect transition="in" filter="fade">
                                      <p:cBhvr>
                                        <p:cTn id="11" dur="1000"/>
                                        <p:tgtEl>
                                          <p:spTgt spid="1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05"/>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 calcmode="lin" valueType="num">
                                      <p:cBhvr>
                                        <p:cTn id="16" dur="1000" fill="hold"/>
                                        <p:tgtEl>
                                          <p:spTgt spid="18"/>
                                        </p:tgtEl>
                                        <p:attrNameLst>
                                          <p:attrName>ppt_x</p:attrName>
                                        </p:attrNameLst>
                                      </p:cBhvr>
                                      <p:tavLst>
                                        <p:tav tm="0">
                                          <p:val>
                                            <p:strVal val="#ppt_x-.2"/>
                                          </p:val>
                                        </p:tav>
                                        <p:tav tm="100000">
                                          <p:val>
                                            <p:strVal val="#ppt_x"/>
                                          </p:val>
                                        </p:tav>
                                      </p:tavLst>
                                    </p:anim>
                                    <p:anim calcmode="lin" valueType="num">
                                      <p:cBhvr>
                                        <p:cTn id="17" dur="1000" fill="hold"/>
                                        <p:tgtEl>
                                          <p:spTgt spid="18"/>
                                        </p:tgtEl>
                                        <p:attrNameLst>
                                          <p:attrName>ppt_y</p:attrName>
                                        </p:attrNameLst>
                                      </p:cBhvr>
                                      <p:tavLst>
                                        <p:tav tm="0">
                                          <p:val>
                                            <p:strVal val="#ppt_y"/>
                                          </p:val>
                                        </p:tav>
                                        <p:tav tm="100000">
                                          <p:val>
                                            <p:strVal val="#ppt_y"/>
                                          </p:val>
                                        </p:tav>
                                      </p:tavLst>
                                    </p:anim>
                                    <p:animEffect transition="in" filter="fade">
                                      <p:cBhvr>
                                        <p:cTn id="18" dur="1000"/>
                                        <p:tgtEl>
                                          <p:spTgt spid="18"/>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1000" fill="hold"/>
                                        <p:tgtEl>
                                          <p:spTgt spid="12"/>
                                        </p:tgtEl>
                                        <p:attrNameLst>
                                          <p:attrName>ppt_x</p:attrName>
                                        </p:attrNameLst>
                                      </p:cBhvr>
                                      <p:tavLst>
                                        <p:tav tm="0">
                                          <p:val>
                                            <p:strVal val="#ppt_x-.2"/>
                                          </p:val>
                                        </p:tav>
                                        <p:tav tm="100000">
                                          <p:val>
                                            <p:strVal val="#ppt_x"/>
                                          </p:val>
                                        </p:tav>
                                      </p:tavLst>
                                    </p:anim>
                                    <p:anim calcmode="lin" valueType="num">
                                      <p:cBhvr>
                                        <p:cTn id="24" dur="1000" fill="hold"/>
                                        <p:tgtEl>
                                          <p:spTgt spid="12"/>
                                        </p:tgtEl>
                                        <p:attrNameLst>
                                          <p:attrName>ppt_y</p:attrName>
                                        </p:attrNameLst>
                                      </p:cBhvr>
                                      <p:tavLst>
                                        <p:tav tm="0">
                                          <p:val>
                                            <p:strVal val="#ppt_y"/>
                                          </p:val>
                                        </p:tav>
                                        <p:tav tm="100000">
                                          <p:val>
                                            <p:strVal val="#ppt_y"/>
                                          </p:val>
                                        </p:tav>
                                      </p:tavLst>
                                    </p:anim>
                                    <p:animEffect transition="in" filter="fade">
                                      <p:cBhvr>
                                        <p:cTn id="25" dur="1000"/>
                                        <p:tgtEl>
                                          <p:spTgt spid="12"/>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05"/>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 calcmode="lin" valueType="num">
                                      <p:cBhvr>
                                        <p:cTn id="30" dur="1000" fill="hold"/>
                                        <p:tgtEl>
                                          <p:spTgt spid="16"/>
                                        </p:tgtEl>
                                        <p:attrNameLst>
                                          <p:attrName>ppt_x</p:attrName>
                                        </p:attrNameLst>
                                      </p:cBhvr>
                                      <p:tavLst>
                                        <p:tav tm="0">
                                          <p:val>
                                            <p:strVal val="#ppt_x-.2"/>
                                          </p:val>
                                        </p:tav>
                                        <p:tav tm="100000">
                                          <p:val>
                                            <p:strVal val="#ppt_x"/>
                                          </p:val>
                                        </p:tav>
                                      </p:tavLst>
                                    </p:anim>
                                    <p:anim calcmode="lin" valueType="num">
                                      <p:cBhvr>
                                        <p:cTn id="31" dur="1000" fill="hold"/>
                                        <p:tgtEl>
                                          <p:spTgt spid="16"/>
                                        </p:tgtEl>
                                        <p:attrNameLst>
                                          <p:attrName>ppt_y</p:attrName>
                                        </p:attrNameLst>
                                      </p:cBhvr>
                                      <p:tavLst>
                                        <p:tav tm="0">
                                          <p:val>
                                            <p:strVal val="#ppt_y"/>
                                          </p:val>
                                        </p:tav>
                                        <p:tav tm="100000">
                                          <p:val>
                                            <p:strVal val="#ppt_y"/>
                                          </p:val>
                                        </p:tav>
                                      </p:tavLst>
                                    </p:anim>
                                    <p:animEffect transition="in" filter="fade">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9" name="8 CuadroTexto"/>
          <p:cNvSpPr txBox="1"/>
          <p:nvPr/>
        </p:nvSpPr>
        <p:spPr>
          <a:xfrm>
            <a:off x="481584" y="2464271"/>
            <a:ext cx="8430767" cy="1569660"/>
          </a:xfrm>
          <a:prstGeom prst="rect">
            <a:avLst/>
          </a:prstGeom>
          <a:noFill/>
        </p:spPr>
        <p:txBody>
          <a:bodyPr wrap="square" rtlCol="0">
            <a:spAutoFit/>
          </a:bodyPr>
          <a:lstStyle/>
          <a:p>
            <a:pPr algn="just"/>
            <a:r>
              <a:rPr lang="en-US" sz="2400" dirty="0" smtClean="0">
                <a:solidFill>
                  <a:srgbClr val="19314A"/>
                </a:solidFill>
                <a:latin typeface="+mj-lt"/>
                <a:ea typeface="+mj-ea"/>
                <a:cs typeface="+mj-cs"/>
              </a:rPr>
              <a:t>“ It is very important to note that all case studies are </a:t>
            </a:r>
          </a:p>
          <a:p>
            <a:pPr algn="just"/>
            <a:r>
              <a:rPr lang="en-US" sz="2400" dirty="0" smtClean="0">
                <a:solidFill>
                  <a:srgbClr val="19314A"/>
                </a:solidFill>
                <a:latin typeface="+mj-lt"/>
                <a:ea typeface="+mj-ea"/>
                <a:cs typeface="+mj-cs"/>
              </a:rPr>
              <a:t>    valuable sources of causal and qualitative information </a:t>
            </a:r>
          </a:p>
          <a:p>
            <a:pPr algn="just"/>
            <a:r>
              <a:rPr lang="en-US" sz="2400" dirty="0" smtClean="0">
                <a:solidFill>
                  <a:srgbClr val="19314A"/>
                </a:solidFill>
                <a:latin typeface="+mj-lt"/>
                <a:ea typeface="+mj-ea"/>
                <a:cs typeface="+mj-cs"/>
              </a:rPr>
              <a:t>    embodied differently conceived the theory of scientific </a:t>
            </a:r>
          </a:p>
          <a:p>
            <a:pPr algn="just"/>
            <a:r>
              <a:rPr lang="en-US" sz="2400" dirty="0" smtClean="0">
                <a:solidFill>
                  <a:srgbClr val="19314A"/>
                </a:solidFill>
                <a:latin typeface="+mj-lt"/>
                <a:ea typeface="+mj-ea"/>
                <a:cs typeface="+mj-cs"/>
              </a:rPr>
              <a:t>    research” </a:t>
            </a:r>
            <a:r>
              <a:rPr lang="en-US" sz="2400" dirty="0" err="1" smtClean="0">
                <a:solidFill>
                  <a:srgbClr val="19314A"/>
                </a:solidFill>
                <a:latin typeface="+mj-lt"/>
                <a:ea typeface="+mj-ea"/>
                <a:cs typeface="+mj-cs"/>
              </a:rPr>
              <a:t>Yacuzzi</a:t>
            </a:r>
            <a:r>
              <a:rPr lang="en-US" sz="2400" dirty="0" smtClean="0">
                <a:solidFill>
                  <a:srgbClr val="19314A"/>
                </a:solidFill>
                <a:latin typeface="+mj-lt"/>
                <a:ea typeface="+mj-ea"/>
                <a:cs typeface="+mj-cs"/>
              </a:rPr>
              <a:t> (2005) </a:t>
            </a:r>
          </a:p>
        </p:txBody>
      </p:sp>
      <p:sp>
        <p:nvSpPr>
          <p:cNvPr id="10" name="9 CuadroTexto"/>
          <p:cNvSpPr txBox="1"/>
          <p:nvPr/>
        </p:nvSpPr>
        <p:spPr>
          <a:xfrm>
            <a:off x="0" y="1525382"/>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Sampling Type: Experimental and control groups</a:t>
            </a:r>
            <a:endParaRPr lang="es-ES" sz="2400" b="1" dirty="0" err="1">
              <a:solidFill>
                <a:srgbClr val="19314A"/>
              </a:solidFill>
              <a:latin typeface="+mj-lt"/>
              <a:ea typeface="+mj-ea"/>
              <a:cs typeface="+mj-cs"/>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2" name="11 CuadroTexto"/>
          <p:cNvSpPr txBox="1"/>
          <p:nvPr/>
        </p:nvSpPr>
        <p:spPr>
          <a:xfrm>
            <a:off x="736681" y="2254347"/>
            <a:ext cx="3108487" cy="461665"/>
          </a:xfrm>
          <a:prstGeom prst="rect">
            <a:avLst/>
          </a:prstGeom>
          <a:noFill/>
        </p:spPr>
        <p:txBody>
          <a:bodyPr wrap="square" rtlCol="0">
            <a:spAutoFit/>
          </a:bodyPr>
          <a:lstStyle/>
          <a:p>
            <a:r>
              <a:rPr lang="en-US" sz="2400" dirty="0" smtClean="0">
                <a:solidFill>
                  <a:srgbClr val="19314A"/>
                </a:solidFill>
              </a:rPr>
              <a:t>Experimental Group</a:t>
            </a:r>
            <a:endParaRPr lang="es-ES" sz="2400" dirty="0" smtClean="0">
              <a:solidFill>
                <a:srgbClr val="19314A"/>
              </a:solidFill>
            </a:endParaRPr>
          </a:p>
        </p:txBody>
      </p:sp>
      <p:sp>
        <p:nvSpPr>
          <p:cNvPr id="14" name="13 Abrir llave"/>
          <p:cNvSpPr/>
          <p:nvPr/>
        </p:nvSpPr>
        <p:spPr>
          <a:xfrm>
            <a:off x="4196852" y="1996440"/>
            <a:ext cx="476485" cy="105507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4570123" y="2125394"/>
            <a:ext cx="3518799" cy="830997"/>
          </a:xfrm>
          <a:prstGeom prst="rect">
            <a:avLst/>
          </a:prstGeom>
          <a:noFill/>
        </p:spPr>
        <p:txBody>
          <a:bodyPr wrap="square" rtlCol="0">
            <a:spAutoFit/>
          </a:bodyPr>
          <a:lstStyle/>
          <a:p>
            <a:r>
              <a:rPr lang="en-US" sz="2400" dirty="0" smtClean="0">
                <a:solidFill>
                  <a:srgbClr val="19314A"/>
                </a:solidFill>
              </a:rPr>
              <a:t>2nd A, 2nd C1, 3rd B and 3rd C3.</a:t>
            </a:r>
            <a:endParaRPr lang="en-US" sz="2400" dirty="0" smtClean="0">
              <a:solidFill>
                <a:srgbClr val="19314A"/>
              </a:solidFill>
              <a:latin typeface="+mj-lt"/>
              <a:ea typeface="+mj-ea"/>
              <a:cs typeface="+mj-cs"/>
            </a:endParaRPr>
          </a:p>
        </p:txBody>
      </p:sp>
      <p:sp>
        <p:nvSpPr>
          <p:cNvPr id="16" name="15 CuadroTexto"/>
          <p:cNvSpPr txBox="1"/>
          <p:nvPr/>
        </p:nvSpPr>
        <p:spPr>
          <a:xfrm>
            <a:off x="748406" y="3438371"/>
            <a:ext cx="2334766" cy="461665"/>
          </a:xfrm>
          <a:prstGeom prst="rect">
            <a:avLst/>
          </a:prstGeom>
          <a:noFill/>
        </p:spPr>
        <p:txBody>
          <a:bodyPr wrap="square" rtlCol="0">
            <a:spAutoFit/>
          </a:bodyPr>
          <a:lstStyle/>
          <a:p>
            <a:r>
              <a:rPr lang="en-US" sz="2400" dirty="0" smtClean="0">
                <a:solidFill>
                  <a:srgbClr val="19314A"/>
                </a:solidFill>
              </a:rPr>
              <a:t>Control Group</a:t>
            </a:r>
            <a:endParaRPr lang="es-ES" sz="2400" dirty="0" err="1">
              <a:solidFill>
                <a:srgbClr val="19314A"/>
              </a:solidFill>
            </a:endParaRPr>
          </a:p>
        </p:txBody>
      </p:sp>
      <p:sp>
        <p:nvSpPr>
          <p:cNvPr id="17" name="16 Abrir llave"/>
          <p:cNvSpPr/>
          <p:nvPr/>
        </p:nvSpPr>
        <p:spPr>
          <a:xfrm>
            <a:off x="4278915" y="3344586"/>
            <a:ext cx="328246" cy="7268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CuadroTexto"/>
          <p:cNvSpPr txBox="1"/>
          <p:nvPr/>
        </p:nvSpPr>
        <p:spPr>
          <a:xfrm>
            <a:off x="4667951" y="3331651"/>
            <a:ext cx="3272607" cy="830997"/>
          </a:xfrm>
          <a:prstGeom prst="rect">
            <a:avLst/>
          </a:prstGeom>
          <a:noFill/>
        </p:spPr>
        <p:txBody>
          <a:bodyPr wrap="square" rtlCol="0">
            <a:spAutoFit/>
          </a:bodyPr>
          <a:lstStyle/>
          <a:p>
            <a:r>
              <a:rPr lang="en-US" sz="2400" dirty="0" smtClean="0">
                <a:solidFill>
                  <a:srgbClr val="19314A"/>
                </a:solidFill>
                <a:latin typeface="+mj-lt"/>
                <a:ea typeface="+mj-ea"/>
                <a:cs typeface="+mj-cs"/>
              </a:rPr>
              <a:t>2nd C2, 3rd A, 3rd C1 and 3rd C2.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ppt_w*0.05"/>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anim calcmode="lin" valueType="num">
                                      <p:cBhvr>
                                        <p:cTn id="16" dur="500" fill="hold"/>
                                        <p:tgtEl>
                                          <p:spTgt spid="18"/>
                                        </p:tgtEl>
                                        <p:attrNameLst>
                                          <p:attrName>ppt_x</p:attrName>
                                        </p:attrNameLst>
                                      </p:cBhvr>
                                      <p:tavLst>
                                        <p:tav tm="0">
                                          <p:val>
                                            <p:strVal val="#ppt_x-.2"/>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9" name="8 CuadroTexto"/>
          <p:cNvSpPr txBox="1"/>
          <p:nvPr/>
        </p:nvSpPr>
        <p:spPr>
          <a:xfrm>
            <a:off x="481584" y="2103192"/>
            <a:ext cx="8430767" cy="1569660"/>
          </a:xfrm>
          <a:prstGeom prst="rect">
            <a:avLst/>
          </a:prstGeom>
          <a:noFill/>
        </p:spPr>
        <p:txBody>
          <a:bodyPr wrap="square" rtlCol="0">
            <a:spAutoFit/>
          </a:bodyPr>
          <a:lstStyle/>
          <a:p>
            <a:pPr algn="just"/>
            <a:r>
              <a:rPr lang="en-US" sz="2400" dirty="0" smtClean="0">
                <a:solidFill>
                  <a:srgbClr val="19314A"/>
                </a:solidFill>
                <a:latin typeface="+mj-lt"/>
                <a:ea typeface="+mj-ea"/>
                <a:cs typeface="+mj-cs"/>
              </a:rPr>
              <a:t>This research was done at Salamanca Evening High School. The school is located in Iñaquito, north of Quito. Students evaluated are those from the second and third years of Bachillerato. The academic year was 2013-2014.</a:t>
            </a:r>
          </a:p>
        </p:txBody>
      </p:sp>
      <p:sp>
        <p:nvSpPr>
          <p:cNvPr id="10" name="9 CuadroTexto"/>
          <p:cNvSpPr txBox="1"/>
          <p:nvPr/>
        </p:nvSpPr>
        <p:spPr>
          <a:xfrm>
            <a:off x="1" y="1243656"/>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Field Work</a:t>
            </a:r>
            <a:endParaRPr lang="es-ES" sz="2400" b="1" dirty="0" err="1">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0" name="9 CuadroTexto"/>
          <p:cNvSpPr txBox="1"/>
          <p:nvPr/>
        </p:nvSpPr>
        <p:spPr>
          <a:xfrm>
            <a:off x="1" y="1152216"/>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Data Collection Instrument</a:t>
            </a:r>
            <a:endParaRPr lang="es-ES" sz="2400" b="1" dirty="0" err="1">
              <a:solidFill>
                <a:srgbClr val="19314A"/>
              </a:solidFill>
              <a:latin typeface="+mj-lt"/>
              <a:ea typeface="+mj-ea"/>
              <a:cs typeface="+mj-cs"/>
            </a:endParaRPr>
          </a:p>
        </p:txBody>
      </p:sp>
      <p:sp>
        <p:nvSpPr>
          <p:cNvPr id="7" name="6 Rectángulo redondeado">
            <a:hlinkClick r:id="rId3" action="ppaction://hlinkfile"/>
          </p:cNvPr>
          <p:cNvSpPr/>
          <p:nvPr/>
        </p:nvSpPr>
        <p:spPr>
          <a:xfrm>
            <a:off x="3352800" y="2344616"/>
            <a:ext cx="2321170" cy="2508739"/>
          </a:xfrm>
          <a:prstGeom prst="roundRect">
            <a:avLst>
              <a:gd name="adj" fmla="val 5691"/>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89858" y="1090992"/>
            <a:ext cx="8095130" cy="461665"/>
          </a:xfrm>
          <a:prstGeom prst="rect">
            <a:avLst/>
          </a:prstGeom>
          <a:noFill/>
        </p:spPr>
        <p:txBody>
          <a:bodyPr wrap="square" rtlCol="0">
            <a:spAutoFit/>
          </a:bodyPr>
          <a:lstStyle/>
          <a:p>
            <a:r>
              <a:rPr lang="en-US" sz="2400" b="1" dirty="0" smtClean="0">
                <a:solidFill>
                  <a:srgbClr val="19314A"/>
                </a:solidFill>
                <a:latin typeface="+mj-lt"/>
                <a:ea typeface="+mj-ea"/>
                <a:cs typeface="+mj-cs"/>
              </a:rPr>
              <a:t>Variables Working out</a:t>
            </a:r>
          </a:p>
        </p:txBody>
      </p:sp>
      <p:sp>
        <p:nvSpPr>
          <p:cNvPr id="8" name="7 CuadroTexto"/>
          <p:cNvSpPr txBox="1"/>
          <p:nvPr/>
        </p:nvSpPr>
        <p:spPr>
          <a:xfrm>
            <a:off x="495297" y="2785463"/>
            <a:ext cx="8095130" cy="461665"/>
          </a:xfrm>
          <a:prstGeom prst="rect">
            <a:avLst/>
          </a:prstGeom>
          <a:noFill/>
        </p:spPr>
        <p:txBody>
          <a:bodyPr wrap="square" rtlCol="0">
            <a:spAutoFit/>
          </a:bodyPr>
          <a:lstStyle/>
          <a:p>
            <a:r>
              <a:rPr lang="en-US" sz="2400" b="1" dirty="0" smtClean="0">
                <a:solidFill>
                  <a:srgbClr val="19314A"/>
                </a:solidFill>
                <a:latin typeface="+mj-lt"/>
                <a:ea typeface="+mj-ea"/>
                <a:cs typeface="+mj-cs"/>
              </a:rPr>
              <a:t>General Objective</a:t>
            </a:r>
          </a:p>
        </p:txBody>
      </p:sp>
      <p:sp>
        <p:nvSpPr>
          <p:cNvPr id="6" name="Rectangle 2"/>
          <p:cNvSpPr>
            <a:spLocks noGrp="1" noChangeArrowheads="1"/>
          </p:cNvSpPr>
          <p:nvPr>
            <p:ph type="title"/>
          </p:nvPr>
        </p:nvSpPr>
        <p:spPr>
          <a:xfrm>
            <a:off x="457200" y="140146"/>
            <a:ext cx="8229600" cy="703716"/>
          </a:xfrm>
        </p:spPr>
        <p:txBody>
          <a:bodyPr/>
          <a:lstStyle/>
          <a:p>
            <a:pPr eaLnBrk="1" hangingPunct="1"/>
            <a:r>
              <a:rPr lang="en-US" sz="4000" b="1" dirty="0" smtClean="0"/>
              <a:t>Research Problem</a:t>
            </a:r>
            <a:endParaRPr lang="en-GB" sz="4000" b="1" dirty="0" smtClean="0"/>
          </a:p>
        </p:txBody>
      </p:sp>
      <p:sp>
        <p:nvSpPr>
          <p:cNvPr id="5" name="4 CuadroTexto"/>
          <p:cNvSpPr txBox="1"/>
          <p:nvPr/>
        </p:nvSpPr>
        <p:spPr>
          <a:xfrm>
            <a:off x="475488" y="1796008"/>
            <a:ext cx="8010144" cy="830997"/>
          </a:xfrm>
          <a:prstGeom prst="rect">
            <a:avLst/>
          </a:prstGeom>
          <a:noFill/>
        </p:spPr>
        <p:txBody>
          <a:bodyPr wrap="square" rtlCol="0">
            <a:spAutoFit/>
          </a:bodyPr>
          <a:lstStyle/>
          <a:p>
            <a:pPr lvl="1">
              <a:buFont typeface="Arial" pitchFamily="34" charset="0"/>
              <a:buChar char="•"/>
            </a:pPr>
            <a:r>
              <a:rPr lang="en-US" sz="2400" dirty="0" smtClean="0">
                <a:solidFill>
                  <a:srgbClr val="19314A"/>
                </a:solidFill>
              </a:rPr>
              <a:t>  </a:t>
            </a:r>
            <a:r>
              <a:rPr lang="en-US" sz="2400" dirty="0" smtClean="0">
                <a:solidFill>
                  <a:srgbClr val="19314A"/>
                </a:solidFill>
                <a:effectLst>
                  <a:outerShdw blurRad="38100" dist="38100" dir="2700000" algn="tl">
                    <a:srgbClr val="000000">
                      <a:alpha val="43137"/>
                    </a:srgbClr>
                  </a:outerShdw>
                </a:effectLst>
              </a:rPr>
              <a:t>Independent Variable</a:t>
            </a:r>
            <a:r>
              <a:rPr lang="en-US" sz="2400" dirty="0" smtClean="0">
                <a:solidFill>
                  <a:srgbClr val="19314A"/>
                </a:solidFill>
              </a:rPr>
              <a:t>: Cooperative Learning</a:t>
            </a:r>
          </a:p>
          <a:p>
            <a:pPr lvl="1">
              <a:buFont typeface="Arial" pitchFamily="34" charset="0"/>
              <a:buChar char="•"/>
            </a:pPr>
            <a:r>
              <a:rPr lang="en-US" sz="2400" dirty="0" smtClean="0">
                <a:solidFill>
                  <a:srgbClr val="19314A"/>
                </a:solidFill>
              </a:rPr>
              <a:t>  </a:t>
            </a:r>
            <a:r>
              <a:rPr lang="en-US" sz="2400" dirty="0" smtClean="0">
                <a:solidFill>
                  <a:srgbClr val="19314A"/>
                </a:solidFill>
                <a:effectLst>
                  <a:outerShdw blurRad="38100" dist="38100" dir="2700000" algn="tl">
                    <a:srgbClr val="000000">
                      <a:alpha val="43137"/>
                    </a:srgbClr>
                  </a:outerShdw>
                </a:effectLst>
              </a:rPr>
              <a:t>Dependent Variable</a:t>
            </a:r>
            <a:r>
              <a:rPr lang="en-US" sz="2400" dirty="0" smtClean="0">
                <a:solidFill>
                  <a:srgbClr val="19314A"/>
                </a:solidFill>
              </a:rPr>
              <a:t>: Listening Comprehension skill</a:t>
            </a:r>
            <a:endParaRPr lang="es-ES" dirty="0"/>
          </a:p>
        </p:txBody>
      </p:sp>
      <p:sp>
        <p:nvSpPr>
          <p:cNvPr id="9" name="8 CuadroTexto"/>
          <p:cNvSpPr txBox="1"/>
          <p:nvPr/>
        </p:nvSpPr>
        <p:spPr>
          <a:xfrm>
            <a:off x="420624" y="3310128"/>
            <a:ext cx="8339328" cy="1569660"/>
          </a:xfrm>
          <a:prstGeom prst="rect">
            <a:avLst/>
          </a:prstGeom>
          <a:noFill/>
        </p:spPr>
        <p:txBody>
          <a:bodyPr wrap="square" rtlCol="0">
            <a:spAutoFit/>
          </a:bodyPr>
          <a:lstStyle/>
          <a:p>
            <a:pPr lvl="1">
              <a:buFont typeface="Arial" pitchFamily="34" charset="0"/>
              <a:buChar char="•"/>
            </a:pPr>
            <a:r>
              <a:rPr lang="en-US" sz="2400" dirty="0" smtClean="0">
                <a:solidFill>
                  <a:srgbClr val="19314A"/>
                </a:solidFill>
              </a:rPr>
              <a:t>  To determine the incidence of Cooperative Learning</a:t>
            </a:r>
          </a:p>
          <a:p>
            <a:pPr lvl="1"/>
            <a:r>
              <a:rPr lang="en-US" sz="2400" dirty="0" smtClean="0">
                <a:solidFill>
                  <a:srgbClr val="19314A"/>
                </a:solidFill>
              </a:rPr>
              <a:t>    in the use of listening comprehension skill on </a:t>
            </a:r>
          </a:p>
          <a:p>
            <a:pPr lvl="1"/>
            <a:r>
              <a:rPr lang="en-US" sz="2400" dirty="0" smtClean="0">
                <a:solidFill>
                  <a:srgbClr val="19314A"/>
                </a:solidFill>
              </a:rPr>
              <a:t>    students of second and third year at Salamanca </a:t>
            </a:r>
          </a:p>
          <a:p>
            <a:pPr lvl="1"/>
            <a:r>
              <a:rPr lang="en-US" sz="2400" dirty="0" smtClean="0">
                <a:solidFill>
                  <a:srgbClr val="19314A"/>
                </a:solidFill>
              </a:rPr>
              <a:t>    Evening High School.</a:t>
            </a:r>
            <a:endParaRPr lang="es-E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0" cy="461665"/>
          </a:xfrm>
          <a:prstGeom prst="rect">
            <a:avLst/>
          </a:prstGeom>
          <a:noFill/>
        </p:spPr>
        <p:txBody>
          <a:bodyPr wrap="square" rtlCol="0">
            <a:spAutoFit/>
          </a:bodyPr>
          <a:lstStyle/>
          <a:p>
            <a:pPr algn="ctr"/>
            <a:r>
              <a:rPr lang="es-ES" sz="2400" b="1" dirty="0" err="1" smtClean="0">
                <a:solidFill>
                  <a:srgbClr val="19314A"/>
                </a:solidFill>
              </a:rPr>
              <a:t>Processing</a:t>
            </a:r>
            <a:r>
              <a:rPr lang="es-ES" sz="2400" b="1" dirty="0" smtClean="0">
                <a:solidFill>
                  <a:srgbClr val="19314A"/>
                </a:solidFill>
              </a:rPr>
              <a:t> and </a:t>
            </a:r>
            <a:r>
              <a:rPr lang="es-ES" sz="2400" b="1" dirty="0" err="1" smtClean="0">
                <a:solidFill>
                  <a:srgbClr val="19314A"/>
                </a:solidFill>
              </a:rPr>
              <a:t>Analysis</a:t>
            </a:r>
            <a:endParaRPr lang="es-ES" sz="2400" b="1" dirty="0">
              <a:solidFill>
                <a:srgbClr val="19314A"/>
              </a:solidFill>
              <a:latin typeface="+mj-lt"/>
              <a:ea typeface="+mj-ea"/>
              <a:cs typeface="+mj-cs"/>
            </a:endParaRPr>
          </a:p>
        </p:txBody>
      </p:sp>
      <p:sp>
        <p:nvSpPr>
          <p:cNvPr id="10" name="9 CuadroTexto"/>
          <p:cNvSpPr txBox="1"/>
          <p:nvPr/>
        </p:nvSpPr>
        <p:spPr>
          <a:xfrm>
            <a:off x="1" y="1673892"/>
            <a:ext cx="9144000" cy="430887"/>
          </a:xfrm>
          <a:prstGeom prst="rect">
            <a:avLst/>
          </a:prstGeom>
          <a:noFill/>
        </p:spPr>
        <p:txBody>
          <a:bodyPr wrap="square" rtlCol="0">
            <a:spAutoFit/>
          </a:bodyPr>
          <a:lstStyle/>
          <a:p>
            <a:pPr algn="ctr"/>
            <a:r>
              <a:rPr lang="en-US" sz="2200" b="1" dirty="0" smtClean="0">
                <a:solidFill>
                  <a:srgbClr val="19314A"/>
                </a:solidFill>
                <a:latin typeface="+mj-lt"/>
                <a:ea typeface="+mj-ea"/>
                <a:cs typeface="+mj-cs"/>
              </a:rPr>
              <a:t>Analysis of diagnostic test in the complete group</a:t>
            </a:r>
            <a:endParaRPr lang="es-ES" sz="2200" b="1" dirty="0" err="1">
              <a:solidFill>
                <a:srgbClr val="19314A"/>
              </a:solidFill>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709681" y="2274496"/>
            <a:ext cx="5432096" cy="2137218"/>
          </a:xfrm>
          <a:prstGeom prst="rect">
            <a:avLst/>
          </a:prstGeom>
          <a:noFill/>
          <a:ln w="9525">
            <a:noFill/>
            <a:miter lim="800000"/>
            <a:headEnd/>
            <a:tailEnd/>
          </a:ln>
          <a:effectLst/>
        </p:spPr>
      </p:pic>
      <p:sp>
        <p:nvSpPr>
          <p:cNvPr id="6" name="5 CuadroTexto"/>
          <p:cNvSpPr txBox="1"/>
          <p:nvPr/>
        </p:nvSpPr>
        <p:spPr>
          <a:xfrm>
            <a:off x="1245477" y="4601022"/>
            <a:ext cx="6716110" cy="1015663"/>
          </a:xfrm>
          <a:prstGeom prst="rect">
            <a:avLst/>
          </a:prstGeom>
          <a:noFill/>
        </p:spPr>
        <p:txBody>
          <a:bodyPr wrap="square" rtlCol="0">
            <a:spAutoFit/>
          </a:bodyPr>
          <a:lstStyle/>
          <a:p>
            <a:r>
              <a:rPr lang="en-US" sz="2000" dirty="0" smtClean="0">
                <a:solidFill>
                  <a:srgbClr val="19314A"/>
                </a:solidFill>
                <a:latin typeface="+mj-lt"/>
                <a:ea typeface="+mj-ea"/>
                <a:cs typeface="+mj-cs"/>
              </a:rPr>
              <a:t>*** Standard deviation: when the standard deviation has a high value means that the values ​​are further from the mean</a:t>
            </a:r>
            <a:endParaRPr lang="es-ES" sz="2000" dirty="0" err="1">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pic>
        <p:nvPicPr>
          <p:cNvPr id="11" name="10 Imagen" descr="Categories-of-Grades.jpg"/>
          <p:cNvPicPr>
            <a:picLocks noChangeAspect="1"/>
          </p:cNvPicPr>
          <p:nvPr/>
        </p:nvPicPr>
        <p:blipFill>
          <a:blip r:embed="rId3" cstate="print"/>
          <a:stretch>
            <a:fillRect/>
          </a:stretch>
        </p:blipFill>
        <p:spPr>
          <a:xfrm>
            <a:off x="2088466" y="1264630"/>
            <a:ext cx="4999772" cy="2908364"/>
          </a:xfrm>
          <a:prstGeom prst="rect">
            <a:avLst/>
          </a:prstGeom>
          <a:effectLst>
            <a:reflection blurRad="6350" stA="52000" endA="300" endPos="3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 xmlns:a14="http://schemas.microsoft.com/office/drawing/2010/main">
                <a:solidFill>
                  <a:srgbClr val="7FD7FC">
                    <a:alpha val="50195"/>
                  </a:srgb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chemeClr val="accent3"/>
              </a:solidFill>
            </a:endParaRPr>
          </a:p>
        </p:txBody>
      </p:sp>
      <p:sp>
        <p:nvSpPr>
          <p:cNvPr id="11"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714494" y="1195673"/>
            <a:ext cx="7930895" cy="830997"/>
          </a:xfrm>
          <a:prstGeom prst="rect">
            <a:avLst/>
          </a:prstGeom>
          <a:noFill/>
        </p:spPr>
        <p:txBody>
          <a:bodyPr wrap="square" rtlCol="0">
            <a:spAutoFit/>
          </a:bodyPr>
          <a:lstStyle/>
          <a:p>
            <a:r>
              <a:rPr lang="en-US" sz="2400" b="1" dirty="0" smtClean="0">
                <a:solidFill>
                  <a:srgbClr val="19314A"/>
                </a:solidFill>
                <a:latin typeface="+mj-lt"/>
                <a:ea typeface="+mj-ea"/>
                <a:cs typeface="+mj-cs"/>
              </a:rPr>
              <a:t>Common Reference Levels: global (Common European Framework) </a:t>
            </a:r>
            <a:endParaRPr lang="es-ES" sz="2400" b="1" dirty="0" err="1">
              <a:solidFill>
                <a:srgbClr val="19314A"/>
              </a:solidFill>
              <a:latin typeface="+mj-lt"/>
              <a:ea typeface="+mj-ea"/>
              <a:cs typeface="+mj-cs"/>
            </a:endParaRPr>
          </a:p>
        </p:txBody>
      </p:sp>
      <p:pic>
        <p:nvPicPr>
          <p:cNvPr id="14" name="13 Imagen" descr="Chart-06.jpg"/>
          <p:cNvPicPr>
            <a:picLocks noChangeAspect="1"/>
          </p:cNvPicPr>
          <p:nvPr/>
        </p:nvPicPr>
        <p:blipFill>
          <a:blip r:embed="rId4" cstate="print"/>
          <a:stretch>
            <a:fillRect/>
          </a:stretch>
        </p:blipFill>
        <p:spPr>
          <a:xfrm>
            <a:off x="1513490" y="2086035"/>
            <a:ext cx="6495394" cy="4141343"/>
          </a:xfrm>
          <a:prstGeom prst="rect">
            <a:avLst/>
          </a:prstGeom>
        </p:spPr>
      </p:pic>
      <p:sp>
        <p:nvSpPr>
          <p:cNvPr id="7" name="6 Flecha abajo"/>
          <p:cNvSpPr/>
          <p:nvPr/>
        </p:nvSpPr>
        <p:spPr>
          <a:xfrm rot="10800000">
            <a:off x="441435" y="362607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0" name="9 CuadroTexto"/>
          <p:cNvSpPr txBox="1"/>
          <p:nvPr/>
        </p:nvSpPr>
        <p:spPr>
          <a:xfrm>
            <a:off x="493777" y="1456902"/>
            <a:ext cx="7930895" cy="830997"/>
          </a:xfrm>
          <a:prstGeom prst="rect">
            <a:avLst/>
          </a:prstGeom>
          <a:noFill/>
        </p:spPr>
        <p:txBody>
          <a:bodyPr wrap="square" rtlCol="0">
            <a:spAutoFit/>
          </a:bodyPr>
          <a:lstStyle/>
          <a:p>
            <a:r>
              <a:rPr lang="en-US" sz="2400" b="1" dirty="0" smtClean="0">
                <a:solidFill>
                  <a:srgbClr val="19314A"/>
                </a:solidFill>
                <a:latin typeface="+mj-lt"/>
                <a:ea typeface="+mj-ea"/>
                <a:cs typeface="+mj-cs"/>
              </a:rPr>
              <a:t>Common European Framework Main Suite Guided Learning Hours</a:t>
            </a:r>
            <a:endParaRPr lang="es-ES" sz="2400" b="1" dirty="0" err="1">
              <a:solidFill>
                <a:srgbClr val="19314A"/>
              </a:solidFill>
              <a:latin typeface="+mj-lt"/>
              <a:ea typeface="+mj-ea"/>
              <a:cs typeface="+mj-cs"/>
            </a:endParaRPr>
          </a:p>
        </p:txBody>
      </p:sp>
      <p:pic>
        <p:nvPicPr>
          <p:cNvPr id="7" name="6 Imagen" descr="Chart05.jpg"/>
          <p:cNvPicPr>
            <a:picLocks noChangeAspect="1"/>
          </p:cNvPicPr>
          <p:nvPr/>
        </p:nvPicPr>
        <p:blipFill>
          <a:blip r:embed="rId3" cstate="print"/>
          <a:stretch>
            <a:fillRect/>
          </a:stretch>
        </p:blipFill>
        <p:spPr>
          <a:xfrm>
            <a:off x="1140523" y="2600911"/>
            <a:ext cx="6924485" cy="2159579"/>
          </a:xfrm>
          <a:prstGeom prst="rect">
            <a:avLst/>
          </a:prstGeo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Methodological Design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0" name="9 CuadroTexto"/>
          <p:cNvSpPr txBox="1"/>
          <p:nvPr/>
        </p:nvSpPr>
        <p:spPr>
          <a:xfrm>
            <a:off x="493777" y="1353852"/>
            <a:ext cx="7930895" cy="830997"/>
          </a:xfrm>
          <a:prstGeom prst="rect">
            <a:avLst/>
          </a:prstGeom>
          <a:noFill/>
        </p:spPr>
        <p:txBody>
          <a:bodyPr wrap="square" rtlCol="0">
            <a:spAutoFit/>
          </a:bodyPr>
          <a:lstStyle/>
          <a:p>
            <a:r>
              <a:rPr lang="en-US" sz="2400" b="1" dirty="0" smtClean="0">
                <a:solidFill>
                  <a:srgbClr val="19314A"/>
                </a:solidFill>
                <a:latin typeface="+mj-lt"/>
                <a:ea typeface="+mj-ea"/>
                <a:cs typeface="+mj-cs"/>
              </a:rPr>
              <a:t>Hours needed to apply the listening comprehension methodology</a:t>
            </a:r>
            <a:endParaRPr lang="es-ES" sz="2400" b="1" dirty="0" err="1">
              <a:solidFill>
                <a:srgbClr val="19314A"/>
              </a:solidFill>
              <a:latin typeface="+mj-lt"/>
              <a:ea typeface="+mj-ea"/>
              <a:cs typeface="+mj-cs"/>
            </a:endParaRPr>
          </a:p>
        </p:txBody>
      </p:sp>
      <p:pic>
        <p:nvPicPr>
          <p:cNvPr id="6" name="5 Imagen" descr="Chart-07.jpg"/>
          <p:cNvPicPr>
            <a:picLocks noChangeAspect="1"/>
          </p:cNvPicPr>
          <p:nvPr/>
        </p:nvPicPr>
        <p:blipFill>
          <a:blip r:embed="rId3" cstate="print"/>
          <a:stretch>
            <a:fillRect/>
          </a:stretch>
        </p:blipFill>
        <p:spPr>
          <a:xfrm>
            <a:off x="1848612" y="2576862"/>
            <a:ext cx="5265420" cy="2283797"/>
          </a:xfrm>
          <a:prstGeom prst="rect">
            <a:avLst/>
          </a:prstGeom>
        </p:spPr>
      </p:pic>
      <p:sp>
        <p:nvSpPr>
          <p:cNvPr id="5" name="4 Rectángulo"/>
          <p:cNvSpPr/>
          <p:nvPr/>
        </p:nvSpPr>
        <p:spPr>
          <a:xfrm>
            <a:off x="630620" y="4871574"/>
            <a:ext cx="8103475" cy="369332"/>
          </a:xfrm>
          <a:prstGeom prst="rect">
            <a:avLst/>
          </a:prstGeom>
        </p:spPr>
        <p:txBody>
          <a:bodyPr wrap="square">
            <a:spAutoFit/>
          </a:bodyPr>
          <a:lstStyle/>
          <a:p>
            <a:r>
              <a:rPr lang="en-US" dirty="0" smtClean="0">
                <a:solidFill>
                  <a:schemeClr val="tx1">
                    <a:lumMod val="75000"/>
                  </a:schemeClr>
                </a:solidFill>
              </a:rPr>
              <a:t>English Mind Students Book 1, Second Edition by </a:t>
            </a:r>
            <a:r>
              <a:rPr lang="en-US" dirty="0" err="1" smtClean="0">
                <a:solidFill>
                  <a:schemeClr val="tx1">
                    <a:lumMod val="75000"/>
                  </a:schemeClr>
                </a:solidFill>
              </a:rPr>
              <a:t>Cambrigde</a:t>
            </a:r>
            <a:endParaRPr lang="es-EC" dirty="0">
              <a:solidFill>
                <a:schemeClr val="tx1">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70832" y="2636076"/>
            <a:ext cx="4279392" cy="984948"/>
          </a:xfrm>
        </p:spPr>
        <p:txBody>
          <a:bodyPr/>
          <a:lstStyle/>
          <a:p>
            <a:pPr eaLnBrk="1" hangingPunct="1">
              <a:defRPr/>
            </a:pPr>
            <a:r>
              <a:rPr lang="en-GB" sz="4000" b="1" dirty="0" smtClean="0"/>
              <a:t>FOURTH PART</a:t>
            </a:r>
            <a:endParaRPr lang="en-US" sz="4000" b="1" dirty="0" smtClean="0"/>
          </a:p>
        </p:txBody>
      </p:sp>
      <p:sp>
        <p:nvSpPr>
          <p:cNvPr id="5" name="4 CuadroTexto"/>
          <p:cNvSpPr txBox="1"/>
          <p:nvPr/>
        </p:nvSpPr>
        <p:spPr>
          <a:xfrm>
            <a:off x="2718810" y="4996212"/>
            <a:ext cx="6150870" cy="584775"/>
          </a:xfrm>
          <a:prstGeom prst="rect">
            <a:avLst/>
          </a:prstGeom>
          <a:noFill/>
        </p:spPr>
        <p:txBody>
          <a:bodyPr wrap="square" rtlCol="0">
            <a:spAutoFit/>
          </a:bodyPr>
          <a:lstStyle/>
          <a:p>
            <a:pPr algn="r"/>
            <a:r>
              <a:rPr lang="en-US" sz="3200" dirty="0" smtClean="0">
                <a:solidFill>
                  <a:srgbClr val="19314A"/>
                </a:solidFill>
                <a:latin typeface="+mj-lt"/>
                <a:ea typeface="+mj-ea"/>
                <a:cs typeface="+mj-cs"/>
              </a:rPr>
              <a:t>HYPOTHESIS TEST</a:t>
            </a:r>
            <a:endParaRPr lang="es-ES" sz="3200" dirty="0" err="1">
              <a:solidFill>
                <a:srgbClr val="19314A"/>
              </a:solidFill>
              <a:latin typeface="+mj-lt"/>
              <a:ea typeface="+mj-ea"/>
              <a:cs typeface="+mj-cs"/>
            </a:endParaRPr>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Hypothesis Test</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1" cy="461665"/>
          </a:xfrm>
          <a:prstGeom prst="rect">
            <a:avLst/>
          </a:prstGeom>
          <a:noFill/>
        </p:spPr>
        <p:txBody>
          <a:bodyPr wrap="square" rtlCol="0">
            <a:spAutoFit/>
          </a:bodyPr>
          <a:lstStyle/>
          <a:p>
            <a:pPr algn="ctr"/>
            <a:r>
              <a:rPr lang="en-US" sz="2400" dirty="0" smtClean="0">
                <a:solidFill>
                  <a:srgbClr val="19314A"/>
                </a:solidFill>
              </a:rPr>
              <a:t>Percentage of scores of experimental group in diagnostic test </a:t>
            </a:r>
            <a:endParaRPr lang="es-ES" sz="2400" dirty="0" err="1">
              <a:solidFill>
                <a:srgbClr val="19314A"/>
              </a:solidFill>
            </a:endParaRPr>
          </a:p>
        </p:txBody>
      </p:sp>
      <p:pic>
        <p:nvPicPr>
          <p:cNvPr id="7" name="6 Imagen"/>
          <p:cNvPicPr/>
          <p:nvPr/>
        </p:nvPicPr>
        <p:blipFill>
          <a:blip r:embed="rId4" cstate="print"/>
          <a:srcRect/>
          <a:stretch>
            <a:fillRect/>
          </a:stretch>
        </p:blipFill>
        <p:spPr bwMode="auto">
          <a:xfrm>
            <a:off x="9900744" y="4288221"/>
            <a:ext cx="2065283" cy="2141004"/>
          </a:xfrm>
          <a:prstGeom prst="rect">
            <a:avLst/>
          </a:prstGeom>
          <a:noFill/>
          <a:ln w="9525">
            <a:noFill/>
            <a:miter lim="800000"/>
            <a:headEnd/>
            <a:tailEnd/>
          </a:ln>
          <a:effectLst>
            <a:glow rad="228600">
              <a:schemeClr val="accent3">
                <a:satMod val="175000"/>
                <a:alpha val="40000"/>
              </a:schemeClr>
            </a:glow>
          </a:effectLst>
        </p:spPr>
      </p:pic>
      <p:pic>
        <p:nvPicPr>
          <p:cNvPr id="2" name="Picture 2"/>
          <p:cNvPicPr>
            <a:picLocks noChangeAspect="1" noChangeArrowheads="1"/>
          </p:cNvPicPr>
          <p:nvPr/>
        </p:nvPicPr>
        <p:blipFill>
          <a:blip r:embed="rId5" cstate="print"/>
          <a:srcRect/>
          <a:stretch>
            <a:fillRect/>
          </a:stretch>
        </p:blipFill>
        <p:spPr bwMode="auto">
          <a:xfrm>
            <a:off x="1083884" y="1783573"/>
            <a:ext cx="6783114" cy="4487818"/>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Hypothesis Test</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0" cy="461665"/>
          </a:xfrm>
          <a:prstGeom prst="rect">
            <a:avLst/>
          </a:prstGeom>
          <a:noFill/>
        </p:spPr>
        <p:txBody>
          <a:bodyPr wrap="square" rtlCol="0">
            <a:spAutoFit/>
          </a:bodyPr>
          <a:lstStyle/>
          <a:p>
            <a:pPr algn="ctr"/>
            <a:r>
              <a:rPr lang="en-US" sz="2400" dirty="0" smtClean="0">
                <a:solidFill>
                  <a:srgbClr val="19314A"/>
                </a:solidFill>
              </a:rPr>
              <a:t>Percentage of grades of experimental group in the second test</a:t>
            </a:r>
            <a:endParaRPr lang="es-ES" sz="2400" dirty="0" smtClean="0">
              <a:solidFill>
                <a:srgbClr val="19314A"/>
              </a:solidFill>
            </a:endParaRPr>
          </a:p>
        </p:txBody>
      </p:sp>
      <p:pic>
        <p:nvPicPr>
          <p:cNvPr id="6" name="5 Imagen"/>
          <p:cNvPicPr/>
          <p:nvPr/>
        </p:nvPicPr>
        <p:blipFill>
          <a:blip r:embed="rId4" cstate="print"/>
          <a:srcRect/>
          <a:stretch>
            <a:fillRect/>
          </a:stretch>
        </p:blipFill>
        <p:spPr bwMode="auto">
          <a:xfrm>
            <a:off x="10373710" y="4997669"/>
            <a:ext cx="1939160" cy="1477118"/>
          </a:xfrm>
          <a:prstGeom prst="rect">
            <a:avLst/>
          </a:prstGeom>
          <a:noFill/>
          <a:ln w="9525">
            <a:noFill/>
            <a:miter lim="800000"/>
            <a:headEnd/>
            <a:tailEnd/>
          </a:ln>
          <a:effectLst>
            <a:glow rad="228600">
              <a:schemeClr val="accent3">
                <a:satMod val="175000"/>
                <a:alpha val="40000"/>
              </a:schemeClr>
            </a:glow>
          </a:effectLst>
        </p:spPr>
      </p:pic>
      <p:pic>
        <p:nvPicPr>
          <p:cNvPr id="2" name="Picture 2"/>
          <p:cNvPicPr>
            <a:picLocks noChangeAspect="1" noChangeArrowheads="1"/>
          </p:cNvPicPr>
          <p:nvPr/>
        </p:nvPicPr>
        <p:blipFill>
          <a:blip r:embed="rId5" cstate="print"/>
          <a:srcRect/>
          <a:stretch>
            <a:fillRect/>
          </a:stretch>
        </p:blipFill>
        <p:spPr bwMode="auto">
          <a:xfrm>
            <a:off x="1198181" y="1749967"/>
            <a:ext cx="6778761" cy="4556238"/>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Hypothesis Test</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0" cy="461665"/>
          </a:xfrm>
          <a:prstGeom prst="rect">
            <a:avLst/>
          </a:prstGeom>
          <a:noFill/>
        </p:spPr>
        <p:txBody>
          <a:bodyPr wrap="square" rtlCol="0">
            <a:spAutoFit/>
          </a:bodyPr>
          <a:lstStyle/>
          <a:p>
            <a:pPr algn="ctr"/>
            <a:r>
              <a:rPr lang="en-US" sz="2400" dirty="0" smtClean="0">
                <a:solidFill>
                  <a:srgbClr val="19314A"/>
                </a:solidFill>
              </a:rPr>
              <a:t>Percentage of scores of the control group in diagnostic test</a:t>
            </a:r>
            <a:endParaRPr lang="es-ES" sz="2400" dirty="0" err="1">
              <a:solidFill>
                <a:srgbClr val="19314A"/>
              </a:solidFill>
            </a:endParaRPr>
          </a:p>
        </p:txBody>
      </p:sp>
      <p:pic>
        <p:nvPicPr>
          <p:cNvPr id="7" name="6 Imagen"/>
          <p:cNvPicPr/>
          <p:nvPr/>
        </p:nvPicPr>
        <p:blipFill>
          <a:blip r:embed="rId4" cstate="print"/>
          <a:srcRect/>
          <a:stretch>
            <a:fillRect/>
          </a:stretch>
        </p:blipFill>
        <p:spPr bwMode="auto">
          <a:xfrm>
            <a:off x="10263353" y="4587766"/>
            <a:ext cx="1995866" cy="1340271"/>
          </a:xfrm>
          <a:prstGeom prst="rect">
            <a:avLst/>
          </a:prstGeom>
          <a:noFill/>
          <a:ln w="9525">
            <a:noFill/>
            <a:miter lim="800000"/>
            <a:headEnd/>
            <a:tailEnd/>
          </a:ln>
          <a:effectLst>
            <a:glow rad="228600">
              <a:schemeClr val="accent3">
                <a:satMod val="175000"/>
                <a:alpha val="40000"/>
              </a:schemeClr>
            </a:glow>
          </a:effectLst>
        </p:spPr>
      </p:pic>
      <p:pic>
        <p:nvPicPr>
          <p:cNvPr id="2" name="Picture 2"/>
          <p:cNvPicPr>
            <a:picLocks noChangeAspect="1" noChangeArrowheads="1"/>
          </p:cNvPicPr>
          <p:nvPr/>
        </p:nvPicPr>
        <p:blipFill>
          <a:blip r:embed="rId5" cstate="print"/>
          <a:srcRect/>
          <a:stretch>
            <a:fillRect/>
          </a:stretch>
        </p:blipFill>
        <p:spPr bwMode="auto">
          <a:xfrm>
            <a:off x="990378" y="1646095"/>
            <a:ext cx="7093942" cy="4660112"/>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Hypothesis Test</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3" name="12 CuadroTexto"/>
          <p:cNvSpPr txBox="1"/>
          <p:nvPr/>
        </p:nvSpPr>
        <p:spPr>
          <a:xfrm>
            <a:off x="1" y="1021620"/>
            <a:ext cx="9144000" cy="461665"/>
          </a:xfrm>
          <a:prstGeom prst="rect">
            <a:avLst/>
          </a:prstGeom>
          <a:noFill/>
        </p:spPr>
        <p:txBody>
          <a:bodyPr wrap="square" rtlCol="0">
            <a:spAutoFit/>
          </a:bodyPr>
          <a:lstStyle/>
          <a:p>
            <a:pPr algn="ctr"/>
            <a:r>
              <a:rPr lang="en-US" sz="2400" dirty="0" smtClean="0">
                <a:solidFill>
                  <a:srgbClr val="19314A"/>
                </a:solidFill>
              </a:rPr>
              <a:t>Percentage of scores of the control group in the second test</a:t>
            </a:r>
            <a:endParaRPr lang="es-ES" sz="2400" dirty="0" err="1">
              <a:solidFill>
                <a:srgbClr val="19314A"/>
              </a:solidFill>
            </a:endParaRPr>
          </a:p>
        </p:txBody>
      </p:sp>
      <p:pic>
        <p:nvPicPr>
          <p:cNvPr id="6" name="5 Imagen"/>
          <p:cNvPicPr/>
          <p:nvPr/>
        </p:nvPicPr>
        <p:blipFill>
          <a:blip r:embed="rId4" cstate="print"/>
          <a:srcRect/>
          <a:stretch>
            <a:fillRect/>
          </a:stretch>
        </p:blipFill>
        <p:spPr bwMode="auto">
          <a:xfrm>
            <a:off x="10200290" y="5123793"/>
            <a:ext cx="2164863" cy="1403132"/>
          </a:xfrm>
          <a:prstGeom prst="rect">
            <a:avLst/>
          </a:prstGeom>
          <a:noFill/>
          <a:ln w="9525">
            <a:noFill/>
            <a:miter lim="800000"/>
            <a:headEnd/>
            <a:tailEnd/>
          </a:ln>
          <a:effectLst>
            <a:glow rad="228600">
              <a:schemeClr val="accent3">
                <a:satMod val="175000"/>
                <a:alpha val="40000"/>
              </a:schemeClr>
            </a:glow>
          </a:effectLst>
        </p:spPr>
      </p:pic>
      <p:pic>
        <p:nvPicPr>
          <p:cNvPr id="2" name="Picture 2"/>
          <p:cNvPicPr>
            <a:picLocks noChangeAspect="1" noChangeArrowheads="1"/>
          </p:cNvPicPr>
          <p:nvPr/>
        </p:nvPicPr>
        <p:blipFill>
          <a:blip r:embed="rId5" cstate="print"/>
          <a:srcRect/>
          <a:stretch>
            <a:fillRect/>
          </a:stretch>
        </p:blipFill>
        <p:spPr bwMode="auto">
          <a:xfrm>
            <a:off x="1000890" y="1765736"/>
            <a:ext cx="7171751" cy="4466240"/>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40146"/>
            <a:ext cx="8229600" cy="703716"/>
          </a:xfrm>
        </p:spPr>
        <p:txBody>
          <a:bodyPr/>
          <a:lstStyle/>
          <a:p>
            <a:pPr eaLnBrk="1" hangingPunct="1"/>
            <a:r>
              <a:rPr lang="en-US" sz="4000" b="1" dirty="0" smtClean="0"/>
              <a:t>Research Problem</a:t>
            </a:r>
            <a:endParaRPr lang="en-GB" sz="4000" b="1" dirty="0" smtClean="0"/>
          </a:p>
        </p:txBody>
      </p:sp>
      <p:sp>
        <p:nvSpPr>
          <p:cNvPr id="7" name="6 CuadroTexto"/>
          <p:cNvSpPr txBox="1"/>
          <p:nvPr/>
        </p:nvSpPr>
        <p:spPr>
          <a:xfrm>
            <a:off x="505060" y="961352"/>
            <a:ext cx="8180614" cy="4524315"/>
          </a:xfrm>
          <a:prstGeom prst="rect">
            <a:avLst/>
          </a:prstGeom>
          <a:noFill/>
        </p:spPr>
        <p:txBody>
          <a:bodyPr wrap="square" rtlCol="0">
            <a:spAutoFit/>
          </a:bodyPr>
          <a:lstStyle/>
          <a:p>
            <a:r>
              <a:rPr lang="en-US" sz="2400" b="1" dirty="0" smtClean="0">
                <a:solidFill>
                  <a:srgbClr val="19314A"/>
                </a:solidFill>
                <a:latin typeface="+mj-lt"/>
                <a:ea typeface="+mj-ea"/>
                <a:cs typeface="+mj-cs"/>
              </a:rPr>
              <a:t>Specific Objectives</a:t>
            </a:r>
          </a:p>
          <a:p>
            <a:endParaRPr lang="en-US" sz="2400" b="1" dirty="0" smtClean="0">
              <a:solidFill>
                <a:srgbClr val="19314A"/>
              </a:solidFill>
              <a:latin typeface="+mj-lt"/>
              <a:ea typeface="+mj-ea"/>
              <a:cs typeface="+mj-cs"/>
            </a:endParaRPr>
          </a:p>
          <a:p>
            <a:pPr lvl="1">
              <a:buFont typeface="Arial" pitchFamily="34" charset="0"/>
              <a:buChar char="•"/>
            </a:pPr>
            <a:r>
              <a:rPr lang="en-US" sz="2400" dirty="0" smtClean="0">
                <a:solidFill>
                  <a:srgbClr val="19314A"/>
                </a:solidFill>
                <a:latin typeface="+mj-lt"/>
                <a:ea typeface="+mj-ea"/>
                <a:cs typeface="+mj-cs"/>
              </a:rPr>
              <a:t> To diagnose the conditions of English listening</a:t>
            </a:r>
          </a:p>
          <a:p>
            <a:pPr lvl="1"/>
            <a:r>
              <a:rPr lang="en-US" sz="2400" dirty="0" smtClean="0">
                <a:solidFill>
                  <a:srgbClr val="19314A"/>
                </a:solidFill>
                <a:latin typeface="+mj-lt"/>
                <a:ea typeface="+mj-ea"/>
                <a:cs typeface="+mj-cs"/>
              </a:rPr>
              <a:t>   comprehension skills in students of second and third</a:t>
            </a:r>
          </a:p>
          <a:p>
            <a:pPr lvl="1"/>
            <a:r>
              <a:rPr lang="en-US" sz="2400" dirty="0" smtClean="0">
                <a:solidFill>
                  <a:srgbClr val="19314A"/>
                </a:solidFill>
                <a:latin typeface="+mj-lt"/>
                <a:ea typeface="+mj-ea"/>
                <a:cs typeface="+mj-cs"/>
              </a:rPr>
              <a:t>   year.</a:t>
            </a:r>
          </a:p>
          <a:p>
            <a:pPr lvl="1">
              <a:lnSpc>
                <a:spcPct val="150000"/>
              </a:lnSpc>
              <a:buFont typeface="Arial" pitchFamily="34" charset="0"/>
              <a:buChar char="•"/>
            </a:pPr>
            <a:r>
              <a:rPr lang="en-US" sz="2400" dirty="0" smtClean="0">
                <a:solidFill>
                  <a:srgbClr val="19314A"/>
                </a:solidFill>
                <a:latin typeface="+mj-lt"/>
                <a:ea typeface="+mj-ea"/>
                <a:cs typeface="+mj-cs"/>
              </a:rPr>
              <a:t> To determine the English listening comprehension </a:t>
            </a:r>
          </a:p>
          <a:p>
            <a:pPr lvl="1"/>
            <a:r>
              <a:rPr lang="en-US" sz="2400" dirty="0" smtClean="0">
                <a:solidFill>
                  <a:srgbClr val="19314A"/>
                </a:solidFill>
                <a:latin typeface="+mj-lt"/>
                <a:ea typeface="+mj-ea"/>
                <a:cs typeface="+mj-cs"/>
              </a:rPr>
              <a:t>   skills that students of second and third year have </a:t>
            </a:r>
          </a:p>
          <a:p>
            <a:pPr lvl="1"/>
            <a:r>
              <a:rPr lang="en-US" sz="2400" dirty="0" smtClean="0">
                <a:solidFill>
                  <a:srgbClr val="19314A"/>
                </a:solidFill>
                <a:latin typeface="+mj-lt"/>
                <a:ea typeface="+mj-ea"/>
                <a:cs typeface="+mj-cs"/>
              </a:rPr>
              <a:t>   problems with, to propose the adequate methodology. </a:t>
            </a:r>
          </a:p>
          <a:p>
            <a:pPr lvl="1">
              <a:lnSpc>
                <a:spcPct val="150000"/>
              </a:lnSpc>
              <a:buFont typeface="Arial" pitchFamily="34" charset="0"/>
              <a:buChar char="•"/>
            </a:pPr>
            <a:r>
              <a:rPr lang="en-US" sz="2400" dirty="0" smtClean="0">
                <a:solidFill>
                  <a:srgbClr val="19314A"/>
                </a:solidFill>
                <a:latin typeface="+mj-lt"/>
                <a:ea typeface="+mj-ea"/>
                <a:cs typeface="+mj-cs"/>
              </a:rPr>
              <a:t> To diagram a methodological guide to teach English</a:t>
            </a:r>
          </a:p>
          <a:p>
            <a:pPr lvl="1"/>
            <a:r>
              <a:rPr lang="en-US" sz="2400" dirty="0" smtClean="0">
                <a:solidFill>
                  <a:srgbClr val="19314A"/>
                </a:solidFill>
                <a:latin typeface="+mj-lt"/>
                <a:ea typeface="+mj-ea"/>
                <a:cs typeface="+mj-cs"/>
              </a:rPr>
              <a:t>   listening comprehension skills with cooperative </a:t>
            </a:r>
          </a:p>
          <a:p>
            <a:pPr lvl="1"/>
            <a:r>
              <a:rPr lang="en-US" sz="2400" dirty="0" smtClean="0">
                <a:solidFill>
                  <a:srgbClr val="19314A"/>
                </a:solidFill>
                <a:latin typeface="+mj-lt"/>
                <a:ea typeface="+mj-ea"/>
                <a:cs typeface="+mj-cs"/>
              </a:rPr>
              <a:t>   learning techniques.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9089" y="1182414"/>
            <a:ext cx="7772400" cy="487472"/>
          </a:xfrm>
        </p:spPr>
        <p:txBody>
          <a:bodyPr/>
          <a:lstStyle/>
          <a:p>
            <a:r>
              <a:rPr lang="es-EC" dirty="0" err="1" smtClean="0"/>
              <a:t>Comparison</a:t>
            </a:r>
            <a:r>
              <a:rPr lang="es-EC" dirty="0" smtClean="0"/>
              <a:t> of </a:t>
            </a:r>
            <a:r>
              <a:rPr lang="es-EC" dirty="0" err="1" smtClean="0"/>
              <a:t>results</a:t>
            </a:r>
            <a:endParaRPr lang="es-EC" dirty="0"/>
          </a:p>
        </p:txBody>
      </p:sp>
      <p:sp>
        <p:nvSpPr>
          <p:cNvPr id="5" name="Rectangle 2"/>
          <p:cNvSpPr txBox="1">
            <a:spLocks noChangeArrowheads="1"/>
          </p:cNvSpPr>
          <p:nvPr/>
        </p:nvSpPr>
        <p:spPr bwMode="auto">
          <a:xfrm>
            <a:off x="457200" y="330445"/>
            <a:ext cx="8229600" cy="6312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endParaRPr lang="en-US" sz="4000" b="1" kern="0" dirty="0" smtClean="0">
              <a:solidFill>
                <a:srgbClr val="19314A"/>
              </a:solidFill>
              <a:latin typeface="+mj-lt"/>
              <a:ea typeface="+mj-ea"/>
              <a:cs typeface="+mj-cs"/>
            </a:endParaRPr>
          </a:p>
          <a:p>
            <a:pPr lvl="0" algn="ctr">
              <a:defRPr/>
            </a:pPr>
            <a:r>
              <a:rPr lang="en-US" sz="4000" b="1" kern="0" dirty="0" smtClean="0">
                <a:solidFill>
                  <a:srgbClr val="19314A"/>
                </a:solidFill>
                <a:latin typeface="+mj-lt"/>
                <a:ea typeface="+mj-ea"/>
                <a:cs typeface="+mj-cs"/>
              </a:rPr>
              <a:t>Hypothesis Test</a:t>
            </a:r>
          </a:p>
          <a:p>
            <a:pPr lvl="0" algn="ctr">
              <a:defRPr/>
            </a:pP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graphicFrame>
        <p:nvGraphicFramePr>
          <p:cNvPr id="6" name="5 Tabla"/>
          <p:cNvGraphicFramePr>
            <a:graphicFrameLocks noGrp="1"/>
          </p:cNvGraphicFramePr>
          <p:nvPr/>
        </p:nvGraphicFramePr>
        <p:xfrm>
          <a:off x="1849819" y="1704646"/>
          <a:ext cx="5591504" cy="1714500"/>
        </p:xfrm>
        <a:graphic>
          <a:graphicData uri="http://schemas.openxmlformats.org/drawingml/2006/table">
            <a:tbl>
              <a:tblPr/>
              <a:tblGrid>
                <a:gridCol w="1397876"/>
                <a:gridCol w="1397876"/>
                <a:gridCol w="1397876"/>
                <a:gridCol w="1397876"/>
              </a:tblGrid>
              <a:tr h="190500">
                <a:tc gridSpan="4">
                  <a:txBody>
                    <a:bodyPr/>
                    <a:lstStyle/>
                    <a:p>
                      <a:pPr algn="ctr" rtl="0" fontAlgn="b"/>
                      <a:r>
                        <a:rPr lang="es-EC" sz="1100" b="1" i="0" u="none" strike="noStrike">
                          <a:solidFill>
                            <a:srgbClr val="000000"/>
                          </a:solidFill>
                          <a:latin typeface="Calibri"/>
                        </a:rPr>
                        <a:t>Experimental group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gn="ctr" rtl="0" fontAlgn="b"/>
                      <a:r>
                        <a:rPr lang="es-EC" sz="1100" b="1" i="0" u="none" strike="noStrike">
                          <a:solidFill>
                            <a:srgbClr val="000000"/>
                          </a:solidFill>
                          <a:latin typeface="Calibri"/>
                        </a:rPr>
                        <a:t>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Before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After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Increasing or Decreasing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b"/>
                      <a:r>
                        <a:rPr lang="es-EC" sz="1100" b="1" i="0" u="none" strike="noStrike">
                          <a:solidFill>
                            <a:srgbClr val="000000"/>
                          </a:solidFill>
                          <a:latin typeface="Calibri"/>
                        </a:rPr>
                        <a:t>Failed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76.06 %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s-EC" sz="1100" b="1" i="0" u="none" strike="noStrike">
                          <a:solidFill>
                            <a:srgbClr val="000000"/>
                          </a:solidFill>
                          <a:latin typeface="Calibri"/>
                        </a:rPr>
                        <a:t>50.58 %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s-EC" sz="1100" b="1" i="0" u="none" strike="noStrike">
                          <a:solidFill>
                            <a:srgbClr val="000000"/>
                          </a:solidFill>
                          <a:latin typeface="Calibri"/>
                        </a:rPr>
                        <a:t>D 25.48 %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rtl="0" fontAlgn="b"/>
                      <a:r>
                        <a:rPr lang="es-EC" sz="1100" b="1" i="0" u="none" strike="noStrike">
                          <a:solidFill>
                            <a:srgbClr val="000000"/>
                          </a:solidFill>
                          <a:latin typeface="Calibri"/>
                        </a:rPr>
                        <a:t>Bad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14,08%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s-EC" sz="1100" b="1" i="0" u="none" strike="noStrike">
                          <a:solidFill>
                            <a:srgbClr val="000000"/>
                          </a:solidFill>
                          <a:latin typeface="Calibri"/>
                        </a:rPr>
                        <a:t>30.36%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s-EC" sz="1100" b="1" i="0" u="none" strike="noStrike">
                          <a:solidFill>
                            <a:srgbClr val="000000"/>
                          </a:solidFill>
                          <a:latin typeface="Calibri"/>
                        </a:rPr>
                        <a:t>I 16,28%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rtl="0" fontAlgn="b"/>
                      <a:r>
                        <a:rPr lang="es-EC" sz="1100" b="1" i="0" u="none" strike="noStrike">
                          <a:solidFill>
                            <a:srgbClr val="000000"/>
                          </a:solidFill>
                          <a:latin typeface="Calibri"/>
                        </a:rPr>
                        <a:t>Sufficient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100" b="1" i="0" u="none" strike="noStrike">
                          <a:solidFill>
                            <a:srgbClr val="000000"/>
                          </a:solidFill>
                          <a:latin typeface="Calibri"/>
                        </a:rPr>
                        <a:t>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100" b="1" i="0" u="none" strike="noStrike">
                          <a:solidFill>
                            <a:srgbClr val="000000"/>
                          </a:solidFill>
                          <a:latin typeface="Calibri"/>
                        </a:rPr>
                        <a:t>D 2.93 %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b"/>
                      <a:r>
                        <a:rPr lang="es-EC" sz="1100" b="1" i="0" u="none" strike="noStrike">
                          <a:solidFill>
                            <a:srgbClr val="000000"/>
                          </a:solidFill>
                          <a:latin typeface="Calibri"/>
                        </a:rPr>
                        <a:t>Good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s-EC" sz="1100" b="1" i="0" u="none" strike="noStrike">
                          <a:solidFill>
                            <a:srgbClr val="000000"/>
                          </a:solidFill>
                          <a:latin typeface="Calibri"/>
                        </a:rPr>
                        <a:t>6.85 %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s-EC" sz="1100" b="1" i="0" u="none" strike="noStrike">
                          <a:solidFill>
                            <a:srgbClr val="000000"/>
                          </a:solidFill>
                          <a:latin typeface="Calibri"/>
                        </a:rPr>
                        <a:t>I 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rtl="0" fontAlgn="b"/>
                      <a:r>
                        <a:rPr lang="es-EC" sz="1100" b="1" i="0" u="none" strike="noStrike">
                          <a:solidFill>
                            <a:srgbClr val="000000"/>
                          </a:solidFill>
                          <a:latin typeface="Calibri"/>
                        </a:rPr>
                        <a:t>Excellent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1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C" sz="1100" b="1"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1897117" y="3533446"/>
          <a:ext cx="5591504" cy="1714500"/>
        </p:xfrm>
        <a:graphic>
          <a:graphicData uri="http://schemas.openxmlformats.org/drawingml/2006/table">
            <a:tbl>
              <a:tblPr/>
              <a:tblGrid>
                <a:gridCol w="1397876"/>
                <a:gridCol w="1397876"/>
                <a:gridCol w="1397876"/>
                <a:gridCol w="1397876"/>
              </a:tblGrid>
              <a:tr h="190500">
                <a:tc gridSpan="4">
                  <a:txBody>
                    <a:bodyPr/>
                    <a:lstStyle/>
                    <a:p>
                      <a:pPr algn="ctr" rtl="0" fontAlgn="b"/>
                      <a:r>
                        <a:rPr lang="es-EC" sz="1100" b="1" i="0" u="none" strike="noStrike">
                          <a:solidFill>
                            <a:srgbClr val="000000"/>
                          </a:solidFill>
                          <a:latin typeface="Calibri"/>
                        </a:rPr>
                        <a:t>Control group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gn="ctr" rtl="0" fontAlgn="b"/>
                      <a:r>
                        <a:rPr lang="es-EC" sz="1100" b="1" i="0" u="none" strike="noStrike">
                          <a:solidFill>
                            <a:srgbClr val="000000"/>
                          </a:solidFill>
                          <a:latin typeface="Calibri"/>
                        </a:rPr>
                        <a:t>Category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Before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After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Increasing or Decreasing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b"/>
                      <a:r>
                        <a:rPr lang="es-EC" sz="1100" b="1" i="0" u="none" strike="noStrike">
                          <a:solidFill>
                            <a:srgbClr val="000000"/>
                          </a:solidFill>
                          <a:latin typeface="Calibri"/>
                        </a:rPr>
                        <a:t>Failed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86.21 %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EC" sz="1100" b="1" i="0" u="none" strike="noStrike">
                          <a:solidFill>
                            <a:srgbClr val="000000"/>
                          </a:solidFill>
                          <a:latin typeface="Calibri"/>
                        </a:rPr>
                        <a:t>91.46 %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EC" sz="1100" b="1" i="0" u="none" strike="noStrike">
                          <a:solidFill>
                            <a:srgbClr val="000000"/>
                          </a:solidFill>
                          <a:latin typeface="Calibri"/>
                        </a:rPr>
                        <a:t>I 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0500">
                <a:tc>
                  <a:txBody>
                    <a:bodyPr/>
                    <a:lstStyle/>
                    <a:p>
                      <a:pPr algn="l" rtl="0" fontAlgn="b"/>
                      <a:r>
                        <a:rPr lang="es-EC" sz="1100" b="1" i="0" u="none" strike="noStrike">
                          <a:solidFill>
                            <a:srgbClr val="000000"/>
                          </a:solidFill>
                          <a:latin typeface="Calibri"/>
                        </a:rPr>
                        <a:t>Bad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9.20 %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100" b="1" i="0" u="none" strike="noStrike">
                          <a:solidFill>
                            <a:srgbClr val="000000"/>
                          </a:solidFill>
                          <a:latin typeface="Calibri"/>
                        </a:rPr>
                        <a:t>7.32 %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100" b="1" i="0" u="none" strike="noStrike">
                          <a:solidFill>
                            <a:srgbClr val="000000"/>
                          </a:solidFill>
                          <a:latin typeface="Calibri"/>
                        </a:rPr>
                        <a:t> D 1.88 %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rtl="0" fontAlgn="b"/>
                      <a:r>
                        <a:rPr lang="es-EC" sz="1100" b="1" i="0" u="none" strike="noStrike">
                          <a:solidFill>
                            <a:srgbClr val="000000"/>
                          </a:solidFill>
                          <a:latin typeface="Calibri"/>
                        </a:rPr>
                        <a:t>Sufficient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3.45 %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100" b="1" i="0" u="none" strike="noStrike">
                          <a:solidFill>
                            <a:srgbClr val="000000"/>
                          </a:solidFill>
                          <a:latin typeface="Calibri"/>
                        </a:rPr>
                        <a:t>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100" b="1" i="0" u="none" strike="noStrike">
                          <a:solidFill>
                            <a:srgbClr val="000000"/>
                          </a:solidFill>
                          <a:latin typeface="Calibri"/>
                        </a:rPr>
                        <a:t>D 2.23 %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rtl="0" fontAlgn="b"/>
                      <a:r>
                        <a:rPr lang="es-EC" sz="1100" b="1" i="0" u="none" strike="noStrike">
                          <a:solidFill>
                            <a:srgbClr val="000000"/>
                          </a:solidFill>
                          <a:latin typeface="Calibri"/>
                        </a:rPr>
                        <a:t>Good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1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EC" sz="1100" b="1" i="0" u="none" strike="noStrike">
                          <a:solidFill>
                            <a:srgbClr val="000000"/>
                          </a:solidFill>
                          <a:latin typeface="Calibri"/>
                        </a:rPr>
                        <a:t>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rtl="0" fontAlgn="b"/>
                      <a:r>
                        <a:rPr lang="es-EC" sz="1100" b="1" i="0" u="none" strike="noStrike">
                          <a:solidFill>
                            <a:srgbClr val="000000"/>
                          </a:solidFill>
                          <a:latin typeface="Calibri"/>
                        </a:rPr>
                        <a:t>Excellent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100" b="1"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0" y="553126"/>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CONCLUSIONS</a:t>
            </a:r>
            <a:endParaRPr lang="es-ES" sz="2400" b="1" dirty="0" err="1">
              <a:solidFill>
                <a:srgbClr val="19314A"/>
              </a:solidFill>
              <a:latin typeface="+mj-lt"/>
              <a:ea typeface="+mj-ea"/>
              <a:cs typeface="+mj-cs"/>
            </a:endParaRPr>
          </a:p>
        </p:txBody>
      </p:sp>
      <p:sp>
        <p:nvSpPr>
          <p:cNvPr id="11" name="10 Rectángulo"/>
          <p:cNvSpPr/>
          <p:nvPr/>
        </p:nvSpPr>
        <p:spPr>
          <a:xfrm>
            <a:off x="472963" y="1404337"/>
            <a:ext cx="8324196" cy="923330"/>
          </a:xfrm>
          <a:prstGeom prst="rect">
            <a:avLst/>
          </a:prstGeom>
        </p:spPr>
        <p:txBody>
          <a:bodyPr wrap="square">
            <a:spAutoFit/>
          </a:bodyPr>
          <a:lstStyle/>
          <a:p>
            <a:pPr>
              <a:buFont typeface="Arial" pitchFamily="34" charset="0"/>
              <a:buChar char="•"/>
            </a:pPr>
            <a:r>
              <a:rPr lang="en-US" dirty="0" smtClean="0">
                <a:solidFill>
                  <a:schemeClr val="bg2">
                    <a:lumMod val="10000"/>
                  </a:schemeClr>
                </a:solidFill>
              </a:rPr>
              <a:t>The results of the diagnostic test applied to the students showed that 81% of students obtained grades set in lowest category. Only 1.27 % of them obtained grades set in the good category and no one reached the excellent category.</a:t>
            </a:r>
            <a:endParaRPr lang="es-EC" dirty="0">
              <a:solidFill>
                <a:schemeClr val="bg2">
                  <a:lumMod val="10000"/>
                </a:schemeClr>
              </a:solidFill>
            </a:endParaRPr>
          </a:p>
        </p:txBody>
      </p:sp>
      <p:sp>
        <p:nvSpPr>
          <p:cNvPr id="12" name="11 Rectángulo"/>
          <p:cNvSpPr/>
          <p:nvPr/>
        </p:nvSpPr>
        <p:spPr>
          <a:xfrm>
            <a:off x="457200" y="2486563"/>
            <a:ext cx="8135006" cy="1200329"/>
          </a:xfrm>
          <a:prstGeom prst="rect">
            <a:avLst/>
          </a:prstGeom>
        </p:spPr>
        <p:txBody>
          <a:bodyPr wrap="square">
            <a:spAutoFit/>
          </a:bodyPr>
          <a:lstStyle/>
          <a:p>
            <a:pPr>
              <a:buFont typeface="Arial" pitchFamily="34" charset="0"/>
              <a:buChar char="•"/>
            </a:pPr>
            <a:r>
              <a:rPr lang="en-US" dirty="0" smtClean="0">
                <a:solidFill>
                  <a:schemeClr val="bg2">
                    <a:lumMod val="10000"/>
                  </a:schemeClr>
                </a:solidFill>
              </a:rPr>
              <a:t> It is noticeable that students of the experimental group reached the category good after the methodology was applied; this is the higher category they were able to reach; but in the mean time the number of students in the sufficient which is a lower category in the scale, decreased. </a:t>
            </a:r>
            <a:endParaRPr lang="es-EC" dirty="0">
              <a:solidFill>
                <a:schemeClr val="bg2">
                  <a:lumMod val="10000"/>
                </a:schemeClr>
              </a:solidFill>
            </a:endParaRPr>
          </a:p>
        </p:txBody>
      </p:sp>
      <p:sp>
        <p:nvSpPr>
          <p:cNvPr id="13" name="12 Rectángulo"/>
          <p:cNvSpPr/>
          <p:nvPr/>
        </p:nvSpPr>
        <p:spPr>
          <a:xfrm>
            <a:off x="504497" y="3856976"/>
            <a:ext cx="8229600" cy="923330"/>
          </a:xfrm>
          <a:prstGeom prst="rect">
            <a:avLst/>
          </a:prstGeom>
        </p:spPr>
        <p:txBody>
          <a:bodyPr wrap="square">
            <a:spAutoFit/>
          </a:bodyPr>
          <a:lstStyle/>
          <a:p>
            <a:pPr>
              <a:buFont typeface="Arial" pitchFamily="34" charset="0"/>
              <a:buChar char="•"/>
            </a:pPr>
            <a:r>
              <a:rPr lang="en-US" dirty="0" smtClean="0">
                <a:solidFill>
                  <a:schemeClr val="bg2">
                    <a:lumMod val="10000"/>
                  </a:schemeClr>
                </a:solidFill>
              </a:rPr>
              <a:t> In students of the control group, it is noticeable that most students moved from the failed category to the rest of categories: bad, sufficient and good categories after the methodology was applied</a:t>
            </a:r>
            <a:endParaRPr lang="es-EC" dirty="0">
              <a:solidFill>
                <a:schemeClr val="bg2">
                  <a:lumMod val="10000"/>
                </a:schemeClr>
              </a:solidFill>
            </a:endParaRPr>
          </a:p>
        </p:txBody>
      </p:sp>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0" y="805374"/>
            <a:ext cx="9144000"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RECOMMENDATIONS</a:t>
            </a:r>
            <a:endParaRPr lang="es-ES" sz="2400" b="1" dirty="0" err="1">
              <a:solidFill>
                <a:srgbClr val="19314A"/>
              </a:solidFill>
              <a:latin typeface="+mj-lt"/>
              <a:ea typeface="+mj-ea"/>
              <a:cs typeface="+mj-cs"/>
            </a:endParaRPr>
          </a:p>
        </p:txBody>
      </p:sp>
      <p:sp>
        <p:nvSpPr>
          <p:cNvPr id="15362" name="Rectangle 2"/>
          <p:cNvSpPr>
            <a:spLocks noChangeArrowheads="1"/>
          </p:cNvSpPr>
          <p:nvPr/>
        </p:nvSpPr>
        <p:spPr bwMode="auto">
          <a:xfrm>
            <a:off x="614855" y="1978601"/>
            <a:ext cx="80246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Listening comprehension should be used as the basis to continue teaching with the rest of English learning skills specially speaking.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662153" y="2827123"/>
            <a:ext cx="74097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10000"/>
                  </a:schemeClr>
                </a:solidFill>
                <a:effectLst/>
                <a:latin typeface="Arial" pitchFamily="34" charset="0"/>
                <a:ea typeface="MS Mincho" pitchFamily="49" charset="-128"/>
                <a:cs typeface="Arial" pitchFamily="34" charset="0"/>
              </a:rPr>
              <a:t> It is advisable to expose to students as much as possible to listening comprehension by including it in the school curricula.</a:t>
            </a:r>
            <a:endParaRPr kumimoji="0" lang="en-US"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15364" name="Rectangle 4"/>
          <p:cNvSpPr>
            <a:spLocks noChangeArrowheads="1"/>
          </p:cNvSpPr>
          <p:nvPr/>
        </p:nvSpPr>
        <p:spPr bwMode="auto">
          <a:xfrm>
            <a:off x="709449" y="3739849"/>
            <a:ext cx="793005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2">
                    <a:lumMod val="10000"/>
                  </a:schemeClr>
                </a:solidFill>
                <a:effectLst/>
                <a:latin typeface="Arial" pitchFamily="34" charset="0"/>
                <a:ea typeface="MS Mincho" pitchFamily="49" charset="-128"/>
                <a:cs typeface="Arial" pitchFamily="34" charset="0"/>
              </a:rPr>
              <a:t> It is advisable to include the listening comprehension methodology proposed in this work in the school class hours that involves not only working with cooperative</a:t>
            </a:r>
            <a:r>
              <a:rPr kumimoji="0" lang="en-US" b="0" i="0" u="none" strike="noStrike" cap="none" normalizeH="0" dirty="0" smtClean="0">
                <a:ln>
                  <a:noFill/>
                </a:ln>
                <a:solidFill>
                  <a:schemeClr val="bg2">
                    <a:lumMod val="10000"/>
                  </a:schemeClr>
                </a:solidFill>
                <a:effectLst/>
                <a:latin typeface="Arial" pitchFamily="34" charset="0"/>
                <a:ea typeface="MS Mincho" pitchFamily="49" charset="-128"/>
                <a:cs typeface="Arial" pitchFamily="34" charset="0"/>
              </a:rPr>
              <a:t> learning in the classroom but outside of it.</a:t>
            </a:r>
            <a:endParaRPr kumimoji="0" lang="en-US"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70832" y="2636076"/>
            <a:ext cx="4279392" cy="984948"/>
          </a:xfrm>
        </p:spPr>
        <p:txBody>
          <a:bodyPr/>
          <a:lstStyle/>
          <a:p>
            <a:pPr eaLnBrk="1" hangingPunct="1">
              <a:defRPr/>
            </a:pPr>
            <a:r>
              <a:rPr lang="en-GB" sz="4000" b="1" dirty="0" smtClean="0"/>
              <a:t>FIFTH PART</a:t>
            </a:r>
            <a:endParaRPr lang="en-US" sz="4000" b="1" dirty="0" smtClean="0"/>
          </a:p>
        </p:txBody>
      </p:sp>
      <p:sp>
        <p:nvSpPr>
          <p:cNvPr id="5" name="4 CuadroTexto"/>
          <p:cNvSpPr txBox="1"/>
          <p:nvPr/>
        </p:nvSpPr>
        <p:spPr>
          <a:xfrm>
            <a:off x="2398770" y="4996212"/>
            <a:ext cx="6150870" cy="584775"/>
          </a:xfrm>
          <a:prstGeom prst="rect">
            <a:avLst/>
          </a:prstGeom>
          <a:noFill/>
        </p:spPr>
        <p:txBody>
          <a:bodyPr wrap="square" rtlCol="0">
            <a:spAutoFit/>
          </a:bodyPr>
          <a:lstStyle/>
          <a:p>
            <a:pPr algn="r"/>
            <a:r>
              <a:rPr lang="en-US" sz="3200" dirty="0" smtClean="0">
                <a:solidFill>
                  <a:srgbClr val="19314A"/>
                </a:solidFill>
                <a:latin typeface="+mj-lt"/>
                <a:ea typeface="+mj-ea"/>
                <a:cs typeface="+mj-cs"/>
              </a:rPr>
              <a:t>PROPOSAL</a:t>
            </a:r>
            <a:endParaRPr lang="es-ES" sz="3200" dirty="0" err="1">
              <a:solidFill>
                <a:srgbClr val="19314A"/>
              </a:solidFill>
              <a:latin typeface="+mj-lt"/>
              <a:ea typeface="+mj-ea"/>
              <a:cs typeface="+mj-cs"/>
            </a:endParaRPr>
          </a:p>
        </p:txBody>
      </p:sp>
    </p:spTree>
  </p:cSld>
  <p:clrMapOvr>
    <a:masterClrMapping/>
  </p:clrMapOvr>
  <p:transition>
    <p:cover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Proposal</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9" name="8 CuadroTexto"/>
          <p:cNvSpPr txBox="1"/>
          <p:nvPr/>
        </p:nvSpPr>
        <p:spPr>
          <a:xfrm>
            <a:off x="496825" y="1651773"/>
            <a:ext cx="4867655" cy="461665"/>
          </a:xfrm>
          <a:prstGeom prst="rect">
            <a:avLst/>
          </a:prstGeom>
          <a:noFill/>
        </p:spPr>
        <p:txBody>
          <a:bodyPr wrap="square" rtlCol="0">
            <a:spAutoFit/>
          </a:bodyPr>
          <a:lstStyle/>
          <a:p>
            <a:r>
              <a:rPr lang="en-US" sz="2400" dirty="0" smtClean="0">
                <a:solidFill>
                  <a:srgbClr val="19314A"/>
                </a:solidFill>
                <a:latin typeface="+mj-lt"/>
                <a:ea typeface="+mj-ea"/>
                <a:cs typeface="+mj-cs"/>
              </a:rPr>
              <a:t>Listening comprehension</a:t>
            </a:r>
          </a:p>
        </p:txBody>
      </p:sp>
      <p:sp>
        <p:nvSpPr>
          <p:cNvPr id="10" name="9 CuadroTexto"/>
          <p:cNvSpPr txBox="1"/>
          <p:nvPr/>
        </p:nvSpPr>
        <p:spPr>
          <a:xfrm>
            <a:off x="493777" y="1060776"/>
            <a:ext cx="3468623" cy="461665"/>
          </a:xfrm>
          <a:prstGeom prst="rect">
            <a:avLst/>
          </a:prstGeom>
          <a:noFill/>
        </p:spPr>
        <p:txBody>
          <a:bodyPr wrap="square" rtlCol="0">
            <a:spAutoFit/>
          </a:bodyPr>
          <a:lstStyle/>
          <a:p>
            <a:r>
              <a:rPr lang="en-US" sz="2400" b="1" dirty="0" smtClean="0">
                <a:solidFill>
                  <a:srgbClr val="19314A"/>
                </a:solidFill>
                <a:latin typeface="+mj-lt"/>
                <a:ea typeface="+mj-ea"/>
                <a:cs typeface="+mj-cs"/>
              </a:rPr>
              <a:t>Justification</a:t>
            </a:r>
            <a:endParaRPr lang="es-ES" sz="2400" b="1" dirty="0" err="1">
              <a:solidFill>
                <a:srgbClr val="19314A"/>
              </a:solidFill>
              <a:latin typeface="+mj-lt"/>
              <a:ea typeface="+mj-ea"/>
              <a:cs typeface="+mj-cs"/>
            </a:endParaRPr>
          </a:p>
        </p:txBody>
      </p:sp>
      <p:sp>
        <p:nvSpPr>
          <p:cNvPr id="7" name="6 Rectángulo redondeado"/>
          <p:cNvSpPr/>
          <p:nvPr/>
        </p:nvSpPr>
        <p:spPr>
          <a:xfrm>
            <a:off x="685800" y="3169920"/>
            <a:ext cx="2701766" cy="185928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3154679" y="2118360"/>
            <a:ext cx="3011805" cy="2072640"/>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5303519" y="2575560"/>
            <a:ext cx="3211116" cy="2209800"/>
          </a:xfrm>
          <a:prstGeom prst="round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1000" fill="hold"/>
                                        <p:tgtEl>
                                          <p:spTgt spid="11"/>
                                        </p:tgtEl>
                                        <p:attrNameLst>
                                          <p:attrName>ppt_x</p:attrName>
                                        </p:attrNameLst>
                                      </p:cBhvr>
                                      <p:tavLst>
                                        <p:tav tm="0">
                                          <p:val>
                                            <p:strVal val="#ppt_x-.2"/>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fade">
                                      <p:cBhvr>
                                        <p:cTn id="18" dur="1000"/>
                                        <p:tgtEl>
                                          <p:spTgt spid="11"/>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strVal val="#ppt_w*0.05"/>
                                          </p:val>
                                        </p:tav>
                                        <p:tav tm="100000">
                                          <p:val>
                                            <p:strVal val="#ppt_w"/>
                                          </p:val>
                                        </p:tav>
                                      </p:tavLst>
                                    </p:anim>
                                    <p:anim calcmode="lin" valueType="num">
                                      <p:cBhvr>
                                        <p:cTn id="22" dur="2000" fill="hold"/>
                                        <p:tgtEl>
                                          <p:spTgt spid="12"/>
                                        </p:tgtEl>
                                        <p:attrNameLst>
                                          <p:attrName>ppt_h</p:attrName>
                                        </p:attrNameLst>
                                      </p:cBhvr>
                                      <p:tavLst>
                                        <p:tav tm="0">
                                          <p:val>
                                            <p:strVal val="#ppt_h"/>
                                          </p:val>
                                        </p:tav>
                                        <p:tav tm="100000">
                                          <p:val>
                                            <p:strVal val="#ppt_h"/>
                                          </p:val>
                                        </p:tav>
                                      </p:tavLst>
                                    </p:anim>
                                    <p:anim calcmode="lin" valueType="num">
                                      <p:cBhvr>
                                        <p:cTn id="23" dur="2000" fill="hold"/>
                                        <p:tgtEl>
                                          <p:spTgt spid="12"/>
                                        </p:tgtEl>
                                        <p:attrNameLst>
                                          <p:attrName>ppt_x</p:attrName>
                                        </p:attrNameLst>
                                      </p:cBhvr>
                                      <p:tavLst>
                                        <p:tav tm="0">
                                          <p:val>
                                            <p:strVal val="#ppt_x-.2"/>
                                          </p:val>
                                        </p:tav>
                                        <p:tav tm="100000">
                                          <p:val>
                                            <p:strVal val="#ppt_x"/>
                                          </p:val>
                                        </p:tav>
                                      </p:tavLst>
                                    </p:anim>
                                    <p:anim calcmode="lin" valueType="num">
                                      <p:cBhvr>
                                        <p:cTn id="24" dur="2000" fill="hold"/>
                                        <p:tgtEl>
                                          <p:spTgt spid="12"/>
                                        </p:tgtEl>
                                        <p:attrNameLst>
                                          <p:attrName>ppt_y</p:attrName>
                                        </p:attrNameLst>
                                      </p:cBhvr>
                                      <p:tavLst>
                                        <p:tav tm="0">
                                          <p:val>
                                            <p:strVal val="#ppt_y"/>
                                          </p:val>
                                        </p:tav>
                                        <p:tav tm="100000">
                                          <p:val>
                                            <p:strVal val="#ppt_y"/>
                                          </p:val>
                                        </p:tav>
                                      </p:tavLst>
                                    </p:anim>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Proposal</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9" name="8 CuadroTexto"/>
          <p:cNvSpPr txBox="1"/>
          <p:nvPr/>
        </p:nvSpPr>
        <p:spPr>
          <a:xfrm>
            <a:off x="496825" y="1478352"/>
            <a:ext cx="6284975" cy="461665"/>
          </a:xfrm>
          <a:prstGeom prst="rect">
            <a:avLst/>
          </a:prstGeom>
          <a:noFill/>
        </p:spPr>
        <p:txBody>
          <a:bodyPr wrap="square" rtlCol="0">
            <a:spAutoFit/>
          </a:bodyPr>
          <a:lstStyle/>
          <a:p>
            <a:r>
              <a:rPr lang="en-US" sz="2400" dirty="0" smtClean="0">
                <a:solidFill>
                  <a:srgbClr val="19314A"/>
                </a:solidFill>
                <a:latin typeface="+mj-lt"/>
                <a:ea typeface="+mj-ea"/>
                <a:cs typeface="+mj-cs"/>
              </a:rPr>
              <a:t>Listening is not the same as hearing</a:t>
            </a:r>
          </a:p>
        </p:txBody>
      </p:sp>
      <p:sp>
        <p:nvSpPr>
          <p:cNvPr id="10" name="9 CuadroTexto"/>
          <p:cNvSpPr txBox="1"/>
          <p:nvPr/>
        </p:nvSpPr>
        <p:spPr>
          <a:xfrm>
            <a:off x="493777" y="1060776"/>
            <a:ext cx="3468623" cy="461665"/>
          </a:xfrm>
          <a:prstGeom prst="rect">
            <a:avLst/>
          </a:prstGeom>
          <a:noFill/>
        </p:spPr>
        <p:txBody>
          <a:bodyPr wrap="square" rtlCol="0">
            <a:spAutoFit/>
          </a:bodyPr>
          <a:lstStyle/>
          <a:p>
            <a:r>
              <a:rPr lang="en-US" sz="2400" b="1" dirty="0" smtClean="0">
                <a:solidFill>
                  <a:srgbClr val="19314A"/>
                </a:solidFill>
                <a:latin typeface="+mj-lt"/>
                <a:ea typeface="+mj-ea"/>
                <a:cs typeface="+mj-cs"/>
              </a:rPr>
              <a:t>Justification</a:t>
            </a:r>
            <a:endParaRPr lang="es-ES" sz="2400" b="1" dirty="0" err="1">
              <a:solidFill>
                <a:srgbClr val="19314A"/>
              </a:solidFill>
              <a:latin typeface="+mj-lt"/>
              <a:ea typeface="+mj-ea"/>
              <a:cs typeface="+mj-cs"/>
            </a:endParaRPr>
          </a:p>
        </p:txBody>
      </p:sp>
      <p:sp>
        <p:nvSpPr>
          <p:cNvPr id="12" name="11 Rectángulo redondeado"/>
          <p:cNvSpPr/>
          <p:nvPr/>
        </p:nvSpPr>
        <p:spPr>
          <a:xfrm>
            <a:off x="1810406" y="2117309"/>
            <a:ext cx="3398521" cy="284988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p:nvSpPr>
        <p:spPr>
          <a:xfrm>
            <a:off x="5154707" y="2853557"/>
            <a:ext cx="2396976" cy="2477040"/>
          </a:xfrm>
          <a:prstGeom prst="roundRect">
            <a:avLst>
              <a:gd name="adj" fmla="val 8284"/>
            </a:avLst>
          </a:prstGeom>
          <a:blipFill>
            <a:blip r:embed="rId4" cstate="print"/>
            <a:stretch>
              <a:fillRect/>
            </a:stretch>
          </a:bli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95297" y="1002383"/>
            <a:ext cx="8095130" cy="461665"/>
          </a:xfrm>
          <a:prstGeom prst="rect">
            <a:avLst/>
          </a:prstGeom>
          <a:noFill/>
        </p:spPr>
        <p:txBody>
          <a:bodyPr wrap="square" rtlCol="0">
            <a:spAutoFit/>
          </a:bodyPr>
          <a:lstStyle/>
          <a:p>
            <a:r>
              <a:rPr lang="en-US" sz="2400" b="1" dirty="0" smtClean="0">
                <a:solidFill>
                  <a:srgbClr val="19314A"/>
                </a:solidFill>
                <a:latin typeface="+mj-lt"/>
                <a:ea typeface="+mj-ea"/>
                <a:cs typeface="+mj-cs"/>
              </a:rPr>
              <a:t>General Objective</a:t>
            </a:r>
          </a:p>
        </p:txBody>
      </p:sp>
      <p:sp>
        <p:nvSpPr>
          <p:cNvPr id="9" name="8 CuadroTexto"/>
          <p:cNvSpPr txBox="1"/>
          <p:nvPr/>
        </p:nvSpPr>
        <p:spPr>
          <a:xfrm>
            <a:off x="420624" y="1527048"/>
            <a:ext cx="8339328" cy="830997"/>
          </a:xfrm>
          <a:prstGeom prst="rect">
            <a:avLst/>
          </a:prstGeom>
          <a:noFill/>
        </p:spPr>
        <p:txBody>
          <a:bodyPr wrap="square" rtlCol="0">
            <a:spAutoFit/>
          </a:bodyPr>
          <a:lstStyle/>
          <a:p>
            <a:pPr lvl="1"/>
            <a:r>
              <a:rPr lang="en-US" sz="2400" dirty="0" smtClean="0">
                <a:solidFill>
                  <a:srgbClr val="19314A"/>
                </a:solidFill>
              </a:rPr>
              <a:t>To apply a listening comprehension methodology using cooperative learning at Salamanca Evening School.</a:t>
            </a:r>
            <a:endParaRPr lang="es-ES" dirty="0"/>
          </a:p>
        </p:txBody>
      </p:sp>
      <p:sp>
        <p:nvSpPr>
          <p:cNvPr id="11"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Proposal</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2" name="11 CuadroTexto"/>
          <p:cNvSpPr txBox="1"/>
          <p:nvPr/>
        </p:nvSpPr>
        <p:spPr>
          <a:xfrm>
            <a:off x="525777" y="2587343"/>
            <a:ext cx="8095130" cy="461665"/>
          </a:xfrm>
          <a:prstGeom prst="rect">
            <a:avLst/>
          </a:prstGeom>
          <a:noFill/>
        </p:spPr>
        <p:txBody>
          <a:bodyPr wrap="square" rtlCol="0">
            <a:spAutoFit/>
          </a:bodyPr>
          <a:lstStyle/>
          <a:p>
            <a:r>
              <a:rPr lang="en-US" sz="2400" b="1" dirty="0" smtClean="0">
                <a:solidFill>
                  <a:srgbClr val="19314A"/>
                </a:solidFill>
                <a:latin typeface="+mj-lt"/>
                <a:ea typeface="+mj-ea"/>
                <a:cs typeface="+mj-cs"/>
              </a:rPr>
              <a:t>Specific</a:t>
            </a:r>
          </a:p>
        </p:txBody>
      </p:sp>
      <p:sp>
        <p:nvSpPr>
          <p:cNvPr id="13" name="12 CuadroTexto"/>
          <p:cNvSpPr txBox="1"/>
          <p:nvPr/>
        </p:nvSpPr>
        <p:spPr>
          <a:xfrm>
            <a:off x="451104" y="3112008"/>
            <a:ext cx="8339328" cy="1938992"/>
          </a:xfrm>
          <a:prstGeom prst="rect">
            <a:avLst/>
          </a:prstGeom>
          <a:noFill/>
        </p:spPr>
        <p:txBody>
          <a:bodyPr wrap="square" rtlCol="0">
            <a:spAutoFit/>
          </a:bodyPr>
          <a:lstStyle/>
          <a:p>
            <a:pPr lvl="1">
              <a:buFont typeface="Arial" pitchFamily="34" charset="0"/>
              <a:buChar char="•"/>
            </a:pPr>
            <a:r>
              <a:rPr lang="en-US" sz="2400" dirty="0" smtClean="0">
                <a:solidFill>
                  <a:srgbClr val="19314A"/>
                </a:solidFill>
              </a:rPr>
              <a:t>  To include listening comprehension classes in the </a:t>
            </a:r>
          </a:p>
          <a:p>
            <a:pPr lvl="1"/>
            <a:r>
              <a:rPr lang="en-US" sz="2400" dirty="0" smtClean="0">
                <a:solidFill>
                  <a:srgbClr val="19314A"/>
                </a:solidFill>
              </a:rPr>
              <a:t>    school curricula from the first year until the last year.</a:t>
            </a:r>
          </a:p>
          <a:p>
            <a:pPr lvl="1">
              <a:buFont typeface="Arial" pitchFamily="34" charset="0"/>
              <a:buChar char="•"/>
            </a:pPr>
            <a:r>
              <a:rPr lang="en-US" sz="2400" dirty="0" smtClean="0">
                <a:solidFill>
                  <a:srgbClr val="19314A"/>
                </a:solidFill>
              </a:rPr>
              <a:t>  To expose students to listening comprehension skill by </a:t>
            </a:r>
          </a:p>
          <a:p>
            <a:pPr lvl="1"/>
            <a:r>
              <a:rPr lang="en-US" sz="2400" dirty="0" smtClean="0">
                <a:solidFill>
                  <a:srgbClr val="19314A"/>
                </a:solidFill>
              </a:rPr>
              <a:t>    using audio laboratories or other technological  </a:t>
            </a:r>
          </a:p>
          <a:p>
            <a:pPr lvl="1"/>
            <a:r>
              <a:rPr lang="en-US" sz="2400" dirty="0" smtClean="0">
                <a:solidFill>
                  <a:srgbClr val="19314A"/>
                </a:solidFill>
              </a:rPr>
              <a:t>    devices.</a:t>
            </a:r>
            <a:endParaRPr lang="es-E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95297" y="1002383"/>
            <a:ext cx="8095130" cy="461665"/>
          </a:xfrm>
          <a:prstGeom prst="rect">
            <a:avLst/>
          </a:prstGeom>
          <a:noFill/>
        </p:spPr>
        <p:txBody>
          <a:bodyPr wrap="square" rtlCol="0">
            <a:spAutoFit/>
          </a:bodyPr>
          <a:lstStyle/>
          <a:p>
            <a:r>
              <a:rPr lang="en-US" sz="2400" b="1" dirty="0" smtClean="0">
                <a:solidFill>
                  <a:srgbClr val="19314A"/>
                </a:solidFill>
                <a:latin typeface="+mj-lt"/>
                <a:ea typeface="+mj-ea"/>
                <a:cs typeface="+mj-cs"/>
              </a:rPr>
              <a:t>Beneficiaries</a:t>
            </a:r>
          </a:p>
        </p:txBody>
      </p:sp>
      <p:sp>
        <p:nvSpPr>
          <p:cNvPr id="9" name="8 CuadroTexto"/>
          <p:cNvSpPr txBox="1"/>
          <p:nvPr/>
        </p:nvSpPr>
        <p:spPr>
          <a:xfrm>
            <a:off x="420624" y="1648968"/>
            <a:ext cx="3785616" cy="1200329"/>
          </a:xfrm>
          <a:prstGeom prst="rect">
            <a:avLst/>
          </a:prstGeom>
          <a:noFill/>
        </p:spPr>
        <p:txBody>
          <a:bodyPr wrap="square" rtlCol="0">
            <a:spAutoFit/>
          </a:bodyPr>
          <a:lstStyle/>
          <a:p>
            <a:pPr lvl="1">
              <a:buFont typeface="Arial" pitchFamily="34" charset="0"/>
              <a:buChar char="•"/>
            </a:pPr>
            <a:r>
              <a:rPr lang="en-US" sz="2400" dirty="0" smtClean="0">
                <a:solidFill>
                  <a:srgbClr val="19314A"/>
                </a:solidFill>
              </a:rPr>
              <a:t>  Teachers </a:t>
            </a:r>
          </a:p>
          <a:p>
            <a:pPr lvl="1">
              <a:buFont typeface="Arial" pitchFamily="34" charset="0"/>
              <a:buChar char="•"/>
            </a:pPr>
            <a:r>
              <a:rPr lang="en-US" sz="2400" dirty="0" smtClean="0">
                <a:solidFill>
                  <a:srgbClr val="19314A"/>
                </a:solidFill>
              </a:rPr>
              <a:t>  Students</a:t>
            </a:r>
          </a:p>
          <a:p>
            <a:pPr lvl="1">
              <a:buFont typeface="Arial" pitchFamily="34" charset="0"/>
              <a:buChar char="•"/>
            </a:pPr>
            <a:r>
              <a:rPr lang="en-US" sz="2400" dirty="0" smtClean="0">
                <a:solidFill>
                  <a:srgbClr val="19314A"/>
                </a:solidFill>
              </a:rPr>
              <a:t>  Institution </a:t>
            </a:r>
            <a:endParaRPr lang="es-ES" dirty="0"/>
          </a:p>
        </p:txBody>
      </p:sp>
      <p:sp>
        <p:nvSpPr>
          <p:cNvPr id="11"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Proposal</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7" name="6 Rectángulo redondeado"/>
          <p:cNvSpPr/>
          <p:nvPr/>
        </p:nvSpPr>
        <p:spPr>
          <a:xfrm>
            <a:off x="1158240" y="3093720"/>
            <a:ext cx="3672840" cy="196596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3992880" y="1234439"/>
            <a:ext cx="3200400" cy="2177965"/>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11 Imagen" descr="C:\Users\Maria Julia Perez\Desktop\pics of high school\DSC04077.JPG"/>
          <p:cNvPicPr/>
          <p:nvPr/>
        </p:nvPicPr>
        <p:blipFill>
          <a:blip r:embed="rId4" cstate="print">
            <a:lum bright="-8000"/>
          </a:blip>
          <a:srcRect/>
          <a:stretch>
            <a:fillRect/>
          </a:stretch>
        </p:blipFill>
        <p:spPr bwMode="auto">
          <a:xfrm>
            <a:off x="4461640" y="2743200"/>
            <a:ext cx="4004443" cy="2402840"/>
          </a:xfrm>
          <a:prstGeom prst="rect">
            <a:avLst/>
          </a:prstGeom>
          <a:noFill/>
          <a:ln w="9525" cmpd="sng">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26828" y="1506880"/>
            <a:ext cx="8095130" cy="461665"/>
          </a:xfrm>
          <a:prstGeom prst="rect">
            <a:avLst/>
          </a:prstGeom>
          <a:noFill/>
        </p:spPr>
        <p:txBody>
          <a:bodyPr wrap="square" rtlCol="0">
            <a:spAutoFit/>
          </a:bodyPr>
          <a:lstStyle/>
          <a:p>
            <a:r>
              <a:rPr lang="en-US" sz="2400" b="1" dirty="0" smtClean="0">
                <a:solidFill>
                  <a:srgbClr val="19314A"/>
                </a:solidFill>
                <a:latin typeface="+mj-lt"/>
                <a:ea typeface="+mj-ea"/>
                <a:cs typeface="+mj-cs"/>
              </a:rPr>
              <a:t>Scope</a:t>
            </a:r>
          </a:p>
        </p:txBody>
      </p:sp>
      <p:sp>
        <p:nvSpPr>
          <p:cNvPr id="9" name="8 CuadroTexto"/>
          <p:cNvSpPr txBox="1"/>
          <p:nvPr/>
        </p:nvSpPr>
        <p:spPr>
          <a:xfrm>
            <a:off x="483686" y="2878679"/>
            <a:ext cx="8083296" cy="830997"/>
          </a:xfrm>
          <a:prstGeom prst="rect">
            <a:avLst/>
          </a:prstGeom>
          <a:noFill/>
        </p:spPr>
        <p:txBody>
          <a:bodyPr wrap="square" rtlCol="0">
            <a:spAutoFit/>
          </a:bodyPr>
          <a:lstStyle/>
          <a:p>
            <a:pPr lvl="1"/>
            <a:r>
              <a:rPr lang="en-US" sz="2400" dirty="0" smtClean="0">
                <a:solidFill>
                  <a:srgbClr val="19314A"/>
                </a:solidFill>
              </a:rPr>
              <a:t>Lesson plans should be used in the Institution, from the first years to the last years of the school</a:t>
            </a:r>
            <a:endParaRPr lang="es-ES" dirty="0"/>
          </a:p>
        </p:txBody>
      </p:sp>
      <p:sp>
        <p:nvSpPr>
          <p:cNvPr id="11"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Proposal</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20279" y="1152216"/>
            <a:ext cx="2538228"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Lesson plan </a:t>
            </a:r>
            <a:endParaRPr lang="es-ES" sz="2400" b="1" dirty="0" err="1">
              <a:solidFill>
                <a:srgbClr val="19314A"/>
              </a:solidFill>
              <a:latin typeface="+mj-lt"/>
              <a:ea typeface="+mj-ea"/>
              <a:cs typeface="+mj-cs"/>
            </a:endParaRPr>
          </a:p>
        </p:txBody>
      </p:sp>
      <p:sp>
        <p:nvSpPr>
          <p:cNvPr id="7" name="6 Rectángulo redondeado">
            <a:hlinkClick r:id="rId3" action="ppaction://hlinkfile"/>
          </p:cNvPr>
          <p:cNvSpPr/>
          <p:nvPr/>
        </p:nvSpPr>
        <p:spPr>
          <a:xfrm>
            <a:off x="625282" y="2250020"/>
            <a:ext cx="2321170" cy="2508739"/>
          </a:xfrm>
          <a:prstGeom prst="roundRect">
            <a:avLst>
              <a:gd name="adj" fmla="val 5691"/>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Proposal</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6" name="5 Rectángulo redondeado">
            <a:hlinkClick r:id="rId5" action="ppaction://hlinkfile"/>
          </p:cNvPr>
          <p:cNvSpPr/>
          <p:nvPr/>
        </p:nvSpPr>
        <p:spPr>
          <a:xfrm>
            <a:off x="6232604" y="2228998"/>
            <a:ext cx="2321170" cy="2508739"/>
          </a:xfrm>
          <a:prstGeom prst="roundRect">
            <a:avLst>
              <a:gd name="adj" fmla="val 5691"/>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117008" y="1115426"/>
            <a:ext cx="2648619"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While- listening activities</a:t>
            </a:r>
            <a:endParaRPr lang="es-ES" sz="2400" b="1" dirty="0" err="1">
              <a:solidFill>
                <a:srgbClr val="19314A"/>
              </a:solidFill>
              <a:latin typeface="+mj-lt"/>
              <a:ea typeface="+mj-ea"/>
              <a:cs typeface="+mj-cs"/>
            </a:endParaRPr>
          </a:p>
        </p:txBody>
      </p:sp>
      <p:sp>
        <p:nvSpPr>
          <p:cNvPr id="9" name="8 CuadroTexto"/>
          <p:cNvSpPr txBox="1"/>
          <p:nvPr/>
        </p:nvSpPr>
        <p:spPr>
          <a:xfrm>
            <a:off x="2932386" y="989305"/>
            <a:ext cx="3153104" cy="1200329"/>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Pre-listening and while-listening activities</a:t>
            </a:r>
            <a:endParaRPr lang="es-ES" sz="2400" b="1" dirty="0" err="1">
              <a:solidFill>
                <a:srgbClr val="19314A"/>
              </a:solidFill>
              <a:latin typeface="+mj-lt"/>
              <a:ea typeface="+mj-ea"/>
              <a:cs typeface="+mj-cs"/>
            </a:endParaRPr>
          </a:p>
        </p:txBody>
      </p:sp>
      <p:sp>
        <p:nvSpPr>
          <p:cNvPr id="11" name="10 Rectángulo redondeado">
            <a:hlinkClick r:id="rId7" action="ppaction://hlinkfile"/>
          </p:cNvPr>
          <p:cNvSpPr/>
          <p:nvPr/>
        </p:nvSpPr>
        <p:spPr>
          <a:xfrm>
            <a:off x="3426287" y="2228998"/>
            <a:ext cx="2321170" cy="2508739"/>
          </a:xfrm>
          <a:prstGeom prst="roundRect">
            <a:avLst>
              <a:gd name="adj" fmla="val 5691"/>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C:\Users\Maria Julia Perez\Desktop\home_banner1.jpg"/>
          <p:cNvPicPr>
            <a:picLocks noChangeAspect="1" noChangeArrowheads="1"/>
          </p:cNvPicPr>
          <p:nvPr/>
        </p:nvPicPr>
        <p:blipFill>
          <a:blip r:embed="rId3" cstate="print">
            <a:lum bright="-27000" contrast="-17000"/>
          </a:blip>
          <a:srcRect/>
          <a:stretch>
            <a:fillRect/>
          </a:stretch>
        </p:blipFill>
        <p:spPr bwMode="auto">
          <a:xfrm>
            <a:off x="153036" y="1028045"/>
            <a:ext cx="8675654" cy="4174576"/>
          </a:xfrm>
          <a:prstGeom prst="rect">
            <a:avLst/>
          </a:prstGeom>
          <a:noFill/>
        </p:spPr>
      </p:pic>
      <p:sp>
        <p:nvSpPr>
          <p:cNvPr id="5"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Justification</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97281" name="Rectangle 1"/>
          <p:cNvSpPr>
            <a:spLocks noChangeArrowheads="1"/>
          </p:cNvSpPr>
          <p:nvPr/>
        </p:nvSpPr>
        <p:spPr bwMode="auto">
          <a:xfrm>
            <a:off x="520263" y="2495498"/>
            <a:ext cx="81034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solidFill>
                  <a:schemeClr val="accent6">
                    <a:lumMod val="20000"/>
                    <a:lumOff val="80000"/>
                  </a:schemeClr>
                </a:solidFill>
                <a:latin typeface="+mn-lt"/>
                <a:ea typeface="Calibri" pitchFamily="34" charset="0"/>
                <a:cs typeface="Times New Roman" pitchFamily="18" charset="0"/>
              </a:rPr>
              <a:t>I</a:t>
            </a:r>
            <a:r>
              <a:rPr kumimoji="0" lang="en-US" sz="2000" b="0" i="0" u="none" strike="noStrike" cap="none" normalizeH="0" baseline="0" dirty="0" smtClean="0">
                <a:ln>
                  <a:noFill/>
                </a:ln>
                <a:solidFill>
                  <a:schemeClr val="accent6">
                    <a:lumMod val="20000"/>
                    <a:lumOff val="80000"/>
                  </a:schemeClr>
                </a:solidFill>
                <a:effectLst/>
                <a:latin typeface="+mn-lt"/>
                <a:ea typeface="Calibri" pitchFamily="34" charset="0"/>
                <a:cs typeface="Times New Roman" pitchFamily="18" charset="0"/>
              </a:rPr>
              <a:t>t is necessary to give a teaching method to introduce listening comprehension in Salamanca Evening School that can raise the English language</a:t>
            </a:r>
            <a:r>
              <a:rPr kumimoji="0" lang="en-US" sz="2000" b="0" i="0" u="none" strike="noStrike" cap="none" normalizeH="0" dirty="0" smtClean="0">
                <a:ln>
                  <a:noFill/>
                </a:ln>
                <a:solidFill>
                  <a:schemeClr val="accent6">
                    <a:lumMod val="20000"/>
                    <a:lumOff val="80000"/>
                  </a:schemeClr>
                </a:solidFill>
                <a:effectLst/>
                <a:latin typeface="+mn-lt"/>
                <a:ea typeface="Calibri" pitchFamily="34" charset="0"/>
                <a:cs typeface="Times New Roman" pitchFamily="18" charset="0"/>
              </a:rPr>
              <a:t> </a:t>
            </a:r>
            <a:r>
              <a:rPr kumimoji="0" lang="en-US" sz="2000" b="0" i="0" u="none" strike="noStrike" cap="none" normalizeH="0" baseline="0" dirty="0" smtClean="0">
                <a:ln>
                  <a:noFill/>
                </a:ln>
                <a:solidFill>
                  <a:schemeClr val="accent6">
                    <a:lumMod val="20000"/>
                    <a:lumOff val="80000"/>
                  </a:schemeClr>
                </a:solidFill>
                <a:effectLst/>
                <a:latin typeface="+mn-lt"/>
                <a:ea typeface="Calibri" pitchFamily="34" charset="0"/>
                <a:cs typeface="Times New Roman" pitchFamily="18" charset="0"/>
              </a:rPr>
              <a:t>level in students.</a:t>
            </a:r>
            <a:endParaRPr kumimoji="0" lang="en-US" sz="2000" b="0" i="0" u="none" strike="noStrike" cap="none" normalizeH="0" baseline="0" dirty="0" smtClean="0">
              <a:ln>
                <a:noFill/>
              </a:ln>
              <a:solidFill>
                <a:schemeClr val="accent6">
                  <a:lumMod val="20000"/>
                  <a:lumOff val="80000"/>
                </a:schemeClr>
              </a:solidFill>
              <a:effectLst/>
              <a:latin typeface="+mn-lt"/>
              <a:cs typeface="Arial" pitchFamily="34" charset="0"/>
            </a:endParaRPr>
          </a:p>
        </p:txBody>
      </p:sp>
      <p:sp>
        <p:nvSpPr>
          <p:cNvPr id="6" name="Rectangle 1"/>
          <p:cNvSpPr>
            <a:spLocks noChangeArrowheads="1"/>
          </p:cNvSpPr>
          <p:nvPr/>
        </p:nvSpPr>
        <p:spPr bwMode="auto">
          <a:xfrm>
            <a:off x="499241" y="1171410"/>
            <a:ext cx="81717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solidFill>
                  <a:schemeClr val="bg1">
                    <a:lumMod val="20000"/>
                    <a:lumOff val="80000"/>
                  </a:schemeClr>
                </a:solidFill>
                <a:latin typeface="+mn-lt"/>
                <a:cs typeface="Times New Roman" pitchFamily="18" charset="0"/>
              </a:rPr>
              <a:t>Students of Salamanca Evening High School who are the main actors of learning process need a tool which help them to be competitive in their future education and professional life.</a:t>
            </a:r>
            <a:endParaRPr kumimoji="0" lang="en-US" sz="2000" b="0" i="0" u="none" strike="noStrike" cap="none" normalizeH="0" baseline="0" dirty="0" smtClean="0">
              <a:ln>
                <a:noFill/>
              </a:ln>
              <a:solidFill>
                <a:schemeClr val="bg1">
                  <a:lumMod val="20000"/>
                  <a:lumOff val="80000"/>
                </a:schemeClr>
              </a:solidFill>
              <a:effectLst/>
              <a:latin typeface="+mn-lt"/>
              <a:cs typeface="Arial" pitchFamily="34" charset="0"/>
            </a:endParaRPr>
          </a:p>
        </p:txBody>
      </p:sp>
      <p:sp>
        <p:nvSpPr>
          <p:cNvPr id="97282" name="Rectangle 2"/>
          <p:cNvSpPr>
            <a:spLocks noChangeArrowheads="1"/>
          </p:cNvSpPr>
          <p:nvPr/>
        </p:nvSpPr>
        <p:spPr bwMode="auto">
          <a:xfrm>
            <a:off x="536027" y="4103581"/>
            <a:ext cx="808771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accent6">
                    <a:lumMod val="20000"/>
                    <a:lumOff val="80000"/>
                  </a:schemeClr>
                </a:solidFill>
                <a:effectLst/>
                <a:latin typeface="+mn-lt"/>
                <a:ea typeface="Verdana" pitchFamily="34" charset="0"/>
                <a:cs typeface="Verdana" pitchFamily="34" charset="0"/>
              </a:rPr>
              <a:t>Evening Schools in our country need to become an effective option for those people who cannot go to school because of their job or any activities that do not let them finish their studies. </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5 Imagen" descr="C:\Users\Maria Julia Perez\Desktop\pics of high school\DSC04104.JPG"/>
          <p:cNvPicPr/>
          <p:nvPr/>
        </p:nvPicPr>
        <p:blipFill>
          <a:blip r:embed="rId3" cstate="print"/>
          <a:srcRect/>
          <a:stretch>
            <a:fillRect/>
          </a:stretch>
        </p:blipFill>
        <p:spPr bwMode="auto">
          <a:xfrm>
            <a:off x="3831022" y="882867"/>
            <a:ext cx="4840016" cy="3805019"/>
          </a:xfrm>
          <a:prstGeom prst="rect">
            <a:avLst/>
          </a:prstGeom>
          <a:noFill/>
          <a:ln w="9525">
            <a:noFill/>
            <a:miter lim="800000"/>
            <a:headEnd/>
            <a:tailEnd/>
          </a:ln>
          <a:effectLst>
            <a:glow rad="228600">
              <a:schemeClr val="accent2">
                <a:satMod val="175000"/>
                <a:alpha val="40000"/>
              </a:schemeClr>
            </a:glow>
          </a:effectLst>
        </p:spPr>
      </p:pic>
      <p:pic>
        <p:nvPicPr>
          <p:cNvPr id="7" name="6 Imagen" descr="C:\Users\Maria Julia Perez\Desktop\pics of high school\DSC04087.JPG"/>
          <p:cNvPicPr/>
          <p:nvPr/>
        </p:nvPicPr>
        <p:blipFill>
          <a:blip r:embed="rId4" cstate="print"/>
          <a:srcRect/>
          <a:stretch>
            <a:fillRect/>
          </a:stretch>
        </p:blipFill>
        <p:spPr bwMode="auto">
          <a:xfrm>
            <a:off x="1446231" y="3365156"/>
            <a:ext cx="4371252" cy="3209064"/>
          </a:xfrm>
          <a:prstGeom prst="rect">
            <a:avLst/>
          </a:prstGeom>
          <a:noFill/>
          <a:ln w="9525">
            <a:noFill/>
            <a:miter lim="800000"/>
            <a:headEnd/>
            <a:tailEnd/>
          </a:ln>
          <a:effectLst>
            <a:glow rad="228600">
              <a:schemeClr val="accent2">
                <a:satMod val="175000"/>
                <a:alpha val="40000"/>
              </a:schemeClr>
            </a:glow>
          </a:effectLst>
        </p:spPr>
      </p:pic>
      <p:pic>
        <p:nvPicPr>
          <p:cNvPr id="5" name="4 Imagen" descr="C:\Users\Maria Julia Perez\Desktop\pics of high school\DSC04093.JPG"/>
          <p:cNvPicPr/>
          <p:nvPr/>
        </p:nvPicPr>
        <p:blipFill>
          <a:blip r:embed="rId5" cstate="print"/>
          <a:srcRect/>
          <a:stretch>
            <a:fillRect/>
          </a:stretch>
        </p:blipFill>
        <p:spPr bwMode="auto">
          <a:xfrm>
            <a:off x="423429" y="523910"/>
            <a:ext cx="4495412" cy="3228284"/>
          </a:xfrm>
          <a:prstGeom prst="rect">
            <a:avLst/>
          </a:prstGeom>
          <a:noFill/>
          <a:ln w="9525">
            <a:noFill/>
            <a:miter lim="800000"/>
            <a:headEnd/>
            <a:tailEnd/>
          </a:ln>
          <a:effectLst>
            <a:glow rad="228600">
              <a:schemeClr val="accent2">
                <a:satMod val="175000"/>
                <a:alpha val="40000"/>
              </a:schemeClr>
            </a:glow>
          </a:effectLst>
        </p:spPr>
      </p:pic>
      <p:sp>
        <p:nvSpPr>
          <p:cNvPr id="9" name="8 CuadroTexto"/>
          <p:cNvSpPr txBox="1"/>
          <p:nvPr/>
        </p:nvSpPr>
        <p:spPr>
          <a:xfrm>
            <a:off x="5959353" y="5072571"/>
            <a:ext cx="2806275" cy="830997"/>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Post- listening activities</a:t>
            </a:r>
            <a:endParaRPr lang="es-ES" sz="2400" b="1" dirty="0" err="1">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7"/>
                                        </p:tgtEl>
                                      </p:cBhvr>
                                    </p:animEffect>
                                    <p:animScale>
                                      <p:cBhvr>
                                        <p:cTn id="13"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2966" y="1157507"/>
            <a:ext cx="8229600" cy="2941528"/>
          </a:xfrm>
        </p:spPr>
        <p:txBody>
          <a:bodyPr/>
          <a:lstStyle/>
          <a:p>
            <a:r>
              <a:rPr lang="es-EC" dirty="0" smtClean="0"/>
              <a:t>THANKS FOR YOUR ATTENTION</a:t>
            </a:r>
            <a:endParaRPr lang="es-EC"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70832" y="2636076"/>
            <a:ext cx="4279392" cy="984948"/>
          </a:xfrm>
        </p:spPr>
        <p:txBody>
          <a:bodyPr/>
          <a:lstStyle/>
          <a:p>
            <a:pPr eaLnBrk="1" hangingPunct="1">
              <a:defRPr/>
            </a:pPr>
            <a:r>
              <a:rPr lang="en-GB" sz="4000" b="1" dirty="0" smtClean="0"/>
              <a:t>SECOND PART</a:t>
            </a:r>
            <a:endParaRPr lang="en-US" sz="4000" b="1" dirty="0" smtClean="0"/>
          </a:p>
        </p:txBody>
      </p:sp>
      <p:sp>
        <p:nvSpPr>
          <p:cNvPr id="5" name="4 CuadroTexto"/>
          <p:cNvSpPr txBox="1"/>
          <p:nvPr/>
        </p:nvSpPr>
        <p:spPr>
          <a:xfrm>
            <a:off x="2718810" y="4996212"/>
            <a:ext cx="6150870" cy="584775"/>
          </a:xfrm>
          <a:prstGeom prst="rect">
            <a:avLst/>
          </a:prstGeom>
          <a:noFill/>
        </p:spPr>
        <p:txBody>
          <a:bodyPr wrap="square" rtlCol="0">
            <a:spAutoFit/>
          </a:bodyPr>
          <a:lstStyle/>
          <a:p>
            <a:pPr algn="ctr"/>
            <a:r>
              <a:rPr lang="en-US" sz="3200" dirty="0" smtClean="0">
                <a:solidFill>
                  <a:srgbClr val="19314A"/>
                </a:solidFill>
                <a:latin typeface="+mj-lt"/>
                <a:ea typeface="+mj-ea"/>
                <a:cs typeface="+mj-cs"/>
              </a:rPr>
              <a:t>THEORETICAL FRAMEWORK</a:t>
            </a:r>
            <a:endParaRPr lang="es-ES" sz="3200" dirty="0" err="1">
              <a:solidFill>
                <a:srgbClr val="19314A"/>
              </a:solidFill>
              <a:latin typeface="+mj-lt"/>
              <a:ea typeface="+mj-ea"/>
              <a:cs typeface="+mj-cs"/>
            </a:endParaRP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print"/>
          <a:srcRect/>
          <a:stretch>
            <a:fillRect/>
          </a:stretch>
        </p:blipFill>
        <p:spPr bwMode="auto">
          <a:xfrm>
            <a:off x="567560" y="252250"/>
            <a:ext cx="6873764" cy="2869322"/>
          </a:xfrm>
          <a:prstGeom prst="rect">
            <a:avLst/>
          </a:prstGeom>
          <a:noFill/>
          <a:ln w="9525">
            <a:noFill/>
            <a:miter lim="800000"/>
            <a:headEnd/>
            <a:tailEnd/>
          </a:ln>
        </p:spPr>
      </p:pic>
      <p:sp>
        <p:nvSpPr>
          <p:cNvPr id="8" name="7 CuadroTexto"/>
          <p:cNvSpPr txBox="1"/>
          <p:nvPr/>
        </p:nvSpPr>
        <p:spPr>
          <a:xfrm>
            <a:off x="1245476" y="1075119"/>
            <a:ext cx="6731876" cy="523220"/>
          </a:xfrm>
          <a:prstGeom prst="rect">
            <a:avLst/>
          </a:prstGeom>
          <a:noFill/>
        </p:spPr>
        <p:txBody>
          <a:bodyPr wrap="square" rtlCol="0">
            <a:spAutoFit/>
          </a:bodyPr>
          <a:lstStyle/>
          <a:p>
            <a:pPr algn="ctr"/>
            <a:r>
              <a:rPr lang="en-US" sz="2800" b="1" dirty="0" smtClean="0">
                <a:solidFill>
                  <a:srgbClr val="19314A"/>
                </a:solidFill>
                <a:latin typeface="+mj-lt"/>
                <a:ea typeface="+mj-ea"/>
                <a:cs typeface="+mj-cs"/>
              </a:rPr>
              <a:t>History of cooperative learning</a:t>
            </a:r>
          </a:p>
        </p:txBody>
      </p:sp>
      <p:sp>
        <p:nvSpPr>
          <p:cNvPr id="9" name="Rectangle 2"/>
          <p:cNvSpPr txBox="1">
            <a:spLocks noChangeArrowheads="1"/>
          </p:cNvSpPr>
          <p:nvPr/>
        </p:nvSpPr>
        <p:spPr bwMode="auto">
          <a:xfrm>
            <a:off x="599090" y="3105806"/>
            <a:ext cx="7425558" cy="22755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just">
              <a:defRPr/>
            </a:pPr>
            <a:r>
              <a:rPr lang="en-US" kern="0" dirty="0" smtClean="0">
                <a:solidFill>
                  <a:srgbClr val="19314A"/>
                </a:solidFill>
                <a:latin typeface="Arial" pitchFamily="34" charset="0"/>
                <a:ea typeface="+mj-ea"/>
                <a:cs typeface="Arial" pitchFamily="34" charset="0"/>
              </a:rPr>
              <a:t>B.C. : Talmud</a:t>
            </a:r>
          </a:p>
          <a:p>
            <a:pPr lvl="0" algn="just">
              <a:defRPr/>
            </a:pPr>
            <a:r>
              <a:rPr lang="en-US" kern="0" dirty="0" smtClean="0">
                <a:solidFill>
                  <a:srgbClr val="19314A"/>
                </a:solidFill>
                <a:latin typeface="Arial" pitchFamily="34" charset="0"/>
                <a:ea typeface="+mj-ea"/>
                <a:cs typeface="Arial" pitchFamily="34" charset="0"/>
              </a:rPr>
              <a:t>Century I: </a:t>
            </a:r>
            <a:r>
              <a:rPr lang="en-US" kern="0" dirty="0" err="1" smtClean="0">
                <a:solidFill>
                  <a:srgbClr val="19314A"/>
                </a:solidFill>
                <a:latin typeface="Arial" pitchFamily="34" charset="0"/>
                <a:ea typeface="+mj-ea"/>
                <a:cs typeface="Arial" pitchFamily="34" charset="0"/>
              </a:rPr>
              <a:t>Séneca</a:t>
            </a:r>
            <a:endParaRPr lang="en-US"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r>
              <a:rPr lang="en-US" kern="0" dirty="0" smtClean="0">
                <a:solidFill>
                  <a:srgbClr val="19314A"/>
                </a:solidFill>
                <a:latin typeface="+mn-lt"/>
                <a:ea typeface="+mj-ea"/>
                <a:cs typeface="Arial" pitchFamily="34" charset="0"/>
              </a:rPr>
              <a:t>1989: Spencer </a:t>
            </a:r>
            <a:r>
              <a:rPr lang="en-US" kern="0" dirty="0" err="1" smtClean="0">
                <a:solidFill>
                  <a:srgbClr val="19314A"/>
                </a:solidFill>
                <a:latin typeface="+mn-lt"/>
                <a:ea typeface="+mj-ea"/>
                <a:cs typeface="Arial" pitchFamily="34" charset="0"/>
              </a:rPr>
              <a:t>Kagan</a:t>
            </a:r>
            <a:r>
              <a:rPr lang="en-US" kern="0" dirty="0" smtClean="0">
                <a:solidFill>
                  <a:srgbClr val="19314A"/>
                </a:solidFill>
                <a:latin typeface="+mn-lt"/>
                <a:ea typeface="+mj-ea"/>
                <a:cs typeface="Arial" pitchFamily="34" charset="0"/>
              </a:rPr>
              <a:t> and Johnson. Theory and Research</a:t>
            </a:r>
          </a:p>
          <a:p>
            <a:pPr lvl="0" algn="just">
              <a:defRPr/>
            </a:pPr>
            <a:r>
              <a:rPr lang="en-US" kern="0" dirty="0" smtClean="0">
                <a:solidFill>
                  <a:srgbClr val="19314A"/>
                </a:solidFill>
                <a:latin typeface="+mn-lt"/>
                <a:ea typeface="+mj-ea"/>
                <a:cs typeface="Arial" pitchFamily="34" charset="0"/>
              </a:rPr>
              <a:t>1990: Cooperative Learning becomes popular among teachers</a:t>
            </a:r>
          </a:p>
          <a:p>
            <a:pPr lvl="0" algn="just">
              <a:defRPr/>
            </a:pPr>
            <a:r>
              <a:rPr lang="en-US" kern="0" dirty="0" smtClean="0">
                <a:solidFill>
                  <a:srgbClr val="19314A"/>
                </a:solidFill>
                <a:latin typeface="+mn-lt"/>
                <a:ea typeface="+mj-ea"/>
                <a:cs typeface="Arial" pitchFamily="34" charset="0"/>
              </a:rPr>
              <a:t>1996: First Annual Congress about leadership in Cooperative Learning. Minneapolis</a:t>
            </a: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lang="en-US" b="1" kern="0" dirty="0" smtClean="0">
              <a:solidFill>
                <a:srgbClr val="19314A"/>
              </a:solidFill>
              <a:latin typeface="Arial" pitchFamily="34" charset="0"/>
              <a:ea typeface="+mj-ea"/>
              <a:cs typeface="Arial" pitchFamily="34" charset="0"/>
            </a:endParaRPr>
          </a:p>
          <a:p>
            <a:pPr lvl="0" algn="just">
              <a:defRPr/>
            </a:pPr>
            <a:endParaRPr kumimoji="0" lang="en-US" b="1" i="0" u="none" strike="noStrike" kern="0" cap="none" spc="0" normalizeH="0" baseline="0" noProof="0" dirty="0" smtClean="0">
              <a:ln>
                <a:noFill/>
              </a:ln>
              <a:solidFill>
                <a:srgbClr val="19314A"/>
              </a:solidFill>
              <a:effectLst/>
              <a:uLnTx/>
              <a:uFillTx/>
              <a:latin typeface="Arial" pitchFamily="34" charset="0"/>
              <a:ea typeface="+mj-ea"/>
              <a:cs typeface="Arial" pitchFamily="34" charset="0"/>
            </a:endParaRPr>
          </a:p>
          <a:p>
            <a:pPr lvl="0" algn="just">
              <a:defRPr/>
            </a:pPr>
            <a:endParaRPr kumimoji="0" lang="en-GB" b="1" i="0" u="none" strike="noStrike" kern="0" cap="none" spc="0" normalizeH="0" baseline="0" noProof="0" dirty="0" smtClean="0">
              <a:ln>
                <a:noFill/>
              </a:ln>
              <a:solidFill>
                <a:srgbClr val="19314A"/>
              </a:solidFill>
              <a:effectLst/>
              <a:uLnTx/>
              <a:uFillTx/>
              <a:latin typeface="Arial" pitchFamily="34" charset="0"/>
              <a:ea typeface="+mj-ea"/>
              <a:cs typeface="Arial" pitchFamily="34" charset="0"/>
            </a:endParaRPr>
          </a:p>
        </p:txBody>
      </p:sp>
      <p:sp>
        <p:nvSpPr>
          <p:cNvPr id="10" name="9 Flecha abajo"/>
          <p:cNvSpPr/>
          <p:nvPr/>
        </p:nvSpPr>
        <p:spPr>
          <a:xfrm>
            <a:off x="804042" y="283779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2"/>
          <p:cNvSpPr txBox="1">
            <a:spLocks noChangeArrowheads="1"/>
          </p:cNvSpPr>
          <p:nvPr/>
        </p:nvSpPr>
        <p:spPr bwMode="auto">
          <a:xfrm>
            <a:off x="520261" y="283148"/>
            <a:ext cx="8276897"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11" name="10 Rectángulo redondeado"/>
          <p:cNvSpPr/>
          <p:nvPr/>
        </p:nvSpPr>
        <p:spPr>
          <a:xfrm>
            <a:off x="2591153" y="968547"/>
            <a:ext cx="4010815" cy="2369755"/>
          </a:xfrm>
          <a:prstGeom prst="roundRect">
            <a:avLst>
              <a:gd name="adj" fmla="val 8284"/>
            </a:avLst>
          </a:prstGeom>
          <a:blipFill>
            <a:blip r:embed="rId3" cstate="print"/>
            <a:stretch>
              <a:fillRect/>
            </a:stretch>
          </a:bli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2" name="11 CuadroTexto"/>
          <p:cNvSpPr txBox="1"/>
          <p:nvPr/>
        </p:nvSpPr>
        <p:spPr>
          <a:xfrm>
            <a:off x="438913" y="4106196"/>
            <a:ext cx="8321039" cy="1200329"/>
          </a:xfrm>
          <a:prstGeom prst="rect">
            <a:avLst/>
          </a:prstGeom>
          <a:noFill/>
        </p:spPr>
        <p:txBody>
          <a:bodyPr wrap="square" rtlCol="0">
            <a:spAutoFit/>
          </a:bodyPr>
          <a:lstStyle/>
          <a:p>
            <a:pPr algn="just"/>
            <a:r>
              <a:rPr lang="en-US" sz="2400" dirty="0" smtClean="0">
                <a:solidFill>
                  <a:srgbClr val="19314A"/>
                </a:solidFill>
                <a:latin typeface="+mj-lt"/>
                <a:ea typeface="+mj-ea"/>
                <a:cs typeface="+mj-cs"/>
              </a:rPr>
              <a:t>“Cooperative learning is an arrangement in which students work in mixed ability groups and are rewarded on the basis of the success of the group" (</a:t>
            </a:r>
            <a:r>
              <a:rPr lang="en-US" sz="2400" dirty="0" err="1" smtClean="0">
                <a:solidFill>
                  <a:srgbClr val="19314A"/>
                </a:solidFill>
                <a:latin typeface="+mj-lt"/>
                <a:ea typeface="+mj-ea"/>
                <a:cs typeface="+mj-cs"/>
              </a:rPr>
              <a:t>A.Woolfolk</a:t>
            </a:r>
            <a:r>
              <a:rPr lang="en-US" sz="2400" dirty="0" smtClean="0">
                <a:solidFill>
                  <a:srgbClr val="19314A"/>
                </a:solidFill>
                <a:latin typeface="+mj-lt"/>
                <a:ea typeface="+mj-ea"/>
                <a:cs typeface="+mj-cs"/>
              </a:rPr>
              <a:t>, 2001)</a:t>
            </a:r>
            <a:endParaRPr lang="es-ES" sz="2400" dirty="0" err="1">
              <a:solidFill>
                <a:srgbClr val="19314A"/>
              </a:solidFill>
              <a:latin typeface="+mj-lt"/>
              <a:ea typeface="+mj-ea"/>
              <a:cs typeface="+mj-cs"/>
            </a:endParaRPr>
          </a:p>
        </p:txBody>
      </p:sp>
      <p:sp>
        <p:nvSpPr>
          <p:cNvPr id="13" name="12 CuadroTexto"/>
          <p:cNvSpPr txBox="1"/>
          <p:nvPr/>
        </p:nvSpPr>
        <p:spPr>
          <a:xfrm>
            <a:off x="408433" y="3542316"/>
            <a:ext cx="8260079" cy="461665"/>
          </a:xfrm>
          <a:prstGeom prst="rect">
            <a:avLst/>
          </a:prstGeom>
          <a:noFill/>
        </p:spPr>
        <p:txBody>
          <a:bodyPr wrap="square" rtlCol="0">
            <a:spAutoFit/>
          </a:bodyPr>
          <a:lstStyle/>
          <a:p>
            <a:pPr algn="ctr"/>
            <a:r>
              <a:rPr lang="en-US" sz="2400" b="1" dirty="0" smtClean="0">
                <a:solidFill>
                  <a:srgbClr val="19314A"/>
                </a:solidFill>
                <a:latin typeface="+mj-lt"/>
                <a:ea typeface="+mj-ea"/>
                <a:cs typeface="+mj-cs"/>
              </a:rPr>
              <a:t>Definition of Cooperative Learning</a:t>
            </a:r>
            <a:endParaRPr lang="es-ES" sz="2400" b="1" dirty="0" err="1">
              <a:solidFill>
                <a:srgbClr val="19314A"/>
              </a:solidFill>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09727"/>
            <a:ext cx="8229600" cy="84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000" b="1" kern="0" dirty="0" smtClean="0">
                <a:solidFill>
                  <a:srgbClr val="19314A"/>
                </a:solidFill>
                <a:latin typeface="+mj-lt"/>
                <a:ea typeface="+mj-ea"/>
                <a:cs typeface="+mj-cs"/>
              </a:rPr>
              <a:t>Theoretical Framework</a:t>
            </a:r>
            <a:endParaRPr kumimoji="0" lang="en-GB" sz="4000" b="1" i="0" u="none" strike="noStrike" kern="0" cap="none" spc="0" normalizeH="0" baseline="0" noProof="0" dirty="0" smtClean="0">
              <a:ln>
                <a:noFill/>
              </a:ln>
              <a:solidFill>
                <a:srgbClr val="19314A"/>
              </a:solidFill>
              <a:effectLst/>
              <a:uLnTx/>
              <a:uFillTx/>
              <a:latin typeface="+mj-lt"/>
              <a:ea typeface="+mj-ea"/>
              <a:cs typeface="+mj-cs"/>
            </a:endParaRPr>
          </a:p>
        </p:txBody>
      </p:sp>
      <p:sp>
        <p:nvSpPr>
          <p:cNvPr id="6" name="5 Rectángulo redondeado"/>
          <p:cNvSpPr/>
          <p:nvPr/>
        </p:nvSpPr>
        <p:spPr>
          <a:xfrm>
            <a:off x="2487168" y="1590060"/>
            <a:ext cx="3931920" cy="3202657"/>
          </a:xfrm>
          <a:prstGeom prst="roundRect">
            <a:avLst>
              <a:gd name="adj" fmla="val 7971"/>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1170433" y="960660"/>
            <a:ext cx="6906767" cy="461665"/>
          </a:xfrm>
          <a:prstGeom prst="rect">
            <a:avLst/>
          </a:prstGeom>
          <a:noFill/>
        </p:spPr>
        <p:txBody>
          <a:bodyPr wrap="square" rtlCol="0">
            <a:spAutoFit/>
          </a:bodyPr>
          <a:lstStyle/>
          <a:p>
            <a:r>
              <a:rPr lang="en-US" sz="2400" b="1" dirty="0" smtClean="0">
                <a:solidFill>
                  <a:srgbClr val="19314A"/>
                </a:solidFill>
                <a:latin typeface="+mj-lt"/>
                <a:ea typeface="+mj-ea"/>
                <a:cs typeface="+mj-cs"/>
              </a:rPr>
              <a:t>Essential components of cooperative learning</a:t>
            </a:r>
          </a:p>
        </p:txBody>
      </p:sp>
      <p:sp>
        <p:nvSpPr>
          <p:cNvPr id="84993" name="Rectangle 1"/>
          <p:cNvSpPr>
            <a:spLocks noChangeArrowheads="1"/>
          </p:cNvSpPr>
          <p:nvPr/>
        </p:nvSpPr>
        <p:spPr bwMode="auto">
          <a:xfrm>
            <a:off x="1150883" y="4908712"/>
            <a:ext cx="737826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lumMod val="10000"/>
                  </a:schemeClr>
                </a:solidFill>
                <a:effectLst/>
                <a:latin typeface="Times New Roman" pitchFamily="18" charset="0"/>
                <a:ea typeface="MS Mincho" pitchFamily="49" charset="-128"/>
                <a:cs typeface="Times New Roman" pitchFamily="18" charset="0"/>
              </a:rPr>
              <a:t>Source: Cooperative Learning in the classroom, David and Roger Johnson and </a:t>
            </a:r>
            <a:r>
              <a:rPr kumimoji="0" lang="en-US" sz="1200" b="1" i="0" u="none" strike="noStrike" cap="none" normalizeH="0" baseline="0" dirty="0" err="1" smtClean="0">
                <a:ln>
                  <a:noFill/>
                </a:ln>
                <a:solidFill>
                  <a:schemeClr val="bg2">
                    <a:lumMod val="10000"/>
                  </a:schemeClr>
                </a:solidFill>
                <a:effectLst/>
                <a:latin typeface="Times New Roman" pitchFamily="18" charset="0"/>
                <a:ea typeface="MS Mincho" pitchFamily="49" charset="-128"/>
                <a:cs typeface="Times New Roman" pitchFamily="18" charset="0"/>
              </a:rPr>
              <a:t>Holubec</a:t>
            </a:r>
            <a:endParaRPr kumimoji="0" lang="en-US"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3563</TotalTime>
  <Words>3034</Words>
  <Application>Microsoft Office PowerPoint</Application>
  <PresentationFormat>Presentación en pantalla (4:3)</PresentationFormat>
  <Paragraphs>435</Paragraphs>
  <Slides>51</Slides>
  <Notes>43</Notes>
  <HiddenSlides>0</HiddenSlides>
  <MMClips>0</MMClips>
  <ScaleCrop>false</ScaleCrop>
  <HeadingPairs>
    <vt:vector size="4" baseType="variant">
      <vt:variant>
        <vt:lpstr>Tema</vt:lpstr>
      </vt:variant>
      <vt:variant>
        <vt:i4>2</vt:i4>
      </vt:variant>
      <vt:variant>
        <vt:lpstr>Títulos de diapositiva</vt:lpstr>
      </vt:variant>
      <vt:variant>
        <vt:i4>51</vt:i4>
      </vt:variant>
    </vt:vector>
  </HeadingPairs>
  <TitlesOfParts>
    <vt:vector size="53" baseType="lpstr">
      <vt:lpstr>Default Design</vt:lpstr>
      <vt:lpstr>1_Default Design</vt:lpstr>
      <vt:lpstr>Diapositiva 1</vt:lpstr>
      <vt:lpstr>Diapositiva 2</vt:lpstr>
      <vt:lpstr>Research Problem</vt:lpstr>
      <vt:lpstr>Research Problem</vt:lpstr>
      <vt:lpstr>Diapositiva 5</vt:lpstr>
      <vt:lpstr>SECOND PART</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THIRD PART</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FOURTH PART</vt:lpstr>
      <vt:lpstr>Diapositiva 36</vt:lpstr>
      <vt:lpstr>Diapositiva 37</vt:lpstr>
      <vt:lpstr>Diapositiva 38</vt:lpstr>
      <vt:lpstr>Diapositiva 39</vt:lpstr>
      <vt:lpstr>Comparison of results</vt:lpstr>
      <vt:lpstr>Diapositiva 41</vt:lpstr>
      <vt:lpstr>Diapositiva 42</vt:lpstr>
      <vt:lpstr>FIFTH PART</vt:lpstr>
      <vt:lpstr>Diapositiva 44</vt:lpstr>
      <vt:lpstr>Diapositiva 45</vt:lpstr>
      <vt:lpstr>Diapositiva 46</vt:lpstr>
      <vt:lpstr>Diapositiva 47</vt:lpstr>
      <vt:lpstr>Diapositiva 48</vt:lpstr>
      <vt:lpstr>Diapositiva 49</vt:lpstr>
      <vt:lpstr>Diapositiva 50</vt:lpstr>
      <vt:lpstr>THANKS FOR YOUR ATTENTION</vt:lpstr>
    </vt:vector>
  </TitlesOfParts>
  <Company>Clearly Presented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Pencils PowerPoint Template</dc:title>
  <dc:creator>Presentation Magazine</dc:creator>
  <cp:lastModifiedBy>Maria Julia Perez Villarreal</cp:lastModifiedBy>
  <cp:revision>368</cp:revision>
  <dcterms:created xsi:type="dcterms:W3CDTF">2009-11-03T13:35:13Z</dcterms:created>
  <dcterms:modified xsi:type="dcterms:W3CDTF">2014-08-29T19:59:46Z</dcterms:modified>
</cp:coreProperties>
</file>